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wdp" ContentType="image/vnd.ms-photo"/>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00" r:id="rId2"/>
    <p:sldMasterId id="2147483730" r:id="rId3"/>
    <p:sldMasterId id="2147483740" r:id="rId4"/>
  </p:sldMasterIdLst>
  <p:notesMasterIdLst>
    <p:notesMasterId r:id="rId38"/>
  </p:notesMasterIdLst>
  <p:handoutMasterIdLst>
    <p:handoutMasterId r:id="rId39"/>
  </p:handoutMasterIdLst>
  <p:sldIdLst>
    <p:sldId id="262" r:id="rId5"/>
    <p:sldId id="1742" r:id="rId6"/>
    <p:sldId id="923" r:id="rId7"/>
    <p:sldId id="1866" r:id="rId8"/>
    <p:sldId id="320" r:id="rId9"/>
    <p:sldId id="1867" r:id="rId10"/>
    <p:sldId id="920" r:id="rId11"/>
    <p:sldId id="1773" r:id="rId12"/>
    <p:sldId id="1774" r:id="rId13"/>
    <p:sldId id="1838" r:id="rId14"/>
    <p:sldId id="907" r:id="rId15"/>
    <p:sldId id="908" r:id="rId16"/>
    <p:sldId id="1771" r:id="rId17"/>
    <p:sldId id="909" r:id="rId18"/>
    <p:sldId id="1778" r:id="rId19"/>
    <p:sldId id="1779" r:id="rId20"/>
    <p:sldId id="1780" r:id="rId21"/>
    <p:sldId id="1781" r:id="rId22"/>
    <p:sldId id="1785" r:id="rId23"/>
    <p:sldId id="910" r:id="rId24"/>
    <p:sldId id="1787" r:id="rId25"/>
    <p:sldId id="1845" r:id="rId26"/>
    <p:sldId id="1835" r:id="rId27"/>
    <p:sldId id="1792" r:id="rId28"/>
    <p:sldId id="912" r:id="rId29"/>
    <p:sldId id="913" r:id="rId30"/>
    <p:sldId id="914" r:id="rId31"/>
    <p:sldId id="915" r:id="rId32"/>
    <p:sldId id="916" r:id="rId33"/>
    <p:sldId id="924" r:id="rId34"/>
    <p:sldId id="925" r:id="rId35"/>
    <p:sldId id="926" r:id="rId36"/>
    <p:sldId id="419" r:id="rId37"/>
  </p:sldIdLst>
  <p:sldSz cx="9144000" cy="6858000" type="screen4x3"/>
  <p:notesSz cx="6797675" cy="9928225"/>
  <p:defaultTextStyle>
    <a:defPPr>
      <a:defRPr lang="de-DE"/>
    </a:defPPr>
    <a:lvl1pPr algn="l" rtl="0" fontAlgn="base">
      <a:spcBef>
        <a:spcPct val="0"/>
      </a:spcBef>
      <a:spcAft>
        <a:spcPct val="0"/>
      </a:spcAft>
      <a:defRPr kern="1200">
        <a:solidFill>
          <a:schemeClr val="tx1"/>
        </a:solidFill>
        <a:latin typeface="News Gothic MT" pitchFamily="34" charset="0"/>
        <a:ea typeface="+mn-ea"/>
        <a:cs typeface="+mn-cs"/>
      </a:defRPr>
    </a:lvl1pPr>
    <a:lvl2pPr marL="457200" algn="l" rtl="0" fontAlgn="base">
      <a:spcBef>
        <a:spcPct val="0"/>
      </a:spcBef>
      <a:spcAft>
        <a:spcPct val="0"/>
      </a:spcAft>
      <a:defRPr kern="1200">
        <a:solidFill>
          <a:schemeClr val="tx1"/>
        </a:solidFill>
        <a:latin typeface="News Gothic MT" pitchFamily="34" charset="0"/>
        <a:ea typeface="+mn-ea"/>
        <a:cs typeface="+mn-cs"/>
      </a:defRPr>
    </a:lvl2pPr>
    <a:lvl3pPr marL="914400" algn="l" rtl="0" fontAlgn="base">
      <a:spcBef>
        <a:spcPct val="0"/>
      </a:spcBef>
      <a:spcAft>
        <a:spcPct val="0"/>
      </a:spcAft>
      <a:defRPr kern="1200">
        <a:solidFill>
          <a:schemeClr val="tx1"/>
        </a:solidFill>
        <a:latin typeface="News Gothic MT" pitchFamily="34" charset="0"/>
        <a:ea typeface="+mn-ea"/>
        <a:cs typeface="+mn-cs"/>
      </a:defRPr>
    </a:lvl3pPr>
    <a:lvl4pPr marL="1371600" algn="l" rtl="0" fontAlgn="base">
      <a:spcBef>
        <a:spcPct val="0"/>
      </a:spcBef>
      <a:spcAft>
        <a:spcPct val="0"/>
      </a:spcAft>
      <a:defRPr kern="1200">
        <a:solidFill>
          <a:schemeClr val="tx1"/>
        </a:solidFill>
        <a:latin typeface="News Gothic MT" pitchFamily="34" charset="0"/>
        <a:ea typeface="+mn-ea"/>
        <a:cs typeface="+mn-cs"/>
      </a:defRPr>
    </a:lvl4pPr>
    <a:lvl5pPr marL="1828800" algn="l" rtl="0" fontAlgn="base">
      <a:spcBef>
        <a:spcPct val="0"/>
      </a:spcBef>
      <a:spcAft>
        <a:spcPct val="0"/>
      </a:spcAft>
      <a:defRPr kern="1200">
        <a:solidFill>
          <a:schemeClr val="tx1"/>
        </a:solidFill>
        <a:latin typeface="News Gothic MT" pitchFamily="34" charset="0"/>
        <a:ea typeface="+mn-ea"/>
        <a:cs typeface="+mn-cs"/>
      </a:defRPr>
    </a:lvl5pPr>
    <a:lvl6pPr marL="2286000" algn="l" defTabSz="914400" rtl="0" eaLnBrk="1" latinLnBrk="0" hangingPunct="1">
      <a:defRPr kern="1200">
        <a:solidFill>
          <a:schemeClr val="tx1"/>
        </a:solidFill>
        <a:latin typeface="News Gothic MT" pitchFamily="34" charset="0"/>
        <a:ea typeface="+mn-ea"/>
        <a:cs typeface="+mn-cs"/>
      </a:defRPr>
    </a:lvl6pPr>
    <a:lvl7pPr marL="2743200" algn="l" defTabSz="914400" rtl="0" eaLnBrk="1" latinLnBrk="0" hangingPunct="1">
      <a:defRPr kern="1200">
        <a:solidFill>
          <a:schemeClr val="tx1"/>
        </a:solidFill>
        <a:latin typeface="News Gothic MT" pitchFamily="34" charset="0"/>
        <a:ea typeface="+mn-ea"/>
        <a:cs typeface="+mn-cs"/>
      </a:defRPr>
    </a:lvl7pPr>
    <a:lvl8pPr marL="3200400" algn="l" defTabSz="914400" rtl="0" eaLnBrk="1" latinLnBrk="0" hangingPunct="1">
      <a:defRPr kern="1200">
        <a:solidFill>
          <a:schemeClr val="tx1"/>
        </a:solidFill>
        <a:latin typeface="News Gothic MT" pitchFamily="34" charset="0"/>
        <a:ea typeface="+mn-ea"/>
        <a:cs typeface="+mn-cs"/>
      </a:defRPr>
    </a:lvl8pPr>
    <a:lvl9pPr marL="3657600" algn="l" defTabSz="914400" rtl="0" eaLnBrk="1" latinLnBrk="0" hangingPunct="1">
      <a:defRPr kern="1200">
        <a:solidFill>
          <a:schemeClr val="tx1"/>
        </a:solidFill>
        <a:latin typeface="News Gothic MT" pitchFamily="34" charset="0"/>
        <a:ea typeface="+mn-ea"/>
        <a:cs typeface="+mn-cs"/>
      </a:defRPr>
    </a:lvl9pPr>
  </p:defaultTextStyle>
  <p:extLst>
    <p:ext uri="{EFAFB233-063F-42B5-8137-9DF3F51BA10A}">
      <p15:sldGuideLst xmlns:p15="http://schemas.microsoft.com/office/powerpoint/2012/main">
        <p15:guide id="1" orient="horz" pos="896">
          <p15:clr>
            <a:srgbClr val="A4A3A4"/>
          </p15:clr>
        </p15:guide>
        <p15:guide id="2" orient="horz" pos="4105">
          <p15:clr>
            <a:srgbClr val="A4A3A4"/>
          </p15:clr>
        </p15:guide>
        <p15:guide id="3" pos="5578">
          <p15:clr>
            <a:srgbClr val="A4A3A4"/>
          </p15:clr>
        </p15:guide>
        <p15:guide id="4" pos="1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CC66"/>
    <a:srgbClr val="3C0DB3"/>
    <a:srgbClr val="3366FF"/>
    <a:srgbClr val="FF9933"/>
    <a:srgbClr val="FFCC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246" autoAdjust="0"/>
    <p:restoredTop sz="93609" autoAdjust="0"/>
  </p:normalViewPr>
  <p:slideViewPr>
    <p:cSldViewPr snapToGrid="0">
      <p:cViewPr varScale="1">
        <p:scale>
          <a:sx n="41" d="100"/>
          <a:sy n="41" d="100"/>
        </p:scale>
        <p:origin x="1852" y="28"/>
      </p:cViewPr>
      <p:guideLst>
        <p:guide orient="horz" pos="896"/>
        <p:guide orient="horz" pos="4105"/>
        <p:guide pos="5578"/>
        <p:guide pos="180"/>
      </p:guideLst>
    </p:cSldViewPr>
  </p:slideViewPr>
  <p:notesTextViewPr>
    <p:cViewPr>
      <p:scale>
        <a:sx n="100" d="100"/>
        <a:sy n="100" d="100"/>
      </p:scale>
      <p:origin x="0" y="0"/>
    </p:cViewPr>
  </p:notesTextViewPr>
  <p:sorterViewPr>
    <p:cViewPr varScale="1">
      <p:scale>
        <a:sx n="1" d="1"/>
        <a:sy n="1" d="1"/>
      </p:scale>
      <p:origin x="0" y="-248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3857440117282698E-2"/>
          <c:y val="5.0064404663046298E-2"/>
          <c:w val="0.90281109483407596"/>
          <c:h val="0.73862696850393705"/>
        </c:manualLayout>
      </c:layout>
      <c:barChart>
        <c:barDir val="col"/>
        <c:grouping val="clustered"/>
        <c:varyColors val="0"/>
        <c:ser>
          <c:idx val="0"/>
          <c:order val="0"/>
          <c:tx>
            <c:strRef>
              <c:f>Sheet1!$B$1</c:f>
              <c:strCache>
                <c:ptCount val="1"/>
                <c:pt idx="0">
                  <c:v>Column1</c:v>
                </c:pt>
              </c:strCache>
            </c:strRef>
          </c:tx>
          <c:spPr>
            <a:solidFill>
              <a:schemeClr val="accent1"/>
            </a:solidFill>
            <a:ln>
              <a:noFill/>
            </a:ln>
            <a:effectLst/>
            <a:scene3d>
              <a:camera prst="orthographicFront"/>
              <a:lightRig rig="threePt" dir="t"/>
            </a:scene3d>
            <a:sp3d/>
          </c:spPr>
          <c:invertIfNegative val="0"/>
          <c:cat>
            <c:strRef>
              <c:f>Sheet1!$A$2:$A$10</c:f>
              <c:strCache>
                <c:ptCount val="9"/>
                <c:pt idx="0">
                  <c:v>Dyspnea on effort</c:v>
                </c:pt>
                <c:pt idx="1">
                  <c:v>Fatigue</c:v>
                </c:pt>
                <c:pt idx="2">
                  <c:v>Edema</c:v>
                </c:pt>
                <c:pt idx="3">
                  <c:v>Orthopnea</c:v>
                </c:pt>
                <c:pt idx="4">
                  <c:v>Jugular venous distention</c:v>
                </c:pt>
                <c:pt idx="5">
                  <c:v>Rales</c:v>
                </c:pt>
                <c:pt idx="6">
                  <c:v>Paroxysmal nocturnal dyspnea</c:v>
                </c:pt>
                <c:pt idx="7">
                  <c:v>Dyspnea at rest</c:v>
                </c:pt>
                <c:pt idx="8">
                  <c:v>Third heart sound</c:v>
                </c:pt>
              </c:strCache>
            </c:strRef>
          </c:cat>
          <c:val>
            <c:numRef>
              <c:f>Sheet1!$B$2:$B$10</c:f>
              <c:numCache>
                <c:formatCode>General</c:formatCode>
                <c:ptCount val="9"/>
                <c:pt idx="0">
                  <c:v>98</c:v>
                </c:pt>
                <c:pt idx="1">
                  <c:v>59</c:v>
                </c:pt>
                <c:pt idx="2">
                  <c:v>45</c:v>
                </c:pt>
                <c:pt idx="3">
                  <c:v>22</c:v>
                </c:pt>
                <c:pt idx="4">
                  <c:v>17</c:v>
                </c:pt>
                <c:pt idx="5">
                  <c:v>11</c:v>
                </c:pt>
                <c:pt idx="6">
                  <c:v>7.6</c:v>
                </c:pt>
                <c:pt idx="7">
                  <c:v>4.5999999999999996</c:v>
                </c:pt>
                <c:pt idx="8">
                  <c:v>2</c:v>
                </c:pt>
              </c:numCache>
            </c:numRef>
          </c:val>
          <c:extLst>
            <c:ext xmlns:c16="http://schemas.microsoft.com/office/drawing/2014/chart" uri="{C3380CC4-5D6E-409C-BE32-E72D297353CC}">
              <c16:uniqueId val="{00000000-DB2F-4234-BECE-EA9BEB727741}"/>
            </c:ext>
          </c:extLst>
        </c:ser>
        <c:dLbls>
          <c:showLegendKey val="0"/>
          <c:showVal val="0"/>
          <c:showCatName val="0"/>
          <c:showSerName val="0"/>
          <c:showPercent val="0"/>
          <c:showBubbleSize val="0"/>
        </c:dLbls>
        <c:gapWidth val="50"/>
        <c:overlap val="-19"/>
        <c:axId val="502215632"/>
        <c:axId val="386569424"/>
      </c:barChart>
      <c:catAx>
        <c:axId val="502215632"/>
        <c:scaling>
          <c:orientation val="minMax"/>
        </c:scaling>
        <c:delete val="0"/>
        <c:axPos val="b"/>
        <c:title>
          <c:tx>
            <c:rich>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r>
                  <a:rPr lang="en-US" sz="1400" b="1" dirty="0">
                    <a:solidFill>
                      <a:schemeClr val="tx1"/>
                    </a:solidFill>
                  </a:rPr>
                  <a:t>Signs</a:t>
                </a:r>
                <a:r>
                  <a:rPr lang="en-US" sz="1400" b="1" baseline="0" dirty="0">
                    <a:solidFill>
                      <a:schemeClr val="tx1"/>
                    </a:solidFill>
                  </a:rPr>
                  <a:t> and symptoms of HF</a:t>
                </a:r>
                <a:endParaRPr lang="en-US" sz="1400" b="1" dirty="0">
                  <a:solidFill>
                    <a:schemeClr val="tx1"/>
                  </a:solidFill>
                </a:endParaRPr>
              </a:p>
            </c:rich>
          </c:tx>
          <c:layout>
            <c:manualLayout>
              <c:xMode val="edge"/>
              <c:yMode val="edge"/>
              <c:x val="0.38710009221820241"/>
              <c:y val="0.93302552187422361"/>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cs-CZ"/>
            </a:p>
          </c:txPr>
        </c:title>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cs-CZ"/>
          </a:p>
        </c:txPr>
        <c:crossAx val="386569424"/>
        <c:crosses val="autoZero"/>
        <c:auto val="1"/>
        <c:lblAlgn val="ctr"/>
        <c:lblOffset val="100"/>
        <c:noMultiLvlLbl val="0"/>
      </c:catAx>
      <c:valAx>
        <c:axId val="386569424"/>
        <c:scaling>
          <c:orientation val="minMax"/>
          <c:max val="100"/>
        </c:scaling>
        <c:delete val="0"/>
        <c:axPos val="l"/>
        <c:title>
          <c:tx>
            <c:rich>
              <a:bodyPr rot="-5400000" spcFirstLastPara="1" vertOverflow="ellipsis" vert="horz" wrap="square" anchor="ctr" anchorCtr="1"/>
              <a:lstStyle/>
              <a:p>
                <a:pPr>
                  <a:defRPr sz="1400" b="1" i="0" u="none" strike="noStrike" kern="1200" baseline="0">
                    <a:solidFill>
                      <a:schemeClr val="tx1"/>
                    </a:solidFill>
                    <a:latin typeface="+mn-lt"/>
                    <a:ea typeface="+mn-ea"/>
                    <a:cs typeface="+mn-cs"/>
                  </a:defRPr>
                </a:pPr>
                <a:r>
                  <a:rPr lang="en-US" sz="1400" b="1" dirty="0">
                    <a:solidFill>
                      <a:schemeClr val="tx1"/>
                    </a:solidFill>
                  </a:rPr>
                  <a:t>Percent</a:t>
                </a:r>
                <a:r>
                  <a:rPr lang="en-US" sz="1400" b="1" baseline="0" dirty="0">
                    <a:solidFill>
                      <a:schemeClr val="tx1"/>
                    </a:solidFill>
                  </a:rPr>
                  <a:t> of patients</a:t>
                </a:r>
                <a:endParaRPr lang="en-US" sz="1400" b="1" dirty="0">
                  <a:solidFill>
                    <a:schemeClr val="tx1"/>
                  </a:solidFill>
                </a:endParaRPr>
              </a:p>
            </c:rich>
          </c:tx>
          <c:layout>
            <c:manualLayout>
              <c:xMode val="edge"/>
              <c:yMode val="edge"/>
              <c:x val="2.43822859601063E-2"/>
              <c:y val="0.21858544881776701"/>
            </c:manualLayout>
          </c:layout>
          <c:overlay val="0"/>
          <c:spPr>
            <a:noFill/>
            <a:ln>
              <a:noFill/>
            </a:ln>
            <a:effectLst/>
          </c:spPr>
          <c:txPr>
            <a:bodyPr rot="-54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cs-CZ"/>
            </a:p>
          </c:txPr>
        </c:title>
        <c:numFmt formatCode="General" sourceLinked="1"/>
        <c:majorTickMark val="out"/>
        <c:minorTickMark val="none"/>
        <c:tickLblPos val="nextTo"/>
        <c:spPr>
          <a:noFill/>
          <a:ln>
            <a:solidFill>
              <a:schemeClr val="tx1">
                <a:lumMod val="50000"/>
                <a:lumOff val="50000"/>
              </a:schemeClr>
            </a:solidFill>
          </a:ln>
          <a:effectLst/>
        </c:spPr>
        <c:txPr>
          <a:bodyPr rot="-60000000" spcFirstLastPara="1" vertOverflow="ellipsis" vert="horz" wrap="square" anchor="ctr" anchorCtr="1"/>
          <a:lstStyle/>
          <a:p>
            <a:pPr>
              <a:defRPr sz="1000" b="0" i="0" u="none" strike="noStrike" kern="1200" baseline="0">
                <a:ln>
                  <a:noFill/>
                </a:ln>
                <a:solidFill>
                  <a:schemeClr val="tx1">
                    <a:lumMod val="75000"/>
                    <a:lumOff val="25000"/>
                  </a:schemeClr>
                </a:solidFill>
                <a:latin typeface="+mn-lt"/>
                <a:ea typeface="+mn-ea"/>
                <a:cs typeface="+mn-cs"/>
              </a:defRPr>
            </a:pPr>
            <a:endParaRPr lang="cs-CZ"/>
          </a:p>
        </c:txPr>
        <c:crossAx val="50221563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cs-CZ"/>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2945659" cy="49641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de-DE"/>
          </a:p>
        </p:txBody>
      </p:sp>
      <p:sp>
        <p:nvSpPr>
          <p:cNvPr id="33795" name="Rectangle 3"/>
          <p:cNvSpPr>
            <a:spLocks noGrp="1" noChangeArrowheads="1"/>
          </p:cNvSpPr>
          <p:nvPr>
            <p:ph type="dt" sz="quarter" idx="1"/>
          </p:nvPr>
        </p:nvSpPr>
        <p:spPr bwMode="auto">
          <a:xfrm>
            <a:off x="3850443" y="0"/>
            <a:ext cx="2945659" cy="49641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de-DE"/>
          </a:p>
        </p:txBody>
      </p:sp>
      <p:sp>
        <p:nvSpPr>
          <p:cNvPr id="33796" name="Rectangle 4"/>
          <p:cNvSpPr>
            <a:spLocks noGrp="1" noChangeArrowheads="1"/>
          </p:cNvSpPr>
          <p:nvPr>
            <p:ph type="ftr" sz="quarter" idx="2"/>
          </p:nvPr>
        </p:nvSpPr>
        <p:spPr bwMode="auto">
          <a:xfrm>
            <a:off x="0" y="9430091"/>
            <a:ext cx="2945659" cy="496411"/>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de-DE"/>
          </a:p>
        </p:txBody>
      </p:sp>
      <p:sp>
        <p:nvSpPr>
          <p:cNvPr id="33797" name="Rectangle 5"/>
          <p:cNvSpPr>
            <a:spLocks noGrp="1" noChangeArrowheads="1"/>
          </p:cNvSpPr>
          <p:nvPr>
            <p:ph type="sldNum" sz="quarter" idx="3"/>
          </p:nvPr>
        </p:nvSpPr>
        <p:spPr bwMode="auto">
          <a:xfrm>
            <a:off x="3850443" y="9430091"/>
            <a:ext cx="2945659" cy="496411"/>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6B21DA91-2258-49BB-8C7B-3AA1FBB55CA5}" type="slidenum">
              <a:rPr lang="de-DE"/>
              <a:pPr/>
              <a:t>‹#›</a:t>
            </a:fld>
            <a:endParaRPr lang="de-DE"/>
          </a:p>
        </p:txBody>
      </p:sp>
    </p:spTree>
    <p:extLst>
      <p:ext uri="{BB962C8B-B14F-4D97-AF65-F5344CB8AC3E}">
        <p14:creationId xmlns:p14="http://schemas.microsoft.com/office/powerpoint/2010/main" val="26099124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45659" cy="49641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de-DE"/>
          </a:p>
        </p:txBody>
      </p:sp>
      <p:sp>
        <p:nvSpPr>
          <p:cNvPr id="6147" name="Rectangle 3"/>
          <p:cNvSpPr>
            <a:spLocks noGrp="1" noChangeArrowheads="1"/>
          </p:cNvSpPr>
          <p:nvPr>
            <p:ph type="dt" idx="1"/>
          </p:nvPr>
        </p:nvSpPr>
        <p:spPr bwMode="auto">
          <a:xfrm>
            <a:off x="3850443" y="0"/>
            <a:ext cx="2945659" cy="49641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de-DE"/>
          </a:p>
        </p:txBody>
      </p:sp>
      <p:sp>
        <p:nvSpPr>
          <p:cNvPr id="6148"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ffectLst/>
        </p:spPr>
      </p:sp>
      <p:sp>
        <p:nvSpPr>
          <p:cNvPr id="6149" name="Rectangle 5"/>
          <p:cNvSpPr>
            <a:spLocks noGrp="1" noChangeArrowheads="1"/>
          </p:cNvSpPr>
          <p:nvPr>
            <p:ph type="body" sz="quarter" idx="3"/>
          </p:nvPr>
        </p:nvSpPr>
        <p:spPr bwMode="auto">
          <a:xfrm>
            <a:off x="679768" y="4715907"/>
            <a:ext cx="5438140" cy="446770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6150" name="Rectangle 6"/>
          <p:cNvSpPr>
            <a:spLocks noGrp="1" noChangeArrowheads="1"/>
          </p:cNvSpPr>
          <p:nvPr>
            <p:ph type="ftr" sz="quarter" idx="4"/>
          </p:nvPr>
        </p:nvSpPr>
        <p:spPr bwMode="auto">
          <a:xfrm>
            <a:off x="0" y="9430091"/>
            <a:ext cx="2945659" cy="496411"/>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de-DE"/>
          </a:p>
        </p:txBody>
      </p:sp>
      <p:sp>
        <p:nvSpPr>
          <p:cNvPr id="6151" name="Rectangle 7"/>
          <p:cNvSpPr>
            <a:spLocks noGrp="1" noChangeArrowheads="1"/>
          </p:cNvSpPr>
          <p:nvPr>
            <p:ph type="sldNum" sz="quarter" idx="5"/>
          </p:nvPr>
        </p:nvSpPr>
        <p:spPr bwMode="auto">
          <a:xfrm>
            <a:off x="3850443" y="9430091"/>
            <a:ext cx="2945659" cy="496411"/>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B909163D-9A33-404E-BD31-70AB94DBF94A}" type="slidenum">
              <a:rPr lang="de-DE"/>
              <a:pPr/>
              <a:t>‹#›</a:t>
            </a:fld>
            <a:endParaRPr lang="de-DE"/>
          </a:p>
        </p:txBody>
      </p:sp>
    </p:spTree>
    <p:extLst>
      <p:ext uri="{BB962C8B-B14F-4D97-AF65-F5344CB8AC3E}">
        <p14:creationId xmlns:p14="http://schemas.microsoft.com/office/powerpoint/2010/main" val="353890433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News Gothic MT" pitchFamily="34" charset="0"/>
        <a:ea typeface="+mn-ea"/>
        <a:cs typeface="+mn-cs"/>
      </a:defRPr>
    </a:lvl1pPr>
    <a:lvl2pPr marL="457200" algn="l" rtl="0" fontAlgn="base">
      <a:spcBef>
        <a:spcPct val="30000"/>
      </a:spcBef>
      <a:spcAft>
        <a:spcPct val="0"/>
      </a:spcAft>
      <a:defRPr sz="1200" kern="1200">
        <a:solidFill>
          <a:schemeClr val="tx1"/>
        </a:solidFill>
        <a:latin typeface="News Gothic MT" pitchFamily="34" charset="0"/>
        <a:ea typeface="+mn-ea"/>
        <a:cs typeface="+mn-cs"/>
      </a:defRPr>
    </a:lvl2pPr>
    <a:lvl3pPr marL="914400" algn="l" rtl="0" fontAlgn="base">
      <a:spcBef>
        <a:spcPct val="30000"/>
      </a:spcBef>
      <a:spcAft>
        <a:spcPct val="0"/>
      </a:spcAft>
      <a:defRPr sz="1200" kern="1200">
        <a:solidFill>
          <a:schemeClr val="tx1"/>
        </a:solidFill>
        <a:latin typeface="News Gothic MT" pitchFamily="34" charset="0"/>
        <a:ea typeface="+mn-ea"/>
        <a:cs typeface="+mn-cs"/>
      </a:defRPr>
    </a:lvl3pPr>
    <a:lvl4pPr marL="1371600" algn="l" rtl="0" fontAlgn="base">
      <a:spcBef>
        <a:spcPct val="30000"/>
      </a:spcBef>
      <a:spcAft>
        <a:spcPct val="0"/>
      </a:spcAft>
      <a:defRPr sz="1200" kern="1200">
        <a:solidFill>
          <a:schemeClr val="tx1"/>
        </a:solidFill>
        <a:latin typeface="News Gothic MT" pitchFamily="34" charset="0"/>
        <a:ea typeface="+mn-ea"/>
        <a:cs typeface="+mn-cs"/>
      </a:defRPr>
    </a:lvl4pPr>
    <a:lvl5pPr marL="1828800" algn="l" rtl="0" fontAlgn="base">
      <a:spcBef>
        <a:spcPct val="30000"/>
      </a:spcBef>
      <a:spcAft>
        <a:spcPct val="0"/>
      </a:spcAft>
      <a:defRPr sz="1200" kern="1200">
        <a:solidFill>
          <a:schemeClr val="tx1"/>
        </a:solidFill>
        <a:latin typeface="News Gothic MT"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6" name="Slide Image Placeholder 1"/>
          <p:cNvSpPr>
            <a:spLocks noGrp="1" noRot="1" noChangeAspect="1" noChangeArrowheads="1" noTextEdit="1"/>
          </p:cNvSpPr>
          <p:nvPr>
            <p:ph type="sldImg"/>
          </p:nvPr>
        </p:nvSpPr>
        <p:spPr>
          <a:xfrm>
            <a:off x="381000" y="685800"/>
            <a:ext cx="6096000" cy="3429000"/>
          </a:xfrm>
        </p:spPr>
      </p:sp>
      <p:sp>
        <p:nvSpPr>
          <p:cNvPr id="308227"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alt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20895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57886">
              <a:defRPr/>
            </a:pPr>
            <a:r>
              <a:rPr lang="en-US" dirty="0"/>
              <a:t>HFpEF, heart failure with preserved ejection fraction; NT-</a:t>
            </a:r>
            <a:r>
              <a:rPr lang="en-US" dirty="0" err="1"/>
              <a:t>proBNP</a:t>
            </a:r>
            <a:r>
              <a:rPr lang="en-US" dirty="0"/>
              <a:t>, N-terminal pro-brain natriuretic peptide; NYHA, New York Heart Association; </a:t>
            </a:r>
            <a:r>
              <a:rPr lang="en-GB" dirty="0"/>
              <a:t>PARAGON-HF, Prospective comparison of ARNI with ARB Global Outcomes in heart failure with preserved </a:t>
            </a:r>
            <a:r>
              <a:rPr lang="en-GB" dirty="0" err="1"/>
              <a:t>ejectioN</a:t>
            </a:r>
            <a:r>
              <a:rPr lang="en-GB" dirty="0"/>
              <a:t> fraction; sac/</a:t>
            </a:r>
            <a:r>
              <a:rPr lang="en-GB" dirty="0" err="1"/>
              <a:t>val</a:t>
            </a:r>
            <a:r>
              <a:rPr lang="en-GB" dirty="0"/>
              <a:t>, </a:t>
            </a:r>
            <a:r>
              <a:rPr lang="en-GB" dirty="0" err="1"/>
              <a:t>sacubitril</a:t>
            </a:r>
            <a:r>
              <a:rPr lang="en-GB" dirty="0"/>
              <a:t>/valsartan</a:t>
            </a:r>
            <a:endParaRPr lang="en-US" dirty="0"/>
          </a:p>
          <a:p>
            <a:endParaRPr lang="en-US" dirty="0"/>
          </a:p>
          <a:p>
            <a:r>
              <a:rPr lang="en-US" dirty="0"/>
              <a:t>Shown here are the results. There was an initial early reduction in </a:t>
            </a:r>
            <a:r>
              <a:rPr lang="en-US" dirty="0" err="1"/>
              <a:t>Ntpro</a:t>
            </a:r>
            <a:r>
              <a:rPr lang="en-US" dirty="0"/>
              <a:t>-BNP after 4 weeks of treatment in the sac/</a:t>
            </a:r>
            <a:r>
              <a:rPr lang="en-US" dirty="0" err="1"/>
              <a:t>val</a:t>
            </a:r>
            <a:r>
              <a:rPr lang="en-US" dirty="0"/>
              <a:t> arm. At 12 weeks, NT-</a:t>
            </a:r>
            <a:r>
              <a:rPr lang="en-US" dirty="0" err="1"/>
              <a:t>proBNP</a:t>
            </a:r>
            <a:r>
              <a:rPr lang="en-US" dirty="0"/>
              <a:t> was significantly lower in the sac/</a:t>
            </a:r>
            <a:r>
              <a:rPr lang="en-US" dirty="0" err="1"/>
              <a:t>val</a:t>
            </a:r>
            <a:r>
              <a:rPr lang="en-US" dirty="0"/>
              <a:t> group compared with the valsartan group, with a 23% comparative reduction, and p-value of 0.005. Improvements in LA size were also noted with sac/</a:t>
            </a:r>
            <a:r>
              <a:rPr lang="en-US" dirty="0" err="1"/>
              <a:t>val</a:t>
            </a:r>
            <a:r>
              <a:rPr lang="en-US" dirty="0"/>
              <a:t> and trends were observed for improvements in NYHA fc. </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6330BE-D91A-D240-B266-E5D5F99B4CC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641127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a:xfrm>
            <a:off x="680384" y="4716588"/>
            <a:ext cx="5436908" cy="4891738"/>
          </a:xfrm>
        </p:spPr>
        <p:txBody>
          <a:bodyPr>
            <a:normAutofit fontScale="92500" lnSpcReduction="20000"/>
          </a:bodyPr>
          <a:lstStyle/>
          <a:p>
            <a:pPr defTabSz="931550">
              <a:lnSpc>
                <a:spcPct val="110000"/>
              </a:lnSpc>
              <a:defRPr/>
            </a:pPr>
            <a:r>
              <a:rPr lang="en-GB" sz="1000" b="1" dirty="0"/>
              <a:t>PARAGON-HF: study design</a:t>
            </a:r>
          </a:p>
          <a:p>
            <a:pPr defTabSz="931550">
              <a:lnSpc>
                <a:spcPct val="110000"/>
              </a:lnSpc>
              <a:defRPr/>
            </a:pPr>
            <a:r>
              <a:rPr lang="en-US" sz="1000" dirty="0"/>
              <a:t>The purpose of the Prospective comparison of </a:t>
            </a:r>
            <a:r>
              <a:rPr lang="en-US" sz="1000" dirty="0" err="1"/>
              <a:t>ARni</a:t>
            </a:r>
            <a:r>
              <a:rPr lang="en-US" sz="1000" dirty="0"/>
              <a:t> with </a:t>
            </a:r>
            <a:r>
              <a:rPr lang="en-US" sz="1000" dirty="0" err="1"/>
              <a:t>Arb</a:t>
            </a:r>
            <a:r>
              <a:rPr lang="en-US" sz="1000" dirty="0"/>
              <a:t> Global Outcomes in heart failure with preserved </a:t>
            </a:r>
            <a:r>
              <a:rPr lang="en-US" sz="1000" dirty="0" err="1"/>
              <a:t>ejectioN</a:t>
            </a:r>
            <a:r>
              <a:rPr lang="en-US" sz="1000" dirty="0"/>
              <a:t> fraction (PARAGON-HF) study is to evaluate the effect of LCZ696 200 mg twice-daily (BID) compared with valsartan 160 mg BID in reducing the rate of the composite endpoint of cardiovascular (CV) death or total (first and recurrent) heart failure (HF) hospitalizations in patients with heart failure with preserved ejection fraction (</a:t>
            </a:r>
            <a:r>
              <a:rPr lang="en-US" sz="1000" dirty="0" err="1"/>
              <a:t>HFpEF</a:t>
            </a:r>
            <a:r>
              <a:rPr lang="en-US" sz="1000" dirty="0"/>
              <a:t>).</a:t>
            </a:r>
            <a:r>
              <a:rPr lang="en-US" sz="1000" baseline="30000" dirty="0"/>
              <a:t>1,2</a:t>
            </a:r>
          </a:p>
          <a:p>
            <a:pPr>
              <a:lnSpc>
                <a:spcPct val="110000"/>
              </a:lnSpc>
            </a:pPr>
            <a:r>
              <a:rPr lang="en-US" sz="1000" dirty="0"/>
              <a:t>PARAGON-HF is a global study that will be conducted in North America, Latin America, Europe, South Africa and Asia.</a:t>
            </a:r>
            <a:r>
              <a:rPr lang="en-GB" sz="1000" dirty="0"/>
              <a:t> </a:t>
            </a:r>
            <a:r>
              <a:rPr lang="en-US" sz="1000" dirty="0"/>
              <a:t>Following screening (up to 2 weeks), eligible patients will enter a 3 to 8 week single-blind, active run-in period prior to randomization. Patients will continue on optimal background medications for co-morbidities, with the exception of an angiotensin-converting enzyme inhibitor (ACEI) or angiotensin receptor blocker (ARB), as this will be replaced by the study drug. Patients who tolerate LCZ696 100 mg BID will be randomized in a 1:1 ratio to either LCZ696 200 mg BID or </a:t>
            </a:r>
            <a:r>
              <a:rPr lang="en-US" sz="1000" dirty="0" err="1"/>
              <a:t>valsartan</a:t>
            </a:r>
            <a:r>
              <a:rPr lang="en-US" sz="1000" dirty="0"/>
              <a:t> 160 mg BID for the duration of the double-blind treatment period.</a:t>
            </a:r>
            <a:r>
              <a:rPr lang="en-US" sz="1000" baseline="30000" dirty="0"/>
              <a:t>1,2</a:t>
            </a:r>
            <a:endParaRPr lang="en-GB" sz="1000" dirty="0"/>
          </a:p>
          <a:p>
            <a:pPr>
              <a:lnSpc>
                <a:spcPct val="110000"/>
              </a:lnSpc>
            </a:pPr>
            <a:r>
              <a:rPr lang="en-US" sz="1000" dirty="0"/>
              <a:t>Randomization of approximately 4,300 patients </a:t>
            </a:r>
            <a:r>
              <a:rPr lang="en-US" sz="1000" kern="0" dirty="0">
                <a:ea typeface="MS PGothic"/>
                <a:cs typeface="Arial" charset="0"/>
              </a:rPr>
              <a:t>with symptomatic HF (New York Heart Association [NYHA] Class II–IV) and left ventricular ejection fraction (LVEF) </a:t>
            </a:r>
            <a:r>
              <a:rPr lang="en-US" sz="1000" kern="0" dirty="0">
                <a:ea typeface="MS PGothic"/>
                <a:cs typeface="Arial" charset="0"/>
                <a:sym typeface="Symbol"/>
              </a:rPr>
              <a:t></a:t>
            </a:r>
            <a:r>
              <a:rPr lang="en-US" sz="1000" kern="0" dirty="0">
                <a:ea typeface="MS PGothic"/>
                <a:cs typeface="Arial" charset="0"/>
              </a:rPr>
              <a:t>45%</a:t>
            </a:r>
            <a:r>
              <a:rPr lang="en-US" sz="1000" dirty="0"/>
              <a:t> (approximately 2,150 for each treatment arm) is planned with a total of 1,721 primary endpoint events anticipated. The trial is projected to continue a minimum of two years following enrollment completion (until the projected number of events has been achieved or the trial is terminated prematurely at the recommendation of the Data Monitoring Committee).</a:t>
            </a:r>
            <a:r>
              <a:rPr lang="en-US" sz="1000" baseline="30000" dirty="0"/>
              <a:t>1,2</a:t>
            </a:r>
            <a:endParaRPr lang="en-GB" sz="1000" b="1" dirty="0"/>
          </a:p>
          <a:p>
            <a:pPr defTabSz="931550">
              <a:lnSpc>
                <a:spcPct val="110000"/>
              </a:lnSpc>
              <a:defRPr/>
            </a:pPr>
            <a:endParaRPr lang="en-GB" sz="1000" dirty="0"/>
          </a:p>
          <a:p>
            <a:pPr defTabSz="931550">
              <a:lnSpc>
                <a:spcPct val="110000"/>
              </a:lnSpc>
              <a:defRPr/>
            </a:pPr>
            <a:r>
              <a:rPr lang="en-GB" sz="1000" b="1" dirty="0"/>
              <a:t>Abbreviations</a:t>
            </a:r>
          </a:p>
          <a:p>
            <a:pPr>
              <a:lnSpc>
                <a:spcPct val="110000"/>
              </a:lnSpc>
              <a:defRPr/>
            </a:pPr>
            <a:r>
              <a:rPr lang="en-GB" sz="1000" dirty="0"/>
              <a:t>ACEI=angiotensin-converting enzyme inhibitor; ARB=angiotensin receptor blocker; BID=twice daily; CV=cardiovascular; HF=heart failure; </a:t>
            </a:r>
            <a:r>
              <a:rPr lang="en-GB" sz="1000" dirty="0" err="1"/>
              <a:t>HFpEF</a:t>
            </a:r>
            <a:r>
              <a:rPr lang="en-GB" sz="1000" dirty="0"/>
              <a:t>=heart failure with preserved ejection fraction; LVEF=left ventricular ejection fraction; NYHA=New York Heart Association; PARAGON-HF=Prospective comparison of </a:t>
            </a:r>
            <a:r>
              <a:rPr lang="en-GB" sz="1000" dirty="0" err="1"/>
              <a:t>ARni</a:t>
            </a:r>
            <a:r>
              <a:rPr lang="en-GB" sz="1000" dirty="0"/>
              <a:t> with </a:t>
            </a:r>
            <a:r>
              <a:rPr lang="en-GB" sz="1000" dirty="0" err="1"/>
              <a:t>Arb</a:t>
            </a:r>
            <a:r>
              <a:rPr lang="en-GB" sz="1000" dirty="0"/>
              <a:t> Global Outcomes in heart failure with preserved </a:t>
            </a:r>
            <a:r>
              <a:rPr lang="en-GB" sz="1000" dirty="0" err="1"/>
              <a:t>ejectioN</a:t>
            </a:r>
            <a:r>
              <a:rPr lang="en-GB" sz="1000" dirty="0"/>
              <a:t> fraction</a:t>
            </a:r>
          </a:p>
          <a:p>
            <a:pPr>
              <a:lnSpc>
                <a:spcPct val="110000"/>
              </a:lnSpc>
              <a:defRPr/>
            </a:pPr>
            <a:endParaRPr lang="en-GB" sz="1000" b="1" dirty="0"/>
          </a:p>
          <a:p>
            <a:pPr>
              <a:lnSpc>
                <a:spcPct val="110000"/>
              </a:lnSpc>
              <a:defRPr/>
            </a:pPr>
            <a:r>
              <a:rPr lang="en-GB" sz="1000" b="1" dirty="0"/>
              <a:t>References</a:t>
            </a:r>
            <a:br>
              <a:rPr lang="en-GB" sz="1000" dirty="0"/>
            </a:br>
            <a:r>
              <a:rPr lang="en-GB" sz="1000" dirty="0"/>
              <a:t>1. </a:t>
            </a:r>
            <a:r>
              <a:rPr lang="en-US" sz="1000" dirty="0"/>
              <a:t>Solomon et al. Poster presentation at ESC-HF Congress, 25 May 2013</a:t>
            </a:r>
            <a:br>
              <a:rPr lang="en-US" sz="1000" dirty="0"/>
            </a:br>
            <a:r>
              <a:rPr lang="en-US" sz="1000" dirty="0"/>
              <a:t>2. Novartis data on file: GMA&amp;HEOR_LCZ696B_PARAGON-HF study_D2301_001_2.0</a:t>
            </a:r>
            <a:endParaRPr lang="en-GB" sz="1000" dirty="0"/>
          </a:p>
          <a:p>
            <a:pPr>
              <a:lnSpc>
                <a:spcPct val="110000"/>
              </a:lnSpc>
              <a:defRPr/>
            </a:pPr>
            <a:endParaRPr lang="en-GB" sz="1000" b="1" dirty="0"/>
          </a:p>
          <a:p>
            <a:pPr>
              <a:lnSpc>
                <a:spcPct val="110000"/>
              </a:lnSpc>
              <a:defRPr/>
            </a:pPr>
            <a:r>
              <a:rPr lang="en-GB" sz="1000" b="1" dirty="0"/>
              <a:t>Key communication point</a:t>
            </a:r>
          </a:p>
          <a:p>
            <a:pPr defTabSz="931550">
              <a:lnSpc>
                <a:spcPct val="110000"/>
              </a:lnSpc>
              <a:defRPr/>
            </a:pPr>
            <a:r>
              <a:rPr lang="en-GB" sz="1000" dirty="0"/>
              <a:t>The PARAGON-HF study will assess the effect of LCZ696 compared with valsartan on HF outcomes in patients with </a:t>
            </a:r>
            <a:r>
              <a:rPr lang="en-GB" sz="1000" dirty="0" err="1"/>
              <a:t>HFpEF</a:t>
            </a:r>
            <a:endParaRPr lang="en-GB" sz="1000" dirty="0"/>
          </a:p>
        </p:txBody>
      </p:sp>
      <p:sp>
        <p:nvSpPr>
          <p:cNvPr id="4" name="Slide Number Placeholder 3"/>
          <p:cNvSpPr>
            <a:spLocks noGrp="1"/>
          </p:cNvSpPr>
          <p:nvPr>
            <p:ph type="sldNum" sz="quarter" idx="10"/>
          </p:nvPr>
        </p:nvSpPr>
        <p:spPr/>
        <p:txBody>
          <a:bodyPr/>
          <a:lstStyle/>
          <a:p>
            <a:pPr marL="0" marR="0" lvl="0" indent="0" algn="r" defTabSz="931863" rtl="0" eaLnBrk="1" fontAlgn="base" latinLnBrk="0" hangingPunct="1">
              <a:lnSpc>
                <a:spcPct val="100000"/>
              </a:lnSpc>
              <a:spcBef>
                <a:spcPct val="0"/>
              </a:spcBef>
              <a:spcAft>
                <a:spcPct val="0"/>
              </a:spcAft>
              <a:buClrTx/>
              <a:buSzTx/>
              <a:buFontTx/>
              <a:buNone/>
              <a:tabLst/>
              <a:defRPr/>
            </a:pPr>
            <a:fld id="{F4BD4A45-8705-42C0-9437-43AD74AB3061}" type="slidenum">
              <a:rPr kumimoji="0" lang="en-GB" sz="12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31863" rtl="0" eaLnBrk="1" fontAlgn="base" latinLnBrk="0" hangingPunct="1">
                <a:lnSpc>
                  <a:spcPct val="100000"/>
                </a:lnSpc>
                <a:spcBef>
                  <a:spcPct val="0"/>
                </a:spcBef>
                <a:spcAft>
                  <a:spcPct val="0"/>
                </a:spcAft>
                <a:buClrTx/>
                <a:buSzTx/>
                <a:buFontTx/>
                <a:buNone/>
                <a:tabLst/>
                <a:defRPr/>
              </a:pPr>
              <a:t>5</a:t>
            </a:fld>
            <a:endParaRPr kumimoji="0" lang="en-GB" sz="1200" b="0" i="0" u="none" strike="noStrike" kern="1200" cap="none" spc="0" normalizeH="0" baseline="0" noProof="0" dirty="0">
              <a:ln>
                <a:noFill/>
              </a:ln>
              <a:solidFill>
                <a:prstClr val="black"/>
              </a:solidFill>
              <a:effectLst/>
              <a:uLnTx/>
              <a:uFillTx/>
              <a:latin typeface="Arial" charset="0"/>
              <a:ea typeface="+mn-ea"/>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a:xfrm>
            <a:off x="685800" y="4343400"/>
            <a:ext cx="6051176" cy="4114800"/>
          </a:xfrm>
        </p:spPr>
        <p:txBody>
          <a:bodyPr/>
          <a:lstStyle/>
          <a:p>
            <a:pPr lvl="0">
              <a:lnSpc>
                <a:spcPct val="114000"/>
              </a:lnSpc>
              <a:spcBef>
                <a:spcPts val="0"/>
              </a:spcBef>
              <a:spcAft>
                <a:spcPts val="1200"/>
              </a:spcAft>
              <a:buSzPct val="110000"/>
              <a:tabLst/>
              <a:defRP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6330BE-D91A-D240-B266-E5D5F99B4CCE}"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6326976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a:xfrm>
            <a:off x="685800" y="4343400"/>
            <a:ext cx="6051176" cy="4114800"/>
          </a:xfrm>
        </p:spPr>
        <p:txBody>
          <a:bodyPr/>
          <a:lstStyle/>
          <a:p>
            <a:pPr lvl="0">
              <a:lnSpc>
                <a:spcPct val="114000"/>
              </a:lnSpc>
              <a:spcBef>
                <a:spcPts val="0"/>
              </a:spcBef>
              <a:spcAft>
                <a:spcPts val="1200"/>
              </a:spcAft>
              <a:buSzPct val="110000"/>
              <a:tabLst/>
              <a:defRP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6330BE-D91A-D240-B266-E5D5F99B4CCE}"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41053883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a:xfrm>
            <a:off x="685800" y="4343400"/>
            <a:ext cx="6051176" cy="4114800"/>
          </a:xfrm>
        </p:spPr>
        <p:txBody>
          <a:bodyPr/>
          <a:lstStyle/>
          <a:p>
            <a:pPr lvl="0">
              <a:lnSpc>
                <a:spcPct val="114000"/>
              </a:lnSpc>
              <a:spcBef>
                <a:spcPts val="0"/>
              </a:spcBef>
              <a:spcAft>
                <a:spcPts val="1200"/>
              </a:spcAft>
              <a:buSzPct val="110000"/>
              <a:tabLst/>
              <a:defRP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6330BE-D91A-D240-B266-E5D5F99B4CCE}"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2212706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44A7373-FA27-4B7E-AA76-A35C18162DE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0799252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2770" name="Rectangle 2"/>
          <p:cNvSpPr>
            <a:spLocks noGrp="1" noChangeArrowheads="1"/>
          </p:cNvSpPr>
          <p:nvPr>
            <p:ph type="ctrTitle"/>
          </p:nvPr>
        </p:nvSpPr>
        <p:spPr>
          <a:xfrm>
            <a:off x="685800" y="2130425"/>
            <a:ext cx="7772400" cy="1470025"/>
          </a:xfrm>
        </p:spPr>
        <p:txBody>
          <a:bodyPr/>
          <a:lstStyle>
            <a:lvl1pPr>
              <a:defRPr sz="4000"/>
            </a:lvl1pPr>
          </a:lstStyle>
          <a:p>
            <a:r>
              <a:rPr lang="en-US"/>
              <a:t>Click to add title</a:t>
            </a:r>
          </a:p>
        </p:txBody>
      </p:sp>
      <p:sp>
        <p:nvSpPr>
          <p:cNvPr id="32771" name="Rectangle 3"/>
          <p:cNvSpPr>
            <a:spLocks noGrp="1" noChangeArrowheads="1"/>
          </p:cNvSpPr>
          <p:nvPr>
            <p:ph type="subTitle" idx="1"/>
          </p:nvPr>
        </p:nvSpPr>
        <p:spPr>
          <a:xfrm>
            <a:off x="1371600" y="3886200"/>
            <a:ext cx="6400800" cy="396875"/>
          </a:xfrm>
        </p:spPr>
        <p:txBody>
          <a:bodyPr/>
          <a:lstStyle>
            <a:lvl1pPr algn="ctr">
              <a:defRPr/>
            </a:lvl1pPr>
          </a:lstStyle>
          <a:p>
            <a:r>
              <a:rPr lang="en-US"/>
              <a:t>Click to add subtitle</a:t>
            </a:r>
          </a:p>
        </p:txBody>
      </p:sp>
      <p:sp>
        <p:nvSpPr>
          <p:cNvPr id="32772" name="Rectangle 4"/>
          <p:cNvSpPr>
            <a:spLocks noGrp="1" noChangeArrowheads="1"/>
          </p:cNvSpPr>
          <p:nvPr>
            <p:ph type="dt" sz="half" idx="2"/>
          </p:nvPr>
        </p:nvSpPr>
        <p:spPr/>
        <p:txBody>
          <a:bodyPr/>
          <a:lstStyle>
            <a:lvl1pPr>
              <a:defRPr/>
            </a:lvl1pPr>
          </a:lstStyle>
          <a:p>
            <a:endParaRPr lang="en-US"/>
          </a:p>
        </p:txBody>
      </p:sp>
      <p:sp>
        <p:nvSpPr>
          <p:cNvPr id="32773" name="Rectangle 5"/>
          <p:cNvSpPr>
            <a:spLocks noGrp="1" noChangeArrowheads="1"/>
          </p:cNvSpPr>
          <p:nvPr>
            <p:ph type="ftr" sz="quarter" idx="3"/>
          </p:nvPr>
        </p:nvSpPr>
        <p:spPr>
          <a:xfrm>
            <a:off x="3124200" y="6245225"/>
            <a:ext cx="2895600" cy="274638"/>
          </a:xfrm>
        </p:spPr>
        <p:txBody>
          <a:bodyPr/>
          <a:lstStyle>
            <a:lvl1pPr algn="ctr">
              <a:defRPr/>
            </a:lvl1pPr>
          </a:lstStyle>
          <a:p>
            <a:r>
              <a:rPr lang="en-US"/>
              <a:t>Confidential</a:t>
            </a:r>
          </a:p>
        </p:txBody>
      </p:sp>
      <p:sp>
        <p:nvSpPr>
          <p:cNvPr id="32774" name="Rectangle 6"/>
          <p:cNvSpPr>
            <a:spLocks noGrp="1" noChangeArrowheads="1"/>
          </p:cNvSpPr>
          <p:nvPr>
            <p:ph type="sldNum" sz="quarter" idx="4"/>
          </p:nvPr>
        </p:nvSpPr>
        <p:spPr>
          <a:xfrm>
            <a:off x="6823075" y="6411913"/>
            <a:ext cx="2133600" cy="271462"/>
          </a:xfrm>
        </p:spPr>
        <p:txBody>
          <a:bodyPr/>
          <a:lstStyle>
            <a:lvl1pPr>
              <a:defRPr/>
            </a:lvl1pPr>
          </a:lstStyle>
          <a:p>
            <a:fld id="{1078C9B5-F3B3-4014-8F4F-00FC7619F956}" type="slidenum">
              <a:rPr lang="en-US"/>
              <a:pPr/>
              <a:t>‹#›</a:t>
            </a:fld>
            <a:endParaRPr lang="en-US"/>
          </a:p>
        </p:txBody>
      </p:sp>
      <p:pic>
        <p:nvPicPr>
          <p:cNvPr id="32775" name="Picture 7" descr="NOVARTIS_CMYK"/>
          <p:cNvPicPr>
            <a:picLocks noChangeAspect="1" noChangeArrowheads="1"/>
          </p:cNvPicPr>
          <p:nvPr/>
        </p:nvPicPr>
        <p:blipFill>
          <a:blip r:embed="rId2" cstate="print"/>
          <a:srcRect/>
          <a:stretch>
            <a:fillRect/>
          </a:stretch>
        </p:blipFill>
        <p:spPr bwMode="black">
          <a:xfrm>
            <a:off x="3046413" y="5670550"/>
            <a:ext cx="3051175" cy="496888"/>
          </a:xfrm>
          <a:prstGeom prst="rect">
            <a:avLst/>
          </a:prstGeom>
          <a:noFill/>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altLang="de-CH"/>
              <a:t>Confidential</a:t>
            </a:r>
            <a:endParaRPr lang="en-US"/>
          </a:p>
        </p:txBody>
      </p:sp>
      <p:sp>
        <p:nvSpPr>
          <p:cNvPr id="6" name="Slide Number Placeholder 5"/>
          <p:cNvSpPr>
            <a:spLocks noGrp="1"/>
          </p:cNvSpPr>
          <p:nvPr>
            <p:ph type="sldNum" sz="quarter" idx="12"/>
          </p:nvPr>
        </p:nvSpPr>
        <p:spPr/>
        <p:txBody>
          <a:bodyPr/>
          <a:lstStyle>
            <a:lvl1pPr>
              <a:defRPr/>
            </a:lvl1pPr>
          </a:lstStyle>
          <a:p>
            <a:fld id="{D49E9A2D-553C-463D-BCB4-4EC79633C105}"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0813"/>
            <a:ext cx="2057400" cy="28225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50813"/>
            <a:ext cx="6019800" cy="28225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altLang="de-CH"/>
              <a:t>Confidential</a:t>
            </a:r>
            <a:endParaRPr lang="en-US"/>
          </a:p>
        </p:txBody>
      </p:sp>
      <p:sp>
        <p:nvSpPr>
          <p:cNvPr id="6" name="Slide Number Placeholder 5"/>
          <p:cNvSpPr>
            <a:spLocks noGrp="1"/>
          </p:cNvSpPr>
          <p:nvPr>
            <p:ph type="sldNum" sz="quarter" idx="12"/>
          </p:nvPr>
        </p:nvSpPr>
        <p:spPr/>
        <p:txBody>
          <a:bodyPr/>
          <a:lstStyle>
            <a:lvl1pPr>
              <a:defRPr/>
            </a:lvl1pPr>
          </a:lstStyle>
          <a:p>
            <a:fld id="{777A8093-FE00-4DAC-8B8B-D3DEABC229D6}"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0813"/>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600200"/>
            <a:ext cx="4038600" cy="13731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609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2362200"/>
            <a:ext cx="4038600" cy="6111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nvPr>
        </p:nvSpPr>
        <p:spPr>
          <a:xfrm>
            <a:off x="457200" y="6245225"/>
            <a:ext cx="2133600" cy="476250"/>
          </a:xfrm>
        </p:spPr>
        <p:txBody>
          <a:bodyPr/>
          <a:lstStyle>
            <a:lvl1pPr>
              <a:defRPr/>
            </a:lvl1pPr>
          </a:lstStyle>
          <a:p>
            <a:endParaRPr lang="en-US"/>
          </a:p>
        </p:txBody>
      </p:sp>
      <p:sp>
        <p:nvSpPr>
          <p:cNvPr id="7" name="Footer Placeholder 6"/>
          <p:cNvSpPr>
            <a:spLocks noGrp="1"/>
          </p:cNvSpPr>
          <p:nvPr>
            <p:ph type="ftr" sz="quarter" idx="11"/>
          </p:nvPr>
        </p:nvSpPr>
        <p:spPr>
          <a:xfrm>
            <a:off x="190500" y="6553200"/>
            <a:ext cx="8774113" cy="274638"/>
          </a:xfrm>
        </p:spPr>
        <p:txBody>
          <a:bodyPr/>
          <a:lstStyle>
            <a:lvl1pPr>
              <a:defRPr/>
            </a:lvl1pPr>
          </a:lstStyle>
          <a:p>
            <a:r>
              <a:rPr lang="en-US" altLang="de-CH"/>
              <a:t>Confidential</a:t>
            </a:r>
            <a:endParaRPr lang="en-US"/>
          </a:p>
        </p:txBody>
      </p:sp>
      <p:sp>
        <p:nvSpPr>
          <p:cNvPr id="8" name="Slide Number Placeholder 7"/>
          <p:cNvSpPr>
            <a:spLocks noGrp="1"/>
          </p:cNvSpPr>
          <p:nvPr>
            <p:ph type="sldNum" sz="quarter" idx="12"/>
          </p:nvPr>
        </p:nvSpPr>
        <p:spPr>
          <a:xfrm>
            <a:off x="6804025" y="6530975"/>
            <a:ext cx="2133600" cy="327025"/>
          </a:xfrm>
        </p:spPr>
        <p:txBody>
          <a:bodyPr/>
          <a:lstStyle>
            <a:lvl1pPr>
              <a:defRPr/>
            </a:lvl1pPr>
          </a:lstStyle>
          <a:p>
            <a:fld id="{59274BDA-A0F4-49AE-81BD-D93FFF0F68D0}"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150813"/>
            <a:ext cx="8229600" cy="1143000"/>
          </a:xfrm>
        </p:spPr>
        <p:txBody>
          <a:bodyPr/>
          <a:lstStyle/>
          <a:p>
            <a:r>
              <a:rPr lang="en-US"/>
              <a:t>Click to edit Master title style</a:t>
            </a:r>
          </a:p>
        </p:txBody>
      </p:sp>
      <p:sp>
        <p:nvSpPr>
          <p:cNvPr id="3" name="Table Placeholder 2"/>
          <p:cNvSpPr>
            <a:spLocks noGrp="1"/>
          </p:cNvSpPr>
          <p:nvPr>
            <p:ph type="tbl" idx="1"/>
          </p:nvPr>
        </p:nvSpPr>
        <p:spPr>
          <a:xfrm>
            <a:off x="457200" y="1600200"/>
            <a:ext cx="8229600" cy="1373188"/>
          </a:xfrm>
        </p:spPr>
        <p:txBody>
          <a:bodyPr/>
          <a:lstStyle/>
          <a:p>
            <a:endParaRPr lang="en-US"/>
          </a:p>
        </p:txBody>
      </p:sp>
      <p:sp>
        <p:nvSpPr>
          <p:cNvPr id="4" name="Date Placeholder 3"/>
          <p:cNvSpPr>
            <a:spLocks noGrp="1"/>
          </p:cNvSpPr>
          <p:nvPr>
            <p:ph type="dt" sz="half" idx="10"/>
          </p:nvPr>
        </p:nvSpPr>
        <p:spPr>
          <a:xfrm>
            <a:off x="457200" y="6245225"/>
            <a:ext cx="2133600" cy="476250"/>
          </a:xfrm>
        </p:spPr>
        <p:txBody>
          <a:bodyPr/>
          <a:lstStyle>
            <a:lvl1pPr>
              <a:defRPr/>
            </a:lvl1pPr>
          </a:lstStyle>
          <a:p>
            <a:endParaRPr lang="en-US"/>
          </a:p>
        </p:txBody>
      </p:sp>
      <p:sp>
        <p:nvSpPr>
          <p:cNvPr id="5" name="Footer Placeholder 4"/>
          <p:cNvSpPr>
            <a:spLocks noGrp="1"/>
          </p:cNvSpPr>
          <p:nvPr>
            <p:ph type="ftr" sz="quarter" idx="11"/>
          </p:nvPr>
        </p:nvSpPr>
        <p:spPr>
          <a:xfrm>
            <a:off x="190500" y="6553200"/>
            <a:ext cx="8774113" cy="274638"/>
          </a:xfrm>
        </p:spPr>
        <p:txBody>
          <a:bodyPr/>
          <a:lstStyle>
            <a:lvl1pPr>
              <a:defRPr/>
            </a:lvl1pPr>
          </a:lstStyle>
          <a:p>
            <a:r>
              <a:rPr lang="en-US" altLang="de-CH"/>
              <a:t>Confidential</a:t>
            </a:r>
            <a:endParaRPr lang="en-US"/>
          </a:p>
        </p:txBody>
      </p:sp>
      <p:sp>
        <p:nvSpPr>
          <p:cNvPr id="6" name="Slide Number Placeholder 5"/>
          <p:cNvSpPr>
            <a:spLocks noGrp="1"/>
          </p:cNvSpPr>
          <p:nvPr>
            <p:ph type="sldNum" sz="quarter" idx="12"/>
          </p:nvPr>
        </p:nvSpPr>
        <p:spPr>
          <a:xfrm>
            <a:off x="6804025" y="6530975"/>
            <a:ext cx="2133600" cy="327025"/>
          </a:xfrm>
        </p:spPr>
        <p:txBody>
          <a:bodyPr/>
          <a:lstStyle>
            <a:lvl1pPr>
              <a:defRPr/>
            </a:lvl1pPr>
          </a:lstStyle>
          <a:p>
            <a:fld id="{BDE65A19-130D-41BC-BE55-3494985C858F}" type="slidenum">
              <a:rPr lang="en-US"/>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Title Slide - No Picture">
    <p:spTree>
      <p:nvGrpSpPr>
        <p:cNvPr id="1" name=""/>
        <p:cNvGrpSpPr/>
        <p:nvPr/>
      </p:nvGrpSpPr>
      <p:grpSpPr>
        <a:xfrm>
          <a:off x="0" y="0"/>
          <a:ext cx="0" cy="0"/>
          <a:chOff x="0" y="0"/>
          <a:chExt cx="0" cy="0"/>
        </a:xfrm>
      </p:grpSpPr>
      <p:pic>
        <p:nvPicPr>
          <p:cNvPr id="19" name="Picture 1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49" y="0"/>
            <a:ext cx="1508759" cy="6858000"/>
          </a:xfrm>
          <a:prstGeom prst="rect">
            <a:avLst/>
          </a:prstGeom>
        </p:spPr>
      </p:pic>
      <p:sp>
        <p:nvSpPr>
          <p:cNvPr id="2" name="Title 1"/>
          <p:cNvSpPr>
            <a:spLocks noGrp="1"/>
          </p:cNvSpPr>
          <p:nvPr>
            <p:ph type="ctrTitle"/>
          </p:nvPr>
        </p:nvSpPr>
        <p:spPr bwMode="auto">
          <a:xfrm>
            <a:off x="1965960" y="2331720"/>
            <a:ext cx="6490654" cy="2286000"/>
          </a:xfrm>
        </p:spPr>
        <p:txBody>
          <a:bodyPr anchor="b" anchorCtr="0">
            <a:noAutofit/>
          </a:bodyPr>
          <a:lstStyle/>
          <a:p>
            <a:r>
              <a:rPr lang="en-US" dirty="0"/>
              <a:t>Click to edit Master title style</a:t>
            </a:r>
          </a:p>
        </p:txBody>
      </p:sp>
      <p:sp>
        <p:nvSpPr>
          <p:cNvPr id="3" name="Subtitle 2"/>
          <p:cNvSpPr>
            <a:spLocks noGrp="1"/>
          </p:cNvSpPr>
          <p:nvPr>
            <p:ph type="subTitle" idx="1"/>
          </p:nvPr>
        </p:nvSpPr>
        <p:spPr bwMode="auto">
          <a:xfrm>
            <a:off x="1965960" y="4709161"/>
            <a:ext cx="6490654" cy="1324927"/>
          </a:xfrm>
        </p:spPr>
        <p:txBody>
          <a:bodyPr>
            <a:noAutofit/>
          </a:bodyPr>
          <a:lstStyle>
            <a:lvl1pPr marL="0" indent="0" algn="l">
              <a:lnSpc>
                <a:spcPct val="100000"/>
              </a:lnSpc>
              <a:spcBef>
                <a:spcPts val="0"/>
              </a:spcBef>
              <a:buNone/>
              <a:defRPr sz="1600" b="1">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4" name="Text Placeholder 7"/>
          <p:cNvSpPr>
            <a:spLocks noGrp="1"/>
          </p:cNvSpPr>
          <p:nvPr>
            <p:ph type="body" sz="quarter" idx="12" hasCustomPrompt="1"/>
          </p:nvPr>
        </p:nvSpPr>
        <p:spPr bwMode="gray">
          <a:xfrm>
            <a:off x="0" y="914400"/>
            <a:ext cx="1965960" cy="777240"/>
          </a:xfrm>
          <a:solidFill>
            <a:schemeClr val="accent1"/>
          </a:solidFill>
        </p:spPr>
        <p:txBody>
          <a:bodyPr lIns="274320" tIns="91440" rIns="91440" bIns="91440" anchor="ctr" anchorCtr="0">
            <a:normAutofit/>
          </a:bodyPr>
          <a:lstStyle>
            <a:lvl1pPr marL="0" indent="0">
              <a:spcBef>
                <a:spcPts val="0"/>
              </a:spcBef>
              <a:buFont typeface="Arial"/>
              <a:buNone/>
              <a:defRPr sz="1000" b="1" baseline="0">
                <a:solidFill>
                  <a:schemeClr val="bg1"/>
                </a:solidFill>
              </a:defRPr>
            </a:lvl1pPr>
            <a:lvl2pPr marL="0" indent="0">
              <a:spcBef>
                <a:spcPts val="0"/>
              </a:spcBef>
              <a:buFont typeface="Arial"/>
              <a:buNone/>
              <a:defRPr sz="1000" b="1">
                <a:solidFill>
                  <a:schemeClr val="bg1"/>
                </a:solidFill>
              </a:defRPr>
            </a:lvl2pPr>
            <a:lvl3pPr marL="0" indent="0">
              <a:spcBef>
                <a:spcPts val="0"/>
              </a:spcBef>
              <a:buFont typeface="Arial"/>
              <a:buNone/>
              <a:defRPr sz="1000" b="1">
                <a:solidFill>
                  <a:schemeClr val="bg1"/>
                </a:solidFill>
              </a:defRPr>
            </a:lvl3pPr>
            <a:lvl4pPr marL="0" indent="0">
              <a:spcBef>
                <a:spcPts val="0"/>
              </a:spcBef>
              <a:buFont typeface="Arial"/>
              <a:buNone/>
              <a:defRPr sz="1000" b="1">
                <a:solidFill>
                  <a:schemeClr val="bg1"/>
                </a:solidFill>
              </a:defRPr>
            </a:lvl4pPr>
            <a:lvl5pPr marL="0" indent="0">
              <a:spcBef>
                <a:spcPts val="0"/>
              </a:spcBef>
              <a:buFont typeface="Arial"/>
              <a:buNone/>
              <a:defRPr sz="1000" b="1">
                <a:solidFill>
                  <a:schemeClr val="bg1"/>
                </a:solidFill>
              </a:defRPr>
            </a:lvl5pPr>
          </a:lstStyle>
          <a:p>
            <a:pPr lvl="0"/>
            <a:r>
              <a:rPr lang="en-US" dirty="0"/>
              <a:t>Business or Operating Unit/Franchise or Department</a:t>
            </a:r>
          </a:p>
        </p:txBody>
      </p:sp>
      <p:grpSp>
        <p:nvGrpSpPr>
          <p:cNvPr id="20" name="Group 19"/>
          <p:cNvGrpSpPr/>
          <p:nvPr userDrawn="1"/>
        </p:nvGrpSpPr>
        <p:grpSpPr>
          <a:xfrm>
            <a:off x="-137160" y="-137160"/>
            <a:ext cx="9418320" cy="7132320"/>
            <a:chOff x="-137160" y="-137160"/>
            <a:chExt cx="9418320" cy="7132320"/>
          </a:xfrm>
        </p:grpSpPr>
        <p:cxnSp>
          <p:nvCxnSpPr>
            <p:cNvPr id="22" name="Straight Connector 21"/>
            <p:cNvCxnSpPr/>
            <p:nvPr userDrawn="1"/>
          </p:nvCxnSpPr>
          <p:spPr>
            <a:xfrm flipV="1">
              <a:off x="1508857"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userDrawn="1"/>
          </p:nvCxnSpPr>
          <p:spPr>
            <a:xfrm flipV="1">
              <a:off x="845820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userDrawn="1"/>
          </p:nvCxnSpPr>
          <p:spPr>
            <a:xfrm flipV="1">
              <a:off x="1508857"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userDrawn="1"/>
          </p:nvCxnSpPr>
          <p:spPr>
            <a:xfrm flipV="1">
              <a:off x="845820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userDrawn="1"/>
          </p:nvCxnSpPr>
          <p:spPr>
            <a:xfrm flipV="1">
              <a:off x="196596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userDrawn="1"/>
          </p:nvCxnSpPr>
          <p:spPr>
            <a:xfrm flipV="1">
              <a:off x="196596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userDrawn="1"/>
          </p:nvCxnSpPr>
          <p:spPr>
            <a:xfrm>
              <a:off x="9189720" y="169164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userDrawn="1"/>
          </p:nvCxnSpPr>
          <p:spPr>
            <a:xfrm>
              <a:off x="-137160" y="169164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userDrawn="1"/>
          </p:nvCxnSpPr>
          <p:spPr>
            <a:xfrm>
              <a:off x="9189720" y="91440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a:off x="-137160" y="91440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grpSp>
      <p:pic>
        <p:nvPicPr>
          <p:cNvPr id="18" name="Picture 1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30568" y="6266013"/>
            <a:ext cx="1645919" cy="300519"/>
          </a:xfrm>
          <a:prstGeom prst="rect">
            <a:avLst/>
          </a:prstGeom>
        </p:spPr>
      </p:pic>
    </p:spTree>
    <p:extLst>
      <p:ext uri="{BB962C8B-B14F-4D97-AF65-F5344CB8AC3E}">
        <p14:creationId xmlns:p14="http://schemas.microsoft.com/office/powerpoint/2010/main" val="42768417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2" name="Logo"/>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7207976" y="6169027"/>
            <a:ext cx="1844619" cy="619124"/>
          </a:xfrm>
          <a:prstGeom prst="rect">
            <a:avLst/>
          </a:prstGeom>
        </p:spPr>
      </p:pic>
      <p:sp>
        <p:nvSpPr>
          <p:cNvPr id="11" name="Rectangle 10"/>
          <p:cNvSpPr/>
          <p:nvPr/>
        </p:nvSpPr>
        <p:spPr>
          <a:xfrm>
            <a:off x="0" y="23"/>
            <a:ext cx="9144000" cy="6254517"/>
          </a:xfrm>
          <a:prstGeom prst="rect">
            <a:avLst/>
          </a:prstGeom>
          <a:solidFill>
            <a:schemeClr val="bg1"/>
          </a:solidFill>
          <a:ln>
            <a:noFill/>
          </a:ln>
          <a:effectLst>
            <a:outerShdw blurRad="25400" dist="12700" dir="6000000" algn="t" rotWithShape="0">
              <a:schemeClr val="tx1">
                <a:lumMod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76160" tIns="38078" rIns="76160" bIns="38078" rtlCol="0" anchor="ctr"/>
          <a:lstStyle/>
          <a:p>
            <a:pPr algn="r"/>
            <a:endParaRPr lang="en-GB" sz="1500">
              <a:solidFill>
                <a:prstClr val="white"/>
              </a:solidFill>
            </a:endParaRPr>
          </a:p>
        </p:txBody>
      </p:sp>
      <p:sp>
        <p:nvSpPr>
          <p:cNvPr id="823299" name="Rectangle 3"/>
          <p:cNvSpPr>
            <a:spLocks noGrp="1" noChangeArrowheads="1"/>
          </p:cNvSpPr>
          <p:nvPr>
            <p:ph type="subTitle" sz="quarter" idx="1"/>
          </p:nvPr>
        </p:nvSpPr>
        <p:spPr bwMode="auto">
          <a:xfrm>
            <a:off x="1419254" y="4221229"/>
            <a:ext cx="7410451" cy="1429829"/>
          </a:xfrm>
        </p:spPr>
        <p:txBody>
          <a:bodyPr>
            <a:noAutofit/>
          </a:bodyPr>
          <a:lstStyle>
            <a:lvl1pPr marL="0" indent="0" eaLnBrk="0" hangingPunct="0">
              <a:lnSpc>
                <a:spcPct val="90000"/>
              </a:lnSpc>
              <a:spcBef>
                <a:spcPct val="40000"/>
              </a:spcBef>
              <a:buFont typeface="Wingdings" pitchFamily="2" charset="2"/>
              <a:buNone/>
              <a:defRPr sz="1750">
                <a:solidFill>
                  <a:schemeClr val="accent5"/>
                </a:solidFill>
              </a:defRPr>
            </a:lvl1pPr>
          </a:lstStyle>
          <a:p>
            <a:r>
              <a:rPr lang="en-US" noProof="0"/>
              <a:t>Click to edit Master subtitle style</a:t>
            </a:r>
          </a:p>
        </p:txBody>
      </p:sp>
      <p:sp>
        <p:nvSpPr>
          <p:cNvPr id="823300" name="Rectangle 4"/>
          <p:cNvSpPr>
            <a:spLocks noGrp="1" noChangeArrowheads="1"/>
          </p:cNvSpPr>
          <p:nvPr>
            <p:ph type="ctrTitle" sz="quarter"/>
          </p:nvPr>
        </p:nvSpPr>
        <p:spPr bwMode="auto">
          <a:xfrm>
            <a:off x="1412879" y="3573470"/>
            <a:ext cx="7413625" cy="535531"/>
          </a:xfrm>
          <a:prstGeom prst="rect">
            <a:avLst/>
          </a:prstGeom>
        </p:spPr>
        <p:txBody>
          <a:bodyPr wrap="none" lIns="91392" tIns="45694" rIns="91392" bIns="45694" anchor="t">
            <a:noAutofit/>
          </a:bodyPr>
          <a:lstStyle>
            <a:lvl1pPr>
              <a:lnSpc>
                <a:spcPct val="90000"/>
              </a:lnSpc>
              <a:spcBef>
                <a:spcPct val="40000"/>
              </a:spcBef>
              <a:defRPr sz="2667">
                <a:solidFill>
                  <a:schemeClr val="accent4"/>
                </a:solidFill>
              </a:defRPr>
            </a:lvl1pPr>
          </a:lstStyle>
          <a:p>
            <a:r>
              <a:rPr lang="en-US" noProof="0"/>
              <a:t>Click to edit Master title style</a:t>
            </a:r>
          </a:p>
        </p:txBody>
      </p:sp>
      <p:sp>
        <p:nvSpPr>
          <p:cNvPr id="6" name="DividerColorBox"/>
          <p:cNvSpPr>
            <a:spLocks noChangeArrowheads="1"/>
          </p:cNvSpPr>
          <p:nvPr userDrawn="1"/>
        </p:nvSpPr>
        <p:spPr bwMode="auto">
          <a:xfrm>
            <a:off x="4" y="3333252"/>
            <a:ext cx="1162050" cy="1816100"/>
          </a:xfrm>
          <a:prstGeom prst="rect">
            <a:avLst/>
          </a:prstGeom>
          <a:solidFill>
            <a:srgbClr val="0A567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76172" tIns="38087" rIns="76172" bIns="38087" anchor="ct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defRPr/>
            </a:pPr>
            <a:endParaRPr lang="en-US" altLang="en-US">
              <a:solidFill>
                <a:srgbClr val="000000"/>
              </a:solidFill>
              <a:latin typeface="Arial" charset="0"/>
            </a:endParaRPr>
          </a:p>
        </p:txBody>
      </p:sp>
      <p:pic>
        <p:nvPicPr>
          <p:cNvPr id="7" name="Picture 6" descr="ParagonHF_Logo_RGB_AW.jpg"/>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463679" y="3333252"/>
            <a:ext cx="7464425"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25171966"/>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itel and Content">
    <p:spTree>
      <p:nvGrpSpPr>
        <p:cNvPr id="1" name=""/>
        <p:cNvGrpSpPr/>
        <p:nvPr/>
      </p:nvGrpSpPr>
      <p:grpSpPr>
        <a:xfrm>
          <a:off x="0" y="0"/>
          <a:ext cx="0" cy="0"/>
          <a:chOff x="0" y="0"/>
          <a:chExt cx="0" cy="0"/>
        </a:xfrm>
      </p:grpSpPr>
      <p:sp>
        <p:nvSpPr>
          <p:cNvPr id="9" name="Content Placeholder 2"/>
          <p:cNvSpPr>
            <a:spLocks noGrp="1"/>
          </p:cNvSpPr>
          <p:nvPr>
            <p:ph idx="1" hasCustomPrompt="1"/>
          </p:nvPr>
        </p:nvSpPr>
        <p:spPr>
          <a:xfrm>
            <a:off x="523879" y="1598061"/>
            <a:ext cx="8334405" cy="4428126"/>
          </a:xfrm>
        </p:spPr>
        <p:txBody>
          <a:bodyPr>
            <a:noAutofit/>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dirty="0"/>
              <a:t>Click to insert text</a:t>
            </a:r>
          </a:p>
          <a:p>
            <a:pPr lvl="1"/>
            <a:r>
              <a:rPr lang="en-US" dirty="0"/>
              <a:t>Second level</a:t>
            </a:r>
          </a:p>
          <a:p>
            <a:pPr lvl="2"/>
            <a:r>
              <a:rPr lang="en-US" dirty="0"/>
              <a:t>Third level</a:t>
            </a:r>
          </a:p>
          <a:p>
            <a:pPr lvl="3"/>
            <a:r>
              <a:rPr lang="en-US" dirty="0"/>
              <a:t>Fourth level</a:t>
            </a:r>
          </a:p>
          <a:p>
            <a:pPr lvl="4"/>
            <a:r>
              <a:rPr lang="en-US" dirty="0"/>
              <a:t>Fifth level</a:t>
            </a:r>
            <a:endParaRPr lang="de-CH" dirty="0"/>
          </a:p>
        </p:txBody>
      </p:sp>
      <p:sp>
        <p:nvSpPr>
          <p:cNvPr id="13" name="Title 3"/>
          <p:cNvSpPr>
            <a:spLocks noGrp="1"/>
          </p:cNvSpPr>
          <p:nvPr>
            <p:ph type="title"/>
          </p:nvPr>
        </p:nvSpPr>
        <p:spPr>
          <a:xfrm>
            <a:off x="344257" y="561372"/>
            <a:ext cx="8456847" cy="698825"/>
          </a:xfrm>
          <a:prstGeom prst="rect">
            <a:avLst/>
          </a:prstGeom>
        </p:spPr>
        <p:txBody>
          <a:bodyPr lIns="91392" tIns="45694" rIns="91392" bIns="45694" anchor="b"/>
          <a:lstStyle>
            <a:lvl1pPr algn="l">
              <a:lnSpc>
                <a:spcPct val="100000"/>
              </a:lnSpc>
              <a:defRPr sz="2333" b="0" spc="-67" baseline="0">
                <a:solidFill>
                  <a:srgbClr val="923222"/>
                </a:solidFill>
              </a:defRPr>
            </a:lvl1pPr>
          </a:lstStyle>
          <a:p>
            <a:r>
              <a:rPr lang="en-US"/>
              <a:t>Click to edit Master title style</a:t>
            </a:r>
            <a:endParaRPr lang="en-GB" dirty="0"/>
          </a:p>
        </p:txBody>
      </p:sp>
    </p:spTree>
    <p:extLst>
      <p:ext uri="{BB962C8B-B14F-4D97-AF65-F5344CB8AC3E}">
        <p14:creationId xmlns:p14="http://schemas.microsoft.com/office/powerpoint/2010/main" val="3622629094"/>
      </p:ext>
    </p:extLst>
  </p:cSld>
  <p:clrMapOvr>
    <a:masterClrMapping/>
  </p:clrMapOvr>
  <p:transition/>
  <p:hf sldNum="0" hd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527050" y="1346201"/>
            <a:ext cx="4160838" cy="4945063"/>
          </a:xfrm>
        </p:spPr>
        <p:txBody>
          <a:bodyPr/>
          <a:lstStyle>
            <a:lvl1pPr marL="194358" marR="0" indent="-194358" algn="l" defTabSz="761565" rtl="0" eaLnBrk="1" fontAlgn="base" latinLnBrk="0" hangingPunct="1">
              <a:lnSpc>
                <a:spcPct val="95000"/>
              </a:lnSpc>
              <a:spcBef>
                <a:spcPct val="75000"/>
              </a:spcBef>
              <a:spcAft>
                <a:spcPct val="0"/>
              </a:spcAft>
              <a:buClr>
                <a:srgbClr val="FCAF17"/>
              </a:buClr>
              <a:buSzPct val="110000"/>
              <a:buFont typeface="Wingdings" pitchFamily="2" charset="2"/>
              <a:buChar char="§"/>
              <a:tabLst/>
              <a:defRPr sz="2333"/>
            </a:lvl1pPr>
            <a:lvl2pPr marL="331863" marR="0" indent="-136184" algn="l" defTabSz="761565" rtl="0" eaLnBrk="1" fontAlgn="base" latinLnBrk="0" hangingPunct="1">
              <a:lnSpc>
                <a:spcPct val="95000"/>
              </a:lnSpc>
              <a:spcBef>
                <a:spcPct val="40000"/>
              </a:spcBef>
              <a:spcAft>
                <a:spcPct val="0"/>
              </a:spcAft>
              <a:buClr>
                <a:srgbClr val="917B69"/>
              </a:buClr>
              <a:buSzTx/>
              <a:buFont typeface="Arial" charset="0"/>
              <a:buChar char="•"/>
              <a:tabLst/>
              <a:defRPr sz="2083"/>
            </a:lvl2pPr>
            <a:lvl3pPr marL="481267" marR="0" indent="-148082" algn="l" defTabSz="761565" rtl="0" eaLnBrk="1" fontAlgn="base" latinLnBrk="0" hangingPunct="1">
              <a:lnSpc>
                <a:spcPct val="95000"/>
              </a:lnSpc>
              <a:spcBef>
                <a:spcPct val="30000"/>
              </a:spcBef>
              <a:spcAft>
                <a:spcPct val="0"/>
              </a:spcAft>
              <a:buClrTx/>
              <a:buSzTx/>
              <a:buFont typeface="Arial" charset="0"/>
              <a:buChar char="-"/>
              <a:tabLst/>
              <a:defRPr sz="1750"/>
            </a:lvl3pPr>
            <a:lvl4pPr marL="626705" marR="0" indent="-144116" algn="l" defTabSz="761565" rtl="0" eaLnBrk="1" fontAlgn="base" latinLnBrk="0" hangingPunct="1">
              <a:lnSpc>
                <a:spcPct val="95000"/>
              </a:lnSpc>
              <a:spcBef>
                <a:spcPct val="20000"/>
              </a:spcBef>
              <a:spcAft>
                <a:spcPct val="0"/>
              </a:spcAft>
              <a:buClrTx/>
              <a:buSzTx/>
              <a:buFont typeface="Arial" charset="0"/>
              <a:buChar char="•"/>
              <a:tabLst/>
              <a:defRPr sz="1583"/>
            </a:lvl4pPr>
            <a:lvl5pPr marL="764209" marR="0" indent="-136184" algn="l" defTabSz="761565" rtl="0" eaLnBrk="1" fontAlgn="base" latinLnBrk="0" hangingPunct="1">
              <a:lnSpc>
                <a:spcPct val="100000"/>
              </a:lnSpc>
              <a:spcBef>
                <a:spcPct val="20000"/>
              </a:spcBef>
              <a:spcAft>
                <a:spcPct val="0"/>
              </a:spcAft>
              <a:buClrTx/>
              <a:buSzTx/>
              <a:buFontTx/>
              <a:buChar char="»"/>
              <a:tabLst/>
              <a:defRPr sz="1583"/>
            </a:lvl5pPr>
            <a:lvl6pPr>
              <a:defRPr sz="1583"/>
            </a:lvl6pPr>
            <a:lvl7pPr>
              <a:defRPr sz="1583"/>
            </a:lvl7pPr>
            <a:lvl8pPr>
              <a:defRPr sz="1583"/>
            </a:lvl8pPr>
            <a:lvl9pPr>
              <a:defRPr sz="1583"/>
            </a:lvl9pPr>
          </a:lstStyle>
          <a:p>
            <a:pPr marL="194358" marR="0" lvl="0" indent="-194358" algn="l" defTabSz="761565" rtl="0" eaLnBrk="1" fontAlgn="base" latinLnBrk="0" hangingPunct="1">
              <a:lnSpc>
                <a:spcPct val="95000"/>
              </a:lnSpc>
              <a:spcBef>
                <a:spcPct val="75000"/>
              </a:spcBef>
              <a:spcAft>
                <a:spcPct val="0"/>
              </a:spcAft>
              <a:buClr>
                <a:srgbClr val="FCAF17"/>
              </a:buClr>
              <a:buSzPct val="110000"/>
              <a:buFont typeface="Wingdings" pitchFamily="2" charset="2"/>
              <a:buChar char="§"/>
              <a:tabLst/>
              <a:defRPr/>
            </a:pPr>
            <a:r>
              <a:rPr kumimoji="0" lang="en-US" sz="2083" b="0" i="0" u="none" strike="noStrike" kern="0" cap="none" spc="0" normalizeH="0" baseline="0" noProof="0" dirty="0">
                <a:ln>
                  <a:noFill/>
                </a:ln>
                <a:solidFill>
                  <a:srgbClr val="000000"/>
                </a:solidFill>
                <a:effectLst/>
                <a:uLnTx/>
                <a:uFillTx/>
                <a:latin typeface="+mn-lt"/>
                <a:ea typeface="+mn-ea"/>
                <a:cs typeface="+mn-cs"/>
              </a:rPr>
              <a:t>Click to edit Master text styles</a:t>
            </a:r>
          </a:p>
          <a:p>
            <a:pPr marL="331863" marR="0" lvl="1" indent="-136184" algn="l" defTabSz="761565" rtl="0" eaLnBrk="1" fontAlgn="base" latinLnBrk="0" hangingPunct="1">
              <a:lnSpc>
                <a:spcPct val="95000"/>
              </a:lnSpc>
              <a:spcBef>
                <a:spcPct val="40000"/>
              </a:spcBef>
              <a:spcAft>
                <a:spcPct val="0"/>
              </a:spcAft>
              <a:buClr>
                <a:srgbClr val="917B69"/>
              </a:buClr>
              <a:buSzTx/>
              <a:buFont typeface="Arial" charset="0"/>
              <a:buChar char="•"/>
              <a:tabLst/>
              <a:defRPr/>
            </a:pPr>
            <a:r>
              <a:rPr kumimoji="0" lang="en-US" sz="1750" b="0" i="0" u="none" strike="noStrike" kern="0" cap="none" spc="0" normalizeH="0" baseline="0" noProof="0" dirty="0">
                <a:ln>
                  <a:noFill/>
                </a:ln>
                <a:solidFill>
                  <a:srgbClr val="000000"/>
                </a:solidFill>
                <a:effectLst/>
                <a:uLnTx/>
                <a:uFillTx/>
                <a:latin typeface="+mn-lt"/>
              </a:rPr>
              <a:t>Second level</a:t>
            </a:r>
          </a:p>
          <a:p>
            <a:pPr marL="481267" marR="0" lvl="2" indent="-148082" algn="l" defTabSz="761565" rtl="0" eaLnBrk="1" fontAlgn="base" latinLnBrk="0" hangingPunct="1">
              <a:lnSpc>
                <a:spcPct val="95000"/>
              </a:lnSpc>
              <a:spcBef>
                <a:spcPct val="30000"/>
              </a:spcBef>
              <a:spcAft>
                <a:spcPct val="0"/>
              </a:spcAft>
              <a:buClrTx/>
              <a:buSzTx/>
              <a:buFont typeface="Arial" charset="0"/>
              <a:buChar char="-"/>
              <a:tabLst/>
              <a:defRPr/>
            </a:pPr>
            <a:r>
              <a:rPr kumimoji="0" lang="en-US" sz="1583" b="0" i="0" u="none" strike="noStrike" kern="0" cap="none" spc="0" normalizeH="0" baseline="0" noProof="0" dirty="0">
                <a:ln>
                  <a:noFill/>
                </a:ln>
                <a:solidFill>
                  <a:srgbClr val="000000"/>
                </a:solidFill>
                <a:effectLst/>
                <a:uLnTx/>
                <a:uFillTx/>
                <a:latin typeface="+mn-lt"/>
              </a:rPr>
              <a:t>Third level</a:t>
            </a:r>
          </a:p>
          <a:p>
            <a:pPr marL="626705" marR="0" lvl="3" indent="-144116" algn="l" defTabSz="761565" rtl="0" eaLnBrk="1" fontAlgn="base" latinLnBrk="0" hangingPunct="1">
              <a:lnSpc>
                <a:spcPct val="95000"/>
              </a:lnSpc>
              <a:spcBef>
                <a:spcPct val="20000"/>
              </a:spcBef>
              <a:spcAft>
                <a:spcPct val="0"/>
              </a:spcAft>
              <a:buClrTx/>
              <a:buSzTx/>
              <a:buFont typeface="Arial" charset="0"/>
              <a:buChar char="•"/>
              <a:tabLst/>
              <a:defRPr/>
            </a:pPr>
            <a:r>
              <a:rPr kumimoji="0" lang="en-US" sz="1417" b="0" i="0" u="none" strike="noStrike" kern="0" cap="none" spc="0" normalizeH="0" baseline="0" noProof="0" dirty="0">
                <a:ln>
                  <a:noFill/>
                </a:ln>
                <a:solidFill>
                  <a:srgbClr val="000000"/>
                </a:solidFill>
                <a:effectLst/>
                <a:uLnTx/>
                <a:uFillTx/>
                <a:latin typeface="+mn-lt"/>
              </a:rPr>
              <a:t>Fourth level</a:t>
            </a:r>
          </a:p>
          <a:p>
            <a:pPr marL="764209" marR="0" lvl="4" indent="-136184" algn="l" defTabSz="761565" rtl="0" eaLnBrk="1" fontAlgn="base" latinLnBrk="0" hangingPunct="1">
              <a:lnSpc>
                <a:spcPct val="100000"/>
              </a:lnSpc>
              <a:spcBef>
                <a:spcPct val="20000"/>
              </a:spcBef>
              <a:spcAft>
                <a:spcPct val="0"/>
              </a:spcAft>
              <a:buClrTx/>
              <a:buSzTx/>
              <a:buFontTx/>
              <a:buChar char="»"/>
              <a:tabLst/>
              <a:defRPr/>
            </a:pPr>
            <a:r>
              <a:rPr kumimoji="0" lang="en-US" sz="1250" b="0" i="0" u="none" strike="noStrike" kern="0" cap="none" spc="0" normalizeH="0" baseline="0" noProof="0" dirty="0">
                <a:ln>
                  <a:noFill/>
                </a:ln>
                <a:solidFill>
                  <a:srgbClr val="000000"/>
                </a:solidFill>
                <a:effectLst/>
                <a:uLnTx/>
                <a:uFillTx/>
                <a:latin typeface="+mn-lt"/>
              </a:rPr>
              <a:t>Fifth level</a:t>
            </a:r>
          </a:p>
        </p:txBody>
      </p:sp>
      <p:sp>
        <p:nvSpPr>
          <p:cNvPr id="4" name="Content Placeholder 3"/>
          <p:cNvSpPr>
            <a:spLocks noGrp="1"/>
          </p:cNvSpPr>
          <p:nvPr>
            <p:ph sz="half" idx="2" hasCustomPrompt="1"/>
          </p:nvPr>
        </p:nvSpPr>
        <p:spPr>
          <a:xfrm>
            <a:off x="4840289" y="1346201"/>
            <a:ext cx="3998912" cy="4945063"/>
          </a:xfrm>
        </p:spPr>
        <p:txBody>
          <a:bodyPr/>
          <a:lstStyle>
            <a:lvl1pPr marL="194358" marR="0" indent="-194358" algn="l" defTabSz="761565" rtl="0" eaLnBrk="1" fontAlgn="base" latinLnBrk="0" hangingPunct="1">
              <a:lnSpc>
                <a:spcPct val="95000"/>
              </a:lnSpc>
              <a:spcBef>
                <a:spcPct val="75000"/>
              </a:spcBef>
              <a:spcAft>
                <a:spcPct val="0"/>
              </a:spcAft>
              <a:buClr>
                <a:srgbClr val="FCAF17"/>
              </a:buClr>
              <a:buSzPct val="110000"/>
              <a:buFont typeface="Wingdings" pitchFamily="2" charset="2"/>
              <a:buChar char="§"/>
              <a:tabLst/>
              <a:defRPr sz="2333"/>
            </a:lvl1pPr>
            <a:lvl2pPr marL="331863" marR="0" indent="-136184" algn="l" defTabSz="761565" rtl="0" eaLnBrk="1" fontAlgn="base" latinLnBrk="0" hangingPunct="1">
              <a:lnSpc>
                <a:spcPct val="95000"/>
              </a:lnSpc>
              <a:spcBef>
                <a:spcPct val="40000"/>
              </a:spcBef>
              <a:spcAft>
                <a:spcPct val="0"/>
              </a:spcAft>
              <a:buClr>
                <a:srgbClr val="917B69"/>
              </a:buClr>
              <a:buSzTx/>
              <a:buFont typeface="Arial" charset="0"/>
              <a:buChar char="•"/>
              <a:tabLst/>
              <a:defRPr sz="2083"/>
            </a:lvl2pPr>
            <a:lvl3pPr marL="481267" marR="0" indent="-148082" algn="l" defTabSz="761565" rtl="0" eaLnBrk="1" fontAlgn="base" latinLnBrk="0" hangingPunct="1">
              <a:lnSpc>
                <a:spcPct val="95000"/>
              </a:lnSpc>
              <a:spcBef>
                <a:spcPct val="30000"/>
              </a:spcBef>
              <a:spcAft>
                <a:spcPct val="0"/>
              </a:spcAft>
              <a:buClrTx/>
              <a:buSzTx/>
              <a:buFont typeface="Arial" charset="0"/>
              <a:buChar char="-"/>
              <a:tabLst/>
              <a:defRPr sz="1750"/>
            </a:lvl3pPr>
            <a:lvl4pPr marL="626705" marR="0" indent="-144116" algn="l" defTabSz="761565" rtl="0" eaLnBrk="1" fontAlgn="base" latinLnBrk="0" hangingPunct="1">
              <a:lnSpc>
                <a:spcPct val="95000"/>
              </a:lnSpc>
              <a:spcBef>
                <a:spcPct val="20000"/>
              </a:spcBef>
              <a:spcAft>
                <a:spcPct val="0"/>
              </a:spcAft>
              <a:buClrTx/>
              <a:buSzTx/>
              <a:buFont typeface="Arial" charset="0"/>
              <a:buChar char="•"/>
              <a:tabLst/>
              <a:defRPr sz="1583"/>
            </a:lvl4pPr>
            <a:lvl5pPr marL="764209" marR="0" indent="-136184" algn="l" defTabSz="761565" rtl="0" eaLnBrk="1" fontAlgn="base" latinLnBrk="0" hangingPunct="1">
              <a:lnSpc>
                <a:spcPct val="100000"/>
              </a:lnSpc>
              <a:spcBef>
                <a:spcPct val="20000"/>
              </a:spcBef>
              <a:spcAft>
                <a:spcPct val="0"/>
              </a:spcAft>
              <a:buClrTx/>
              <a:buSzTx/>
              <a:buFontTx/>
              <a:buChar char="»"/>
              <a:tabLst/>
              <a:defRPr sz="1583"/>
            </a:lvl5pPr>
            <a:lvl6pPr>
              <a:defRPr sz="1583"/>
            </a:lvl6pPr>
            <a:lvl7pPr>
              <a:defRPr sz="1583"/>
            </a:lvl7pPr>
            <a:lvl8pPr>
              <a:defRPr sz="1583"/>
            </a:lvl8pPr>
            <a:lvl9pPr>
              <a:defRPr sz="1583"/>
            </a:lvl9pPr>
          </a:lstStyle>
          <a:p>
            <a:pPr marL="194358" marR="0" lvl="0" indent="-194358" algn="l" defTabSz="761565" rtl="0" eaLnBrk="1" fontAlgn="base" latinLnBrk="0" hangingPunct="1">
              <a:lnSpc>
                <a:spcPct val="95000"/>
              </a:lnSpc>
              <a:spcBef>
                <a:spcPct val="75000"/>
              </a:spcBef>
              <a:spcAft>
                <a:spcPct val="0"/>
              </a:spcAft>
              <a:buClr>
                <a:srgbClr val="FCAF17"/>
              </a:buClr>
              <a:buSzPct val="110000"/>
              <a:buFont typeface="Wingdings" pitchFamily="2" charset="2"/>
              <a:buChar char="§"/>
              <a:tabLst/>
              <a:defRPr/>
            </a:pPr>
            <a:r>
              <a:rPr kumimoji="0" lang="en-US" sz="2083" b="0" i="0" u="none" strike="noStrike" kern="0" cap="none" spc="0" normalizeH="0" baseline="0" noProof="0" dirty="0">
                <a:ln>
                  <a:noFill/>
                </a:ln>
                <a:solidFill>
                  <a:srgbClr val="000000"/>
                </a:solidFill>
                <a:effectLst/>
                <a:uLnTx/>
                <a:uFillTx/>
                <a:latin typeface="+mn-lt"/>
                <a:ea typeface="+mn-ea"/>
                <a:cs typeface="+mn-cs"/>
              </a:rPr>
              <a:t>Click to edit Master text styles</a:t>
            </a:r>
          </a:p>
          <a:p>
            <a:pPr marL="331863" marR="0" lvl="1" indent="-136184" algn="l" defTabSz="761565" rtl="0" eaLnBrk="1" fontAlgn="base" latinLnBrk="0" hangingPunct="1">
              <a:lnSpc>
                <a:spcPct val="95000"/>
              </a:lnSpc>
              <a:spcBef>
                <a:spcPct val="40000"/>
              </a:spcBef>
              <a:spcAft>
                <a:spcPct val="0"/>
              </a:spcAft>
              <a:buClr>
                <a:srgbClr val="917B69"/>
              </a:buClr>
              <a:buSzTx/>
              <a:buFont typeface="Arial" charset="0"/>
              <a:buChar char="•"/>
              <a:tabLst/>
              <a:defRPr/>
            </a:pPr>
            <a:r>
              <a:rPr kumimoji="0" lang="en-US" sz="1750" b="0" i="0" u="none" strike="noStrike" kern="0" cap="none" spc="0" normalizeH="0" baseline="0" noProof="0" dirty="0">
                <a:ln>
                  <a:noFill/>
                </a:ln>
                <a:solidFill>
                  <a:srgbClr val="000000"/>
                </a:solidFill>
                <a:effectLst/>
                <a:uLnTx/>
                <a:uFillTx/>
                <a:latin typeface="+mn-lt"/>
              </a:rPr>
              <a:t>Second level</a:t>
            </a:r>
          </a:p>
          <a:p>
            <a:pPr marL="481267" marR="0" lvl="2" indent="-148082" algn="l" defTabSz="761565" rtl="0" eaLnBrk="1" fontAlgn="base" latinLnBrk="0" hangingPunct="1">
              <a:lnSpc>
                <a:spcPct val="95000"/>
              </a:lnSpc>
              <a:spcBef>
                <a:spcPct val="30000"/>
              </a:spcBef>
              <a:spcAft>
                <a:spcPct val="0"/>
              </a:spcAft>
              <a:buClrTx/>
              <a:buSzTx/>
              <a:buFont typeface="Arial" charset="0"/>
              <a:buChar char="-"/>
              <a:tabLst/>
              <a:defRPr/>
            </a:pPr>
            <a:r>
              <a:rPr kumimoji="0" lang="en-US" sz="1583" b="0" i="0" u="none" strike="noStrike" kern="0" cap="none" spc="0" normalizeH="0" baseline="0" noProof="0" dirty="0">
                <a:ln>
                  <a:noFill/>
                </a:ln>
                <a:solidFill>
                  <a:srgbClr val="000000"/>
                </a:solidFill>
                <a:effectLst/>
                <a:uLnTx/>
                <a:uFillTx/>
                <a:latin typeface="+mn-lt"/>
              </a:rPr>
              <a:t>Third level</a:t>
            </a:r>
          </a:p>
          <a:p>
            <a:pPr marL="626705" marR="0" lvl="3" indent="-144116" algn="l" defTabSz="761565" rtl="0" eaLnBrk="1" fontAlgn="base" latinLnBrk="0" hangingPunct="1">
              <a:lnSpc>
                <a:spcPct val="95000"/>
              </a:lnSpc>
              <a:spcBef>
                <a:spcPct val="20000"/>
              </a:spcBef>
              <a:spcAft>
                <a:spcPct val="0"/>
              </a:spcAft>
              <a:buClrTx/>
              <a:buSzTx/>
              <a:buFont typeface="Arial" charset="0"/>
              <a:buChar char="•"/>
              <a:tabLst/>
              <a:defRPr/>
            </a:pPr>
            <a:r>
              <a:rPr kumimoji="0" lang="en-US" sz="1417" b="0" i="0" u="none" strike="noStrike" kern="0" cap="none" spc="0" normalizeH="0" baseline="0" noProof="0" dirty="0">
                <a:ln>
                  <a:noFill/>
                </a:ln>
                <a:solidFill>
                  <a:srgbClr val="000000"/>
                </a:solidFill>
                <a:effectLst/>
                <a:uLnTx/>
                <a:uFillTx/>
                <a:latin typeface="+mn-lt"/>
              </a:rPr>
              <a:t>Fourth level</a:t>
            </a:r>
          </a:p>
          <a:p>
            <a:pPr marL="764209" marR="0" lvl="4" indent="-136184" algn="l" defTabSz="761565" rtl="0" eaLnBrk="1" fontAlgn="base" latinLnBrk="0" hangingPunct="1">
              <a:lnSpc>
                <a:spcPct val="100000"/>
              </a:lnSpc>
              <a:spcBef>
                <a:spcPct val="20000"/>
              </a:spcBef>
              <a:spcAft>
                <a:spcPct val="0"/>
              </a:spcAft>
              <a:buClrTx/>
              <a:buSzTx/>
              <a:buFontTx/>
              <a:buChar char="»"/>
              <a:tabLst/>
              <a:defRPr/>
            </a:pPr>
            <a:r>
              <a:rPr kumimoji="0" lang="en-US" sz="1250" b="0" i="0" u="none" strike="noStrike" kern="0" cap="none" spc="0" normalizeH="0" baseline="0" noProof="0" dirty="0">
                <a:ln>
                  <a:noFill/>
                </a:ln>
                <a:solidFill>
                  <a:srgbClr val="000000"/>
                </a:solidFill>
                <a:effectLst/>
                <a:uLnTx/>
                <a:uFillTx/>
                <a:latin typeface="+mn-lt"/>
              </a:rPr>
              <a:t>Fifth level</a:t>
            </a:r>
          </a:p>
        </p:txBody>
      </p:sp>
      <p:sp>
        <p:nvSpPr>
          <p:cNvPr id="14" name="Title 3"/>
          <p:cNvSpPr>
            <a:spLocks noGrp="1"/>
          </p:cNvSpPr>
          <p:nvPr>
            <p:ph type="title"/>
          </p:nvPr>
        </p:nvSpPr>
        <p:spPr>
          <a:xfrm>
            <a:off x="344257" y="561372"/>
            <a:ext cx="8456847" cy="698825"/>
          </a:xfrm>
          <a:prstGeom prst="rect">
            <a:avLst/>
          </a:prstGeom>
        </p:spPr>
        <p:txBody>
          <a:bodyPr lIns="91392" tIns="45694" rIns="91392" bIns="45694" anchor="b"/>
          <a:lstStyle>
            <a:lvl1pPr algn="l">
              <a:lnSpc>
                <a:spcPct val="100000"/>
              </a:lnSpc>
              <a:defRPr sz="2333" b="0" spc="-67" baseline="0">
                <a:solidFill>
                  <a:srgbClr val="923222"/>
                </a:solidFill>
              </a:defRPr>
            </a:lvl1pPr>
          </a:lstStyle>
          <a:p>
            <a:r>
              <a:rPr lang="en-US"/>
              <a:t>Click to edit Master title style</a:t>
            </a:r>
            <a:endParaRPr lang="en-GB" dirty="0"/>
          </a:p>
        </p:txBody>
      </p:sp>
    </p:spTree>
    <p:extLst>
      <p:ext uri="{BB962C8B-B14F-4D97-AF65-F5344CB8AC3E}">
        <p14:creationId xmlns:p14="http://schemas.microsoft.com/office/powerpoint/2010/main" val="824915842"/>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12" name="Title 3"/>
          <p:cNvSpPr>
            <a:spLocks noGrp="1"/>
          </p:cNvSpPr>
          <p:nvPr>
            <p:ph type="title"/>
          </p:nvPr>
        </p:nvSpPr>
        <p:spPr>
          <a:xfrm>
            <a:off x="344257" y="561372"/>
            <a:ext cx="8456847" cy="698825"/>
          </a:xfrm>
          <a:prstGeom prst="rect">
            <a:avLst/>
          </a:prstGeom>
        </p:spPr>
        <p:txBody>
          <a:bodyPr lIns="91392" tIns="45694" rIns="91392" bIns="45694" anchor="b"/>
          <a:lstStyle>
            <a:lvl1pPr algn="l">
              <a:lnSpc>
                <a:spcPct val="100000"/>
              </a:lnSpc>
              <a:defRPr sz="2333" b="0" spc="-67" baseline="0">
                <a:solidFill>
                  <a:srgbClr val="923222"/>
                </a:solidFill>
              </a:defRPr>
            </a:lvl1pPr>
          </a:lstStyle>
          <a:p>
            <a:r>
              <a:rPr lang="en-US"/>
              <a:t>Click to edit Master title style</a:t>
            </a:r>
            <a:endParaRPr lang="en-GB" dirty="0"/>
          </a:p>
        </p:txBody>
      </p:sp>
    </p:spTree>
    <p:extLst>
      <p:ext uri="{BB962C8B-B14F-4D97-AF65-F5344CB8AC3E}">
        <p14:creationId xmlns:p14="http://schemas.microsoft.com/office/powerpoint/2010/main" val="1558800592"/>
      </p:ext>
    </p:extLst>
  </p:cSld>
  <p:clrMapOvr>
    <a:masterClrMapping/>
  </p:clrMapOvr>
  <p:transition/>
  <p:hf sldNum="0" hdr="0" dt="0"/>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93719821"/>
      </p:ext>
    </p:extLst>
  </p:cSld>
  <p:clrMapOvr>
    <a:masterClrMapping/>
  </p:clrMapOvr>
  <p:transition/>
  <p:hf sldNum="0"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altLang="de-CH"/>
              <a:t>Confidential</a:t>
            </a:r>
            <a:endParaRPr lang="en-US"/>
          </a:p>
        </p:txBody>
      </p:sp>
      <p:sp>
        <p:nvSpPr>
          <p:cNvPr id="6" name="Slide Number Placeholder 5"/>
          <p:cNvSpPr>
            <a:spLocks noGrp="1"/>
          </p:cNvSpPr>
          <p:nvPr>
            <p:ph type="sldNum" sz="quarter" idx="12"/>
          </p:nvPr>
        </p:nvSpPr>
        <p:spPr/>
        <p:txBody>
          <a:bodyPr/>
          <a:lstStyle>
            <a:lvl1pPr>
              <a:defRPr/>
            </a:lvl1pPr>
          </a:lstStyle>
          <a:p>
            <a:fld id="{1EDBEE31-BCA5-4B31-8B0E-B7FCAA0DF696}" type="slidenum">
              <a:rPr lang="en-US"/>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9754" y="608021"/>
            <a:ext cx="8289925" cy="504825"/>
          </a:xfrm>
          <a:prstGeom prst="rect">
            <a:avLst/>
          </a:prstGeom>
        </p:spPr>
        <p:txBody>
          <a:bodyPr lIns="91406" tIns="45704" rIns="91406" bIns="45704"/>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74249622"/>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3_Titel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9750" y="305999"/>
            <a:ext cx="8318530" cy="802800"/>
          </a:xfrm>
          <a:prstGeom prst="rect">
            <a:avLst/>
          </a:prstGeom>
        </p:spPr>
        <p:txBody>
          <a:bodyPr lIns="91406" tIns="125954" rIns="91406" bIns="45704" anchor="t" anchorCtr="0"/>
          <a:lstStyle>
            <a:lvl1pPr>
              <a:lnSpc>
                <a:spcPct val="75000"/>
              </a:lnSpc>
              <a:defRPr>
                <a:solidFill>
                  <a:schemeClr val="accent4"/>
                </a:solidFill>
              </a:defRPr>
            </a:lvl1pPr>
          </a:lstStyle>
          <a:p>
            <a:r>
              <a:rPr lang="en-US" noProof="0" dirty="0"/>
              <a:t>Title</a:t>
            </a:r>
          </a:p>
        </p:txBody>
      </p:sp>
      <p:sp>
        <p:nvSpPr>
          <p:cNvPr id="10" name="Textplatzhalter 9" descr="Subtitle"/>
          <p:cNvSpPr>
            <a:spLocks noGrp="1"/>
          </p:cNvSpPr>
          <p:nvPr>
            <p:ph type="body" sz="quarter" idx="10" hasCustomPrompt="1"/>
          </p:nvPr>
        </p:nvSpPr>
        <p:spPr>
          <a:xfrm>
            <a:off x="540000" y="738560"/>
            <a:ext cx="8311392" cy="367571"/>
          </a:xfrm>
        </p:spPr>
        <p:txBody>
          <a:bodyPr anchor="b" anchorCtr="0">
            <a:noAutofit/>
          </a:bodyPr>
          <a:lstStyle>
            <a:lvl1pPr marL="0" indent="0">
              <a:lnSpc>
                <a:spcPct val="95000"/>
              </a:lnSpc>
              <a:buNone/>
              <a:defRPr sz="1667" b="0" i="1">
                <a:solidFill>
                  <a:schemeClr val="tx1"/>
                </a:solidFill>
              </a:defRPr>
            </a:lvl1pPr>
          </a:lstStyle>
          <a:p>
            <a:pPr lvl="0"/>
            <a:r>
              <a:rPr lang="en-US" noProof="0" dirty="0"/>
              <a:t>Subtitle</a:t>
            </a:r>
          </a:p>
        </p:txBody>
      </p:sp>
      <p:sp>
        <p:nvSpPr>
          <p:cNvPr id="9" name="Content Placeholder 2"/>
          <p:cNvSpPr>
            <a:spLocks noGrp="1"/>
          </p:cNvSpPr>
          <p:nvPr>
            <p:ph idx="1" hasCustomPrompt="1"/>
          </p:nvPr>
        </p:nvSpPr>
        <p:spPr>
          <a:xfrm>
            <a:off x="523879" y="1346200"/>
            <a:ext cx="8334405" cy="4940320"/>
          </a:xfrm>
        </p:spPr>
        <p:txBody>
          <a:bodyPr>
            <a:noAutofit/>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dirty="0"/>
              <a:t>Click to insert text</a:t>
            </a:r>
          </a:p>
          <a:p>
            <a:pPr lvl="1"/>
            <a:r>
              <a:rPr lang="en-US" dirty="0"/>
              <a:t>Second level</a:t>
            </a:r>
          </a:p>
          <a:p>
            <a:pPr lvl="2"/>
            <a:r>
              <a:rPr lang="en-US" dirty="0"/>
              <a:t>Third level</a:t>
            </a:r>
          </a:p>
          <a:p>
            <a:pPr lvl="3"/>
            <a:r>
              <a:rPr lang="en-US" dirty="0"/>
              <a:t>Fourth level</a:t>
            </a:r>
          </a:p>
          <a:p>
            <a:pPr lvl="4"/>
            <a:r>
              <a:rPr lang="en-US" dirty="0"/>
              <a:t>Fifth level</a:t>
            </a:r>
            <a:endParaRPr lang="de-CH" dirty="0"/>
          </a:p>
        </p:txBody>
      </p:sp>
    </p:spTree>
    <p:extLst>
      <p:ext uri="{BB962C8B-B14F-4D97-AF65-F5344CB8AC3E}">
        <p14:creationId xmlns:p14="http://schemas.microsoft.com/office/powerpoint/2010/main" val="3861629737"/>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539754" y="608021"/>
            <a:ext cx="8289925" cy="504825"/>
          </a:xfrm>
          <a:prstGeom prst="rect">
            <a:avLst/>
          </a:prstGeom>
        </p:spPr>
        <p:txBody>
          <a:bodyPr lIns="91406" tIns="45704" rIns="91406" bIns="45704"/>
          <a:lstStyle/>
          <a:p>
            <a:r>
              <a:rPr lang="en-US"/>
              <a:t>Click to edit Master title style</a:t>
            </a:r>
          </a:p>
        </p:txBody>
      </p:sp>
    </p:spTree>
    <p:extLst>
      <p:ext uri="{BB962C8B-B14F-4D97-AF65-F5344CB8AC3E}">
        <p14:creationId xmlns:p14="http://schemas.microsoft.com/office/powerpoint/2010/main" val="4190509328"/>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Titel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9750" y="305999"/>
            <a:ext cx="8318530" cy="802800"/>
          </a:xfrm>
          <a:prstGeom prst="rect">
            <a:avLst/>
          </a:prstGeom>
        </p:spPr>
        <p:txBody>
          <a:bodyPr tIns="126000" anchor="t" anchorCtr="0"/>
          <a:lstStyle>
            <a:lvl1pPr>
              <a:lnSpc>
                <a:spcPct val="75000"/>
              </a:lnSpc>
              <a:defRPr>
                <a:solidFill>
                  <a:schemeClr val="accent4"/>
                </a:solidFill>
              </a:defRPr>
            </a:lvl1pPr>
          </a:lstStyle>
          <a:p>
            <a:r>
              <a:rPr lang="en-US" noProof="0" dirty="0"/>
              <a:t>Title</a:t>
            </a:r>
          </a:p>
        </p:txBody>
      </p:sp>
      <p:sp>
        <p:nvSpPr>
          <p:cNvPr id="7" name="Footer Placeholder 4"/>
          <p:cNvSpPr>
            <a:spLocks noGrp="1"/>
          </p:cNvSpPr>
          <p:nvPr>
            <p:ph type="ftr" sz="quarter" idx="3"/>
          </p:nvPr>
        </p:nvSpPr>
        <p:spPr>
          <a:xfrm>
            <a:off x="687248" y="6403210"/>
            <a:ext cx="6477000" cy="250825"/>
          </a:xfrm>
          <a:prstGeom prst="rect">
            <a:avLst/>
          </a:prstGeom>
        </p:spPr>
        <p:txBody>
          <a:bodyPr/>
          <a:lstStyle>
            <a:lvl1pPr>
              <a:defRPr sz="750" baseline="0">
                <a:solidFill>
                  <a:srgbClr val="7F7F7F"/>
                </a:solidFill>
              </a:defRPr>
            </a:lvl1pPr>
          </a:lstStyle>
          <a:p>
            <a:r>
              <a:rPr lang="en-US" dirty="0">
                <a:latin typeface="News Gothic MT" pitchFamily="34" charset="0"/>
              </a:rPr>
              <a:t>| Presentation Title | Presenter Name | Date | Subject | Business Use Only</a:t>
            </a:r>
          </a:p>
        </p:txBody>
      </p:sp>
      <p:sp>
        <p:nvSpPr>
          <p:cNvPr id="8" name="Slide Number Placeholder 5"/>
          <p:cNvSpPr>
            <a:spLocks noGrp="1"/>
          </p:cNvSpPr>
          <p:nvPr>
            <p:ph type="sldNum" sz="quarter" idx="4"/>
          </p:nvPr>
        </p:nvSpPr>
        <p:spPr>
          <a:xfrm>
            <a:off x="538118" y="6403210"/>
            <a:ext cx="400035" cy="247031"/>
          </a:xfrm>
          <a:prstGeom prst="rect">
            <a:avLst/>
          </a:prstGeom>
        </p:spPr>
        <p:txBody>
          <a:bodyPr/>
          <a:lstStyle>
            <a:lvl1pPr>
              <a:defRPr sz="750" baseline="0">
                <a:solidFill>
                  <a:srgbClr val="7F7F7F"/>
                </a:solidFill>
              </a:defRPr>
            </a:lvl1pPr>
          </a:lstStyle>
          <a:p>
            <a:fld id="{E66AA3EA-0569-43EF-BBA3-83FDB109D582}" type="slidenum">
              <a:rPr lang="en-US" smtClean="0">
                <a:latin typeface="News Gothic MT" pitchFamily="34" charset="0"/>
              </a:rPr>
              <a:pPr/>
              <a:t>‹#›</a:t>
            </a:fld>
            <a:endParaRPr lang="en-US" dirty="0">
              <a:latin typeface="News Gothic MT" pitchFamily="34" charset="0"/>
            </a:endParaRPr>
          </a:p>
        </p:txBody>
      </p:sp>
      <p:sp>
        <p:nvSpPr>
          <p:cNvPr id="10" name="Textplatzhalter 9" descr="Subtitle"/>
          <p:cNvSpPr>
            <a:spLocks noGrp="1"/>
          </p:cNvSpPr>
          <p:nvPr>
            <p:ph type="body" sz="quarter" idx="10" hasCustomPrompt="1"/>
          </p:nvPr>
        </p:nvSpPr>
        <p:spPr>
          <a:xfrm>
            <a:off x="540000" y="738560"/>
            <a:ext cx="8311392" cy="367571"/>
          </a:xfrm>
        </p:spPr>
        <p:txBody>
          <a:bodyPr anchor="b" anchorCtr="0">
            <a:noAutofit/>
          </a:bodyPr>
          <a:lstStyle>
            <a:lvl1pPr marL="0" indent="0">
              <a:lnSpc>
                <a:spcPct val="95000"/>
              </a:lnSpc>
              <a:buNone/>
              <a:defRPr sz="1667" b="0" i="1">
                <a:solidFill>
                  <a:schemeClr val="tx1"/>
                </a:solidFill>
              </a:defRPr>
            </a:lvl1pPr>
          </a:lstStyle>
          <a:p>
            <a:pPr lvl="0"/>
            <a:r>
              <a:rPr lang="en-US" noProof="0" dirty="0"/>
              <a:t>Subtitle</a:t>
            </a:r>
          </a:p>
        </p:txBody>
      </p:sp>
      <p:sp>
        <p:nvSpPr>
          <p:cNvPr id="9" name="Content Placeholder 2"/>
          <p:cNvSpPr>
            <a:spLocks noGrp="1"/>
          </p:cNvSpPr>
          <p:nvPr>
            <p:ph idx="1" hasCustomPrompt="1"/>
          </p:nvPr>
        </p:nvSpPr>
        <p:spPr>
          <a:xfrm>
            <a:off x="523878" y="1346200"/>
            <a:ext cx="8334405" cy="4940320"/>
          </a:xfrm>
        </p:spPr>
        <p:txBody>
          <a:bodyPr>
            <a:noAutofit/>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dirty="0"/>
              <a:t>Click to insert text</a:t>
            </a:r>
          </a:p>
          <a:p>
            <a:pPr lvl="1"/>
            <a:r>
              <a:rPr lang="en-US" dirty="0"/>
              <a:t>Second level</a:t>
            </a:r>
          </a:p>
          <a:p>
            <a:pPr lvl="2"/>
            <a:r>
              <a:rPr lang="en-US" dirty="0"/>
              <a:t>Third level</a:t>
            </a:r>
          </a:p>
          <a:p>
            <a:pPr lvl="3"/>
            <a:r>
              <a:rPr lang="en-US" dirty="0"/>
              <a:t>Fourth level</a:t>
            </a:r>
          </a:p>
          <a:p>
            <a:pPr lvl="4"/>
            <a:r>
              <a:rPr lang="en-US" dirty="0"/>
              <a:t>Fifth level</a:t>
            </a:r>
            <a:endParaRPr lang="de-CH" dirty="0"/>
          </a:p>
        </p:txBody>
      </p:sp>
    </p:spTree>
    <p:extLst>
      <p:ext uri="{BB962C8B-B14F-4D97-AF65-F5344CB8AC3E}">
        <p14:creationId xmlns:p14="http://schemas.microsoft.com/office/powerpoint/2010/main" val="1645894713"/>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6_Titel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9750" y="305999"/>
            <a:ext cx="8318530" cy="802800"/>
          </a:xfrm>
          <a:prstGeom prst="rect">
            <a:avLst/>
          </a:prstGeom>
        </p:spPr>
        <p:txBody>
          <a:bodyPr lIns="91390" tIns="125930" rIns="91390" bIns="45695" anchor="t" anchorCtr="0"/>
          <a:lstStyle>
            <a:lvl1pPr>
              <a:lnSpc>
                <a:spcPct val="75000"/>
              </a:lnSpc>
              <a:defRPr>
                <a:solidFill>
                  <a:schemeClr val="accent4"/>
                </a:solidFill>
              </a:defRPr>
            </a:lvl1pPr>
          </a:lstStyle>
          <a:p>
            <a:r>
              <a:rPr lang="en-US" noProof="0" dirty="0"/>
              <a:t>Title</a:t>
            </a:r>
          </a:p>
        </p:txBody>
      </p:sp>
      <p:sp>
        <p:nvSpPr>
          <p:cNvPr id="7" name="Footer Placeholder 4"/>
          <p:cNvSpPr>
            <a:spLocks noGrp="1"/>
          </p:cNvSpPr>
          <p:nvPr>
            <p:ph type="ftr" sz="quarter" idx="3"/>
          </p:nvPr>
        </p:nvSpPr>
        <p:spPr>
          <a:xfrm>
            <a:off x="687248" y="6403216"/>
            <a:ext cx="6477000" cy="250825"/>
          </a:xfrm>
          <a:prstGeom prst="rect">
            <a:avLst/>
          </a:prstGeom>
        </p:spPr>
        <p:txBody>
          <a:bodyPr lIns="91398" tIns="45700" rIns="91398" bIns="45700"/>
          <a:lstStyle>
            <a:lvl1pPr>
              <a:defRPr sz="750" baseline="0">
                <a:solidFill>
                  <a:srgbClr val="7F7F7F"/>
                </a:solidFill>
              </a:defRPr>
            </a:lvl1pPr>
          </a:lstStyle>
          <a:p>
            <a:r>
              <a:rPr lang="en-US" dirty="0">
                <a:latin typeface="News Gothic MT" pitchFamily="34" charset="0"/>
              </a:rPr>
              <a:t>| Presentation Title | Presenter Name | Date | Subject | Business Use Only</a:t>
            </a:r>
          </a:p>
        </p:txBody>
      </p:sp>
      <p:sp>
        <p:nvSpPr>
          <p:cNvPr id="8" name="Slide Number Placeholder 5"/>
          <p:cNvSpPr>
            <a:spLocks noGrp="1"/>
          </p:cNvSpPr>
          <p:nvPr>
            <p:ph type="sldNum" sz="quarter" idx="4"/>
          </p:nvPr>
        </p:nvSpPr>
        <p:spPr>
          <a:xfrm>
            <a:off x="538118" y="6403216"/>
            <a:ext cx="400035" cy="247031"/>
          </a:xfrm>
          <a:prstGeom prst="rect">
            <a:avLst/>
          </a:prstGeom>
        </p:spPr>
        <p:txBody>
          <a:bodyPr lIns="91398" tIns="45700" rIns="91398" bIns="45700"/>
          <a:lstStyle>
            <a:lvl1pPr>
              <a:defRPr sz="750" baseline="0">
                <a:solidFill>
                  <a:srgbClr val="7F7F7F"/>
                </a:solidFill>
              </a:defRPr>
            </a:lvl1pPr>
          </a:lstStyle>
          <a:p>
            <a:fld id="{E66AA3EA-0569-43EF-BBA3-83FDB109D582}" type="slidenum">
              <a:rPr lang="en-US" smtClean="0">
                <a:latin typeface="News Gothic MT" pitchFamily="34" charset="0"/>
              </a:rPr>
              <a:pPr/>
              <a:t>‹#›</a:t>
            </a:fld>
            <a:endParaRPr lang="en-US" dirty="0">
              <a:latin typeface="News Gothic MT" pitchFamily="34" charset="0"/>
            </a:endParaRPr>
          </a:p>
        </p:txBody>
      </p:sp>
      <p:sp>
        <p:nvSpPr>
          <p:cNvPr id="10" name="Textplatzhalter 9" descr="Subtitle"/>
          <p:cNvSpPr>
            <a:spLocks noGrp="1"/>
          </p:cNvSpPr>
          <p:nvPr>
            <p:ph type="body" sz="quarter" idx="10" hasCustomPrompt="1"/>
          </p:nvPr>
        </p:nvSpPr>
        <p:spPr>
          <a:xfrm>
            <a:off x="540000" y="738560"/>
            <a:ext cx="8311392" cy="367571"/>
          </a:xfrm>
        </p:spPr>
        <p:txBody>
          <a:bodyPr anchor="b" anchorCtr="0">
            <a:noAutofit/>
          </a:bodyPr>
          <a:lstStyle>
            <a:lvl1pPr marL="0" indent="0">
              <a:lnSpc>
                <a:spcPct val="95000"/>
              </a:lnSpc>
              <a:buNone/>
              <a:defRPr sz="1667" b="0" i="1">
                <a:solidFill>
                  <a:schemeClr val="tx1"/>
                </a:solidFill>
              </a:defRPr>
            </a:lvl1pPr>
          </a:lstStyle>
          <a:p>
            <a:pPr lvl="0"/>
            <a:r>
              <a:rPr lang="en-US" noProof="0" dirty="0"/>
              <a:t>Subtitle</a:t>
            </a:r>
          </a:p>
        </p:txBody>
      </p:sp>
      <p:sp>
        <p:nvSpPr>
          <p:cNvPr id="9" name="Content Placeholder 2"/>
          <p:cNvSpPr>
            <a:spLocks noGrp="1"/>
          </p:cNvSpPr>
          <p:nvPr>
            <p:ph idx="1" hasCustomPrompt="1"/>
          </p:nvPr>
        </p:nvSpPr>
        <p:spPr>
          <a:xfrm>
            <a:off x="523879" y="1346200"/>
            <a:ext cx="8334405" cy="4940320"/>
          </a:xfrm>
        </p:spPr>
        <p:txBody>
          <a:bodyPr>
            <a:noAutofit/>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dirty="0"/>
              <a:t>Click to insert text</a:t>
            </a:r>
          </a:p>
          <a:p>
            <a:pPr lvl="1"/>
            <a:r>
              <a:rPr lang="en-US" dirty="0"/>
              <a:t>Second level</a:t>
            </a:r>
          </a:p>
          <a:p>
            <a:pPr lvl="2"/>
            <a:r>
              <a:rPr lang="en-US" dirty="0"/>
              <a:t>Third level</a:t>
            </a:r>
          </a:p>
          <a:p>
            <a:pPr lvl="3"/>
            <a:r>
              <a:rPr lang="en-US" dirty="0"/>
              <a:t>Fourth level</a:t>
            </a:r>
          </a:p>
          <a:p>
            <a:pPr lvl="4"/>
            <a:r>
              <a:rPr lang="en-US" dirty="0"/>
              <a:t>Fifth level</a:t>
            </a:r>
            <a:endParaRPr lang="de-CH" dirty="0"/>
          </a:p>
        </p:txBody>
      </p:sp>
    </p:spTree>
    <p:extLst>
      <p:ext uri="{BB962C8B-B14F-4D97-AF65-F5344CB8AC3E}">
        <p14:creationId xmlns:p14="http://schemas.microsoft.com/office/powerpoint/2010/main" val="1271923117"/>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7_Titel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9750" y="305999"/>
            <a:ext cx="8318530" cy="802800"/>
          </a:xfrm>
          <a:prstGeom prst="rect">
            <a:avLst/>
          </a:prstGeom>
        </p:spPr>
        <p:txBody>
          <a:bodyPr lIns="91390" tIns="125930" rIns="91390" bIns="45695" anchor="t" anchorCtr="0"/>
          <a:lstStyle>
            <a:lvl1pPr>
              <a:lnSpc>
                <a:spcPct val="75000"/>
              </a:lnSpc>
              <a:defRPr>
                <a:solidFill>
                  <a:schemeClr val="accent4"/>
                </a:solidFill>
              </a:defRPr>
            </a:lvl1pPr>
          </a:lstStyle>
          <a:p>
            <a:r>
              <a:rPr lang="en-US" noProof="0" dirty="0"/>
              <a:t>Title</a:t>
            </a:r>
          </a:p>
        </p:txBody>
      </p:sp>
      <p:sp>
        <p:nvSpPr>
          <p:cNvPr id="7" name="Footer Placeholder 4"/>
          <p:cNvSpPr>
            <a:spLocks noGrp="1"/>
          </p:cNvSpPr>
          <p:nvPr>
            <p:ph type="ftr" sz="quarter" idx="3"/>
          </p:nvPr>
        </p:nvSpPr>
        <p:spPr>
          <a:xfrm>
            <a:off x="687248" y="6403216"/>
            <a:ext cx="6477000" cy="250825"/>
          </a:xfrm>
          <a:prstGeom prst="rect">
            <a:avLst/>
          </a:prstGeom>
        </p:spPr>
        <p:txBody>
          <a:bodyPr lIns="91398" tIns="45700" rIns="91398" bIns="45700"/>
          <a:lstStyle>
            <a:lvl1pPr>
              <a:defRPr sz="750" baseline="0">
                <a:solidFill>
                  <a:srgbClr val="7F7F7F"/>
                </a:solidFill>
              </a:defRPr>
            </a:lvl1pPr>
          </a:lstStyle>
          <a:p>
            <a:r>
              <a:rPr lang="en-US" dirty="0">
                <a:latin typeface="News Gothic MT" pitchFamily="34" charset="0"/>
              </a:rPr>
              <a:t>| Presentation Title | Presenter Name | Date | Subject | Business Use Only</a:t>
            </a:r>
          </a:p>
        </p:txBody>
      </p:sp>
      <p:sp>
        <p:nvSpPr>
          <p:cNvPr id="8" name="Slide Number Placeholder 5"/>
          <p:cNvSpPr>
            <a:spLocks noGrp="1"/>
          </p:cNvSpPr>
          <p:nvPr>
            <p:ph type="sldNum" sz="quarter" idx="4"/>
          </p:nvPr>
        </p:nvSpPr>
        <p:spPr>
          <a:xfrm>
            <a:off x="538118" y="6403216"/>
            <a:ext cx="400035" cy="247031"/>
          </a:xfrm>
          <a:prstGeom prst="rect">
            <a:avLst/>
          </a:prstGeom>
        </p:spPr>
        <p:txBody>
          <a:bodyPr lIns="91398" tIns="45700" rIns="91398" bIns="45700"/>
          <a:lstStyle>
            <a:lvl1pPr>
              <a:defRPr sz="750" baseline="0">
                <a:solidFill>
                  <a:srgbClr val="7F7F7F"/>
                </a:solidFill>
              </a:defRPr>
            </a:lvl1pPr>
          </a:lstStyle>
          <a:p>
            <a:fld id="{E66AA3EA-0569-43EF-BBA3-83FDB109D582}" type="slidenum">
              <a:rPr lang="en-US" smtClean="0">
                <a:latin typeface="News Gothic MT" pitchFamily="34" charset="0"/>
              </a:rPr>
              <a:pPr/>
              <a:t>‹#›</a:t>
            </a:fld>
            <a:endParaRPr lang="en-US" dirty="0">
              <a:latin typeface="News Gothic MT" pitchFamily="34" charset="0"/>
            </a:endParaRPr>
          </a:p>
        </p:txBody>
      </p:sp>
      <p:sp>
        <p:nvSpPr>
          <p:cNvPr id="10" name="Textplatzhalter 9" descr="Subtitle"/>
          <p:cNvSpPr>
            <a:spLocks noGrp="1"/>
          </p:cNvSpPr>
          <p:nvPr>
            <p:ph type="body" sz="quarter" idx="10" hasCustomPrompt="1"/>
          </p:nvPr>
        </p:nvSpPr>
        <p:spPr>
          <a:xfrm>
            <a:off x="540000" y="738560"/>
            <a:ext cx="8311392" cy="367571"/>
          </a:xfrm>
        </p:spPr>
        <p:txBody>
          <a:bodyPr anchor="b" anchorCtr="0">
            <a:noAutofit/>
          </a:bodyPr>
          <a:lstStyle>
            <a:lvl1pPr marL="0" indent="0">
              <a:lnSpc>
                <a:spcPct val="95000"/>
              </a:lnSpc>
              <a:buNone/>
              <a:defRPr sz="1667" b="0" i="1">
                <a:solidFill>
                  <a:schemeClr val="tx1"/>
                </a:solidFill>
              </a:defRPr>
            </a:lvl1pPr>
          </a:lstStyle>
          <a:p>
            <a:pPr lvl="0"/>
            <a:r>
              <a:rPr lang="en-US" noProof="0" dirty="0"/>
              <a:t>Subtitle</a:t>
            </a:r>
          </a:p>
        </p:txBody>
      </p:sp>
      <p:sp>
        <p:nvSpPr>
          <p:cNvPr id="9" name="Content Placeholder 2"/>
          <p:cNvSpPr>
            <a:spLocks noGrp="1"/>
          </p:cNvSpPr>
          <p:nvPr>
            <p:ph idx="1" hasCustomPrompt="1"/>
          </p:nvPr>
        </p:nvSpPr>
        <p:spPr>
          <a:xfrm>
            <a:off x="523879" y="1346200"/>
            <a:ext cx="8334405" cy="4940320"/>
          </a:xfrm>
        </p:spPr>
        <p:txBody>
          <a:bodyPr>
            <a:noAutofit/>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dirty="0"/>
              <a:t>Click to insert text</a:t>
            </a:r>
          </a:p>
          <a:p>
            <a:pPr lvl="1"/>
            <a:r>
              <a:rPr lang="en-US" dirty="0"/>
              <a:t>Second level</a:t>
            </a:r>
          </a:p>
          <a:p>
            <a:pPr lvl="2"/>
            <a:r>
              <a:rPr lang="en-US" dirty="0"/>
              <a:t>Third level</a:t>
            </a:r>
          </a:p>
          <a:p>
            <a:pPr lvl="3"/>
            <a:r>
              <a:rPr lang="en-US" dirty="0"/>
              <a:t>Fourth level</a:t>
            </a:r>
          </a:p>
          <a:p>
            <a:pPr lvl="4"/>
            <a:r>
              <a:rPr lang="en-US" dirty="0"/>
              <a:t>Fifth level</a:t>
            </a:r>
            <a:endParaRPr lang="de-CH" dirty="0"/>
          </a:p>
        </p:txBody>
      </p:sp>
    </p:spTree>
    <p:extLst>
      <p:ext uri="{BB962C8B-B14F-4D97-AF65-F5344CB8AC3E}">
        <p14:creationId xmlns:p14="http://schemas.microsoft.com/office/powerpoint/2010/main" val="247802828"/>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8_Titel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9750" y="305999"/>
            <a:ext cx="8318530" cy="802800"/>
          </a:xfrm>
          <a:prstGeom prst="rect">
            <a:avLst/>
          </a:prstGeom>
        </p:spPr>
        <p:txBody>
          <a:bodyPr lIns="91390" tIns="125930" rIns="91390" bIns="45695" anchor="t" anchorCtr="0"/>
          <a:lstStyle>
            <a:lvl1pPr>
              <a:lnSpc>
                <a:spcPct val="75000"/>
              </a:lnSpc>
              <a:defRPr>
                <a:solidFill>
                  <a:schemeClr val="accent4"/>
                </a:solidFill>
              </a:defRPr>
            </a:lvl1pPr>
          </a:lstStyle>
          <a:p>
            <a:r>
              <a:rPr lang="en-US" noProof="0" dirty="0"/>
              <a:t>Title</a:t>
            </a:r>
          </a:p>
        </p:txBody>
      </p:sp>
      <p:sp>
        <p:nvSpPr>
          <p:cNvPr id="7" name="Footer Placeholder 4"/>
          <p:cNvSpPr>
            <a:spLocks noGrp="1"/>
          </p:cNvSpPr>
          <p:nvPr>
            <p:ph type="ftr" sz="quarter" idx="3"/>
          </p:nvPr>
        </p:nvSpPr>
        <p:spPr>
          <a:xfrm>
            <a:off x="687248" y="6403216"/>
            <a:ext cx="6477000" cy="250825"/>
          </a:xfrm>
          <a:prstGeom prst="rect">
            <a:avLst/>
          </a:prstGeom>
        </p:spPr>
        <p:txBody>
          <a:bodyPr lIns="91398" tIns="45700" rIns="91398" bIns="45700"/>
          <a:lstStyle>
            <a:lvl1pPr>
              <a:defRPr sz="750" baseline="0">
                <a:solidFill>
                  <a:srgbClr val="7F7F7F"/>
                </a:solidFill>
              </a:defRPr>
            </a:lvl1pPr>
          </a:lstStyle>
          <a:p>
            <a:r>
              <a:rPr lang="en-US" dirty="0">
                <a:latin typeface="News Gothic MT" pitchFamily="34" charset="0"/>
              </a:rPr>
              <a:t>| Presentation Title | Presenter Name | Date | Subject | Business Use Only</a:t>
            </a:r>
          </a:p>
        </p:txBody>
      </p:sp>
      <p:sp>
        <p:nvSpPr>
          <p:cNvPr id="8" name="Slide Number Placeholder 5"/>
          <p:cNvSpPr>
            <a:spLocks noGrp="1"/>
          </p:cNvSpPr>
          <p:nvPr>
            <p:ph type="sldNum" sz="quarter" idx="4"/>
          </p:nvPr>
        </p:nvSpPr>
        <p:spPr>
          <a:xfrm>
            <a:off x="538118" y="6403216"/>
            <a:ext cx="400035" cy="247031"/>
          </a:xfrm>
          <a:prstGeom prst="rect">
            <a:avLst/>
          </a:prstGeom>
        </p:spPr>
        <p:txBody>
          <a:bodyPr lIns="91398" tIns="45700" rIns="91398" bIns="45700"/>
          <a:lstStyle>
            <a:lvl1pPr>
              <a:defRPr sz="750" baseline="0">
                <a:solidFill>
                  <a:srgbClr val="7F7F7F"/>
                </a:solidFill>
              </a:defRPr>
            </a:lvl1pPr>
          </a:lstStyle>
          <a:p>
            <a:fld id="{E66AA3EA-0569-43EF-BBA3-83FDB109D582}" type="slidenum">
              <a:rPr lang="en-US" smtClean="0">
                <a:latin typeface="News Gothic MT" pitchFamily="34" charset="0"/>
              </a:rPr>
              <a:pPr/>
              <a:t>‹#›</a:t>
            </a:fld>
            <a:endParaRPr lang="en-US" dirty="0">
              <a:latin typeface="News Gothic MT" pitchFamily="34" charset="0"/>
            </a:endParaRPr>
          </a:p>
        </p:txBody>
      </p:sp>
      <p:sp>
        <p:nvSpPr>
          <p:cNvPr id="10" name="Textplatzhalter 9" descr="Subtitle"/>
          <p:cNvSpPr>
            <a:spLocks noGrp="1"/>
          </p:cNvSpPr>
          <p:nvPr>
            <p:ph type="body" sz="quarter" idx="10" hasCustomPrompt="1"/>
          </p:nvPr>
        </p:nvSpPr>
        <p:spPr>
          <a:xfrm>
            <a:off x="540000" y="738560"/>
            <a:ext cx="8311392" cy="367571"/>
          </a:xfrm>
        </p:spPr>
        <p:txBody>
          <a:bodyPr anchor="b" anchorCtr="0">
            <a:noAutofit/>
          </a:bodyPr>
          <a:lstStyle>
            <a:lvl1pPr marL="0" indent="0">
              <a:lnSpc>
                <a:spcPct val="95000"/>
              </a:lnSpc>
              <a:buNone/>
              <a:defRPr sz="1667" b="0" i="1">
                <a:solidFill>
                  <a:schemeClr val="tx1"/>
                </a:solidFill>
              </a:defRPr>
            </a:lvl1pPr>
          </a:lstStyle>
          <a:p>
            <a:pPr lvl="0"/>
            <a:r>
              <a:rPr lang="en-US" noProof="0" dirty="0"/>
              <a:t>Subtitle</a:t>
            </a:r>
          </a:p>
        </p:txBody>
      </p:sp>
      <p:sp>
        <p:nvSpPr>
          <p:cNvPr id="9" name="Content Placeholder 2"/>
          <p:cNvSpPr>
            <a:spLocks noGrp="1"/>
          </p:cNvSpPr>
          <p:nvPr>
            <p:ph idx="1" hasCustomPrompt="1"/>
          </p:nvPr>
        </p:nvSpPr>
        <p:spPr>
          <a:xfrm>
            <a:off x="523879" y="1346200"/>
            <a:ext cx="8334405" cy="4940320"/>
          </a:xfrm>
        </p:spPr>
        <p:txBody>
          <a:bodyPr>
            <a:noAutofit/>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dirty="0"/>
              <a:t>Click to insert text</a:t>
            </a:r>
          </a:p>
          <a:p>
            <a:pPr lvl="1"/>
            <a:r>
              <a:rPr lang="en-US" dirty="0"/>
              <a:t>Second level</a:t>
            </a:r>
          </a:p>
          <a:p>
            <a:pPr lvl="2"/>
            <a:r>
              <a:rPr lang="en-US" dirty="0"/>
              <a:t>Third level</a:t>
            </a:r>
          </a:p>
          <a:p>
            <a:pPr lvl="3"/>
            <a:r>
              <a:rPr lang="en-US" dirty="0"/>
              <a:t>Fourth level</a:t>
            </a:r>
          </a:p>
          <a:p>
            <a:pPr lvl="4"/>
            <a:r>
              <a:rPr lang="en-US" dirty="0"/>
              <a:t>Fifth level</a:t>
            </a:r>
            <a:endParaRPr lang="de-CH" dirty="0"/>
          </a:p>
        </p:txBody>
      </p:sp>
    </p:spTree>
    <p:extLst>
      <p:ext uri="{BB962C8B-B14F-4D97-AF65-F5344CB8AC3E}">
        <p14:creationId xmlns:p14="http://schemas.microsoft.com/office/powerpoint/2010/main" val="2631444987"/>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9_Titel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9750" y="305999"/>
            <a:ext cx="8318530" cy="802800"/>
          </a:xfrm>
          <a:prstGeom prst="rect">
            <a:avLst/>
          </a:prstGeom>
        </p:spPr>
        <p:txBody>
          <a:bodyPr lIns="91390" tIns="125930" rIns="91390" bIns="45695" anchor="t" anchorCtr="0"/>
          <a:lstStyle>
            <a:lvl1pPr>
              <a:lnSpc>
                <a:spcPct val="75000"/>
              </a:lnSpc>
              <a:defRPr>
                <a:solidFill>
                  <a:schemeClr val="accent4"/>
                </a:solidFill>
              </a:defRPr>
            </a:lvl1pPr>
          </a:lstStyle>
          <a:p>
            <a:r>
              <a:rPr lang="en-US" noProof="0" dirty="0"/>
              <a:t>Title</a:t>
            </a:r>
          </a:p>
        </p:txBody>
      </p:sp>
      <p:sp>
        <p:nvSpPr>
          <p:cNvPr id="7" name="Footer Placeholder 4"/>
          <p:cNvSpPr>
            <a:spLocks noGrp="1"/>
          </p:cNvSpPr>
          <p:nvPr>
            <p:ph type="ftr" sz="quarter" idx="3"/>
          </p:nvPr>
        </p:nvSpPr>
        <p:spPr>
          <a:xfrm>
            <a:off x="687248" y="6403216"/>
            <a:ext cx="6477000" cy="250825"/>
          </a:xfrm>
          <a:prstGeom prst="rect">
            <a:avLst/>
          </a:prstGeom>
        </p:spPr>
        <p:txBody>
          <a:bodyPr lIns="91398" tIns="45700" rIns="91398" bIns="45700"/>
          <a:lstStyle>
            <a:lvl1pPr>
              <a:defRPr sz="750" baseline="0">
                <a:solidFill>
                  <a:srgbClr val="7F7F7F"/>
                </a:solidFill>
              </a:defRPr>
            </a:lvl1pPr>
          </a:lstStyle>
          <a:p>
            <a:r>
              <a:rPr lang="en-US" dirty="0">
                <a:latin typeface="News Gothic MT" pitchFamily="34" charset="0"/>
              </a:rPr>
              <a:t>| Presentation Title | Presenter Name | Date | Subject | Business Use Only</a:t>
            </a:r>
          </a:p>
        </p:txBody>
      </p:sp>
      <p:sp>
        <p:nvSpPr>
          <p:cNvPr id="8" name="Slide Number Placeholder 5"/>
          <p:cNvSpPr>
            <a:spLocks noGrp="1"/>
          </p:cNvSpPr>
          <p:nvPr>
            <p:ph type="sldNum" sz="quarter" idx="4"/>
          </p:nvPr>
        </p:nvSpPr>
        <p:spPr>
          <a:xfrm>
            <a:off x="538118" y="6403216"/>
            <a:ext cx="400035" cy="247031"/>
          </a:xfrm>
          <a:prstGeom prst="rect">
            <a:avLst/>
          </a:prstGeom>
        </p:spPr>
        <p:txBody>
          <a:bodyPr lIns="91398" tIns="45700" rIns="91398" bIns="45700"/>
          <a:lstStyle>
            <a:lvl1pPr>
              <a:defRPr sz="750" baseline="0">
                <a:solidFill>
                  <a:srgbClr val="7F7F7F"/>
                </a:solidFill>
              </a:defRPr>
            </a:lvl1pPr>
          </a:lstStyle>
          <a:p>
            <a:fld id="{E66AA3EA-0569-43EF-BBA3-83FDB109D582}" type="slidenum">
              <a:rPr lang="en-US" smtClean="0">
                <a:latin typeface="News Gothic MT" pitchFamily="34" charset="0"/>
              </a:rPr>
              <a:pPr/>
              <a:t>‹#›</a:t>
            </a:fld>
            <a:endParaRPr lang="en-US" dirty="0">
              <a:latin typeface="News Gothic MT" pitchFamily="34" charset="0"/>
            </a:endParaRPr>
          </a:p>
        </p:txBody>
      </p:sp>
      <p:sp>
        <p:nvSpPr>
          <p:cNvPr id="10" name="Textplatzhalter 9" descr="Subtitle"/>
          <p:cNvSpPr>
            <a:spLocks noGrp="1"/>
          </p:cNvSpPr>
          <p:nvPr>
            <p:ph type="body" sz="quarter" idx="10" hasCustomPrompt="1"/>
          </p:nvPr>
        </p:nvSpPr>
        <p:spPr>
          <a:xfrm>
            <a:off x="540000" y="738560"/>
            <a:ext cx="8311392" cy="367571"/>
          </a:xfrm>
        </p:spPr>
        <p:txBody>
          <a:bodyPr anchor="b" anchorCtr="0">
            <a:noAutofit/>
          </a:bodyPr>
          <a:lstStyle>
            <a:lvl1pPr marL="0" indent="0">
              <a:lnSpc>
                <a:spcPct val="95000"/>
              </a:lnSpc>
              <a:buNone/>
              <a:defRPr sz="1667" b="0" i="1">
                <a:solidFill>
                  <a:schemeClr val="tx1"/>
                </a:solidFill>
              </a:defRPr>
            </a:lvl1pPr>
          </a:lstStyle>
          <a:p>
            <a:pPr lvl="0"/>
            <a:r>
              <a:rPr lang="en-US" noProof="0" dirty="0"/>
              <a:t>Subtitle</a:t>
            </a:r>
          </a:p>
        </p:txBody>
      </p:sp>
      <p:sp>
        <p:nvSpPr>
          <p:cNvPr id="9" name="Content Placeholder 2"/>
          <p:cNvSpPr>
            <a:spLocks noGrp="1"/>
          </p:cNvSpPr>
          <p:nvPr>
            <p:ph idx="1" hasCustomPrompt="1"/>
          </p:nvPr>
        </p:nvSpPr>
        <p:spPr>
          <a:xfrm>
            <a:off x="523879" y="1346200"/>
            <a:ext cx="8334405" cy="4940320"/>
          </a:xfrm>
        </p:spPr>
        <p:txBody>
          <a:bodyPr>
            <a:noAutofit/>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dirty="0"/>
              <a:t>Click to insert text</a:t>
            </a:r>
          </a:p>
          <a:p>
            <a:pPr lvl="1"/>
            <a:r>
              <a:rPr lang="en-US" dirty="0"/>
              <a:t>Second level</a:t>
            </a:r>
          </a:p>
          <a:p>
            <a:pPr lvl="2"/>
            <a:r>
              <a:rPr lang="en-US" dirty="0"/>
              <a:t>Third level</a:t>
            </a:r>
          </a:p>
          <a:p>
            <a:pPr lvl="3"/>
            <a:r>
              <a:rPr lang="en-US" dirty="0"/>
              <a:t>Fourth level</a:t>
            </a:r>
          </a:p>
          <a:p>
            <a:pPr lvl="4"/>
            <a:r>
              <a:rPr lang="en-US" dirty="0"/>
              <a:t>Fifth level</a:t>
            </a:r>
            <a:endParaRPr lang="de-CH" dirty="0"/>
          </a:p>
        </p:txBody>
      </p:sp>
    </p:spTree>
    <p:extLst>
      <p:ext uri="{BB962C8B-B14F-4D97-AF65-F5344CB8AC3E}">
        <p14:creationId xmlns:p14="http://schemas.microsoft.com/office/powerpoint/2010/main" val="499003302"/>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20_Titel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9750" y="305999"/>
            <a:ext cx="8318530" cy="802800"/>
          </a:xfrm>
          <a:prstGeom prst="rect">
            <a:avLst/>
          </a:prstGeom>
        </p:spPr>
        <p:txBody>
          <a:bodyPr lIns="91390" tIns="125930" rIns="91390" bIns="45695" anchor="t" anchorCtr="0"/>
          <a:lstStyle>
            <a:lvl1pPr>
              <a:lnSpc>
                <a:spcPct val="75000"/>
              </a:lnSpc>
              <a:defRPr>
                <a:solidFill>
                  <a:schemeClr val="accent4"/>
                </a:solidFill>
              </a:defRPr>
            </a:lvl1pPr>
          </a:lstStyle>
          <a:p>
            <a:r>
              <a:rPr lang="en-US" noProof="0" dirty="0"/>
              <a:t>Title</a:t>
            </a:r>
          </a:p>
        </p:txBody>
      </p:sp>
      <p:sp>
        <p:nvSpPr>
          <p:cNvPr id="7" name="Footer Placeholder 4"/>
          <p:cNvSpPr>
            <a:spLocks noGrp="1"/>
          </p:cNvSpPr>
          <p:nvPr>
            <p:ph type="ftr" sz="quarter" idx="3"/>
          </p:nvPr>
        </p:nvSpPr>
        <p:spPr>
          <a:xfrm>
            <a:off x="687248" y="6403216"/>
            <a:ext cx="6477000" cy="250825"/>
          </a:xfrm>
          <a:prstGeom prst="rect">
            <a:avLst/>
          </a:prstGeom>
        </p:spPr>
        <p:txBody>
          <a:bodyPr lIns="91398" tIns="45700" rIns="91398" bIns="45700"/>
          <a:lstStyle>
            <a:lvl1pPr>
              <a:defRPr sz="750" baseline="0">
                <a:solidFill>
                  <a:srgbClr val="7F7F7F"/>
                </a:solidFill>
              </a:defRPr>
            </a:lvl1pPr>
          </a:lstStyle>
          <a:p>
            <a:r>
              <a:rPr lang="en-US" dirty="0">
                <a:latin typeface="News Gothic MT" pitchFamily="34" charset="0"/>
              </a:rPr>
              <a:t>| Presentation Title | Presenter Name | Date | Subject | Business Use Only</a:t>
            </a:r>
          </a:p>
        </p:txBody>
      </p:sp>
      <p:sp>
        <p:nvSpPr>
          <p:cNvPr id="8" name="Slide Number Placeholder 5"/>
          <p:cNvSpPr>
            <a:spLocks noGrp="1"/>
          </p:cNvSpPr>
          <p:nvPr>
            <p:ph type="sldNum" sz="quarter" idx="4"/>
          </p:nvPr>
        </p:nvSpPr>
        <p:spPr>
          <a:xfrm>
            <a:off x="538118" y="6403216"/>
            <a:ext cx="400035" cy="247031"/>
          </a:xfrm>
          <a:prstGeom prst="rect">
            <a:avLst/>
          </a:prstGeom>
        </p:spPr>
        <p:txBody>
          <a:bodyPr lIns="91398" tIns="45700" rIns="91398" bIns="45700"/>
          <a:lstStyle>
            <a:lvl1pPr>
              <a:defRPr sz="750" baseline="0">
                <a:solidFill>
                  <a:srgbClr val="7F7F7F"/>
                </a:solidFill>
              </a:defRPr>
            </a:lvl1pPr>
          </a:lstStyle>
          <a:p>
            <a:fld id="{E66AA3EA-0569-43EF-BBA3-83FDB109D582}" type="slidenum">
              <a:rPr lang="en-US" smtClean="0">
                <a:latin typeface="News Gothic MT" pitchFamily="34" charset="0"/>
              </a:rPr>
              <a:pPr/>
              <a:t>‹#›</a:t>
            </a:fld>
            <a:endParaRPr lang="en-US" dirty="0">
              <a:latin typeface="News Gothic MT" pitchFamily="34" charset="0"/>
            </a:endParaRPr>
          </a:p>
        </p:txBody>
      </p:sp>
      <p:sp>
        <p:nvSpPr>
          <p:cNvPr id="10" name="Textplatzhalter 9" descr="Subtitle"/>
          <p:cNvSpPr>
            <a:spLocks noGrp="1"/>
          </p:cNvSpPr>
          <p:nvPr>
            <p:ph type="body" sz="quarter" idx="10" hasCustomPrompt="1"/>
          </p:nvPr>
        </p:nvSpPr>
        <p:spPr>
          <a:xfrm>
            <a:off x="540000" y="738560"/>
            <a:ext cx="8311392" cy="367571"/>
          </a:xfrm>
        </p:spPr>
        <p:txBody>
          <a:bodyPr anchor="b" anchorCtr="0">
            <a:noAutofit/>
          </a:bodyPr>
          <a:lstStyle>
            <a:lvl1pPr marL="0" indent="0">
              <a:lnSpc>
                <a:spcPct val="95000"/>
              </a:lnSpc>
              <a:buNone/>
              <a:defRPr sz="1667" b="0" i="1">
                <a:solidFill>
                  <a:schemeClr val="tx1"/>
                </a:solidFill>
              </a:defRPr>
            </a:lvl1pPr>
          </a:lstStyle>
          <a:p>
            <a:pPr lvl="0"/>
            <a:r>
              <a:rPr lang="en-US" noProof="0" dirty="0"/>
              <a:t>Subtitle</a:t>
            </a:r>
          </a:p>
        </p:txBody>
      </p:sp>
      <p:sp>
        <p:nvSpPr>
          <p:cNvPr id="9" name="Content Placeholder 2"/>
          <p:cNvSpPr>
            <a:spLocks noGrp="1"/>
          </p:cNvSpPr>
          <p:nvPr>
            <p:ph idx="1" hasCustomPrompt="1"/>
          </p:nvPr>
        </p:nvSpPr>
        <p:spPr>
          <a:xfrm>
            <a:off x="523879" y="1346200"/>
            <a:ext cx="8334405" cy="4940320"/>
          </a:xfrm>
        </p:spPr>
        <p:txBody>
          <a:bodyPr>
            <a:noAutofit/>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dirty="0"/>
              <a:t>Click to insert text</a:t>
            </a:r>
          </a:p>
          <a:p>
            <a:pPr lvl="1"/>
            <a:r>
              <a:rPr lang="en-US" dirty="0"/>
              <a:t>Second level</a:t>
            </a:r>
          </a:p>
          <a:p>
            <a:pPr lvl="2"/>
            <a:r>
              <a:rPr lang="en-US" dirty="0"/>
              <a:t>Third level</a:t>
            </a:r>
          </a:p>
          <a:p>
            <a:pPr lvl="3"/>
            <a:r>
              <a:rPr lang="en-US" dirty="0"/>
              <a:t>Fourth level</a:t>
            </a:r>
          </a:p>
          <a:p>
            <a:pPr lvl="4"/>
            <a:r>
              <a:rPr lang="en-US" dirty="0"/>
              <a:t>Fifth level</a:t>
            </a:r>
            <a:endParaRPr lang="de-CH" dirty="0"/>
          </a:p>
        </p:txBody>
      </p:sp>
    </p:spTree>
    <p:extLst>
      <p:ext uri="{BB962C8B-B14F-4D97-AF65-F5344CB8AC3E}">
        <p14:creationId xmlns:p14="http://schemas.microsoft.com/office/powerpoint/2010/main" val="3789417101"/>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21_Titel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9750" y="305999"/>
            <a:ext cx="8318530" cy="802800"/>
          </a:xfrm>
          <a:prstGeom prst="rect">
            <a:avLst/>
          </a:prstGeom>
        </p:spPr>
        <p:txBody>
          <a:bodyPr lIns="91390" tIns="125930" rIns="91390" bIns="45695" anchor="t" anchorCtr="0"/>
          <a:lstStyle>
            <a:lvl1pPr>
              <a:lnSpc>
                <a:spcPct val="75000"/>
              </a:lnSpc>
              <a:defRPr>
                <a:solidFill>
                  <a:schemeClr val="accent4"/>
                </a:solidFill>
              </a:defRPr>
            </a:lvl1pPr>
          </a:lstStyle>
          <a:p>
            <a:r>
              <a:rPr lang="en-US" noProof="0" dirty="0"/>
              <a:t>Title</a:t>
            </a:r>
          </a:p>
        </p:txBody>
      </p:sp>
      <p:sp>
        <p:nvSpPr>
          <p:cNvPr id="7" name="Footer Placeholder 4"/>
          <p:cNvSpPr>
            <a:spLocks noGrp="1"/>
          </p:cNvSpPr>
          <p:nvPr>
            <p:ph type="ftr" sz="quarter" idx="3"/>
          </p:nvPr>
        </p:nvSpPr>
        <p:spPr>
          <a:xfrm>
            <a:off x="687248" y="6403216"/>
            <a:ext cx="6477000" cy="250825"/>
          </a:xfrm>
          <a:prstGeom prst="rect">
            <a:avLst/>
          </a:prstGeom>
        </p:spPr>
        <p:txBody>
          <a:bodyPr lIns="91398" tIns="45700" rIns="91398" bIns="45700"/>
          <a:lstStyle>
            <a:lvl1pPr>
              <a:defRPr sz="750" baseline="0">
                <a:solidFill>
                  <a:srgbClr val="7F7F7F"/>
                </a:solidFill>
              </a:defRPr>
            </a:lvl1pPr>
          </a:lstStyle>
          <a:p>
            <a:r>
              <a:rPr lang="en-US" dirty="0">
                <a:latin typeface="News Gothic MT" pitchFamily="34" charset="0"/>
              </a:rPr>
              <a:t>| Presentation Title | Presenter Name | Date | Subject | Business Use Only</a:t>
            </a:r>
          </a:p>
        </p:txBody>
      </p:sp>
      <p:sp>
        <p:nvSpPr>
          <p:cNvPr id="8" name="Slide Number Placeholder 5"/>
          <p:cNvSpPr>
            <a:spLocks noGrp="1"/>
          </p:cNvSpPr>
          <p:nvPr>
            <p:ph type="sldNum" sz="quarter" idx="4"/>
          </p:nvPr>
        </p:nvSpPr>
        <p:spPr>
          <a:xfrm>
            <a:off x="538118" y="6403216"/>
            <a:ext cx="400035" cy="247031"/>
          </a:xfrm>
          <a:prstGeom prst="rect">
            <a:avLst/>
          </a:prstGeom>
        </p:spPr>
        <p:txBody>
          <a:bodyPr lIns="91398" tIns="45700" rIns="91398" bIns="45700"/>
          <a:lstStyle>
            <a:lvl1pPr>
              <a:defRPr sz="750" baseline="0">
                <a:solidFill>
                  <a:srgbClr val="7F7F7F"/>
                </a:solidFill>
              </a:defRPr>
            </a:lvl1pPr>
          </a:lstStyle>
          <a:p>
            <a:fld id="{E66AA3EA-0569-43EF-BBA3-83FDB109D582}" type="slidenum">
              <a:rPr lang="en-US" smtClean="0">
                <a:latin typeface="News Gothic MT" pitchFamily="34" charset="0"/>
              </a:rPr>
              <a:pPr/>
              <a:t>‹#›</a:t>
            </a:fld>
            <a:endParaRPr lang="en-US" dirty="0">
              <a:latin typeface="News Gothic MT" pitchFamily="34" charset="0"/>
            </a:endParaRPr>
          </a:p>
        </p:txBody>
      </p:sp>
      <p:sp>
        <p:nvSpPr>
          <p:cNvPr id="10" name="Textplatzhalter 9" descr="Subtitle"/>
          <p:cNvSpPr>
            <a:spLocks noGrp="1"/>
          </p:cNvSpPr>
          <p:nvPr>
            <p:ph type="body" sz="quarter" idx="10" hasCustomPrompt="1"/>
          </p:nvPr>
        </p:nvSpPr>
        <p:spPr>
          <a:xfrm>
            <a:off x="540000" y="738560"/>
            <a:ext cx="8311392" cy="367571"/>
          </a:xfrm>
        </p:spPr>
        <p:txBody>
          <a:bodyPr anchor="b" anchorCtr="0">
            <a:noAutofit/>
          </a:bodyPr>
          <a:lstStyle>
            <a:lvl1pPr marL="0" indent="0">
              <a:lnSpc>
                <a:spcPct val="95000"/>
              </a:lnSpc>
              <a:buNone/>
              <a:defRPr sz="1667" b="0" i="1">
                <a:solidFill>
                  <a:schemeClr val="tx1"/>
                </a:solidFill>
              </a:defRPr>
            </a:lvl1pPr>
          </a:lstStyle>
          <a:p>
            <a:pPr lvl="0"/>
            <a:r>
              <a:rPr lang="en-US" noProof="0" dirty="0"/>
              <a:t>Subtitle</a:t>
            </a:r>
          </a:p>
        </p:txBody>
      </p:sp>
      <p:sp>
        <p:nvSpPr>
          <p:cNvPr id="9" name="Content Placeholder 2"/>
          <p:cNvSpPr>
            <a:spLocks noGrp="1"/>
          </p:cNvSpPr>
          <p:nvPr>
            <p:ph idx="1" hasCustomPrompt="1"/>
          </p:nvPr>
        </p:nvSpPr>
        <p:spPr>
          <a:xfrm>
            <a:off x="523879" y="1346200"/>
            <a:ext cx="8334405" cy="4940320"/>
          </a:xfrm>
        </p:spPr>
        <p:txBody>
          <a:bodyPr>
            <a:noAutofit/>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dirty="0"/>
              <a:t>Click to insert text</a:t>
            </a:r>
          </a:p>
          <a:p>
            <a:pPr lvl="1"/>
            <a:r>
              <a:rPr lang="en-US" dirty="0"/>
              <a:t>Second level</a:t>
            </a:r>
          </a:p>
          <a:p>
            <a:pPr lvl="2"/>
            <a:r>
              <a:rPr lang="en-US" dirty="0"/>
              <a:t>Third level</a:t>
            </a:r>
          </a:p>
          <a:p>
            <a:pPr lvl="3"/>
            <a:r>
              <a:rPr lang="en-US" dirty="0"/>
              <a:t>Fourth level</a:t>
            </a:r>
          </a:p>
          <a:p>
            <a:pPr lvl="4"/>
            <a:r>
              <a:rPr lang="en-US" dirty="0"/>
              <a:t>Fifth level</a:t>
            </a:r>
            <a:endParaRPr lang="de-CH" dirty="0"/>
          </a:p>
        </p:txBody>
      </p:sp>
    </p:spTree>
    <p:extLst>
      <p:ext uri="{BB962C8B-B14F-4D97-AF65-F5344CB8AC3E}">
        <p14:creationId xmlns:p14="http://schemas.microsoft.com/office/powerpoint/2010/main" val="2043039324"/>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altLang="de-CH"/>
              <a:t>Confidential</a:t>
            </a:r>
            <a:endParaRPr lang="en-US"/>
          </a:p>
        </p:txBody>
      </p:sp>
      <p:sp>
        <p:nvSpPr>
          <p:cNvPr id="6" name="Slide Number Placeholder 5"/>
          <p:cNvSpPr>
            <a:spLocks noGrp="1"/>
          </p:cNvSpPr>
          <p:nvPr>
            <p:ph type="sldNum" sz="quarter" idx="12"/>
          </p:nvPr>
        </p:nvSpPr>
        <p:spPr/>
        <p:txBody>
          <a:bodyPr/>
          <a:lstStyle>
            <a:lvl1pPr>
              <a:defRPr/>
            </a:lvl1pPr>
          </a:lstStyle>
          <a:p>
            <a:fld id="{210474AB-6174-41DA-BCFE-6A8D5866B866}" type="slidenum">
              <a:rPr lang="en-US"/>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22_Titel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9750" y="305999"/>
            <a:ext cx="8318530" cy="802800"/>
          </a:xfrm>
          <a:prstGeom prst="rect">
            <a:avLst/>
          </a:prstGeom>
        </p:spPr>
        <p:txBody>
          <a:bodyPr lIns="91390" tIns="125930" rIns="91390" bIns="45695" anchor="t" anchorCtr="0"/>
          <a:lstStyle>
            <a:lvl1pPr>
              <a:lnSpc>
                <a:spcPct val="75000"/>
              </a:lnSpc>
              <a:defRPr>
                <a:solidFill>
                  <a:schemeClr val="accent4"/>
                </a:solidFill>
              </a:defRPr>
            </a:lvl1pPr>
          </a:lstStyle>
          <a:p>
            <a:r>
              <a:rPr lang="en-US" noProof="0" dirty="0"/>
              <a:t>Title</a:t>
            </a:r>
          </a:p>
        </p:txBody>
      </p:sp>
      <p:sp>
        <p:nvSpPr>
          <p:cNvPr id="7" name="Footer Placeholder 4"/>
          <p:cNvSpPr>
            <a:spLocks noGrp="1"/>
          </p:cNvSpPr>
          <p:nvPr>
            <p:ph type="ftr" sz="quarter" idx="3"/>
          </p:nvPr>
        </p:nvSpPr>
        <p:spPr>
          <a:xfrm>
            <a:off x="687248" y="6403216"/>
            <a:ext cx="6477000" cy="250825"/>
          </a:xfrm>
          <a:prstGeom prst="rect">
            <a:avLst/>
          </a:prstGeom>
        </p:spPr>
        <p:txBody>
          <a:bodyPr lIns="91398" tIns="45700" rIns="91398" bIns="45700"/>
          <a:lstStyle>
            <a:lvl1pPr>
              <a:defRPr sz="750" baseline="0">
                <a:solidFill>
                  <a:srgbClr val="7F7F7F"/>
                </a:solidFill>
              </a:defRPr>
            </a:lvl1pPr>
          </a:lstStyle>
          <a:p>
            <a:r>
              <a:rPr lang="en-US" dirty="0">
                <a:latin typeface="News Gothic MT" pitchFamily="34" charset="0"/>
              </a:rPr>
              <a:t>| Presentation Title | Presenter Name | Date | Subject | Business Use Only</a:t>
            </a:r>
          </a:p>
        </p:txBody>
      </p:sp>
      <p:sp>
        <p:nvSpPr>
          <p:cNvPr id="8" name="Slide Number Placeholder 5"/>
          <p:cNvSpPr>
            <a:spLocks noGrp="1"/>
          </p:cNvSpPr>
          <p:nvPr>
            <p:ph type="sldNum" sz="quarter" idx="4"/>
          </p:nvPr>
        </p:nvSpPr>
        <p:spPr>
          <a:xfrm>
            <a:off x="538118" y="6403216"/>
            <a:ext cx="400035" cy="247031"/>
          </a:xfrm>
          <a:prstGeom prst="rect">
            <a:avLst/>
          </a:prstGeom>
        </p:spPr>
        <p:txBody>
          <a:bodyPr lIns="91398" tIns="45700" rIns="91398" bIns="45700"/>
          <a:lstStyle>
            <a:lvl1pPr>
              <a:defRPr sz="750" baseline="0">
                <a:solidFill>
                  <a:srgbClr val="7F7F7F"/>
                </a:solidFill>
              </a:defRPr>
            </a:lvl1pPr>
          </a:lstStyle>
          <a:p>
            <a:fld id="{E66AA3EA-0569-43EF-BBA3-83FDB109D582}" type="slidenum">
              <a:rPr lang="en-US" smtClean="0">
                <a:latin typeface="News Gothic MT" pitchFamily="34" charset="0"/>
              </a:rPr>
              <a:pPr/>
              <a:t>‹#›</a:t>
            </a:fld>
            <a:endParaRPr lang="en-US" dirty="0">
              <a:latin typeface="News Gothic MT" pitchFamily="34" charset="0"/>
            </a:endParaRPr>
          </a:p>
        </p:txBody>
      </p:sp>
      <p:sp>
        <p:nvSpPr>
          <p:cNvPr id="10" name="Textplatzhalter 9" descr="Subtitle"/>
          <p:cNvSpPr>
            <a:spLocks noGrp="1"/>
          </p:cNvSpPr>
          <p:nvPr>
            <p:ph type="body" sz="quarter" idx="10" hasCustomPrompt="1"/>
          </p:nvPr>
        </p:nvSpPr>
        <p:spPr>
          <a:xfrm>
            <a:off x="540000" y="738560"/>
            <a:ext cx="8311392" cy="367571"/>
          </a:xfrm>
        </p:spPr>
        <p:txBody>
          <a:bodyPr anchor="b" anchorCtr="0">
            <a:noAutofit/>
          </a:bodyPr>
          <a:lstStyle>
            <a:lvl1pPr marL="0" indent="0">
              <a:lnSpc>
                <a:spcPct val="95000"/>
              </a:lnSpc>
              <a:buNone/>
              <a:defRPr sz="1667" b="0" i="1">
                <a:solidFill>
                  <a:schemeClr val="tx1"/>
                </a:solidFill>
              </a:defRPr>
            </a:lvl1pPr>
          </a:lstStyle>
          <a:p>
            <a:pPr lvl="0"/>
            <a:r>
              <a:rPr lang="en-US" noProof="0" dirty="0"/>
              <a:t>Subtitle</a:t>
            </a:r>
          </a:p>
        </p:txBody>
      </p:sp>
      <p:sp>
        <p:nvSpPr>
          <p:cNvPr id="9" name="Content Placeholder 2"/>
          <p:cNvSpPr>
            <a:spLocks noGrp="1"/>
          </p:cNvSpPr>
          <p:nvPr>
            <p:ph idx="1" hasCustomPrompt="1"/>
          </p:nvPr>
        </p:nvSpPr>
        <p:spPr>
          <a:xfrm>
            <a:off x="523879" y="1346200"/>
            <a:ext cx="8334405" cy="4940320"/>
          </a:xfrm>
        </p:spPr>
        <p:txBody>
          <a:bodyPr>
            <a:noAutofit/>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dirty="0"/>
              <a:t>Click to insert text</a:t>
            </a:r>
          </a:p>
          <a:p>
            <a:pPr lvl="1"/>
            <a:r>
              <a:rPr lang="en-US" dirty="0"/>
              <a:t>Second level</a:t>
            </a:r>
          </a:p>
          <a:p>
            <a:pPr lvl="2"/>
            <a:r>
              <a:rPr lang="en-US" dirty="0"/>
              <a:t>Third level</a:t>
            </a:r>
          </a:p>
          <a:p>
            <a:pPr lvl="3"/>
            <a:r>
              <a:rPr lang="en-US" dirty="0"/>
              <a:t>Fourth level</a:t>
            </a:r>
          </a:p>
          <a:p>
            <a:pPr lvl="4"/>
            <a:r>
              <a:rPr lang="en-US" dirty="0"/>
              <a:t>Fifth level</a:t>
            </a:r>
            <a:endParaRPr lang="de-CH" dirty="0"/>
          </a:p>
        </p:txBody>
      </p:sp>
    </p:spTree>
    <p:extLst>
      <p:ext uri="{BB962C8B-B14F-4D97-AF65-F5344CB8AC3E}">
        <p14:creationId xmlns:p14="http://schemas.microsoft.com/office/powerpoint/2010/main" val="2303466604"/>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26_Titel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9750" y="305999"/>
            <a:ext cx="8318530" cy="802800"/>
          </a:xfrm>
          <a:prstGeom prst="rect">
            <a:avLst/>
          </a:prstGeom>
        </p:spPr>
        <p:txBody>
          <a:bodyPr lIns="91390" tIns="125930" rIns="91390" bIns="45695" anchor="t" anchorCtr="0"/>
          <a:lstStyle>
            <a:lvl1pPr>
              <a:lnSpc>
                <a:spcPct val="75000"/>
              </a:lnSpc>
              <a:defRPr>
                <a:solidFill>
                  <a:schemeClr val="accent4"/>
                </a:solidFill>
              </a:defRPr>
            </a:lvl1pPr>
          </a:lstStyle>
          <a:p>
            <a:r>
              <a:rPr lang="en-US" noProof="0" dirty="0"/>
              <a:t>Title</a:t>
            </a:r>
          </a:p>
        </p:txBody>
      </p:sp>
      <p:sp>
        <p:nvSpPr>
          <p:cNvPr id="7" name="Footer Placeholder 4"/>
          <p:cNvSpPr>
            <a:spLocks noGrp="1"/>
          </p:cNvSpPr>
          <p:nvPr>
            <p:ph type="ftr" sz="quarter" idx="3"/>
          </p:nvPr>
        </p:nvSpPr>
        <p:spPr>
          <a:xfrm>
            <a:off x="687248" y="6403216"/>
            <a:ext cx="6477000" cy="250825"/>
          </a:xfrm>
          <a:prstGeom prst="rect">
            <a:avLst/>
          </a:prstGeom>
        </p:spPr>
        <p:txBody>
          <a:bodyPr lIns="91398" tIns="45700" rIns="91398" bIns="45700"/>
          <a:lstStyle>
            <a:lvl1pPr>
              <a:defRPr sz="750" baseline="0">
                <a:solidFill>
                  <a:srgbClr val="7F7F7F"/>
                </a:solidFill>
              </a:defRPr>
            </a:lvl1pPr>
          </a:lstStyle>
          <a:p>
            <a:r>
              <a:rPr lang="en-US" dirty="0">
                <a:latin typeface="News Gothic MT" pitchFamily="34" charset="0"/>
              </a:rPr>
              <a:t>| Presentation Title | Presenter Name | Date | Subject | Business Use Only</a:t>
            </a:r>
          </a:p>
        </p:txBody>
      </p:sp>
      <p:sp>
        <p:nvSpPr>
          <p:cNvPr id="8" name="Slide Number Placeholder 5"/>
          <p:cNvSpPr>
            <a:spLocks noGrp="1"/>
          </p:cNvSpPr>
          <p:nvPr>
            <p:ph type="sldNum" sz="quarter" idx="4"/>
          </p:nvPr>
        </p:nvSpPr>
        <p:spPr>
          <a:xfrm>
            <a:off x="538118" y="6403216"/>
            <a:ext cx="400035" cy="247031"/>
          </a:xfrm>
          <a:prstGeom prst="rect">
            <a:avLst/>
          </a:prstGeom>
        </p:spPr>
        <p:txBody>
          <a:bodyPr lIns="91398" tIns="45700" rIns="91398" bIns="45700"/>
          <a:lstStyle>
            <a:lvl1pPr>
              <a:defRPr sz="750" baseline="0">
                <a:solidFill>
                  <a:srgbClr val="7F7F7F"/>
                </a:solidFill>
              </a:defRPr>
            </a:lvl1pPr>
          </a:lstStyle>
          <a:p>
            <a:fld id="{E66AA3EA-0569-43EF-BBA3-83FDB109D582}" type="slidenum">
              <a:rPr lang="en-US" smtClean="0">
                <a:latin typeface="News Gothic MT" pitchFamily="34" charset="0"/>
              </a:rPr>
              <a:pPr/>
              <a:t>‹#›</a:t>
            </a:fld>
            <a:endParaRPr lang="en-US" dirty="0">
              <a:latin typeface="News Gothic MT" pitchFamily="34" charset="0"/>
            </a:endParaRPr>
          </a:p>
        </p:txBody>
      </p:sp>
      <p:sp>
        <p:nvSpPr>
          <p:cNvPr id="10" name="Textplatzhalter 9" descr="Subtitle"/>
          <p:cNvSpPr>
            <a:spLocks noGrp="1"/>
          </p:cNvSpPr>
          <p:nvPr>
            <p:ph type="body" sz="quarter" idx="10" hasCustomPrompt="1"/>
          </p:nvPr>
        </p:nvSpPr>
        <p:spPr>
          <a:xfrm>
            <a:off x="540000" y="738560"/>
            <a:ext cx="8311392" cy="367571"/>
          </a:xfrm>
        </p:spPr>
        <p:txBody>
          <a:bodyPr anchor="b" anchorCtr="0">
            <a:noAutofit/>
          </a:bodyPr>
          <a:lstStyle>
            <a:lvl1pPr marL="0" indent="0">
              <a:lnSpc>
                <a:spcPct val="95000"/>
              </a:lnSpc>
              <a:buNone/>
              <a:defRPr sz="1667" b="0" i="1">
                <a:solidFill>
                  <a:schemeClr val="tx1"/>
                </a:solidFill>
              </a:defRPr>
            </a:lvl1pPr>
          </a:lstStyle>
          <a:p>
            <a:pPr lvl="0"/>
            <a:r>
              <a:rPr lang="en-US" noProof="0" dirty="0"/>
              <a:t>Subtitle</a:t>
            </a:r>
          </a:p>
        </p:txBody>
      </p:sp>
      <p:sp>
        <p:nvSpPr>
          <p:cNvPr id="9" name="Content Placeholder 2"/>
          <p:cNvSpPr>
            <a:spLocks noGrp="1"/>
          </p:cNvSpPr>
          <p:nvPr>
            <p:ph idx="1" hasCustomPrompt="1"/>
          </p:nvPr>
        </p:nvSpPr>
        <p:spPr>
          <a:xfrm>
            <a:off x="523879" y="1346200"/>
            <a:ext cx="8334405" cy="4940320"/>
          </a:xfrm>
        </p:spPr>
        <p:txBody>
          <a:bodyPr>
            <a:noAutofit/>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dirty="0"/>
              <a:t>Click to insert text</a:t>
            </a:r>
          </a:p>
          <a:p>
            <a:pPr lvl="1"/>
            <a:r>
              <a:rPr lang="en-US" dirty="0"/>
              <a:t>Second level</a:t>
            </a:r>
          </a:p>
          <a:p>
            <a:pPr lvl="2"/>
            <a:r>
              <a:rPr lang="en-US" dirty="0"/>
              <a:t>Third level</a:t>
            </a:r>
          </a:p>
          <a:p>
            <a:pPr lvl="3"/>
            <a:r>
              <a:rPr lang="en-US" dirty="0"/>
              <a:t>Fourth level</a:t>
            </a:r>
          </a:p>
          <a:p>
            <a:pPr lvl="4"/>
            <a:r>
              <a:rPr lang="en-US" dirty="0"/>
              <a:t>Fifth level</a:t>
            </a:r>
            <a:endParaRPr lang="de-CH" dirty="0"/>
          </a:p>
        </p:txBody>
      </p:sp>
    </p:spTree>
    <p:extLst>
      <p:ext uri="{BB962C8B-B14F-4D97-AF65-F5344CB8AC3E}">
        <p14:creationId xmlns:p14="http://schemas.microsoft.com/office/powerpoint/2010/main" val="4196136812"/>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050626" cy="6858000"/>
          </a:xfrm>
          <a:prstGeom prst="rect">
            <a:avLst/>
          </a:prstGeom>
        </p:spPr>
      </p:pic>
      <p:sp>
        <p:nvSpPr>
          <p:cNvPr id="18" name="Picture Placeholder 4"/>
          <p:cNvSpPr>
            <a:spLocks noGrp="1"/>
          </p:cNvSpPr>
          <p:nvPr>
            <p:ph type="pic" sz="quarter" idx="13" hasCustomPrompt="1"/>
          </p:nvPr>
        </p:nvSpPr>
        <p:spPr bwMode="auto">
          <a:xfrm>
            <a:off x="457200" y="457200"/>
            <a:ext cx="8229600" cy="3535680"/>
          </a:xfrm>
          <a:solidFill>
            <a:srgbClr val="CCCCCC"/>
          </a:solidFill>
        </p:spPr>
        <p:txBody>
          <a:bodyPr tIns="0" bIns="0" anchor="ctr" anchorCtr="0">
            <a:normAutofit/>
          </a:bodyPr>
          <a:lstStyle>
            <a:lvl1pPr marL="0" marR="0" indent="0" algn="ctr" defTabSz="914378" rtl="0" eaLnBrk="1" fontAlgn="auto" latinLnBrk="0" hangingPunct="1">
              <a:lnSpc>
                <a:spcPct val="100000"/>
              </a:lnSpc>
              <a:spcBef>
                <a:spcPts val="1200"/>
              </a:spcBef>
              <a:spcAft>
                <a:spcPts val="0"/>
              </a:spcAft>
              <a:buClrTx/>
              <a:buSzPct val="125000"/>
              <a:buFont typeface="Arial" pitchFamily="34" charset="0"/>
              <a:buNone/>
              <a:tabLst>
                <a:tab pos="3998813" algn="r"/>
                <a:tab pos="8229395" algn="r"/>
              </a:tabLst>
              <a:defRPr sz="1000"/>
            </a:lvl1pPr>
          </a:lstStyle>
          <a:p>
            <a:r>
              <a:rPr lang="en-US" dirty="0"/>
              <a:t>Insert picture. Get approved pictures at http://</a:t>
            </a:r>
            <a:r>
              <a:rPr lang="en-US" dirty="0" err="1"/>
              <a:t>www.novartisbrandlab.com</a:t>
            </a:r>
            <a:r>
              <a:rPr lang="en-US" dirty="0"/>
              <a:t>/resources/library</a:t>
            </a:r>
          </a:p>
        </p:txBody>
      </p:sp>
      <p:grpSp>
        <p:nvGrpSpPr>
          <p:cNvPr id="5" name="Group 4"/>
          <p:cNvGrpSpPr/>
          <p:nvPr userDrawn="1"/>
        </p:nvGrpSpPr>
        <p:grpSpPr>
          <a:xfrm>
            <a:off x="-137160" y="-182880"/>
            <a:ext cx="9418320" cy="7229856"/>
            <a:chOff x="-137160" y="-137160"/>
            <a:chExt cx="9418320" cy="5422392"/>
          </a:xfrm>
        </p:grpSpPr>
        <p:cxnSp>
          <p:nvCxnSpPr>
            <p:cNvPr id="8" name="Straight Connector 7"/>
            <p:cNvCxnSpPr/>
            <p:nvPr userDrawn="1"/>
          </p:nvCxnSpPr>
          <p:spPr>
            <a:xfrm flipV="1">
              <a:off x="1050626"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userDrawn="1"/>
          </p:nvCxnSpPr>
          <p:spPr>
            <a:xfrm flipV="1">
              <a:off x="868680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userDrawn="1"/>
          </p:nvCxnSpPr>
          <p:spPr>
            <a:xfrm flipV="1">
              <a:off x="1050626" y="5193792"/>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flipV="1">
              <a:off x="8686800" y="5193792"/>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V="1">
              <a:off x="160020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userDrawn="1"/>
          </p:nvCxnSpPr>
          <p:spPr>
            <a:xfrm flipV="1">
              <a:off x="1600200" y="5193792"/>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a:off x="9189720" y="118872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userDrawn="1"/>
          </p:nvCxnSpPr>
          <p:spPr>
            <a:xfrm>
              <a:off x="-137160" y="118872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userDrawn="1"/>
          </p:nvCxnSpPr>
          <p:spPr>
            <a:xfrm>
              <a:off x="9189720" y="64008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userDrawn="1"/>
          </p:nvCxnSpPr>
          <p:spPr>
            <a:xfrm>
              <a:off x="-137160" y="64008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ctrTitle"/>
          </p:nvPr>
        </p:nvSpPr>
        <p:spPr bwMode="auto">
          <a:xfrm>
            <a:off x="1600200" y="4145279"/>
            <a:ext cx="7086600" cy="1219200"/>
          </a:xfrm>
        </p:spPr>
        <p:txBody>
          <a:bodyPr anchor="b" anchorCtr="0">
            <a:noAutofit/>
          </a:bodyPr>
          <a:lstStyle>
            <a:lvl1pPr>
              <a:defRPr sz="320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bwMode="auto">
          <a:xfrm>
            <a:off x="1600200" y="5486400"/>
            <a:ext cx="5029200" cy="975360"/>
          </a:xfrm>
          <a:noFill/>
        </p:spPr>
        <p:txBody>
          <a:bodyPr>
            <a:noAutofit/>
          </a:bodyPr>
          <a:lstStyle>
            <a:lvl1pPr marL="0" indent="0" algn="l">
              <a:lnSpc>
                <a:spcPct val="100000"/>
              </a:lnSpc>
              <a:spcBef>
                <a:spcPts val="0"/>
              </a:spcBef>
              <a:buNone/>
              <a:defRPr sz="1400" b="1">
                <a:solidFill>
                  <a:schemeClr val="tx1"/>
                </a:solidFil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endParaRPr lang="en-US" dirty="0"/>
          </a:p>
        </p:txBody>
      </p:sp>
      <p:sp>
        <p:nvSpPr>
          <p:cNvPr id="14" name="Text Placeholder 7"/>
          <p:cNvSpPr>
            <a:spLocks noGrp="1"/>
          </p:cNvSpPr>
          <p:nvPr>
            <p:ph type="body" sz="quarter" idx="12" hasCustomPrompt="1"/>
          </p:nvPr>
        </p:nvSpPr>
        <p:spPr bwMode="gray">
          <a:xfrm>
            <a:off x="0" y="853440"/>
            <a:ext cx="1600200" cy="731520"/>
          </a:xfrm>
          <a:solidFill>
            <a:schemeClr val="accent1"/>
          </a:solidFill>
        </p:spPr>
        <p:txBody>
          <a:bodyPr lIns="182880" tIns="45720" rIns="91440" bIns="45720" anchor="ctr" anchorCtr="0">
            <a:normAutofit/>
          </a:bodyPr>
          <a:lstStyle>
            <a:lvl1pPr marL="0" indent="0">
              <a:spcBef>
                <a:spcPts val="0"/>
              </a:spcBef>
              <a:buFont typeface="Arial"/>
              <a:buNone/>
              <a:defRPr sz="800" b="1" i="0" baseline="0">
                <a:solidFill>
                  <a:schemeClr val="bg1"/>
                </a:solidFill>
                <a:latin typeface="+mn-lt"/>
              </a:defRPr>
            </a:lvl1pPr>
            <a:lvl2pPr marL="0" indent="0">
              <a:spcBef>
                <a:spcPts val="0"/>
              </a:spcBef>
              <a:buFont typeface="Arial"/>
              <a:buNone/>
              <a:defRPr sz="1000" b="1">
                <a:solidFill>
                  <a:schemeClr val="bg1"/>
                </a:solidFill>
              </a:defRPr>
            </a:lvl2pPr>
            <a:lvl3pPr marL="0" indent="0">
              <a:spcBef>
                <a:spcPts val="0"/>
              </a:spcBef>
              <a:buFont typeface="Arial"/>
              <a:buNone/>
              <a:defRPr sz="1000" b="1">
                <a:solidFill>
                  <a:schemeClr val="bg1"/>
                </a:solidFill>
              </a:defRPr>
            </a:lvl3pPr>
            <a:lvl4pPr marL="0" indent="0">
              <a:spcBef>
                <a:spcPts val="0"/>
              </a:spcBef>
              <a:buFont typeface="Arial"/>
              <a:buNone/>
              <a:defRPr sz="1000" b="1">
                <a:solidFill>
                  <a:schemeClr val="bg1"/>
                </a:solidFill>
              </a:defRPr>
            </a:lvl4pPr>
            <a:lvl5pPr marL="0" indent="0">
              <a:spcBef>
                <a:spcPts val="0"/>
              </a:spcBef>
              <a:buFont typeface="Arial"/>
              <a:buNone/>
              <a:defRPr sz="1000" b="1">
                <a:solidFill>
                  <a:schemeClr val="bg1"/>
                </a:solidFill>
              </a:defRPr>
            </a:lvl5pPr>
          </a:lstStyle>
          <a:p>
            <a:pPr lvl="0"/>
            <a:r>
              <a:rPr lang="en-US" dirty="0"/>
              <a:t>Business or Operating Unit/Franchise or Department</a:t>
            </a:r>
          </a:p>
        </p:txBody>
      </p:sp>
    </p:spTree>
    <p:extLst>
      <p:ext uri="{BB962C8B-B14F-4D97-AF65-F5344CB8AC3E}">
        <p14:creationId xmlns:p14="http://schemas.microsoft.com/office/powerpoint/2010/main" val="40317787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2_Title Slide - No Picture">
    <p:spTree>
      <p:nvGrpSpPr>
        <p:cNvPr id="1" name=""/>
        <p:cNvGrpSpPr/>
        <p:nvPr/>
      </p:nvGrpSpPr>
      <p:grpSpPr>
        <a:xfrm>
          <a:off x="0" y="0"/>
          <a:ext cx="0" cy="0"/>
          <a:chOff x="0" y="0"/>
          <a:chExt cx="0" cy="0"/>
        </a:xfrm>
      </p:grpSpPr>
      <p:grpSp>
        <p:nvGrpSpPr>
          <p:cNvPr id="24" name="Group 23"/>
          <p:cNvGrpSpPr/>
          <p:nvPr userDrawn="1"/>
        </p:nvGrpSpPr>
        <p:grpSpPr>
          <a:xfrm>
            <a:off x="-137160" y="-182880"/>
            <a:ext cx="9418320" cy="7229856"/>
            <a:chOff x="-137160" y="-137160"/>
            <a:chExt cx="9418320" cy="5422392"/>
          </a:xfrm>
        </p:grpSpPr>
        <p:cxnSp>
          <p:nvCxnSpPr>
            <p:cNvPr id="28" name="Straight Connector 27"/>
            <p:cNvCxnSpPr/>
            <p:nvPr userDrawn="1"/>
          </p:nvCxnSpPr>
          <p:spPr>
            <a:xfrm flipV="1">
              <a:off x="1050626"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userDrawn="1"/>
          </p:nvCxnSpPr>
          <p:spPr>
            <a:xfrm flipV="1">
              <a:off x="868680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userDrawn="1"/>
          </p:nvCxnSpPr>
          <p:spPr>
            <a:xfrm flipV="1">
              <a:off x="1050626" y="5193792"/>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userDrawn="1"/>
          </p:nvCxnSpPr>
          <p:spPr>
            <a:xfrm flipV="1">
              <a:off x="8686800" y="5193792"/>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userDrawn="1"/>
          </p:nvCxnSpPr>
          <p:spPr>
            <a:xfrm flipV="1">
              <a:off x="160020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V="1">
              <a:off x="1600200" y="5193792"/>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userDrawn="1"/>
          </p:nvCxnSpPr>
          <p:spPr>
            <a:xfrm>
              <a:off x="9189720" y="118872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userDrawn="1"/>
          </p:nvCxnSpPr>
          <p:spPr>
            <a:xfrm>
              <a:off x="-137160" y="118872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userDrawn="1"/>
          </p:nvCxnSpPr>
          <p:spPr>
            <a:xfrm>
              <a:off x="9189720" y="64008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userDrawn="1"/>
          </p:nvCxnSpPr>
          <p:spPr>
            <a:xfrm>
              <a:off x="-137160" y="64008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grpSp>
      <p:pic>
        <p:nvPicPr>
          <p:cNvPr id="20" name="Picture 1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050626" cy="6858000"/>
          </a:xfrm>
          <a:prstGeom prst="rect">
            <a:avLst/>
          </a:prstGeom>
        </p:spPr>
      </p:pic>
      <p:sp>
        <p:nvSpPr>
          <p:cNvPr id="2" name="Title 1"/>
          <p:cNvSpPr>
            <a:spLocks noGrp="1"/>
          </p:cNvSpPr>
          <p:nvPr>
            <p:ph type="ctrTitle"/>
          </p:nvPr>
        </p:nvSpPr>
        <p:spPr bwMode="auto">
          <a:xfrm>
            <a:off x="1600200" y="1950722"/>
            <a:ext cx="7086600" cy="2802913"/>
          </a:xfrm>
        </p:spPr>
        <p:txBody>
          <a:bodyPr anchor="b" anchorCtr="0">
            <a:noAutofit/>
          </a:bodyPr>
          <a:lstStyle>
            <a:lvl1pPr>
              <a:defRPr sz="3200"/>
            </a:lvl1pPr>
          </a:lstStyle>
          <a:p>
            <a:r>
              <a:rPr lang="en-US"/>
              <a:t>Click to edit Master title style</a:t>
            </a:r>
            <a:endParaRPr lang="en-US" dirty="0"/>
          </a:p>
        </p:txBody>
      </p:sp>
      <p:sp>
        <p:nvSpPr>
          <p:cNvPr id="3" name="Subtitle 2"/>
          <p:cNvSpPr>
            <a:spLocks noGrp="1"/>
          </p:cNvSpPr>
          <p:nvPr>
            <p:ph type="subTitle" idx="1"/>
          </p:nvPr>
        </p:nvSpPr>
        <p:spPr bwMode="auto">
          <a:xfrm>
            <a:off x="1600200" y="4876800"/>
            <a:ext cx="7086600" cy="1097280"/>
          </a:xfrm>
        </p:spPr>
        <p:txBody>
          <a:bodyPr>
            <a:noAutofit/>
          </a:bodyPr>
          <a:lstStyle>
            <a:lvl1pPr marL="0" indent="0" algn="l">
              <a:lnSpc>
                <a:spcPct val="100000"/>
              </a:lnSpc>
              <a:spcBef>
                <a:spcPts val="0"/>
              </a:spcBef>
              <a:buNone/>
              <a:defRPr sz="1400" b="1">
                <a:solidFill>
                  <a:srgbClr val="000000"/>
                </a:solidFil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endParaRPr lang="en-US" dirty="0"/>
          </a:p>
        </p:txBody>
      </p:sp>
      <p:sp>
        <p:nvSpPr>
          <p:cNvPr id="23" name="Text Placeholder 7"/>
          <p:cNvSpPr>
            <a:spLocks noGrp="1"/>
          </p:cNvSpPr>
          <p:nvPr>
            <p:ph type="body" sz="quarter" idx="12" hasCustomPrompt="1"/>
          </p:nvPr>
        </p:nvSpPr>
        <p:spPr bwMode="gray">
          <a:xfrm>
            <a:off x="0" y="853440"/>
            <a:ext cx="1600200" cy="731520"/>
          </a:xfrm>
          <a:solidFill>
            <a:schemeClr val="accent1"/>
          </a:solidFill>
        </p:spPr>
        <p:txBody>
          <a:bodyPr lIns="182880" tIns="45720" rIns="91440" bIns="45720" anchor="ctr" anchorCtr="0">
            <a:normAutofit/>
          </a:bodyPr>
          <a:lstStyle>
            <a:lvl1pPr marL="0" indent="0">
              <a:spcBef>
                <a:spcPts val="0"/>
              </a:spcBef>
              <a:buFont typeface="Arial"/>
              <a:buNone/>
              <a:defRPr sz="800" b="1" i="0" baseline="0">
                <a:solidFill>
                  <a:schemeClr val="bg1"/>
                </a:solidFill>
                <a:latin typeface="+mn-lt"/>
              </a:defRPr>
            </a:lvl1pPr>
            <a:lvl2pPr marL="0" indent="0">
              <a:spcBef>
                <a:spcPts val="0"/>
              </a:spcBef>
              <a:buFont typeface="Arial"/>
              <a:buNone/>
              <a:defRPr sz="1000" b="1">
                <a:solidFill>
                  <a:schemeClr val="bg1"/>
                </a:solidFill>
              </a:defRPr>
            </a:lvl2pPr>
            <a:lvl3pPr marL="0" indent="0">
              <a:spcBef>
                <a:spcPts val="0"/>
              </a:spcBef>
              <a:buFont typeface="Arial"/>
              <a:buNone/>
              <a:defRPr sz="1000" b="1">
                <a:solidFill>
                  <a:schemeClr val="bg1"/>
                </a:solidFill>
              </a:defRPr>
            </a:lvl3pPr>
            <a:lvl4pPr marL="0" indent="0">
              <a:spcBef>
                <a:spcPts val="0"/>
              </a:spcBef>
              <a:buFont typeface="Arial"/>
              <a:buNone/>
              <a:defRPr sz="1000" b="1">
                <a:solidFill>
                  <a:schemeClr val="bg1"/>
                </a:solidFill>
              </a:defRPr>
            </a:lvl4pPr>
            <a:lvl5pPr marL="0" indent="0">
              <a:spcBef>
                <a:spcPts val="0"/>
              </a:spcBef>
              <a:buFont typeface="Arial"/>
              <a:buNone/>
              <a:defRPr sz="1000" b="1">
                <a:solidFill>
                  <a:schemeClr val="bg1"/>
                </a:solidFill>
              </a:defRPr>
            </a:lvl5pPr>
          </a:lstStyle>
          <a:p>
            <a:pPr lvl="0"/>
            <a:r>
              <a:rPr lang="en-US" dirty="0"/>
              <a:t>Business or Operating Unit/Franchise or Department</a:t>
            </a:r>
          </a:p>
        </p:txBody>
      </p:sp>
    </p:spTree>
    <p:extLst>
      <p:ext uri="{BB962C8B-B14F-4D97-AF65-F5344CB8AC3E}">
        <p14:creationId xmlns:p14="http://schemas.microsoft.com/office/powerpoint/2010/main" val="414885164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Title Slide - No Picture">
    <p:spTree>
      <p:nvGrpSpPr>
        <p:cNvPr id="1" name=""/>
        <p:cNvGrpSpPr/>
        <p:nvPr/>
      </p:nvGrpSpPr>
      <p:grpSpPr>
        <a:xfrm>
          <a:off x="0" y="0"/>
          <a:ext cx="0" cy="0"/>
          <a:chOff x="0" y="0"/>
          <a:chExt cx="0" cy="0"/>
        </a:xfrm>
      </p:grpSpPr>
      <p:sp>
        <p:nvSpPr>
          <p:cNvPr id="2" name="Title 1"/>
          <p:cNvSpPr>
            <a:spLocks noGrp="1"/>
          </p:cNvSpPr>
          <p:nvPr>
            <p:ph type="ctrTitle"/>
          </p:nvPr>
        </p:nvSpPr>
        <p:spPr bwMode="auto">
          <a:xfrm>
            <a:off x="1600200" y="2467634"/>
            <a:ext cx="6490654" cy="2286000"/>
          </a:xfrm>
        </p:spPr>
        <p:txBody>
          <a:bodyPr anchor="b" anchorCtr="0">
            <a:noAutofit/>
          </a:bodyPr>
          <a:lstStyle/>
          <a:p>
            <a:r>
              <a:rPr lang="en-US" dirty="0"/>
              <a:t>Click to edit Master title style</a:t>
            </a:r>
          </a:p>
        </p:txBody>
      </p:sp>
      <p:sp>
        <p:nvSpPr>
          <p:cNvPr id="3" name="Subtitle 2"/>
          <p:cNvSpPr>
            <a:spLocks noGrp="1"/>
          </p:cNvSpPr>
          <p:nvPr>
            <p:ph type="subTitle" idx="1"/>
          </p:nvPr>
        </p:nvSpPr>
        <p:spPr bwMode="auto">
          <a:xfrm>
            <a:off x="1600200" y="4876801"/>
            <a:ext cx="6490654" cy="1324927"/>
          </a:xfrm>
        </p:spPr>
        <p:txBody>
          <a:bodyPr>
            <a:noAutofit/>
          </a:bodyPr>
          <a:lstStyle>
            <a:lvl1pPr marL="0" indent="0" algn="l">
              <a:lnSpc>
                <a:spcPct val="100000"/>
              </a:lnSpc>
              <a:spcBef>
                <a:spcPts val="0"/>
              </a:spcBef>
              <a:buNone/>
              <a:defRPr sz="1200" b="1">
                <a:solidFill>
                  <a:srgbClr val="000000"/>
                </a:solidFill>
              </a:defRPr>
            </a:lvl1pPr>
            <a:lvl2pPr marL="342892" indent="0" algn="ctr">
              <a:buNone/>
              <a:defRPr>
                <a:solidFill>
                  <a:schemeClr val="tx1">
                    <a:tint val="75000"/>
                  </a:schemeClr>
                </a:solidFill>
              </a:defRPr>
            </a:lvl2pPr>
            <a:lvl3pPr marL="685783" indent="0" algn="ctr">
              <a:buNone/>
              <a:defRPr>
                <a:solidFill>
                  <a:schemeClr val="tx1">
                    <a:tint val="75000"/>
                  </a:schemeClr>
                </a:solidFill>
              </a:defRPr>
            </a:lvl3pPr>
            <a:lvl4pPr marL="1028675"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8" indent="0" algn="ctr">
              <a:buNone/>
              <a:defRPr>
                <a:solidFill>
                  <a:schemeClr val="tx1">
                    <a:tint val="75000"/>
                  </a:schemeClr>
                </a:solidFill>
              </a:defRPr>
            </a:lvl7pPr>
            <a:lvl8pPr marL="2400240" indent="0" algn="ctr">
              <a:buNone/>
              <a:defRPr>
                <a:solidFill>
                  <a:schemeClr val="tx1">
                    <a:tint val="75000"/>
                  </a:schemeClr>
                </a:solidFill>
              </a:defRPr>
            </a:lvl8pPr>
            <a:lvl9pPr marL="2743132" indent="0" algn="ctr">
              <a:buNone/>
              <a:defRPr>
                <a:solidFill>
                  <a:schemeClr val="tx1">
                    <a:tint val="75000"/>
                  </a:schemeClr>
                </a:solidFill>
              </a:defRPr>
            </a:lvl9pPr>
          </a:lstStyle>
          <a:p>
            <a:r>
              <a:rPr lang="en-US" dirty="0"/>
              <a:t>Click to edit Master subtitle style</a:t>
            </a:r>
          </a:p>
        </p:txBody>
      </p:sp>
      <p:grpSp>
        <p:nvGrpSpPr>
          <p:cNvPr id="20" name="Group 19"/>
          <p:cNvGrpSpPr/>
          <p:nvPr userDrawn="1"/>
        </p:nvGrpSpPr>
        <p:grpSpPr>
          <a:xfrm>
            <a:off x="-137160" y="-137160"/>
            <a:ext cx="9418320" cy="7132320"/>
            <a:chOff x="-137160" y="-137160"/>
            <a:chExt cx="9418320" cy="7132320"/>
          </a:xfrm>
        </p:grpSpPr>
        <p:cxnSp>
          <p:nvCxnSpPr>
            <p:cNvPr id="22" name="Straight Connector 21"/>
            <p:cNvCxnSpPr/>
            <p:nvPr userDrawn="1"/>
          </p:nvCxnSpPr>
          <p:spPr>
            <a:xfrm flipV="1">
              <a:off x="1508857"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userDrawn="1"/>
          </p:nvCxnSpPr>
          <p:spPr>
            <a:xfrm flipV="1">
              <a:off x="845820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userDrawn="1"/>
          </p:nvCxnSpPr>
          <p:spPr>
            <a:xfrm flipV="1">
              <a:off x="1508857"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userDrawn="1"/>
          </p:nvCxnSpPr>
          <p:spPr>
            <a:xfrm flipV="1">
              <a:off x="845820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userDrawn="1"/>
          </p:nvCxnSpPr>
          <p:spPr>
            <a:xfrm flipV="1">
              <a:off x="196596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userDrawn="1"/>
          </p:nvCxnSpPr>
          <p:spPr>
            <a:xfrm flipV="1">
              <a:off x="1965960" y="690372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userDrawn="1"/>
          </p:nvCxnSpPr>
          <p:spPr>
            <a:xfrm>
              <a:off x="9189720" y="169164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userDrawn="1"/>
          </p:nvCxnSpPr>
          <p:spPr>
            <a:xfrm>
              <a:off x="-137160" y="169164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userDrawn="1"/>
          </p:nvCxnSpPr>
          <p:spPr>
            <a:xfrm>
              <a:off x="9189720" y="91440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a:off x="-137160" y="91440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grpSp>
      <p:pic>
        <p:nvPicPr>
          <p:cNvPr id="35" name="Picture 3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050626" cy="6858000"/>
          </a:xfrm>
          <a:prstGeom prst="rect">
            <a:avLst/>
          </a:prstGeom>
        </p:spPr>
      </p:pic>
    </p:spTree>
    <p:extLst>
      <p:ext uri="{BB962C8B-B14F-4D97-AF65-F5344CB8AC3E}">
        <p14:creationId xmlns:p14="http://schemas.microsoft.com/office/powerpoint/2010/main" val="290897243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Agenda">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960120"/>
          </a:xfrm>
        </p:spPr>
        <p:txBody>
          <a:bodyPr>
            <a:normAutofit/>
          </a:bodyPr>
          <a:lstStyle>
            <a:lvl1pPr>
              <a:lnSpc>
                <a:spcPct val="90000"/>
              </a:lnSpc>
              <a:defRPr sz="2100">
                <a:solidFill>
                  <a:schemeClr val="tx1"/>
                </a:solidFill>
              </a:defRPr>
            </a:lvl1pPr>
          </a:lstStyle>
          <a:p>
            <a:r>
              <a:rPr lang="en-US" dirty="0"/>
              <a:t>Click to edit Master title style</a:t>
            </a:r>
          </a:p>
        </p:txBody>
      </p:sp>
      <p:sp>
        <p:nvSpPr>
          <p:cNvPr id="3" name="Content Placeholder 2"/>
          <p:cNvSpPr>
            <a:spLocks noGrp="1"/>
          </p:cNvSpPr>
          <p:nvPr>
            <p:ph idx="1"/>
          </p:nvPr>
        </p:nvSpPr>
        <p:spPr>
          <a:xfrm>
            <a:off x="457200" y="1508760"/>
            <a:ext cx="8229600" cy="4297680"/>
          </a:xfrm>
        </p:spPr>
        <p:txBody>
          <a:bodyPr/>
          <a:lstStyle>
            <a:lvl1pPr marL="171446" indent="-171446">
              <a:buSzPct val="100000"/>
              <a:buFont typeface="Arial" panose="020B0604020202020204" pitchFamily="34" charset="0"/>
              <a:buChar char="•"/>
              <a:defRPr>
                <a:solidFill>
                  <a:schemeClr val="tx1"/>
                </a:solidFill>
              </a:defRPr>
            </a:lvl1pPr>
            <a:lvl2pPr marL="342892" indent="-171446">
              <a:defRPr>
                <a:solidFill>
                  <a:schemeClr val="tx1"/>
                </a:solidFill>
              </a:defRPr>
            </a:lvl2pPr>
            <a:lvl3pPr marL="514337" indent="-172637">
              <a:defRPr>
                <a:solidFill>
                  <a:schemeClr val="tx1"/>
                </a:solidFill>
              </a:defRPr>
            </a:lvl3pPr>
            <a:lvl4pPr marL="685783" indent="-173827">
              <a:defRPr>
                <a:solidFill>
                  <a:schemeClr val="tx1"/>
                </a:solidFill>
              </a:defRPr>
            </a:lvl4pPr>
            <a:lvl5pPr marL="857228" indent="-166684">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3"/>
          <p:cNvSpPr>
            <a:spLocks noGrp="1"/>
          </p:cNvSpPr>
          <p:nvPr>
            <p:ph type="ftr" sz="quarter" idx="10"/>
          </p:nvPr>
        </p:nvSpPr>
        <p:spPr>
          <a:xfrm>
            <a:off x="457200" y="6028509"/>
            <a:ext cx="5943600" cy="533400"/>
          </a:xfrm>
          <a:prstGeom prst="rect">
            <a:avLst/>
          </a:prstGeom>
        </p:spPr>
        <p:txBody>
          <a:bodyPr/>
          <a:lstStyle>
            <a:lvl1pPr>
              <a:defRPr sz="675">
                <a:solidFill>
                  <a:schemeClr val="tx1"/>
                </a:solidFill>
              </a:defRPr>
            </a:lvl1pPr>
          </a:lstStyle>
          <a:p>
            <a:r>
              <a:rPr lang="en-US"/>
              <a:t>Footnote</a:t>
            </a:r>
            <a:endParaRPr lang="en-US" dirty="0"/>
          </a:p>
        </p:txBody>
      </p:sp>
      <p:sp>
        <p:nvSpPr>
          <p:cNvPr id="7" name="Slide Number Placeholder 4"/>
          <p:cNvSpPr>
            <a:spLocks noGrp="1"/>
          </p:cNvSpPr>
          <p:nvPr>
            <p:ph type="sldNum" sz="quarter" idx="11"/>
          </p:nvPr>
        </p:nvSpPr>
        <p:spPr>
          <a:xfrm>
            <a:off x="8915400" y="6553200"/>
            <a:ext cx="228600" cy="304800"/>
          </a:xfrm>
        </p:spPr>
        <p:txBody>
          <a:bodyPr anchor="ctr"/>
          <a:lstStyle>
            <a:lvl1pPr algn="ctr">
              <a:defRPr>
                <a:solidFill>
                  <a:schemeClr val="tx1"/>
                </a:solidFill>
              </a:defRPr>
            </a:lvl1pPr>
          </a:lstStyle>
          <a:p>
            <a:fld id="{47547CF9-5B10-D24F-A8D7-45A9778164F7}" type="slidenum">
              <a:rPr lang="uk-UA" smtClean="0"/>
              <a:pPr/>
              <a:t>‹#›</a:t>
            </a:fld>
            <a:endParaRPr lang="uk-UA" dirty="0"/>
          </a:p>
        </p:txBody>
      </p:sp>
    </p:spTree>
    <p:extLst>
      <p:ext uri="{BB962C8B-B14F-4D97-AF65-F5344CB8AC3E}">
        <p14:creationId xmlns:p14="http://schemas.microsoft.com/office/powerpoint/2010/main" val="232744565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960120"/>
          </a:xfrm>
        </p:spPr>
        <p:txBody>
          <a:bodyPr>
            <a:normAutofit/>
          </a:bodyPr>
          <a:lstStyle>
            <a:lvl1pPr>
              <a:lnSpc>
                <a:spcPct val="90000"/>
              </a:lnSpc>
              <a:defRPr sz="2100">
                <a:solidFill>
                  <a:schemeClr val="tx1"/>
                </a:solidFill>
              </a:defRPr>
            </a:lvl1pPr>
          </a:lstStyle>
          <a:p>
            <a:r>
              <a:rPr lang="en-US" dirty="0"/>
              <a:t>Click to edit Master title style</a:t>
            </a:r>
          </a:p>
        </p:txBody>
      </p:sp>
      <p:sp>
        <p:nvSpPr>
          <p:cNvPr id="3" name="Content Placeholder 2"/>
          <p:cNvSpPr>
            <a:spLocks noGrp="1"/>
          </p:cNvSpPr>
          <p:nvPr>
            <p:ph idx="1"/>
          </p:nvPr>
        </p:nvSpPr>
        <p:spPr>
          <a:xfrm>
            <a:off x="457200" y="1828501"/>
            <a:ext cx="8229600" cy="4023360"/>
          </a:xfrm>
        </p:spPr>
        <p:txBody>
          <a:bodyPr/>
          <a:lstStyle>
            <a:lvl1pPr>
              <a:spcBef>
                <a:spcPts val="450"/>
              </a:spcBef>
              <a:defRPr>
                <a:solidFill>
                  <a:schemeClr val="tx1"/>
                </a:solidFill>
              </a:defRPr>
            </a:lvl1pPr>
            <a:lvl2pPr>
              <a:spcBef>
                <a:spcPts val="450"/>
              </a:spcBef>
              <a:defRPr>
                <a:solidFill>
                  <a:schemeClr val="tx1"/>
                </a:solidFill>
              </a:defRPr>
            </a:lvl2pPr>
            <a:lvl3pPr>
              <a:spcBef>
                <a:spcPts val="450"/>
              </a:spcBef>
              <a:defRPr>
                <a:solidFill>
                  <a:schemeClr val="tx1"/>
                </a:solidFill>
              </a:defRPr>
            </a:lvl3pPr>
            <a:lvl4pPr>
              <a:spcBef>
                <a:spcPts val="450"/>
              </a:spcBef>
              <a:defRPr>
                <a:solidFill>
                  <a:schemeClr val="tx1"/>
                </a:solidFill>
              </a:defRPr>
            </a:lvl4pPr>
            <a:lvl5pPr>
              <a:spcBef>
                <a:spcPts val="450"/>
              </a:spcBef>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4"/>
          <p:cNvSpPr>
            <a:spLocks noGrp="1"/>
          </p:cNvSpPr>
          <p:nvPr>
            <p:ph type="sldNum" sz="quarter" idx="11"/>
          </p:nvPr>
        </p:nvSpPr>
        <p:spPr>
          <a:xfrm>
            <a:off x="8915400" y="6553200"/>
            <a:ext cx="228600" cy="304800"/>
          </a:xfrm>
        </p:spPr>
        <p:txBody>
          <a:bodyPr anchor="ctr"/>
          <a:lstStyle>
            <a:lvl1pPr algn="ctr">
              <a:defRPr>
                <a:solidFill>
                  <a:schemeClr val="tx1"/>
                </a:solidFill>
              </a:defRPr>
            </a:lvl1pPr>
          </a:lstStyle>
          <a:p>
            <a:fld id="{47547CF9-5B10-D24F-A8D7-45A9778164F7}" type="slidenum">
              <a:rPr lang="uk-UA" smtClean="0"/>
              <a:pPr/>
              <a:t>‹#›</a:t>
            </a:fld>
            <a:endParaRPr lang="uk-UA" dirty="0"/>
          </a:p>
        </p:txBody>
      </p:sp>
      <p:sp>
        <p:nvSpPr>
          <p:cNvPr id="9" name="Text Placeholder 6"/>
          <p:cNvSpPr>
            <a:spLocks noGrp="1"/>
          </p:cNvSpPr>
          <p:nvPr>
            <p:ph type="body" sz="quarter" idx="14" hasCustomPrompt="1"/>
          </p:nvPr>
        </p:nvSpPr>
        <p:spPr>
          <a:xfrm>
            <a:off x="457200" y="928048"/>
            <a:ext cx="7772400" cy="381000"/>
          </a:xfrm>
        </p:spPr>
        <p:txBody>
          <a:bodyPr vert="horz" lIns="0" tIns="0" rIns="0" bIns="0" spcCol="182643" rtlCol="0" anchor="t" anchorCtr="0">
            <a:noAutofit/>
          </a:bodyPr>
          <a:lstStyle>
            <a:lvl1pPr marL="171223" indent="-171223">
              <a:buNone/>
              <a:defRPr lang="en-US" sz="1400" b="1" i="1" baseline="0" dirty="0" smtClean="0">
                <a:solidFill>
                  <a:schemeClr val="accent1"/>
                </a:solidFill>
                <a:latin typeface="+mj-lt"/>
              </a:defRPr>
            </a:lvl1pPr>
          </a:lstStyle>
          <a:p>
            <a:pPr marL="0" lvl="0" indent="0">
              <a:spcBef>
                <a:spcPts val="0"/>
              </a:spcBef>
            </a:pPr>
            <a:r>
              <a:rPr lang="en-US" dirty="0"/>
              <a:t>Click to edit Master subtitle styles</a:t>
            </a:r>
          </a:p>
        </p:txBody>
      </p:sp>
      <p:sp>
        <p:nvSpPr>
          <p:cNvPr id="8" name="Text Placeholder 6"/>
          <p:cNvSpPr>
            <a:spLocks noGrp="1"/>
          </p:cNvSpPr>
          <p:nvPr>
            <p:ph type="body" sz="quarter" idx="12"/>
          </p:nvPr>
        </p:nvSpPr>
        <p:spPr>
          <a:xfrm>
            <a:off x="457200" y="5851862"/>
            <a:ext cx="3108960" cy="701339"/>
          </a:xfrm>
        </p:spPr>
        <p:txBody>
          <a:bodyPr wrap="square" lIns="0" tIns="0" rIns="0" bIns="0" anchor="b" anchorCtr="0">
            <a:noAutofit/>
          </a:bodyPr>
          <a:lstStyle>
            <a:lvl1pPr marL="0" indent="0">
              <a:spcBef>
                <a:spcPts val="0"/>
              </a:spcBef>
              <a:spcAft>
                <a:spcPts val="225"/>
              </a:spcAft>
              <a:buNone/>
              <a:defRPr lang="en-US" sz="675" dirty="0" smtClean="0"/>
            </a:lvl1pPr>
          </a:lstStyle>
          <a:p>
            <a:pPr lvl="0"/>
            <a:r>
              <a:rPr lang="en-US" dirty="0"/>
              <a:t>Click to edit Master text styles</a:t>
            </a:r>
          </a:p>
        </p:txBody>
      </p:sp>
      <p:sp>
        <p:nvSpPr>
          <p:cNvPr id="10" name="Text Placeholder 6"/>
          <p:cNvSpPr>
            <a:spLocks noGrp="1"/>
          </p:cNvSpPr>
          <p:nvPr>
            <p:ph type="body" sz="quarter" idx="13"/>
          </p:nvPr>
        </p:nvSpPr>
        <p:spPr>
          <a:xfrm>
            <a:off x="4194810" y="5851862"/>
            <a:ext cx="2834640" cy="701339"/>
          </a:xfrm>
        </p:spPr>
        <p:txBody>
          <a:bodyPr wrap="square" lIns="0" tIns="0" rIns="0" bIns="0" anchor="b" anchorCtr="0">
            <a:noAutofit/>
          </a:bodyPr>
          <a:lstStyle>
            <a:lvl1pPr marL="0" indent="0" algn="r">
              <a:spcBef>
                <a:spcPts val="0"/>
              </a:spcBef>
              <a:spcAft>
                <a:spcPts val="225"/>
              </a:spcAft>
              <a:buNone/>
              <a:defRPr lang="en-US" sz="675" dirty="0" smtClean="0"/>
            </a:lvl1pPr>
          </a:lstStyle>
          <a:p>
            <a:pPr lvl="0"/>
            <a:r>
              <a:rPr lang="en-US" dirty="0"/>
              <a:t>Click to edit Master text styles</a:t>
            </a:r>
          </a:p>
        </p:txBody>
      </p:sp>
    </p:spTree>
    <p:extLst>
      <p:ext uri="{BB962C8B-B14F-4D97-AF65-F5344CB8AC3E}">
        <p14:creationId xmlns:p14="http://schemas.microsoft.com/office/powerpoint/2010/main" val="288120768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pic>
        <p:nvPicPr>
          <p:cNvPr id="11"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169531" y="81534"/>
            <a:ext cx="1895358" cy="6388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57200" y="457200"/>
            <a:ext cx="8229600" cy="960120"/>
          </a:xfrm>
        </p:spPr>
        <p:txBody>
          <a:bodyPr>
            <a:normAutofit/>
          </a:bodyPr>
          <a:lstStyle>
            <a:lvl1pPr>
              <a:lnSpc>
                <a:spcPct val="90000"/>
              </a:lnSpc>
              <a:defRPr sz="2200">
                <a:solidFill>
                  <a:schemeClr val="tx1"/>
                </a:solidFill>
              </a:defRPr>
            </a:lvl1pPr>
          </a:lstStyle>
          <a:p>
            <a:r>
              <a:rPr lang="en-US" dirty="0"/>
              <a:t>Click to edit Master title style</a:t>
            </a:r>
          </a:p>
        </p:txBody>
      </p:sp>
      <p:sp>
        <p:nvSpPr>
          <p:cNvPr id="3" name="Content Placeholder 2"/>
          <p:cNvSpPr>
            <a:spLocks noGrp="1"/>
          </p:cNvSpPr>
          <p:nvPr>
            <p:ph idx="1"/>
          </p:nvPr>
        </p:nvSpPr>
        <p:spPr>
          <a:xfrm>
            <a:off x="457200" y="1828501"/>
            <a:ext cx="8229600" cy="4023360"/>
          </a:xfrm>
        </p:spPr>
        <p:txBody>
          <a:bodyPr/>
          <a:lstStyle>
            <a:lvl1pPr>
              <a:spcBef>
                <a:spcPts val="450"/>
              </a:spcBef>
              <a:defRPr>
                <a:solidFill>
                  <a:schemeClr val="tx1"/>
                </a:solidFill>
              </a:defRPr>
            </a:lvl1pPr>
            <a:lvl2pPr>
              <a:spcBef>
                <a:spcPts val="450"/>
              </a:spcBef>
              <a:defRPr>
                <a:solidFill>
                  <a:schemeClr val="tx1"/>
                </a:solidFill>
              </a:defRPr>
            </a:lvl2pPr>
            <a:lvl3pPr>
              <a:spcBef>
                <a:spcPts val="450"/>
              </a:spcBef>
              <a:defRPr>
                <a:solidFill>
                  <a:schemeClr val="tx1"/>
                </a:solidFill>
              </a:defRPr>
            </a:lvl3pPr>
            <a:lvl4pPr>
              <a:spcBef>
                <a:spcPts val="450"/>
              </a:spcBef>
              <a:defRPr>
                <a:solidFill>
                  <a:schemeClr val="tx1"/>
                </a:solidFill>
              </a:defRPr>
            </a:lvl4pPr>
            <a:lvl5pPr>
              <a:spcBef>
                <a:spcPts val="450"/>
              </a:spcBef>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4"/>
          <p:cNvSpPr>
            <a:spLocks noGrp="1"/>
          </p:cNvSpPr>
          <p:nvPr>
            <p:ph type="sldNum" sz="quarter" idx="11"/>
          </p:nvPr>
        </p:nvSpPr>
        <p:spPr>
          <a:xfrm>
            <a:off x="8915400" y="6553200"/>
            <a:ext cx="228600" cy="304800"/>
          </a:xfrm>
        </p:spPr>
        <p:txBody>
          <a:bodyPr anchor="ctr"/>
          <a:lstStyle>
            <a:lvl1pPr algn="ctr">
              <a:defRPr>
                <a:solidFill>
                  <a:schemeClr val="tx1"/>
                </a:solidFill>
              </a:defRPr>
            </a:lvl1pPr>
          </a:lstStyle>
          <a:p>
            <a:fld id="{47547CF9-5B10-D24F-A8D7-45A9778164F7}" type="slidenum">
              <a:rPr lang="uk-UA" smtClean="0"/>
              <a:pPr/>
              <a:t>‹#›</a:t>
            </a:fld>
            <a:endParaRPr lang="uk-UA" dirty="0"/>
          </a:p>
        </p:txBody>
      </p:sp>
      <p:sp>
        <p:nvSpPr>
          <p:cNvPr id="9" name="Text Placeholder 6"/>
          <p:cNvSpPr>
            <a:spLocks noGrp="1"/>
          </p:cNvSpPr>
          <p:nvPr>
            <p:ph type="body" sz="quarter" idx="14" hasCustomPrompt="1"/>
          </p:nvPr>
        </p:nvSpPr>
        <p:spPr>
          <a:xfrm>
            <a:off x="457200" y="928048"/>
            <a:ext cx="7772400" cy="381000"/>
          </a:xfrm>
        </p:spPr>
        <p:txBody>
          <a:bodyPr vert="horz" lIns="0" tIns="0" rIns="0" bIns="0" spcCol="182643" rtlCol="0" anchor="t" anchorCtr="0">
            <a:noAutofit/>
          </a:bodyPr>
          <a:lstStyle>
            <a:lvl1pPr marL="171223" indent="-171223">
              <a:buNone/>
              <a:defRPr lang="en-US" sz="1400" b="1" i="1" baseline="0" dirty="0" smtClean="0">
                <a:solidFill>
                  <a:srgbClr val="000000"/>
                </a:solidFill>
                <a:latin typeface="+mj-lt"/>
              </a:defRPr>
            </a:lvl1pPr>
          </a:lstStyle>
          <a:p>
            <a:pPr marL="0" lvl="0" indent="0">
              <a:spcBef>
                <a:spcPts val="0"/>
              </a:spcBef>
            </a:pPr>
            <a:r>
              <a:rPr lang="en-US" dirty="0"/>
              <a:t>Click to edit Master subtitle styles</a:t>
            </a:r>
          </a:p>
        </p:txBody>
      </p:sp>
      <p:sp>
        <p:nvSpPr>
          <p:cNvPr id="8" name="Text Placeholder 6"/>
          <p:cNvSpPr>
            <a:spLocks noGrp="1"/>
          </p:cNvSpPr>
          <p:nvPr>
            <p:ph type="body" sz="quarter" idx="12"/>
          </p:nvPr>
        </p:nvSpPr>
        <p:spPr>
          <a:xfrm>
            <a:off x="457200" y="5851862"/>
            <a:ext cx="3108960" cy="701339"/>
          </a:xfrm>
        </p:spPr>
        <p:txBody>
          <a:bodyPr wrap="square" lIns="0" tIns="0" rIns="0" bIns="0" anchor="b" anchorCtr="0">
            <a:noAutofit/>
          </a:bodyPr>
          <a:lstStyle>
            <a:lvl1pPr marL="0" indent="0">
              <a:spcBef>
                <a:spcPts val="0"/>
              </a:spcBef>
              <a:spcAft>
                <a:spcPts val="225"/>
              </a:spcAft>
              <a:buNone/>
              <a:defRPr lang="en-US" sz="675" dirty="0" smtClean="0"/>
            </a:lvl1pPr>
          </a:lstStyle>
          <a:p>
            <a:pPr lvl="0"/>
            <a:r>
              <a:rPr lang="en-US" dirty="0"/>
              <a:t>Click to edit Master text styles</a:t>
            </a:r>
          </a:p>
        </p:txBody>
      </p:sp>
      <p:sp>
        <p:nvSpPr>
          <p:cNvPr id="10" name="Text Placeholder 6"/>
          <p:cNvSpPr>
            <a:spLocks noGrp="1"/>
          </p:cNvSpPr>
          <p:nvPr>
            <p:ph type="body" sz="quarter" idx="13"/>
          </p:nvPr>
        </p:nvSpPr>
        <p:spPr>
          <a:xfrm>
            <a:off x="4194810" y="5851862"/>
            <a:ext cx="2834640" cy="701339"/>
          </a:xfrm>
        </p:spPr>
        <p:txBody>
          <a:bodyPr wrap="square" lIns="0" tIns="0" rIns="0" bIns="0" anchor="b" anchorCtr="0">
            <a:noAutofit/>
          </a:bodyPr>
          <a:lstStyle>
            <a:lvl1pPr marL="0" indent="0" algn="r">
              <a:spcBef>
                <a:spcPts val="0"/>
              </a:spcBef>
              <a:spcAft>
                <a:spcPts val="225"/>
              </a:spcAft>
              <a:buNone/>
              <a:defRPr lang="en-US" sz="675" dirty="0" smtClean="0"/>
            </a:lvl1pPr>
          </a:lstStyle>
          <a:p>
            <a:pPr lvl="0"/>
            <a:r>
              <a:rPr lang="en-US" dirty="0"/>
              <a:t>Click to edit Master text styles</a:t>
            </a:r>
          </a:p>
        </p:txBody>
      </p:sp>
    </p:spTree>
    <p:extLst>
      <p:ext uri="{BB962C8B-B14F-4D97-AF65-F5344CB8AC3E}">
        <p14:creationId xmlns:p14="http://schemas.microsoft.com/office/powerpoint/2010/main" val="328289764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11"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169531" y="81534"/>
            <a:ext cx="1895358" cy="6388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normAutofit/>
          </a:bodyPr>
          <a:lstStyle>
            <a:lvl1pPr>
              <a:lnSpc>
                <a:spcPct val="90000"/>
              </a:lnSpc>
              <a:defRPr sz="2200">
                <a:solidFill>
                  <a:schemeClr val="tx1"/>
                </a:solidFill>
              </a:defRPr>
            </a:lvl1pPr>
          </a:lstStyle>
          <a:p>
            <a:r>
              <a:rPr lang="en-US" dirty="0"/>
              <a:t>Click to edit Master title style</a:t>
            </a:r>
          </a:p>
        </p:txBody>
      </p:sp>
      <p:sp>
        <p:nvSpPr>
          <p:cNvPr id="3" name="Content Placeholder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4"/>
          <p:cNvSpPr>
            <a:spLocks noGrp="1"/>
          </p:cNvSpPr>
          <p:nvPr>
            <p:ph type="sldNum" sz="quarter" idx="11"/>
          </p:nvPr>
        </p:nvSpPr>
        <p:spPr>
          <a:xfrm>
            <a:off x="8915400" y="6553200"/>
            <a:ext cx="228600" cy="304800"/>
          </a:xfrm>
        </p:spPr>
        <p:txBody>
          <a:bodyPr anchor="ctr"/>
          <a:lstStyle>
            <a:lvl1pPr algn="ctr">
              <a:defRPr>
                <a:solidFill>
                  <a:schemeClr val="tx1"/>
                </a:solidFill>
              </a:defRPr>
            </a:lvl1pPr>
          </a:lstStyle>
          <a:p>
            <a:fld id="{47547CF9-5B10-D24F-A8D7-45A9778164F7}" type="slidenum">
              <a:rPr lang="uk-UA" smtClean="0"/>
              <a:pPr/>
              <a:t>‹#›</a:t>
            </a:fld>
            <a:endParaRPr lang="uk-UA" dirty="0"/>
          </a:p>
        </p:txBody>
      </p:sp>
      <p:sp>
        <p:nvSpPr>
          <p:cNvPr id="9" name="Text Placeholder 6"/>
          <p:cNvSpPr>
            <a:spLocks noGrp="1"/>
          </p:cNvSpPr>
          <p:nvPr>
            <p:ph type="body" sz="quarter" idx="14" hasCustomPrompt="1"/>
          </p:nvPr>
        </p:nvSpPr>
        <p:spPr>
          <a:xfrm>
            <a:off x="677090" y="928048"/>
            <a:ext cx="7772400" cy="381000"/>
          </a:xfrm>
        </p:spPr>
        <p:txBody>
          <a:bodyPr vert="horz" lIns="0" tIns="0" rIns="0" bIns="0" spcCol="182643" rtlCol="0" anchor="t" anchorCtr="0">
            <a:noAutofit/>
          </a:bodyPr>
          <a:lstStyle>
            <a:lvl1pPr marL="171223" indent="-171223">
              <a:buNone/>
              <a:defRPr lang="en-US" sz="1400" b="1" i="1" baseline="0" dirty="0" smtClean="0">
                <a:solidFill>
                  <a:srgbClr val="000000"/>
                </a:solidFill>
                <a:latin typeface="+mj-lt"/>
              </a:defRPr>
            </a:lvl1pPr>
          </a:lstStyle>
          <a:p>
            <a:pPr marL="0" lvl="0" indent="0">
              <a:spcBef>
                <a:spcPts val="0"/>
              </a:spcBef>
            </a:pPr>
            <a:r>
              <a:rPr lang="en-US" dirty="0"/>
              <a:t>Click to edit Master subtitle styles</a:t>
            </a:r>
          </a:p>
        </p:txBody>
      </p:sp>
      <p:sp>
        <p:nvSpPr>
          <p:cNvPr id="8" name="Text Placeholder 6"/>
          <p:cNvSpPr>
            <a:spLocks noGrp="1"/>
          </p:cNvSpPr>
          <p:nvPr>
            <p:ph type="body" sz="quarter" idx="12"/>
          </p:nvPr>
        </p:nvSpPr>
        <p:spPr>
          <a:xfrm>
            <a:off x="685800" y="6557090"/>
            <a:ext cx="3108960" cy="123111"/>
          </a:xfrm>
        </p:spPr>
        <p:txBody>
          <a:bodyPr wrap="square" lIns="0" tIns="0" rIns="0" bIns="0" anchor="b" anchorCtr="0">
            <a:spAutoFit/>
          </a:bodyPr>
          <a:lstStyle>
            <a:lvl1pPr marL="0" indent="0">
              <a:spcBef>
                <a:spcPts val="0"/>
              </a:spcBef>
              <a:spcAft>
                <a:spcPts val="225"/>
              </a:spcAft>
              <a:buNone/>
              <a:defRPr sz="800">
                <a:solidFill>
                  <a:schemeClr val="bg2">
                    <a:lumMod val="25000"/>
                  </a:schemeClr>
                </a:solidFill>
              </a:defRPr>
            </a:lvl1pPr>
          </a:lstStyle>
          <a:p>
            <a:pPr lvl="0"/>
            <a:r>
              <a:rPr lang="en-US" dirty="0"/>
              <a:t>Click to edit Master text styles</a:t>
            </a:r>
          </a:p>
        </p:txBody>
      </p:sp>
      <p:sp>
        <p:nvSpPr>
          <p:cNvPr id="10" name="Text Placeholder 6"/>
          <p:cNvSpPr>
            <a:spLocks noGrp="1"/>
          </p:cNvSpPr>
          <p:nvPr>
            <p:ph type="body" sz="quarter" idx="13"/>
          </p:nvPr>
        </p:nvSpPr>
        <p:spPr>
          <a:xfrm>
            <a:off x="4328160" y="6557090"/>
            <a:ext cx="2834640" cy="123111"/>
          </a:xfrm>
        </p:spPr>
        <p:txBody>
          <a:bodyPr wrap="square" lIns="0" tIns="0" rIns="0" bIns="0" anchor="b" anchorCtr="0">
            <a:spAutoFit/>
          </a:bodyPr>
          <a:lstStyle>
            <a:lvl1pPr marL="0" indent="0" algn="r">
              <a:spcBef>
                <a:spcPts val="0"/>
              </a:spcBef>
              <a:spcAft>
                <a:spcPts val="225"/>
              </a:spcAft>
              <a:buNone/>
              <a:defRPr sz="800">
                <a:solidFill>
                  <a:schemeClr val="bg2">
                    <a:lumMod val="25000"/>
                  </a:schemeClr>
                </a:solidFill>
              </a:defRPr>
            </a:lvl1pPr>
          </a:lstStyle>
          <a:p>
            <a:pPr lvl="0"/>
            <a:r>
              <a:rPr lang="en-US" dirty="0"/>
              <a:t>Click to edit Master text styles</a:t>
            </a:r>
          </a:p>
        </p:txBody>
      </p:sp>
    </p:spTree>
    <p:extLst>
      <p:ext uri="{BB962C8B-B14F-4D97-AF65-F5344CB8AC3E}">
        <p14:creationId xmlns:p14="http://schemas.microsoft.com/office/powerpoint/2010/main" val="386749563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76275" y="1515481"/>
            <a:ext cx="7783926" cy="961802"/>
          </a:xfrm>
        </p:spPr>
        <p:txBody>
          <a:bodyPr wrap="square" lIns="0" tIns="0" rIns="0" bIns="0">
            <a:spAutoFit/>
          </a:bodyPr>
          <a:lstStyle>
            <a:lvl1pPr>
              <a:spcBef>
                <a:spcPts val="0"/>
              </a:spcBef>
              <a:buSzPct val="110000"/>
              <a:defRPr sz="1050"/>
            </a:lvl1pPr>
            <a:lvl2pPr marL="346934">
              <a:spcBef>
                <a:spcPts val="316"/>
              </a:spcBef>
              <a:buSzPct val="110000"/>
              <a:defRPr sz="1050"/>
            </a:lvl2pPr>
            <a:lvl3pPr marL="520401" indent="-171215">
              <a:spcBef>
                <a:spcPts val="316"/>
              </a:spcBef>
              <a:buSzPct val="110000"/>
              <a:buFont typeface="Arial" panose="020B0604020202020204" pitchFamily="34" charset="0"/>
              <a:buChar char="•"/>
              <a:defRPr sz="1050"/>
            </a:lvl3pPr>
            <a:lvl4pPr marL="693874">
              <a:spcBef>
                <a:spcPts val="316"/>
              </a:spcBef>
              <a:buSzPct val="110000"/>
              <a:defRPr sz="1050"/>
            </a:lvl4pPr>
            <a:lvl5pPr marL="867338" indent="-171215">
              <a:spcBef>
                <a:spcPts val="316"/>
              </a:spcBef>
              <a:buSzPct val="110000"/>
              <a:buFont typeface="Arial" panose="020B0604020202020204" pitchFamily="34" charset="0"/>
              <a:buChar char="•"/>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4"/>
          <p:cNvSpPr>
            <a:spLocks noGrp="1"/>
          </p:cNvSpPr>
          <p:nvPr>
            <p:ph type="sldNum" sz="quarter" idx="11"/>
          </p:nvPr>
        </p:nvSpPr>
        <p:spPr>
          <a:xfrm>
            <a:off x="8915400" y="6553200"/>
            <a:ext cx="228600" cy="304800"/>
          </a:xfrm>
        </p:spPr>
        <p:txBody>
          <a:bodyPr anchor="ctr"/>
          <a:lstStyle>
            <a:lvl1pPr algn="ctr">
              <a:defRPr sz="525">
                <a:solidFill>
                  <a:schemeClr val="tx1"/>
                </a:solidFill>
              </a:defRPr>
            </a:lvl1pPr>
          </a:lstStyle>
          <a:p>
            <a:fld id="{47547CF9-5B10-D24F-A8D7-45A9778164F7}" type="slidenum">
              <a:rPr lang="uk-UA" smtClean="0"/>
              <a:pPr/>
              <a:t>‹#›</a:t>
            </a:fld>
            <a:endParaRPr lang="uk-UA" dirty="0"/>
          </a:p>
        </p:txBody>
      </p:sp>
      <p:sp>
        <p:nvSpPr>
          <p:cNvPr id="54" name="Title 1"/>
          <p:cNvSpPr>
            <a:spLocks noGrp="1"/>
          </p:cNvSpPr>
          <p:nvPr>
            <p:ph type="title"/>
          </p:nvPr>
        </p:nvSpPr>
        <p:spPr>
          <a:xfrm>
            <a:off x="685800" y="457200"/>
            <a:ext cx="7772400" cy="960120"/>
          </a:xfrm>
        </p:spPr>
        <p:txBody>
          <a:bodyPr>
            <a:normAutofit/>
          </a:bodyPr>
          <a:lstStyle>
            <a:lvl1pPr>
              <a:lnSpc>
                <a:spcPct val="90000"/>
              </a:lnSpc>
              <a:defRPr sz="2100">
                <a:solidFill>
                  <a:schemeClr val="tx1"/>
                </a:solidFill>
              </a:defRPr>
            </a:lvl1pPr>
          </a:lstStyle>
          <a:p>
            <a:r>
              <a:rPr lang="en-US" dirty="0"/>
              <a:t>Click to edit Master title style</a:t>
            </a:r>
          </a:p>
        </p:txBody>
      </p:sp>
      <p:sp>
        <p:nvSpPr>
          <p:cNvPr id="100" name="Text Placeholder 6"/>
          <p:cNvSpPr>
            <a:spLocks noGrp="1"/>
          </p:cNvSpPr>
          <p:nvPr>
            <p:ph type="body" sz="quarter" idx="14" hasCustomPrompt="1"/>
          </p:nvPr>
        </p:nvSpPr>
        <p:spPr>
          <a:xfrm>
            <a:off x="700739" y="928048"/>
            <a:ext cx="7772400" cy="381000"/>
          </a:xfrm>
        </p:spPr>
        <p:txBody>
          <a:bodyPr vert="horz" lIns="0" tIns="0" rIns="0" bIns="0" spcCol="182643" rtlCol="0" anchor="t" anchorCtr="0">
            <a:noAutofit/>
          </a:bodyPr>
          <a:lstStyle>
            <a:lvl1pPr marL="171223" indent="-171223">
              <a:buNone/>
              <a:defRPr lang="en-US" sz="1350" b="1" i="1" baseline="0" dirty="0" smtClean="0">
                <a:solidFill>
                  <a:srgbClr val="000000"/>
                </a:solidFill>
                <a:latin typeface="+mj-lt"/>
              </a:defRPr>
            </a:lvl1pPr>
          </a:lstStyle>
          <a:p>
            <a:pPr marL="0" lvl="0" indent="0">
              <a:spcBef>
                <a:spcPts val="0"/>
              </a:spcBef>
            </a:pPr>
            <a:r>
              <a:rPr lang="en-US" dirty="0"/>
              <a:t>Click to edit Master subtitle styles</a:t>
            </a:r>
          </a:p>
        </p:txBody>
      </p:sp>
      <p:sp>
        <p:nvSpPr>
          <p:cNvPr id="101" name="Text Placeholder 6"/>
          <p:cNvSpPr>
            <a:spLocks noGrp="1"/>
          </p:cNvSpPr>
          <p:nvPr>
            <p:ph type="body" sz="quarter" idx="12"/>
          </p:nvPr>
        </p:nvSpPr>
        <p:spPr>
          <a:xfrm>
            <a:off x="685800" y="6564785"/>
            <a:ext cx="3108960" cy="115416"/>
          </a:xfrm>
        </p:spPr>
        <p:txBody>
          <a:bodyPr wrap="square" lIns="0" tIns="0" rIns="0" bIns="0" anchor="b" anchorCtr="0">
            <a:spAutoFit/>
          </a:bodyPr>
          <a:lstStyle>
            <a:lvl1pPr marL="0" indent="0">
              <a:spcBef>
                <a:spcPts val="0"/>
              </a:spcBef>
              <a:spcAft>
                <a:spcPts val="225"/>
              </a:spcAft>
              <a:buNone/>
              <a:defRPr sz="750">
                <a:solidFill>
                  <a:schemeClr val="bg2">
                    <a:lumMod val="25000"/>
                  </a:schemeClr>
                </a:solidFill>
              </a:defRPr>
            </a:lvl1pPr>
          </a:lstStyle>
          <a:p>
            <a:pPr lvl="0"/>
            <a:r>
              <a:rPr lang="en-US" dirty="0"/>
              <a:t>Click to edit Master text styles</a:t>
            </a:r>
          </a:p>
        </p:txBody>
      </p:sp>
      <p:sp>
        <p:nvSpPr>
          <p:cNvPr id="102" name="Text Placeholder 6"/>
          <p:cNvSpPr>
            <a:spLocks noGrp="1"/>
          </p:cNvSpPr>
          <p:nvPr>
            <p:ph type="body" sz="quarter" idx="13"/>
          </p:nvPr>
        </p:nvSpPr>
        <p:spPr>
          <a:xfrm>
            <a:off x="4328160" y="6564785"/>
            <a:ext cx="2834640" cy="115416"/>
          </a:xfrm>
        </p:spPr>
        <p:txBody>
          <a:bodyPr wrap="square" lIns="0" tIns="0" rIns="0" bIns="0" anchor="b" anchorCtr="0">
            <a:spAutoFit/>
          </a:bodyPr>
          <a:lstStyle>
            <a:lvl1pPr marL="0" indent="0" algn="r">
              <a:spcBef>
                <a:spcPts val="0"/>
              </a:spcBef>
              <a:spcAft>
                <a:spcPts val="225"/>
              </a:spcAft>
              <a:buNone/>
              <a:defRPr sz="750">
                <a:solidFill>
                  <a:schemeClr val="bg2">
                    <a:lumMod val="25000"/>
                  </a:schemeClr>
                </a:solidFill>
              </a:defRPr>
            </a:lvl1pPr>
          </a:lstStyle>
          <a:p>
            <a:pPr lvl="0"/>
            <a:r>
              <a:rPr lang="en-US" dirty="0"/>
              <a:t>Click to edit Master text styles</a:t>
            </a:r>
          </a:p>
        </p:txBody>
      </p:sp>
    </p:spTree>
    <p:extLst>
      <p:ext uri="{BB962C8B-B14F-4D97-AF65-F5344CB8AC3E}">
        <p14:creationId xmlns:p14="http://schemas.microsoft.com/office/powerpoint/2010/main" val="31562367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13731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13731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en-US" altLang="de-CH"/>
              <a:t>Confidential</a:t>
            </a:r>
            <a:endParaRPr lang="en-US"/>
          </a:p>
        </p:txBody>
      </p:sp>
      <p:sp>
        <p:nvSpPr>
          <p:cNvPr id="7" name="Slide Number Placeholder 6"/>
          <p:cNvSpPr>
            <a:spLocks noGrp="1"/>
          </p:cNvSpPr>
          <p:nvPr>
            <p:ph type="sldNum" sz="quarter" idx="12"/>
          </p:nvPr>
        </p:nvSpPr>
        <p:spPr/>
        <p:txBody>
          <a:bodyPr/>
          <a:lstStyle>
            <a:lvl1pPr>
              <a:defRPr/>
            </a:lvl1pPr>
          </a:lstStyle>
          <a:p>
            <a:fld id="{DE2B65BE-4307-45AF-B645-A78403F3070B}" type="slidenum">
              <a:rPr lang="en-US"/>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Footer Placeholder 2"/>
          <p:cNvSpPr>
            <a:spLocks noGrp="1"/>
          </p:cNvSpPr>
          <p:nvPr>
            <p:ph type="ftr" sz="quarter" idx="10"/>
          </p:nvPr>
        </p:nvSpPr>
        <p:spPr/>
        <p:txBody>
          <a:bodyPr/>
          <a:lstStyle/>
          <a:p>
            <a:r>
              <a:rPr lang="en-US"/>
              <a:t>Footnote</a:t>
            </a:r>
            <a:endParaRPr lang="en-US" dirty="0"/>
          </a:p>
        </p:txBody>
      </p:sp>
      <p:sp>
        <p:nvSpPr>
          <p:cNvPr id="4" name="Slide Number Placeholder 3"/>
          <p:cNvSpPr>
            <a:spLocks noGrp="1"/>
          </p:cNvSpPr>
          <p:nvPr>
            <p:ph type="sldNum" sz="quarter" idx="11"/>
          </p:nvPr>
        </p:nvSpPr>
        <p:spPr/>
        <p:txBody>
          <a:bodyPr/>
          <a:lstStyle/>
          <a:p>
            <a:fld id="{47547CF9-5B10-D24F-A8D7-45A9778164F7}" type="slidenum">
              <a:rPr lang="uk-UA" smtClean="0"/>
              <a:pPr/>
              <a:t>‹#›</a:t>
            </a:fld>
            <a:endParaRPr lang="uk-UA" dirty="0"/>
          </a:p>
        </p:txBody>
      </p:sp>
    </p:spTree>
    <p:extLst>
      <p:ext uri="{BB962C8B-B14F-4D97-AF65-F5344CB8AC3E}">
        <p14:creationId xmlns:p14="http://schemas.microsoft.com/office/powerpoint/2010/main" val="306672501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D05BF3DC-80F8-465C-9357-CD295368C4ED}"/>
              </a:ext>
            </a:extLst>
          </p:cNvPr>
          <p:cNvGrpSpPr>
            <a:grpSpLocks/>
          </p:cNvGrpSpPr>
          <p:nvPr/>
        </p:nvGrpSpPr>
        <p:grpSpPr bwMode="auto">
          <a:xfrm>
            <a:off x="0" y="0"/>
            <a:ext cx="1085850" cy="6854825"/>
            <a:chOff x="0" y="0"/>
            <a:chExt cx="684" cy="4318"/>
          </a:xfrm>
        </p:grpSpPr>
        <p:sp>
          <p:nvSpPr>
            <p:cNvPr id="5" name="Rectangle 3">
              <a:extLst>
                <a:ext uri="{FF2B5EF4-FFF2-40B4-BE49-F238E27FC236}">
                  <a16:creationId xmlns:a16="http://schemas.microsoft.com/office/drawing/2014/main" id="{4D02F291-F6A5-478D-A050-A3321F0BBA45}"/>
                </a:ext>
              </a:extLst>
            </p:cNvPr>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lIns="91436" tIns="45718" rIns="91436" bIns="45718" anchor="ctr"/>
            <a:lstStyle/>
            <a:p>
              <a:pPr eaLnBrk="1" hangingPunct="1">
                <a:defRPr/>
              </a:pPr>
              <a:endParaRPr lang="cs-CZ"/>
            </a:p>
          </p:txBody>
        </p:sp>
        <p:grpSp>
          <p:nvGrpSpPr>
            <p:cNvPr id="6" name="Group 4">
              <a:extLst>
                <a:ext uri="{FF2B5EF4-FFF2-40B4-BE49-F238E27FC236}">
                  <a16:creationId xmlns:a16="http://schemas.microsoft.com/office/drawing/2014/main" id="{87E6CEB9-191E-4621-A272-546D89B059EC}"/>
                </a:ext>
              </a:extLst>
            </p:cNvPr>
            <p:cNvGrpSpPr>
              <a:grpSpLocks/>
            </p:cNvGrpSpPr>
            <p:nvPr/>
          </p:nvGrpSpPr>
          <p:grpSpPr bwMode="auto">
            <a:xfrm>
              <a:off x="48" y="103"/>
              <a:ext cx="96" cy="4126"/>
              <a:chOff x="48" y="103"/>
              <a:chExt cx="96" cy="4126"/>
            </a:xfrm>
          </p:grpSpPr>
          <p:sp>
            <p:nvSpPr>
              <p:cNvPr id="7" name="Rectangle 5">
                <a:extLst>
                  <a:ext uri="{FF2B5EF4-FFF2-40B4-BE49-F238E27FC236}">
                    <a16:creationId xmlns:a16="http://schemas.microsoft.com/office/drawing/2014/main" id="{488C2D51-3D28-4A29-A745-A537CBD803F4}"/>
                  </a:ext>
                </a:extLst>
              </p:cNvPr>
              <p:cNvSpPr>
                <a:spLocks noChangeArrowheads="1"/>
              </p:cNvSpPr>
              <p:nvPr/>
            </p:nvSpPr>
            <p:spPr bwMode="auto">
              <a:xfrm>
                <a:off x="48" y="1105"/>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36" tIns="45718" rIns="91436" bIns="45718" anchor="ctr"/>
              <a:lstStyle/>
              <a:p>
                <a:pPr eaLnBrk="1" hangingPunct="1"/>
                <a:endParaRPr lang="cs-CZ" altLang="cs-CZ"/>
              </a:p>
            </p:txBody>
          </p:sp>
          <p:sp>
            <p:nvSpPr>
              <p:cNvPr id="8" name="Rectangle 6">
                <a:extLst>
                  <a:ext uri="{FF2B5EF4-FFF2-40B4-BE49-F238E27FC236}">
                    <a16:creationId xmlns:a16="http://schemas.microsoft.com/office/drawing/2014/main" id="{1A0B190F-A73E-4862-96F3-9B73798EEDA3}"/>
                  </a:ext>
                </a:extLst>
              </p:cNvPr>
              <p:cNvSpPr>
                <a:spLocks noChangeArrowheads="1"/>
              </p:cNvSpPr>
              <p:nvPr/>
            </p:nvSpPr>
            <p:spPr bwMode="auto">
              <a:xfrm>
                <a:off x="48" y="1250"/>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36" tIns="45718" rIns="91436" bIns="45718" anchor="ctr"/>
              <a:lstStyle/>
              <a:p>
                <a:pPr eaLnBrk="1" hangingPunct="1"/>
                <a:endParaRPr lang="cs-CZ" altLang="cs-CZ"/>
              </a:p>
            </p:txBody>
          </p:sp>
          <p:sp>
            <p:nvSpPr>
              <p:cNvPr id="9" name="Rectangle 7">
                <a:extLst>
                  <a:ext uri="{FF2B5EF4-FFF2-40B4-BE49-F238E27FC236}">
                    <a16:creationId xmlns:a16="http://schemas.microsoft.com/office/drawing/2014/main" id="{0EBD423F-3DDB-4EDD-B012-49C84DABC430}"/>
                  </a:ext>
                </a:extLst>
              </p:cNvPr>
              <p:cNvSpPr>
                <a:spLocks noChangeArrowheads="1"/>
              </p:cNvSpPr>
              <p:nvPr/>
            </p:nvSpPr>
            <p:spPr bwMode="auto">
              <a:xfrm>
                <a:off x="48" y="139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36" tIns="45718" rIns="91436" bIns="45718" anchor="ctr"/>
              <a:lstStyle/>
              <a:p>
                <a:pPr eaLnBrk="1" hangingPunct="1"/>
                <a:endParaRPr lang="cs-CZ" altLang="cs-CZ"/>
              </a:p>
            </p:txBody>
          </p:sp>
          <p:sp>
            <p:nvSpPr>
              <p:cNvPr id="10" name="Rectangle 8">
                <a:extLst>
                  <a:ext uri="{FF2B5EF4-FFF2-40B4-BE49-F238E27FC236}">
                    <a16:creationId xmlns:a16="http://schemas.microsoft.com/office/drawing/2014/main" id="{366E8AAE-ED89-43D1-BD65-630A2BD4D7FF}"/>
                  </a:ext>
                </a:extLst>
              </p:cNvPr>
              <p:cNvSpPr>
                <a:spLocks noChangeArrowheads="1"/>
              </p:cNvSpPr>
              <p:nvPr/>
            </p:nvSpPr>
            <p:spPr bwMode="auto">
              <a:xfrm>
                <a:off x="48" y="1538"/>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36" tIns="45718" rIns="91436" bIns="45718" anchor="ctr"/>
              <a:lstStyle/>
              <a:p>
                <a:pPr eaLnBrk="1" hangingPunct="1"/>
                <a:endParaRPr lang="cs-CZ" altLang="cs-CZ"/>
              </a:p>
            </p:txBody>
          </p:sp>
          <p:sp>
            <p:nvSpPr>
              <p:cNvPr id="11" name="Rectangle 9">
                <a:extLst>
                  <a:ext uri="{FF2B5EF4-FFF2-40B4-BE49-F238E27FC236}">
                    <a16:creationId xmlns:a16="http://schemas.microsoft.com/office/drawing/2014/main" id="{434701ED-7B10-4BCF-8B53-6DC003D98EB0}"/>
                  </a:ext>
                </a:extLst>
              </p:cNvPr>
              <p:cNvSpPr>
                <a:spLocks noChangeArrowheads="1"/>
              </p:cNvSpPr>
              <p:nvPr/>
            </p:nvSpPr>
            <p:spPr bwMode="auto">
              <a:xfrm>
                <a:off x="48" y="1683"/>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36" tIns="45718" rIns="91436" bIns="45718" anchor="ctr"/>
              <a:lstStyle/>
              <a:p>
                <a:pPr eaLnBrk="1" hangingPunct="1"/>
                <a:endParaRPr lang="cs-CZ" altLang="cs-CZ"/>
              </a:p>
            </p:txBody>
          </p:sp>
          <p:sp>
            <p:nvSpPr>
              <p:cNvPr id="12" name="Rectangle 10">
                <a:extLst>
                  <a:ext uri="{FF2B5EF4-FFF2-40B4-BE49-F238E27FC236}">
                    <a16:creationId xmlns:a16="http://schemas.microsoft.com/office/drawing/2014/main" id="{C6772052-9567-4D1F-BDBB-6C864227FE3B}"/>
                  </a:ext>
                </a:extLst>
              </p:cNvPr>
              <p:cNvSpPr>
                <a:spLocks noChangeArrowheads="1"/>
              </p:cNvSpPr>
              <p:nvPr/>
            </p:nvSpPr>
            <p:spPr bwMode="auto">
              <a:xfrm>
                <a:off x="48" y="1826"/>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36" tIns="45718" rIns="91436" bIns="45718" anchor="ctr"/>
              <a:lstStyle/>
              <a:p>
                <a:pPr eaLnBrk="1" hangingPunct="1"/>
                <a:endParaRPr lang="cs-CZ" altLang="cs-CZ"/>
              </a:p>
            </p:txBody>
          </p:sp>
          <p:sp>
            <p:nvSpPr>
              <p:cNvPr id="13" name="Rectangle 11">
                <a:extLst>
                  <a:ext uri="{FF2B5EF4-FFF2-40B4-BE49-F238E27FC236}">
                    <a16:creationId xmlns:a16="http://schemas.microsoft.com/office/drawing/2014/main" id="{7878614E-F97A-4462-853D-E6E94F9CE57C}"/>
                  </a:ext>
                </a:extLst>
              </p:cNvPr>
              <p:cNvSpPr>
                <a:spLocks noChangeArrowheads="1"/>
              </p:cNvSpPr>
              <p:nvPr/>
            </p:nvSpPr>
            <p:spPr bwMode="auto">
              <a:xfrm>
                <a:off x="48" y="1971"/>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36" tIns="45718" rIns="91436" bIns="45718" anchor="ctr"/>
              <a:lstStyle/>
              <a:p>
                <a:pPr eaLnBrk="1" hangingPunct="1"/>
                <a:endParaRPr lang="cs-CZ" altLang="cs-CZ"/>
              </a:p>
            </p:txBody>
          </p:sp>
          <p:sp>
            <p:nvSpPr>
              <p:cNvPr id="14" name="Rectangle 12">
                <a:extLst>
                  <a:ext uri="{FF2B5EF4-FFF2-40B4-BE49-F238E27FC236}">
                    <a16:creationId xmlns:a16="http://schemas.microsoft.com/office/drawing/2014/main" id="{7F9409AD-1604-4D3E-A875-BF7304C0F8F4}"/>
                  </a:ext>
                </a:extLst>
              </p:cNvPr>
              <p:cNvSpPr>
                <a:spLocks noChangeArrowheads="1"/>
              </p:cNvSpPr>
              <p:nvPr/>
            </p:nvSpPr>
            <p:spPr bwMode="auto">
              <a:xfrm>
                <a:off x="48" y="2116"/>
                <a:ext cx="96" cy="94"/>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36" tIns="45718" rIns="91436" bIns="45718" anchor="ctr"/>
              <a:lstStyle/>
              <a:p>
                <a:pPr eaLnBrk="1" hangingPunct="1"/>
                <a:endParaRPr lang="cs-CZ" altLang="cs-CZ"/>
              </a:p>
            </p:txBody>
          </p:sp>
          <p:sp>
            <p:nvSpPr>
              <p:cNvPr id="15" name="Rectangle 13">
                <a:extLst>
                  <a:ext uri="{FF2B5EF4-FFF2-40B4-BE49-F238E27FC236}">
                    <a16:creationId xmlns:a16="http://schemas.microsoft.com/office/drawing/2014/main" id="{31C81250-85BE-49F4-88E8-329EAC0439D2}"/>
                  </a:ext>
                </a:extLst>
              </p:cNvPr>
              <p:cNvSpPr>
                <a:spLocks noChangeArrowheads="1"/>
              </p:cNvSpPr>
              <p:nvPr/>
            </p:nvSpPr>
            <p:spPr bwMode="auto">
              <a:xfrm>
                <a:off x="48" y="2259"/>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36" tIns="45718" rIns="91436" bIns="45718" anchor="ctr"/>
              <a:lstStyle/>
              <a:p>
                <a:pPr eaLnBrk="1" hangingPunct="1"/>
                <a:endParaRPr lang="cs-CZ" altLang="cs-CZ"/>
              </a:p>
            </p:txBody>
          </p:sp>
          <p:sp>
            <p:nvSpPr>
              <p:cNvPr id="16" name="Rectangle 14">
                <a:extLst>
                  <a:ext uri="{FF2B5EF4-FFF2-40B4-BE49-F238E27FC236}">
                    <a16:creationId xmlns:a16="http://schemas.microsoft.com/office/drawing/2014/main" id="{65E43027-9714-4687-8660-26CA4A155290}"/>
                  </a:ext>
                </a:extLst>
              </p:cNvPr>
              <p:cNvSpPr>
                <a:spLocks noChangeArrowheads="1"/>
              </p:cNvSpPr>
              <p:nvPr/>
            </p:nvSpPr>
            <p:spPr bwMode="auto">
              <a:xfrm>
                <a:off x="48" y="2404"/>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36" tIns="45718" rIns="91436" bIns="45718" anchor="ctr"/>
              <a:lstStyle/>
              <a:p>
                <a:pPr eaLnBrk="1" hangingPunct="1"/>
                <a:endParaRPr lang="cs-CZ" altLang="cs-CZ"/>
              </a:p>
            </p:txBody>
          </p:sp>
          <p:sp>
            <p:nvSpPr>
              <p:cNvPr id="17" name="Rectangle 15">
                <a:extLst>
                  <a:ext uri="{FF2B5EF4-FFF2-40B4-BE49-F238E27FC236}">
                    <a16:creationId xmlns:a16="http://schemas.microsoft.com/office/drawing/2014/main" id="{306FD853-5996-4947-B94F-8988ACFDFD5E}"/>
                  </a:ext>
                </a:extLst>
              </p:cNvPr>
              <p:cNvSpPr>
                <a:spLocks noChangeArrowheads="1"/>
              </p:cNvSpPr>
              <p:nvPr/>
            </p:nvSpPr>
            <p:spPr bwMode="auto">
              <a:xfrm>
                <a:off x="48" y="2549"/>
                <a:ext cx="96" cy="94"/>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36" tIns="45718" rIns="91436" bIns="45718" anchor="ctr"/>
              <a:lstStyle/>
              <a:p>
                <a:pPr eaLnBrk="1" hangingPunct="1"/>
                <a:endParaRPr lang="cs-CZ" altLang="cs-CZ"/>
              </a:p>
            </p:txBody>
          </p:sp>
          <p:sp>
            <p:nvSpPr>
              <p:cNvPr id="18" name="Rectangle 16">
                <a:extLst>
                  <a:ext uri="{FF2B5EF4-FFF2-40B4-BE49-F238E27FC236}">
                    <a16:creationId xmlns:a16="http://schemas.microsoft.com/office/drawing/2014/main" id="{CBD691A6-2F8D-4807-8DC7-BA7191B65FF0}"/>
                  </a:ext>
                </a:extLst>
              </p:cNvPr>
              <p:cNvSpPr>
                <a:spLocks noChangeArrowheads="1"/>
              </p:cNvSpPr>
              <p:nvPr/>
            </p:nvSpPr>
            <p:spPr bwMode="auto">
              <a:xfrm>
                <a:off x="48" y="2691"/>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36" tIns="45718" rIns="91436" bIns="45718" anchor="ctr"/>
              <a:lstStyle/>
              <a:p>
                <a:pPr eaLnBrk="1" hangingPunct="1"/>
                <a:endParaRPr lang="cs-CZ" altLang="cs-CZ"/>
              </a:p>
            </p:txBody>
          </p:sp>
          <p:sp>
            <p:nvSpPr>
              <p:cNvPr id="19" name="Rectangle 17">
                <a:extLst>
                  <a:ext uri="{FF2B5EF4-FFF2-40B4-BE49-F238E27FC236}">
                    <a16:creationId xmlns:a16="http://schemas.microsoft.com/office/drawing/2014/main" id="{A0A926E1-66D8-44E6-A6D8-CAB4D86DE71E}"/>
                  </a:ext>
                </a:extLst>
              </p:cNvPr>
              <p:cNvSpPr>
                <a:spLocks noChangeArrowheads="1"/>
              </p:cNvSpPr>
              <p:nvPr/>
            </p:nvSpPr>
            <p:spPr bwMode="auto">
              <a:xfrm>
                <a:off x="48" y="2836"/>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36" tIns="45718" rIns="91436" bIns="45718" anchor="ctr"/>
              <a:lstStyle/>
              <a:p>
                <a:pPr eaLnBrk="1" hangingPunct="1"/>
                <a:endParaRPr lang="cs-CZ" altLang="cs-CZ"/>
              </a:p>
            </p:txBody>
          </p:sp>
          <p:sp>
            <p:nvSpPr>
              <p:cNvPr id="20" name="Rectangle 18">
                <a:extLst>
                  <a:ext uri="{FF2B5EF4-FFF2-40B4-BE49-F238E27FC236}">
                    <a16:creationId xmlns:a16="http://schemas.microsoft.com/office/drawing/2014/main" id="{2287D9B3-2E5D-4644-B409-9FE9DECA6FD0}"/>
                  </a:ext>
                </a:extLst>
              </p:cNvPr>
              <p:cNvSpPr>
                <a:spLocks noChangeArrowheads="1"/>
              </p:cNvSpPr>
              <p:nvPr/>
            </p:nvSpPr>
            <p:spPr bwMode="auto">
              <a:xfrm>
                <a:off x="48" y="2979"/>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36" tIns="45718" rIns="91436" bIns="45718" anchor="ctr"/>
              <a:lstStyle/>
              <a:p>
                <a:pPr eaLnBrk="1" hangingPunct="1"/>
                <a:endParaRPr lang="cs-CZ" altLang="cs-CZ"/>
              </a:p>
            </p:txBody>
          </p:sp>
          <p:sp>
            <p:nvSpPr>
              <p:cNvPr id="21" name="Rectangle 19">
                <a:extLst>
                  <a:ext uri="{FF2B5EF4-FFF2-40B4-BE49-F238E27FC236}">
                    <a16:creationId xmlns:a16="http://schemas.microsoft.com/office/drawing/2014/main" id="{12BF196B-96C2-4833-978E-6DB282B9E7FA}"/>
                  </a:ext>
                </a:extLst>
              </p:cNvPr>
              <p:cNvSpPr>
                <a:spLocks noChangeArrowheads="1"/>
              </p:cNvSpPr>
              <p:nvPr/>
            </p:nvSpPr>
            <p:spPr bwMode="auto">
              <a:xfrm>
                <a:off x="48" y="3124"/>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36" tIns="45718" rIns="91436" bIns="45718" anchor="ctr"/>
              <a:lstStyle/>
              <a:p>
                <a:pPr eaLnBrk="1" hangingPunct="1"/>
                <a:endParaRPr lang="cs-CZ" altLang="cs-CZ"/>
              </a:p>
            </p:txBody>
          </p:sp>
          <p:sp>
            <p:nvSpPr>
              <p:cNvPr id="22" name="Rectangle 20">
                <a:extLst>
                  <a:ext uri="{FF2B5EF4-FFF2-40B4-BE49-F238E27FC236}">
                    <a16:creationId xmlns:a16="http://schemas.microsoft.com/office/drawing/2014/main" id="{DB6359B4-ADD9-410A-B471-A9BE1892D66F}"/>
                  </a:ext>
                </a:extLst>
              </p:cNvPr>
              <p:cNvSpPr>
                <a:spLocks noChangeArrowheads="1"/>
              </p:cNvSpPr>
              <p:nvPr/>
            </p:nvSpPr>
            <p:spPr bwMode="auto">
              <a:xfrm>
                <a:off x="48" y="3269"/>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36" tIns="45718" rIns="91436" bIns="45718" anchor="ctr"/>
              <a:lstStyle/>
              <a:p>
                <a:pPr eaLnBrk="1" hangingPunct="1"/>
                <a:endParaRPr lang="cs-CZ" altLang="cs-CZ"/>
              </a:p>
            </p:txBody>
          </p:sp>
          <p:sp>
            <p:nvSpPr>
              <p:cNvPr id="23" name="Rectangle 21">
                <a:extLst>
                  <a:ext uri="{FF2B5EF4-FFF2-40B4-BE49-F238E27FC236}">
                    <a16:creationId xmlns:a16="http://schemas.microsoft.com/office/drawing/2014/main" id="{8DE1F740-B2D7-48BF-967E-797A0E1C2651}"/>
                  </a:ext>
                </a:extLst>
              </p:cNvPr>
              <p:cNvSpPr>
                <a:spLocks noChangeArrowheads="1"/>
              </p:cNvSpPr>
              <p:nvPr/>
            </p:nvSpPr>
            <p:spPr bwMode="auto">
              <a:xfrm>
                <a:off x="48" y="3412"/>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36" tIns="45718" rIns="91436" bIns="45718" anchor="ctr"/>
              <a:lstStyle/>
              <a:p>
                <a:pPr eaLnBrk="1" hangingPunct="1"/>
                <a:endParaRPr lang="cs-CZ" altLang="cs-CZ"/>
              </a:p>
            </p:txBody>
          </p:sp>
          <p:sp>
            <p:nvSpPr>
              <p:cNvPr id="24" name="Rectangle 22">
                <a:extLst>
                  <a:ext uri="{FF2B5EF4-FFF2-40B4-BE49-F238E27FC236}">
                    <a16:creationId xmlns:a16="http://schemas.microsoft.com/office/drawing/2014/main" id="{256917D7-81C9-4641-9A9E-628F0DC4B4C2}"/>
                  </a:ext>
                </a:extLst>
              </p:cNvPr>
              <p:cNvSpPr>
                <a:spLocks noChangeArrowheads="1"/>
              </p:cNvSpPr>
              <p:nvPr/>
            </p:nvSpPr>
            <p:spPr bwMode="auto">
              <a:xfrm>
                <a:off x="48" y="3557"/>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36" tIns="45718" rIns="91436" bIns="45718" anchor="ctr"/>
              <a:lstStyle/>
              <a:p>
                <a:pPr eaLnBrk="1" hangingPunct="1"/>
                <a:endParaRPr lang="cs-CZ" altLang="cs-CZ"/>
              </a:p>
            </p:txBody>
          </p:sp>
          <p:sp>
            <p:nvSpPr>
              <p:cNvPr id="25" name="Rectangle 23">
                <a:extLst>
                  <a:ext uri="{FF2B5EF4-FFF2-40B4-BE49-F238E27FC236}">
                    <a16:creationId xmlns:a16="http://schemas.microsoft.com/office/drawing/2014/main" id="{C98738D3-76F1-4A6A-B67F-E3DE2D07836D}"/>
                  </a:ext>
                </a:extLst>
              </p:cNvPr>
              <p:cNvSpPr>
                <a:spLocks noChangeArrowheads="1"/>
              </p:cNvSpPr>
              <p:nvPr/>
            </p:nvSpPr>
            <p:spPr bwMode="auto">
              <a:xfrm>
                <a:off x="48" y="3702"/>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36" tIns="45718" rIns="91436" bIns="45718" anchor="ctr"/>
              <a:lstStyle/>
              <a:p>
                <a:pPr eaLnBrk="1" hangingPunct="1"/>
                <a:endParaRPr lang="cs-CZ" altLang="cs-CZ"/>
              </a:p>
            </p:txBody>
          </p:sp>
          <p:sp>
            <p:nvSpPr>
              <p:cNvPr id="26" name="Rectangle 24">
                <a:extLst>
                  <a:ext uri="{FF2B5EF4-FFF2-40B4-BE49-F238E27FC236}">
                    <a16:creationId xmlns:a16="http://schemas.microsoft.com/office/drawing/2014/main" id="{5F9AD5FD-162D-4B38-8334-A93E71722E61}"/>
                  </a:ext>
                </a:extLst>
              </p:cNvPr>
              <p:cNvSpPr>
                <a:spLocks noChangeArrowheads="1"/>
              </p:cNvSpPr>
              <p:nvPr/>
            </p:nvSpPr>
            <p:spPr bwMode="auto">
              <a:xfrm>
                <a:off x="48" y="3845"/>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36" tIns="45718" rIns="91436" bIns="45718" anchor="ctr"/>
              <a:lstStyle/>
              <a:p>
                <a:pPr eaLnBrk="1" hangingPunct="1"/>
                <a:endParaRPr lang="cs-CZ" altLang="cs-CZ"/>
              </a:p>
            </p:txBody>
          </p:sp>
          <p:sp>
            <p:nvSpPr>
              <p:cNvPr id="27" name="Rectangle 25">
                <a:extLst>
                  <a:ext uri="{FF2B5EF4-FFF2-40B4-BE49-F238E27FC236}">
                    <a16:creationId xmlns:a16="http://schemas.microsoft.com/office/drawing/2014/main" id="{788CE41B-398D-43D3-9FD5-3E89FF022356}"/>
                  </a:ext>
                </a:extLst>
              </p:cNvPr>
              <p:cNvSpPr>
                <a:spLocks noChangeArrowheads="1"/>
              </p:cNvSpPr>
              <p:nvPr/>
            </p:nvSpPr>
            <p:spPr bwMode="auto">
              <a:xfrm>
                <a:off x="48" y="3990"/>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36" tIns="45718" rIns="91436" bIns="45718" anchor="ctr"/>
              <a:lstStyle/>
              <a:p>
                <a:pPr eaLnBrk="1" hangingPunct="1"/>
                <a:endParaRPr lang="cs-CZ" altLang="cs-CZ"/>
              </a:p>
            </p:txBody>
          </p:sp>
          <p:sp>
            <p:nvSpPr>
              <p:cNvPr id="28" name="Rectangle 26">
                <a:extLst>
                  <a:ext uri="{FF2B5EF4-FFF2-40B4-BE49-F238E27FC236}">
                    <a16:creationId xmlns:a16="http://schemas.microsoft.com/office/drawing/2014/main" id="{3A418485-0339-41E4-A82E-2274A225AC88}"/>
                  </a:ext>
                </a:extLst>
              </p:cNvPr>
              <p:cNvSpPr>
                <a:spLocks noChangeArrowheads="1"/>
              </p:cNvSpPr>
              <p:nvPr/>
            </p:nvSpPr>
            <p:spPr bwMode="auto">
              <a:xfrm>
                <a:off x="48" y="4134"/>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36" tIns="45718" rIns="91436" bIns="45718" anchor="ctr"/>
              <a:lstStyle/>
              <a:p>
                <a:pPr eaLnBrk="1" hangingPunct="1"/>
                <a:endParaRPr lang="cs-CZ" altLang="cs-CZ"/>
              </a:p>
            </p:txBody>
          </p:sp>
          <p:sp>
            <p:nvSpPr>
              <p:cNvPr id="29" name="Rectangle 27">
                <a:extLst>
                  <a:ext uri="{FF2B5EF4-FFF2-40B4-BE49-F238E27FC236}">
                    <a16:creationId xmlns:a16="http://schemas.microsoft.com/office/drawing/2014/main" id="{70F8B9FB-C43B-46FC-885C-775C1384769F}"/>
                  </a:ext>
                </a:extLst>
              </p:cNvPr>
              <p:cNvSpPr>
                <a:spLocks noChangeArrowheads="1"/>
              </p:cNvSpPr>
              <p:nvPr/>
            </p:nvSpPr>
            <p:spPr bwMode="auto">
              <a:xfrm>
                <a:off x="48" y="103"/>
                <a:ext cx="96" cy="94"/>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36" tIns="45718" rIns="91436" bIns="45718" anchor="ctr"/>
              <a:lstStyle/>
              <a:p>
                <a:pPr eaLnBrk="1" hangingPunct="1"/>
                <a:endParaRPr lang="cs-CZ" altLang="cs-CZ"/>
              </a:p>
            </p:txBody>
          </p:sp>
          <p:sp>
            <p:nvSpPr>
              <p:cNvPr id="30" name="Rectangle 28">
                <a:extLst>
                  <a:ext uri="{FF2B5EF4-FFF2-40B4-BE49-F238E27FC236}">
                    <a16:creationId xmlns:a16="http://schemas.microsoft.com/office/drawing/2014/main" id="{A2163D23-A54C-4F57-A861-4917833D2F44}"/>
                  </a:ext>
                </a:extLst>
              </p:cNvPr>
              <p:cNvSpPr>
                <a:spLocks noChangeArrowheads="1"/>
              </p:cNvSpPr>
              <p:nvPr/>
            </p:nvSpPr>
            <p:spPr bwMode="auto">
              <a:xfrm>
                <a:off x="48" y="246"/>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36" tIns="45718" rIns="91436" bIns="45718" anchor="ctr"/>
              <a:lstStyle/>
              <a:p>
                <a:pPr eaLnBrk="1" hangingPunct="1"/>
                <a:endParaRPr lang="cs-CZ" altLang="cs-CZ"/>
              </a:p>
            </p:txBody>
          </p:sp>
          <p:sp>
            <p:nvSpPr>
              <p:cNvPr id="31" name="Rectangle 29">
                <a:extLst>
                  <a:ext uri="{FF2B5EF4-FFF2-40B4-BE49-F238E27FC236}">
                    <a16:creationId xmlns:a16="http://schemas.microsoft.com/office/drawing/2014/main" id="{B26DB4A1-77CB-4243-9434-983723D453C7}"/>
                  </a:ext>
                </a:extLst>
              </p:cNvPr>
              <p:cNvSpPr>
                <a:spLocks noChangeArrowheads="1"/>
              </p:cNvSpPr>
              <p:nvPr/>
            </p:nvSpPr>
            <p:spPr bwMode="auto">
              <a:xfrm>
                <a:off x="48" y="391"/>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36" tIns="45718" rIns="91436" bIns="45718" anchor="ctr"/>
              <a:lstStyle/>
              <a:p>
                <a:pPr eaLnBrk="1" hangingPunct="1"/>
                <a:endParaRPr lang="cs-CZ" altLang="cs-CZ"/>
              </a:p>
            </p:txBody>
          </p:sp>
          <p:sp>
            <p:nvSpPr>
              <p:cNvPr id="32" name="Rectangle 30">
                <a:extLst>
                  <a:ext uri="{FF2B5EF4-FFF2-40B4-BE49-F238E27FC236}">
                    <a16:creationId xmlns:a16="http://schemas.microsoft.com/office/drawing/2014/main" id="{F3238963-03E9-4849-8390-18C210E9DFDD}"/>
                  </a:ext>
                </a:extLst>
              </p:cNvPr>
              <p:cNvSpPr>
                <a:spLocks noChangeArrowheads="1"/>
              </p:cNvSpPr>
              <p:nvPr/>
            </p:nvSpPr>
            <p:spPr bwMode="auto">
              <a:xfrm>
                <a:off x="48" y="535"/>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36" tIns="45718" rIns="91436" bIns="45718" anchor="ctr"/>
              <a:lstStyle/>
              <a:p>
                <a:pPr eaLnBrk="1" hangingPunct="1"/>
                <a:endParaRPr lang="cs-CZ" altLang="cs-CZ"/>
              </a:p>
            </p:txBody>
          </p:sp>
          <p:sp>
            <p:nvSpPr>
              <p:cNvPr id="33" name="Rectangle 31">
                <a:extLst>
                  <a:ext uri="{FF2B5EF4-FFF2-40B4-BE49-F238E27FC236}">
                    <a16:creationId xmlns:a16="http://schemas.microsoft.com/office/drawing/2014/main" id="{8163792B-6DC8-47F2-BC0E-DC006B8D1AE9}"/>
                  </a:ext>
                </a:extLst>
              </p:cNvPr>
              <p:cNvSpPr>
                <a:spLocks noChangeArrowheads="1"/>
              </p:cNvSpPr>
              <p:nvPr/>
            </p:nvSpPr>
            <p:spPr bwMode="auto">
              <a:xfrm>
                <a:off x="48" y="678"/>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36" tIns="45718" rIns="91436" bIns="45718" anchor="ctr"/>
              <a:lstStyle/>
              <a:p>
                <a:pPr eaLnBrk="1" hangingPunct="1"/>
                <a:endParaRPr lang="cs-CZ" altLang="cs-CZ"/>
              </a:p>
            </p:txBody>
          </p:sp>
          <p:sp>
            <p:nvSpPr>
              <p:cNvPr id="34" name="Rectangle 32">
                <a:extLst>
                  <a:ext uri="{FF2B5EF4-FFF2-40B4-BE49-F238E27FC236}">
                    <a16:creationId xmlns:a16="http://schemas.microsoft.com/office/drawing/2014/main" id="{4D8A075B-4F20-4985-95C6-ED3BC557DFC3}"/>
                  </a:ext>
                </a:extLst>
              </p:cNvPr>
              <p:cNvSpPr>
                <a:spLocks noChangeArrowheads="1"/>
              </p:cNvSpPr>
              <p:nvPr/>
            </p:nvSpPr>
            <p:spPr bwMode="auto">
              <a:xfrm>
                <a:off x="48" y="82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36" tIns="45718" rIns="91436" bIns="45718" anchor="ctr"/>
              <a:lstStyle/>
              <a:p>
                <a:pPr eaLnBrk="1" hangingPunct="1"/>
                <a:endParaRPr lang="cs-CZ" altLang="cs-CZ"/>
              </a:p>
            </p:txBody>
          </p:sp>
          <p:sp>
            <p:nvSpPr>
              <p:cNvPr id="35" name="Rectangle 33">
                <a:extLst>
                  <a:ext uri="{FF2B5EF4-FFF2-40B4-BE49-F238E27FC236}">
                    <a16:creationId xmlns:a16="http://schemas.microsoft.com/office/drawing/2014/main" id="{C4148587-D816-4FA6-801B-7F1EE4444B1B}"/>
                  </a:ext>
                </a:extLst>
              </p:cNvPr>
              <p:cNvSpPr>
                <a:spLocks noChangeArrowheads="1"/>
              </p:cNvSpPr>
              <p:nvPr/>
            </p:nvSpPr>
            <p:spPr bwMode="auto">
              <a:xfrm>
                <a:off x="48" y="968"/>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36" tIns="45718" rIns="91436" bIns="45718" anchor="ctr"/>
              <a:lstStyle/>
              <a:p>
                <a:pPr eaLnBrk="1" hangingPunct="1"/>
                <a:endParaRPr lang="cs-CZ" altLang="cs-CZ"/>
              </a:p>
            </p:txBody>
          </p:sp>
        </p:grpSp>
      </p:grpSp>
      <p:sp>
        <p:nvSpPr>
          <p:cNvPr id="101410" name="Rectangle 34"/>
          <p:cNvSpPr>
            <a:spLocks noGrp="1" noChangeArrowheads="1"/>
          </p:cNvSpPr>
          <p:nvPr>
            <p:ph type="ctrTitle" sz="quarter"/>
          </p:nvPr>
        </p:nvSpPr>
        <p:spPr>
          <a:xfrm>
            <a:off x="1143000" y="2286000"/>
            <a:ext cx="7772400" cy="1143000"/>
          </a:xfrm>
        </p:spPr>
        <p:txBody>
          <a:bodyPr/>
          <a:lstStyle>
            <a:lvl1pPr algn="ctr">
              <a:defRPr>
                <a:solidFill>
                  <a:srgbClr val="00FFFF"/>
                </a:solidFill>
              </a:defRPr>
            </a:lvl1pPr>
          </a:lstStyle>
          <a:p>
            <a:pPr lvl="0"/>
            <a:r>
              <a:rPr lang="cs-CZ" noProof="0"/>
              <a:t>Klepnutím lze upravit styl předlohy nadpisů.</a:t>
            </a:r>
          </a:p>
        </p:txBody>
      </p:sp>
      <p:sp>
        <p:nvSpPr>
          <p:cNvPr id="101411" name="Rectangle 35"/>
          <p:cNvSpPr>
            <a:spLocks noGrp="1" noChangeArrowheads="1"/>
          </p:cNvSpPr>
          <p:nvPr>
            <p:ph type="subTitle" sz="quarter" idx="1"/>
          </p:nvPr>
        </p:nvSpPr>
        <p:spPr>
          <a:xfrm>
            <a:off x="1828800" y="3886200"/>
            <a:ext cx="6400800" cy="1752600"/>
          </a:xfrm>
        </p:spPr>
        <p:txBody>
          <a:bodyPr lIns="92066" tIns="46034" rIns="92066" bIns="46034"/>
          <a:lstStyle>
            <a:lvl1pPr marL="0" indent="0" algn="ctr">
              <a:buFont typeface="Wingdings" pitchFamily="2" charset="2"/>
              <a:buNone/>
              <a:defRPr>
                <a:solidFill>
                  <a:srgbClr val="FFFFFF"/>
                </a:solidFill>
              </a:defRPr>
            </a:lvl1pPr>
          </a:lstStyle>
          <a:p>
            <a:pPr lvl="0"/>
            <a:r>
              <a:rPr lang="cs-CZ" noProof="0"/>
              <a:t>Klepnutím lze upravit styl předlohy podnadpisů.</a:t>
            </a:r>
          </a:p>
        </p:txBody>
      </p:sp>
      <p:sp>
        <p:nvSpPr>
          <p:cNvPr id="36" name="Rectangle 36">
            <a:extLst>
              <a:ext uri="{FF2B5EF4-FFF2-40B4-BE49-F238E27FC236}">
                <a16:creationId xmlns:a16="http://schemas.microsoft.com/office/drawing/2014/main" id="{A16E79F4-71EF-4F79-9D1D-31D10EED55D4}"/>
              </a:ext>
            </a:extLst>
          </p:cNvPr>
          <p:cNvSpPr>
            <a:spLocks noGrp="1" noChangeArrowheads="1"/>
          </p:cNvSpPr>
          <p:nvPr>
            <p:ph type="dt" sz="quarter" idx="10"/>
          </p:nvPr>
        </p:nvSpPr>
        <p:spPr/>
        <p:txBody>
          <a:bodyPr/>
          <a:lstStyle>
            <a:lvl1pPr>
              <a:defRPr>
                <a:solidFill>
                  <a:srgbClr val="FFFFFF"/>
                </a:solidFill>
              </a:defRPr>
            </a:lvl1pPr>
          </a:lstStyle>
          <a:p>
            <a:pPr>
              <a:defRPr/>
            </a:pPr>
            <a:endParaRPr lang="cs-CZ"/>
          </a:p>
        </p:txBody>
      </p:sp>
      <p:sp>
        <p:nvSpPr>
          <p:cNvPr id="37" name="Rectangle 37">
            <a:extLst>
              <a:ext uri="{FF2B5EF4-FFF2-40B4-BE49-F238E27FC236}">
                <a16:creationId xmlns:a16="http://schemas.microsoft.com/office/drawing/2014/main" id="{852EE6CA-26B9-4205-8903-CB54A23E3BAF}"/>
              </a:ext>
            </a:extLst>
          </p:cNvPr>
          <p:cNvSpPr>
            <a:spLocks noGrp="1" noChangeArrowheads="1"/>
          </p:cNvSpPr>
          <p:nvPr>
            <p:ph type="ftr" sz="quarter" idx="11"/>
          </p:nvPr>
        </p:nvSpPr>
        <p:spPr/>
        <p:txBody>
          <a:bodyPr/>
          <a:lstStyle>
            <a:lvl1pPr>
              <a:defRPr>
                <a:solidFill>
                  <a:srgbClr val="FFFFFF"/>
                </a:solidFill>
              </a:defRPr>
            </a:lvl1pPr>
          </a:lstStyle>
          <a:p>
            <a:pPr>
              <a:defRPr/>
            </a:pPr>
            <a:endParaRPr lang="cs-CZ"/>
          </a:p>
        </p:txBody>
      </p:sp>
      <p:sp>
        <p:nvSpPr>
          <p:cNvPr id="38" name="Rectangle 38">
            <a:extLst>
              <a:ext uri="{FF2B5EF4-FFF2-40B4-BE49-F238E27FC236}">
                <a16:creationId xmlns:a16="http://schemas.microsoft.com/office/drawing/2014/main" id="{67CEEBC5-7B40-4A41-9F30-77B8DAC250AF}"/>
              </a:ext>
            </a:extLst>
          </p:cNvPr>
          <p:cNvSpPr>
            <a:spLocks noGrp="1" noChangeArrowheads="1"/>
          </p:cNvSpPr>
          <p:nvPr>
            <p:ph type="sldNum" sz="quarter" idx="12"/>
          </p:nvPr>
        </p:nvSpPr>
        <p:spPr/>
        <p:txBody>
          <a:bodyPr/>
          <a:lstStyle>
            <a:lvl1pPr>
              <a:defRPr smtClean="0">
                <a:solidFill>
                  <a:srgbClr val="FFFFFF"/>
                </a:solidFill>
              </a:defRPr>
            </a:lvl1pPr>
          </a:lstStyle>
          <a:p>
            <a:pPr>
              <a:defRPr/>
            </a:pPr>
            <a:fld id="{2CE44BBF-89F1-450C-B7B6-0D2FF3347DE6}" type="slidenum">
              <a:rPr lang="cs-CZ" altLang="cs-CZ"/>
              <a:pPr>
                <a:defRPr/>
              </a:pPr>
              <a:t>‹#›</a:t>
            </a:fld>
            <a:endParaRPr lang="cs-CZ" altLang="cs-CZ"/>
          </a:p>
        </p:txBody>
      </p:sp>
    </p:spTree>
    <p:extLst>
      <p:ext uri="{BB962C8B-B14F-4D97-AF65-F5344CB8AC3E}">
        <p14:creationId xmlns:p14="http://schemas.microsoft.com/office/powerpoint/2010/main" val="175590673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35">
            <a:extLst>
              <a:ext uri="{FF2B5EF4-FFF2-40B4-BE49-F238E27FC236}">
                <a16:creationId xmlns:a16="http://schemas.microsoft.com/office/drawing/2014/main" id="{827059B5-3AF7-4F68-9996-7E936CE491E8}"/>
              </a:ext>
            </a:extLst>
          </p:cNvPr>
          <p:cNvSpPr>
            <a:spLocks noGrp="1" noChangeArrowheads="1"/>
          </p:cNvSpPr>
          <p:nvPr>
            <p:ph type="dt" sz="half" idx="10"/>
          </p:nvPr>
        </p:nvSpPr>
        <p:spPr>
          <a:ln/>
        </p:spPr>
        <p:txBody>
          <a:bodyPr/>
          <a:lstStyle>
            <a:lvl1pPr>
              <a:defRPr/>
            </a:lvl1pPr>
          </a:lstStyle>
          <a:p>
            <a:pPr>
              <a:defRPr/>
            </a:pPr>
            <a:endParaRPr lang="cs-CZ"/>
          </a:p>
        </p:txBody>
      </p:sp>
      <p:sp>
        <p:nvSpPr>
          <p:cNvPr id="5" name="Rectangle 36">
            <a:extLst>
              <a:ext uri="{FF2B5EF4-FFF2-40B4-BE49-F238E27FC236}">
                <a16:creationId xmlns:a16="http://schemas.microsoft.com/office/drawing/2014/main" id="{FF502C13-4B48-4C8B-A2E3-7EB6289B4AB1}"/>
              </a:ext>
            </a:extLst>
          </p:cNvPr>
          <p:cNvSpPr>
            <a:spLocks noGrp="1" noChangeArrowheads="1"/>
          </p:cNvSpPr>
          <p:nvPr>
            <p:ph type="ftr" sz="quarter" idx="11"/>
          </p:nvPr>
        </p:nvSpPr>
        <p:spPr>
          <a:ln/>
        </p:spPr>
        <p:txBody>
          <a:bodyPr/>
          <a:lstStyle>
            <a:lvl1pPr>
              <a:defRPr/>
            </a:lvl1pPr>
          </a:lstStyle>
          <a:p>
            <a:pPr>
              <a:defRPr/>
            </a:pPr>
            <a:endParaRPr lang="cs-CZ"/>
          </a:p>
        </p:txBody>
      </p:sp>
      <p:sp>
        <p:nvSpPr>
          <p:cNvPr id="6" name="Rectangle 37">
            <a:extLst>
              <a:ext uri="{FF2B5EF4-FFF2-40B4-BE49-F238E27FC236}">
                <a16:creationId xmlns:a16="http://schemas.microsoft.com/office/drawing/2014/main" id="{48A02C14-1463-4D24-882C-8A407A428468}"/>
              </a:ext>
            </a:extLst>
          </p:cNvPr>
          <p:cNvSpPr>
            <a:spLocks noGrp="1" noChangeArrowheads="1"/>
          </p:cNvSpPr>
          <p:nvPr>
            <p:ph type="sldNum" sz="quarter" idx="12"/>
          </p:nvPr>
        </p:nvSpPr>
        <p:spPr>
          <a:ln/>
        </p:spPr>
        <p:txBody>
          <a:bodyPr/>
          <a:lstStyle>
            <a:lvl1pPr>
              <a:defRPr/>
            </a:lvl1pPr>
          </a:lstStyle>
          <a:p>
            <a:pPr>
              <a:defRPr/>
            </a:pPr>
            <a:fld id="{9A9C906C-9F32-40C7-BEBC-ADC6D0B70230}" type="slidenum">
              <a:rPr lang="cs-CZ" altLang="cs-CZ"/>
              <a:pPr>
                <a:defRPr/>
              </a:pPr>
              <a:t>‹#›</a:t>
            </a:fld>
            <a:endParaRPr lang="cs-CZ" altLang="cs-CZ"/>
          </a:p>
        </p:txBody>
      </p:sp>
    </p:spTree>
    <p:extLst>
      <p:ext uri="{BB962C8B-B14F-4D97-AF65-F5344CB8AC3E}">
        <p14:creationId xmlns:p14="http://schemas.microsoft.com/office/powerpoint/2010/main" val="397836487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1"/>
            <a:ext cx="7772400" cy="1362075"/>
          </a:xfrm>
        </p:spPr>
        <p:txBody>
          <a:bodyPr anchor="t"/>
          <a:lstStyle>
            <a:lvl1pPr algn="l">
              <a:defRPr sz="4000" b="1" cap="all"/>
            </a:lvl1pPr>
          </a:lstStyle>
          <a:p>
            <a:r>
              <a:rPr lang="cs-CZ"/>
              <a:t>Kliknutím lze upravit styl.</a:t>
            </a:r>
          </a:p>
        </p:txBody>
      </p:sp>
      <p:sp>
        <p:nvSpPr>
          <p:cNvPr id="3" name="Zástupný symbol pro text 2"/>
          <p:cNvSpPr>
            <a:spLocks noGrp="1"/>
          </p:cNvSpPr>
          <p:nvPr>
            <p:ph type="body" idx="1"/>
          </p:nvPr>
        </p:nvSpPr>
        <p:spPr>
          <a:xfrm>
            <a:off x="722313" y="2906714"/>
            <a:ext cx="7772400" cy="1500187"/>
          </a:xfrm>
        </p:spPr>
        <p:txBody>
          <a:bodyPr anchor="b"/>
          <a:lstStyle>
            <a:lvl1pPr marL="0" indent="0">
              <a:buNone/>
              <a:defRPr sz="2000"/>
            </a:lvl1pPr>
            <a:lvl2pPr marL="457177" indent="0">
              <a:buNone/>
              <a:defRPr sz="1800"/>
            </a:lvl2pPr>
            <a:lvl3pPr marL="914354" indent="0">
              <a:buNone/>
              <a:defRPr sz="1600"/>
            </a:lvl3pPr>
            <a:lvl4pPr marL="1371531" indent="0">
              <a:buNone/>
              <a:defRPr sz="1400"/>
            </a:lvl4pPr>
            <a:lvl5pPr marL="1828709" indent="0">
              <a:buNone/>
              <a:defRPr sz="1400"/>
            </a:lvl5pPr>
            <a:lvl6pPr marL="2285886" indent="0">
              <a:buNone/>
              <a:defRPr sz="1400"/>
            </a:lvl6pPr>
            <a:lvl7pPr marL="2743063" indent="0">
              <a:buNone/>
              <a:defRPr sz="1400"/>
            </a:lvl7pPr>
            <a:lvl8pPr marL="3200240" indent="0">
              <a:buNone/>
              <a:defRPr sz="1400"/>
            </a:lvl8pPr>
            <a:lvl9pPr marL="3657417" indent="0">
              <a:buNone/>
              <a:defRPr sz="1400"/>
            </a:lvl9pPr>
          </a:lstStyle>
          <a:p>
            <a:pPr lvl="0"/>
            <a:r>
              <a:rPr lang="cs-CZ"/>
              <a:t>Kliknutím lze upravit styly předlohy textu.</a:t>
            </a:r>
          </a:p>
        </p:txBody>
      </p:sp>
      <p:sp>
        <p:nvSpPr>
          <p:cNvPr id="4" name="Rectangle 35">
            <a:extLst>
              <a:ext uri="{FF2B5EF4-FFF2-40B4-BE49-F238E27FC236}">
                <a16:creationId xmlns:a16="http://schemas.microsoft.com/office/drawing/2014/main" id="{BDEB51B3-CC1B-4E1C-A881-A243C48D02DD}"/>
              </a:ext>
            </a:extLst>
          </p:cNvPr>
          <p:cNvSpPr>
            <a:spLocks noGrp="1" noChangeArrowheads="1"/>
          </p:cNvSpPr>
          <p:nvPr>
            <p:ph type="dt" sz="half" idx="10"/>
          </p:nvPr>
        </p:nvSpPr>
        <p:spPr>
          <a:ln/>
        </p:spPr>
        <p:txBody>
          <a:bodyPr/>
          <a:lstStyle>
            <a:lvl1pPr>
              <a:defRPr/>
            </a:lvl1pPr>
          </a:lstStyle>
          <a:p>
            <a:pPr>
              <a:defRPr/>
            </a:pPr>
            <a:endParaRPr lang="cs-CZ"/>
          </a:p>
        </p:txBody>
      </p:sp>
      <p:sp>
        <p:nvSpPr>
          <p:cNvPr id="5" name="Rectangle 36">
            <a:extLst>
              <a:ext uri="{FF2B5EF4-FFF2-40B4-BE49-F238E27FC236}">
                <a16:creationId xmlns:a16="http://schemas.microsoft.com/office/drawing/2014/main" id="{47FEDF5F-1D63-4F08-8B0F-EF4B8359A5E1}"/>
              </a:ext>
            </a:extLst>
          </p:cNvPr>
          <p:cNvSpPr>
            <a:spLocks noGrp="1" noChangeArrowheads="1"/>
          </p:cNvSpPr>
          <p:nvPr>
            <p:ph type="ftr" sz="quarter" idx="11"/>
          </p:nvPr>
        </p:nvSpPr>
        <p:spPr>
          <a:ln/>
        </p:spPr>
        <p:txBody>
          <a:bodyPr/>
          <a:lstStyle>
            <a:lvl1pPr>
              <a:defRPr/>
            </a:lvl1pPr>
          </a:lstStyle>
          <a:p>
            <a:pPr>
              <a:defRPr/>
            </a:pPr>
            <a:endParaRPr lang="cs-CZ"/>
          </a:p>
        </p:txBody>
      </p:sp>
      <p:sp>
        <p:nvSpPr>
          <p:cNvPr id="6" name="Rectangle 37">
            <a:extLst>
              <a:ext uri="{FF2B5EF4-FFF2-40B4-BE49-F238E27FC236}">
                <a16:creationId xmlns:a16="http://schemas.microsoft.com/office/drawing/2014/main" id="{D4C1C84A-A047-47CB-8CBA-E41EAF718031}"/>
              </a:ext>
            </a:extLst>
          </p:cNvPr>
          <p:cNvSpPr>
            <a:spLocks noGrp="1" noChangeArrowheads="1"/>
          </p:cNvSpPr>
          <p:nvPr>
            <p:ph type="sldNum" sz="quarter" idx="12"/>
          </p:nvPr>
        </p:nvSpPr>
        <p:spPr>
          <a:ln/>
        </p:spPr>
        <p:txBody>
          <a:bodyPr/>
          <a:lstStyle>
            <a:lvl1pPr>
              <a:defRPr/>
            </a:lvl1pPr>
          </a:lstStyle>
          <a:p>
            <a:pPr>
              <a:defRPr/>
            </a:pPr>
            <a:fld id="{EBBFE732-F28D-4044-8440-18121B163A63}" type="slidenum">
              <a:rPr lang="cs-CZ" altLang="cs-CZ"/>
              <a:pPr>
                <a:defRPr/>
              </a:pPr>
              <a:t>‹#›</a:t>
            </a:fld>
            <a:endParaRPr lang="cs-CZ" altLang="cs-CZ"/>
          </a:p>
        </p:txBody>
      </p:sp>
    </p:spTree>
    <p:extLst>
      <p:ext uri="{BB962C8B-B14F-4D97-AF65-F5344CB8AC3E}">
        <p14:creationId xmlns:p14="http://schemas.microsoft.com/office/powerpoint/2010/main" val="367268796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sz="half" idx="1"/>
          </p:nvPr>
        </p:nvSpPr>
        <p:spPr>
          <a:xfrm>
            <a:off x="1169988" y="194627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5132388" y="194627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Rectangle 35">
            <a:extLst>
              <a:ext uri="{FF2B5EF4-FFF2-40B4-BE49-F238E27FC236}">
                <a16:creationId xmlns:a16="http://schemas.microsoft.com/office/drawing/2014/main" id="{647DB3EE-6E16-4CE4-85BC-A5A9032521DB}"/>
              </a:ext>
            </a:extLst>
          </p:cNvPr>
          <p:cNvSpPr>
            <a:spLocks noGrp="1" noChangeArrowheads="1"/>
          </p:cNvSpPr>
          <p:nvPr>
            <p:ph type="dt" sz="half" idx="10"/>
          </p:nvPr>
        </p:nvSpPr>
        <p:spPr>
          <a:ln/>
        </p:spPr>
        <p:txBody>
          <a:bodyPr/>
          <a:lstStyle>
            <a:lvl1pPr>
              <a:defRPr/>
            </a:lvl1pPr>
          </a:lstStyle>
          <a:p>
            <a:pPr>
              <a:defRPr/>
            </a:pPr>
            <a:endParaRPr lang="cs-CZ"/>
          </a:p>
        </p:txBody>
      </p:sp>
      <p:sp>
        <p:nvSpPr>
          <p:cNvPr id="6" name="Rectangle 36">
            <a:extLst>
              <a:ext uri="{FF2B5EF4-FFF2-40B4-BE49-F238E27FC236}">
                <a16:creationId xmlns:a16="http://schemas.microsoft.com/office/drawing/2014/main" id="{4E0642A8-F6E0-4B83-A274-73463A0C784D}"/>
              </a:ext>
            </a:extLst>
          </p:cNvPr>
          <p:cNvSpPr>
            <a:spLocks noGrp="1" noChangeArrowheads="1"/>
          </p:cNvSpPr>
          <p:nvPr>
            <p:ph type="ftr" sz="quarter" idx="11"/>
          </p:nvPr>
        </p:nvSpPr>
        <p:spPr>
          <a:ln/>
        </p:spPr>
        <p:txBody>
          <a:bodyPr/>
          <a:lstStyle>
            <a:lvl1pPr>
              <a:defRPr/>
            </a:lvl1pPr>
          </a:lstStyle>
          <a:p>
            <a:pPr>
              <a:defRPr/>
            </a:pPr>
            <a:endParaRPr lang="cs-CZ"/>
          </a:p>
        </p:txBody>
      </p:sp>
      <p:sp>
        <p:nvSpPr>
          <p:cNvPr id="7" name="Rectangle 37">
            <a:extLst>
              <a:ext uri="{FF2B5EF4-FFF2-40B4-BE49-F238E27FC236}">
                <a16:creationId xmlns:a16="http://schemas.microsoft.com/office/drawing/2014/main" id="{6D18CC21-A136-4080-8C85-591B016C32EE}"/>
              </a:ext>
            </a:extLst>
          </p:cNvPr>
          <p:cNvSpPr>
            <a:spLocks noGrp="1" noChangeArrowheads="1"/>
          </p:cNvSpPr>
          <p:nvPr>
            <p:ph type="sldNum" sz="quarter" idx="12"/>
          </p:nvPr>
        </p:nvSpPr>
        <p:spPr>
          <a:ln/>
        </p:spPr>
        <p:txBody>
          <a:bodyPr/>
          <a:lstStyle>
            <a:lvl1pPr>
              <a:defRPr/>
            </a:lvl1pPr>
          </a:lstStyle>
          <a:p>
            <a:pPr>
              <a:defRPr/>
            </a:pPr>
            <a:fld id="{6C219E7A-7320-471E-B56B-E4776FD507E1}" type="slidenum">
              <a:rPr lang="cs-CZ" altLang="cs-CZ"/>
              <a:pPr>
                <a:defRPr/>
              </a:pPr>
              <a:t>‹#›</a:t>
            </a:fld>
            <a:endParaRPr lang="cs-CZ" altLang="cs-CZ"/>
          </a:p>
        </p:txBody>
      </p:sp>
    </p:spTree>
    <p:extLst>
      <p:ext uri="{BB962C8B-B14F-4D97-AF65-F5344CB8AC3E}">
        <p14:creationId xmlns:p14="http://schemas.microsoft.com/office/powerpoint/2010/main" val="147057038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1143000"/>
          </a:xfrm>
        </p:spPr>
        <p:txBody>
          <a:bodyPr/>
          <a:lstStyle>
            <a:lvl1pPr>
              <a:defRPr/>
            </a:lvl1pPr>
          </a:lstStyle>
          <a:p>
            <a:r>
              <a:rPr lang="cs-CZ"/>
              <a:t>Kliknutím lze upravit styl.</a:t>
            </a:r>
          </a:p>
        </p:txBody>
      </p:sp>
      <p:sp>
        <p:nvSpPr>
          <p:cNvPr id="3" name="Zástupný symbol pro text 2"/>
          <p:cNvSpPr>
            <a:spLocks noGrp="1"/>
          </p:cNvSpPr>
          <p:nvPr>
            <p:ph type="body" idx="1"/>
          </p:nvPr>
        </p:nvSpPr>
        <p:spPr>
          <a:xfrm>
            <a:off x="457200" y="1535114"/>
            <a:ext cx="4040188" cy="639762"/>
          </a:xfrm>
        </p:spPr>
        <p:txBody>
          <a:bodyPr anchor="b"/>
          <a:lstStyle>
            <a:lvl1pPr marL="0" indent="0">
              <a:buNone/>
              <a:defRPr sz="2400" b="1"/>
            </a:lvl1pPr>
            <a:lvl2pPr marL="457177" indent="0">
              <a:buNone/>
              <a:defRPr sz="2000" b="1"/>
            </a:lvl2pPr>
            <a:lvl3pPr marL="914354" indent="0">
              <a:buNone/>
              <a:defRPr sz="1800" b="1"/>
            </a:lvl3pPr>
            <a:lvl4pPr marL="1371531" indent="0">
              <a:buNone/>
              <a:defRPr sz="1600" b="1"/>
            </a:lvl4pPr>
            <a:lvl5pPr marL="1828709" indent="0">
              <a:buNone/>
              <a:defRPr sz="1600" b="1"/>
            </a:lvl5pPr>
            <a:lvl6pPr marL="2285886" indent="0">
              <a:buNone/>
              <a:defRPr sz="1600" b="1"/>
            </a:lvl6pPr>
            <a:lvl7pPr marL="2743063" indent="0">
              <a:buNone/>
              <a:defRPr sz="1600" b="1"/>
            </a:lvl7pPr>
            <a:lvl8pPr marL="3200240" indent="0">
              <a:buNone/>
              <a:defRPr sz="1600" b="1"/>
            </a:lvl8pPr>
            <a:lvl9pPr marL="3657417" indent="0">
              <a:buNone/>
              <a:defRPr sz="1600" b="1"/>
            </a:lvl9pPr>
          </a:lstStyle>
          <a:p>
            <a:pPr lvl="0"/>
            <a:r>
              <a:rPr lang="cs-CZ"/>
              <a:t>Kliknutím lze upravit styly předlohy textu.</a:t>
            </a:r>
          </a:p>
        </p:txBody>
      </p:sp>
      <p:sp>
        <p:nvSpPr>
          <p:cNvPr id="4" name="Zástupný symbol pro obsah 3"/>
          <p:cNvSpPr>
            <a:spLocks noGrp="1"/>
          </p:cNvSpPr>
          <p:nvPr>
            <p:ph sz="half" idx="2"/>
          </p:nvPr>
        </p:nvSpPr>
        <p:spPr>
          <a:xfrm>
            <a:off x="457200" y="2174876"/>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4645026" y="1535114"/>
            <a:ext cx="4041775" cy="639762"/>
          </a:xfrm>
        </p:spPr>
        <p:txBody>
          <a:bodyPr anchor="b"/>
          <a:lstStyle>
            <a:lvl1pPr marL="0" indent="0">
              <a:buNone/>
              <a:defRPr sz="2400" b="1"/>
            </a:lvl1pPr>
            <a:lvl2pPr marL="457177" indent="0">
              <a:buNone/>
              <a:defRPr sz="2000" b="1"/>
            </a:lvl2pPr>
            <a:lvl3pPr marL="914354" indent="0">
              <a:buNone/>
              <a:defRPr sz="1800" b="1"/>
            </a:lvl3pPr>
            <a:lvl4pPr marL="1371531" indent="0">
              <a:buNone/>
              <a:defRPr sz="1600" b="1"/>
            </a:lvl4pPr>
            <a:lvl5pPr marL="1828709" indent="0">
              <a:buNone/>
              <a:defRPr sz="1600" b="1"/>
            </a:lvl5pPr>
            <a:lvl6pPr marL="2285886" indent="0">
              <a:buNone/>
              <a:defRPr sz="1600" b="1"/>
            </a:lvl6pPr>
            <a:lvl7pPr marL="2743063" indent="0">
              <a:buNone/>
              <a:defRPr sz="1600" b="1"/>
            </a:lvl7pPr>
            <a:lvl8pPr marL="3200240" indent="0">
              <a:buNone/>
              <a:defRPr sz="1600" b="1"/>
            </a:lvl8pPr>
            <a:lvl9pPr marL="3657417" indent="0">
              <a:buNone/>
              <a:defRPr sz="1600" b="1"/>
            </a:lvl9pPr>
          </a:lstStyle>
          <a:p>
            <a:pPr lvl="0"/>
            <a:r>
              <a:rPr lang="cs-CZ"/>
              <a:t>Kliknutím lze upravit styly předlohy textu.</a:t>
            </a:r>
          </a:p>
        </p:txBody>
      </p:sp>
      <p:sp>
        <p:nvSpPr>
          <p:cNvPr id="6" name="Zástupný symbol pro obsah 5"/>
          <p:cNvSpPr>
            <a:spLocks noGrp="1"/>
          </p:cNvSpPr>
          <p:nvPr>
            <p:ph sz="quarter" idx="4"/>
          </p:nvPr>
        </p:nvSpPr>
        <p:spPr>
          <a:xfrm>
            <a:off x="4645026" y="2174876"/>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Rectangle 35">
            <a:extLst>
              <a:ext uri="{FF2B5EF4-FFF2-40B4-BE49-F238E27FC236}">
                <a16:creationId xmlns:a16="http://schemas.microsoft.com/office/drawing/2014/main" id="{02575B3B-9E87-4721-A853-E0B22B43A2FA}"/>
              </a:ext>
            </a:extLst>
          </p:cNvPr>
          <p:cNvSpPr>
            <a:spLocks noGrp="1" noChangeArrowheads="1"/>
          </p:cNvSpPr>
          <p:nvPr>
            <p:ph type="dt" sz="half" idx="10"/>
          </p:nvPr>
        </p:nvSpPr>
        <p:spPr>
          <a:ln/>
        </p:spPr>
        <p:txBody>
          <a:bodyPr/>
          <a:lstStyle>
            <a:lvl1pPr>
              <a:defRPr/>
            </a:lvl1pPr>
          </a:lstStyle>
          <a:p>
            <a:pPr>
              <a:defRPr/>
            </a:pPr>
            <a:endParaRPr lang="cs-CZ"/>
          </a:p>
        </p:txBody>
      </p:sp>
      <p:sp>
        <p:nvSpPr>
          <p:cNvPr id="8" name="Rectangle 36">
            <a:extLst>
              <a:ext uri="{FF2B5EF4-FFF2-40B4-BE49-F238E27FC236}">
                <a16:creationId xmlns:a16="http://schemas.microsoft.com/office/drawing/2014/main" id="{AC72489C-7E1A-4D3A-8CAB-F2AFC42D7BE3}"/>
              </a:ext>
            </a:extLst>
          </p:cNvPr>
          <p:cNvSpPr>
            <a:spLocks noGrp="1" noChangeArrowheads="1"/>
          </p:cNvSpPr>
          <p:nvPr>
            <p:ph type="ftr" sz="quarter" idx="11"/>
          </p:nvPr>
        </p:nvSpPr>
        <p:spPr>
          <a:ln/>
        </p:spPr>
        <p:txBody>
          <a:bodyPr/>
          <a:lstStyle>
            <a:lvl1pPr>
              <a:defRPr/>
            </a:lvl1pPr>
          </a:lstStyle>
          <a:p>
            <a:pPr>
              <a:defRPr/>
            </a:pPr>
            <a:endParaRPr lang="cs-CZ"/>
          </a:p>
        </p:txBody>
      </p:sp>
      <p:sp>
        <p:nvSpPr>
          <p:cNvPr id="9" name="Rectangle 37">
            <a:extLst>
              <a:ext uri="{FF2B5EF4-FFF2-40B4-BE49-F238E27FC236}">
                <a16:creationId xmlns:a16="http://schemas.microsoft.com/office/drawing/2014/main" id="{BC836238-B751-4DFA-ADE7-C8C4EC445083}"/>
              </a:ext>
            </a:extLst>
          </p:cNvPr>
          <p:cNvSpPr>
            <a:spLocks noGrp="1" noChangeArrowheads="1"/>
          </p:cNvSpPr>
          <p:nvPr>
            <p:ph type="sldNum" sz="quarter" idx="12"/>
          </p:nvPr>
        </p:nvSpPr>
        <p:spPr>
          <a:ln/>
        </p:spPr>
        <p:txBody>
          <a:bodyPr/>
          <a:lstStyle>
            <a:lvl1pPr>
              <a:defRPr/>
            </a:lvl1pPr>
          </a:lstStyle>
          <a:p>
            <a:pPr>
              <a:defRPr/>
            </a:pPr>
            <a:fld id="{5841C134-E486-4132-990F-054AF108F9EE}" type="slidenum">
              <a:rPr lang="cs-CZ" altLang="cs-CZ"/>
              <a:pPr>
                <a:defRPr/>
              </a:pPr>
              <a:t>‹#›</a:t>
            </a:fld>
            <a:endParaRPr lang="cs-CZ" altLang="cs-CZ"/>
          </a:p>
        </p:txBody>
      </p:sp>
    </p:spTree>
    <p:extLst>
      <p:ext uri="{BB962C8B-B14F-4D97-AF65-F5344CB8AC3E}">
        <p14:creationId xmlns:p14="http://schemas.microsoft.com/office/powerpoint/2010/main" val="353544640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Rectangle 35">
            <a:extLst>
              <a:ext uri="{FF2B5EF4-FFF2-40B4-BE49-F238E27FC236}">
                <a16:creationId xmlns:a16="http://schemas.microsoft.com/office/drawing/2014/main" id="{A29FA719-EC80-4FF7-A6EC-A2D412598283}"/>
              </a:ext>
            </a:extLst>
          </p:cNvPr>
          <p:cNvSpPr>
            <a:spLocks noGrp="1" noChangeArrowheads="1"/>
          </p:cNvSpPr>
          <p:nvPr>
            <p:ph type="dt" sz="half" idx="10"/>
          </p:nvPr>
        </p:nvSpPr>
        <p:spPr>
          <a:ln/>
        </p:spPr>
        <p:txBody>
          <a:bodyPr/>
          <a:lstStyle>
            <a:lvl1pPr>
              <a:defRPr/>
            </a:lvl1pPr>
          </a:lstStyle>
          <a:p>
            <a:pPr>
              <a:defRPr/>
            </a:pPr>
            <a:endParaRPr lang="cs-CZ"/>
          </a:p>
        </p:txBody>
      </p:sp>
      <p:sp>
        <p:nvSpPr>
          <p:cNvPr id="4" name="Rectangle 36">
            <a:extLst>
              <a:ext uri="{FF2B5EF4-FFF2-40B4-BE49-F238E27FC236}">
                <a16:creationId xmlns:a16="http://schemas.microsoft.com/office/drawing/2014/main" id="{BA7AADED-6C1B-4B20-AD90-19DC0F615605}"/>
              </a:ext>
            </a:extLst>
          </p:cNvPr>
          <p:cNvSpPr>
            <a:spLocks noGrp="1" noChangeArrowheads="1"/>
          </p:cNvSpPr>
          <p:nvPr>
            <p:ph type="ftr" sz="quarter" idx="11"/>
          </p:nvPr>
        </p:nvSpPr>
        <p:spPr>
          <a:ln/>
        </p:spPr>
        <p:txBody>
          <a:bodyPr/>
          <a:lstStyle>
            <a:lvl1pPr>
              <a:defRPr/>
            </a:lvl1pPr>
          </a:lstStyle>
          <a:p>
            <a:pPr>
              <a:defRPr/>
            </a:pPr>
            <a:endParaRPr lang="cs-CZ"/>
          </a:p>
        </p:txBody>
      </p:sp>
      <p:sp>
        <p:nvSpPr>
          <p:cNvPr id="5" name="Rectangle 37">
            <a:extLst>
              <a:ext uri="{FF2B5EF4-FFF2-40B4-BE49-F238E27FC236}">
                <a16:creationId xmlns:a16="http://schemas.microsoft.com/office/drawing/2014/main" id="{81F48B68-6A69-464C-9493-4023C82E51AC}"/>
              </a:ext>
            </a:extLst>
          </p:cNvPr>
          <p:cNvSpPr>
            <a:spLocks noGrp="1" noChangeArrowheads="1"/>
          </p:cNvSpPr>
          <p:nvPr>
            <p:ph type="sldNum" sz="quarter" idx="12"/>
          </p:nvPr>
        </p:nvSpPr>
        <p:spPr>
          <a:ln/>
        </p:spPr>
        <p:txBody>
          <a:bodyPr/>
          <a:lstStyle>
            <a:lvl1pPr>
              <a:defRPr/>
            </a:lvl1pPr>
          </a:lstStyle>
          <a:p>
            <a:pPr>
              <a:defRPr/>
            </a:pPr>
            <a:fld id="{9ED20DE0-7958-47F7-BE78-63D71AC93300}" type="slidenum">
              <a:rPr lang="cs-CZ" altLang="cs-CZ"/>
              <a:pPr>
                <a:defRPr/>
              </a:pPr>
              <a:t>‹#›</a:t>
            </a:fld>
            <a:endParaRPr lang="cs-CZ" altLang="cs-CZ"/>
          </a:p>
        </p:txBody>
      </p:sp>
    </p:spTree>
    <p:extLst>
      <p:ext uri="{BB962C8B-B14F-4D97-AF65-F5344CB8AC3E}">
        <p14:creationId xmlns:p14="http://schemas.microsoft.com/office/powerpoint/2010/main" val="376829013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Rectangle 35">
            <a:extLst>
              <a:ext uri="{FF2B5EF4-FFF2-40B4-BE49-F238E27FC236}">
                <a16:creationId xmlns:a16="http://schemas.microsoft.com/office/drawing/2014/main" id="{6B1E2F57-A678-4C1A-9EF5-6EDBED0F5FEC}"/>
              </a:ext>
            </a:extLst>
          </p:cNvPr>
          <p:cNvSpPr>
            <a:spLocks noGrp="1" noChangeArrowheads="1"/>
          </p:cNvSpPr>
          <p:nvPr>
            <p:ph type="dt" sz="half" idx="10"/>
          </p:nvPr>
        </p:nvSpPr>
        <p:spPr>
          <a:ln/>
        </p:spPr>
        <p:txBody>
          <a:bodyPr/>
          <a:lstStyle>
            <a:lvl1pPr>
              <a:defRPr/>
            </a:lvl1pPr>
          </a:lstStyle>
          <a:p>
            <a:pPr>
              <a:defRPr/>
            </a:pPr>
            <a:endParaRPr lang="cs-CZ"/>
          </a:p>
        </p:txBody>
      </p:sp>
      <p:sp>
        <p:nvSpPr>
          <p:cNvPr id="3" name="Rectangle 36">
            <a:extLst>
              <a:ext uri="{FF2B5EF4-FFF2-40B4-BE49-F238E27FC236}">
                <a16:creationId xmlns:a16="http://schemas.microsoft.com/office/drawing/2014/main" id="{AC93CA50-8E92-4DC0-BA3B-198476A2CECB}"/>
              </a:ext>
            </a:extLst>
          </p:cNvPr>
          <p:cNvSpPr>
            <a:spLocks noGrp="1" noChangeArrowheads="1"/>
          </p:cNvSpPr>
          <p:nvPr>
            <p:ph type="ftr" sz="quarter" idx="11"/>
          </p:nvPr>
        </p:nvSpPr>
        <p:spPr>
          <a:ln/>
        </p:spPr>
        <p:txBody>
          <a:bodyPr/>
          <a:lstStyle>
            <a:lvl1pPr>
              <a:defRPr/>
            </a:lvl1pPr>
          </a:lstStyle>
          <a:p>
            <a:pPr>
              <a:defRPr/>
            </a:pPr>
            <a:endParaRPr lang="cs-CZ"/>
          </a:p>
        </p:txBody>
      </p:sp>
      <p:sp>
        <p:nvSpPr>
          <p:cNvPr id="4" name="Rectangle 37">
            <a:extLst>
              <a:ext uri="{FF2B5EF4-FFF2-40B4-BE49-F238E27FC236}">
                <a16:creationId xmlns:a16="http://schemas.microsoft.com/office/drawing/2014/main" id="{4D4E5943-C29A-4377-A514-A591E213970F}"/>
              </a:ext>
            </a:extLst>
          </p:cNvPr>
          <p:cNvSpPr>
            <a:spLocks noGrp="1" noChangeArrowheads="1"/>
          </p:cNvSpPr>
          <p:nvPr>
            <p:ph type="sldNum" sz="quarter" idx="12"/>
          </p:nvPr>
        </p:nvSpPr>
        <p:spPr>
          <a:ln/>
        </p:spPr>
        <p:txBody>
          <a:bodyPr/>
          <a:lstStyle>
            <a:lvl1pPr>
              <a:defRPr/>
            </a:lvl1pPr>
          </a:lstStyle>
          <a:p>
            <a:pPr>
              <a:defRPr/>
            </a:pPr>
            <a:fld id="{F6D084BD-7039-44D3-981E-4C65342C1B66}" type="slidenum">
              <a:rPr lang="cs-CZ" altLang="cs-CZ"/>
              <a:pPr>
                <a:defRPr/>
              </a:pPr>
              <a:t>‹#›</a:t>
            </a:fld>
            <a:endParaRPr lang="cs-CZ" altLang="cs-CZ"/>
          </a:p>
        </p:txBody>
      </p:sp>
    </p:spTree>
    <p:extLst>
      <p:ext uri="{BB962C8B-B14F-4D97-AF65-F5344CB8AC3E}">
        <p14:creationId xmlns:p14="http://schemas.microsoft.com/office/powerpoint/2010/main" val="417660497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a:t>Kliknutím lze upravit styl.</a:t>
            </a:r>
          </a:p>
        </p:txBody>
      </p:sp>
      <p:sp>
        <p:nvSpPr>
          <p:cNvPr id="3" name="Zástupný symbol pro obsah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457200" y="1435101"/>
            <a:ext cx="3008313" cy="4691063"/>
          </a:xfrm>
        </p:spPr>
        <p:txBody>
          <a:bodyPr/>
          <a:lstStyle>
            <a:lvl1pPr marL="0" indent="0">
              <a:buNone/>
              <a:defRPr sz="1400"/>
            </a:lvl1pPr>
            <a:lvl2pPr marL="457177" indent="0">
              <a:buNone/>
              <a:defRPr sz="1200"/>
            </a:lvl2pPr>
            <a:lvl3pPr marL="914354" indent="0">
              <a:buNone/>
              <a:defRPr sz="1000"/>
            </a:lvl3pPr>
            <a:lvl4pPr marL="1371531" indent="0">
              <a:buNone/>
              <a:defRPr sz="900"/>
            </a:lvl4pPr>
            <a:lvl5pPr marL="1828709" indent="0">
              <a:buNone/>
              <a:defRPr sz="900"/>
            </a:lvl5pPr>
            <a:lvl6pPr marL="2285886" indent="0">
              <a:buNone/>
              <a:defRPr sz="900"/>
            </a:lvl6pPr>
            <a:lvl7pPr marL="2743063" indent="0">
              <a:buNone/>
              <a:defRPr sz="900"/>
            </a:lvl7pPr>
            <a:lvl8pPr marL="3200240" indent="0">
              <a:buNone/>
              <a:defRPr sz="900"/>
            </a:lvl8pPr>
            <a:lvl9pPr marL="3657417" indent="0">
              <a:buNone/>
              <a:defRPr sz="900"/>
            </a:lvl9pPr>
          </a:lstStyle>
          <a:p>
            <a:pPr lvl="0"/>
            <a:r>
              <a:rPr lang="cs-CZ"/>
              <a:t>Kliknutím lze upravit styly předlohy textu.</a:t>
            </a:r>
          </a:p>
        </p:txBody>
      </p:sp>
      <p:sp>
        <p:nvSpPr>
          <p:cNvPr id="5" name="Rectangle 35">
            <a:extLst>
              <a:ext uri="{FF2B5EF4-FFF2-40B4-BE49-F238E27FC236}">
                <a16:creationId xmlns:a16="http://schemas.microsoft.com/office/drawing/2014/main" id="{7A7B07DD-8D1C-43A2-959B-EAC19673D8B5}"/>
              </a:ext>
            </a:extLst>
          </p:cNvPr>
          <p:cNvSpPr>
            <a:spLocks noGrp="1" noChangeArrowheads="1"/>
          </p:cNvSpPr>
          <p:nvPr>
            <p:ph type="dt" sz="half" idx="10"/>
          </p:nvPr>
        </p:nvSpPr>
        <p:spPr>
          <a:ln/>
        </p:spPr>
        <p:txBody>
          <a:bodyPr/>
          <a:lstStyle>
            <a:lvl1pPr>
              <a:defRPr/>
            </a:lvl1pPr>
          </a:lstStyle>
          <a:p>
            <a:pPr>
              <a:defRPr/>
            </a:pPr>
            <a:endParaRPr lang="cs-CZ"/>
          </a:p>
        </p:txBody>
      </p:sp>
      <p:sp>
        <p:nvSpPr>
          <p:cNvPr id="6" name="Rectangle 36">
            <a:extLst>
              <a:ext uri="{FF2B5EF4-FFF2-40B4-BE49-F238E27FC236}">
                <a16:creationId xmlns:a16="http://schemas.microsoft.com/office/drawing/2014/main" id="{4FFF70BA-E9CF-4F51-9B29-24017AC20D41}"/>
              </a:ext>
            </a:extLst>
          </p:cNvPr>
          <p:cNvSpPr>
            <a:spLocks noGrp="1" noChangeArrowheads="1"/>
          </p:cNvSpPr>
          <p:nvPr>
            <p:ph type="ftr" sz="quarter" idx="11"/>
          </p:nvPr>
        </p:nvSpPr>
        <p:spPr>
          <a:ln/>
        </p:spPr>
        <p:txBody>
          <a:bodyPr/>
          <a:lstStyle>
            <a:lvl1pPr>
              <a:defRPr/>
            </a:lvl1pPr>
          </a:lstStyle>
          <a:p>
            <a:pPr>
              <a:defRPr/>
            </a:pPr>
            <a:endParaRPr lang="cs-CZ"/>
          </a:p>
        </p:txBody>
      </p:sp>
      <p:sp>
        <p:nvSpPr>
          <p:cNvPr id="7" name="Rectangle 37">
            <a:extLst>
              <a:ext uri="{FF2B5EF4-FFF2-40B4-BE49-F238E27FC236}">
                <a16:creationId xmlns:a16="http://schemas.microsoft.com/office/drawing/2014/main" id="{45C38B37-7432-45F7-ADEF-C96AA251F0B4}"/>
              </a:ext>
            </a:extLst>
          </p:cNvPr>
          <p:cNvSpPr>
            <a:spLocks noGrp="1" noChangeArrowheads="1"/>
          </p:cNvSpPr>
          <p:nvPr>
            <p:ph type="sldNum" sz="quarter" idx="12"/>
          </p:nvPr>
        </p:nvSpPr>
        <p:spPr>
          <a:ln/>
        </p:spPr>
        <p:txBody>
          <a:bodyPr/>
          <a:lstStyle>
            <a:lvl1pPr>
              <a:defRPr/>
            </a:lvl1pPr>
          </a:lstStyle>
          <a:p>
            <a:pPr>
              <a:defRPr/>
            </a:pPr>
            <a:fld id="{6AFF4D3D-3E0F-4FFA-91A2-C7A537C0F927}" type="slidenum">
              <a:rPr lang="cs-CZ" altLang="cs-CZ"/>
              <a:pPr>
                <a:defRPr/>
              </a:pPr>
              <a:t>‹#›</a:t>
            </a:fld>
            <a:endParaRPr lang="cs-CZ" altLang="cs-CZ"/>
          </a:p>
        </p:txBody>
      </p:sp>
    </p:spTree>
    <p:extLst>
      <p:ext uri="{BB962C8B-B14F-4D97-AF65-F5344CB8AC3E}">
        <p14:creationId xmlns:p14="http://schemas.microsoft.com/office/powerpoint/2010/main" val="195805983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1"/>
            <a:ext cx="5486400" cy="566738"/>
          </a:xfrm>
        </p:spPr>
        <p:txBody>
          <a:bodyPr anchor="b"/>
          <a:lstStyle>
            <a:lvl1pPr algn="l">
              <a:defRPr sz="2000" b="1"/>
            </a:lvl1pPr>
          </a:lstStyle>
          <a:p>
            <a:r>
              <a:rPr lang="cs-CZ"/>
              <a:t>Kliknutím lze upravit styl.</a:t>
            </a:r>
          </a:p>
        </p:txBody>
      </p:sp>
      <p:sp>
        <p:nvSpPr>
          <p:cNvPr id="3" name="Zástupný symbol pro obrázek 2"/>
          <p:cNvSpPr>
            <a:spLocks noGrp="1"/>
          </p:cNvSpPr>
          <p:nvPr>
            <p:ph type="pic" idx="1"/>
          </p:nvPr>
        </p:nvSpPr>
        <p:spPr>
          <a:xfrm>
            <a:off x="1792288" y="612775"/>
            <a:ext cx="5486400" cy="4114800"/>
          </a:xfrm>
        </p:spPr>
        <p:txBody>
          <a:bodyPr lIns="91431" tIns="45716" rIns="91431" bIns="45716"/>
          <a:lstStyle>
            <a:lvl1pPr marL="0" indent="0">
              <a:buNone/>
              <a:defRPr sz="3200"/>
            </a:lvl1pPr>
            <a:lvl2pPr marL="457177" indent="0">
              <a:buNone/>
              <a:defRPr sz="2800"/>
            </a:lvl2pPr>
            <a:lvl3pPr marL="914354" indent="0">
              <a:buNone/>
              <a:defRPr sz="2400"/>
            </a:lvl3pPr>
            <a:lvl4pPr marL="1371531" indent="0">
              <a:buNone/>
              <a:defRPr sz="2000"/>
            </a:lvl4pPr>
            <a:lvl5pPr marL="1828709" indent="0">
              <a:buNone/>
              <a:defRPr sz="2000"/>
            </a:lvl5pPr>
            <a:lvl6pPr marL="2285886" indent="0">
              <a:buNone/>
              <a:defRPr sz="2000"/>
            </a:lvl6pPr>
            <a:lvl7pPr marL="2743063" indent="0">
              <a:buNone/>
              <a:defRPr sz="2000"/>
            </a:lvl7pPr>
            <a:lvl8pPr marL="3200240" indent="0">
              <a:buNone/>
              <a:defRPr sz="2000"/>
            </a:lvl8pPr>
            <a:lvl9pPr marL="3657417" indent="0">
              <a:buNone/>
              <a:defRPr sz="2000"/>
            </a:lvl9pPr>
          </a:lstStyle>
          <a:p>
            <a:pPr lvl="0"/>
            <a:endParaRPr lang="cs-CZ" noProof="0"/>
          </a:p>
        </p:txBody>
      </p:sp>
      <p:sp>
        <p:nvSpPr>
          <p:cNvPr id="4" name="Zástupný symbol pro text 3"/>
          <p:cNvSpPr>
            <a:spLocks noGrp="1"/>
          </p:cNvSpPr>
          <p:nvPr>
            <p:ph type="body" sz="half" idx="2"/>
          </p:nvPr>
        </p:nvSpPr>
        <p:spPr>
          <a:xfrm>
            <a:off x="1792288" y="5367339"/>
            <a:ext cx="5486400" cy="804862"/>
          </a:xfrm>
        </p:spPr>
        <p:txBody>
          <a:bodyPr/>
          <a:lstStyle>
            <a:lvl1pPr marL="0" indent="0">
              <a:buNone/>
              <a:defRPr sz="1400"/>
            </a:lvl1pPr>
            <a:lvl2pPr marL="457177" indent="0">
              <a:buNone/>
              <a:defRPr sz="1200"/>
            </a:lvl2pPr>
            <a:lvl3pPr marL="914354" indent="0">
              <a:buNone/>
              <a:defRPr sz="1000"/>
            </a:lvl3pPr>
            <a:lvl4pPr marL="1371531" indent="0">
              <a:buNone/>
              <a:defRPr sz="900"/>
            </a:lvl4pPr>
            <a:lvl5pPr marL="1828709" indent="0">
              <a:buNone/>
              <a:defRPr sz="900"/>
            </a:lvl5pPr>
            <a:lvl6pPr marL="2285886" indent="0">
              <a:buNone/>
              <a:defRPr sz="900"/>
            </a:lvl6pPr>
            <a:lvl7pPr marL="2743063" indent="0">
              <a:buNone/>
              <a:defRPr sz="900"/>
            </a:lvl7pPr>
            <a:lvl8pPr marL="3200240" indent="0">
              <a:buNone/>
              <a:defRPr sz="900"/>
            </a:lvl8pPr>
            <a:lvl9pPr marL="3657417" indent="0">
              <a:buNone/>
              <a:defRPr sz="900"/>
            </a:lvl9pPr>
          </a:lstStyle>
          <a:p>
            <a:pPr lvl="0"/>
            <a:r>
              <a:rPr lang="cs-CZ"/>
              <a:t>Kliknutím lze upravit styly předlohy textu.</a:t>
            </a:r>
          </a:p>
        </p:txBody>
      </p:sp>
      <p:sp>
        <p:nvSpPr>
          <p:cNvPr id="5" name="Rectangle 35">
            <a:extLst>
              <a:ext uri="{FF2B5EF4-FFF2-40B4-BE49-F238E27FC236}">
                <a16:creationId xmlns:a16="http://schemas.microsoft.com/office/drawing/2014/main" id="{95E26551-09E1-4456-964F-95C1F41CA9EB}"/>
              </a:ext>
            </a:extLst>
          </p:cNvPr>
          <p:cNvSpPr>
            <a:spLocks noGrp="1" noChangeArrowheads="1"/>
          </p:cNvSpPr>
          <p:nvPr>
            <p:ph type="dt" sz="half" idx="10"/>
          </p:nvPr>
        </p:nvSpPr>
        <p:spPr>
          <a:ln/>
        </p:spPr>
        <p:txBody>
          <a:bodyPr/>
          <a:lstStyle>
            <a:lvl1pPr>
              <a:defRPr/>
            </a:lvl1pPr>
          </a:lstStyle>
          <a:p>
            <a:pPr>
              <a:defRPr/>
            </a:pPr>
            <a:endParaRPr lang="cs-CZ"/>
          </a:p>
        </p:txBody>
      </p:sp>
      <p:sp>
        <p:nvSpPr>
          <p:cNvPr id="6" name="Rectangle 36">
            <a:extLst>
              <a:ext uri="{FF2B5EF4-FFF2-40B4-BE49-F238E27FC236}">
                <a16:creationId xmlns:a16="http://schemas.microsoft.com/office/drawing/2014/main" id="{6CB5FCB2-C4B5-4DD3-A309-429307FCE70E}"/>
              </a:ext>
            </a:extLst>
          </p:cNvPr>
          <p:cNvSpPr>
            <a:spLocks noGrp="1" noChangeArrowheads="1"/>
          </p:cNvSpPr>
          <p:nvPr>
            <p:ph type="ftr" sz="quarter" idx="11"/>
          </p:nvPr>
        </p:nvSpPr>
        <p:spPr>
          <a:ln/>
        </p:spPr>
        <p:txBody>
          <a:bodyPr/>
          <a:lstStyle>
            <a:lvl1pPr>
              <a:defRPr/>
            </a:lvl1pPr>
          </a:lstStyle>
          <a:p>
            <a:pPr>
              <a:defRPr/>
            </a:pPr>
            <a:endParaRPr lang="cs-CZ"/>
          </a:p>
        </p:txBody>
      </p:sp>
      <p:sp>
        <p:nvSpPr>
          <p:cNvPr id="7" name="Rectangle 37">
            <a:extLst>
              <a:ext uri="{FF2B5EF4-FFF2-40B4-BE49-F238E27FC236}">
                <a16:creationId xmlns:a16="http://schemas.microsoft.com/office/drawing/2014/main" id="{6037C173-6138-44FC-8423-8749A494EE61}"/>
              </a:ext>
            </a:extLst>
          </p:cNvPr>
          <p:cNvSpPr>
            <a:spLocks noGrp="1" noChangeArrowheads="1"/>
          </p:cNvSpPr>
          <p:nvPr>
            <p:ph type="sldNum" sz="quarter" idx="12"/>
          </p:nvPr>
        </p:nvSpPr>
        <p:spPr>
          <a:ln/>
        </p:spPr>
        <p:txBody>
          <a:bodyPr/>
          <a:lstStyle>
            <a:lvl1pPr>
              <a:defRPr/>
            </a:lvl1pPr>
          </a:lstStyle>
          <a:p>
            <a:pPr>
              <a:defRPr/>
            </a:pPr>
            <a:fld id="{1F278BF5-8344-4AAE-B332-7ED240F4A324}" type="slidenum">
              <a:rPr lang="cs-CZ" altLang="cs-CZ"/>
              <a:pPr>
                <a:defRPr/>
              </a:pPr>
              <a:t>‹#›</a:t>
            </a:fld>
            <a:endParaRPr lang="cs-CZ" altLang="cs-CZ"/>
          </a:p>
        </p:txBody>
      </p:sp>
    </p:spTree>
    <p:extLst>
      <p:ext uri="{BB962C8B-B14F-4D97-AF65-F5344CB8AC3E}">
        <p14:creationId xmlns:p14="http://schemas.microsoft.com/office/powerpoint/2010/main" val="36664695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r>
              <a:rPr lang="en-US" altLang="de-CH"/>
              <a:t>Confidential</a:t>
            </a:r>
            <a:endParaRPr lang="en-US"/>
          </a:p>
        </p:txBody>
      </p:sp>
      <p:sp>
        <p:nvSpPr>
          <p:cNvPr id="9" name="Slide Number Placeholder 8"/>
          <p:cNvSpPr>
            <a:spLocks noGrp="1"/>
          </p:cNvSpPr>
          <p:nvPr>
            <p:ph type="sldNum" sz="quarter" idx="12"/>
          </p:nvPr>
        </p:nvSpPr>
        <p:spPr/>
        <p:txBody>
          <a:bodyPr/>
          <a:lstStyle>
            <a:lvl1pPr>
              <a:defRPr/>
            </a:lvl1pPr>
          </a:lstStyle>
          <a:p>
            <a:fld id="{F348D732-C00E-45B5-8925-0A3003CD0D38}" type="slidenum">
              <a:rPr lang="en-US"/>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svislý text 2"/>
          <p:cNvSpPr>
            <a:spLocks noGrp="1"/>
          </p:cNvSpPr>
          <p:nvPr>
            <p:ph type="body" orient="vert" idx="1"/>
          </p:nvPr>
        </p:nvSpPr>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35">
            <a:extLst>
              <a:ext uri="{FF2B5EF4-FFF2-40B4-BE49-F238E27FC236}">
                <a16:creationId xmlns:a16="http://schemas.microsoft.com/office/drawing/2014/main" id="{B402BEF2-6D9B-43DB-9E8E-596EEE29413B}"/>
              </a:ext>
            </a:extLst>
          </p:cNvPr>
          <p:cNvSpPr>
            <a:spLocks noGrp="1" noChangeArrowheads="1"/>
          </p:cNvSpPr>
          <p:nvPr>
            <p:ph type="dt" sz="half" idx="10"/>
          </p:nvPr>
        </p:nvSpPr>
        <p:spPr>
          <a:ln/>
        </p:spPr>
        <p:txBody>
          <a:bodyPr/>
          <a:lstStyle>
            <a:lvl1pPr>
              <a:defRPr/>
            </a:lvl1pPr>
          </a:lstStyle>
          <a:p>
            <a:pPr>
              <a:defRPr/>
            </a:pPr>
            <a:endParaRPr lang="cs-CZ"/>
          </a:p>
        </p:txBody>
      </p:sp>
      <p:sp>
        <p:nvSpPr>
          <p:cNvPr id="5" name="Rectangle 36">
            <a:extLst>
              <a:ext uri="{FF2B5EF4-FFF2-40B4-BE49-F238E27FC236}">
                <a16:creationId xmlns:a16="http://schemas.microsoft.com/office/drawing/2014/main" id="{921A2C30-565A-44A8-B386-4B82A3A41DDE}"/>
              </a:ext>
            </a:extLst>
          </p:cNvPr>
          <p:cNvSpPr>
            <a:spLocks noGrp="1" noChangeArrowheads="1"/>
          </p:cNvSpPr>
          <p:nvPr>
            <p:ph type="ftr" sz="quarter" idx="11"/>
          </p:nvPr>
        </p:nvSpPr>
        <p:spPr>
          <a:ln/>
        </p:spPr>
        <p:txBody>
          <a:bodyPr/>
          <a:lstStyle>
            <a:lvl1pPr>
              <a:defRPr/>
            </a:lvl1pPr>
          </a:lstStyle>
          <a:p>
            <a:pPr>
              <a:defRPr/>
            </a:pPr>
            <a:endParaRPr lang="cs-CZ"/>
          </a:p>
        </p:txBody>
      </p:sp>
      <p:sp>
        <p:nvSpPr>
          <p:cNvPr id="6" name="Rectangle 37">
            <a:extLst>
              <a:ext uri="{FF2B5EF4-FFF2-40B4-BE49-F238E27FC236}">
                <a16:creationId xmlns:a16="http://schemas.microsoft.com/office/drawing/2014/main" id="{6D5CDB47-7A9D-4FC0-A781-E45EB2415822}"/>
              </a:ext>
            </a:extLst>
          </p:cNvPr>
          <p:cNvSpPr>
            <a:spLocks noGrp="1" noChangeArrowheads="1"/>
          </p:cNvSpPr>
          <p:nvPr>
            <p:ph type="sldNum" sz="quarter" idx="12"/>
          </p:nvPr>
        </p:nvSpPr>
        <p:spPr>
          <a:ln/>
        </p:spPr>
        <p:txBody>
          <a:bodyPr/>
          <a:lstStyle>
            <a:lvl1pPr>
              <a:defRPr/>
            </a:lvl1pPr>
          </a:lstStyle>
          <a:p>
            <a:pPr>
              <a:defRPr/>
            </a:pPr>
            <a:fld id="{C1244F57-F0FF-4BDE-A7AC-AAAE837913B4}" type="slidenum">
              <a:rPr lang="cs-CZ" altLang="cs-CZ"/>
              <a:pPr>
                <a:defRPr/>
              </a:pPr>
              <a:t>‹#›</a:t>
            </a:fld>
            <a:endParaRPr lang="cs-CZ" altLang="cs-CZ"/>
          </a:p>
        </p:txBody>
      </p:sp>
    </p:spTree>
    <p:extLst>
      <p:ext uri="{BB962C8B-B14F-4D97-AF65-F5344CB8AC3E}">
        <p14:creationId xmlns:p14="http://schemas.microsoft.com/office/powerpoint/2010/main" val="335495250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992938" y="609601"/>
            <a:ext cx="1949450" cy="5451475"/>
          </a:xfrm>
        </p:spPr>
        <p:txBody>
          <a:bodyPr vert="eaVert"/>
          <a:lstStyle/>
          <a:p>
            <a:r>
              <a:rPr lang="cs-CZ"/>
              <a:t>Kliknutím lze upravit styl.</a:t>
            </a:r>
          </a:p>
        </p:txBody>
      </p:sp>
      <p:sp>
        <p:nvSpPr>
          <p:cNvPr id="3" name="Zástupný symbol pro svislý text 2"/>
          <p:cNvSpPr>
            <a:spLocks noGrp="1"/>
          </p:cNvSpPr>
          <p:nvPr>
            <p:ph type="body" orient="vert" idx="1"/>
          </p:nvPr>
        </p:nvSpPr>
        <p:spPr>
          <a:xfrm>
            <a:off x="1143000" y="609601"/>
            <a:ext cx="5697538" cy="5451475"/>
          </a:xfrm>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35">
            <a:extLst>
              <a:ext uri="{FF2B5EF4-FFF2-40B4-BE49-F238E27FC236}">
                <a16:creationId xmlns:a16="http://schemas.microsoft.com/office/drawing/2014/main" id="{F38DB60E-A685-44A8-8793-F1A7B3AD0545}"/>
              </a:ext>
            </a:extLst>
          </p:cNvPr>
          <p:cNvSpPr>
            <a:spLocks noGrp="1" noChangeArrowheads="1"/>
          </p:cNvSpPr>
          <p:nvPr>
            <p:ph type="dt" sz="half" idx="10"/>
          </p:nvPr>
        </p:nvSpPr>
        <p:spPr>
          <a:ln/>
        </p:spPr>
        <p:txBody>
          <a:bodyPr/>
          <a:lstStyle>
            <a:lvl1pPr>
              <a:defRPr/>
            </a:lvl1pPr>
          </a:lstStyle>
          <a:p>
            <a:pPr>
              <a:defRPr/>
            </a:pPr>
            <a:endParaRPr lang="cs-CZ"/>
          </a:p>
        </p:txBody>
      </p:sp>
      <p:sp>
        <p:nvSpPr>
          <p:cNvPr id="5" name="Rectangle 36">
            <a:extLst>
              <a:ext uri="{FF2B5EF4-FFF2-40B4-BE49-F238E27FC236}">
                <a16:creationId xmlns:a16="http://schemas.microsoft.com/office/drawing/2014/main" id="{A6712FA1-1B3B-47CB-A957-0467AEE0B34F}"/>
              </a:ext>
            </a:extLst>
          </p:cNvPr>
          <p:cNvSpPr>
            <a:spLocks noGrp="1" noChangeArrowheads="1"/>
          </p:cNvSpPr>
          <p:nvPr>
            <p:ph type="ftr" sz="quarter" idx="11"/>
          </p:nvPr>
        </p:nvSpPr>
        <p:spPr>
          <a:ln/>
        </p:spPr>
        <p:txBody>
          <a:bodyPr/>
          <a:lstStyle>
            <a:lvl1pPr>
              <a:defRPr/>
            </a:lvl1pPr>
          </a:lstStyle>
          <a:p>
            <a:pPr>
              <a:defRPr/>
            </a:pPr>
            <a:endParaRPr lang="cs-CZ"/>
          </a:p>
        </p:txBody>
      </p:sp>
      <p:sp>
        <p:nvSpPr>
          <p:cNvPr id="6" name="Rectangle 37">
            <a:extLst>
              <a:ext uri="{FF2B5EF4-FFF2-40B4-BE49-F238E27FC236}">
                <a16:creationId xmlns:a16="http://schemas.microsoft.com/office/drawing/2014/main" id="{93ADF378-DB55-4F09-B363-6FA417A67FAE}"/>
              </a:ext>
            </a:extLst>
          </p:cNvPr>
          <p:cNvSpPr>
            <a:spLocks noGrp="1" noChangeArrowheads="1"/>
          </p:cNvSpPr>
          <p:nvPr>
            <p:ph type="sldNum" sz="quarter" idx="12"/>
          </p:nvPr>
        </p:nvSpPr>
        <p:spPr>
          <a:ln/>
        </p:spPr>
        <p:txBody>
          <a:bodyPr/>
          <a:lstStyle>
            <a:lvl1pPr>
              <a:defRPr/>
            </a:lvl1pPr>
          </a:lstStyle>
          <a:p>
            <a:pPr>
              <a:defRPr/>
            </a:pPr>
            <a:fld id="{D8AAF4B4-C589-4506-9474-3F7B4E821ACD}" type="slidenum">
              <a:rPr lang="cs-CZ" altLang="cs-CZ"/>
              <a:pPr>
                <a:defRPr/>
              </a:pPr>
              <a:t>‹#›</a:t>
            </a:fld>
            <a:endParaRPr lang="cs-CZ" altLang="cs-CZ"/>
          </a:p>
        </p:txBody>
      </p:sp>
    </p:spTree>
    <p:extLst>
      <p:ext uri="{BB962C8B-B14F-4D97-AF65-F5344CB8AC3E}">
        <p14:creationId xmlns:p14="http://schemas.microsoft.com/office/powerpoint/2010/main" val="14491917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r>
              <a:rPr lang="en-US" altLang="de-CH"/>
              <a:t>Confidential</a:t>
            </a:r>
            <a:endParaRPr lang="en-US"/>
          </a:p>
        </p:txBody>
      </p:sp>
      <p:sp>
        <p:nvSpPr>
          <p:cNvPr id="5" name="Slide Number Placeholder 4"/>
          <p:cNvSpPr>
            <a:spLocks noGrp="1"/>
          </p:cNvSpPr>
          <p:nvPr>
            <p:ph type="sldNum" sz="quarter" idx="12"/>
          </p:nvPr>
        </p:nvSpPr>
        <p:spPr/>
        <p:txBody>
          <a:bodyPr/>
          <a:lstStyle>
            <a:lvl1pPr>
              <a:defRPr/>
            </a:lvl1pPr>
          </a:lstStyle>
          <a:p>
            <a:fld id="{6A24DBDC-CF19-4E7B-B2D5-494A0AC2BC47}"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r>
              <a:rPr lang="en-US" altLang="de-CH"/>
              <a:t>Confidential</a:t>
            </a:r>
            <a:endParaRPr lang="en-US"/>
          </a:p>
        </p:txBody>
      </p:sp>
      <p:sp>
        <p:nvSpPr>
          <p:cNvPr id="4" name="Slide Number Placeholder 3"/>
          <p:cNvSpPr>
            <a:spLocks noGrp="1"/>
          </p:cNvSpPr>
          <p:nvPr>
            <p:ph type="sldNum" sz="quarter" idx="12"/>
          </p:nvPr>
        </p:nvSpPr>
        <p:spPr/>
        <p:txBody>
          <a:bodyPr/>
          <a:lstStyle>
            <a:lvl1pPr>
              <a:defRPr/>
            </a:lvl1pPr>
          </a:lstStyle>
          <a:p>
            <a:fld id="{E9E2656D-0107-4340-B3B8-37D9B4649633}"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en-US" altLang="de-CH"/>
              <a:t>Confidential</a:t>
            </a:r>
            <a:endParaRPr lang="en-US"/>
          </a:p>
        </p:txBody>
      </p:sp>
      <p:sp>
        <p:nvSpPr>
          <p:cNvPr id="7" name="Slide Number Placeholder 6"/>
          <p:cNvSpPr>
            <a:spLocks noGrp="1"/>
          </p:cNvSpPr>
          <p:nvPr>
            <p:ph type="sldNum" sz="quarter" idx="12"/>
          </p:nvPr>
        </p:nvSpPr>
        <p:spPr/>
        <p:txBody>
          <a:bodyPr/>
          <a:lstStyle>
            <a:lvl1pPr>
              <a:defRPr/>
            </a:lvl1pPr>
          </a:lstStyle>
          <a:p>
            <a:fld id="{399A724C-C66D-446F-BF9D-B1BF98FC7BCD}"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en-US" altLang="de-CH"/>
              <a:t>Confidential</a:t>
            </a:r>
            <a:endParaRPr lang="en-US"/>
          </a:p>
        </p:txBody>
      </p:sp>
      <p:sp>
        <p:nvSpPr>
          <p:cNvPr id="7" name="Slide Number Placeholder 6"/>
          <p:cNvSpPr>
            <a:spLocks noGrp="1"/>
          </p:cNvSpPr>
          <p:nvPr>
            <p:ph type="sldNum" sz="quarter" idx="12"/>
          </p:nvPr>
        </p:nvSpPr>
        <p:spPr/>
        <p:txBody>
          <a:bodyPr/>
          <a:lstStyle>
            <a:lvl1pPr>
              <a:defRPr/>
            </a:lvl1pPr>
          </a:lstStyle>
          <a:p>
            <a:fld id="{A62C876C-5F9A-4716-90D5-70D4564ED438}"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w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18" Type="http://schemas.openxmlformats.org/officeDocument/2006/relationships/theme" Target="../theme/theme2.xml"/><Relationship Id="rId3" Type="http://schemas.openxmlformats.org/officeDocument/2006/relationships/slideLayout" Target="../slideLayouts/slideLayout17.xml"/><Relationship Id="rId21" Type="http://schemas.microsoft.com/office/2007/relationships/hdphoto" Target="../media/hdphoto1.wdp"/><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slideLayout" Target="../slideLayouts/slideLayout31.xml"/><Relationship Id="rId2" Type="http://schemas.openxmlformats.org/officeDocument/2006/relationships/slideLayout" Target="../slideLayouts/slideLayout16.xml"/><Relationship Id="rId16" Type="http://schemas.openxmlformats.org/officeDocument/2006/relationships/slideLayout" Target="../slideLayouts/slideLayout30.xml"/><Relationship Id="rId20" Type="http://schemas.openxmlformats.org/officeDocument/2006/relationships/image" Target="../media/image5.pn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slideLayout" Target="../slideLayouts/slideLayout29.xml"/><Relationship Id="rId10" Type="http://schemas.openxmlformats.org/officeDocument/2006/relationships/slideLayout" Target="../slideLayouts/slideLayout24.xml"/><Relationship Id="rId19" Type="http://schemas.openxmlformats.org/officeDocument/2006/relationships/image" Target="../media/image4.jpeg"/><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 Id="rId22" Type="http://schemas.openxmlformats.org/officeDocument/2006/relationships/image" Target="../media/image6.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9.xml"/><Relationship Id="rId3" Type="http://schemas.openxmlformats.org/officeDocument/2006/relationships/slideLayout" Target="../slideLayouts/slideLayout34.xml"/><Relationship Id="rId7" Type="http://schemas.openxmlformats.org/officeDocument/2006/relationships/slideLayout" Target="../slideLayouts/slideLayout38.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5" Type="http://schemas.openxmlformats.org/officeDocument/2006/relationships/slideLayout" Target="../slideLayouts/slideLayout36.xml"/><Relationship Id="rId10" Type="http://schemas.openxmlformats.org/officeDocument/2006/relationships/theme" Target="../theme/theme3.xml"/><Relationship Id="rId4" Type="http://schemas.openxmlformats.org/officeDocument/2006/relationships/slideLayout" Target="../slideLayouts/slideLayout35.xml"/><Relationship Id="rId9" Type="http://schemas.openxmlformats.org/officeDocument/2006/relationships/slideLayout" Target="../slideLayouts/slideLayout4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8.xml"/><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theme" Target="../theme/theme4.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150813"/>
            <a:ext cx="8229600" cy="1143000"/>
          </a:xfrm>
          <a:prstGeom prst="rect">
            <a:avLst/>
          </a:prstGeom>
          <a:noFill/>
          <a:ln w="9525" algn="ctr">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add title</a:t>
            </a:r>
          </a:p>
        </p:txBody>
      </p:sp>
      <p:sp>
        <p:nvSpPr>
          <p:cNvPr id="1027" name="Rectangle 3"/>
          <p:cNvSpPr>
            <a:spLocks noGrp="1" noChangeArrowheads="1"/>
          </p:cNvSpPr>
          <p:nvPr>
            <p:ph type="body" idx="1"/>
          </p:nvPr>
        </p:nvSpPr>
        <p:spPr bwMode="auto">
          <a:xfrm>
            <a:off x="457200" y="1600200"/>
            <a:ext cx="8229600" cy="1373188"/>
          </a:xfrm>
          <a:prstGeom prst="rect">
            <a:avLst/>
          </a:prstGeom>
          <a:noFill/>
          <a:ln w="9525" algn="ctr">
            <a:noFill/>
            <a:miter lim="800000"/>
            <a:headEnd/>
            <a:tailEnd/>
          </a:ln>
          <a:effectLst/>
        </p:spPr>
        <p:txBody>
          <a:bodyPr vert="horz" wrap="square" lIns="91440" tIns="45720" rIns="91440" bIns="45720" numCol="1" anchor="t" anchorCtr="0" compatLnSpc="1">
            <a:prstTxWarp prst="textNoShape">
              <a:avLst/>
            </a:prstTxWarp>
            <a:spAutoFit/>
          </a:bodyPr>
          <a:lstStyle/>
          <a:p>
            <a:pPr lvl="0"/>
            <a:r>
              <a:rPr lang="en-US"/>
              <a:t>Click to add text</a:t>
            </a:r>
          </a:p>
          <a:p>
            <a:pPr lvl="1"/>
            <a:r>
              <a:rPr lang="en-US"/>
              <a:t>Second level</a:t>
            </a:r>
          </a:p>
          <a:p>
            <a:pPr lvl="2"/>
            <a:r>
              <a:rPr lang="en-US"/>
              <a:t>Third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190500" y="6553200"/>
            <a:ext cx="8774113" cy="2746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lvl1pPr>
              <a:defRPr sz="1200"/>
            </a:lvl1pPr>
          </a:lstStyle>
          <a:p>
            <a:r>
              <a:rPr lang="en-US" altLang="de-CH"/>
              <a:t>Confidential</a:t>
            </a:r>
            <a:endParaRPr lang="en-US"/>
          </a:p>
        </p:txBody>
      </p:sp>
      <p:sp>
        <p:nvSpPr>
          <p:cNvPr id="1030" name="Rectangle 6"/>
          <p:cNvSpPr>
            <a:spLocks noGrp="1" noChangeArrowheads="1"/>
          </p:cNvSpPr>
          <p:nvPr>
            <p:ph type="sldNum" sz="quarter" idx="4"/>
          </p:nvPr>
        </p:nvSpPr>
        <p:spPr bwMode="auto">
          <a:xfrm>
            <a:off x="6804025" y="6530975"/>
            <a:ext cx="2133600" cy="3270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59B393DA-359A-4E71-971D-A54F471B6FEE}" type="slidenum">
              <a:rPr lang="en-US"/>
              <a:pPr/>
              <a:t>‹#›</a:t>
            </a:fld>
            <a:endParaRPr lang="en-US"/>
          </a:p>
        </p:txBody>
      </p:sp>
      <p:sp>
        <p:nvSpPr>
          <p:cNvPr id="1031" name="Line 7"/>
          <p:cNvSpPr>
            <a:spLocks noChangeShapeType="1"/>
          </p:cNvSpPr>
          <p:nvPr/>
        </p:nvSpPr>
        <p:spPr bwMode="gray">
          <a:xfrm>
            <a:off x="0" y="1060450"/>
            <a:ext cx="8853488" cy="0"/>
          </a:xfrm>
          <a:prstGeom prst="line">
            <a:avLst/>
          </a:prstGeom>
          <a:noFill/>
          <a:ln w="76200">
            <a:solidFill>
              <a:srgbClr val="FFCC00"/>
            </a:solidFill>
            <a:round/>
            <a:headEnd/>
            <a:tailEnd/>
          </a:ln>
          <a:effectLst/>
        </p:spPr>
        <p:txBody>
          <a:bodyPr wrap="none" anchor="ctr"/>
          <a:lstStyle/>
          <a:p>
            <a:endParaRPr lang="en-US"/>
          </a:p>
        </p:txBody>
      </p:sp>
      <p:pic>
        <p:nvPicPr>
          <p:cNvPr id="1033" name="Picture 9" descr="NOVARTIS_CMYK"/>
          <p:cNvPicPr>
            <a:picLocks noChangeAspect="1" noChangeArrowheads="1"/>
          </p:cNvPicPr>
          <p:nvPr/>
        </p:nvPicPr>
        <p:blipFill>
          <a:blip r:embed="rId16" cstate="print"/>
          <a:srcRect/>
          <a:stretch>
            <a:fillRect/>
          </a:stretch>
        </p:blipFill>
        <p:spPr bwMode="black">
          <a:xfrm>
            <a:off x="6977063" y="6530975"/>
            <a:ext cx="1358900" cy="220663"/>
          </a:xfrm>
          <a:prstGeom prst="rect">
            <a:avLst/>
          </a:prstGeom>
          <a:noFill/>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5" r:id="rId14"/>
  </p:sldLayoutIdLst>
  <p:hf hdr="0" dt="0"/>
  <p:txStyles>
    <p:titleStyle>
      <a:lvl1pPr algn="ctr" rtl="0" eaLnBrk="0" fontAlgn="base" hangingPunct="0">
        <a:spcBef>
          <a:spcPct val="0"/>
        </a:spcBef>
        <a:spcAft>
          <a:spcPct val="0"/>
        </a:spcAft>
        <a:defRPr sz="2800" b="1">
          <a:solidFill>
            <a:schemeClr val="tx2"/>
          </a:solidFill>
          <a:latin typeface="+mj-lt"/>
          <a:ea typeface="+mj-ea"/>
          <a:cs typeface="+mj-cs"/>
        </a:defRPr>
      </a:lvl1pPr>
      <a:lvl2pPr algn="ctr" rtl="0" eaLnBrk="0" fontAlgn="base" hangingPunct="0">
        <a:spcBef>
          <a:spcPct val="0"/>
        </a:spcBef>
        <a:spcAft>
          <a:spcPct val="0"/>
        </a:spcAft>
        <a:defRPr sz="2800" b="1">
          <a:solidFill>
            <a:schemeClr val="tx2"/>
          </a:solidFill>
          <a:latin typeface="News Gothic MT" pitchFamily="34" charset="0"/>
        </a:defRPr>
      </a:lvl2pPr>
      <a:lvl3pPr algn="ctr" rtl="0" eaLnBrk="0" fontAlgn="base" hangingPunct="0">
        <a:spcBef>
          <a:spcPct val="0"/>
        </a:spcBef>
        <a:spcAft>
          <a:spcPct val="0"/>
        </a:spcAft>
        <a:defRPr sz="2800" b="1">
          <a:solidFill>
            <a:schemeClr val="tx2"/>
          </a:solidFill>
          <a:latin typeface="News Gothic MT" pitchFamily="34" charset="0"/>
        </a:defRPr>
      </a:lvl3pPr>
      <a:lvl4pPr algn="ctr" rtl="0" eaLnBrk="0" fontAlgn="base" hangingPunct="0">
        <a:spcBef>
          <a:spcPct val="0"/>
        </a:spcBef>
        <a:spcAft>
          <a:spcPct val="0"/>
        </a:spcAft>
        <a:defRPr sz="2800" b="1">
          <a:solidFill>
            <a:schemeClr val="tx2"/>
          </a:solidFill>
          <a:latin typeface="News Gothic MT" pitchFamily="34" charset="0"/>
        </a:defRPr>
      </a:lvl4pPr>
      <a:lvl5pPr algn="ctr" rtl="0" eaLnBrk="0" fontAlgn="base" hangingPunct="0">
        <a:spcBef>
          <a:spcPct val="0"/>
        </a:spcBef>
        <a:spcAft>
          <a:spcPct val="0"/>
        </a:spcAft>
        <a:defRPr sz="2800" b="1">
          <a:solidFill>
            <a:schemeClr val="tx2"/>
          </a:solidFill>
          <a:latin typeface="News Gothic MT" pitchFamily="34" charset="0"/>
        </a:defRPr>
      </a:lvl5pPr>
      <a:lvl6pPr marL="457200" algn="ctr" rtl="0" eaLnBrk="0" fontAlgn="base" hangingPunct="0">
        <a:spcBef>
          <a:spcPct val="0"/>
        </a:spcBef>
        <a:spcAft>
          <a:spcPct val="0"/>
        </a:spcAft>
        <a:defRPr sz="2800" b="1">
          <a:solidFill>
            <a:schemeClr val="tx2"/>
          </a:solidFill>
          <a:latin typeface="News Gothic MT" pitchFamily="34" charset="0"/>
        </a:defRPr>
      </a:lvl6pPr>
      <a:lvl7pPr marL="914400" algn="ctr" rtl="0" eaLnBrk="0" fontAlgn="base" hangingPunct="0">
        <a:spcBef>
          <a:spcPct val="0"/>
        </a:spcBef>
        <a:spcAft>
          <a:spcPct val="0"/>
        </a:spcAft>
        <a:defRPr sz="2800" b="1">
          <a:solidFill>
            <a:schemeClr val="tx2"/>
          </a:solidFill>
          <a:latin typeface="News Gothic MT" pitchFamily="34" charset="0"/>
        </a:defRPr>
      </a:lvl7pPr>
      <a:lvl8pPr marL="1371600" algn="ctr" rtl="0" eaLnBrk="0" fontAlgn="base" hangingPunct="0">
        <a:spcBef>
          <a:spcPct val="0"/>
        </a:spcBef>
        <a:spcAft>
          <a:spcPct val="0"/>
        </a:spcAft>
        <a:defRPr sz="2800" b="1">
          <a:solidFill>
            <a:schemeClr val="tx2"/>
          </a:solidFill>
          <a:latin typeface="News Gothic MT" pitchFamily="34" charset="0"/>
        </a:defRPr>
      </a:lvl8pPr>
      <a:lvl9pPr marL="1828800" algn="ctr" rtl="0" eaLnBrk="0" fontAlgn="base" hangingPunct="0">
        <a:spcBef>
          <a:spcPct val="0"/>
        </a:spcBef>
        <a:spcAft>
          <a:spcPct val="0"/>
        </a:spcAft>
        <a:defRPr sz="2800" b="1">
          <a:solidFill>
            <a:schemeClr val="tx2"/>
          </a:solidFill>
          <a:latin typeface="News Gothic MT" pitchFamily="34" charset="0"/>
        </a:defRPr>
      </a:lvl9pPr>
    </p:titleStyle>
    <p:bodyStyle>
      <a:lvl1pPr algn="l" rtl="0" eaLnBrk="0" fontAlgn="base" hangingPunct="0">
        <a:spcBef>
          <a:spcPct val="0"/>
        </a:spcBef>
        <a:spcAft>
          <a:spcPct val="40000"/>
        </a:spcAft>
        <a:buFont typeface="Symbol" pitchFamily="18" charset="2"/>
        <a:defRPr sz="2000" b="1">
          <a:solidFill>
            <a:schemeClr val="tx1"/>
          </a:solidFill>
          <a:latin typeface="+mn-lt"/>
          <a:ea typeface="+mn-ea"/>
          <a:cs typeface="+mn-cs"/>
        </a:defRPr>
      </a:lvl1pPr>
      <a:lvl2pPr marL="287338" indent="-285750" algn="l" rtl="0" eaLnBrk="0" fontAlgn="base" hangingPunct="0">
        <a:spcBef>
          <a:spcPct val="0"/>
        </a:spcBef>
        <a:spcAft>
          <a:spcPct val="40000"/>
        </a:spcAft>
        <a:buFont typeface="Symbol" pitchFamily="18" charset="2"/>
        <a:buChar char="·"/>
        <a:defRPr sz="2000" b="1">
          <a:solidFill>
            <a:schemeClr val="tx1"/>
          </a:solidFill>
          <a:latin typeface="+mn-lt"/>
        </a:defRPr>
      </a:lvl2pPr>
      <a:lvl3pPr marL="566738" indent="-277813" algn="l" rtl="0" eaLnBrk="0" fontAlgn="base" hangingPunct="0">
        <a:spcBef>
          <a:spcPct val="0"/>
        </a:spcBef>
        <a:spcAft>
          <a:spcPct val="40000"/>
        </a:spcAft>
        <a:buFont typeface="Symbol" pitchFamily="18" charset="2"/>
        <a:buChar char="-"/>
        <a:defRPr sz="2000" b="1">
          <a:solidFill>
            <a:schemeClr val="tx1"/>
          </a:solidFill>
          <a:latin typeface="+mn-lt"/>
        </a:defRPr>
      </a:lvl3pPr>
      <a:lvl4pPr marL="854075" indent="-285750" algn="l" rtl="0" eaLnBrk="0" fontAlgn="base" hangingPunct="0">
        <a:spcBef>
          <a:spcPct val="0"/>
        </a:spcBef>
        <a:spcAft>
          <a:spcPct val="40000"/>
        </a:spcAft>
        <a:buChar char="•"/>
        <a:defRPr sz="2000" b="1">
          <a:solidFill>
            <a:schemeClr val="tx1"/>
          </a:solidFill>
          <a:latin typeface="+mn-lt"/>
        </a:defRPr>
      </a:lvl4pPr>
      <a:lvl5pPr marL="1139825" indent="-280988" algn="l" rtl="0" eaLnBrk="0" fontAlgn="base" hangingPunct="0">
        <a:spcBef>
          <a:spcPct val="0"/>
        </a:spcBef>
        <a:spcAft>
          <a:spcPct val="0"/>
        </a:spcAft>
        <a:defRPr sz="2000" b="1">
          <a:solidFill>
            <a:schemeClr val="tx2"/>
          </a:solidFill>
          <a:latin typeface="+mn-lt"/>
        </a:defRPr>
      </a:lvl5pPr>
      <a:lvl6pPr marL="1597025" indent="-280988" algn="l" rtl="0" eaLnBrk="0" fontAlgn="base" hangingPunct="0">
        <a:spcBef>
          <a:spcPct val="0"/>
        </a:spcBef>
        <a:spcAft>
          <a:spcPct val="0"/>
        </a:spcAft>
        <a:defRPr sz="2000" b="1">
          <a:solidFill>
            <a:schemeClr val="tx2"/>
          </a:solidFill>
          <a:latin typeface="+mn-lt"/>
        </a:defRPr>
      </a:lvl6pPr>
      <a:lvl7pPr marL="2054225" indent="-280988" algn="l" rtl="0" eaLnBrk="0" fontAlgn="base" hangingPunct="0">
        <a:spcBef>
          <a:spcPct val="0"/>
        </a:spcBef>
        <a:spcAft>
          <a:spcPct val="0"/>
        </a:spcAft>
        <a:defRPr sz="2000" b="1">
          <a:solidFill>
            <a:schemeClr val="tx2"/>
          </a:solidFill>
          <a:latin typeface="+mn-lt"/>
        </a:defRPr>
      </a:lvl7pPr>
      <a:lvl8pPr marL="2511425" indent="-280988" algn="l" rtl="0" eaLnBrk="0" fontAlgn="base" hangingPunct="0">
        <a:spcBef>
          <a:spcPct val="0"/>
        </a:spcBef>
        <a:spcAft>
          <a:spcPct val="0"/>
        </a:spcAft>
        <a:defRPr sz="2000" b="1">
          <a:solidFill>
            <a:schemeClr val="tx2"/>
          </a:solidFill>
          <a:latin typeface="+mn-lt"/>
        </a:defRPr>
      </a:lvl8pPr>
      <a:lvl9pPr marL="2968625" indent="-280988" algn="l" rtl="0" eaLnBrk="0" fontAlgn="base" hangingPunct="0">
        <a:spcBef>
          <a:spcPct val="0"/>
        </a:spcBef>
        <a:spcAft>
          <a:spcPct val="0"/>
        </a:spcAft>
        <a:defRPr sz="2000" b="1">
          <a:solidFill>
            <a:schemeClr val="tx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22274" name="Rectangle 2"/>
          <p:cNvSpPr>
            <a:spLocks noChangeArrowheads="1"/>
          </p:cNvSpPr>
          <p:nvPr/>
        </p:nvSpPr>
        <p:spPr bwMode="gray">
          <a:xfrm>
            <a:off x="1" y="1125538"/>
            <a:ext cx="9140824" cy="63500"/>
          </a:xfrm>
          <a:prstGeom prst="rect">
            <a:avLst/>
          </a:prstGeom>
          <a:solidFill>
            <a:srgbClr val="6A5540"/>
          </a:solidFill>
          <a:ln w="12700">
            <a:noFill/>
            <a:miter lim="800000"/>
            <a:headEnd/>
            <a:tailEnd/>
          </a:ln>
          <a:effectLst/>
        </p:spPr>
        <p:txBody>
          <a:bodyPr wrap="none" lIns="76160" tIns="38078" rIns="76160" bIns="38078" anchor="ctr"/>
          <a:lstStyle/>
          <a:p>
            <a:pPr>
              <a:defRPr/>
            </a:pPr>
            <a:endParaRPr lang="en-US" sz="1500" dirty="0">
              <a:solidFill>
                <a:prstClr val="black"/>
              </a:solidFill>
              <a:latin typeface="News Gothic MT" pitchFamily="34" charset="0"/>
            </a:endParaRPr>
          </a:p>
        </p:txBody>
      </p:sp>
      <p:sp>
        <p:nvSpPr>
          <p:cNvPr id="1028" name="Rectangle 4"/>
          <p:cNvSpPr>
            <a:spLocks noGrp="1" noChangeArrowheads="1"/>
          </p:cNvSpPr>
          <p:nvPr>
            <p:ph type="body" idx="1"/>
          </p:nvPr>
        </p:nvSpPr>
        <p:spPr bwMode="gray">
          <a:xfrm>
            <a:off x="527055" y="1346202"/>
            <a:ext cx="8312150" cy="4940300"/>
          </a:xfrm>
          <a:prstGeom prst="rect">
            <a:avLst/>
          </a:prstGeom>
          <a:noFill/>
          <a:ln w="9525">
            <a:noFill/>
            <a:miter lim="800000"/>
            <a:headEnd/>
            <a:tailEnd/>
          </a:ln>
        </p:spPr>
        <p:txBody>
          <a:bodyPr vert="horz" wrap="square" lIns="91392" tIns="45694" rIns="91392" bIns="45694" numCol="1" anchor="t" anchorCtr="0" compatLnSpc="1">
            <a:prstTxWarp prst="textNoShape">
              <a:avLst/>
            </a:prstTxWarp>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pic>
        <p:nvPicPr>
          <p:cNvPr id="2" name="Logo"/>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7691445" y="6249355"/>
            <a:ext cx="1410286" cy="494411"/>
          </a:xfrm>
          <a:prstGeom prst="rect">
            <a:avLst/>
          </a:prstGeom>
        </p:spPr>
      </p:pic>
      <p:sp>
        <p:nvSpPr>
          <p:cNvPr id="11" name="Rectangle 10"/>
          <p:cNvSpPr/>
          <p:nvPr/>
        </p:nvSpPr>
        <p:spPr>
          <a:xfrm>
            <a:off x="0" y="1"/>
            <a:ext cx="9144000" cy="6249290"/>
          </a:xfrm>
          <a:prstGeom prst="rect">
            <a:avLst/>
          </a:prstGeom>
          <a:solidFill>
            <a:schemeClr val="bg1"/>
          </a:solidFill>
          <a:ln>
            <a:noFill/>
          </a:ln>
          <a:effectLst>
            <a:outerShdw blurRad="19050" dist="12700" dir="5400000" algn="t" rotWithShape="0">
              <a:schemeClr val="tx1">
                <a:lumMod val="75000"/>
                <a:alpha val="1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76160" tIns="38078" rIns="76160" bIns="38078" rtlCol="0" anchor="ctr"/>
          <a:lstStyle/>
          <a:p>
            <a:pPr algn="r"/>
            <a:endParaRPr lang="en-GB" sz="1500">
              <a:solidFill>
                <a:prstClr val="white"/>
              </a:solidFill>
            </a:endParaRPr>
          </a:p>
        </p:txBody>
      </p:sp>
      <p:sp>
        <p:nvSpPr>
          <p:cNvPr id="15" name="Oval 14"/>
          <p:cNvSpPr/>
          <p:nvPr/>
        </p:nvSpPr>
        <p:spPr>
          <a:xfrm>
            <a:off x="269378" y="6358525"/>
            <a:ext cx="288000" cy="288000"/>
          </a:xfrm>
          <a:prstGeom prst="ellipse">
            <a:avLst/>
          </a:prstGeom>
          <a:solidFill>
            <a:srgbClr val="FFFFFF"/>
          </a:solidFill>
          <a:ln w="9525" cap="flat" cmpd="sng" algn="ctr">
            <a:solidFill>
              <a:srgbClr val="FFFFFF">
                <a:lumMod val="65000"/>
              </a:srgbClr>
            </a:solidFill>
            <a:prstDash val="solid"/>
          </a:ln>
          <a:effectLst>
            <a:outerShdw blurRad="19050" dist="12700" dir="5400000" algn="ctr" rotWithShape="0">
              <a:srgbClr val="474749">
                <a:alpha val="12000"/>
              </a:srgbClr>
            </a:outerShdw>
          </a:effectLst>
        </p:spPr>
        <p:txBody>
          <a:bodyPr lIns="0" tIns="0" rIns="0" bIns="0" rtlCol="0" anchor="ctr"/>
          <a:lstStyle/>
          <a:p>
            <a:pPr algn="ctr" defTabSz="761565" fontAlgn="auto">
              <a:lnSpc>
                <a:spcPts val="1000"/>
              </a:lnSpc>
              <a:spcBef>
                <a:spcPts val="0"/>
              </a:spcBef>
              <a:spcAft>
                <a:spcPts val="0"/>
              </a:spcAft>
              <a:defRPr/>
            </a:pPr>
            <a:endParaRPr lang="en-GB" sz="1083" i="1" kern="0" dirty="0">
              <a:solidFill>
                <a:srgbClr val="8B8D90"/>
              </a:solidFill>
              <a:latin typeface="Times New Roman" pitchFamily="18" charset="0"/>
              <a:cs typeface="Times New Roman" pitchFamily="18" charset="0"/>
            </a:endParaRPr>
          </a:p>
        </p:txBody>
      </p:sp>
      <p:sp>
        <p:nvSpPr>
          <p:cNvPr id="17" name="TextBox 16"/>
          <p:cNvSpPr txBox="1"/>
          <p:nvPr/>
        </p:nvSpPr>
        <p:spPr>
          <a:xfrm>
            <a:off x="319606" y="6442504"/>
            <a:ext cx="187550" cy="120033"/>
          </a:xfrm>
          <a:prstGeom prst="rect">
            <a:avLst/>
          </a:prstGeom>
          <a:noFill/>
          <a:ln w="12700">
            <a:noFill/>
          </a:ln>
        </p:spPr>
        <p:txBody>
          <a:bodyPr wrap="square" lIns="0" tIns="0" rIns="0" bIns="0" rtlCol="0" anchor="ctr">
            <a:spAutoFit/>
          </a:bodyPr>
          <a:lstStyle/>
          <a:p>
            <a:pPr algn="ctr">
              <a:lnSpc>
                <a:spcPts val="1000"/>
              </a:lnSpc>
            </a:pPr>
            <a:fld id="{47DD36BB-DE4A-46B7-8A59-3C1B9DDA4D8C}" type="slidenum">
              <a:rPr lang="en-GB" sz="833">
                <a:solidFill>
                  <a:prstClr val="black">
                    <a:lumMod val="75000"/>
                    <a:lumOff val="25000"/>
                  </a:prstClr>
                </a:solidFill>
                <a:latin typeface="News Gothic MT" pitchFamily="34" charset="0"/>
              </a:rPr>
              <a:pPr algn="ctr">
                <a:lnSpc>
                  <a:spcPts val="1000"/>
                </a:lnSpc>
              </a:pPr>
              <a:t>‹#›</a:t>
            </a:fld>
            <a:endParaRPr lang="en-GB" sz="833" dirty="0">
              <a:solidFill>
                <a:prstClr val="black">
                  <a:lumMod val="75000"/>
                  <a:lumOff val="25000"/>
                </a:prstClr>
              </a:solidFill>
              <a:latin typeface="News Gothic MT" pitchFamily="34" charset="0"/>
            </a:endParaRPr>
          </a:p>
        </p:txBody>
      </p:sp>
      <p:pic>
        <p:nvPicPr>
          <p:cNvPr id="18" name="Picture 2"/>
          <p:cNvPicPr>
            <a:picLocks noChangeAspect="1" noChangeArrowheads="1"/>
          </p:cNvPicPr>
          <p:nvPr/>
        </p:nvPicPr>
        <p:blipFill rotWithShape="1">
          <a:blip r:embed="rId20" cstate="print">
            <a:extLst>
              <a:ext uri="{BEBA8EAE-BF5A-486C-A8C5-ECC9F3942E4B}">
                <a14:imgProps xmlns:a14="http://schemas.microsoft.com/office/drawing/2010/main">
                  <a14:imgLayer r:embed="rId21">
                    <a14:imgEffect>
                      <a14:saturation sat="0"/>
                    </a14:imgEffect>
                    <a14:imgEffect>
                      <a14:brightnessContrast bright="38000" contrast="27000"/>
                    </a14:imgEffect>
                  </a14:imgLayer>
                </a14:imgProps>
              </a:ext>
              <a:ext uri="{28A0092B-C50C-407E-A947-70E740481C1C}">
                <a14:useLocalDpi xmlns:a14="http://schemas.microsoft.com/office/drawing/2010/main" val="0"/>
              </a:ext>
            </a:extLst>
          </a:blip>
          <a:srcRect l="17154" r="7253" b="29472"/>
          <a:stretch/>
        </p:blipFill>
        <p:spPr bwMode="auto">
          <a:xfrm>
            <a:off x="9528" y="5381981"/>
            <a:ext cx="9124948" cy="867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2"/>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7619686" y="79240"/>
            <a:ext cx="1443979" cy="365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Freeform 11"/>
          <p:cNvSpPr>
            <a:spLocks/>
          </p:cNvSpPr>
          <p:nvPr/>
        </p:nvSpPr>
        <p:spPr bwMode="auto">
          <a:xfrm>
            <a:off x="644094" y="6337177"/>
            <a:ext cx="324000" cy="288000"/>
          </a:xfrm>
          <a:custGeom>
            <a:avLst/>
            <a:gdLst>
              <a:gd name="T0" fmla="*/ 103 w 204"/>
              <a:gd name="T1" fmla="*/ 0 h 202"/>
              <a:gd name="T2" fmla="*/ 204 w 204"/>
              <a:gd name="T3" fmla="*/ 105 h 202"/>
              <a:gd name="T4" fmla="*/ 170 w 204"/>
              <a:gd name="T5" fmla="*/ 105 h 202"/>
              <a:gd name="T6" fmla="*/ 170 w 204"/>
              <a:gd name="T7" fmla="*/ 202 h 202"/>
              <a:gd name="T8" fmla="*/ 123 w 204"/>
              <a:gd name="T9" fmla="*/ 202 h 202"/>
              <a:gd name="T10" fmla="*/ 123 w 204"/>
              <a:gd name="T11" fmla="*/ 139 h 202"/>
              <a:gd name="T12" fmla="*/ 84 w 204"/>
              <a:gd name="T13" fmla="*/ 139 h 202"/>
              <a:gd name="T14" fmla="*/ 84 w 204"/>
              <a:gd name="T15" fmla="*/ 202 h 202"/>
              <a:gd name="T16" fmla="*/ 37 w 204"/>
              <a:gd name="T17" fmla="*/ 202 h 202"/>
              <a:gd name="T18" fmla="*/ 37 w 204"/>
              <a:gd name="T19" fmla="*/ 105 h 202"/>
              <a:gd name="T20" fmla="*/ 0 w 204"/>
              <a:gd name="T21" fmla="*/ 105 h 202"/>
              <a:gd name="T22" fmla="*/ 103 w 204"/>
              <a:gd name="T23" fmla="*/ 0 h 202"/>
              <a:gd name="T24" fmla="*/ 103 w 204"/>
              <a:gd name="T25"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4" h="202">
                <a:moveTo>
                  <a:pt x="103" y="0"/>
                </a:moveTo>
                <a:lnTo>
                  <a:pt x="204" y="105"/>
                </a:lnTo>
                <a:lnTo>
                  <a:pt x="170" y="105"/>
                </a:lnTo>
                <a:lnTo>
                  <a:pt x="170" y="202"/>
                </a:lnTo>
                <a:lnTo>
                  <a:pt x="123" y="202"/>
                </a:lnTo>
                <a:lnTo>
                  <a:pt x="123" y="139"/>
                </a:lnTo>
                <a:lnTo>
                  <a:pt x="84" y="139"/>
                </a:lnTo>
                <a:lnTo>
                  <a:pt x="84" y="202"/>
                </a:lnTo>
                <a:lnTo>
                  <a:pt x="37" y="202"/>
                </a:lnTo>
                <a:lnTo>
                  <a:pt x="37" y="105"/>
                </a:lnTo>
                <a:lnTo>
                  <a:pt x="0" y="105"/>
                </a:lnTo>
                <a:lnTo>
                  <a:pt x="103" y="0"/>
                </a:lnTo>
                <a:lnTo>
                  <a:pt x="103" y="0"/>
                </a:lnTo>
                <a:close/>
              </a:path>
            </a:pathLst>
          </a:custGeom>
          <a:noFill/>
          <a:ln w="9525" cap="rnd" cmpd="sng" algn="ctr">
            <a:solidFill>
              <a:schemeClr val="bg1">
                <a:lumMod val="50000"/>
              </a:schemeClr>
            </a:solidFill>
            <a:prstDash val="solid"/>
          </a:ln>
          <a:effectLst>
            <a:outerShdw blurRad="19050" dist="12700" dir="5400000" algn="ctr" rotWithShape="0">
              <a:srgbClr val="474749">
                <a:alpha val="12000"/>
              </a:srgbClr>
            </a:outerShdw>
          </a:effectLst>
        </p:spPr>
        <p:txBody>
          <a:bodyPr lIns="76160" tIns="38078" rIns="76160" bIns="38078" rtlCol="0" anchor="ctr"/>
          <a:lstStyle/>
          <a:p>
            <a:pPr algn="r" defTabSz="761565" fontAlgn="auto">
              <a:spcBef>
                <a:spcPts val="0"/>
              </a:spcBef>
              <a:spcAft>
                <a:spcPts val="0"/>
              </a:spcAft>
              <a:defRPr/>
            </a:pPr>
            <a:endParaRPr lang="en-GB" sz="1583" kern="0" dirty="0">
              <a:solidFill>
                <a:srgbClr val="FFFFFF"/>
              </a:solidFill>
              <a:latin typeface="Arial"/>
            </a:endParaRPr>
          </a:p>
        </p:txBody>
      </p:sp>
    </p:spTree>
    <p:extLst>
      <p:ext uri="{BB962C8B-B14F-4D97-AF65-F5344CB8AC3E}">
        <p14:creationId xmlns:p14="http://schemas.microsoft.com/office/powerpoint/2010/main" val="3207120257"/>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 id="2147483713" r:id="rId13"/>
    <p:sldLayoutId id="2147483714" r:id="rId14"/>
    <p:sldLayoutId id="2147483715" r:id="rId15"/>
    <p:sldLayoutId id="2147483716" r:id="rId16"/>
    <p:sldLayoutId id="2147483717" r:id="rId17"/>
  </p:sldLayoutIdLst>
  <p:transition/>
  <p:hf hdr="0" dt="0"/>
  <p:txStyles>
    <p:titleStyle>
      <a:lvl1pPr algn="l" rtl="0" eaLnBrk="1" fontAlgn="base" hangingPunct="1">
        <a:lnSpc>
          <a:spcPct val="95000"/>
        </a:lnSpc>
        <a:spcBef>
          <a:spcPct val="0"/>
        </a:spcBef>
        <a:spcAft>
          <a:spcPct val="0"/>
        </a:spcAft>
        <a:defRPr sz="2333">
          <a:solidFill>
            <a:schemeClr val="accent4"/>
          </a:solidFill>
          <a:latin typeface="+mj-lt"/>
          <a:ea typeface="+mj-ea"/>
          <a:cs typeface="+mj-cs"/>
        </a:defRPr>
      </a:lvl1pPr>
      <a:lvl2pPr algn="l" rtl="0" eaLnBrk="1" fontAlgn="base" hangingPunct="1">
        <a:lnSpc>
          <a:spcPct val="95000"/>
        </a:lnSpc>
        <a:spcBef>
          <a:spcPct val="0"/>
        </a:spcBef>
        <a:spcAft>
          <a:spcPct val="0"/>
        </a:spcAft>
        <a:defRPr sz="2333">
          <a:solidFill>
            <a:schemeClr val="folHlink"/>
          </a:solidFill>
          <a:latin typeface="Arial" charset="0"/>
        </a:defRPr>
      </a:lvl2pPr>
      <a:lvl3pPr algn="l" rtl="0" eaLnBrk="1" fontAlgn="base" hangingPunct="1">
        <a:lnSpc>
          <a:spcPct val="95000"/>
        </a:lnSpc>
        <a:spcBef>
          <a:spcPct val="0"/>
        </a:spcBef>
        <a:spcAft>
          <a:spcPct val="0"/>
        </a:spcAft>
        <a:defRPr sz="2333">
          <a:solidFill>
            <a:schemeClr val="folHlink"/>
          </a:solidFill>
          <a:latin typeface="Arial" charset="0"/>
        </a:defRPr>
      </a:lvl3pPr>
      <a:lvl4pPr algn="l" rtl="0" eaLnBrk="1" fontAlgn="base" hangingPunct="1">
        <a:lnSpc>
          <a:spcPct val="95000"/>
        </a:lnSpc>
        <a:spcBef>
          <a:spcPct val="0"/>
        </a:spcBef>
        <a:spcAft>
          <a:spcPct val="0"/>
        </a:spcAft>
        <a:defRPr sz="2333">
          <a:solidFill>
            <a:schemeClr val="folHlink"/>
          </a:solidFill>
          <a:latin typeface="Arial" charset="0"/>
        </a:defRPr>
      </a:lvl4pPr>
      <a:lvl5pPr algn="l" rtl="0" eaLnBrk="1" fontAlgn="base" hangingPunct="1">
        <a:lnSpc>
          <a:spcPct val="95000"/>
        </a:lnSpc>
        <a:spcBef>
          <a:spcPct val="0"/>
        </a:spcBef>
        <a:spcAft>
          <a:spcPct val="0"/>
        </a:spcAft>
        <a:defRPr sz="2333">
          <a:solidFill>
            <a:schemeClr val="folHlink"/>
          </a:solidFill>
          <a:latin typeface="Arial" charset="0"/>
        </a:defRPr>
      </a:lvl5pPr>
      <a:lvl6pPr marL="380783" algn="l" rtl="0" eaLnBrk="1" fontAlgn="base" hangingPunct="1">
        <a:lnSpc>
          <a:spcPct val="95000"/>
        </a:lnSpc>
        <a:spcBef>
          <a:spcPct val="0"/>
        </a:spcBef>
        <a:spcAft>
          <a:spcPct val="0"/>
        </a:spcAft>
        <a:defRPr sz="2333">
          <a:solidFill>
            <a:schemeClr val="folHlink"/>
          </a:solidFill>
          <a:latin typeface="Arial" charset="0"/>
        </a:defRPr>
      </a:lvl6pPr>
      <a:lvl7pPr marL="761565" algn="l" rtl="0" eaLnBrk="1" fontAlgn="base" hangingPunct="1">
        <a:lnSpc>
          <a:spcPct val="95000"/>
        </a:lnSpc>
        <a:spcBef>
          <a:spcPct val="0"/>
        </a:spcBef>
        <a:spcAft>
          <a:spcPct val="0"/>
        </a:spcAft>
        <a:defRPr sz="2333">
          <a:solidFill>
            <a:schemeClr val="folHlink"/>
          </a:solidFill>
          <a:latin typeface="Arial" charset="0"/>
        </a:defRPr>
      </a:lvl7pPr>
      <a:lvl8pPr marL="1142348" algn="l" rtl="0" eaLnBrk="1" fontAlgn="base" hangingPunct="1">
        <a:lnSpc>
          <a:spcPct val="95000"/>
        </a:lnSpc>
        <a:spcBef>
          <a:spcPct val="0"/>
        </a:spcBef>
        <a:spcAft>
          <a:spcPct val="0"/>
        </a:spcAft>
        <a:defRPr sz="2333">
          <a:solidFill>
            <a:schemeClr val="folHlink"/>
          </a:solidFill>
          <a:latin typeface="Arial" charset="0"/>
        </a:defRPr>
      </a:lvl8pPr>
      <a:lvl9pPr marL="1523131" algn="l" rtl="0" eaLnBrk="1" fontAlgn="base" hangingPunct="1">
        <a:lnSpc>
          <a:spcPct val="95000"/>
        </a:lnSpc>
        <a:spcBef>
          <a:spcPct val="0"/>
        </a:spcBef>
        <a:spcAft>
          <a:spcPct val="0"/>
        </a:spcAft>
        <a:defRPr sz="2333">
          <a:solidFill>
            <a:schemeClr val="folHlink"/>
          </a:solidFill>
          <a:latin typeface="Arial" charset="0"/>
        </a:defRPr>
      </a:lvl9pPr>
    </p:titleStyle>
    <p:bodyStyle>
      <a:lvl1pPr marL="194358" indent="-194358" algn="l" rtl="0" eaLnBrk="1" fontAlgn="base" hangingPunct="1">
        <a:lnSpc>
          <a:spcPct val="95000"/>
        </a:lnSpc>
        <a:spcBef>
          <a:spcPct val="75000"/>
        </a:spcBef>
        <a:spcAft>
          <a:spcPct val="0"/>
        </a:spcAft>
        <a:buClr>
          <a:schemeClr val="accent1"/>
        </a:buClr>
        <a:buSzPct val="110000"/>
        <a:buFont typeface="Wingdings" pitchFamily="2" charset="2"/>
        <a:buChar char="§"/>
        <a:defRPr sz="2083">
          <a:solidFill>
            <a:schemeClr val="accent6"/>
          </a:solidFill>
          <a:latin typeface="+mn-lt"/>
          <a:ea typeface="+mn-ea"/>
          <a:cs typeface="+mn-cs"/>
        </a:defRPr>
      </a:lvl1pPr>
      <a:lvl2pPr marL="331863" indent="-136184" algn="l" rtl="0" eaLnBrk="1" fontAlgn="base" hangingPunct="1">
        <a:lnSpc>
          <a:spcPct val="95000"/>
        </a:lnSpc>
        <a:spcBef>
          <a:spcPct val="40000"/>
        </a:spcBef>
        <a:spcAft>
          <a:spcPct val="0"/>
        </a:spcAft>
        <a:buClr>
          <a:srgbClr val="917B69"/>
        </a:buClr>
        <a:buFont typeface="Arial" charset="0"/>
        <a:buChar char="•"/>
        <a:defRPr sz="1750">
          <a:solidFill>
            <a:schemeClr val="accent6"/>
          </a:solidFill>
          <a:latin typeface="+mn-lt"/>
        </a:defRPr>
      </a:lvl2pPr>
      <a:lvl3pPr marL="481267" indent="-148082" algn="l" rtl="0" eaLnBrk="1" fontAlgn="base" hangingPunct="1">
        <a:lnSpc>
          <a:spcPct val="95000"/>
        </a:lnSpc>
        <a:spcBef>
          <a:spcPct val="30000"/>
        </a:spcBef>
        <a:spcAft>
          <a:spcPct val="0"/>
        </a:spcAft>
        <a:buClrTx/>
        <a:buFont typeface="Arial" charset="0"/>
        <a:buChar char="-"/>
        <a:defRPr>
          <a:solidFill>
            <a:schemeClr val="accent6"/>
          </a:solidFill>
          <a:latin typeface="+mn-lt"/>
        </a:defRPr>
      </a:lvl3pPr>
      <a:lvl4pPr marL="626705" indent="-144116" algn="l" rtl="0" eaLnBrk="1" fontAlgn="base" hangingPunct="1">
        <a:lnSpc>
          <a:spcPct val="95000"/>
        </a:lnSpc>
        <a:spcBef>
          <a:spcPct val="20000"/>
        </a:spcBef>
        <a:spcAft>
          <a:spcPct val="0"/>
        </a:spcAft>
        <a:buClrTx/>
        <a:buFont typeface="Arial" charset="0"/>
        <a:buChar char="•"/>
        <a:defRPr sz="1417">
          <a:solidFill>
            <a:schemeClr val="accent6"/>
          </a:solidFill>
          <a:latin typeface="+mn-lt"/>
        </a:defRPr>
      </a:lvl4pPr>
      <a:lvl5pPr marL="764209" indent="-136184" algn="l" rtl="0" eaLnBrk="1" fontAlgn="base" hangingPunct="1">
        <a:spcBef>
          <a:spcPct val="20000"/>
        </a:spcBef>
        <a:spcAft>
          <a:spcPct val="0"/>
        </a:spcAft>
        <a:buChar char="»"/>
        <a:defRPr sz="1250">
          <a:solidFill>
            <a:schemeClr val="accent6"/>
          </a:solidFill>
          <a:latin typeface="+mn-lt"/>
        </a:defRPr>
      </a:lvl5pPr>
      <a:lvl6pPr marL="1144991" indent="-136184" algn="l" rtl="0" eaLnBrk="1" fontAlgn="base" hangingPunct="1">
        <a:spcBef>
          <a:spcPct val="20000"/>
        </a:spcBef>
        <a:spcAft>
          <a:spcPct val="0"/>
        </a:spcAft>
        <a:buChar char="»"/>
        <a:defRPr sz="1250">
          <a:solidFill>
            <a:schemeClr val="tx1"/>
          </a:solidFill>
          <a:latin typeface="+mn-lt"/>
        </a:defRPr>
      </a:lvl6pPr>
      <a:lvl7pPr marL="1525776" indent="-136184" algn="l" rtl="0" eaLnBrk="1" fontAlgn="base" hangingPunct="1">
        <a:spcBef>
          <a:spcPct val="20000"/>
        </a:spcBef>
        <a:spcAft>
          <a:spcPct val="0"/>
        </a:spcAft>
        <a:buChar char="»"/>
        <a:defRPr sz="1250">
          <a:solidFill>
            <a:schemeClr val="tx1"/>
          </a:solidFill>
          <a:latin typeface="+mn-lt"/>
        </a:defRPr>
      </a:lvl7pPr>
      <a:lvl8pPr marL="1906559" indent="-136184" algn="l" rtl="0" eaLnBrk="1" fontAlgn="base" hangingPunct="1">
        <a:spcBef>
          <a:spcPct val="20000"/>
        </a:spcBef>
        <a:spcAft>
          <a:spcPct val="0"/>
        </a:spcAft>
        <a:buChar char="»"/>
        <a:defRPr sz="1250">
          <a:solidFill>
            <a:schemeClr val="tx1"/>
          </a:solidFill>
          <a:latin typeface="+mn-lt"/>
        </a:defRPr>
      </a:lvl8pPr>
      <a:lvl9pPr marL="2287341" indent="-136184" algn="l" rtl="0" eaLnBrk="1" fontAlgn="base" hangingPunct="1">
        <a:spcBef>
          <a:spcPct val="20000"/>
        </a:spcBef>
        <a:spcAft>
          <a:spcPct val="0"/>
        </a:spcAft>
        <a:buChar char="»"/>
        <a:defRPr sz="1250">
          <a:solidFill>
            <a:schemeClr val="tx1"/>
          </a:solidFill>
          <a:latin typeface="+mn-lt"/>
        </a:defRPr>
      </a:lvl9pPr>
    </p:bodyStyle>
    <p:otherStyle>
      <a:defPPr>
        <a:defRPr lang="de-DE"/>
      </a:defPPr>
      <a:lvl1pPr marL="0" algn="l" defTabSz="761565" rtl="0" eaLnBrk="1" latinLnBrk="0" hangingPunct="1">
        <a:defRPr sz="1583" kern="1200">
          <a:solidFill>
            <a:schemeClr val="tx1"/>
          </a:solidFill>
          <a:latin typeface="+mn-lt"/>
          <a:ea typeface="+mn-ea"/>
          <a:cs typeface="+mn-cs"/>
        </a:defRPr>
      </a:lvl1pPr>
      <a:lvl2pPr marL="380783" algn="l" defTabSz="761565" rtl="0" eaLnBrk="1" latinLnBrk="0" hangingPunct="1">
        <a:defRPr sz="1583" kern="1200">
          <a:solidFill>
            <a:schemeClr val="tx1"/>
          </a:solidFill>
          <a:latin typeface="+mn-lt"/>
          <a:ea typeface="+mn-ea"/>
          <a:cs typeface="+mn-cs"/>
        </a:defRPr>
      </a:lvl2pPr>
      <a:lvl3pPr marL="761565" algn="l" defTabSz="761565" rtl="0" eaLnBrk="1" latinLnBrk="0" hangingPunct="1">
        <a:defRPr sz="1583" kern="1200">
          <a:solidFill>
            <a:schemeClr val="tx1"/>
          </a:solidFill>
          <a:latin typeface="+mn-lt"/>
          <a:ea typeface="+mn-ea"/>
          <a:cs typeface="+mn-cs"/>
        </a:defRPr>
      </a:lvl3pPr>
      <a:lvl4pPr marL="1142348" algn="l" defTabSz="761565" rtl="0" eaLnBrk="1" latinLnBrk="0" hangingPunct="1">
        <a:defRPr sz="1583" kern="1200">
          <a:solidFill>
            <a:schemeClr val="tx1"/>
          </a:solidFill>
          <a:latin typeface="+mn-lt"/>
          <a:ea typeface="+mn-ea"/>
          <a:cs typeface="+mn-cs"/>
        </a:defRPr>
      </a:lvl4pPr>
      <a:lvl5pPr marL="1523131" algn="l" defTabSz="761565" rtl="0" eaLnBrk="1" latinLnBrk="0" hangingPunct="1">
        <a:defRPr sz="1583" kern="1200">
          <a:solidFill>
            <a:schemeClr val="tx1"/>
          </a:solidFill>
          <a:latin typeface="+mn-lt"/>
          <a:ea typeface="+mn-ea"/>
          <a:cs typeface="+mn-cs"/>
        </a:defRPr>
      </a:lvl5pPr>
      <a:lvl6pPr marL="1903915" algn="l" defTabSz="761565" rtl="0" eaLnBrk="1" latinLnBrk="0" hangingPunct="1">
        <a:defRPr sz="1583" kern="1200">
          <a:solidFill>
            <a:schemeClr val="tx1"/>
          </a:solidFill>
          <a:latin typeface="+mn-lt"/>
          <a:ea typeface="+mn-ea"/>
          <a:cs typeface="+mn-cs"/>
        </a:defRPr>
      </a:lvl6pPr>
      <a:lvl7pPr marL="2284697" algn="l" defTabSz="761565" rtl="0" eaLnBrk="1" latinLnBrk="0" hangingPunct="1">
        <a:defRPr sz="1583" kern="1200">
          <a:solidFill>
            <a:schemeClr val="tx1"/>
          </a:solidFill>
          <a:latin typeface="+mn-lt"/>
          <a:ea typeface="+mn-ea"/>
          <a:cs typeface="+mn-cs"/>
        </a:defRPr>
      </a:lvl7pPr>
      <a:lvl8pPr marL="2665479" algn="l" defTabSz="761565" rtl="0" eaLnBrk="1" latinLnBrk="0" hangingPunct="1">
        <a:defRPr sz="1583" kern="1200">
          <a:solidFill>
            <a:schemeClr val="tx1"/>
          </a:solidFill>
          <a:latin typeface="+mn-lt"/>
          <a:ea typeface="+mn-ea"/>
          <a:cs typeface="+mn-cs"/>
        </a:defRPr>
      </a:lvl8pPr>
      <a:lvl9pPr marL="3046262" algn="l" defTabSz="761565" rtl="0" eaLnBrk="1" latinLnBrk="0" hangingPunct="1">
        <a:defRPr sz="1583"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57200"/>
            <a:ext cx="8229600" cy="960120"/>
          </a:xfrm>
          <a:prstGeom prst="rect">
            <a:avLst/>
          </a:prstGeom>
        </p:spPr>
        <p:txBody>
          <a:bodyPr vert="horz" lIns="0" tIns="0" rIns="0" bIns="0" rtlCol="0" anchor="t" anchorCtr="0">
            <a:normAutofit/>
          </a:bodyPr>
          <a:lstStyle/>
          <a:p>
            <a:r>
              <a:rPr lang="en-US" dirty="0"/>
              <a:t>Click to edit Master title style</a:t>
            </a:r>
          </a:p>
        </p:txBody>
      </p:sp>
      <p:sp>
        <p:nvSpPr>
          <p:cNvPr id="3" name="Text Placeholder 2"/>
          <p:cNvSpPr>
            <a:spLocks noGrp="1"/>
          </p:cNvSpPr>
          <p:nvPr>
            <p:ph type="body" idx="1"/>
          </p:nvPr>
        </p:nvSpPr>
        <p:spPr>
          <a:xfrm>
            <a:off x="457200" y="1828501"/>
            <a:ext cx="8229600" cy="4023360"/>
          </a:xfrm>
          <a:prstGeom prst="rect">
            <a:avLst/>
          </a:prstGeom>
        </p:spPr>
        <p:txBody>
          <a:bodyPr vert="horz" lIns="0" tIns="0" rIns="0" bIns="0" spcCol="18288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3"/>
          <p:cNvSpPr>
            <a:spLocks noGrp="1"/>
          </p:cNvSpPr>
          <p:nvPr>
            <p:ph type="sldNum" sz="quarter" idx="4"/>
          </p:nvPr>
        </p:nvSpPr>
        <p:spPr>
          <a:xfrm>
            <a:off x="8915400" y="6629400"/>
            <a:ext cx="228600" cy="228600"/>
          </a:xfrm>
          <a:prstGeom prst="rect">
            <a:avLst/>
          </a:prstGeom>
        </p:spPr>
        <p:txBody>
          <a:bodyPr vert="horz" lIns="0" tIns="0" rIns="0" bIns="0" rtlCol="0" anchor="t" anchorCtr="0"/>
          <a:lstStyle>
            <a:lvl1pPr>
              <a:defRPr lang="en-US" sz="525" smtClean="0">
                <a:solidFill>
                  <a:srgbClr val="7F7F7F"/>
                </a:solidFill>
              </a:defRPr>
            </a:lvl1pPr>
          </a:lstStyle>
          <a:p>
            <a:fld id="{47547CF9-5B10-D24F-A8D7-45A9778164F7}" type="slidenum">
              <a:rPr lang="uk-UA"/>
              <a:pPr/>
              <a:t>‹#›</a:t>
            </a:fld>
            <a:endParaRPr lang="uk-UA" dirty="0"/>
          </a:p>
        </p:txBody>
      </p:sp>
      <p:sp>
        <p:nvSpPr>
          <p:cNvPr id="22" name="Footer Placeholder 21"/>
          <p:cNvSpPr>
            <a:spLocks noGrp="1"/>
          </p:cNvSpPr>
          <p:nvPr>
            <p:ph type="ftr" sz="quarter" idx="3"/>
          </p:nvPr>
        </p:nvSpPr>
        <p:spPr>
          <a:xfrm>
            <a:off x="457200" y="6051157"/>
            <a:ext cx="3429000" cy="515385"/>
          </a:xfrm>
          <a:prstGeom prst="rect">
            <a:avLst/>
          </a:prstGeom>
        </p:spPr>
        <p:txBody>
          <a:bodyPr vert="horz" lIns="0" tIns="0" rIns="0" bIns="0" rtlCol="0" anchor="b"/>
          <a:lstStyle>
            <a:lvl1pPr algn="l">
              <a:defRPr sz="600">
                <a:solidFill>
                  <a:schemeClr val="tx1">
                    <a:tint val="75000"/>
                  </a:schemeClr>
                </a:solidFill>
              </a:defRPr>
            </a:lvl1pPr>
          </a:lstStyle>
          <a:p>
            <a:r>
              <a:rPr lang="en-US">
                <a:solidFill>
                  <a:srgbClr val="000000">
                    <a:tint val="75000"/>
                  </a:srgbClr>
                </a:solidFill>
              </a:rPr>
              <a:t>Footnote</a:t>
            </a:r>
            <a:endParaRPr lang="en-US" dirty="0">
              <a:solidFill>
                <a:srgbClr val="000000">
                  <a:tint val="75000"/>
                </a:srgbClr>
              </a:solidFill>
            </a:endParaRPr>
          </a:p>
        </p:txBody>
      </p:sp>
      <p:grpSp>
        <p:nvGrpSpPr>
          <p:cNvPr id="26" name="Group 25"/>
          <p:cNvGrpSpPr/>
          <p:nvPr userDrawn="1"/>
        </p:nvGrpSpPr>
        <p:grpSpPr>
          <a:xfrm>
            <a:off x="-137160" y="-182880"/>
            <a:ext cx="9418320" cy="7229856"/>
            <a:chOff x="-137160" y="-137160"/>
            <a:chExt cx="9418320" cy="5422392"/>
          </a:xfrm>
        </p:grpSpPr>
        <p:cxnSp>
          <p:nvCxnSpPr>
            <p:cNvPr id="27" name="Straight Connector 26"/>
            <p:cNvCxnSpPr/>
            <p:nvPr userDrawn="1"/>
          </p:nvCxnSpPr>
          <p:spPr>
            <a:xfrm flipV="1">
              <a:off x="45720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userDrawn="1"/>
          </p:nvCxnSpPr>
          <p:spPr>
            <a:xfrm flipV="1">
              <a:off x="868680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V="1">
              <a:off x="457200" y="5193792"/>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userDrawn="1"/>
          </p:nvCxnSpPr>
          <p:spPr>
            <a:xfrm flipV="1">
              <a:off x="8686800" y="5193792"/>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userDrawn="1"/>
          </p:nvCxnSpPr>
          <p:spPr>
            <a:xfrm flipV="1">
              <a:off x="448056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userDrawn="1"/>
          </p:nvCxnSpPr>
          <p:spPr>
            <a:xfrm flipV="1">
              <a:off x="4480560" y="5193792"/>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userDrawn="1"/>
          </p:nvCxnSpPr>
          <p:spPr>
            <a:xfrm flipV="1">
              <a:off x="4663440" y="-137160"/>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userDrawn="1"/>
          </p:nvCxnSpPr>
          <p:spPr>
            <a:xfrm flipV="1">
              <a:off x="4663440" y="5193792"/>
              <a:ext cx="0" cy="9144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userDrawn="1"/>
          </p:nvCxnSpPr>
          <p:spPr>
            <a:xfrm>
              <a:off x="9189720" y="1371375"/>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userDrawn="1"/>
          </p:nvCxnSpPr>
          <p:spPr>
            <a:xfrm>
              <a:off x="9189720" y="448056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userDrawn="1"/>
          </p:nvCxnSpPr>
          <p:spPr>
            <a:xfrm>
              <a:off x="-137160" y="1371375"/>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42" name="Straight Connector 41"/>
            <p:cNvCxnSpPr/>
            <p:nvPr userDrawn="1"/>
          </p:nvCxnSpPr>
          <p:spPr>
            <a:xfrm>
              <a:off x="-137160" y="448056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userDrawn="1"/>
          </p:nvCxnSpPr>
          <p:spPr>
            <a:xfrm>
              <a:off x="9189720" y="34290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userDrawn="1"/>
          </p:nvCxnSpPr>
          <p:spPr>
            <a:xfrm>
              <a:off x="-137160" y="342900"/>
              <a:ext cx="91440" cy="0"/>
            </a:xfrm>
            <a:prstGeom prst="line">
              <a:avLst/>
            </a:prstGeom>
            <a:ln w="6350">
              <a:solidFill>
                <a:srgbClr val="737373"/>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705770431"/>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Lst>
  <p:hf hdr="0" dt="0"/>
  <p:txStyles>
    <p:titleStyle>
      <a:lvl1pPr algn="l" defTabSz="685783" rtl="0" eaLnBrk="1" latinLnBrk="0" hangingPunct="1">
        <a:lnSpc>
          <a:spcPct val="95000"/>
        </a:lnSpc>
        <a:spcBef>
          <a:spcPct val="0"/>
        </a:spcBef>
        <a:buNone/>
        <a:defRPr sz="2100" kern="1200">
          <a:solidFill>
            <a:schemeClr val="tx1"/>
          </a:solidFill>
          <a:latin typeface="+mj-lt"/>
          <a:ea typeface="+mj-ea"/>
          <a:cs typeface="+mj-cs"/>
        </a:defRPr>
      </a:lvl1pPr>
    </p:titleStyle>
    <p:bodyStyle>
      <a:lvl1pPr marL="171446" indent="-171446" algn="l" defTabSz="685783" rtl="0" eaLnBrk="1" latinLnBrk="0" hangingPunct="1">
        <a:spcBef>
          <a:spcPts val="900"/>
        </a:spcBef>
        <a:buClrTx/>
        <a:buSzPct val="120000"/>
        <a:buFont typeface="Arial" pitchFamily="34" charset="0"/>
        <a:buChar char="•"/>
        <a:tabLst>
          <a:tab pos="2999110" algn="r"/>
          <a:tab pos="6172046" algn="r"/>
        </a:tabLst>
        <a:defRPr sz="1350" kern="1200">
          <a:solidFill>
            <a:schemeClr val="tx1"/>
          </a:solidFill>
          <a:latin typeface="+mn-lt"/>
          <a:ea typeface="+mn-ea"/>
          <a:cs typeface="+mn-cs"/>
        </a:defRPr>
      </a:lvl1pPr>
      <a:lvl2pPr marL="342892" indent="-171446" algn="l" defTabSz="685783" rtl="0" eaLnBrk="1" latinLnBrk="0" hangingPunct="1">
        <a:spcBef>
          <a:spcPts val="450"/>
        </a:spcBef>
        <a:buClrTx/>
        <a:buSzPct val="100000"/>
        <a:buFont typeface="Arial" pitchFamily="34" charset="0"/>
        <a:buChar char="–"/>
        <a:defRPr sz="1350" kern="1200">
          <a:solidFill>
            <a:schemeClr val="tx1"/>
          </a:solidFill>
          <a:latin typeface="+mn-lt"/>
          <a:ea typeface="+mn-ea"/>
          <a:cs typeface="+mn-cs"/>
        </a:defRPr>
      </a:lvl2pPr>
      <a:lvl3pPr marL="514337" indent="-171446" algn="l" defTabSz="685783" rtl="0" eaLnBrk="1" latinLnBrk="0" hangingPunct="1">
        <a:spcBef>
          <a:spcPts val="450"/>
        </a:spcBef>
        <a:buClrTx/>
        <a:buSzPct val="100000"/>
        <a:buFont typeface="Arial" pitchFamily="34" charset="0"/>
        <a:buChar char="•"/>
        <a:defRPr sz="1350" kern="1200">
          <a:solidFill>
            <a:schemeClr val="tx1"/>
          </a:solidFill>
          <a:latin typeface="+mn-lt"/>
          <a:ea typeface="+mn-ea"/>
          <a:cs typeface="+mn-cs"/>
        </a:defRPr>
      </a:lvl3pPr>
      <a:lvl4pPr marL="685783" indent="-171446" algn="l" defTabSz="685783" rtl="0" eaLnBrk="1" latinLnBrk="0" hangingPunct="1">
        <a:spcBef>
          <a:spcPts val="450"/>
        </a:spcBef>
        <a:buClrTx/>
        <a:buSzPct val="100000"/>
        <a:buFont typeface="Arial" pitchFamily="34" charset="0"/>
        <a:buChar char="–"/>
        <a:defRPr sz="1350" kern="1200">
          <a:solidFill>
            <a:schemeClr val="tx1"/>
          </a:solidFill>
          <a:latin typeface="+mn-lt"/>
          <a:ea typeface="+mn-ea"/>
          <a:cs typeface="+mn-cs"/>
        </a:defRPr>
      </a:lvl4pPr>
      <a:lvl5pPr marL="857228" indent="-171446" algn="l" defTabSz="685783" rtl="0" eaLnBrk="1" latinLnBrk="0" hangingPunct="1">
        <a:spcBef>
          <a:spcPts val="450"/>
        </a:spcBef>
        <a:buClrTx/>
        <a:buSzPct val="100000"/>
        <a:buFont typeface="Arial" pitchFamily="34" charset="0"/>
        <a:buChar char="•"/>
        <a:defRPr sz="1350" kern="1200">
          <a:solidFill>
            <a:schemeClr val="tx1"/>
          </a:solidFill>
          <a:latin typeface="+mn-lt"/>
          <a:ea typeface="+mn-ea"/>
          <a:cs typeface="+mn-cs"/>
        </a:defRPr>
      </a:lvl5pPr>
      <a:lvl6pPr marL="1885903"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795"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686"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577"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783" rtl="0" eaLnBrk="1" latinLnBrk="0" hangingPunct="1">
        <a:defRPr sz="900" kern="1200">
          <a:solidFill>
            <a:schemeClr val="tx1"/>
          </a:solidFill>
          <a:latin typeface="+mn-lt"/>
          <a:ea typeface="+mn-ea"/>
          <a:cs typeface="+mn-cs"/>
        </a:defRPr>
      </a:lvl1pPr>
      <a:lvl2pPr marL="342892" algn="l" defTabSz="685783" rtl="0" eaLnBrk="1" latinLnBrk="0" hangingPunct="1">
        <a:defRPr sz="900" kern="1200">
          <a:solidFill>
            <a:schemeClr val="tx1"/>
          </a:solidFill>
          <a:latin typeface="+mn-lt"/>
          <a:ea typeface="+mn-ea"/>
          <a:cs typeface="+mn-cs"/>
        </a:defRPr>
      </a:lvl2pPr>
      <a:lvl3pPr marL="685783" algn="l" defTabSz="685783" rtl="0" eaLnBrk="1" latinLnBrk="0" hangingPunct="1">
        <a:defRPr sz="900" kern="1200">
          <a:solidFill>
            <a:schemeClr val="tx1"/>
          </a:solidFill>
          <a:latin typeface="+mn-lt"/>
          <a:ea typeface="+mn-ea"/>
          <a:cs typeface="+mn-cs"/>
        </a:defRPr>
      </a:lvl3pPr>
      <a:lvl4pPr marL="1028675" algn="l" defTabSz="685783" rtl="0" eaLnBrk="1" latinLnBrk="0" hangingPunct="1">
        <a:defRPr sz="900" kern="1200">
          <a:solidFill>
            <a:schemeClr val="tx1"/>
          </a:solidFill>
          <a:latin typeface="+mn-lt"/>
          <a:ea typeface="+mn-ea"/>
          <a:cs typeface="+mn-cs"/>
        </a:defRPr>
      </a:lvl4pPr>
      <a:lvl5pPr marL="1371566" algn="l" defTabSz="685783" rtl="0" eaLnBrk="1" latinLnBrk="0" hangingPunct="1">
        <a:defRPr sz="900" kern="1200">
          <a:solidFill>
            <a:schemeClr val="tx1"/>
          </a:solidFill>
          <a:latin typeface="+mn-lt"/>
          <a:ea typeface="+mn-ea"/>
          <a:cs typeface="+mn-cs"/>
        </a:defRPr>
      </a:lvl5pPr>
      <a:lvl6pPr marL="1714457" algn="l" defTabSz="685783" rtl="0" eaLnBrk="1" latinLnBrk="0" hangingPunct="1">
        <a:defRPr sz="900" kern="1200">
          <a:solidFill>
            <a:schemeClr val="tx1"/>
          </a:solidFill>
          <a:latin typeface="+mn-lt"/>
          <a:ea typeface="+mn-ea"/>
          <a:cs typeface="+mn-cs"/>
        </a:defRPr>
      </a:lvl6pPr>
      <a:lvl7pPr marL="2057348" algn="l" defTabSz="685783" rtl="0" eaLnBrk="1" latinLnBrk="0" hangingPunct="1">
        <a:defRPr sz="900" kern="1200">
          <a:solidFill>
            <a:schemeClr val="tx1"/>
          </a:solidFill>
          <a:latin typeface="+mn-lt"/>
          <a:ea typeface="+mn-ea"/>
          <a:cs typeface="+mn-cs"/>
        </a:defRPr>
      </a:lvl7pPr>
      <a:lvl8pPr marL="2400240" algn="l" defTabSz="685783" rtl="0" eaLnBrk="1" latinLnBrk="0" hangingPunct="1">
        <a:defRPr sz="900" kern="1200">
          <a:solidFill>
            <a:schemeClr val="tx1"/>
          </a:solidFill>
          <a:latin typeface="+mn-lt"/>
          <a:ea typeface="+mn-ea"/>
          <a:cs typeface="+mn-cs"/>
        </a:defRPr>
      </a:lvl8pPr>
      <a:lvl9pPr marL="2743132" algn="l" defTabSz="685783" rtl="0" eaLnBrk="1" latinLnBrk="0" hangingPunct="1">
        <a:defRPr sz="9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a:extLst>
              <a:ext uri="{FF2B5EF4-FFF2-40B4-BE49-F238E27FC236}">
                <a16:creationId xmlns:a16="http://schemas.microsoft.com/office/drawing/2014/main" id="{F05C9D9E-0669-4AA1-97F2-B9B2DB48C6E3}"/>
              </a:ext>
            </a:extLst>
          </p:cNvPr>
          <p:cNvGrpSpPr>
            <a:grpSpLocks/>
          </p:cNvGrpSpPr>
          <p:nvPr/>
        </p:nvGrpSpPr>
        <p:grpSpPr bwMode="auto">
          <a:xfrm>
            <a:off x="0" y="0"/>
            <a:ext cx="1085850" cy="6854825"/>
            <a:chOff x="0" y="0"/>
            <a:chExt cx="684" cy="4318"/>
          </a:xfrm>
        </p:grpSpPr>
        <p:sp>
          <p:nvSpPr>
            <p:cNvPr id="100355" name="Rectangle 3">
              <a:extLst>
                <a:ext uri="{FF2B5EF4-FFF2-40B4-BE49-F238E27FC236}">
                  <a16:creationId xmlns:a16="http://schemas.microsoft.com/office/drawing/2014/main" id="{FFE7ADCD-1610-45C1-9915-8072DC0709DB}"/>
                </a:ext>
              </a:extLst>
            </p:cNvPr>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lIns="91436" tIns="45718" rIns="91436" bIns="45718" anchor="ctr"/>
            <a:lstStyle/>
            <a:p>
              <a:pPr eaLnBrk="1" hangingPunct="1">
                <a:defRPr/>
              </a:pPr>
              <a:endParaRPr lang="cs-CZ"/>
            </a:p>
          </p:txBody>
        </p:sp>
        <p:grpSp>
          <p:nvGrpSpPr>
            <p:cNvPr id="1033" name="Group 4">
              <a:extLst>
                <a:ext uri="{FF2B5EF4-FFF2-40B4-BE49-F238E27FC236}">
                  <a16:creationId xmlns:a16="http://schemas.microsoft.com/office/drawing/2014/main" id="{28A3D40F-D864-4FB4-9767-1EAB64E87B94}"/>
                </a:ext>
              </a:extLst>
            </p:cNvPr>
            <p:cNvGrpSpPr>
              <a:grpSpLocks/>
            </p:cNvGrpSpPr>
            <p:nvPr/>
          </p:nvGrpSpPr>
          <p:grpSpPr bwMode="auto">
            <a:xfrm>
              <a:off x="48" y="102"/>
              <a:ext cx="96" cy="4128"/>
              <a:chOff x="48" y="102"/>
              <a:chExt cx="96" cy="4128"/>
            </a:xfrm>
          </p:grpSpPr>
          <p:sp>
            <p:nvSpPr>
              <p:cNvPr id="1034" name="Rectangle 5">
                <a:extLst>
                  <a:ext uri="{FF2B5EF4-FFF2-40B4-BE49-F238E27FC236}">
                    <a16:creationId xmlns:a16="http://schemas.microsoft.com/office/drawing/2014/main" id="{6BC1EEAE-AAD8-4667-8CF1-084FE9B54BE7}"/>
                  </a:ext>
                </a:extLst>
              </p:cNvPr>
              <p:cNvSpPr>
                <a:spLocks noChangeArrowheads="1"/>
              </p:cNvSpPr>
              <p:nvPr/>
            </p:nvSpPr>
            <p:spPr bwMode="auto">
              <a:xfrm>
                <a:off x="48" y="1105"/>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36" tIns="45718" rIns="91436" bIns="45718" anchor="ctr"/>
              <a:lstStyle/>
              <a:p>
                <a:pPr eaLnBrk="1" hangingPunct="1"/>
                <a:endParaRPr lang="cs-CZ" altLang="cs-CZ"/>
              </a:p>
            </p:txBody>
          </p:sp>
          <p:sp>
            <p:nvSpPr>
              <p:cNvPr id="1035" name="Rectangle 6">
                <a:extLst>
                  <a:ext uri="{FF2B5EF4-FFF2-40B4-BE49-F238E27FC236}">
                    <a16:creationId xmlns:a16="http://schemas.microsoft.com/office/drawing/2014/main" id="{AC83415C-53A7-4212-971E-244CF6250F81}"/>
                  </a:ext>
                </a:extLst>
              </p:cNvPr>
              <p:cNvSpPr>
                <a:spLocks noChangeArrowheads="1"/>
              </p:cNvSpPr>
              <p:nvPr/>
            </p:nvSpPr>
            <p:spPr bwMode="auto">
              <a:xfrm>
                <a:off x="48" y="1250"/>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36" tIns="45718" rIns="91436" bIns="45718" anchor="ctr"/>
              <a:lstStyle/>
              <a:p>
                <a:pPr eaLnBrk="1" hangingPunct="1"/>
                <a:endParaRPr lang="cs-CZ" altLang="cs-CZ"/>
              </a:p>
            </p:txBody>
          </p:sp>
          <p:sp>
            <p:nvSpPr>
              <p:cNvPr id="1036" name="Rectangle 7">
                <a:extLst>
                  <a:ext uri="{FF2B5EF4-FFF2-40B4-BE49-F238E27FC236}">
                    <a16:creationId xmlns:a16="http://schemas.microsoft.com/office/drawing/2014/main" id="{C063EC30-EA86-4666-9BDE-49AD02D67FCD}"/>
                  </a:ext>
                </a:extLst>
              </p:cNvPr>
              <p:cNvSpPr>
                <a:spLocks noChangeArrowheads="1"/>
              </p:cNvSpPr>
              <p:nvPr/>
            </p:nvSpPr>
            <p:spPr bwMode="auto">
              <a:xfrm>
                <a:off x="48" y="139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36" tIns="45718" rIns="91436" bIns="45718" anchor="ctr"/>
              <a:lstStyle/>
              <a:p>
                <a:pPr eaLnBrk="1" hangingPunct="1"/>
                <a:endParaRPr lang="cs-CZ" altLang="cs-CZ"/>
              </a:p>
            </p:txBody>
          </p:sp>
          <p:sp>
            <p:nvSpPr>
              <p:cNvPr id="1037" name="Rectangle 8">
                <a:extLst>
                  <a:ext uri="{FF2B5EF4-FFF2-40B4-BE49-F238E27FC236}">
                    <a16:creationId xmlns:a16="http://schemas.microsoft.com/office/drawing/2014/main" id="{233D6844-8726-4B4E-AD76-31787ABFEFBF}"/>
                  </a:ext>
                </a:extLst>
              </p:cNvPr>
              <p:cNvSpPr>
                <a:spLocks noChangeArrowheads="1"/>
              </p:cNvSpPr>
              <p:nvPr/>
            </p:nvSpPr>
            <p:spPr bwMode="auto">
              <a:xfrm>
                <a:off x="48" y="1538"/>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36" tIns="45718" rIns="91436" bIns="45718" anchor="ctr"/>
              <a:lstStyle/>
              <a:p>
                <a:pPr eaLnBrk="1" hangingPunct="1"/>
                <a:endParaRPr lang="cs-CZ" altLang="cs-CZ"/>
              </a:p>
            </p:txBody>
          </p:sp>
          <p:sp>
            <p:nvSpPr>
              <p:cNvPr id="1038" name="Rectangle 9">
                <a:extLst>
                  <a:ext uri="{FF2B5EF4-FFF2-40B4-BE49-F238E27FC236}">
                    <a16:creationId xmlns:a16="http://schemas.microsoft.com/office/drawing/2014/main" id="{B6845DE1-1CBB-4F15-B9A5-D7DDDD37307D}"/>
                  </a:ext>
                </a:extLst>
              </p:cNvPr>
              <p:cNvSpPr>
                <a:spLocks noChangeArrowheads="1"/>
              </p:cNvSpPr>
              <p:nvPr/>
            </p:nvSpPr>
            <p:spPr bwMode="auto">
              <a:xfrm>
                <a:off x="48" y="1683"/>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36" tIns="45718" rIns="91436" bIns="45718" anchor="ctr"/>
              <a:lstStyle/>
              <a:p>
                <a:pPr eaLnBrk="1" hangingPunct="1"/>
                <a:endParaRPr lang="cs-CZ" altLang="cs-CZ"/>
              </a:p>
            </p:txBody>
          </p:sp>
          <p:sp>
            <p:nvSpPr>
              <p:cNvPr id="1039" name="Rectangle 10">
                <a:extLst>
                  <a:ext uri="{FF2B5EF4-FFF2-40B4-BE49-F238E27FC236}">
                    <a16:creationId xmlns:a16="http://schemas.microsoft.com/office/drawing/2014/main" id="{EEB31CF2-91D6-411E-8A29-FE5CE7563600}"/>
                  </a:ext>
                </a:extLst>
              </p:cNvPr>
              <p:cNvSpPr>
                <a:spLocks noChangeArrowheads="1"/>
              </p:cNvSpPr>
              <p:nvPr/>
            </p:nvSpPr>
            <p:spPr bwMode="auto">
              <a:xfrm>
                <a:off x="48" y="1826"/>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36" tIns="45718" rIns="91436" bIns="45718" anchor="ctr"/>
              <a:lstStyle/>
              <a:p>
                <a:pPr eaLnBrk="1" hangingPunct="1"/>
                <a:endParaRPr lang="cs-CZ" altLang="cs-CZ"/>
              </a:p>
            </p:txBody>
          </p:sp>
          <p:sp>
            <p:nvSpPr>
              <p:cNvPr id="1040" name="Rectangle 11">
                <a:extLst>
                  <a:ext uri="{FF2B5EF4-FFF2-40B4-BE49-F238E27FC236}">
                    <a16:creationId xmlns:a16="http://schemas.microsoft.com/office/drawing/2014/main" id="{A25F0913-CB7B-48E7-A736-A6D7F22127EA}"/>
                  </a:ext>
                </a:extLst>
              </p:cNvPr>
              <p:cNvSpPr>
                <a:spLocks noChangeArrowheads="1"/>
              </p:cNvSpPr>
              <p:nvPr/>
            </p:nvSpPr>
            <p:spPr bwMode="auto">
              <a:xfrm>
                <a:off x="48" y="1971"/>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36" tIns="45718" rIns="91436" bIns="45718" anchor="ctr"/>
              <a:lstStyle/>
              <a:p>
                <a:pPr eaLnBrk="1" hangingPunct="1"/>
                <a:endParaRPr lang="cs-CZ" altLang="cs-CZ"/>
              </a:p>
            </p:txBody>
          </p:sp>
          <p:sp>
            <p:nvSpPr>
              <p:cNvPr id="1041" name="Rectangle 12">
                <a:extLst>
                  <a:ext uri="{FF2B5EF4-FFF2-40B4-BE49-F238E27FC236}">
                    <a16:creationId xmlns:a16="http://schemas.microsoft.com/office/drawing/2014/main" id="{62764726-8504-4E80-8806-DFD2BDF57121}"/>
                  </a:ext>
                </a:extLst>
              </p:cNvPr>
              <p:cNvSpPr>
                <a:spLocks noChangeArrowheads="1"/>
              </p:cNvSpPr>
              <p:nvPr/>
            </p:nvSpPr>
            <p:spPr bwMode="auto">
              <a:xfrm>
                <a:off x="48" y="2115"/>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36" tIns="45718" rIns="91436" bIns="45718" anchor="ctr"/>
              <a:lstStyle/>
              <a:p>
                <a:pPr eaLnBrk="1" hangingPunct="1"/>
                <a:endParaRPr lang="cs-CZ" altLang="cs-CZ"/>
              </a:p>
            </p:txBody>
          </p:sp>
          <p:sp>
            <p:nvSpPr>
              <p:cNvPr id="1042" name="Rectangle 13">
                <a:extLst>
                  <a:ext uri="{FF2B5EF4-FFF2-40B4-BE49-F238E27FC236}">
                    <a16:creationId xmlns:a16="http://schemas.microsoft.com/office/drawing/2014/main" id="{ADE4D39E-F32B-4F70-8F60-7CF90D3D16BD}"/>
                  </a:ext>
                </a:extLst>
              </p:cNvPr>
              <p:cNvSpPr>
                <a:spLocks noChangeArrowheads="1"/>
              </p:cNvSpPr>
              <p:nvPr/>
            </p:nvSpPr>
            <p:spPr bwMode="auto">
              <a:xfrm>
                <a:off x="48" y="2259"/>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36" tIns="45718" rIns="91436" bIns="45718" anchor="ctr"/>
              <a:lstStyle/>
              <a:p>
                <a:pPr eaLnBrk="1" hangingPunct="1"/>
                <a:endParaRPr lang="cs-CZ" altLang="cs-CZ"/>
              </a:p>
            </p:txBody>
          </p:sp>
          <p:sp>
            <p:nvSpPr>
              <p:cNvPr id="1043" name="Rectangle 14">
                <a:extLst>
                  <a:ext uri="{FF2B5EF4-FFF2-40B4-BE49-F238E27FC236}">
                    <a16:creationId xmlns:a16="http://schemas.microsoft.com/office/drawing/2014/main" id="{45AD2B33-D910-431C-ACFC-ABEBB30E82E9}"/>
                  </a:ext>
                </a:extLst>
              </p:cNvPr>
              <p:cNvSpPr>
                <a:spLocks noChangeArrowheads="1"/>
              </p:cNvSpPr>
              <p:nvPr/>
            </p:nvSpPr>
            <p:spPr bwMode="auto">
              <a:xfrm>
                <a:off x="48" y="240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36" tIns="45718" rIns="91436" bIns="45718" anchor="ctr"/>
              <a:lstStyle/>
              <a:p>
                <a:pPr eaLnBrk="1" hangingPunct="1"/>
                <a:endParaRPr lang="cs-CZ" altLang="cs-CZ"/>
              </a:p>
            </p:txBody>
          </p:sp>
          <p:sp>
            <p:nvSpPr>
              <p:cNvPr id="1044" name="Rectangle 15">
                <a:extLst>
                  <a:ext uri="{FF2B5EF4-FFF2-40B4-BE49-F238E27FC236}">
                    <a16:creationId xmlns:a16="http://schemas.microsoft.com/office/drawing/2014/main" id="{3131A3FB-6E9E-46EB-A2FF-54589FD5AA33}"/>
                  </a:ext>
                </a:extLst>
              </p:cNvPr>
              <p:cNvSpPr>
                <a:spLocks noChangeArrowheads="1"/>
              </p:cNvSpPr>
              <p:nvPr/>
            </p:nvSpPr>
            <p:spPr bwMode="auto">
              <a:xfrm>
                <a:off x="48" y="2548"/>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36" tIns="45718" rIns="91436" bIns="45718" anchor="ctr"/>
              <a:lstStyle/>
              <a:p>
                <a:pPr eaLnBrk="1" hangingPunct="1"/>
                <a:endParaRPr lang="cs-CZ" altLang="cs-CZ"/>
              </a:p>
            </p:txBody>
          </p:sp>
          <p:sp>
            <p:nvSpPr>
              <p:cNvPr id="1045" name="Rectangle 16">
                <a:extLst>
                  <a:ext uri="{FF2B5EF4-FFF2-40B4-BE49-F238E27FC236}">
                    <a16:creationId xmlns:a16="http://schemas.microsoft.com/office/drawing/2014/main" id="{4C5645DD-F004-419E-9C93-A957F592A12A}"/>
                  </a:ext>
                </a:extLst>
              </p:cNvPr>
              <p:cNvSpPr>
                <a:spLocks noChangeArrowheads="1"/>
              </p:cNvSpPr>
              <p:nvPr/>
            </p:nvSpPr>
            <p:spPr bwMode="auto">
              <a:xfrm>
                <a:off x="48" y="2692"/>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36" tIns="45718" rIns="91436" bIns="45718" anchor="ctr"/>
              <a:lstStyle/>
              <a:p>
                <a:pPr eaLnBrk="1" hangingPunct="1"/>
                <a:endParaRPr lang="cs-CZ" altLang="cs-CZ"/>
              </a:p>
            </p:txBody>
          </p:sp>
          <p:sp>
            <p:nvSpPr>
              <p:cNvPr id="1046" name="Rectangle 17">
                <a:extLst>
                  <a:ext uri="{FF2B5EF4-FFF2-40B4-BE49-F238E27FC236}">
                    <a16:creationId xmlns:a16="http://schemas.microsoft.com/office/drawing/2014/main" id="{E42A6AD6-AA00-4481-8CA4-E33DD6178FA6}"/>
                  </a:ext>
                </a:extLst>
              </p:cNvPr>
              <p:cNvSpPr>
                <a:spLocks noChangeArrowheads="1"/>
              </p:cNvSpPr>
              <p:nvPr/>
            </p:nvSpPr>
            <p:spPr bwMode="auto">
              <a:xfrm>
                <a:off x="48" y="2836"/>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36" tIns="45718" rIns="91436" bIns="45718" anchor="ctr"/>
              <a:lstStyle/>
              <a:p>
                <a:pPr eaLnBrk="1" hangingPunct="1"/>
                <a:endParaRPr lang="cs-CZ" altLang="cs-CZ"/>
              </a:p>
            </p:txBody>
          </p:sp>
          <p:sp>
            <p:nvSpPr>
              <p:cNvPr id="1047" name="Rectangle 18">
                <a:extLst>
                  <a:ext uri="{FF2B5EF4-FFF2-40B4-BE49-F238E27FC236}">
                    <a16:creationId xmlns:a16="http://schemas.microsoft.com/office/drawing/2014/main" id="{A01DDD7B-60DC-4DDF-A090-A4985ABB3D93}"/>
                  </a:ext>
                </a:extLst>
              </p:cNvPr>
              <p:cNvSpPr>
                <a:spLocks noChangeArrowheads="1"/>
              </p:cNvSpPr>
              <p:nvPr/>
            </p:nvSpPr>
            <p:spPr bwMode="auto">
              <a:xfrm>
                <a:off x="48" y="2980"/>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36" tIns="45718" rIns="91436" bIns="45718" anchor="ctr"/>
              <a:lstStyle/>
              <a:p>
                <a:pPr eaLnBrk="1" hangingPunct="1"/>
                <a:endParaRPr lang="cs-CZ" altLang="cs-CZ"/>
              </a:p>
            </p:txBody>
          </p:sp>
          <p:sp>
            <p:nvSpPr>
              <p:cNvPr id="1048" name="Rectangle 19">
                <a:extLst>
                  <a:ext uri="{FF2B5EF4-FFF2-40B4-BE49-F238E27FC236}">
                    <a16:creationId xmlns:a16="http://schemas.microsoft.com/office/drawing/2014/main" id="{65A327AB-EF0C-4B00-8E78-DE8E9E0B0763}"/>
                  </a:ext>
                </a:extLst>
              </p:cNvPr>
              <p:cNvSpPr>
                <a:spLocks noChangeArrowheads="1"/>
              </p:cNvSpPr>
              <p:nvPr/>
            </p:nvSpPr>
            <p:spPr bwMode="auto">
              <a:xfrm>
                <a:off x="48" y="3124"/>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36" tIns="45718" rIns="91436" bIns="45718" anchor="ctr"/>
              <a:lstStyle/>
              <a:p>
                <a:pPr eaLnBrk="1" hangingPunct="1"/>
                <a:endParaRPr lang="cs-CZ" altLang="cs-CZ"/>
              </a:p>
            </p:txBody>
          </p:sp>
          <p:sp>
            <p:nvSpPr>
              <p:cNvPr id="1049" name="Rectangle 20">
                <a:extLst>
                  <a:ext uri="{FF2B5EF4-FFF2-40B4-BE49-F238E27FC236}">
                    <a16:creationId xmlns:a16="http://schemas.microsoft.com/office/drawing/2014/main" id="{18309994-8343-427F-A593-631A1D4CA4A7}"/>
                  </a:ext>
                </a:extLst>
              </p:cNvPr>
              <p:cNvSpPr>
                <a:spLocks noChangeArrowheads="1"/>
              </p:cNvSpPr>
              <p:nvPr/>
            </p:nvSpPr>
            <p:spPr bwMode="auto">
              <a:xfrm>
                <a:off x="48" y="3269"/>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36" tIns="45718" rIns="91436" bIns="45718" anchor="ctr"/>
              <a:lstStyle/>
              <a:p>
                <a:pPr eaLnBrk="1" hangingPunct="1"/>
                <a:endParaRPr lang="cs-CZ" altLang="cs-CZ"/>
              </a:p>
            </p:txBody>
          </p:sp>
          <p:sp>
            <p:nvSpPr>
              <p:cNvPr id="1050" name="Rectangle 21">
                <a:extLst>
                  <a:ext uri="{FF2B5EF4-FFF2-40B4-BE49-F238E27FC236}">
                    <a16:creationId xmlns:a16="http://schemas.microsoft.com/office/drawing/2014/main" id="{88775E82-BB13-465C-BB7D-B22CDEF15555}"/>
                  </a:ext>
                </a:extLst>
              </p:cNvPr>
              <p:cNvSpPr>
                <a:spLocks noChangeArrowheads="1"/>
              </p:cNvSpPr>
              <p:nvPr/>
            </p:nvSpPr>
            <p:spPr bwMode="auto">
              <a:xfrm>
                <a:off x="48" y="3412"/>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36" tIns="45718" rIns="91436" bIns="45718" anchor="ctr"/>
              <a:lstStyle/>
              <a:p>
                <a:pPr eaLnBrk="1" hangingPunct="1"/>
                <a:endParaRPr lang="cs-CZ" altLang="cs-CZ"/>
              </a:p>
            </p:txBody>
          </p:sp>
          <p:sp>
            <p:nvSpPr>
              <p:cNvPr id="1051" name="Rectangle 22">
                <a:extLst>
                  <a:ext uri="{FF2B5EF4-FFF2-40B4-BE49-F238E27FC236}">
                    <a16:creationId xmlns:a16="http://schemas.microsoft.com/office/drawing/2014/main" id="{8A3D4CDA-3A13-4F27-825F-979367697BE4}"/>
                  </a:ext>
                </a:extLst>
              </p:cNvPr>
              <p:cNvSpPr>
                <a:spLocks noChangeArrowheads="1"/>
              </p:cNvSpPr>
              <p:nvPr/>
            </p:nvSpPr>
            <p:spPr bwMode="auto">
              <a:xfrm>
                <a:off x="48" y="3557"/>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36" tIns="45718" rIns="91436" bIns="45718" anchor="ctr"/>
              <a:lstStyle/>
              <a:p>
                <a:pPr eaLnBrk="1" hangingPunct="1"/>
                <a:endParaRPr lang="cs-CZ" altLang="cs-CZ"/>
              </a:p>
            </p:txBody>
          </p:sp>
          <p:sp>
            <p:nvSpPr>
              <p:cNvPr id="1052" name="Rectangle 23">
                <a:extLst>
                  <a:ext uri="{FF2B5EF4-FFF2-40B4-BE49-F238E27FC236}">
                    <a16:creationId xmlns:a16="http://schemas.microsoft.com/office/drawing/2014/main" id="{86354161-1806-49E4-B769-D4C940C244BD}"/>
                  </a:ext>
                </a:extLst>
              </p:cNvPr>
              <p:cNvSpPr>
                <a:spLocks noChangeArrowheads="1"/>
              </p:cNvSpPr>
              <p:nvPr/>
            </p:nvSpPr>
            <p:spPr bwMode="auto">
              <a:xfrm>
                <a:off x="48" y="3702"/>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36" tIns="45718" rIns="91436" bIns="45718" anchor="ctr"/>
              <a:lstStyle/>
              <a:p>
                <a:pPr eaLnBrk="1" hangingPunct="1"/>
                <a:endParaRPr lang="cs-CZ" altLang="cs-CZ"/>
              </a:p>
            </p:txBody>
          </p:sp>
          <p:sp>
            <p:nvSpPr>
              <p:cNvPr id="1053" name="Rectangle 24">
                <a:extLst>
                  <a:ext uri="{FF2B5EF4-FFF2-40B4-BE49-F238E27FC236}">
                    <a16:creationId xmlns:a16="http://schemas.microsoft.com/office/drawing/2014/main" id="{DB9C3B69-D55A-47A2-ABC9-9F941A2A6029}"/>
                  </a:ext>
                </a:extLst>
              </p:cNvPr>
              <p:cNvSpPr>
                <a:spLocks noChangeArrowheads="1"/>
              </p:cNvSpPr>
              <p:nvPr/>
            </p:nvSpPr>
            <p:spPr bwMode="auto">
              <a:xfrm>
                <a:off x="48" y="3845"/>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36" tIns="45718" rIns="91436" bIns="45718" anchor="ctr"/>
              <a:lstStyle/>
              <a:p>
                <a:pPr eaLnBrk="1" hangingPunct="1"/>
                <a:endParaRPr lang="cs-CZ" altLang="cs-CZ"/>
              </a:p>
            </p:txBody>
          </p:sp>
          <p:sp>
            <p:nvSpPr>
              <p:cNvPr id="1054" name="Rectangle 25">
                <a:extLst>
                  <a:ext uri="{FF2B5EF4-FFF2-40B4-BE49-F238E27FC236}">
                    <a16:creationId xmlns:a16="http://schemas.microsoft.com/office/drawing/2014/main" id="{B9006D00-1A61-4DD8-B254-2EF7D70D52C6}"/>
                  </a:ext>
                </a:extLst>
              </p:cNvPr>
              <p:cNvSpPr>
                <a:spLocks noChangeArrowheads="1"/>
              </p:cNvSpPr>
              <p:nvPr/>
            </p:nvSpPr>
            <p:spPr bwMode="auto">
              <a:xfrm>
                <a:off x="48" y="3990"/>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36" tIns="45718" rIns="91436" bIns="45718" anchor="ctr"/>
              <a:lstStyle/>
              <a:p>
                <a:pPr eaLnBrk="1" hangingPunct="1"/>
                <a:endParaRPr lang="cs-CZ" altLang="cs-CZ"/>
              </a:p>
            </p:txBody>
          </p:sp>
          <p:sp>
            <p:nvSpPr>
              <p:cNvPr id="1055" name="Rectangle 26">
                <a:extLst>
                  <a:ext uri="{FF2B5EF4-FFF2-40B4-BE49-F238E27FC236}">
                    <a16:creationId xmlns:a16="http://schemas.microsoft.com/office/drawing/2014/main" id="{FBED9A07-1E86-462E-B2FB-16DBCB49946A}"/>
                  </a:ext>
                </a:extLst>
              </p:cNvPr>
              <p:cNvSpPr>
                <a:spLocks noChangeArrowheads="1"/>
              </p:cNvSpPr>
              <p:nvPr/>
            </p:nvSpPr>
            <p:spPr bwMode="auto">
              <a:xfrm>
                <a:off x="48" y="413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36" tIns="45718" rIns="91436" bIns="45718" anchor="ctr"/>
              <a:lstStyle/>
              <a:p>
                <a:pPr eaLnBrk="1" hangingPunct="1"/>
                <a:endParaRPr lang="cs-CZ" altLang="cs-CZ"/>
              </a:p>
            </p:txBody>
          </p:sp>
          <p:sp>
            <p:nvSpPr>
              <p:cNvPr id="1056" name="Rectangle 27">
                <a:extLst>
                  <a:ext uri="{FF2B5EF4-FFF2-40B4-BE49-F238E27FC236}">
                    <a16:creationId xmlns:a16="http://schemas.microsoft.com/office/drawing/2014/main" id="{645F0442-80F3-48FD-A82C-AD2861DFF7F4}"/>
                  </a:ext>
                </a:extLst>
              </p:cNvPr>
              <p:cNvSpPr>
                <a:spLocks noChangeArrowheads="1"/>
              </p:cNvSpPr>
              <p:nvPr/>
            </p:nvSpPr>
            <p:spPr bwMode="auto">
              <a:xfrm>
                <a:off x="48" y="102"/>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36" tIns="45718" rIns="91436" bIns="45718" anchor="ctr"/>
              <a:lstStyle/>
              <a:p>
                <a:pPr eaLnBrk="1" hangingPunct="1"/>
                <a:endParaRPr lang="cs-CZ" altLang="cs-CZ"/>
              </a:p>
            </p:txBody>
          </p:sp>
          <p:sp>
            <p:nvSpPr>
              <p:cNvPr id="1057" name="Rectangle 28">
                <a:extLst>
                  <a:ext uri="{FF2B5EF4-FFF2-40B4-BE49-F238E27FC236}">
                    <a16:creationId xmlns:a16="http://schemas.microsoft.com/office/drawing/2014/main" id="{06FE7B04-43B8-4641-9A73-4EEDBAB2713A}"/>
                  </a:ext>
                </a:extLst>
              </p:cNvPr>
              <p:cNvSpPr>
                <a:spLocks noChangeArrowheads="1"/>
              </p:cNvSpPr>
              <p:nvPr/>
            </p:nvSpPr>
            <p:spPr bwMode="auto">
              <a:xfrm>
                <a:off x="48" y="246"/>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36" tIns="45718" rIns="91436" bIns="45718" anchor="ctr"/>
              <a:lstStyle/>
              <a:p>
                <a:pPr eaLnBrk="1" hangingPunct="1"/>
                <a:endParaRPr lang="cs-CZ" altLang="cs-CZ"/>
              </a:p>
            </p:txBody>
          </p:sp>
          <p:sp>
            <p:nvSpPr>
              <p:cNvPr id="1058" name="Rectangle 29">
                <a:extLst>
                  <a:ext uri="{FF2B5EF4-FFF2-40B4-BE49-F238E27FC236}">
                    <a16:creationId xmlns:a16="http://schemas.microsoft.com/office/drawing/2014/main" id="{946E1F36-13C7-4533-9505-BD97E48C1654}"/>
                  </a:ext>
                </a:extLst>
              </p:cNvPr>
              <p:cNvSpPr>
                <a:spLocks noChangeArrowheads="1"/>
              </p:cNvSpPr>
              <p:nvPr/>
            </p:nvSpPr>
            <p:spPr bwMode="auto">
              <a:xfrm>
                <a:off x="48" y="391"/>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36" tIns="45718" rIns="91436" bIns="45718" anchor="ctr"/>
              <a:lstStyle/>
              <a:p>
                <a:pPr eaLnBrk="1" hangingPunct="1"/>
                <a:endParaRPr lang="cs-CZ" altLang="cs-CZ"/>
              </a:p>
            </p:txBody>
          </p:sp>
          <p:sp>
            <p:nvSpPr>
              <p:cNvPr id="1059" name="Rectangle 30">
                <a:extLst>
                  <a:ext uri="{FF2B5EF4-FFF2-40B4-BE49-F238E27FC236}">
                    <a16:creationId xmlns:a16="http://schemas.microsoft.com/office/drawing/2014/main" id="{B5039783-7F2A-45F4-841E-102DB6D47959}"/>
                  </a:ext>
                </a:extLst>
              </p:cNvPr>
              <p:cNvSpPr>
                <a:spLocks noChangeArrowheads="1"/>
              </p:cNvSpPr>
              <p:nvPr/>
            </p:nvSpPr>
            <p:spPr bwMode="auto">
              <a:xfrm>
                <a:off x="48" y="535"/>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36" tIns="45718" rIns="91436" bIns="45718" anchor="ctr"/>
              <a:lstStyle/>
              <a:p>
                <a:pPr eaLnBrk="1" hangingPunct="1"/>
                <a:endParaRPr lang="cs-CZ" altLang="cs-CZ"/>
              </a:p>
            </p:txBody>
          </p:sp>
          <p:sp>
            <p:nvSpPr>
              <p:cNvPr id="1060" name="Rectangle 31">
                <a:extLst>
                  <a:ext uri="{FF2B5EF4-FFF2-40B4-BE49-F238E27FC236}">
                    <a16:creationId xmlns:a16="http://schemas.microsoft.com/office/drawing/2014/main" id="{2233DEC5-60C0-487A-8CF9-92A4F2F0AE26}"/>
                  </a:ext>
                </a:extLst>
              </p:cNvPr>
              <p:cNvSpPr>
                <a:spLocks noChangeArrowheads="1"/>
              </p:cNvSpPr>
              <p:nvPr/>
            </p:nvSpPr>
            <p:spPr bwMode="auto">
              <a:xfrm>
                <a:off x="48" y="679"/>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36" tIns="45718" rIns="91436" bIns="45718" anchor="ctr"/>
              <a:lstStyle/>
              <a:p>
                <a:pPr eaLnBrk="1" hangingPunct="1"/>
                <a:endParaRPr lang="cs-CZ" altLang="cs-CZ"/>
              </a:p>
            </p:txBody>
          </p:sp>
          <p:sp>
            <p:nvSpPr>
              <p:cNvPr id="1061" name="Rectangle 32">
                <a:extLst>
                  <a:ext uri="{FF2B5EF4-FFF2-40B4-BE49-F238E27FC236}">
                    <a16:creationId xmlns:a16="http://schemas.microsoft.com/office/drawing/2014/main" id="{7FBEEB34-FB85-4199-A5AC-2FDBD1237CED}"/>
                  </a:ext>
                </a:extLst>
              </p:cNvPr>
              <p:cNvSpPr>
                <a:spLocks noChangeArrowheads="1"/>
              </p:cNvSpPr>
              <p:nvPr/>
            </p:nvSpPr>
            <p:spPr bwMode="auto">
              <a:xfrm>
                <a:off x="48" y="82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36" tIns="45718" rIns="91436" bIns="45718" anchor="ctr"/>
              <a:lstStyle/>
              <a:p>
                <a:pPr eaLnBrk="1" hangingPunct="1"/>
                <a:endParaRPr lang="cs-CZ" altLang="cs-CZ"/>
              </a:p>
            </p:txBody>
          </p:sp>
          <p:sp>
            <p:nvSpPr>
              <p:cNvPr id="1062" name="Rectangle 33">
                <a:extLst>
                  <a:ext uri="{FF2B5EF4-FFF2-40B4-BE49-F238E27FC236}">
                    <a16:creationId xmlns:a16="http://schemas.microsoft.com/office/drawing/2014/main" id="{D94762A5-BFB9-44F3-99BF-4639535FC65F}"/>
                  </a:ext>
                </a:extLst>
              </p:cNvPr>
              <p:cNvSpPr>
                <a:spLocks noChangeArrowheads="1"/>
              </p:cNvSpPr>
              <p:nvPr/>
            </p:nvSpPr>
            <p:spPr bwMode="auto">
              <a:xfrm>
                <a:off x="48" y="968"/>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36" tIns="45718" rIns="91436" bIns="45718" anchor="ctr"/>
              <a:lstStyle/>
              <a:p>
                <a:pPr eaLnBrk="1" hangingPunct="1"/>
                <a:endParaRPr lang="cs-CZ" altLang="cs-CZ"/>
              </a:p>
            </p:txBody>
          </p:sp>
        </p:grpSp>
      </p:grpSp>
      <p:sp>
        <p:nvSpPr>
          <p:cNvPr id="1027" name="Rectangle 34">
            <a:extLst>
              <a:ext uri="{FF2B5EF4-FFF2-40B4-BE49-F238E27FC236}">
                <a16:creationId xmlns:a16="http://schemas.microsoft.com/office/drawing/2014/main" id="{C23C5592-12C0-426F-A133-B2A78034D762}"/>
              </a:ext>
            </a:extLst>
          </p:cNvPr>
          <p:cNvSpPr>
            <a:spLocks noGrp="1" noChangeArrowheads="1"/>
          </p:cNvSpPr>
          <p:nvPr>
            <p:ph type="title"/>
          </p:nvPr>
        </p:nvSpPr>
        <p:spPr bwMode="auto">
          <a:xfrm>
            <a:off x="11430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61" tIns="46032" rIns="92061" bIns="46032" numCol="1" anchor="ctr" anchorCtr="0" compatLnSpc="1">
            <a:prstTxWarp prst="textNoShape">
              <a:avLst/>
            </a:prstTxWarp>
          </a:bodyPr>
          <a:lstStyle/>
          <a:p>
            <a:pPr lvl="0"/>
            <a:r>
              <a:rPr lang="cs-CZ" altLang="cs-CZ"/>
              <a:t>Klepnutím lze upravit styl předlohy nadpisů.</a:t>
            </a:r>
          </a:p>
        </p:txBody>
      </p:sp>
      <p:sp>
        <p:nvSpPr>
          <p:cNvPr id="100387" name="Rectangle 35">
            <a:extLst>
              <a:ext uri="{FF2B5EF4-FFF2-40B4-BE49-F238E27FC236}">
                <a16:creationId xmlns:a16="http://schemas.microsoft.com/office/drawing/2014/main" id="{1C78510A-23C0-410B-9F48-9A4B8EEAA8AF}"/>
              </a:ext>
            </a:extLst>
          </p:cNvPr>
          <p:cNvSpPr>
            <a:spLocks noGrp="1" noChangeArrowheads="1"/>
          </p:cNvSpPr>
          <p:nvPr>
            <p:ph type="dt" sz="half" idx="2"/>
          </p:nvPr>
        </p:nvSpPr>
        <p:spPr bwMode="auto">
          <a:xfrm>
            <a:off x="1143000" y="6248400"/>
            <a:ext cx="1905000" cy="457200"/>
          </a:xfrm>
          <a:prstGeom prst="rect">
            <a:avLst/>
          </a:prstGeom>
          <a:noFill/>
          <a:ln w="9525">
            <a:noFill/>
            <a:miter lim="800000"/>
            <a:headEnd/>
            <a:tailEnd/>
          </a:ln>
          <a:effectLst/>
        </p:spPr>
        <p:txBody>
          <a:bodyPr vert="horz" wrap="square" lIns="92061" tIns="46032" rIns="92061" bIns="46032" numCol="1" anchor="ctr" anchorCtr="0" compatLnSpc="1">
            <a:prstTxWarp prst="textNoShape">
              <a:avLst/>
            </a:prstTxWarp>
          </a:bodyPr>
          <a:lstStyle>
            <a:lvl1pPr eaLnBrk="1" hangingPunct="1">
              <a:defRPr sz="1400"/>
            </a:lvl1pPr>
          </a:lstStyle>
          <a:p>
            <a:pPr>
              <a:defRPr/>
            </a:pPr>
            <a:endParaRPr lang="cs-CZ"/>
          </a:p>
        </p:txBody>
      </p:sp>
      <p:sp>
        <p:nvSpPr>
          <p:cNvPr id="100388" name="Rectangle 36">
            <a:extLst>
              <a:ext uri="{FF2B5EF4-FFF2-40B4-BE49-F238E27FC236}">
                <a16:creationId xmlns:a16="http://schemas.microsoft.com/office/drawing/2014/main" id="{66030F81-9E66-4786-8FA2-AC0EF9F141A5}"/>
              </a:ext>
            </a:extLst>
          </p:cNvPr>
          <p:cNvSpPr>
            <a:spLocks noGrp="1" noChangeArrowheads="1"/>
          </p:cNvSpPr>
          <p:nvPr>
            <p:ph type="ftr" sz="quarter" idx="3"/>
          </p:nvPr>
        </p:nvSpPr>
        <p:spPr bwMode="auto">
          <a:xfrm>
            <a:off x="3581400" y="6248400"/>
            <a:ext cx="2895600" cy="457200"/>
          </a:xfrm>
          <a:prstGeom prst="rect">
            <a:avLst/>
          </a:prstGeom>
          <a:noFill/>
          <a:ln w="9525">
            <a:noFill/>
            <a:miter lim="800000"/>
            <a:headEnd/>
            <a:tailEnd/>
          </a:ln>
          <a:effectLst/>
        </p:spPr>
        <p:txBody>
          <a:bodyPr vert="horz" wrap="square" lIns="92061" tIns="46032" rIns="92061" bIns="46032" numCol="1" anchor="ctr" anchorCtr="0" compatLnSpc="1">
            <a:prstTxWarp prst="textNoShape">
              <a:avLst/>
            </a:prstTxWarp>
          </a:bodyPr>
          <a:lstStyle>
            <a:lvl1pPr algn="ctr" eaLnBrk="1" hangingPunct="1">
              <a:defRPr sz="1400"/>
            </a:lvl1pPr>
          </a:lstStyle>
          <a:p>
            <a:pPr>
              <a:defRPr/>
            </a:pPr>
            <a:endParaRPr lang="cs-CZ"/>
          </a:p>
        </p:txBody>
      </p:sp>
      <p:sp>
        <p:nvSpPr>
          <p:cNvPr id="100389" name="Rectangle 37">
            <a:extLst>
              <a:ext uri="{FF2B5EF4-FFF2-40B4-BE49-F238E27FC236}">
                <a16:creationId xmlns:a16="http://schemas.microsoft.com/office/drawing/2014/main" id="{800E97AB-714F-427B-95AD-A816EB8A9CD0}"/>
              </a:ext>
            </a:extLst>
          </p:cNvPr>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a:effectLst/>
        </p:spPr>
        <p:txBody>
          <a:bodyPr vert="horz" wrap="square" lIns="92061" tIns="46032" rIns="92061" bIns="46032" numCol="1" anchor="ctr" anchorCtr="0" compatLnSpc="1">
            <a:prstTxWarp prst="textNoShape">
              <a:avLst/>
            </a:prstTxWarp>
          </a:bodyPr>
          <a:lstStyle>
            <a:lvl1pPr algn="r" eaLnBrk="1" hangingPunct="1">
              <a:defRPr sz="1400" smtClean="0"/>
            </a:lvl1pPr>
          </a:lstStyle>
          <a:p>
            <a:pPr>
              <a:defRPr/>
            </a:pPr>
            <a:fld id="{3DFA1602-7ABF-4440-97FB-820FFAB8F2DF}" type="slidenum">
              <a:rPr lang="cs-CZ" altLang="cs-CZ"/>
              <a:pPr>
                <a:defRPr/>
              </a:pPr>
              <a:t>‹#›</a:t>
            </a:fld>
            <a:endParaRPr lang="cs-CZ" altLang="cs-CZ"/>
          </a:p>
        </p:txBody>
      </p:sp>
      <p:sp>
        <p:nvSpPr>
          <p:cNvPr id="100390" name="Rectangle 38">
            <a:extLst>
              <a:ext uri="{FF2B5EF4-FFF2-40B4-BE49-F238E27FC236}">
                <a16:creationId xmlns:a16="http://schemas.microsoft.com/office/drawing/2014/main" id="{D8781137-D1E6-4A73-B013-5E318B534BD2}"/>
              </a:ext>
            </a:extLst>
          </p:cNvPr>
          <p:cNvSpPr>
            <a:spLocks noGrp="1" noChangeArrowheads="1"/>
          </p:cNvSpPr>
          <p:nvPr>
            <p:ph type="body" idx="1"/>
          </p:nvPr>
        </p:nvSpPr>
        <p:spPr bwMode="auto">
          <a:xfrm>
            <a:off x="1169988" y="1946275"/>
            <a:ext cx="7772400" cy="4114800"/>
          </a:xfrm>
          <a:prstGeom prst="rect">
            <a:avLst/>
          </a:prstGeom>
          <a:noFill/>
          <a:ln w="9525">
            <a:noFill/>
            <a:miter lim="800000"/>
            <a:headEnd/>
            <a:tailEnd/>
          </a:ln>
          <a:effectLst/>
        </p:spPr>
        <p:txBody>
          <a:bodyPr vert="horz" wrap="square" lIns="91426" tIns="45714" rIns="91426" bIns="45714" numCol="1" anchor="t" anchorCtr="0" compatLnSpc="1">
            <a:prstTxWarp prst="textNoShape">
              <a:avLst/>
            </a:prstTxWarp>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Tree>
    <p:extLst>
      <p:ext uri="{BB962C8B-B14F-4D97-AF65-F5344CB8AC3E}">
        <p14:creationId xmlns:p14="http://schemas.microsoft.com/office/powerpoint/2010/main" val="421969323"/>
      </p:ext>
    </p:extLst>
  </p:cSld>
  <p:clrMap bg1="dk2" tx1="lt1" bg2="dk1" tx2="lt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Lst>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177" algn="l" rtl="0" fontAlgn="base">
        <a:spcBef>
          <a:spcPct val="0"/>
        </a:spcBef>
        <a:spcAft>
          <a:spcPct val="0"/>
        </a:spcAft>
        <a:defRPr sz="4400">
          <a:solidFill>
            <a:schemeClr val="tx2"/>
          </a:solidFill>
          <a:latin typeface="Times New Roman" pitchFamily="18" charset="0"/>
        </a:defRPr>
      </a:lvl6pPr>
      <a:lvl7pPr marL="914354" algn="l" rtl="0" fontAlgn="base">
        <a:spcBef>
          <a:spcPct val="0"/>
        </a:spcBef>
        <a:spcAft>
          <a:spcPct val="0"/>
        </a:spcAft>
        <a:defRPr sz="4400">
          <a:solidFill>
            <a:schemeClr val="tx2"/>
          </a:solidFill>
          <a:latin typeface="Times New Roman" pitchFamily="18" charset="0"/>
        </a:defRPr>
      </a:lvl7pPr>
      <a:lvl8pPr marL="1371531" algn="l" rtl="0" fontAlgn="base">
        <a:spcBef>
          <a:spcPct val="0"/>
        </a:spcBef>
        <a:spcAft>
          <a:spcPct val="0"/>
        </a:spcAft>
        <a:defRPr sz="4400">
          <a:solidFill>
            <a:schemeClr val="tx2"/>
          </a:solidFill>
          <a:latin typeface="Times New Roman" pitchFamily="18" charset="0"/>
        </a:defRPr>
      </a:lvl8pPr>
      <a:lvl9pPr marL="1828709" algn="l" rtl="0" fontAlgn="base">
        <a:spcBef>
          <a:spcPct val="0"/>
        </a:spcBef>
        <a:spcAft>
          <a:spcPct val="0"/>
        </a:spcAft>
        <a:defRPr sz="4400">
          <a:solidFill>
            <a:schemeClr val="tx2"/>
          </a:solidFill>
          <a:latin typeface="Times New Roman" pitchFamily="18" charset="0"/>
        </a:defRPr>
      </a:lvl9pPr>
    </p:titleStyle>
    <p:bodyStyle>
      <a:lvl1pPr marL="341313" indent="-341313"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1363" indent="-284163"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mn-lt"/>
        </a:defRPr>
      </a:lvl2pPr>
      <a:lvl3pPr marL="1141413" indent="-227013"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mn-lt"/>
        </a:defRPr>
      </a:lvl3pPr>
      <a:lvl4pPr marL="1598613" indent="-227013"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4pPr>
      <a:lvl5pPr marL="2055813" indent="-227013"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5pPr>
      <a:lvl6pPr marL="2514474" indent="-228589"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651" indent="-228589"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8828" indent="-228589"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005" indent="-228589"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cs-CZ"/>
      </a:defPPr>
      <a:lvl1pPr marL="0" algn="l" defTabSz="914354" rtl="0" eaLnBrk="1" latinLnBrk="0" hangingPunct="1">
        <a:defRPr sz="1800" kern="1200">
          <a:solidFill>
            <a:schemeClr val="tx1"/>
          </a:solidFill>
          <a:latin typeface="+mn-lt"/>
          <a:ea typeface="+mn-ea"/>
          <a:cs typeface="+mn-cs"/>
        </a:defRPr>
      </a:lvl1pPr>
      <a:lvl2pPr marL="457177"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1"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3"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7" algn="l" defTabSz="914354"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33.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36.xml"/></Relationships>
</file>

<file path=ppt/slides/_rels/slide11.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chart" Target="../charts/chart1.xml"/><Relationship Id="rId1" Type="http://schemas.openxmlformats.org/officeDocument/2006/relationships/slideLayout" Target="../slideLayouts/slideLayout36.xml"/></Relationships>
</file>

<file path=ppt/slides/_rels/slide14.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6.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6.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6.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6.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36.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36.xml"/></Relationships>
</file>

<file path=ppt/slides/_rels/slide20.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9.emf"/><Relationship Id="rId1" Type="http://schemas.openxmlformats.org/officeDocument/2006/relationships/slideLayout" Target="../slideLayouts/slideLayout36.xml"/></Relationships>
</file>

<file path=ppt/slides/_rels/slide22.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png"/><Relationship Id="rId1" Type="http://schemas.openxmlformats.org/officeDocument/2006/relationships/slideLayout" Target="../slideLayouts/slideLayout36.xml"/></Relationships>
</file>

<file path=ppt/slides/_rels/slide23.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12.png"/><Relationship Id="rId1" Type="http://schemas.openxmlformats.org/officeDocument/2006/relationships/slideLayout" Target="../slideLayouts/slideLayout36.xml"/></Relationships>
</file>

<file path=ppt/slides/_rels/slide24.xml.rels><?xml version="1.0" encoding="UTF-8" standalone="yes"?>
<Relationships xmlns="http://schemas.openxmlformats.org/package/2006/relationships"><Relationship Id="rId2" Type="http://schemas.openxmlformats.org/officeDocument/2006/relationships/image" Target="../media/image23.tiff"/><Relationship Id="rId1" Type="http://schemas.openxmlformats.org/officeDocument/2006/relationships/slideLayout" Target="../slideLayouts/slideLayout36.xml"/></Relationships>
</file>

<file path=ppt/slides/_rels/slide25.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36.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3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8"/>
          <p:cNvSpPr txBox="1">
            <a:spLocks noChangeArrowheads="1"/>
          </p:cNvSpPr>
          <p:nvPr/>
        </p:nvSpPr>
        <p:spPr bwMode="auto">
          <a:xfrm>
            <a:off x="457202" y="3430371"/>
            <a:ext cx="5143500" cy="40094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lnSpc>
                <a:spcPct val="88000"/>
              </a:lnSpc>
              <a:spcBef>
                <a:spcPts val="800"/>
              </a:spcBef>
              <a:buClr>
                <a:srgbClr val="000000"/>
              </a:buClr>
              <a:buSzPct val="100000"/>
              <a:buFont typeface="Times New Roman" panose="02020603050405020304" pitchFamily="18" charset="0"/>
              <a:buChar char="•"/>
              <a:defRPr sz="3200">
                <a:solidFill>
                  <a:srgbClr val="000000"/>
                </a:solidFill>
                <a:latin typeface="Arial" panose="020B0604020202020204" pitchFamily="34" charset="0"/>
                <a:ea typeface="MS Gothic" panose="020B0609070205080204" pitchFamily="49" charset="-128"/>
                <a:cs typeface="Arial" panose="020B0604020202020204" pitchFamily="34" charset="0"/>
              </a:defRPr>
            </a:lvl1pPr>
            <a:lvl2pPr marL="731838" indent="-274638">
              <a:lnSpc>
                <a:spcPct val="88000"/>
              </a:lnSpc>
              <a:spcBef>
                <a:spcPts val="700"/>
              </a:spcBef>
              <a:buClr>
                <a:srgbClr val="000000"/>
              </a:buClr>
              <a:buSzPct val="100000"/>
              <a:buFont typeface="Times New Roman" panose="02020603050405020304" pitchFamily="18" charset="0"/>
              <a:buChar char="–"/>
              <a:defRPr sz="2800">
                <a:solidFill>
                  <a:srgbClr val="000000"/>
                </a:solidFill>
                <a:latin typeface="Arial" panose="020B0604020202020204" pitchFamily="34" charset="0"/>
                <a:ea typeface="MS Gothic" panose="020B0609070205080204" pitchFamily="49" charset="-128"/>
                <a:cs typeface="Arial" panose="020B0604020202020204" pitchFamily="34" charset="0"/>
              </a:defRPr>
            </a:lvl2pPr>
            <a:lvl3pPr marL="1143000" indent="-228600">
              <a:lnSpc>
                <a:spcPct val="88000"/>
              </a:lnSpc>
              <a:spcBef>
                <a:spcPts val="600"/>
              </a:spcBef>
              <a:buClr>
                <a:srgbClr val="000000"/>
              </a:buClr>
              <a:buSzPct val="100000"/>
              <a:buFont typeface="Times New Roman" panose="02020603050405020304" pitchFamily="18" charset="0"/>
              <a:buChar char="•"/>
              <a:defRPr sz="2400">
                <a:solidFill>
                  <a:srgbClr val="000000"/>
                </a:solidFill>
                <a:latin typeface="Arial" panose="020B0604020202020204" pitchFamily="34" charset="0"/>
                <a:ea typeface="MS Gothic" panose="020B0609070205080204" pitchFamily="49" charset="-128"/>
                <a:cs typeface="Arial" panose="020B0604020202020204" pitchFamily="34" charset="0"/>
              </a:defRPr>
            </a:lvl3pPr>
            <a:lvl4pPr marL="1600200" indent="-228600">
              <a:lnSpc>
                <a:spcPct val="88000"/>
              </a:lnSpc>
              <a:spcBef>
                <a:spcPts val="500"/>
              </a:spcBef>
              <a:buClr>
                <a:srgbClr val="000000"/>
              </a:buClr>
              <a:buSzPct val="100000"/>
              <a:buFont typeface="Times New Roman" panose="02020603050405020304" pitchFamily="18" charset="0"/>
              <a:buChar char="–"/>
              <a:defRPr sz="2000">
                <a:solidFill>
                  <a:srgbClr val="000000"/>
                </a:solidFill>
                <a:latin typeface="Arial" panose="020B0604020202020204" pitchFamily="34" charset="0"/>
                <a:ea typeface="MS Gothic" panose="020B0609070205080204" pitchFamily="49" charset="-128"/>
                <a:cs typeface="Arial" panose="020B0604020202020204" pitchFamily="34" charset="0"/>
              </a:defRPr>
            </a:lvl4pPr>
            <a:lvl5pPr marL="2057400" indent="-228600">
              <a:lnSpc>
                <a:spcPct val="88000"/>
              </a:lnSpc>
              <a:spcBef>
                <a:spcPts val="500"/>
              </a:spcBef>
              <a:buClr>
                <a:srgbClr val="000000"/>
              </a:buClr>
              <a:buSzPct val="100000"/>
              <a:buFont typeface="Times New Roman" panose="02020603050405020304" pitchFamily="18" charset="0"/>
              <a:buChar char="»"/>
              <a:defRPr sz="2000">
                <a:solidFill>
                  <a:srgbClr val="000000"/>
                </a:solidFill>
                <a:latin typeface="Arial" panose="020B0604020202020204" pitchFamily="34" charset="0"/>
                <a:ea typeface="MS Gothic" panose="020B0609070205080204" pitchFamily="49" charset="-128"/>
                <a:cs typeface="Arial" panose="020B0604020202020204" pitchFamily="34" charset="0"/>
              </a:defRPr>
            </a:lvl5pPr>
            <a:lvl6pPr marL="2514600" indent="-228600" eaLnBrk="0" fontAlgn="base" hangingPunct="0">
              <a:lnSpc>
                <a:spcPct val="88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Arial" panose="020B0604020202020204" pitchFamily="34" charset="0"/>
                <a:ea typeface="MS Gothic" panose="020B0609070205080204" pitchFamily="49" charset="-128"/>
                <a:cs typeface="Arial" panose="020B0604020202020204" pitchFamily="34" charset="0"/>
              </a:defRPr>
            </a:lvl6pPr>
            <a:lvl7pPr marL="2971800" indent="-228600" eaLnBrk="0" fontAlgn="base" hangingPunct="0">
              <a:lnSpc>
                <a:spcPct val="88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Arial" panose="020B0604020202020204" pitchFamily="34" charset="0"/>
                <a:ea typeface="MS Gothic" panose="020B0609070205080204" pitchFamily="49" charset="-128"/>
                <a:cs typeface="Arial" panose="020B0604020202020204" pitchFamily="34" charset="0"/>
              </a:defRPr>
            </a:lvl7pPr>
            <a:lvl8pPr marL="3429000" indent="-228600" eaLnBrk="0" fontAlgn="base" hangingPunct="0">
              <a:lnSpc>
                <a:spcPct val="88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Arial" panose="020B0604020202020204" pitchFamily="34" charset="0"/>
                <a:ea typeface="MS Gothic" panose="020B0609070205080204" pitchFamily="49" charset="-128"/>
                <a:cs typeface="Arial" panose="020B0604020202020204" pitchFamily="34" charset="0"/>
              </a:defRPr>
            </a:lvl8pPr>
            <a:lvl9pPr marL="3886200" indent="-228600" eaLnBrk="0" fontAlgn="base" hangingPunct="0">
              <a:lnSpc>
                <a:spcPct val="88000"/>
              </a:lnSpc>
              <a:spcBef>
                <a:spcPts val="500"/>
              </a:spcBef>
              <a:spcAft>
                <a:spcPct val="0"/>
              </a:spcAft>
              <a:buClr>
                <a:srgbClr val="000000"/>
              </a:buClr>
              <a:buSzPct val="100000"/>
              <a:buFont typeface="Times New Roman" panose="02020603050405020304" pitchFamily="18" charset="0"/>
              <a:buChar char="»"/>
              <a:defRPr sz="2000">
                <a:solidFill>
                  <a:srgbClr val="000000"/>
                </a:solidFill>
                <a:latin typeface="Arial" panose="020B0604020202020204" pitchFamily="34" charset="0"/>
                <a:ea typeface="MS Gothic" panose="020B0609070205080204" pitchFamily="49" charset="-128"/>
                <a:cs typeface="Arial" panose="020B0604020202020204" pitchFamily="34" charset="0"/>
              </a:defRPr>
            </a:lvl9pPr>
          </a:lstStyle>
          <a:p>
            <a:pPr defTabSz="514337" fontAlgn="auto">
              <a:lnSpc>
                <a:spcPct val="100000"/>
              </a:lnSpc>
              <a:spcBef>
                <a:spcPct val="0"/>
              </a:spcBef>
              <a:spcAft>
                <a:spcPts val="0"/>
              </a:spcAft>
              <a:buClrTx/>
              <a:buSzTx/>
              <a:buNone/>
              <a:defRPr/>
            </a:pPr>
            <a:endParaRPr lang="en-SG" altLang="en-US" sz="1050" dirty="0">
              <a:solidFill>
                <a:srgbClr val="000000">
                  <a:lumMod val="50000"/>
                  <a:lumOff val="50000"/>
                </a:srgbClr>
              </a:solidFill>
              <a:latin typeface="Arial"/>
              <a:cs typeface="Calibri" panose="020F0502020204030204" pitchFamily="34" charset="0"/>
            </a:endParaRP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1" y="2642033"/>
            <a:ext cx="6237356" cy="15766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Subtitle 3"/>
          <p:cNvSpPr>
            <a:spLocks noGrp="1"/>
          </p:cNvSpPr>
          <p:nvPr>
            <p:ph type="subTitle" idx="1"/>
          </p:nvPr>
        </p:nvSpPr>
        <p:spPr>
          <a:xfrm>
            <a:off x="1600200" y="4514850"/>
            <a:ext cx="7086600" cy="822960"/>
          </a:xfrm>
        </p:spPr>
        <p:txBody>
          <a:bodyPr/>
          <a:lstStyle/>
          <a:p>
            <a:pPr defTabSz="514350">
              <a:lnSpc>
                <a:spcPct val="95000"/>
              </a:lnSpc>
              <a:spcBef>
                <a:spcPct val="0"/>
              </a:spcBef>
            </a:pPr>
            <a:r>
              <a:rPr lang="en-US" sz="1800" u="sng" dirty="0"/>
              <a:t>P</a:t>
            </a:r>
            <a:r>
              <a:rPr lang="en-US" sz="1800" dirty="0"/>
              <a:t>rospective comparison of </a:t>
            </a:r>
            <a:r>
              <a:rPr lang="en-US" sz="1800" u="sng" dirty="0"/>
              <a:t>AR</a:t>
            </a:r>
            <a:r>
              <a:rPr lang="en-US" sz="1800" dirty="0"/>
              <a:t>NI with </a:t>
            </a:r>
            <a:r>
              <a:rPr lang="en-US" sz="1800" u="sng" dirty="0"/>
              <a:t>A</a:t>
            </a:r>
            <a:r>
              <a:rPr lang="en-US" sz="1800" dirty="0"/>
              <a:t>RB </a:t>
            </a:r>
            <a:r>
              <a:rPr lang="en-US" sz="1800" u="sng" dirty="0"/>
              <a:t>G</a:t>
            </a:r>
            <a:r>
              <a:rPr lang="en-US" sz="1800" dirty="0"/>
              <a:t>lobal </a:t>
            </a:r>
            <a:r>
              <a:rPr lang="en-US" sz="1800" u="sng" dirty="0"/>
              <a:t>O</a:t>
            </a:r>
            <a:r>
              <a:rPr lang="en-US" sz="1800" dirty="0"/>
              <a:t>utcomes </a:t>
            </a:r>
            <a:br>
              <a:rPr lang="en-US" sz="1800" dirty="0"/>
            </a:br>
            <a:r>
              <a:rPr lang="en-US" sz="1800" dirty="0"/>
              <a:t>in heart failure with preserved </a:t>
            </a:r>
            <a:r>
              <a:rPr lang="en-US" sz="1800" dirty="0" err="1"/>
              <a:t>ejectio</a:t>
            </a:r>
            <a:r>
              <a:rPr lang="en-US" sz="1800" u="sng" dirty="0" err="1"/>
              <a:t>N</a:t>
            </a:r>
            <a:r>
              <a:rPr lang="en-US" sz="1800" dirty="0"/>
              <a:t> fraction</a:t>
            </a:r>
          </a:p>
        </p:txBody>
      </p:sp>
      <p:sp>
        <p:nvSpPr>
          <p:cNvPr id="9" name="Text Placeholder 6"/>
          <p:cNvSpPr>
            <a:spLocks noGrp="1"/>
          </p:cNvSpPr>
          <p:nvPr>
            <p:ph type="body" sz="quarter" idx="12"/>
          </p:nvPr>
        </p:nvSpPr>
        <p:spPr>
          <a:xfrm>
            <a:off x="0" y="1497330"/>
            <a:ext cx="1600200" cy="548640"/>
          </a:xfrm>
        </p:spPr>
        <p:txBody>
          <a:bodyPr>
            <a:normAutofit/>
          </a:bodyPr>
          <a:lstStyle/>
          <a:p>
            <a:r>
              <a:rPr lang="en-US" sz="900" dirty="0"/>
              <a:t>Cardiovascular, Renal, &amp; Metabolic Franchise</a:t>
            </a:r>
          </a:p>
        </p:txBody>
      </p:sp>
    </p:spTree>
    <p:extLst>
      <p:ext uri="{BB962C8B-B14F-4D97-AF65-F5344CB8AC3E}">
        <p14:creationId xmlns:p14="http://schemas.microsoft.com/office/powerpoint/2010/main" val="8320612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PARAGON-HF: Summary of baseline </a:t>
            </a:r>
            <a:br>
              <a:rPr lang="en-US" dirty="0"/>
            </a:br>
            <a:r>
              <a:rPr lang="en-US" dirty="0"/>
              <a:t>medical history</a:t>
            </a:r>
            <a:endParaRPr lang="en-US" sz="1800" i="1" dirty="0">
              <a:solidFill>
                <a:srgbClr val="114585"/>
              </a:solidFill>
            </a:endParaRPr>
          </a:p>
        </p:txBody>
      </p:sp>
      <p:sp>
        <p:nvSpPr>
          <p:cNvPr id="8" name="Slide Number Placeholder 7"/>
          <p:cNvSpPr>
            <a:spLocks noGrp="1"/>
          </p:cNvSpPr>
          <p:nvPr>
            <p:ph type="sldNum" sz="quarter" idx="11"/>
          </p:nvPr>
        </p:nvSpPr>
        <p:spPr/>
        <p:txBody>
          <a:bodyPr/>
          <a:lstStyle/>
          <a:p>
            <a:pPr defTabSz="685800" fontAlgn="auto">
              <a:spcBef>
                <a:spcPts val="0"/>
              </a:spcBef>
              <a:spcAft>
                <a:spcPts val="0"/>
              </a:spcAft>
              <a:defRPr/>
            </a:pPr>
            <a:fld id="{47547CF9-5B10-D24F-A8D7-45A9778164F7}" type="slidenum">
              <a:rPr lang="uk-UA">
                <a:solidFill>
                  <a:srgbClr val="000000"/>
                </a:solidFill>
                <a:latin typeface="Arial"/>
              </a:rPr>
              <a:pPr defTabSz="685800" fontAlgn="auto">
                <a:spcBef>
                  <a:spcPts val="0"/>
                </a:spcBef>
                <a:spcAft>
                  <a:spcPts val="0"/>
                </a:spcAft>
                <a:defRPr/>
              </a:pPr>
              <a:t>10</a:t>
            </a:fld>
            <a:endParaRPr lang="uk-UA" dirty="0">
              <a:solidFill>
                <a:srgbClr val="000000"/>
              </a:solidFill>
              <a:latin typeface="Arial"/>
            </a:endParaRPr>
          </a:p>
        </p:txBody>
      </p:sp>
      <p:sp>
        <p:nvSpPr>
          <p:cNvPr id="13" name="Text Placeholder 12"/>
          <p:cNvSpPr>
            <a:spLocks noGrp="1"/>
          </p:cNvSpPr>
          <p:nvPr>
            <p:ph type="body" sz="quarter" idx="12"/>
          </p:nvPr>
        </p:nvSpPr>
        <p:spPr>
          <a:xfrm>
            <a:off x="457200" y="5246146"/>
            <a:ext cx="6152921" cy="526004"/>
          </a:xfrm>
        </p:spPr>
        <p:txBody>
          <a:bodyPr/>
          <a:lstStyle/>
          <a:p>
            <a:pPr defTabSz="914378">
              <a:spcAft>
                <a:spcPts val="0"/>
              </a:spcAft>
              <a:tabLst>
                <a:tab pos="3998813" algn="r"/>
                <a:tab pos="8229395" algn="r"/>
              </a:tabLst>
            </a:pPr>
            <a:r>
              <a:rPr lang="en-GB" dirty="0">
                <a:solidFill>
                  <a:srgbClr val="000000"/>
                </a:solidFill>
              </a:rPr>
              <a:t>ACEI, angiotensin-converting enzyme inhibitor; ARB, angiotensin receptor blocker; MRA, mineralocorticoid receptor antagonist</a:t>
            </a:r>
          </a:p>
          <a:p>
            <a:pPr defTabSz="914378">
              <a:spcAft>
                <a:spcPts val="0"/>
              </a:spcAft>
              <a:tabLst>
                <a:tab pos="3998813" algn="r"/>
                <a:tab pos="8229395" algn="r"/>
              </a:tabLst>
            </a:pPr>
            <a:r>
              <a:rPr lang="en-GB" baseline="30000" dirty="0">
                <a:solidFill>
                  <a:srgbClr val="000000"/>
                </a:solidFill>
              </a:rPr>
              <a:t>†</a:t>
            </a:r>
            <a:r>
              <a:rPr lang="en-GB" dirty="0">
                <a:solidFill>
                  <a:srgbClr val="000000"/>
                </a:solidFill>
              </a:rPr>
              <a:t>Baseline characteristics measured at randomization visit (all others from screening visit)</a:t>
            </a:r>
            <a:br>
              <a:rPr lang="en-GB" dirty="0">
                <a:solidFill>
                  <a:srgbClr val="000000"/>
                </a:solidFill>
              </a:rPr>
            </a:br>
            <a:r>
              <a:rPr lang="en-GB" dirty="0">
                <a:solidFill>
                  <a:srgbClr val="000000"/>
                </a:solidFill>
              </a:rPr>
              <a:t>Note: 16 patients had missing atrial fibrillation/flutter status and 1 missing value for ischemic </a:t>
            </a:r>
            <a:r>
              <a:rPr lang="en-GB" dirty="0" err="1">
                <a:solidFill>
                  <a:srgbClr val="000000"/>
                </a:solidFill>
              </a:rPr>
              <a:t>etiology</a:t>
            </a:r>
            <a:r>
              <a:rPr lang="en-GB" dirty="0">
                <a:solidFill>
                  <a:srgbClr val="000000"/>
                </a:solidFill>
              </a:rPr>
              <a:t>. All other baseline data is complete unless otherwise noted.</a:t>
            </a:r>
          </a:p>
          <a:p>
            <a:pPr defTabSz="914378">
              <a:spcAft>
                <a:spcPts val="0"/>
              </a:spcAft>
              <a:tabLst>
                <a:tab pos="3998813" algn="r"/>
                <a:tab pos="8229395" algn="r"/>
              </a:tabLst>
            </a:pPr>
            <a:endParaRPr lang="en-GB" dirty="0">
              <a:solidFill>
                <a:srgbClr val="000000"/>
              </a:solidFill>
            </a:endParaRPr>
          </a:p>
          <a:p>
            <a:pPr defTabSz="914378">
              <a:spcAft>
                <a:spcPts val="0"/>
              </a:spcAft>
              <a:tabLst>
                <a:tab pos="3998813" algn="r"/>
                <a:tab pos="8229395" algn="r"/>
              </a:tabLst>
            </a:pPr>
            <a:r>
              <a:rPr lang="en-GB" dirty="0"/>
              <a:t>Solomon S, et al. N </a:t>
            </a:r>
            <a:r>
              <a:rPr lang="en-GB" dirty="0" err="1"/>
              <a:t>Engl</a:t>
            </a:r>
            <a:r>
              <a:rPr lang="en-GB" dirty="0"/>
              <a:t> J Med. 2019 (In press)</a:t>
            </a:r>
            <a:endParaRPr lang="en-US" dirty="0"/>
          </a:p>
        </p:txBody>
      </p:sp>
      <p:sp>
        <p:nvSpPr>
          <p:cNvPr id="7" name="AutoShape 2" descr="Image result for kidney png"/>
          <p:cNvSpPr>
            <a:spLocks noChangeAspect="1" noChangeArrowheads="1"/>
          </p:cNvSpPr>
          <p:nvPr/>
        </p:nvSpPr>
        <p:spPr bwMode="auto">
          <a:xfrm>
            <a:off x="2087761" y="1418929"/>
            <a:ext cx="171450" cy="17145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51435" tIns="25718" rIns="51435" bIns="25718" numCol="1" anchor="t" anchorCtr="0" compatLnSpc="1">
            <a:prstTxWarp prst="textNoShape">
              <a:avLst/>
            </a:prstTxWarp>
          </a:bodyPr>
          <a:lstStyle/>
          <a:p>
            <a:pPr defTabSz="685784" fontAlgn="auto">
              <a:spcBef>
                <a:spcPts val="0"/>
              </a:spcBef>
              <a:spcAft>
                <a:spcPts val="0"/>
              </a:spcAft>
              <a:defRPr/>
            </a:pPr>
            <a:endParaRPr lang="en-US" sz="1013" dirty="0">
              <a:solidFill>
                <a:srgbClr val="000000"/>
              </a:solidFill>
              <a:latin typeface="Calibri" panose="020F0502020204030204" pitchFamily="34" charset="0"/>
            </a:endParaRPr>
          </a:p>
        </p:txBody>
      </p:sp>
      <p:sp>
        <p:nvSpPr>
          <p:cNvPr id="11" name="AutoShape 6" descr="Image result for kidney png"/>
          <p:cNvSpPr>
            <a:spLocks noChangeAspect="1" noChangeArrowheads="1"/>
          </p:cNvSpPr>
          <p:nvPr/>
        </p:nvSpPr>
        <p:spPr bwMode="auto">
          <a:xfrm>
            <a:off x="2173486" y="1504654"/>
            <a:ext cx="171450" cy="17145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51435" tIns="25718" rIns="51435" bIns="25718" numCol="1" anchor="t" anchorCtr="0" compatLnSpc="1">
            <a:prstTxWarp prst="textNoShape">
              <a:avLst/>
            </a:prstTxWarp>
          </a:bodyPr>
          <a:lstStyle/>
          <a:p>
            <a:pPr defTabSz="685784" fontAlgn="auto">
              <a:spcBef>
                <a:spcPts val="0"/>
              </a:spcBef>
              <a:spcAft>
                <a:spcPts val="0"/>
              </a:spcAft>
              <a:defRPr/>
            </a:pPr>
            <a:endParaRPr lang="en-US" sz="1013" dirty="0">
              <a:solidFill>
                <a:srgbClr val="000000"/>
              </a:solidFill>
              <a:latin typeface="Calibri" panose="020F0502020204030204" pitchFamily="34" charset="0"/>
            </a:endParaRPr>
          </a:p>
        </p:txBody>
      </p:sp>
      <p:graphicFrame>
        <p:nvGraphicFramePr>
          <p:cNvPr id="4" name="Table 3"/>
          <p:cNvGraphicFramePr>
            <a:graphicFrameLocks noGrp="1"/>
          </p:cNvGraphicFramePr>
          <p:nvPr/>
        </p:nvGraphicFramePr>
        <p:xfrm>
          <a:off x="457200" y="2029245"/>
          <a:ext cx="8229600" cy="2743200"/>
        </p:xfrm>
        <a:graphic>
          <a:graphicData uri="http://schemas.openxmlformats.org/drawingml/2006/table">
            <a:tbl>
              <a:tblPr firstRow="1" firstCol="1" bandRow="1">
                <a:tableStyleId>{B301B821-A1FF-4177-AEE7-76D212191A09}</a:tableStyleId>
              </a:tblPr>
              <a:tblGrid>
                <a:gridCol w="1835944">
                  <a:extLst>
                    <a:ext uri="{9D8B030D-6E8A-4147-A177-3AD203B41FA5}">
                      <a16:colId xmlns:a16="http://schemas.microsoft.com/office/drawing/2014/main" val="389546178"/>
                    </a:ext>
                  </a:extLst>
                </a:gridCol>
                <a:gridCol w="2690336">
                  <a:extLst>
                    <a:ext uri="{9D8B030D-6E8A-4147-A177-3AD203B41FA5}">
                      <a16:colId xmlns:a16="http://schemas.microsoft.com/office/drawing/2014/main" val="510936945"/>
                    </a:ext>
                  </a:extLst>
                </a:gridCol>
                <a:gridCol w="1851660">
                  <a:extLst>
                    <a:ext uri="{9D8B030D-6E8A-4147-A177-3AD203B41FA5}">
                      <a16:colId xmlns:a16="http://schemas.microsoft.com/office/drawing/2014/main" val="2715564266"/>
                    </a:ext>
                  </a:extLst>
                </a:gridCol>
                <a:gridCol w="1851660">
                  <a:extLst>
                    <a:ext uri="{9D8B030D-6E8A-4147-A177-3AD203B41FA5}">
                      <a16:colId xmlns:a16="http://schemas.microsoft.com/office/drawing/2014/main" val="1919533769"/>
                    </a:ext>
                  </a:extLst>
                </a:gridCol>
              </a:tblGrid>
              <a:tr h="342900">
                <a:tc gridSpan="2">
                  <a:txBody>
                    <a:bodyPr/>
                    <a:lstStyle/>
                    <a:p>
                      <a:pPr>
                        <a:spcAft>
                          <a:spcPts val="0"/>
                        </a:spcAft>
                      </a:pPr>
                      <a:r>
                        <a:rPr lang="en-US" sz="1000" dirty="0">
                          <a:solidFill>
                            <a:schemeClr val="accent1"/>
                          </a:solidFill>
                          <a:effectLst/>
                        </a:rPr>
                        <a:t>Characteristic</a:t>
                      </a:r>
                      <a:endParaRPr lang="en-US" sz="10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spcAft>
                          <a:spcPts val="0"/>
                        </a:spcAft>
                      </a:pP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en-US" sz="1000" dirty="0">
                          <a:effectLst/>
                        </a:rPr>
                        <a:t>Sacubitril/valsartan</a:t>
                      </a:r>
                    </a:p>
                    <a:p>
                      <a:pPr algn="ctr">
                        <a:spcAft>
                          <a:spcPts val="0"/>
                        </a:spcAft>
                      </a:pPr>
                      <a:r>
                        <a:rPr lang="en-US" sz="1000" dirty="0">
                          <a:effectLst/>
                        </a:rPr>
                        <a:t>(n=2407)</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114585"/>
                    </a:solidFill>
                  </a:tcPr>
                </a:tc>
                <a:tc>
                  <a:txBody>
                    <a:bodyPr/>
                    <a:lstStyle/>
                    <a:p>
                      <a:pPr algn="ctr">
                        <a:spcAft>
                          <a:spcPts val="0"/>
                        </a:spcAft>
                      </a:pPr>
                      <a:r>
                        <a:rPr lang="en-US" sz="1000" dirty="0">
                          <a:effectLst/>
                        </a:rPr>
                        <a:t>Valsartan</a:t>
                      </a:r>
                    </a:p>
                    <a:p>
                      <a:pPr algn="ctr">
                        <a:spcAft>
                          <a:spcPts val="0"/>
                        </a:spcAft>
                      </a:pPr>
                      <a:r>
                        <a:rPr lang="en-US" sz="1000" dirty="0">
                          <a:effectLst/>
                        </a:rPr>
                        <a:t>(n=2389)</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extLst>
                  <a:ext uri="{0D108BD9-81ED-4DB2-BD59-A6C34878D82A}">
                    <a16:rowId xmlns:a16="http://schemas.microsoft.com/office/drawing/2014/main" val="3326342110"/>
                  </a:ext>
                </a:extLst>
              </a:tr>
              <a:tr h="240030">
                <a:tc rowSpan="6">
                  <a:txBody>
                    <a:bodyPr/>
                    <a:lstStyle/>
                    <a:p>
                      <a:pPr marL="0" algn="l" defTabSz="914377" rtl="0" eaLnBrk="1" latinLnBrk="0" hangingPunct="1"/>
                      <a:r>
                        <a:rPr lang="en-GB" sz="1000" b="1" kern="1200" dirty="0">
                          <a:solidFill>
                            <a:schemeClr val="dk1"/>
                          </a:solidFill>
                          <a:effectLst/>
                          <a:latin typeface="+mn-lt"/>
                          <a:ea typeface="+mn-ea"/>
                          <a:cs typeface="+mn-cs"/>
                        </a:rPr>
                        <a:t>Medical history</a:t>
                      </a:r>
                      <a:endParaRPr lang="en-US" sz="1000" b="1" kern="1200" dirty="0">
                        <a:solidFill>
                          <a:schemeClr val="dk1"/>
                        </a:solidFill>
                        <a:effectLst/>
                        <a:latin typeface="+mn-lt"/>
                        <a:ea typeface="+mn-ea"/>
                        <a:cs typeface="+mn-cs"/>
                      </a:endParaRPr>
                    </a:p>
                  </a:txBody>
                  <a:tcPr marL="51435" marR="5143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000" dirty="0">
                          <a:effectLst/>
                        </a:rPr>
                        <a:t>Hypertension, n (%)</a:t>
                      </a:r>
                      <a:r>
                        <a:rPr lang="en-US" sz="1000" baseline="30000" dirty="0">
                          <a:effectLst/>
                          <a:latin typeface="Arial" panose="020B0604020202020204" pitchFamily="34" charset="0"/>
                          <a:cs typeface="Arial" panose="020B0604020202020204" pitchFamily="34" charset="0"/>
                        </a:rPr>
                        <a:t> </a:t>
                      </a:r>
                      <a:endParaRPr lang="en-US" sz="1000" baseline="300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377" rtl="0" eaLnBrk="1" latinLnBrk="0" hangingPunct="1">
                        <a:spcAft>
                          <a:spcPts val="0"/>
                        </a:spcAft>
                      </a:pPr>
                      <a:r>
                        <a:rPr lang="en-US" sz="1000" b="0" kern="1200" dirty="0">
                          <a:solidFill>
                            <a:srgbClr val="000000"/>
                          </a:solidFill>
                          <a:effectLst/>
                          <a:latin typeface="Arial Regular"/>
                          <a:ea typeface="Calibri" panose="020F0502020204030204" pitchFamily="34" charset="0"/>
                          <a:cs typeface="Calibri Light" panose="020F0302020204030204" pitchFamily="34" charset="0"/>
                        </a:rPr>
                        <a:t>2304</a:t>
                      </a:r>
                      <a:r>
                        <a:rPr lang="en-US" sz="1000" b="0" kern="1200" baseline="0" dirty="0">
                          <a:solidFill>
                            <a:srgbClr val="000000"/>
                          </a:solidFill>
                          <a:effectLst/>
                          <a:latin typeface="Arial Regular"/>
                          <a:ea typeface="Calibri" panose="020F0502020204030204" pitchFamily="34" charset="0"/>
                          <a:cs typeface="Calibri Light" panose="020F0302020204030204" pitchFamily="34" charset="0"/>
                        </a:rPr>
                        <a:t> </a:t>
                      </a:r>
                      <a:r>
                        <a:rPr lang="en-US" sz="1000" b="0" kern="1200" dirty="0">
                          <a:solidFill>
                            <a:srgbClr val="000000"/>
                          </a:solidFill>
                          <a:effectLst/>
                          <a:latin typeface="Arial Regular"/>
                          <a:ea typeface="Calibri" panose="020F0502020204030204" pitchFamily="34" charset="0"/>
                          <a:cs typeface="Calibri Light" panose="020F0302020204030204" pitchFamily="34" charset="0"/>
                        </a:rPr>
                        <a:t>(95.7)</a:t>
                      </a:r>
                    </a:p>
                  </a:txBody>
                  <a:tcPr marL="51435" marR="5143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377" rtl="0" eaLnBrk="1" latinLnBrk="0" hangingPunct="1">
                        <a:spcAft>
                          <a:spcPts val="0"/>
                        </a:spcAft>
                      </a:pPr>
                      <a:r>
                        <a:rPr lang="en-US" sz="1000" b="0" kern="1200" dirty="0">
                          <a:solidFill>
                            <a:srgbClr val="000000"/>
                          </a:solidFill>
                          <a:effectLst/>
                          <a:latin typeface="Arial Regular"/>
                          <a:ea typeface="Calibri" panose="020F0502020204030204" pitchFamily="34" charset="0"/>
                          <a:cs typeface="Calibri Light" panose="020F0302020204030204" pitchFamily="34" charset="0"/>
                        </a:rPr>
                        <a:t>2280</a:t>
                      </a:r>
                      <a:r>
                        <a:rPr lang="en-US" sz="1000" b="0" kern="1200" baseline="0" dirty="0">
                          <a:solidFill>
                            <a:srgbClr val="000000"/>
                          </a:solidFill>
                          <a:effectLst/>
                          <a:latin typeface="Arial Regular"/>
                          <a:ea typeface="Calibri" panose="020F0502020204030204" pitchFamily="34" charset="0"/>
                          <a:cs typeface="Calibri Light" panose="020F0302020204030204" pitchFamily="34" charset="0"/>
                        </a:rPr>
                        <a:t> </a:t>
                      </a:r>
                      <a:r>
                        <a:rPr lang="en-US" sz="1000" b="0" kern="1200" dirty="0">
                          <a:solidFill>
                            <a:srgbClr val="000000"/>
                          </a:solidFill>
                          <a:effectLst/>
                          <a:latin typeface="Arial Regular"/>
                          <a:ea typeface="Calibri" panose="020F0502020204030204" pitchFamily="34" charset="0"/>
                          <a:cs typeface="Calibri Light" panose="020F0302020204030204" pitchFamily="34" charset="0"/>
                        </a:rPr>
                        <a:t>(95.4)</a:t>
                      </a:r>
                    </a:p>
                  </a:txBody>
                  <a:tcPr marL="51435" marR="5143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09914897"/>
                  </a:ext>
                </a:extLst>
              </a:tr>
              <a:tr h="240030">
                <a:tc vMerge="1">
                  <a:txBody>
                    <a:bodyPr/>
                    <a:lstStyle/>
                    <a:p>
                      <a:endParaRPr lang="en-US"/>
                    </a:p>
                  </a:txBody>
                  <a:tcPr marL="68580" marR="68580" marT="0" marB="0">
                    <a:lnR w="12700" cap="flat" cmpd="sng" algn="ctr">
                      <a:solidFill>
                        <a:schemeClr val="tx1"/>
                      </a:solidFill>
                      <a:prstDash val="solid"/>
                      <a:round/>
                      <a:headEnd type="none" w="med" len="med"/>
                      <a:tailEnd type="none" w="med" len="med"/>
                    </a:lnR>
                    <a:noFill/>
                  </a:tcPr>
                </a:tc>
                <a:tc>
                  <a:txBody>
                    <a:bodyPr/>
                    <a:lstStyle/>
                    <a:p>
                      <a:pPr algn="l">
                        <a:spcAft>
                          <a:spcPts val="0"/>
                        </a:spcAft>
                      </a:pPr>
                      <a:r>
                        <a:rPr lang="en-US" sz="1000" dirty="0">
                          <a:effectLst/>
                        </a:rPr>
                        <a:t>Diabetes, n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377" rtl="0" eaLnBrk="1" latinLnBrk="0" hangingPunct="1">
                        <a:spcAft>
                          <a:spcPts val="0"/>
                        </a:spcAft>
                      </a:pPr>
                      <a:r>
                        <a:rPr lang="en-US" sz="1000" b="0" kern="1200" dirty="0">
                          <a:solidFill>
                            <a:srgbClr val="000000"/>
                          </a:solidFill>
                          <a:effectLst/>
                          <a:latin typeface="Arial Regular"/>
                          <a:ea typeface="Calibri" panose="020F0502020204030204" pitchFamily="34" charset="0"/>
                          <a:cs typeface="Calibri Light" panose="020F0302020204030204" pitchFamily="34" charset="0"/>
                        </a:rPr>
                        <a:t>1046</a:t>
                      </a:r>
                      <a:r>
                        <a:rPr lang="en-US" sz="1000" b="0" kern="1200" baseline="0" dirty="0">
                          <a:solidFill>
                            <a:srgbClr val="000000"/>
                          </a:solidFill>
                          <a:effectLst/>
                          <a:latin typeface="Arial Regular"/>
                          <a:ea typeface="Calibri" panose="020F0502020204030204" pitchFamily="34" charset="0"/>
                          <a:cs typeface="Calibri Light" panose="020F0302020204030204" pitchFamily="34" charset="0"/>
                        </a:rPr>
                        <a:t> </a:t>
                      </a:r>
                      <a:r>
                        <a:rPr lang="en-US" sz="1000" b="0" kern="1200" dirty="0">
                          <a:solidFill>
                            <a:srgbClr val="000000"/>
                          </a:solidFill>
                          <a:effectLst/>
                          <a:latin typeface="Arial Regular"/>
                          <a:ea typeface="Calibri" panose="020F0502020204030204" pitchFamily="34" charset="0"/>
                          <a:cs typeface="Calibri Light" panose="020F0302020204030204" pitchFamily="34" charset="0"/>
                        </a:rPr>
                        <a:t>(43.5)</a:t>
                      </a:r>
                    </a:p>
                  </a:txBody>
                  <a:tcPr marL="51435" marR="5143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C3E4FD"/>
                    </a:solidFill>
                  </a:tcPr>
                </a:tc>
                <a:tc>
                  <a:txBody>
                    <a:bodyPr/>
                    <a:lstStyle/>
                    <a:p>
                      <a:pPr marL="0" algn="ctr" defTabSz="914377" rtl="0" eaLnBrk="1" latinLnBrk="0" hangingPunct="1">
                        <a:spcAft>
                          <a:spcPts val="0"/>
                        </a:spcAft>
                      </a:pPr>
                      <a:r>
                        <a:rPr lang="en-US" sz="1000" b="0" kern="1200" dirty="0">
                          <a:solidFill>
                            <a:srgbClr val="000000"/>
                          </a:solidFill>
                          <a:effectLst/>
                          <a:latin typeface="Arial Regular"/>
                          <a:ea typeface="Calibri" panose="020F0502020204030204" pitchFamily="34" charset="0"/>
                          <a:cs typeface="Calibri Light" panose="020F0302020204030204" pitchFamily="34" charset="0"/>
                        </a:rPr>
                        <a:t>1016</a:t>
                      </a:r>
                      <a:r>
                        <a:rPr lang="en-US" sz="1000" b="0" kern="1200" baseline="0" dirty="0">
                          <a:solidFill>
                            <a:srgbClr val="000000"/>
                          </a:solidFill>
                          <a:effectLst/>
                          <a:latin typeface="Arial Regular"/>
                          <a:ea typeface="Calibri" panose="020F0502020204030204" pitchFamily="34" charset="0"/>
                          <a:cs typeface="Calibri Light" panose="020F0302020204030204" pitchFamily="34" charset="0"/>
                        </a:rPr>
                        <a:t> </a:t>
                      </a:r>
                      <a:r>
                        <a:rPr lang="en-US" sz="1000" b="0" kern="1200" dirty="0">
                          <a:solidFill>
                            <a:srgbClr val="000000"/>
                          </a:solidFill>
                          <a:effectLst/>
                          <a:latin typeface="Arial Regular"/>
                          <a:ea typeface="Calibri" panose="020F0502020204030204" pitchFamily="34" charset="0"/>
                          <a:cs typeface="Calibri Light" panose="020F0302020204030204" pitchFamily="34" charset="0"/>
                        </a:rPr>
                        <a:t>(42.5)</a:t>
                      </a:r>
                    </a:p>
                  </a:txBody>
                  <a:tcPr marL="51435" marR="5143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929108769"/>
                  </a:ext>
                </a:extLst>
              </a:tr>
              <a:tr h="240030">
                <a:tc vMerge="1">
                  <a:txBody>
                    <a:bodyPr/>
                    <a:lstStyle/>
                    <a:p>
                      <a:endParaRPr lang="en-US" dirty="0"/>
                    </a:p>
                  </a:txBody>
                  <a:tcPr marL="68580" marR="68580" marT="0" marB="0">
                    <a:lnR w="12700" cap="flat" cmpd="sng" algn="ctr">
                      <a:solidFill>
                        <a:schemeClr val="tx1"/>
                      </a:solidFill>
                      <a:prstDash val="solid"/>
                      <a:round/>
                      <a:headEnd type="none" w="med" len="med"/>
                      <a:tailEnd type="none" w="med" len="med"/>
                    </a:lnR>
                    <a:noFill/>
                  </a:tcPr>
                </a:tc>
                <a:tc>
                  <a:txBody>
                    <a:bodyPr/>
                    <a:lstStyle/>
                    <a:p>
                      <a:pPr algn="l">
                        <a:spcAft>
                          <a:spcPts val="0"/>
                        </a:spcAft>
                      </a:pPr>
                      <a:r>
                        <a:rPr lang="en-US" sz="1000" dirty="0">
                          <a:effectLst/>
                        </a:rPr>
                        <a:t>Atrial fibrillation/flutter at</a:t>
                      </a:r>
                      <a:r>
                        <a:rPr lang="en-US" sz="1000" baseline="0" dirty="0">
                          <a:effectLst/>
                        </a:rPr>
                        <a:t> screening</a:t>
                      </a:r>
                      <a:r>
                        <a:rPr lang="en-US" sz="1000" dirty="0">
                          <a:effectLst/>
                        </a:rPr>
                        <a:t>, n (%)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377" rtl="0" eaLnBrk="1" latinLnBrk="0" hangingPunct="1">
                        <a:spcAft>
                          <a:spcPts val="0"/>
                        </a:spcAft>
                      </a:pPr>
                      <a:r>
                        <a:rPr lang="en-US" sz="1000" b="0" kern="1200" dirty="0">
                          <a:solidFill>
                            <a:srgbClr val="000000"/>
                          </a:solidFill>
                          <a:effectLst/>
                          <a:latin typeface="Arial Regular"/>
                          <a:ea typeface="Calibri" panose="020F0502020204030204" pitchFamily="34" charset="0"/>
                          <a:cs typeface="Calibri Light" panose="020F0302020204030204" pitchFamily="34" charset="0"/>
                        </a:rPr>
                        <a:t>775 (32.2)</a:t>
                      </a:r>
                    </a:p>
                  </a:txBody>
                  <a:tcPr marL="51435" marR="5143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377" rtl="0" eaLnBrk="1" latinLnBrk="0" hangingPunct="1">
                        <a:spcAft>
                          <a:spcPts val="0"/>
                        </a:spcAft>
                      </a:pPr>
                      <a:r>
                        <a:rPr lang="en-US" sz="1000" b="0" kern="1200" dirty="0">
                          <a:solidFill>
                            <a:srgbClr val="000000"/>
                          </a:solidFill>
                          <a:effectLst/>
                          <a:latin typeface="Arial Regular"/>
                          <a:ea typeface="Calibri" panose="020F0502020204030204" pitchFamily="34" charset="0"/>
                          <a:cs typeface="Calibri Light" panose="020F0302020204030204" pitchFamily="34" charset="0"/>
                        </a:rPr>
                        <a:t>777</a:t>
                      </a:r>
                      <a:r>
                        <a:rPr lang="en-US" sz="1000" b="0" kern="1200" baseline="0" dirty="0">
                          <a:solidFill>
                            <a:srgbClr val="000000"/>
                          </a:solidFill>
                          <a:effectLst/>
                          <a:latin typeface="Arial Regular"/>
                          <a:ea typeface="Calibri" panose="020F0502020204030204" pitchFamily="34" charset="0"/>
                          <a:cs typeface="Calibri Light" panose="020F0302020204030204" pitchFamily="34" charset="0"/>
                        </a:rPr>
                        <a:t> </a:t>
                      </a:r>
                      <a:r>
                        <a:rPr lang="en-US" sz="1000" b="0" kern="1200" dirty="0">
                          <a:solidFill>
                            <a:srgbClr val="000000"/>
                          </a:solidFill>
                          <a:effectLst/>
                          <a:latin typeface="Arial Regular"/>
                          <a:ea typeface="Calibri" panose="020F0502020204030204" pitchFamily="34" charset="0"/>
                          <a:cs typeface="Calibri Light" panose="020F0302020204030204" pitchFamily="34" charset="0"/>
                        </a:rPr>
                        <a:t>(32.5)</a:t>
                      </a:r>
                    </a:p>
                  </a:txBody>
                  <a:tcPr marL="51435" marR="5143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6537366"/>
                  </a:ext>
                </a:extLst>
              </a:tr>
              <a:tr h="240030">
                <a:tc vMerge="1">
                  <a:txBody>
                    <a:bodyPr/>
                    <a:lstStyle/>
                    <a:p>
                      <a:endParaRPr lang="en-US" dirty="0"/>
                    </a:p>
                  </a:txBody>
                  <a:tcPr marL="68580" marR="68580" marT="0" marB="0">
                    <a:lnR w="12700" cap="flat" cmpd="sng" algn="ctr">
                      <a:solidFill>
                        <a:schemeClr val="tx1"/>
                      </a:solidFill>
                      <a:prstDash val="solid"/>
                      <a:round/>
                      <a:headEnd type="none" w="med" len="med"/>
                      <a:tailEnd type="none" w="med" len="med"/>
                    </a:lnR>
                    <a:noFill/>
                  </a:tcPr>
                </a:tc>
                <a:tc>
                  <a:txBody>
                    <a:bodyPr/>
                    <a:lstStyle/>
                    <a:p>
                      <a:pPr algn="l">
                        <a:spcAft>
                          <a:spcPts val="0"/>
                        </a:spcAft>
                      </a:pPr>
                      <a:r>
                        <a:rPr lang="en-US" sz="1000" dirty="0">
                          <a:effectLst/>
                        </a:rPr>
                        <a:t>Hospitalization for heart failure, n (%)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377" rtl="0" eaLnBrk="1" latinLnBrk="0" hangingPunct="1">
                        <a:spcAft>
                          <a:spcPts val="0"/>
                        </a:spcAft>
                      </a:pPr>
                      <a:r>
                        <a:rPr lang="en-US" sz="1000" b="0" kern="1200" dirty="0">
                          <a:solidFill>
                            <a:srgbClr val="000000"/>
                          </a:solidFill>
                          <a:effectLst/>
                          <a:latin typeface="Arial Regular"/>
                          <a:ea typeface="Calibri" panose="020F0502020204030204" pitchFamily="34" charset="0"/>
                          <a:cs typeface="Calibri Light" panose="020F0302020204030204" pitchFamily="34" charset="0"/>
                        </a:rPr>
                        <a:t>1135</a:t>
                      </a:r>
                      <a:r>
                        <a:rPr lang="en-US" sz="1000" b="0" kern="1200" baseline="0" dirty="0">
                          <a:solidFill>
                            <a:srgbClr val="000000"/>
                          </a:solidFill>
                          <a:effectLst/>
                          <a:latin typeface="Arial Regular"/>
                          <a:ea typeface="Calibri" panose="020F0502020204030204" pitchFamily="34" charset="0"/>
                          <a:cs typeface="Calibri Light" panose="020F0302020204030204" pitchFamily="34" charset="0"/>
                        </a:rPr>
                        <a:t> </a:t>
                      </a:r>
                      <a:r>
                        <a:rPr lang="en-US" sz="1000" b="0" kern="1200" dirty="0">
                          <a:solidFill>
                            <a:srgbClr val="000000"/>
                          </a:solidFill>
                          <a:effectLst/>
                          <a:latin typeface="Arial Regular"/>
                          <a:ea typeface="Calibri" panose="020F0502020204030204" pitchFamily="34" charset="0"/>
                          <a:cs typeface="Calibri Light" panose="020F0302020204030204" pitchFamily="34" charset="0"/>
                        </a:rPr>
                        <a:t>(47.2)</a:t>
                      </a:r>
                    </a:p>
                  </a:txBody>
                  <a:tcPr marL="51435" marR="5143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C3E4FD"/>
                    </a:solidFill>
                  </a:tcPr>
                </a:tc>
                <a:tc>
                  <a:txBody>
                    <a:bodyPr/>
                    <a:lstStyle/>
                    <a:p>
                      <a:pPr marL="0" algn="ctr" defTabSz="914377" rtl="0" eaLnBrk="1" latinLnBrk="0" hangingPunct="1">
                        <a:spcAft>
                          <a:spcPts val="0"/>
                        </a:spcAft>
                      </a:pPr>
                      <a:r>
                        <a:rPr lang="en-US" sz="1000" b="0" kern="1200" dirty="0">
                          <a:solidFill>
                            <a:srgbClr val="000000"/>
                          </a:solidFill>
                          <a:effectLst/>
                          <a:latin typeface="Arial Regular"/>
                          <a:ea typeface="Calibri" panose="020F0502020204030204" pitchFamily="34" charset="0"/>
                          <a:cs typeface="Calibri Light" panose="020F0302020204030204" pitchFamily="34" charset="0"/>
                        </a:rPr>
                        <a:t>1171</a:t>
                      </a:r>
                      <a:r>
                        <a:rPr lang="en-US" sz="1000" b="0" kern="1200" baseline="0" dirty="0">
                          <a:solidFill>
                            <a:srgbClr val="000000"/>
                          </a:solidFill>
                          <a:effectLst/>
                          <a:latin typeface="Arial Regular"/>
                          <a:ea typeface="Calibri" panose="020F0502020204030204" pitchFamily="34" charset="0"/>
                          <a:cs typeface="Calibri Light" panose="020F0302020204030204" pitchFamily="34" charset="0"/>
                        </a:rPr>
                        <a:t> </a:t>
                      </a:r>
                      <a:r>
                        <a:rPr lang="en-US" sz="1000" b="0" kern="1200" dirty="0">
                          <a:solidFill>
                            <a:srgbClr val="000000"/>
                          </a:solidFill>
                          <a:effectLst/>
                          <a:latin typeface="Arial Regular"/>
                          <a:ea typeface="Calibri" panose="020F0502020204030204" pitchFamily="34" charset="0"/>
                          <a:cs typeface="Calibri Light" panose="020F0302020204030204" pitchFamily="34" charset="0"/>
                        </a:rPr>
                        <a:t>(49.0)</a:t>
                      </a:r>
                    </a:p>
                  </a:txBody>
                  <a:tcPr marL="51435" marR="5143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679391843"/>
                  </a:ext>
                </a:extLst>
              </a:tr>
              <a:tr h="240030">
                <a:tc vMerge="1">
                  <a:txBody>
                    <a:bodyPr/>
                    <a:lstStyle/>
                    <a:p>
                      <a:endParaRPr lang="en-US" dirty="0"/>
                    </a:p>
                  </a:txBody>
                  <a:tcPr marL="68580" marR="68580" marT="0" marB="0">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l">
                        <a:spcAft>
                          <a:spcPts val="0"/>
                        </a:spcAft>
                      </a:pPr>
                      <a:r>
                        <a:rPr lang="en-US" sz="1000" dirty="0">
                          <a:effectLst/>
                        </a:rPr>
                        <a:t>Myocardial infarction, n</a:t>
                      </a:r>
                      <a:r>
                        <a:rPr lang="en-US" sz="1000" baseline="0" dirty="0">
                          <a:effectLst/>
                        </a:rPr>
                        <a:t> </a:t>
                      </a:r>
                      <a:r>
                        <a:rPr lang="en-US" sz="1000" dirty="0">
                          <a:effectLst/>
                        </a:rPr>
                        <a:t>(%)</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377" rtl="0" eaLnBrk="1" latinLnBrk="0" hangingPunct="1">
                        <a:spcAft>
                          <a:spcPts val="0"/>
                        </a:spcAft>
                      </a:pPr>
                      <a:r>
                        <a:rPr lang="en-US" sz="1000" b="0" kern="1200" dirty="0">
                          <a:solidFill>
                            <a:srgbClr val="000000"/>
                          </a:solidFill>
                          <a:effectLst/>
                          <a:latin typeface="Arial Regular"/>
                          <a:ea typeface="Calibri" panose="020F0502020204030204" pitchFamily="34" charset="0"/>
                          <a:cs typeface="Calibri Light" panose="020F0302020204030204" pitchFamily="34" charset="0"/>
                        </a:rPr>
                        <a:t>561</a:t>
                      </a:r>
                      <a:r>
                        <a:rPr lang="en-US" sz="1000" b="0" kern="1200" baseline="0" dirty="0">
                          <a:solidFill>
                            <a:srgbClr val="000000"/>
                          </a:solidFill>
                          <a:effectLst/>
                          <a:latin typeface="Arial Regular"/>
                          <a:ea typeface="Calibri" panose="020F0502020204030204" pitchFamily="34" charset="0"/>
                          <a:cs typeface="Calibri Light" panose="020F0302020204030204" pitchFamily="34" charset="0"/>
                        </a:rPr>
                        <a:t> </a:t>
                      </a:r>
                      <a:r>
                        <a:rPr lang="en-US" sz="1000" b="0" kern="1200" dirty="0">
                          <a:solidFill>
                            <a:srgbClr val="000000"/>
                          </a:solidFill>
                          <a:effectLst/>
                          <a:latin typeface="Arial Regular"/>
                          <a:ea typeface="Calibri" panose="020F0502020204030204" pitchFamily="34" charset="0"/>
                          <a:cs typeface="Calibri Light" panose="020F0302020204030204" pitchFamily="34" charset="0"/>
                        </a:rPr>
                        <a:t>(23.3)</a:t>
                      </a:r>
                    </a:p>
                  </a:txBody>
                  <a:tcPr marL="51435" marR="5143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377" rtl="0" eaLnBrk="1" latinLnBrk="0" hangingPunct="1">
                        <a:spcAft>
                          <a:spcPts val="0"/>
                        </a:spcAft>
                      </a:pPr>
                      <a:r>
                        <a:rPr lang="en-US" sz="1000" b="0" kern="1200" dirty="0">
                          <a:solidFill>
                            <a:srgbClr val="000000"/>
                          </a:solidFill>
                          <a:effectLst/>
                          <a:latin typeface="Arial Regular"/>
                          <a:ea typeface="Calibri" panose="020F0502020204030204" pitchFamily="34" charset="0"/>
                          <a:cs typeface="Calibri Light" panose="020F0302020204030204" pitchFamily="34" charset="0"/>
                        </a:rPr>
                        <a:t>522</a:t>
                      </a:r>
                      <a:r>
                        <a:rPr lang="en-US" sz="1000" b="0" kern="1200" baseline="0" dirty="0">
                          <a:solidFill>
                            <a:srgbClr val="000000"/>
                          </a:solidFill>
                          <a:effectLst/>
                          <a:latin typeface="Arial Regular"/>
                          <a:ea typeface="Calibri" panose="020F0502020204030204" pitchFamily="34" charset="0"/>
                          <a:cs typeface="Calibri Light" panose="020F0302020204030204" pitchFamily="34" charset="0"/>
                        </a:rPr>
                        <a:t> </a:t>
                      </a:r>
                      <a:r>
                        <a:rPr lang="en-US" sz="1000" b="0" kern="1200" dirty="0">
                          <a:solidFill>
                            <a:srgbClr val="000000"/>
                          </a:solidFill>
                          <a:effectLst/>
                          <a:latin typeface="Arial Regular"/>
                          <a:ea typeface="Calibri" panose="020F0502020204030204" pitchFamily="34" charset="0"/>
                          <a:cs typeface="Calibri Light" panose="020F0302020204030204" pitchFamily="34" charset="0"/>
                        </a:rPr>
                        <a:t>(21.9)</a:t>
                      </a:r>
                    </a:p>
                  </a:txBody>
                  <a:tcPr marL="51435" marR="5143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68768119"/>
                  </a:ext>
                </a:extLst>
              </a:tr>
              <a:tr h="240030">
                <a:tc vMerge="1">
                  <a:txBody>
                    <a:bodyPr/>
                    <a:lstStyle/>
                    <a:p>
                      <a:pPr algn="l">
                        <a:spcAft>
                          <a:spcPts val="0"/>
                        </a:spcAft>
                      </a:pP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spcAft>
                          <a:spcPts val="0"/>
                        </a:spcAft>
                      </a:pPr>
                      <a:r>
                        <a:rPr lang="en-US" sz="1000" dirty="0">
                          <a:effectLst/>
                        </a:rPr>
                        <a:t>Stroke, n</a:t>
                      </a:r>
                      <a:r>
                        <a:rPr lang="en-US" sz="1000" baseline="0" dirty="0">
                          <a:effectLst/>
                        </a:rPr>
                        <a:t> </a:t>
                      </a:r>
                      <a:r>
                        <a:rPr lang="en-US" sz="1000" dirty="0">
                          <a:effectLst/>
                        </a:rPr>
                        <a:t>(%)</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377" rtl="0" eaLnBrk="1" latinLnBrk="0" hangingPunct="1">
                        <a:spcAft>
                          <a:spcPts val="0"/>
                        </a:spcAft>
                      </a:pPr>
                      <a:r>
                        <a:rPr lang="en-US" sz="1000" b="0" kern="1200" dirty="0">
                          <a:solidFill>
                            <a:srgbClr val="000000"/>
                          </a:solidFill>
                          <a:effectLst/>
                          <a:latin typeface="Arial Regular"/>
                          <a:ea typeface="Calibri" panose="020F0502020204030204" pitchFamily="34" charset="0"/>
                          <a:cs typeface="Calibri Light" panose="020F0302020204030204" pitchFamily="34" charset="0"/>
                        </a:rPr>
                        <a:t>266</a:t>
                      </a:r>
                      <a:r>
                        <a:rPr lang="en-US" sz="1000" b="0" kern="1200" baseline="0" dirty="0">
                          <a:solidFill>
                            <a:srgbClr val="000000"/>
                          </a:solidFill>
                          <a:effectLst/>
                          <a:latin typeface="Arial Regular"/>
                          <a:ea typeface="Calibri" panose="020F0502020204030204" pitchFamily="34" charset="0"/>
                          <a:cs typeface="Calibri Light" panose="020F0302020204030204" pitchFamily="34" charset="0"/>
                        </a:rPr>
                        <a:t> </a:t>
                      </a:r>
                      <a:r>
                        <a:rPr lang="en-US" sz="1000" b="0" kern="1200" dirty="0">
                          <a:solidFill>
                            <a:srgbClr val="000000"/>
                          </a:solidFill>
                          <a:effectLst/>
                          <a:latin typeface="Arial Regular"/>
                          <a:ea typeface="Calibri" panose="020F0502020204030204" pitchFamily="34" charset="0"/>
                          <a:cs typeface="Calibri Light" panose="020F0302020204030204" pitchFamily="34" charset="0"/>
                        </a:rPr>
                        <a:t>(11.1)</a:t>
                      </a:r>
                    </a:p>
                  </a:txBody>
                  <a:tcPr marL="51435" marR="5143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C3E4FD"/>
                    </a:solidFill>
                  </a:tcPr>
                </a:tc>
                <a:tc>
                  <a:txBody>
                    <a:bodyPr/>
                    <a:lstStyle/>
                    <a:p>
                      <a:pPr marL="0" algn="ctr" defTabSz="914377" rtl="0" eaLnBrk="1" latinLnBrk="0" hangingPunct="1">
                        <a:spcAft>
                          <a:spcPts val="0"/>
                        </a:spcAft>
                      </a:pPr>
                      <a:r>
                        <a:rPr lang="en-US" sz="1000" b="0" kern="1200" dirty="0">
                          <a:solidFill>
                            <a:srgbClr val="000000"/>
                          </a:solidFill>
                          <a:effectLst/>
                          <a:latin typeface="Arial Regular"/>
                          <a:ea typeface="Calibri" panose="020F0502020204030204" pitchFamily="34" charset="0"/>
                          <a:cs typeface="Calibri Light" panose="020F0302020204030204" pitchFamily="34" charset="0"/>
                        </a:rPr>
                        <a:t>242</a:t>
                      </a:r>
                      <a:r>
                        <a:rPr lang="en-US" sz="1000" b="0" kern="1200" baseline="0" dirty="0">
                          <a:solidFill>
                            <a:srgbClr val="000000"/>
                          </a:solidFill>
                          <a:effectLst/>
                          <a:latin typeface="Arial Regular"/>
                          <a:ea typeface="Calibri" panose="020F0502020204030204" pitchFamily="34" charset="0"/>
                          <a:cs typeface="Calibri Light" panose="020F0302020204030204" pitchFamily="34" charset="0"/>
                        </a:rPr>
                        <a:t> </a:t>
                      </a:r>
                      <a:r>
                        <a:rPr lang="en-US" sz="1000" b="0" kern="1200" dirty="0">
                          <a:solidFill>
                            <a:srgbClr val="000000"/>
                          </a:solidFill>
                          <a:effectLst/>
                          <a:latin typeface="Arial Regular"/>
                          <a:ea typeface="Calibri" panose="020F0502020204030204" pitchFamily="34" charset="0"/>
                          <a:cs typeface="Calibri Light" panose="020F0302020204030204" pitchFamily="34" charset="0"/>
                        </a:rPr>
                        <a:t>(10.1)</a:t>
                      </a:r>
                    </a:p>
                  </a:txBody>
                  <a:tcPr marL="51435" marR="5143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779457002"/>
                  </a:ext>
                </a:extLst>
              </a:tr>
              <a:tr h="240030">
                <a:tc rowSpan="4">
                  <a:txBody>
                    <a:bodyPr/>
                    <a:lstStyle/>
                    <a:p>
                      <a:r>
                        <a:rPr lang="en-US" sz="1000" b="1" kern="1200" dirty="0">
                          <a:solidFill>
                            <a:schemeClr val="dk1"/>
                          </a:solidFill>
                          <a:effectLst/>
                          <a:latin typeface="+mn-lt"/>
                          <a:ea typeface="+mn-ea"/>
                          <a:cs typeface="+mn-cs"/>
                        </a:rPr>
                        <a:t>Treatments at Randomization, n</a:t>
                      </a:r>
                      <a:r>
                        <a:rPr lang="en-US" sz="1000" b="1" kern="1200" baseline="0" dirty="0">
                          <a:solidFill>
                            <a:schemeClr val="dk1"/>
                          </a:solidFill>
                          <a:effectLst/>
                          <a:latin typeface="+mn-lt"/>
                          <a:ea typeface="+mn-ea"/>
                          <a:cs typeface="+mn-cs"/>
                        </a:rPr>
                        <a:t> (%)</a:t>
                      </a:r>
                      <a:endParaRPr lang="en-US" sz="1000" dirty="0"/>
                    </a:p>
                  </a:txBody>
                  <a:tcPr marL="51435" marR="5143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000" dirty="0">
                          <a:effectLst/>
                        </a:rPr>
                        <a:t>Diuretics</a:t>
                      </a:r>
                      <a:r>
                        <a:rPr lang="en-US" sz="1000" baseline="30000" dirty="0">
                          <a:effectLst/>
                          <a:latin typeface="Arial" panose="020B0604020202020204" pitchFamily="34" charset="0"/>
                          <a:cs typeface="Arial" panose="020B0604020202020204" pitchFamily="34" charset="0"/>
                        </a:rPr>
                        <a:t>†</a:t>
                      </a:r>
                      <a:endParaRPr lang="en-US" sz="1000" baseline="300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en-US" sz="1000" b="0" dirty="0">
                          <a:solidFill>
                            <a:srgbClr val="000000"/>
                          </a:solidFill>
                          <a:effectLst/>
                          <a:latin typeface="Arial Regular"/>
                          <a:ea typeface="Calibri" panose="020F0502020204030204" pitchFamily="34" charset="0"/>
                          <a:cs typeface="Calibri Light" panose="020F0302020204030204" pitchFamily="34" charset="0"/>
                        </a:rPr>
                        <a:t>2294</a:t>
                      </a:r>
                      <a:r>
                        <a:rPr lang="en-US" sz="1000" b="0" baseline="0" dirty="0">
                          <a:solidFill>
                            <a:srgbClr val="000000"/>
                          </a:solidFill>
                          <a:effectLst/>
                          <a:latin typeface="Arial Regular"/>
                          <a:ea typeface="Calibri" panose="020F0502020204030204" pitchFamily="34" charset="0"/>
                          <a:cs typeface="Calibri Light" panose="020F0302020204030204" pitchFamily="34" charset="0"/>
                        </a:rPr>
                        <a:t> </a:t>
                      </a:r>
                      <a:r>
                        <a:rPr lang="en-US" sz="1000" b="0" dirty="0">
                          <a:solidFill>
                            <a:srgbClr val="000000"/>
                          </a:solidFill>
                          <a:effectLst/>
                          <a:latin typeface="Arial Regular"/>
                          <a:ea typeface="Calibri" panose="020F0502020204030204" pitchFamily="34" charset="0"/>
                          <a:cs typeface="Calibri Light" panose="020F0302020204030204" pitchFamily="34" charset="0"/>
                        </a:rPr>
                        <a:t>(95.3)</a:t>
                      </a:r>
                      <a:endParaRPr lang="en-US" sz="1000" b="0" dirty="0">
                        <a:effectLst/>
                        <a:latin typeface="Arial Regular"/>
                        <a:ea typeface="Calibri" panose="020F0502020204030204" pitchFamily="34" charset="0"/>
                        <a:cs typeface="Times New Roman" panose="02020603050405020304" pitchFamily="18" charset="0"/>
                      </a:endParaRPr>
                    </a:p>
                  </a:txBody>
                  <a:tcPr marL="51435" marR="5143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spcAft>
                          <a:spcPts val="0"/>
                        </a:spcAft>
                      </a:pPr>
                      <a:r>
                        <a:rPr lang="en-US" sz="1000" b="0" dirty="0">
                          <a:solidFill>
                            <a:srgbClr val="000000"/>
                          </a:solidFill>
                          <a:effectLst/>
                          <a:latin typeface="Arial Regular"/>
                          <a:ea typeface="Calibri" panose="020F0502020204030204" pitchFamily="34" charset="0"/>
                          <a:cs typeface="Calibri Light" panose="020F0302020204030204" pitchFamily="34" charset="0"/>
                        </a:rPr>
                        <a:t>2291</a:t>
                      </a:r>
                      <a:r>
                        <a:rPr lang="en-US" sz="1000" b="0" baseline="0" dirty="0">
                          <a:solidFill>
                            <a:srgbClr val="000000"/>
                          </a:solidFill>
                          <a:effectLst/>
                          <a:latin typeface="Arial Regular"/>
                          <a:ea typeface="Calibri" panose="020F0502020204030204" pitchFamily="34" charset="0"/>
                          <a:cs typeface="Calibri Light" panose="020F0302020204030204" pitchFamily="34" charset="0"/>
                        </a:rPr>
                        <a:t> </a:t>
                      </a:r>
                      <a:r>
                        <a:rPr lang="en-US" sz="1000" b="0" dirty="0">
                          <a:solidFill>
                            <a:srgbClr val="000000"/>
                          </a:solidFill>
                          <a:effectLst/>
                          <a:latin typeface="Arial Regular"/>
                          <a:ea typeface="Calibri" panose="020F0502020204030204" pitchFamily="34" charset="0"/>
                          <a:cs typeface="Calibri Light" panose="020F0302020204030204" pitchFamily="34" charset="0"/>
                        </a:rPr>
                        <a:t>(95.9)</a:t>
                      </a:r>
                      <a:endParaRPr lang="en-US" sz="1000" b="0" dirty="0">
                        <a:effectLst/>
                        <a:latin typeface="Arial Regular"/>
                        <a:ea typeface="Calibri" panose="020F0502020204030204" pitchFamily="34" charset="0"/>
                        <a:cs typeface="Times New Roman" panose="02020603050405020304" pitchFamily="18" charset="0"/>
                      </a:endParaRPr>
                    </a:p>
                  </a:txBody>
                  <a:tcPr marL="51435" marR="5143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371598163"/>
                  </a:ext>
                </a:extLst>
              </a:tr>
              <a:tr h="240030">
                <a:tc vMerge="1">
                  <a:txBody>
                    <a:bodyPr/>
                    <a:lstStyle/>
                    <a:p>
                      <a:endParaRPr lang="en-US" dirty="0"/>
                    </a:p>
                  </a:txBody>
                  <a:tcPr marL="68580" marR="68580" marT="0" marB="0">
                    <a:lnR w="12700" cap="flat" cmpd="sng" algn="ctr">
                      <a:solidFill>
                        <a:schemeClr val="tx1"/>
                      </a:solidFill>
                      <a:prstDash val="solid"/>
                      <a:round/>
                      <a:headEnd type="none" w="med" len="med"/>
                      <a:tailEnd type="none" w="med" len="med"/>
                    </a:lnR>
                    <a:noFill/>
                  </a:tcPr>
                </a:tc>
                <a:tc>
                  <a:txBody>
                    <a:bodyPr/>
                    <a:lstStyle/>
                    <a:p>
                      <a:pPr algn="l">
                        <a:spcAft>
                          <a:spcPts val="0"/>
                        </a:spcAft>
                      </a:pPr>
                      <a:r>
                        <a:rPr lang="en-US" sz="1000" dirty="0">
                          <a:effectLst/>
                        </a:rPr>
                        <a:t>ACEIs/ARBs</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en-US" sz="1000" b="0" dirty="0">
                          <a:solidFill>
                            <a:srgbClr val="000000"/>
                          </a:solidFill>
                          <a:effectLst/>
                          <a:latin typeface="Arial Regular"/>
                          <a:ea typeface="Calibri" panose="020F0502020204030204" pitchFamily="34" charset="0"/>
                          <a:cs typeface="Calibri Light" panose="020F0302020204030204" pitchFamily="34" charset="0"/>
                        </a:rPr>
                        <a:t>2074</a:t>
                      </a:r>
                      <a:r>
                        <a:rPr lang="en-US" sz="1000" b="0" baseline="0" dirty="0">
                          <a:solidFill>
                            <a:srgbClr val="000000"/>
                          </a:solidFill>
                          <a:effectLst/>
                          <a:latin typeface="Arial Regular"/>
                          <a:ea typeface="Calibri" panose="020F0502020204030204" pitchFamily="34" charset="0"/>
                          <a:cs typeface="Calibri Light" panose="020F0302020204030204" pitchFamily="34" charset="0"/>
                        </a:rPr>
                        <a:t> </a:t>
                      </a:r>
                      <a:r>
                        <a:rPr lang="en-US" sz="1000" b="0" dirty="0">
                          <a:solidFill>
                            <a:srgbClr val="000000"/>
                          </a:solidFill>
                          <a:effectLst/>
                          <a:latin typeface="Arial Regular"/>
                          <a:ea typeface="Calibri" panose="020F0502020204030204" pitchFamily="34" charset="0"/>
                          <a:cs typeface="Calibri Light" panose="020F0302020204030204" pitchFamily="34" charset="0"/>
                        </a:rPr>
                        <a:t>(86.2)</a:t>
                      </a:r>
                      <a:endParaRPr lang="en-US" sz="1000" b="0" dirty="0">
                        <a:effectLst/>
                        <a:latin typeface="Arial Regular"/>
                        <a:ea typeface="Calibri" panose="020F0502020204030204" pitchFamily="34" charset="0"/>
                        <a:cs typeface="Times New Roman" panose="02020603050405020304" pitchFamily="18" charset="0"/>
                      </a:endParaRPr>
                    </a:p>
                  </a:txBody>
                  <a:tcPr marL="51435" marR="5143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C3E4FD"/>
                    </a:solidFill>
                  </a:tcPr>
                </a:tc>
                <a:tc>
                  <a:txBody>
                    <a:bodyPr/>
                    <a:lstStyle/>
                    <a:p>
                      <a:pPr algn="ctr">
                        <a:spcAft>
                          <a:spcPts val="0"/>
                        </a:spcAft>
                      </a:pPr>
                      <a:r>
                        <a:rPr lang="en-US" sz="1000" b="0" dirty="0">
                          <a:solidFill>
                            <a:srgbClr val="000000"/>
                          </a:solidFill>
                          <a:effectLst/>
                          <a:latin typeface="Arial Regular"/>
                          <a:ea typeface="Calibri" panose="020F0502020204030204" pitchFamily="34" charset="0"/>
                          <a:cs typeface="Calibri Light" panose="020F0302020204030204" pitchFamily="34" charset="0"/>
                        </a:rPr>
                        <a:t>2065</a:t>
                      </a:r>
                      <a:r>
                        <a:rPr lang="en-US" sz="1000" b="0" baseline="0" dirty="0">
                          <a:solidFill>
                            <a:srgbClr val="000000"/>
                          </a:solidFill>
                          <a:effectLst/>
                          <a:latin typeface="Arial Regular"/>
                          <a:ea typeface="Calibri" panose="020F0502020204030204" pitchFamily="34" charset="0"/>
                          <a:cs typeface="Calibri Light" panose="020F0302020204030204" pitchFamily="34" charset="0"/>
                        </a:rPr>
                        <a:t> </a:t>
                      </a:r>
                      <a:r>
                        <a:rPr lang="en-US" sz="1000" b="0" dirty="0">
                          <a:solidFill>
                            <a:srgbClr val="000000"/>
                          </a:solidFill>
                          <a:effectLst/>
                          <a:latin typeface="Arial Regular"/>
                          <a:ea typeface="Calibri" panose="020F0502020204030204" pitchFamily="34" charset="0"/>
                          <a:cs typeface="Calibri Light" panose="020F0302020204030204" pitchFamily="34" charset="0"/>
                        </a:rPr>
                        <a:t>(86.4)</a:t>
                      </a:r>
                      <a:endParaRPr lang="en-US" sz="1000" b="0" dirty="0">
                        <a:effectLst/>
                        <a:latin typeface="Arial Regular"/>
                        <a:ea typeface="Calibri" panose="020F0502020204030204" pitchFamily="34" charset="0"/>
                        <a:cs typeface="Times New Roman" panose="02020603050405020304" pitchFamily="18" charset="0"/>
                      </a:endParaRPr>
                    </a:p>
                  </a:txBody>
                  <a:tcPr marL="51435" marR="5143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62149818"/>
                  </a:ext>
                </a:extLst>
              </a:tr>
              <a:tr h="240030">
                <a:tc vMerge="1">
                  <a:txBody>
                    <a:bodyPr/>
                    <a:lstStyle/>
                    <a:p>
                      <a:endParaRPr lang="en-US" dirty="0"/>
                    </a:p>
                  </a:txBody>
                  <a:tcPr marL="68580" marR="68580" marT="0" marB="0">
                    <a:lnR w="12700" cap="flat" cmpd="sng" algn="ctr">
                      <a:solidFill>
                        <a:schemeClr val="tx1"/>
                      </a:solidFill>
                      <a:prstDash val="solid"/>
                      <a:round/>
                      <a:headEnd type="none" w="med" len="med"/>
                      <a:tailEnd type="none" w="med" len="med"/>
                    </a:lnR>
                    <a:noFill/>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GB" sz="1000" dirty="0">
                          <a:effectLst/>
                          <a:latin typeface="+mn-lt"/>
                          <a:ea typeface="+mn-ea"/>
                          <a:cs typeface="+mn-cs"/>
                        </a:rPr>
                        <a:t>MRAs</a:t>
                      </a:r>
                      <a:r>
                        <a:rPr lang="en-US" sz="1000" baseline="30000" dirty="0">
                          <a:effectLst/>
                          <a:latin typeface="Arial" panose="020B0604020202020204" pitchFamily="34" charset="0"/>
                          <a:cs typeface="Arial" panose="020B0604020202020204" pitchFamily="34" charset="0"/>
                        </a:rPr>
                        <a:t>†</a:t>
                      </a:r>
                      <a:endParaRPr lang="en-US" sz="1000" baseline="300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en-US" sz="1000" b="0" dirty="0">
                          <a:solidFill>
                            <a:srgbClr val="000000"/>
                          </a:solidFill>
                          <a:effectLst/>
                          <a:latin typeface="Arial Regular"/>
                          <a:ea typeface="Calibri" panose="020F0502020204030204" pitchFamily="34" charset="0"/>
                          <a:cs typeface="Calibri Light" panose="020F0302020204030204" pitchFamily="34" charset="0"/>
                        </a:rPr>
                        <a:t>592</a:t>
                      </a:r>
                      <a:r>
                        <a:rPr lang="en-US" sz="1000" b="0" baseline="0" dirty="0">
                          <a:solidFill>
                            <a:srgbClr val="000000"/>
                          </a:solidFill>
                          <a:effectLst/>
                          <a:latin typeface="Arial Regular"/>
                          <a:ea typeface="Calibri" panose="020F0502020204030204" pitchFamily="34" charset="0"/>
                          <a:cs typeface="Calibri Light" panose="020F0302020204030204" pitchFamily="34" charset="0"/>
                        </a:rPr>
                        <a:t> </a:t>
                      </a:r>
                      <a:r>
                        <a:rPr lang="en-US" sz="1000" b="0" dirty="0">
                          <a:solidFill>
                            <a:srgbClr val="000000"/>
                          </a:solidFill>
                          <a:effectLst/>
                          <a:latin typeface="Arial Regular"/>
                          <a:ea typeface="Calibri" panose="020F0502020204030204" pitchFamily="34" charset="0"/>
                          <a:cs typeface="Calibri Light" panose="020F0302020204030204" pitchFamily="34" charset="0"/>
                        </a:rPr>
                        <a:t>(24.6)</a:t>
                      </a:r>
                      <a:endParaRPr lang="en-US" sz="1000" b="0" dirty="0">
                        <a:effectLst/>
                        <a:latin typeface="Arial Regular"/>
                        <a:ea typeface="Calibri" panose="020F0502020204030204" pitchFamily="34" charset="0"/>
                        <a:cs typeface="Times New Roman" panose="02020603050405020304" pitchFamily="18" charset="0"/>
                      </a:endParaRPr>
                    </a:p>
                  </a:txBody>
                  <a:tcPr marL="51435" marR="5143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spcAft>
                          <a:spcPts val="0"/>
                        </a:spcAft>
                      </a:pPr>
                      <a:r>
                        <a:rPr lang="en-US" sz="1000" b="0" dirty="0">
                          <a:solidFill>
                            <a:srgbClr val="000000"/>
                          </a:solidFill>
                          <a:effectLst/>
                          <a:latin typeface="Arial Regular"/>
                          <a:ea typeface="Calibri" panose="020F0502020204030204" pitchFamily="34" charset="0"/>
                          <a:cs typeface="Calibri Light" panose="020F0302020204030204" pitchFamily="34" charset="0"/>
                        </a:rPr>
                        <a:t>647</a:t>
                      </a:r>
                      <a:r>
                        <a:rPr lang="en-US" sz="1000" b="0" baseline="0" dirty="0">
                          <a:solidFill>
                            <a:srgbClr val="000000"/>
                          </a:solidFill>
                          <a:effectLst/>
                          <a:latin typeface="Arial Regular"/>
                          <a:ea typeface="Calibri" panose="020F0502020204030204" pitchFamily="34" charset="0"/>
                          <a:cs typeface="Calibri Light" panose="020F0302020204030204" pitchFamily="34" charset="0"/>
                        </a:rPr>
                        <a:t> </a:t>
                      </a:r>
                      <a:r>
                        <a:rPr lang="en-US" sz="1000" b="0" dirty="0">
                          <a:solidFill>
                            <a:srgbClr val="000000"/>
                          </a:solidFill>
                          <a:effectLst/>
                          <a:latin typeface="Arial Regular"/>
                          <a:ea typeface="Calibri" panose="020F0502020204030204" pitchFamily="34" charset="0"/>
                          <a:cs typeface="Calibri Light" panose="020F0302020204030204" pitchFamily="34" charset="0"/>
                        </a:rPr>
                        <a:t>(27.1)</a:t>
                      </a:r>
                      <a:endParaRPr lang="en-US" sz="1000" b="0" dirty="0">
                        <a:effectLst/>
                        <a:latin typeface="Arial Regular"/>
                        <a:ea typeface="Calibri" panose="020F0502020204030204" pitchFamily="34" charset="0"/>
                        <a:cs typeface="Times New Roman" panose="02020603050405020304" pitchFamily="18" charset="0"/>
                      </a:endParaRPr>
                    </a:p>
                  </a:txBody>
                  <a:tcPr marL="51435" marR="5143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955949638"/>
                  </a:ext>
                </a:extLst>
              </a:tr>
              <a:tr h="240030">
                <a:tc vMerge="1">
                  <a:txBody>
                    <a:bodyPr/>
                    <a:lstStyle/>
                    <a:p>
                      <a:endParaRPr lang="en-US" dirty="0"/>
                    </a:p>
                  </a:txBody>
                  <a:tcPr marL="68580" marR="68580" marT="0" marB="0">
                    <a:lnR w="12700" cap="flat" cmpd="sng" algn="ctr">
                      <a:solidFill>
                        <a:schemeClr val="tx1"/>
                      </a:solidFill>
                      <a:prstDash val="solid"/>
                      <a:round/>
                      <a:headEnd type="none" w="med" len="med"/>
                      <a:tailEnd type="none" w="med" len="med"/>
                    </a:lnR>
                    <a:noFill/>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000" dirty="0">
                          <a:effectLst/>
                        </a:rPr>
                        <a:t>Beta-Blockers</a:t>
                      </a:r>
                      <a:r>
                        <a:rPr lang="en-US" sz="1000" baseline="30000" dirty="0">
                          <a:effectLst/>
                          <a:latin typeface="Arial" panose="020B0604020202020204" pitchFamily="34" charset="0"/>
                          <a:cs typeface="Arial" panose="020B0604020202020204" pitchFamily="34" charset="0"/>
                        </a:rPr>
                        <a:t>†</a:t>
                      </a:r>
                      <a:endParaRPr lang="en-US" sz="1000" baseline="300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en-US" sz="1000" b="0" dirty="0">
                          <a:solidFill>
                            <a:srgbClr val="000000"/>
                          </a:solidFill>
                          <a:effectLst/>
                          <a:latin typeface="Arial Regular"/>
                          <a:ea typeface="Calibri" panose="020F0502020204030204" pitchFamily="34" charset="0"/>
                          <a:cs typeface="Calibri Light" panose="020F0302020204030204" pitchFamily="34" charset="0"/>
                        </a:rPr>
                        <a:t>1922</a:t>
                      </a:r>
                      <a:r>
                        <a:rPr lang="en-US" sz="1000" b="0" baseline="0" dirty="0">
                          <a:solidFill>
                            <a:srgbClr val="000000"/>
                          </a:solidFill>
                          <a:effectLst/>
                          <a:latin typeface="Arial Regular"/>
                          <a:ea typeface="Calibri" panose="020F0502020204030204" pitchFamily="34" charset="0"/>
                          <a:cs typeface="Calibri Light" panose="020F0302020204030204" pitchFamily="34" charset="0"/>
                        </a:rPr>
                        <a:t> </a:t>
                      </a:r>
                      <a:r>
                        <a:rPr lang="en-US" sz="1000" b="0" dirty="0">
                          <a:solidFill>
                            <a:srgbClr val="000000"/>
                          </a:solidFill>
                          <a:effectLst/>
                          <a:latin typeface="Arial Regular"/>
                          <a:ea typeface="Calibri" panose="020F0502020204030204" pitchFamily="34" charset="0"/>
                          <a:cs typeface="Calibri Light" panose="020F0302020204030204" pitchFamily="34" charset="0"/>
                        </a:rPr>
                        <a:t>(79.9)</a:t>
                      </a:r>
                      <a:endParaRPr lang="en-US" sz="1000" b="0" dirty="0">
                        <a:effectLst/>
                        <a:latin typeface="Arial Regular"/>
                        <a:ea typeface="Calibri" panose="020F0502020204030204" pitchFamily="34" charset="0"/>
                        <a:cs typeface="Times New Roman" panose="02020603050405020304" pitchFamily="18" charset="0"/>
                      </a:endParaRPr>
                    </a:p>
                  </a:txBody>
                  <a:tcPr marL="51435" marR="5143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C3E4FD"/>
                    </a:solidFill>
                  </a:tcPr>
                </a:tc>
                <a:tc>
                  <a:txBody>
                    <a:bodyPr/>
                    <a:lstStyle/>
                    <a:p>
                      <a:pPr algn="ctr">
                        <a:spcAft>
                          <a:spcPts val="0"/>
                        </a:spcAft>
                      </a:pPr>
                      <a:r>
                        <a:rPr lang="en-US" sz="1000" b="0" dirty="0">
                          <a:solidFill>
                            <a:srgbClr val="000000"/>
                          </a:solidFill>
                          <a:effectLst/>
                          <a:latin typeface="Arial Regular"/>
                          <a:ea typeface="Calibri" panose="020F0502020204030204" pitchFamily="34" charset="0"/>
                          <a:cs typeface="Calibri Light" panose="020F0302020204030204" pitchFamily="34" charset="0"/>
                        </a:rPr>
                        <a:t>1899</a:t>
                      </a:r>
                      <a:r>
                        <a:rPr lang="en-US" sz="1000" b="0" baseline="0" dirty="0">
                          <a:solidFill>
                            <a:srgbClr val="000000"/>
                          </a:solidFill>
                          <a:effectLst/>
                          <a:latin typeface="Arial Regular"/>
                          <a:ea typeface="Calibri" panose="020F0502020204030204" pitchFamily="34" charset="0"/>
                          <a:cs typeface="Calibri Light" panose="020F0302020204030204" pitchFamily="34" charset="0"/>
                        </a:rPr>
                        <a:t> </a:t>
                      </a:r>
                      <a:r>
                        <a:rPr lang="en-US" sz="1000" b="0" dirty="0">
                          <a:solidFill>
                            <a:srgbClr val="000000"/>
                          </a:solidFill>
                          <a:effectLst/>
                          <a:latin typeface="Arial Regular"/>
                          <a:ea typeface="Calibri" panose="020F0502020204030204" pitchFamily="34" charset="0"/>
                          <a:cs typeface="Calibri Light" panose="020F0302020204030204" pitchFamily="34" charset="0"/>
                        </a:rPr>
                        <a:t>(79.5%)</a:t>
                      </a:r>
                      <a:endParaRPr lang="en-US" sz="1000" b="0" dirty="0">
                        <a:effectLst/>
                        <a:latin typeface="Arial Regular"/>
                        <a:ea typeface="Calibri" panose="020F0502020204030204" pitchFamily="34" charset="0"/>
                        <a:cs typeface="Times New Roman" panose="02020603050405020304" pitchFamily="18" charset="0"/>
                      </a:endParaRPr>
                    </a:p>
                  </a:txBody>
                  <a:tcPr marL="51435" marR="5143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3597751632"/>
                  </a:ext>
                </a:extLst>
              </a:tr>
            </a:tbl>
          </a:graphicData>
        </a:graphic>
      </p:graphicFrame>
      <p:sp>
        <p:nvSpPr>
          <p:cNvPr id="10" name="Text Placeholder 10"/>
          <p:cNvSpPr txBox="1">
            <a:spLocks/>
          </p:cNvSpPr>
          <p:nvPr/>
        </p:nvSpPr>
        <p:spPr>
          <a:xfrm>
            <a:off x="388191" y="4836903"/>
            <a:ext cx="6724650" cy="344786"/>
          </a:xfrm>
          <a:prstGeom prst="rect">
            <a:avLst/>
          </a:prstGeom>
        </p:spPr>
        <p:txBody>
          <a:bodyPr/>
          <a:lstStyle>
            <a:lvl1pPr marL="228600" indent="-228600" algn="l" defTabSz="914400" rtl="0" eaLnBrk="1" latinLnBrk="0" hangingPunct="1">
              <a:spcBef>
                <a:spcPts val="900"/>
              </a:spcBef>
              <a:buClrTx/>
              <a:buSzPct val="120000"/>
              <a:buFont typeface="Arial" pitchFamily="34" charset="0"/>
              <a:buChar char="•"/>
              <a:tabLst>
                <a:tab pos="3998913" algn="r"/>
                <a:tab pos="8229600" algn="r"/>
              </a:tabLst>
              <a:defRPr sz="1800" kern="1200">
                <a:solidFill>
                  <a:schemeClr val="tx1"/>
                </a:solidFill>
                <a:latin typeface="+mn-lt"/>
                <a:ea typeface="+mn-ea"/>
                <a:cs typeface="+mn-cs"/>
              </a:defRPr>
            </a:lvl1pPr>
            <a:lvl2pPr marL="457200" indent="-228600" algn="l" defTabSz="914400" rtl="0" eaLnBrk="1" latinLnBrk="0" hangingPunct="1">
              <a:spcBef>
                <a:spcPts val="300"/>
              </a:spcBef>
              <a:buClrTx/>
              <a:buSzPct val="100000"/>
              <a:buFont typeface="Arial" pitchFamily="34" charset="0"/>
              <a:buChar char="–"/>
              <a:defRPr sz="1600" kern="1200">
                <a:solidFill>
                  <a:schemeClr val="tx1"/>
                </a:solidFill>
                <a:latin typeface="+mn-lt"/>
                <a:ea typeface="+mn-ea"/>
                <a:cs typeface="+mn-cs"/>
              </a:defRPr>
            </a:lvl2pPr>
            <a:lvl3pPr marL="685800" indent="-228600" algn="l" defTabSz="914400" rtl="0" eaLnBrk="1" latinLnBrk="0" hangingPunct="1">
              <a:spcBef>
                <a:spcPts val="300"/>
              </a:spcBef>
              <a:buClrTx/>
              <a:buSzPct val="100000"/>
              <a:buFont typeface="Arial" pitchFamily="34" charset="0"/>
              <a:buChar char="–"/>
              <a:defRPr sz="1600" kern="1200">
                <a:solidFill>
                  <a:schemeClr val="tx1"/>
                </a:solidFill>
                <a:latin typeface="+mn-lt"/>
                <a:ea typeface="+mn-ea"/>
                <a:cs typeface="+mn-cs"/>
              </a:defRPr>
            </a:lvl3pPr>
            <a:lvl4pPr marL="914400" indent="-228600" algn="l" defTabSz="914400" rtl="0" eaLnBrk="1" latinLnBrk="0" hangingPunct="1">
              <a:spcBef>
                <a:spcPts val="300"/>
              </a:spcBef>
              <a:buClrTx/>
              <a:buSzPct val="100000"/>
              <a:buFont typeface="Arial" pitchFamily="34" charset="0"/>
              <a:buChar char="–"/>
              <a:defRPr sz="1600" kern="1200">
                <a:solidFill>
                  <a:schemeClr val="tx1"/>
                </a:solidFill>
                <a:latin typeface="+mn-lt"/>
                <a:ea typeface="+mn-ea"/>
                <a:cs typeface="+mn-cs"/>
              </a:defRPr>
            </a:lvl4pPr>
            <a:lvl5pPr marL="1143000" indent="-228600" algn="l" defTabSz="914400" rtl="0" eaLnBrk="1" latinLnBrk="0" hangingPunct="1">
              <a:spcBef>
                <a:spcPts val="300"/>
              </a:spcBef>
              <a:buClrTx/>
              <a:buSzPct val="100000"/>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914378" fontAlgn="auto">
              <a:spcBef>
                <a:spcPts val="0"/>
              </a:spcBef>
              <a:spcAft>
                <a:spcPts val="0"/>
              </a:spcAft>
              <a:buNone/>
              <a:tabLst>
                <a:tab pos="3998813" algn="r"/>
                <a:tab pos="8229395" algn="r"/>
              </a:tabLst>
              <a:defRPr/>
            </a:pPr>
            <a:endParaRPr lang="en-GB" sz="600" dirty="0">
              <a:solidFill>
                <a:srgbClr val="000000"/>
              </a:solidFill>
              <a:latin typeface="Arial"/>
            </a:endParaRPr>
          </a:p>
        </p:txBody>
      </p:sp>
      <p:pic>
        <p:nvPicPr>
          <p:cNvPr id="1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06391" y="922402"/>
            <a:ext cx="1749906" cy="4423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042122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B5F3B3B-D75A-4244-8E48-1A14A0687A6E}"/>
              </a:ext>
            </a:extLst>
          </p:cNvPr>
          <p:cNvSpPr>
            <a:spLocks noGrp="1"/>
          </p:cNvSpPr>
          <p:nvPr>
            <p:ph type="title"/>
          </p:nvPr>
        </p:nvSpPr>
        <p:spPr/>
        <p:txBody>
          <a:bodyPr/>
          <a:lstStyle/>
          <a:p>
            <a:r>
              <a:rPr lang="cs-CZ" sz="3600" dirty="0"/>
              <a:t>Základní klinická charakteristika</a:t>
            </a:r>
          </a:p>
        </p:txBody>
      </p:sp>
      <p:sp>
        <p:nvSpPr>
          <p:cNvPr id="3" name="Zástupný symbol pro zápatí 2">
            <a:extLst>
              <a:ext uri="{FF2B5EF4-FFF2-40B4-BE49-F238E27FC236}">
                <a16:creationId xmlns:a16="http://schemas.microsoft.com/office/drawing/2014/main" id="{4305B6E5-1C82-41E5-BC91-F77B442601F4}"/>
              </a:ext>
            </a:extLst>
          </p:cNvPr>
          <p:cNvSpPr>
            <a:spLocks noGrp="1"/>
          </p:cNvSpPr>
          <p:nvPr>
            <p:ph type="ftr" sz="quarter" idx="11"/>
          </p:nvPr>
        </p:nvSpPr>
        <p:spPr/>
        <p:txBody>
          <a:bodyPr/>
          <a:lstStyle/>
          <a:p>
            <a:r>
              <a:rPr lang="en-US" altLang="de-CH"/>
              <a:t>Confidential</a:t>
            </a:r>
            <a:endParaRPr lang="en-US"/>
          </a:p>
        </p:txBody>
      </p:sp>
      <p:sp>
        <p:nvSpPr>
          <p:cNvPr id="4" name="Zástupný symbol pro číslo snímku 3">
            <a:extLst>
              <a:ext uri="{FF2B5EF4-FFF2-40B4-BE49-F238E27FC236}">
                <a16:creationId xmlns:a16="http://schemas.microsoft.com/office/drawing/2014/main" id="{2980EC37-1BE3-4F5F-ADF4-A7FDCEEC5F6A}"/>
              </a:ext>
            </a:extLst>
          </p:cNvPr>
          <p:cNvSpPr>
            <a:spLocks noGrp="1"/>
          </p:cNvSpPr>
          <p:nvPr>
            <p:ph type="sldNum" sz="quarter" idx="12"/>
          </p:nvPr>
        </p:nvSpPr>
        <p:spPr/>
        <p:txBody>
          <a:bodyPr/>
          <a:lstStyle/>
          <a:p>
            <a:fld id="{6A24DBDC-CF19-4E7B-B2D5-494A0AC2BC47}" type="slidenum">
              <a:rPr lang="en-US" smtClean="0"/>
              <a:pPr/>
              <a:t>11</a:t>
            </a:fld>
            <a:endParaRPr lang="en-US"/>
          </a:p>
        </p:txBody>
      </p:sp>
      <p:pic>
        <p:nvPicPr>
          <p:cNvPr id="5" name="Obrázek 4">
            <a:extLst>
              <a:ext uri="{FF2B5EF4-FFF2-40B4-BE49-F238E27FC236}">
                <a16:creationId xmlns:a16="http://schemas.microsoft.com/office/drawing/2014/main" id="{EEA8EB61-2600-49E4-9529-624F1AB9FC20}"/>
              </a:ext>
            </a:extLst>
          </p:cNvPr>
          <p:cNvPicPr>
            <a:picLocks noChangeAspect="1"/>
          </p:cNvPicPr>
          <p:nvPr/>
        </p:nvPicPr>
        <p:blipFill>
          <a:blip r:embed="rId2" cstate="print"/>
          <a:stretch>
            <a:fillRect/>
          </a:stretch>
        </p:blipFill>
        <p:spPr>
          <a:xfrm>
            <a:off x="0" y="1293812"/>
            <a:ext cx="9144000" cy="5534025"/>
          </a:xfrm>
          <a:prstGeom prst="rect">
            <a:avLst/>
          </a:prstGeom>
        </p:spPr>
      </p:pic>
    </p:spTree>
    <p:extLst>
      <p:ext uri="{BB962C8B-B14F-4D97-AF65-F5344CB8AC3E}">
        <p14:creationId xmlns:p14="http://schemas.microsoft.com/office/powerpoint/2010/main" val="28273196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4142F42-F1EE-406B-88F7-7A52E307CDA1}"/>
              </a:ext>
            </a:extLst>
          </p:cNvPr>
          <p:cNvSpPr>
            <a:spLocks noGrp="1"/>
          </p:cNvSpPr>
          <p:nvPr>
            <p:ph type="title"/>
          </p:nvPr>
        </p:nvSpPr>
        <p:spPr/>
        <p:txBody>
          <a:bodyPr/>
          <a:lstStyle/>
          <a:p>
            <a:r>
              <a:rPr lang="cs-CZ" sz="3600" dirty="0"/>
              <a:t>Základní klinická  charakteristika</a:t>
            </a:r>
          </a:p>
        </p:txBody>
      </p:sp>
      <p:sp>
        <p:nvSpPr>
          <p:cNvPr id="3" name="Zástupný symbol pro zápatí 2">
            <a:extLst>
              <a:ext uri="{FF2B5EF4-FFF2-40B4-BE49-F238E27FC236}">
                <a16:creationId xmlns:a16="http://schemas.microsoft.com/office/drawing/2014/main" id="{CCC0D2D0-29FE-4FE9-8C77-4E9A81906202}"/>
              </a:ext>
            </a:extLst>
          </p:cNvPr>
          <p:cNvSpPr>
            <a:spLocks noGrp="1"/>
          </p:cNvSpPr>
          <p:nvPr>
            <p:ph type="ftr" sz="quarter" idx="11"/>
          </p:nvPr>
        </p:nvSpPr>
        <p:spPr/>
        <p:txBody>
          <a:bodyPr/>
          <a:lstStyle/>
          <a:p>
            <a:r>
              <a:rPr lang="en-US" altLang="de-CH"/>
              <a:t>Confidential</a:t>
            </a:r>
            <a:endParaRPr lang="en-US"/>
          </a:p>
        </p:txBody>
      </p:sp>
      <p:sp>
        <p:nvSpPr>
          <p:cNvPr id="4" name="Zástupný symbol pro číslo snímku 3">
            <a:extLst>
              <a:ext uri="{FF2B5EF4-FFF2-40B4-BE49-F238E27FC236}">
                <a16:creationId xmlns:a16="http://schemas.microsoft.com/office/drawing/2014/main" id="{E9B9F8C4-7633-479D-8F1E-48128EFC42D0}"/>
              </a:ext>
            </a:extLst>
          </p:cNvPr>
          <p:cNvSpPr>
            <a:spLocks noGrp="1"/>
          </p:cNvSpPr>
          <p:nvPr>
            <p:ph type="sldNum" sz="quarter" idx="12"/>
          </p:nvPr>
        </p:nvSpPr>
        <p:spPr/>
        <p:txBody>
          <a:bodyPr/>
          <a:lstStyle/>
          <a:p>
            <a:fld id="{6A24DBDC-CF19-4E7B-B2D5-494A0AC2BC47}" type="slidenum">
              <a:rPr lang="en-US" smtClean="0"/>
              <a:pPr/>
              <a:t>12</a:t>
            </a:fld>
            <a:endParaRPr lang="en-US"/>
          </a:p>
        </p:txBody>
      </p:sp>
      <p:pic>
        <p:nvPicPr>
          <p:cNvPr id="5" name="Obrázek 4">
            <a:extLst>
              <a:ext uri="{FF2B5EF4-FFF2-40B4-BE49-F238E27FC236}">
                <a16:creationId xmlns:a16="http://schemas.microsoft.com/office/drawing/2014/main" id="{2ACF155B-9402-4E1A-8C01-46DE9C0D728F}"/>
              </a:ext>
            </a:extLst>
          </p:cNvPr>
          <p:cNvPicPr>
            <a:picLocks noChangeAspect="1"/>
          </p:cNvPicPr>
          <p:nvPr/>
        </p:nvPicPr>
        <p:blipFill>
          <a:blip r:embed="rId2" cstate="print"/>
          <a:stretch>
            <a:fillRect/>
          </a:stretch>
        </p:blipFill>
        <p:spPr>
          <a:xfrm>
            <a:off x="61192" y="1066800"/>
            <a:ext cx="9021615" cy="5791200"/>
          </a:xfrm>
          <a:prstGeom prst="rect">
            <a:avLst/>
          </a:prstGeom>
        </p:spPr>
      </p:pic>
      <p:cxnSp>
        <p:nvCxnSpPr>
          <p:cNvPr id="7" name="Přímá spojnice 6">
            <a:extLst>
              <a:ext uri="{FF2B5EF4-FFF2-40B4-BE49-F238E27FC236}">
                <a16:creationId xmlns:a16="http://schemas.microsoft.com/office/drawing/2014/main" id="{49C72F89-9794-4D4C-9D56-2EFB3516771B}"/>
              </a:ext>
            </a:extLst>
          </p:cNvPr>
          <p:cNvCxnSpPr/>
          <p:nvPr/>
        </p:nvCxnSpPr>
        <p:spPr>
          <a:xfrm>
            <a:off x="190500" y="5486400"/>
            <a:ext cx="84963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228275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itle 1"/>
          <p:cNvSpPr>
            <a:spLocks noGrp="1"/>
          </p:cNvSpPr>
          <p:nvPr>
            <p:ph type="title"/>
          </p:nvPr>
        </p:nvSpPr>
        <p:spPr/>
        <p:txBody>
          <a:bodyPr>
            <a:noAutofit/>
          </a:bodyPr>
          <a:lstStyle/>
          <a:p>
            <a:r>
              <a:rPr lang="en-US" dirty="0"/>
              <a:t>PARAGON-HF</a:t>
            </a:r>
          </a:p>
        </p:txBody>
      </p:sp>
      <p:sp>
        <p:nvSpPr>
          <p:cNvPr id="37" name="Text Placeholder 7"/>
          <p:cNvSpPr>
            <a:spLocks noGrp="1"/>
          </p:cNvSpPr>
          <p:nvPr>
            <p:ph type="body" sz="quarter" idx="14"/>
          </p:nvPr>
        </p:nvSpPr>
        <p:spPr/>
        <p:txBody>
          <a:bodyPr/>
          <a:lstStyle/>
          <a:p>
            <a:r>
              <a:rPr lang="en-US" sz="1350" dirty="0"/>
              <a:t>HF signs and symptoms at baseline in enrolled patients</a:t>
            </a:r>
          </a:p>
        </p:txBody>
      </p:sp>
      <p:sp>
        <p:nvSpPr>
          <p:cNvPr id="38" name="Text Placeholder 5"/>
          <p:cNvSpPr>
            <a:spLocks noGrp="1"/>
          </p:cNvSpPr>
          <p:nvPr>
            <p:ph type="body" sz="quarter" idx="12"/>
          </p:nvPr>
        </p:nvSpPr>
        <p:spPr/>
        <p:txBody>
          <a:bodyPr/>
          <a:lstStyle/>
          <a:p>
            <a:pPr>
              <a:spcAft>
                <a:spcPts val="0"/>
              </a:spcAft>
            </a:pPr>
            <a:r>
              <a:rPr lang="en-US" dirty="0"/>
              <a:t>HF, heart failure</a:t>
            </a:r>
          </a:p>
          <a:p>
            <a:pPr>
              <a:spcAft>
                <a:spcPts val="0"/>
              </a:spcAft>
            </a:pPr>
            <a:endParaRPr lang="en-US" dirty="0"/>
          </a:p>
          <a:p>
            <a:pPr>
              <a:spcAft>
                <a:spcPts val="0"/>
              </a:spcAft>
            </a:pPr>
            <a:r>
              <a:rPr lang="en-US" dirty="0"/>
              <a:t>Solomon SD et al. </a:t>
            </a:r>
            <a:r>
              <a:rPr lang="en-US" dirty="0" err="1"/>
              <a:t>Circ</a:t>
            </a:r>
            <a:r>
              <a:rPr lang="en-US" dirty="0"/>
              <a:t> Heart Fail. 2018;11:e004962</a:t>
            </a:r>
          </a:p>
        </p:txBody>
      </p:sp>
      <p:graphicFrame>
        <p:nvGraphicFramePr>
          <p:cNvPr id="40" name="Chart 39">
            <a:extLst>
              <a:ext uri="{FF2B5EF4-FFF2-40B4-BE49-F238E27FC236}">
                <a16:creationId xmlns:a16="http://schemas.microsoft.com/office/drawing/2014/main" id="{3624CD7B-0576-B44D-84D7-F04D38BD9C05}"/>
              </a:ext>
            </a:extLst>
          </p:cNvPr>
          <p:cNvGraphicFramePr/>
          <p:nvPr/>
        </p:nvGraphicFramePr>
        <p:xfrm>
          <a:off x="1335819" y="2192172"/>
          <a:ext cx="6343650" cy="2825106"/>
        </p:xfrm>
        <a:graphic>
          <a:graphicData uri="http://schemas.openxmlformats.org/drawingml/2006/chart">
            <c:chart xmlns:c="http://schemas.openxmlformats.org/drawingml/2006/chart" xmlns:r="http://schemas.openxmlformats.org/officeDocument/2006/relationships" r:id="rId2"/>
          </a:graphicData>
        </a:graphic>
      </p:graphicFrame>
      <p:sp>
        <p:nvSpPr>
          <p:cNvPr id="3" name="Slide Number Placeholder 2"/>
          <p:cNvSpPr>
            <a:spLocks noGrp="1"/>
          </p:cNvSpPr>
          <p:nvPr>
            <p:ph type="sldNum" sz="quarter" idx="11"/>
          </p:nvPr>
        </p:nvSpPr>
        <p:spPr/>
        <p:txBody>
          <a:bodyPr/>
          <a:lstStyle/>
          <a:p>
            <a:pPr defTabSz="685800" fontAlgn="auto">
              <a:spcBef>
                <a:spcPts val="0"/>
              </a:spcBef>
              <a:spcAft>
                <a:spcPts val="0"/>
              </a:spcAft>
            </a:pPr>
            <a:fld id="{47547CF9-5B10-D24F-A8D7-45A9778164F7}" type="slidenum">
              <a:rPr lang="uk-UA">
                <a:solidFill>
                  <a:srgbClr val="000000"/>
                </a:solidFill>
                <a:latin typeface="Arial"/>
              </a:rPr>
              <a:pPr defTabSz="685800" fontAlgn="auto">
                <a:spcBef>
                  <a:spcPts val="0"/>
                </a:spcBef>
                <a:spcAft>
                  <a:spcPts val="0"/>
                </a:spcAft>
              </a:pPr>
              <a:t>13</a:t>
            </a:fld>
            <a:endParaRPr lang="uk-UA" dirty="0">
              <a:solidFill>
                <a:srgbClr val="000000"/>
              </a:solidFill>
              <a:latin typeface="Arial"/>
            </a:endParaRPr>
          </a:p>
        </p:txBody>
      </p:sp>
      <p:pic>
        <p:nvPicPr>
          <p:cNvPr id="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06391" y="922402"/>
            <a:ext cx="1749906" cy="4423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47401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0" grpId="0">
        <p:bldAsOne/>
      </p:bldGraphic>
    </p:bld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794249A-6C9E-463F-B702-80BF0051F8D0}"/>
              </a:ext>
            </a:extLst>
          </p:cNvPr>
          <p:cNvSpPr>
            <a:spLocks noGrp="1"/>
          </p:cNvSpPr>
          <p:nvPr>
            <p:ph type="title"/>
          </p:nvPr>
        </p:nvSpPr>
        <p:spPr/>
        <p:txBody>
          <a:bodyPr/>
          <a:lstStyle/>
          <a:p>
            <a:r>
              <a:rPr lang="cs-CZ" dirty="0">
                <a:latin typeface="Arial Black" pitchFamily="34" charset="0"/>
              </a:rPr>
              <a:t>Vstupní  charakteristika farmakologické léčby   srdečního selhání  </a:t>
            </a:r>
          </a:p>
        </p:txBody>
      </p:sp>
      <p:sp>
        <p:nvSpPr>
          <p:cNvPr id="3" name="Zástupný symbol pro zápatí 2">
            <a:extLst>
              <a:ext uri="{FF2B5EF4-FFF2-40B4-BE49-F238E27FC236}">
                <a16:creationId xmlns:a16="http://schemas.microsoft.com/office/drawing/2014/main" id="{866805DD-BA33-44FD-8E92-D2B25A372E2A}"/>
              </a:ext>
            </a:extLst>
          </p:cNvPr>
          <p:cNvSpPr>
            <a:spLocks noGrp="1"/>
          </p:cNvSpPr>
          <p:nvPr>
            <p:ph type="ftr" sz="quarter" idx="11"/>
          </p:nvPr>
        </p:nvSpPr>
        <p:spPr/>
        <p:txBody>
          <a:bodyPr/>
          <a:lstStyle/>
          <a:p>
            <a:r>
              <a:rPr lang="en-US" altLang="de-CH"/>
              <a:t>Confidential</a:t>
            </a:r>
            <a:endParaRPr lang="en-US"/>
          </a:p>
        </p:txBody>
      </p:sp>
      <p:sp>
        <p:nvSpPr>
          <p:cNvPr id="4" name="Zástupný symbol pro číslo snímku 3">
            <a:extLst>
              <a:ext uri="{FF2B5EF4-FFF2-40B4-BE49-F238E27FC236}">
                <a16:creationId xmlns:a16="http://schemas.microsoft.com/office/drawing/2014/main" id="{869449E7-DF85-462A-BB8C-918CFC2A1B49}"/>
              </a:ext>
            </a:extLst>
          </p:cNvPr>
          <p:cNvSpPr>
            <a:spLocks noGrp="1"/>
          </p:cNvSpPr>
          <p:nvPr>
            <p:ph type="sldNum" sz="quarter" idx="12"/>
          </p:nvPr>
        </p:nvSpPr>
        <p:spPr/>
        <p:txBody>
          <a:bodyPr/>
          <a:lstStyle/>
          <a:p>
            <a:fld id="{6A24DBDC-CF19-4E7B-B2D5-494A0AC2BC47}" type="slidenum">
              <a:rPr lang="en-US" smtClean="0"/>
              <a:pPr/>
              <a:t>14</a:t>
            </a:fld>
            <a:endParaRPr lang="en-US"/>
          </a:p>
        </p:txBody>
      </p:sp>
      <p:pic>
        <p:nvPicPr>
          <p:cNvPr id="5" name="Obrázek 4">
            <a:extLst>
              <a:ext uri="{FF2B5EF4-FFF2-40B4-BE49-F238E27FC236}">
                <a16:creationId xmlns:a16="http://schemas.microsoft.com/office/drawing/2014/main" id="{D454EBC3-7B8A-458B-A3C9-1BCD0720DE7F}"/>
              </a:ext>
            </a:extLst>
          </p:cNvPr>
          <p:cNvPicPr>
            <a:picLocks noChangeAspect="1"/>
          </p:cNvPicPr>
          <p:nvPr/>
        </p:nvPicPr>
        <p:blipFill>
          <a:blip r:embed="rId2" cstate="print"/>
          <a:stretch>
            <a:fillRect/>
          </a:stretch>
        </p:blipFill>
        <p:spPr>
          <a:xfrm>
            <a:off x="0" y="1535723"/>
            <a:ext cx="9144000" cy="5292115"/>
          </a:xfrm>
          <a:prstGeom prst="rect">
            <a:avLst/>
          </a:prstGeom>
        </p:spPr>
      </p:pic>
    </p:spTree>
    <p:extLst>
      <p:ext uri="{BB962C8B-B14F-4D97-AF65-F5344CB8AC3E}">
        <p14:creationId xmlns:p14="http://schemas.microsoft.com/office/powerpoint/2010/main" val="4830609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Study-drug administration and follow-up</a:t>
            </a:r>
          </a:p>
        </p:txBody>
      </p:sp>
      <p:sp>
        <p:nvSpPr>
          <p:cNvPr id="4" name="Slide Number Placeholder 3"/>
          <p:cNvSpPr>
            <a:spLocks noGrp="1"/>
          </p:cNvSpPr>
          <p:nvPr>
            <p:ph type="sldNum" sz="quarter" idx="11"/>
          </p:nvPr>
        </p:nvSpPr>
        <p:spPr/>
        <p:txBody>
          <a:bodyPr/>
          <a:lstStyle/>
          <a:p>
            <a:pPr defTabSz="685800" fontAlgn="auto">
              <a:spcBef>
                <a:spcPts val="0"/>
              </a:spcBef>
              <a:spcAft>
                <a:spcPts val="0"/>
              </a:spcAft>
            </a:pPr>
            <a:fld id="{47547CF9-5B10-D24F-A8D7-45A9778164F7}" type="slidenum">
              <a:rPr lang="uk-UA">
                <a:solidFill>
                  <a:srgbClr val="000000"/>
                </a:solidFill>
                <a:latin typeface="Arial"/>
              </a:rPr>
              <a:pPr defTabSz="685800" fontAlgn="auto">
                <a:spcBef>
                  <a:spcPts val="0"/>
                </a:spcBef>
                <a:spcAft>
                  <a:spcPts val="0"/>
                </a:spcAft>
              </a:pPr>
              <a:t>15</a:t>
            </a:fld>
            <a:endParaRPr lang="uk-UA" dirty="0">
              <a:solidFill>
                <a:srgbClr val="000000"/>
              </a:solidFill>
              <a:latin typeface="Arial"/>
            </a:endParaRPr>
          </a:p>
        </p:txBody>
      </p:sp>
      <p:sp>
        <p:nvSpPr>
          <p:cNvPr id="15" name="Text Placeholder 14"/>
          <p:cNvSpPr>
            <a:spLocks noGrp="1"/>
          </p:cNvSpPr>
          <p:nvPr>
            <p:ph type="body" sz="quarter" idx="14"/>
          </p:nvPr>
        </p:nvSpPr>
        <p:spPr>
          <a:xfrm>
            <a:off x="457200" y="1553286"/>
            <a:ext cx="7772400" cy="285750"/>
          </a:xfrm>
        </p:spPr>
        <p:txBody>
          <a:bodyPr/>
          <a:lstStyle/>
          <a:p>
            <a:endParaRPr lang="en-US"/>
          </a:p>
        </p:txBody>
      </p:sp>
      <p:sp>
        <p:nvSpPr>
          <p:cNvPr id="6" name="Text Placeholder 5"/>
          <p:cNvSpPr>
            <a:spLocks noGrp="1"/>
          </p:cNvSpPr>
          <p:nvPr>
            <p:ph type="body" sz="quarter" idx="12"/>
          </p:nvPr>
        </p:nvSpPr>
        <p:spPr>
          <a:xfrm>
            <a:off x="457200" y="5246146"/>
            <a:ext cx="7351568" cy="526004"/>
          </a:xfrm>
        </p:spPr>
        <p:txBody>
          <a:bodyPr/>
          <a:lstStyle/>
          <a:p>
            <a:pPr>
              <a:spcAft>
                <a:spcPts val="375"/>
              </a:spcAft>
            </a:pPr>
            <a:r>
              <a:rPr lang="en-GB" dirty="0"/>
              <a:t>*At the end of the trial (April 30, 2019), fatal and nonfatal outcomes were known for all but 9 patients, 7 who had withdrawn consent and 2 patients who were lost to follow-up.</a:t>
            </a:r>
          </a:p>
          <a:p>
            <a:pPr>
              <a:spcAft>
                <a:spcPts val="375"/>
              </a:spcAft>
            </a:pPr>
            <a:r>
              <a:rPr lang="en-GB" dirty="0"/>
              <a:t>AE, adverse event; IQR, interquartile range; SD, standard deviation</a:t>
            </a:r>
          </a:p>
          <a:p>
            <a:pPr>
              <a:spcAft>
                <a:spcPts val="375"/>
              </a:spcAft>
            </a:pPr>
            <a:r>
              <a:rPr lang="en-GB" dirty="0"/>
              <a:t>Solomon S, et al. N </a:t>
            </a:r>
            <a:r>
              <a:rPr lang="en-GB" dirty="0" err="1"/>
              <a:t>Engl</a:t>
            </a:r>
            <a:r>
              <a:rPr lang="en-GB" dirty="0"/>
              <a:t> J Med. 2019 (In press)</a:t>
            </a:r>
            <a:endParaRPr lang="en-US" dirty="0"/>
          </a:p>
        </p:txBody>
      </p:sp>
      <p:graphicFrame>
        <p:nvGraphicFramePr>
          <p:cNvPr id="7" name="Table 6"/>
          <p:cNvGraphicFramePr>
            <a:graphicFrameLocks noGrp="1"/>
          </p:cNvGraphicFramePr>
          <p:nvPr/>
        </p:nvGraphicFramePr>
        <p:xfrm>
          <a:off x="457200" y="2029245"/>
          <a:ext cx="8229600" cy="1819275"/>
        </p:xfrm>
        <a:graphic>
          <a:graphicData uri="http://schemas.openxmlformats.org/drawingml/2006/table">
            <a:tbl>
              <a:tblPr firstRow="1" firstCol="1" bandRow="1">
                <a:tableStyleId>{B301B821-A1FF-4177-AEE7-76D212191A09}</a:tableStyleId>
              </a:tblPr>
              <a:tblGrid>
                <a:gridCol w="4526280">
                  <a:extLst>
                    <a:ext uri="{9D8B030D-6E8A-4147-A177-3AD203B41FA5}">
                      <a16:colId xmlns:a16="http://schemas.microsoft.com/office/drawing/2014/main" val="2779971248"/>
                    </a:ext>
                  </a:extLst>
                </a:gridCol>
                <a:gridCol w="1851660">
                  <a:extLst>
                    <a:ext uri="{9D8B030D-6E8A-4147-A177-3AD203B41FA5}">
                      <a16:colId xmlns:a16="http://schemas.microsoft.com/office/drawing/2014/main" val="3035217605"/>
                    </a:ext>
                  </a:extLst>
                </a:gridCol>
                <a:gridCol w="1851660">
                  <a:extLst>
                    <a:ext uri="{9D8B030D-6E8A-4147-A177-3AD203B41FA5}">
                      <a16:colId xmlns:a16="http://schemas.microsoft.com/office/drawing/2014/main" val="2637310502"/>
                    </a:ext>
                  </a:extLst>
                </a:gridCol>
              </a:tblGrid>
              <a:tr h="447675">
                <a:tc>
                  <a:txBody>
                    <a:bodyPr/>
                    <a:lstStyle/>
                    <a:p>
                      <a:pPr>
                        <a:spcAft>
                          <a:spcPts val="0"/>
                        </a:spcAft>
                      </a:pPr>
                      <a:r>
                        <a:rPr lang="en-US" sz="1200" dirty="0">
                          <a:solidFill>
                            <a:schemeClr val="accent1"/>
                          </a:solidFill>
                          <a:effectLst/>
                          <a:latin typeface="+mn-lt"/>
                        </a:rPr>
                        <a:t>Characteristic</a:t>
                      </a:r>
                      <a:endParaRPr lang="en-US" sz="1200" dirty="0">
                        <a:solidFill>
                          <a:schemeClr val="accent1"/>
                        </a:solidFill>
                        <a:effectLst/>
                        <a:latin typeface="+mn-lt"/>
                        <a:ea typeface="Calibri" panose="020F0502020204030204" pitchFamily="34" charset="0"/>
                        <a:cs typeface="Times New Roman" panose="02020603050405020304" pitchFamily="18" charset="0"/>
                      </a:endParaRPr>
                    </a:p>
                  </a:txBody>
                  <a:tcPr marL="28367" marR="2836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en-US" sz="1200" dirty="0">
                          <a:effectLst/>
                          <a:latin typeface="+mn-lt"/>
                        </a:rPr>
                        <a:t> Sacubitril/valsartan</a:t>
                      </a:r>
                    </a:p>
                    <a:p>
                      <a:pPr algn="ctr">
                        <a:spcAft>
                          <a:spcPts val="0"/>
                        </a:spcAft>
                      </a:pPr>
                      <a:r>
                        <a:rPr lang="en-GB" sz="1200" dirty="0">
                          <a:effectLst/>
                          <a:latin typeface="+mn-lt"/>
                        </a:rPr>
                        <a:t>(n = 2407)</a:t>
                      </a:r>
                      <a:endParaRPr lang="en-US" sz="1200" dirty="0">
                        <a:effectLst/>
                        <a:latin typeface="+mn-lt"/>
                        <a:ea typeface="Calibri" panose="020F0502020204030204" pitchFamily="34" charset="0"/>
                        <a:cs typeface="Times New Roman" panose="02020603050405020304" pitchFamily="18" charset="0"/>
                      </a:endParaRPr>
                    </a:p>
                  </a:txBody>
                  <a:tcPr marL="28367" marR="2836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114585"/>
                    </a:solidFill>
                  </a:tcPr>
                </a:tc>
                <a:tc>
                  <a:txBody>
                    <a:bodyPr/>
                    <a:lstStyle/>
                    <a:p>
                      <a:pPr algn="ctr">
                        <a:spcAft>
                          <a:spcPts val="0"/>
                        </a:spcAft>
                      </a:pPr>
                      <a:r>
                        <a:rPr lang="en-US" sz="1200" dirty="0">
                          <a:effectLst/>
                          <a:latin typeface="+mn-lt"/>
                        </a:rPr>
                        <a:t>Valsartan</a:t>
                      </a:r>
                      <a:r>
                        <a:rPr lang="en-US" sz="1200" baseline="0" dirty="0">
                          <a:effectLst/>
                          <a:latin typeface="+mn-lt"/>
                        </a:rPr>
                        <a:t> </a:t>
                      </a:r>
                    </a:p>
                    <a:p>
                      <a:pPr algn="ctr">
                        <a:spcAft>
                          <a:spcPts val="0"/>
                        </a:spcAft>
                      </a:pPr>
                      <a:r>
                        <a:rPr lang="en-US" sz="1200" baseline="0" dirty="0">
                          <a:effectLst/>
                          <a:latin typeface="+mn-lt"/>
                        </a:rPr>
                        <a:t>(n = 2389)</a:t>
                      </a:r>
                      <a:r>
                        <a:rPr lang="en-US" sz="1200" dirty="0">
                          <a:effectLst/>
                          <a:latin typeface="+mn-lt"/>
                        </a:rPr>
                        <a:t> </a:t>
                      </a:r>
                      <a:endParaRPr lang="en-US" sz="1200" dirty="0">
                        <a:effectLst/>
                        <a:latin typeface="+mn-lt"/>
                        <a:ea typeface="Calibri" panose="020F0502020204030204" pitchFamily="34" charset="0"/>
                        <a:cs typeface="Times New Roman" panose="02020603050405020304" pitchFamily="18" charset="0"/>
                      </a:endParaRPr>
                    </a:p>
                  </a:txBody>
                  <a:tcPr marL="28367" marR="2836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extLst>
                  <a:ext uri="{0D108BD9-81ED-4DB2-BD59-A6C34878D82A}">
                    <a16:rowId xmlns:a16="http://schemas.microsoft.com/office/drawing/2014/main" val="3247194941"/>
                  </a:ext>
                </a:extLst>
              </a:tr>
              <a:tr h="274320">
                <a:tc>
                  <a:txBody>
                    <a:bodyPr/>
                    <a:lstStyle/>
                    <a:p>
                      <a:pPr marL="0" algn="l" defTabSz="1219170" rtl="0" eaLnBrk="1" latinLnBrk="0" hangingPunct="1">
                        <a:spcAft>
                          <a:spcPts val="0"/>
                        </a:spcAft>
                      </a:pPr>
                      <a:r>
                        <a:rPr lang="en-GB" sz="1200" b="0" kern="1200" dirty="0">
                          <a:solidFill>
                            <a:schemeClr val="dk1"/>
                          </a:solidFill>
                          <a:effectLst/>
                          <a:latin typeface="+mn-lt"/>
                          <a:ea typeface="+mn-ea"/>
                          <a:cs typeface="+mn-cs"/>
                        </a:rPr>
                        <a:t>Discontinuation for reasons other than death</a:t>
                      </a:r>
                      <a:endParaRPr lang="en-US" sz="1200" b="0" kern="1200" dirty="0">
                        <a:solidFill>
                          <a:schemeClr val="dk1"/>
                        </a:solidFill>
                        <a:effectLst/>
                        <a:latin typeface="+mn-lt"/>
                        <a:ea typeface="+mn-ea"/>
                        <a:cs typeface="+mn-cs"/>
                      </a:endParaRPr>
                    </a:p>
                  </a:txBody>
                  <a:tcPr marL="54000" marR="2836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1219170" rtl="0" eaLnBrk="1" latinLnBrk="0" hangingPunct="1">
                        <a:spcAft>
                          <a:spcPts val="0"/>
                        </a:spcAft>
                      </a:pPr>
                      <a:r>
                        <a:rPr lang="en-US" sz="1200" kern="1200" dirty="0">
                          <a:solidFill>
                            <a:schemeClr val="dk1"/>
                          </a:solidFill>
                          <a:effectLst/>
                          <a:latin typeface="+mn-lt"/>
                          <a:ea typeface="+mn-ea"/>
                          <a:cs typeface="+mn-cs"/>
                        </a:rPr>
                        <a:t>610 (25.3) </a:t>
                      </a:r>
                    </a:p>
                  </a:txBody>
                  <a:tcPr marL="28367" marR="2836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1219170" rtl="0" eaLnBrk="1" latinLnBrk="0" hangingPunct="1">
                        <a:spcAft>
                          <a:spcPts val="0"/>
                        </a:spcAft>
                      </a:pPr>
                      <a:r>
                        <a:rPr lang="en-US" sz="1200" kern="1200" dirty="0">
                          <a:solidFill>
                            <a:schemeClr val="dk1"/>
                          </a:solidFill>
                          <a:effectLst/>
                          <a:latin typeface="+mn-lt"/>
                          <a:ea typeface="+mn-ea"/>
                          <a:cs typeface="+mn-cs"/>
                        </a:rPr>
                        <a:t>638 (26.7) </a:t>
                      </a:r>
                    </a:p>
                  </a:txBody>
                  <a:tcPr marL="28367" marR="2836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77487620"/>
                  </a:ext>
                </a:extLst>
              </a:tr>
              <a:tr h="274320">
                <a:tc>
                  <a:txBody>
                    <a:bodyPr/>
                    <a:lstStyle/>
                    <a:p>
                      <a:pPr marL="0" algn="l" defTabSz="1219170" rtl="0" eaLnBrk="1" latinLnBrk="0" hangingPunct="1">
                        <a:spcAft>
                          <a:spcPts val="0"/>
                        </a:spcAft>
                      </a:pPr>
                      <a:r>
                        <a:rPr lang="en-GB" sz="1200" b="0" kern="1200" dirty="0">
                          <a:solidFill>
                            <a:schemeClr val="dk1"/>
                          </a:solidFill>
                          <a:effectLst/>
                          <a:latin typeface="+mn-lt"/>
                          <a:ea typeface="+mn-ea"/>
                          <a:cs typeface="+mn-cs"/>
                        </a:rPr>
                        <a:t>Discontinuation due to AEs</a:t>
                      </a:r>
                      <a:endParaRPr lang="en-US" sz="1200" b="0" kern="1200" dirty="0">
                        <a:solidFill>
                          <a:schemeClr val="dk1"/>
                        </a:solidFill>
                        <a:effectLst/>
                        <a:latin typeface="+mn-lt"/>
                        <a:ea typeface="+mn-ea"/>
                        <a:cs typeface="+mn-cs"/>
                      </a:endParaRPr>
                    </a:p>
                  </a:txBody>
                  <a:tcPr marL="54000" marR="2836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1219170" rtl="0" eaLnBrk="1" latinLnBrk="0" hangingPunct="1">
                        <a:spcAft>
                          <a:spcPts val="0"/>
                        </a:spcAft>
                      </a:pPr>
                      <a:r>
                        <a:rPr lang="en-GB" sz="1200" kern="1200" dirty="0">
                          <a:solidFill>
                            <a:schemeClr val="dk1"/>
                          </a:solidFill>
                          <a:effectLst/>
                          <a:latin typeface="+mn-lt"/>
                          <a:ea typeface="+mn-ea"/>
                          <a:cs typeface="+mn-cs"/>
                        </a:rPr>
                        <a:t>370 (15.4)</a:t>
                      </a:r>
                      <a:endParaRPr lang="en-US" sz="1200" kern="1200" dirty="0">
                        <a:solidFill>
                          <a:schemeClr val="dk1"/>
                        </a:solidFill>
                        <a:effectLst/>
                        <a:latin typeface="+mn-lt"/>
                        <a:ea typeface="+mn-ea"/>
                        <a:cs typeface="+mn-cs"/>
                      </a:endParaRPr>
                    </a:p>
                  </a:txBody>
                  <a:tcPr marL="28367" marR="2836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C3E4FD"/>
                    </a:solidFill>
                  </a:tcPr>
                </a:tc>
                <a:tc>
                  <a:txBody>
                    <a:bodyPr/>
                    <a:lstStyle/>
                    <a:p>
                      <a:pPr marL="0" algn="ctr" defTabSz="1219170" rtl="0" eaLnBrk="1" latinLnBrk="0" hangingPunct="1">
                        <a:spcAft>
                          <a:spcPts val="0"/>
                        </a:spcAft>
                      </a:pPr>
                      <a:r>
                        <a:rPr lang="en-GB" sz="1200" kern="1200" dirty="0">
                          <a:solidFill>
                            <a:schemeClr val="dk1"/>
                          </a:solidFill>
                          <a:effectLst/>
                          <a:latin typeface="+mn-lt"/>
                          <a:ea typeface="+mn-ea"/>
                          <a:cs typeface="+mn-cs"/>
                        </a:rPr>
                        <a:t>387 (16.2)</a:t>
                      </a:r>
                      <a:endParaRPr lang="en-US" sz="1200" kern="1200" dirty="0">
                        <a:solidFill>
                          <a:schemeClr val="dk1"/>
                        </a:solidFill>
                        <a:effectLst/>
                        <a:latin typeface="+mn-lt"/>
                        <a:ea typeface="+mn-ea"/>
                        <a:cs typeface="+mn-cs"/>
                      </a:endParaRPr>
                    </a:p>
                  </a:txBody>
                  <a:tcPr marL="28367" marR="2836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619239890"/>
                  </a:ext>
                </a:extLst>
              </a:tr>
              <a:tr h="274320">
                <a:tc>
                  <a:txBody>
                    <a:bodyPr/>
                    <a:lstStyle/>
                    <a:p>
                      <a:pPr>
                        <a:spcAft>
                          <a:spcPts val="0"/>
                        </a:spcAft>
                      </a:pPr>
                      <a:r>
                        <a:rPr lang="en-US" sz="1200" b="0" dirty="0">
                          <a:effectLst/>
                        </a:rPr>
                        <a:t>Mean dose, mg (SD)</a:t>
                      </a:r>
                      <a:endParaRPr lang="en-US" sz="1200" b="0" dirty="0">
                        <a:effectLst/>
                        <a:latin typeface="Calibri" panose="020F0502020204030204" pitchFamily="34" charset="0"/>
                        <a:ea typeface="Calibri" panose="020F0502020204030204" pitchFamily="34" charset="0"/>
                        <a:cs typeface="Times New Roman" panose="02020603050405020304" pitchFamily="18" charset="0"/>
                      </a:endParaRPr>
                    </a:p>
                  </a:txBody>
                  <a:tcPr marL="28367" marR="2836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1219170" rtl="0" eaLnBrk="1" latinLnBrk="0" hangingPunct="1">
                        <a:spcAft>
                          <a:spcPts val="0"/>
                        </a:spcAft>
                      </a:pPr>
                      <a:r>
                        <a:rPr lang="en-US" sz="1200" kern="1200" dirty="0">
                          <a:solidFill>
                            <a:schemeClr val="dk1"/>
                          </a:solidFill>
                          <a:effectLst/>
                          <a:latin typeface="+mn-lt"/>
                          <a:ea typeface="+mn-ea"/>
                          <a:cs typeface="+mn-cs"/>
                        </a:rPr>
                        <a:t>181 (37) </a:t>
                      </a:r>
                    </a:p>
                  </a:txBody>
                  <a:tcPr marL="28367" marR="2836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1219170" rtl="0" eaLnBrk="1" latinLnBrk="0" hangingPunct="1">
                        <a:spcAft>
                          <a:spcPts val="0"/>
                        </a:spcAft>
                      </a:pPr>
                      <a:r>
                        <a:rPr lang="en-US" sz="1200" kern="1200" dirty="0">
                          <a:solidFill>
                            <a:schemeClr val="dk1"/>
                          </a:solidFill>
                          <a:effectLst/>
                          <a:latin typeface="+mn-lt"/>
                          <a:ea typeface="+mn-ea"/>
                          <a:cs typeface="+mn-cs"/>
                        </a:rPr>
                        <a:t> 148 (25)</a:t>
                      </a:r>
                    </a:p>
                  </a:txBody>
                  <a:tcPr marL="28367" marR="2836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04388131"/>
                  </a:ext>
                </a:extLst>
              </a:tr>
              <a:tr h="274320">
                <a:tc>
                  <a:txBody>
                    <a:bodyPr/>
                    <a:lstStyle/>
                    <a:p>
                      <a:pPr>
                        <a:spcAft>
                          <a:spcPts val="0"/>
                        </a:spcAft>
                      </a:pPr>
                      <a:r>
                        <a:rPr lang="en-US" sz="1200" b="0" dirty="0">
                          <a:effectLst/>
                          <a:latin typeface="+mn-lt"/>
                        </a:rPr>
                        <a:t>Lost to follow-up,* n (%)</a:t>
                      </a:r>
                      <a:endParaRPr lang="en-US" sz="1200" b="0" dirty="0">
                        <a:effectLst/>
                        <a:latin typeface="+mn-lt"/>
                        <a:ea typeface="Calibri" panose="020F0502020204030204" pitchFamily="34" charset="0"/>
                        <a:cs typeface="Times New Roman" panose="02020603050405020304" pitchFamily="18" charset="0"/>
                      </a:endParaRPr>
                    </a:p>
                  </a:txBody>
                  <a:tcPr marL="28367" marR="2836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1219170" rtl="0" eaLnBrk="1" latinLnBrk="0" hangingPunct="1">
                        <a:spcAft>
                          <a:spcPts val="0"/>
                        </a:spcAft>
                      </a:pPr>
                      <a:r>
                        <a:rPr lang="en-US" sz="1200" kern="1200" dirty="0">
                          <a:solidFill>
                            <a:schemeClr val="dk1"/>
                          </a:solidFill>
                          <a:effectLst/>
                          <a:latin typeface="+mn-lt"/>
                          <a:ea typeface="+mn-ea"/>
                          <a:cs typeface="+mn-cs"/>
                        </a:rPr>
                        <a:t>1 (0.04)</a:t>
                      </a:r>
                    </a:p>
                  </a:txBody>
                  <a:tcPr marL="28367" marR="2836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C3E4FD"/>
                    </a:solidFill>
                  </a:tcPr>
                </a:tc>
                <a:tc>
                  <a:txBody>
                    <a:bodyPr/>
                    <a:lstStyle/>
                    <a:p>
                      <a:pPr marL="0" algn="ctr" defTabSz="1219170" rtl="0" eaLnBrk="1" latinLnBrk="0" hangingPunct="1">
                        <a:spcAft>
                          <a:spcPts val="0"/>
                        </a:spcAft>
                      </a:pPr>
                      <a:r>
                        <a:rPr lang="en-US" sz="1200" kern="1200" dirty="0">
                          <a:solidFill>
                            <a:schemeClr val="dk1"/>
                          </a:solidFill>
                          <a:effectLst/>
                          <a:latin typeface="+mn-lt"/>
                          <a:ea typeface="+mn-ea"/>
                          <a:cs typeface="+mn-cs"/>
                        </a:rPr>
                        <a:t>1 (0.04) </a:t>
                      </a:r>
                    </a:p>
                  </a:txBody>
                  <a:tcPr marL="28367" marR="2836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875492609"/>
                  </a:ext>
                </a:extLst>
              </a:tr>
              <a:tr h="274320">
                <a:tc>
                  <a:txBody>
                    <a:bodyPr/>
                    <a:lstStyle/>
                    <a:p>
                      <a:pPr>
                        <a:spcAft>
                          <a:spcPts val="0"/>
                        </a:spcAft>
                      </a:pPr>
                      <a:r>
                        <a:rPr lang="en-GB" sz="1200" b="0" dirty="0">
                          <a:effectLst/>
                          <a:latin typeface="+mn-lt"/>
                          <a:ea typeface="Calibri" panose="020F0502020204030204" pitchFamily="34" charset="0"/>
                          <a:cs typeface="Times New Roman" panose="02020603050405020304" pitchFamily="18" charset="0"/>
                        </a:rPr>
                        <a:t>Duration of follow-up, months (IQR)</a:t>
                      </a:r>
                      <a:endParaRPr lang="en-US" sz="1200" b="0" dirty="0">
                        <a:effectLst/>
                        <a:latin typeface="+mn-lt"/>
                        <a:ea typeface="Calibri" panose="020F0502020204030204" pitchFamily="34" charset="0"/>
                        <a:cs typeface="Times New Roman" panose="02020603050405020304" pitchFamily="18" charset="0"/>
                      </a:endParaRPr>
                    </a:p>
                  </a:txBody>
                  <a:tcPr marL="28367" marR="2836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1219170" rtl="0" eaLnBrk="1" latinLnBrk="0" hangingPunct="1">
                        <a:spcAft>
                          <a:spcPts val="0"/>
                        </a:spcAft>
                      </a:pPr>
                      <a:r>
                        <a:rPr lang="en-GB" sz="1200" kern="1200" dirty="0">
                          <a:solidFill>
                            <a:schemeClr val="dk1"/>
                          </a:solidFill>
                          <a:effectLst/>
                          <a:latin typeface="+mn-lt"/>
                          <a:ea typeface="+mn-ea"/>
                          <a:cs typeface="+mn-cs"/>
                        </a:rPr>
                        <a:t>35 (30, 41)</a:t>
                      </a:r>
                      <a:endParaRPr lang="en-US" sz="1200" kern="1200" dirty="0">
                        <a:solidFill>
                          <a:schemeClr val="dk1"/>
                        </a:solidFill>
                        <a:effectLst/>
                        <a:latin typeface="+mn-lt"/>
                        <a:ea typeface="+mn-ea"/>
                        <a:cs typeface="+mn-cs"/>
                      </a:endParaRPr>
                    </a:p>
                  </a:txBody>
                  <a:tcPr marL="28367" marR="2836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GB" sz="1200" kern="1200" dirty="0">
                          <a:solidFill>
                            <a:schemeClr val="dk1"/>
                          </a:solidFill>
                          <a:effectLst/>
                          <a:latin typeface="+mn-lt"/>
                          <a:ea typeface="+mn-ea"/>
                          <a:cs typeface="+mn-cs"/>
                        </a:rPr>
                        <a:t>35 (30, 41)</a:t>
                      </a:r>
                      <a:endParaRPr lang="en-US" sz="1200" kern="1200" dirty="0">
                        <a:solidFill>
                          <a:schemeClr val="dk1"/>
                        </a:solidFill>
                        <a:effectLst/>
                        <a:latin typeface="+mn-lt"/>
                        <a:ea typeface="+mn-ea"/>
                        <a:cs typeface="+mn-cs"/>
                      </a:endParaRPr>
                    </a:p>
                  </a:txBody>
                  <a:tcPr marL="28367" marR="2836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4671123"/>
                  </a:ext>
                </a:extLst>
              </a:tr>
            </a:tbl>
          </a:graphicData>
        </a:graphic>
      </p:graphicFrame>
      <p:pic>
        <p:nvPicPr>
          <p:cNvPr id="1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06391" y="930022"/>
            <a:ext cx="1749906" cy="4423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471816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pPr defTabSz="685800" fontAlgn="auto">
              <a:spcBef>
                <a:spcPts val="0"/>
              </a:spcBef>
              <a:spcAft>
                <a:spcPts val="0"/>
              </a:spcAft>
            </a:pPr>
            <a:fld id="{47547CF9-5B10-D24F-A8D7-45A9778164F7}" type="slidenum">
              <a:rPr lang="uk-UA">
                <a:solidFill>
                  <a:srgbClr val="000000"/>
                </a:solidFill>
                <a:latin typeface="Arial"/>
              </a:rPr>
              <a:pPr defTabSz="685800" fontAlgn="auto">
                <a:spcBef>
                  <a:spcPts val="0"/>
                </a:spcBef>
                <a:spcAft>
                  <a:spcPts val="0"/>
                </a:spcAft>
              </a:pPr>
              <a:t>16</a:t>
            </a:fld>
            <a:endParaRPr lang="uk-UA" dirty="0">
              <a:solidFill>
                <a:srgbClr val="000000"/>
              </a:solidFill>
              <a:latin typeface="Arial"/>
            </a:endParaRPr>
          </a:p>
        </p:txBody>
      </p:sp>
      <p:sp>
        <p:nvSpPr>
          <p:cNvPr id="9" name="Text Placeholder 8"/>
          <p:cNvSpPr>
            <a:spLocks noGrp="1"/>
          </p:cNvSpPr>
          <p:nvPr>
            <p:ph type="body" sz="quarter" idx="12"/>
          </p:nvPr>
        </p:nvSpPr>
        <p:spPr/>
        <p:txBody>
          <a:bodyPr/>
          <a:lstStyle/>
          <a:p>
            <a:pPr>
              <a:spcAft>
                <a:spcPts val="375"/>
              </a:spcAft>
            </a:pPr>
            <a:r>
              <a:rPr lang="en-US" dirty="0"/>
              <a:t>*Semiparametric LWYY method.</a:t>
            </a:r>
            <a:endParaRPr lang="en-GB" dirty="0"/>
          </a:p>
          <a:p>
            <a:pPr>
              <a:spcAft>
                <a:spcPts val="375"/>
              </a:spcAft>
            </a:pPr>
            <a:r>
              <a:rPr lang="en-GB" dirty="0"/>
              <a:t>CV, cardiovascular; HF, heart failure</a:t>
            </a:r>
          </a:p>
          <a:p>
            <a:pPr>
              <a:spcAft>
                <a:spcPts val="375"/>
              </a:spcAft>
            </a:pPr>
            <a:r>
              <a:rPr lang="en-GB" dirty="0"/>
              <a:t>Solomon S, et al. N </a:t>
            </a:r>
            <a:r>
              <a:rPr lang="en-GB" dirty="0" err="1"/>
              <a:t>Engl</a:t>
            </a:r>
            <a:r>
              <a:rPr lang="en-GB" dirty="0"/>
              <a:t> J Med. 2019 (In press)</a:t>
            </a:r>
            <a:endParaRPr lang="en-US" dirty="0"/>
          </a:p>
        </p:txBody>
      </p:sp>
      <p:pic>
        <p:nvPicPr>
          <p:cNvPr id="1499"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06391" y="930022"/>
            <a:ext cx="1749906" cy="4423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9" name="Text Placeholder 8"/>
          <p:cNvSpPr txBox="1">
            <a:spLocks/>
          </p:cNvSpPr>
          <p:nvPr/>
        </p:nvSpPr>
        <p:spPr>
          <a:xfrm>
            <a:off x="4328160" y="5751985"/>
            <a:ext cx="2834640" cy="115416"/>
          </a:xfrm>
          <a:prstGeom prst="rect">
            <a:avLst/>
          </a:prstGeom>
        </p:spPr>
        <p:txBody>
          <a:bodyPr/>
          <a:lstStyle>
            <a:lvl1pPr marL="304792" indent="-304792" algn="l" defTabSz="1219170" rtl="0" eaLnBrk="1" latinLnBrk="0" hangingPunct="1">
              <a:spcBef>
                <a:spcPts val="1200"/>
              </a:spcBef>
              <a:buClrTx/>
              <a:buSzPct val="120000"/>
              <a:buFont typeface="Arial" pitchFamily="34" charset="0"/>
              <a:buChar char="•"/>
              <a:tabLst>
                <a:tab pos="5331751" algn="r"/>
                <a:tab pos="10972526" algn="r"/>
              </a:tabLst>
              <a:defRPr sz="1867" kern="1200">
                <a:solidFill>
                  <a:schemeClr val="tx1"/>
                </a:solidFill>
                <a:latin typeface="+mn-lt"/>
                <a:ea typeface="+mn-ea"/>
                <a:cs typeface="+mn-cs"/>
              </a:defRPr>
            </a:lvl1pPr>
            <a:lvl2pPr marL="609585" indent="-304792" algn="l" defTabSz="1219170" rtl="0" eaLnBrk="1" latinLnBrk="0" hangingPunct="1">
              <a:spcBef>
                <a:spcPts val="400"/>
              </a:spcBef>
              <a:buClrTx/>
              <a:buSzPct val="100000"/>
              <a:buFont typeface="Arial" pitchFamily="34" charset="0"/>
              <a:buChar char="–"/>
              <a:defRPr sz="1867" kern="1200">
                <a:solidFill>
                  <a:schemeClr val="tx1"/>
                </a:solidFill>
                <a:latin typeface="+mn-lt"/>
                <a:ea typeface="+mn-ea"/>
                <a:cs typeface="+mn-cs"/>
              </a:defRPr>
            </a:lvl2pPr>
            <a:lvl3pPr marL="914377" indent="-304792" algn="l" defTabSz="1219170" rtl="0" eaLnBrk="1" latinLnBrk="0" hangingPunct="1">
              <a:spcBef>
                <a:spcPts val="400"/>
              </a:spcBef>
              <a:buClrTx/>
              <a:buSzPct val="100000"/>
              <a:buFont typeface="Arial" pitchFamily="34" charset="0"/>
              <a:buChar char="–"/>
              <a:defRPr sz="1867" kern="1200">
                <a:solidFill>
                  <a:schemeClr val="tx1"/>
                </a:solidFill>
                <a:latin typeface="+mn-lt"/>
                <a:ea typeface="+mn-ea"/>
                <a:cs typeface="+mn-cs"/>
              </a:defRPr>
            </a:lvl3pPr>
            <a:lvl4pPr marL="1219170" indent="-304792" algn="l" defTabSz="1219170" rtl="0" eaLnBrk="1" latinLnBrk="0" hangingPunct="1">
              <a:spcBef>
                <a:spcPts val="400"/>
              </a:spcBef>
              <a:buClrTx/>
              <a:buSzPct val="100000"/>
              <a:buFont typeface="Arial" pitchFamily="34" charset="0"/>
              <a:buChar char="–"/>
              <a:defRPr sz="1867" kern="1200">
                <a:solidFill>
                  <a:schemeClr val="tx1"/>
                </a:solidFill>
                <a:latin typeface="+mn-lt"/>
                <a:ea typeface="+mn-ea"/>
                <a:cs typeface="+mn-cs"/>
              </a:defRPr>
            </a:lvl4pPr>
            <a:lvl5pPr marL="1523962" indent="-304792" algn="l" defTabSz="1219170" rtl="0" eaLnBrk="1" latinLnBrk="0" hangingPunct="1">
              <a:spcBef>
                <a:spcPts val="400"/>
              </a:spcBef>
              <a:buClrTx/>
              <a:buSzPct val="100000"/>
              <a:buFont typeface="Arial" pitchFamily="34" charset="0"/>
              <a:buChar char="–"/>
              <a:defRPr sz="18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0" indent="0" defTabSz="914378" fontAlgn="auto">
              <a:spcBef>
                <a:spcPts val="900"/>
              </a:spcBef>
              <a:spcAft>
                <a:spcPts val="0"/>
              </a:spcAft>
              <a:buNone/>
              <a:tabLst>
                <a:tab pos="3998813" algn="r"/>
                <a:tab pos="8229395" algn="r"/>
              </a:tabLst>
            </a:pPr>
            <a:endParaRPr lang="en-US" sz="750" dirty="0">
              <a:solidFill>
                <a:srgbClr val="000000"/>
              </a:solidFill>
              <a:latin typeface="Arial"/>
            </a:endParaRPr>
          </a:p>
        </p:txBody>
      </p:sp>
      <p:grpSp>
        <p:nvGrpSpPr>
          <p:cNvPr id="72" name="Group 71"/>
          <p:cNvGrpSpPr/>
          <p:nvPr/>
        </p:nvGrpSpPr>
        <p:grpSpPr>
          <a:xfrm>
            <a:off x="444680" y="2010839"/>
            <a:ext cx="7404039" cy="3431077"/>
            <a:chOff x="1107452" y="1561793"/>
            <a:chExt cx="9872052" cy="4574769"/>
          </a:xfrm>
        </p:grpSpPr>
        <p:sp>
          <p:nvSpPr>
            <p:cNvPr id="66" name="Text Box 59">
              <a:extLst>
                <a:ext uri="{FF2B5EF4-FFF2-40B4-BE49-F238E27FC236}">
                  <a16:creationId xmlns:a16="http://schemas.microsoft.com/office/drawing/2014/main" id="{4B636A07-E61A-6349-8C00-435888B1B154}"/>
                </a:ext>
              </a:extLst>
            </p:cNvPr>
            <p:cNvSpPr txBox="1">
              <a:spLocks noChangeArrowheads="1"/>
            </p:cNvSpPr>
            <p:nvPr/>
          </p:nvSpPr>
          <p:spPr bwMode="auto">
            <a:xfrm>
              <a:off x="5010333" y="5939171"/>
              <a:ext cx="564727" cy="1973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6615" rIns="0" bIns="0"/>
            <a:lstStyle/>
            <a:p>
              <a:pPr algn="ctr" defTabSz="685800" fontAlgn="auto">
                <a:spcBef>
                  <a:spcPts val="0"/>
                </a:spcBef>
                <a:spcAft>
                  <a:spcPts val="0"/>
                </a:spcAft>
                <a:defRPr/>
              </a:pPr>
              <a:r>
                <a:rPr lang="en-US" altLang="en-US" sz="1200" b="1" dirty="0">
                  <a:solidFill>
                    <a:srgbClr val="000000"/>
                  </a:solidFill>
                  <a:latin typeface="Arial"/>
                  <a:cs typeface="Arial" panose="020B0604020202020204" pitchFamily="34" charset="0"/>
                </a:rPr>
                <a:t>Years</a:t>
              </a:r>
            </a:p>
          </p:txBody>
        </p:sp>
        <p:sp>
          <p:nvSpPr>
            <p:cNvPr id="12" name="Freeform 11">
              <a:extLst>
                <a:ext uri="{FF2B5EF4-FFF2-40B4-BE49-F238E27FC236}">
                  <a16:creationId xmlns:a16="http://schemas.microsoft.com/office/drawing/2014/main" id="{8EC89196-216F-C741-A34F-D129BCE91601}"/>
                </a:ext>
              </a:extLst>
            </p:cNvPr>
            <p:cNvSpPr>
              <a:spLocks noChangeArrowheads="1"/>
            </p:cNvSpPr>
            <p:nvPr/>
          </p:nvSpPr>
          <p:spPr bwMode="auto">
            <a:xfrm>
              <a:off x="1912270" y="1578098"/>
              <a:ext cx="6758399" cy="3980719"/>
            </a:xfrm>
            <a:custGeom>
              <a:avLst/>
              <a:gdLst>
                <a:gd name="T0" fmla="*/ 6065 w 12132"/>
                <a:gd name="T1" fmla="*/ 7787 h 7788"/>
                <a:gd name="T2" fmla="*/ 0 w 12132"/>
                <a:gd name="T3" fmla="*/ 7787 h 7788"/>
                <a:gd name="T4" fmla="*/ 0 w 12132"/>
                <a:gd name="T5" fmla="*/ 0 h 7788"/>
                <a:gd name="T6" fmla="*/ 12131 w 12132"/>
                <a:gd name="T7" fmla="*/ 0 h 7788"/>
                <a:gd name="T8" fmla="*/ 12131 w 12132"/>
                <a:gd name="T9" fmla="*/ 7787 h 7788"/>
                <a:gd name="T10" fmla="*/ 6065 w 12132"/>
                <a:gd name="T11" fmla="*/ 7787 h 7788"/>
              </a:gdLst>
              <a:ahLst/>
              <a:cxnLst>
                <a:cxn ang="0">
                  <a:pos x="T0" y="T1"/>
                </a:cxn>
                <a:cxn ang="0">
                  <a:pos x="T2" y="T3"/>
                </a:cxn>
                <a:cxn ang="0">
                  <a:pos x="T4" y="T5"/>
                </a:cxn>
                <a:cxn ang="0">
                  <a:pos x="T6" y="T7"/>
                </a:cxn>
                <a:cxn ang="0">
                  <a:pos x="T8" y="T9"/>
                </a:cxn>
                <a:cxn ang="0">
                  <a:pos x="T10" y="T11"/>
                </a:cxn>
              </a:cxnLst>
              <a:rect l="0" t="0" r="r" b="b"/>
              <a:pathLst>
                <a:path w="12132" h="7788">
                  <a:moveTo>
                    <a:pt x="6065" y="7787"/>
                  </a:moveTo>
                  <a:lnTo>
                    <a:pt x="0" y="7787"/>
                  </a:lnTo>
                  <a:lnTo>
                    <a:pt x="0" y="0"/>
                  </a:lnTo>
                  <a:lnTo>
                    <a:pt x="12131" y="0"/>
                  </a:lnTo>
                  <a:lnTo>
                    <a:pt x="12131" y="7787"/>
                  </a:lnTo>
                  <a:lnTo>
                    <a:pt x="6065" y="7787"/>
                  </a:lnTo>
                </a:path>
              </a:pathLst>
            </a:custGeom>
            <a:noFill/>
            <a:ln w="7200" cap="flat">
              <a:solidFill>
                <a:srgbClr val="FFFFFF"/>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685800" fontAlgn="auto">
                <a:spcBef>
                  <a:spcPts val="0"/>
                </a:spcBef>
                <a:spcAft>
                  <a:spcPts val="0"/>
                </a:spcAft>
                <a:defRPr/>
              </a:pPr>
              <a:endParaRPr lang="en-US" sz="2700">
                <a:solidFill>
                  <a:srgbClr val="18486F"/>
                </a:solidFill>
                <a:latin typeface="Arial"/>
              </a:endParaRPr>
            </a:p>
          </p:txBody>
        </p:sp>
        <p:sp>
          <p:nvSpPr>
            <p:cNvPr id="13" name="Line 8">
              <a:extLst>
                <a:ext uri="{FF2B5EF4-FFF2-40B4-BE49-F238E27FC236}">
                  <a16:creationId xmlns:a16="http://schemas.microsoft.com/office/drawing/2014/main" id="{4993C66D-295D-C845-92D7-0AB37F15FF5B}"/>
                </a:ext>
              </a:extLst>
            </p:cNvPr>
            <p:cNvSpPr>
              <a:spLocks noChangeShapeType="1"/>
            </p:cNvSpPr>
            <p:nvPr/>
          </p:nvSpPr>
          <p:spPr bwMode="auto">
            <a:xfrm>
              <a:off x="1907356" y="5448368"/>
              <a:ext cx="6770681" cy="2254"/>
            </a:xfrm>
            <a:prstGeom prst="line">
              <a:avLst/>
            </a:prstGeom>
            <a:noFill/>
            <a:ln w="10800" cap="flat">
              <a:solidFill>
                <a:srgbClr val="EAF2F3"/>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685800" fontAlgn="auto">
                <a:spcBef>
                  <a:spcPts val="0"/>
                </a:spcBef>
                <a:spcAft>
                  <a:spcPts val="0"/>
                </a:spcAft>
                <a:defRPr/>
              </a:pPr>
              <a:endParaRPr lang="en-US" sz="2700">
                <a:solidFill>
                  <a:srgbClr val="18486F"/>
                </a:solidFill>
                <a:latin typeface="Arial"/>
              </a:endParaRPr>
            </a:p>
          </p:txBody>
        </p:sp>
        <p:sp>
          <p:nvSpPr>
            <p:cNvPr id="14" name="Line 9">
              <a:extLst>
                <a:ext uri="{FF2B5EF4-FFF2-40B4-BE49-F238E27FC236}">
                  <a16:creationId xmlns:a16="http://schemas.microsoft.com/office/drawing/2014/main" id="{A1EC6920-1F19-9A45-AD60-53F06CF574A2}"/>
                </a:ext>
              </a:extLst>
            </p:cNvPr>
            <p:cNvSpPr>
              <a:spLocks noChangeShapeType="1"/>
            </p:cNvSpPr>
            <p:nvPr/>
          </p:nvSpPr>
          <p:spPr bwMode="auto">
            <a:xfrm>
              <a:off x="1907356" y="5108000"/>
              <a:ext cx="6770681" cy="2255"/>
            </a:xfrm>
            <a:prstGeom prst="line">
              <a:avLst/>
            </a:prstGeom>
            <a:noFill/>
            <a:ln w="10800" cap="flat">
              <a:solidFill>
                <a:srgbClr val="EAF2F3"/>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685800" fontAlgn="auto">
                <a:spcBef>
                  <a:spcPts val="0"/>
                </a:spcBef>
                <a:spcAft>
                  <a:spcPts val="0"/>
                </a:spcAft>
                <a:defRPr/>
              </a:pPr>
              <a:endParaRPr lang="en-US" sz="2700">
                <a:solidFill>
                  <a:srgbClr val="18486F"/>
                </a:solidFill>
                <a:latin typeface="Arial"/>
              </a:endParaRPr>
            </a:p>
          </p:txBody>
        </p:sp>
        <p:sp>
          <p:nvSpPr>
            <p:cNvPr id="15" name="Line 10">
              <a:extLst>
                <a:ext uri="{FF2B5EF4-FFF2-40B4-BE49-F238E27FC236}">
                  <a16:creationId xmlns:a16="http://schemas.microsoft.com/office/drawing/2014/main" id="{E598B39B-EFDB-D641-983C-F942E6E6C6A6}"/>
                </a:ext>
              </a:extLst>
            </p:cNvPr>
            <p:cNvSpPr>
              <a:spLocks noChangeShapeType="1"/>
            </p:cNvSpPr>
            <p:nvPr/>
          </p:nvSpPr>
          <p:spPr bwMode="auto">
            <a:xfrm>
              <a:off x="1907356" y="4765379"/>
              <a:ext cx="6770681" cy="2255"/>
            </a:xfrm>
            <a:prstGeom prst="line">
              <a:avLst/>
            </a:prstGeom>
            <a:noFill/>
            <a:ln w="10800" cap="flat">
              <a:solidFill>
                <a:srgbClr val="EAF2F3"/>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685800" fontAlgn="auto">
                <a:spcBef>
                  <a:spcPts val="0"/>
                </a:spcBef>
                <a:spcAft>
                  <a:spcPts val="0"/>
                </a:spcAft>
                <a:defRPr/>
              </a:pPr>
              <a:endParaRPr lang="en-US" sz="2700">
                <a:solidFill>
                  <a:srgbClr val="18486F"/>
                </a:solidFill>
                <a:latin typeface="Arial"/>
              </a:endParaRPr>
            </a:p>
          </p:txBody>
        </p:sp>
        <p:sp>
          <p:nvSpPr>
            <p:cNvPr id="16" name="Line 11">
              <a:extLst>
                <a:ext uri="{FF2B5EF4-FFF2-40B4-BE49-F238E27FC236}">
                  <a16:creationId xmlns:a16="http://schemas.microsoft.com/office/drawing/2014/main" id="{D1D7E1D2-F517-5943-9C20-402CCC408719}"/>
                </a:ext>
              </a:extLst>
            </p:cNvPr>
            <p:cNvSpPr>
              <a:spLocks noChangeShapeType="1"/>
            </p:cNvSpPr>
            <p:nvPr/>
          </p:nvSpPr>
          <p:spPr bwMode="auto">
            <a:xfrm>
              <a:off x="1907356" y="4422758"/>
              <a:ext cx="6770681" cy="2255"/>
            </a:xfrm>
            <a:prstGeom prst="line">
              <a:avLst/>
            </a:prstGeom>
            <a:noFill/>
            <a:ln w="10800" cap="flat">
              <a:solidFill>
                <a:srgbClr val="EAF2F3"/>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685800" fontAlgn="auto">
                <a:spcBef>
                  <a:spcPts val="0"/>
                </a:spcBef>
                <a:spcAft>
                  <a:spcPts val="0"/>
                </a:spcAft>
                <a:defRPr/>
              </a:pPr>
              <a:endParaRPr lang="en-US" sz="2700">
                <a:solidFill>
                  <a:srgbClr val="18486F"/>
                </a:solidFill>
                <a:latin typeface="Arial"/>
              </a:endParaRPr>
            </a:p>
          </p:txBody>
        </p:sp>
        <p:sp>
          <p:nvSpPr>
            <p:cNvPr id="17" name="Line 12">
              <a:extLst>
                <a:ext uri="{FF2B5EF4-FFF2-40B4-BE49-F238E27FC236}">
                  <a16:creationId xmlns:a16="http://schemas.microsoft.com/office/drawing/2014/main" id="{92D6C913-50F1-EE45-B260-F9960E1D5919}"/>
                </a:ext>
              </a:extLst>
            </p:cNvPr>
            <p:cNvSpPr>
              <a:spLocks noChangeShapeType="1"/>
            </p:cNvSpPr>
            <p:nvPr/>
          </p:nvSpPr>
          <p:spPr bwMode="auto">
            <a:xfrm>
              <a:off x="1907356" y="4080136"/>
              <a:ext cx="6770681" cy="2255"/>
            </a:xfrm>
            <a:prstGeom prst="line">
              <a:avLst/>
            </a:prstGeom>
            <a:noFill/>
            <a:ln w="10800" cap="flat">
              <a:solidFill>
                <a:srgbClr val="EAF2F3"/>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685800" fontAlgn="auto">
                <a:spcBef>
                  <a:spcPts val="0"/>
                </a:spcBef>
                <a:spcAft>
                  <a:spcPts val="0"/>
                </a:spcAft>
                <a:defRPr/>
              </a:pPr>
              <a:endParaRPr lang="en-US" sz="2700">
                <a:solidFill>
                  <a:srgbClr val="18486F"/>
                </a:solidFill>
                <a:latin typeface="Arial"/>
              </a:endParaRPr>
            </a:p>
          </p:txBody>
        </p:sp>
        <p:sp>
          <p:nvSpPr>
            <p:cNvPr id="18" name="Line 13">
              <a:extLst>
                <a:ext uri="{FF2B5EF4-FFF2-40B4-BE49-F238E27FC236}">
                  <a16:creationId xmlns:a16="http://schemas.microsoft.com/office/drawing/2014/main" id="{B391AEAA-9FFF-8E41-8095-740F058C7F6C}"/>
                </a:ext>
              </a:extLst>
            </p:cNvPr>
            <p:cNvSpPr>
              <a:spLocks noChangeShapeType="1"/>
            </p:cNvSpPr>
            <p:nvPr/>
          </p:nvSpPr>
          <p:spPr bwMode="auto">
            <a:xfrm>
              <a:off x="1907356" y="3737515"/>
              <a:ext cx="6770681" cy="2255"/>
            </a:xfrm>
            <a:prstGeom prst="line">
              <a:avLst/>
            </a:prstGeom>
            <a:noFill/>
            <a:ln w="10800" cap="flat">
              <a:solidFill>
                <a:srgbClr val="EAF2F3"/>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685800" fontAlgn="auto">
                <a:spcBef>
                  <a:spcPts val="0"/>
                </a:spcBef>
                <a:spcAft>
                  <a:spcPts val="0"/>
                </a:spcAft>
                <a:defRPr/>
              </a:pPr>
              <a:endParaRPr lang="en-US" sz="2700">
                <a:solidFill>
                  <a:srgbClr val="18486F"/>
                </a:solidFill>
                <a:latin typeface="Arial"/>
              </a:endParaRPr>
            </a:p>
          </p:txBody>
        </p:sp>
        <p:sp>
          <p:nvSpPr>
            <p:cNvPr id="19" name="Line 14">
              <a:extLst>
                <a:ext uri="{FF2B5EF4-FFF2-40B4-BE49-F238E27FC236}">
                  <a16:creationId xmlns:a16="http://schemas.microsoft.com/office/drawing/2014/main" id="{46B73E67-3EE6-994D-9BDB-37138974377B}"/>
                </a:ext>
              </a:extLst>
            </p:cNvPr>
            <p:cNvSpPr>
              <a:spLocks noChangeShapeType="1"/>
            </p:cNvSpPr>
            <p:nvPr/>
          </p:nvSpPr>
          <p:spPr bwMode="auto">
            <a:xfrm>
              <a:off x="1907356" y="3397148"/>
              <a:ext cx="6770681" cy="2254"/>
            </a:xfrm>
            <a:prstGeom prst="line">
              <a:avLst/>
            </a:prstGeom>
            <a:noFill/>
            <a:ln w="10800" cap="flat">
              <a:solidFill>
                <a:srgbClr val="EAF2F3"/>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685800" fontAlgn="auto">
                <a:spcBef>
                  <a:spcPts val="0"/>
                </a:spcBef>
                <a:spcAft>
                  <a:spcPts val="0"/>
                </a:spcAft>
                <a:defRPr/>
              </a:pPr>
              <a:endParaRPr lang="en-US" sz="2700">
                <a:solidFill>
                  <a:srgbClr val="18486F"/>
                </a:solidFill>
                <a:latin typeface="Arial"/>
              </a:endParaRPr>
            </a:p>
          </p:txBody>
        </p:sp>
        <p:sp>
          <p:nvSpPr>
            <p:cNvPr id="20" name="Line 15">
              <a:extLst>
                <a:ext uri="{FF2B5EF4-FFF2-40B4-BE49-F238E27FC236}">
                  <a16:creationId xmlns:a16="http://schemas.microsoft.com/office/drawing/2014/main" id="{A0F4F85C-55D0-3545-9766-3D457A9F4B54}"/>
                </a:ext>
              </a:extLst>
            </p:cNvPr>
            <p:cNvSpPr>
              <a:spLocks noChangeShapeType="1"/>
            </p:cNvSpPr>
            <p:nvPr/>
          </p:nvSpPr>
          <p:spPr bwMode="auto">
            <a:xfrm>
              <a:off x="1907356" y="3054527"/>
              <a:ext cx="6770681" cy="2254"/>
            </a:xfrm>
            <a:prstGeom prst="line">
              <a:avLst/>
            </a:prstGeom>
            <a:noFill/>
            <a:ln w="10800" cap="flat">
              <a:solidFill>
                <a:srgbClr val="EAF2F3"/>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685800" fontAlgn="auto">
                <a:spcBef>
                  <a:spcPts val="0"/>
                </a:spcBef>
                <a:spcAft>
                  <a:spcPts val="0"/>
                </a:spcAft>
                <a:defRPr/>
              </a:pPr>
              <a:endParaRPr lang="en-US" sz="2700">
                <a:solidFill>
                  <a:srgbClr val="18486F"/>
                </a:solidFill>
                <a:latin typeface="Arial"/>
              </a:endParaRPr>
            </a:p>
          </p:txBody>
        </p:sp>
        <p:sp>
          <p:nvSpPr>
            <p:cNvPr id="21" name="Line 16">
              <a:extLst>
                <a:ext uri="{FF2B5EF4-FFF2-40B4-BE49-F238E27FC236}">
                  <a16:creationId xmlns:a16="http://schemas.microsoft.com/office/drawing/2014/main" id="{56FF6BD0-6394-FC4E-87DA-4941B393AC25}"/>
                </a:ext>
              </a:extLst>
            </p:cNvPr>
            <p:cNvSpPr>
              <a:spLocks noChangeShapeType="1"/>
            </p:cNvSpPr>
            <p:nvPr/>
          </p:nvSpPr>
          <p:spPr bwMode="auto">
            <a:xfrm>
              <a:off x="1907356" y="2711906"/>
              <a:ext cx="6770681" cy="2254"/>
            </a:xfrm>
            <a:prstGeom prst="line">
              <a:avLst/>
            </a:prstGeom>
            <a:noFill/>
            <a:ln w="10800" cap="flat">
              <a:solidFill>
                <a:srgbClr val="EAF2F3"/>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685800" fontAlgn="auto">
                <a:spcBef>
                  <a:spcPts val="0"/>
                </a:spcBef>
                <a:spcAft>
                  <a:spcPts val="0"/>
                </a:spcAft>
                <a:defRPr/>
              </a:pPr>
              <a:endParaRPr lang="en-US" sz="2700">
                <a:solidFill>
                  <a:srgbClr val="18486F"/>
                </a:solidFill>
                <a:latin typeface="Arial"/>
              </a:endParaRPr>
            </a:p>
          </p:txBody>
        </p:sp>
        <p:sp>
          <p:nvSpPr>
            <p:cNvPr id="22" name="Line 17">
              <a:extLst>
                <a:ext uri="{FF2B5EF4-FFF2-40B4-BE49-F238E27FC236}">
                  <a16:creationId xmlns:a16="http://schemas.microsoft.com/office/drawing/2014/main" id="{96086445-10BF-494D-87C2-9CD6B7C34B17}"/>
                </a:ext>
              </a:extLst>
            </p:cNvPr>
            <p:cNvSpPr>
              <a:spLocks noChangeShapeType="1"/>
            </p:cNvSpPr>
            <p:nvPr/>
          </p:nvSpPr>
          <p:spPr bwMode="auto">
            <a:xfrm>
              <a:off x="1907356" y="2371537"/>
              <a:ext cx="6770681" cy="2255"/>
            </a:xfrm>
            <a:prstGeom prst="line">
              <a:avLst/>
            </a:prstGeom>
            <a:noFill/>
            <a:ln w="10800" cap="flat">
              <a:solidFill>
                <a:srgbClr val="EAF2F3"/>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685800" fontAlgn="auto">
                <a:spcBef>
                  <a:spcPts val="0"/>
                </a:spcBef>
                <a:spcAft>
                  <a:spcPts val="0"/>
                </a:spcAft>
                <a:defRPr/>
              </a:pPr>
              <a:endParaRPr lang="en-US" sz="2700">
                <a:solidFill>
                  <a:srgbClr val="18486F"/>
                </a:solidFill>
                <a:latin typeface="Arial"/>
              </a:endParaRPr>
            </a:p>
          </p:txBody>
        </p:sp>
        <p:sp>
          <p:nvSpPr>
            <p:cNvPr id="23" name="Line 18">
              <a:extLst>
                <a:ext uri="{FF2B5EF4-FFF2-40B4-BE49-F238E27FC236}">
                  <a16:creationId xmlns:a16="http://schemas.microsoft.com/office/drawing/2014/main" id="{A6F8D539-8BF1-8C4D-A15B-D2449EE5D36B}"/>
                </a:ext>
              </a:extLst>
            </p:cNvPr>
            <p:cNvSpPr>
              <a:spLocks noChangeShapeType="1"/>
            </p:cNvSpPr>
            <p:nvPr/>
          </p:nvSpPr>
          <p:spPr bwMode="auto">
            <a:xfrm>
              <a:off x="1907356" y="2028916"/>
              <a:ext cx="6770681" cy="2255"/>
            </a:xfrm>
            <a:prstGeom prst="line">
              <a:avLst/>
            </a:prstGeom>
            <a:noFill/>
            <a:ln w="10800" cap="flat">
              <a:solidFill>
                <a:srgbClr val="EAF2F3"/>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685800" fontAlgn="auto">
                <a:spcBef>
                  <a:spcPts val="0"/>
                </a:spcBef>
                <a:spcAft>
                  <a:spcPts val="0"/>
                </a:spcAft>
                <a:defRPr/>
              </a:pPr>
              <a:endParaRPr lang="en-US" sz="2700">
                <a:solidFill>
                  <a:srgbClr val="18486F"/>
                </a:solidFill>
                <a:latin typeface="Arial"/>
              </a:endParaRPr>
            </a:p>
          </p:txBody>
        </p:sp>
        <p:sp>
          <p:nvSpPr>
            <p:cNvPr id="24" name="Line 19">
              <a:extLst>
                <a:ext uri="{FF2B5EF4-FFF2-40B4-BE49-F238E27FC236}">
                  <a16:creationId xmlns:a16="http://schemas.microsoft.com/office/drawing/2014/main" id="{5BF3BC61-8008-6441-9A11-B60D04557DDB}"/>
                </a:ext>
              </a:extLst>
            </p:cNvPr>
            <p:cNvSpPr>
              <a:spLocks noChangeShapeType="1"/>
            </p:cNvSpPr>
            <p:nvPr/>
          </p:nvSpPr>
          <p:spPr bwMode="auto">
            <a:xfrm>
              <a:off x="1907356" y="1686295"/>
              <a:ext cx="6770681" cy="2255"/>
            </a:xfrm>
            <a:prstGeom prst="line">
              <a:avLst/>
            </a:prstGeom>
            <a:noFill/>
            <a:ln w="10800" cap="flat">
              <a:solidFill>
                <a:srgbClr val="EAF2F3"/>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685800" fontAlgn="auto">
                <a:spcBef>
                  <a:spcPts val="0"/>
                </a:spcBef>
                <a:spcAft>
                  <a:spcPts val="0"/>
                </a:spcAft>
                <a:defRPr/>
              </a:pPr>
              <a:endParaRPr lang="en-US" sz="2700">
                <a:solidFill>
                  <a:srgbClr val="18486F"/>
                </a:solidFill>
                <a:latin typeface="Arial"/>
              </a:endParaRPr>
            </a:p>
          </p:txBody>
        </p:sp>
        <p:sp>
          <p:nvSpPr>
            <p:cNvPr id="25" name="Freeform 24">
              <a:extLst>
                <a:ext uri="{FF2B5EF4-FFF2-40B4-BE49-F238E27FC236}">
                  <a16:creationId xmlns:a16="http://schemas.microsoft.com/office/drawing/2014/main" id="{4ED4FFCB-89A5-174E-9E64-8D07E0C45DE4}"/>
                </a:ext>
              </a:extLst>
            </p:cNvPr>
            <p:cNvSpPr>
              <a:spLocks noChangeArrowheads="1"/>
            </p:cNvSpPr>
            <p:nvPr/>
          </p:nvSpPr>
          <p:spPr bwMode="auto">
            <a:xfrm>
              <a:off x="2030191" y="1686295"/>
              <a:ext cx="6517641" cy="3762073"/>
            </a:xfrm>
            <a:custGeom>
              <a:avLst/>
              <a:gdLst>
                <a:gd name="T0" fmla="*/ 208 w 11697"/>
                <a:gd name="T1" fmla="*/ 7210 h 7362"/>
                <a:gd name="T2" fmla="*/ 393 w 11697"/>
                <a:gd name="T3" fmla="*/ 7064 h 7362"/>
                <a:gd name="T4" fmla="*/ 577 w 11697"/>
                <a:gd name="T5" fmla="*/ 6969 h 7362"/>
                <a:gd name="T6" fmla="*/ 785 w 11697"/>
                <a:gd name="T7" fmla="*/ 6862 h 7362"/>
                <a:gd name="T8" fmla="*/ 985 w 11697"/>
                <a:gd name="T9" fmla="*/ 6750 h 7362"/>
                <a:gd name="T10" fmla="*/ 1186 w 11697"/>
                <a:gd name="T11" fmla="*/ 6632 h 7362"/>
                <a:gd name="T12" fmla="*/ 1386 w 11697"/>
                <a:gd name="T13" fmla="*/ 6486 h 7362"/>
                <a:gd name="T14" fmla="*/ 1570 w 11697"/>
                <a:gd name="T15" fmla="*/ 6386 h 7362"/>
                <a:gd name="T16" fmla="*/ 1755 w 11697"/>
                <a:gd name="T17" fmla="*/ 6268 h 7362"/>
                <a:gd name="T18" fmla="*/ 1963 w 11697"/>
                <a:gd name="T19" fmla="*/ 6150 h 7362"/>
                <a:gd name="T20" fmla="*/ 2163 w 11697"/>
                <a:gd name="T21" fmla="*/ 5998 h 7362"/>
                <a:gd name="T22" fmla="*/ 2371 w 11697"/>
                <a:gd name="T23" fmla="*/ 5886 h 7362"/>
                <a:gd name="T24" fmla="*/ 2580 w 11697"/>
                <a:gd name="T25" fmla="*/ 5712 h 7362"/>
                <a:gd name="T26" fmla="*/ 2772 w 11697"/>
                <a:gd name="T27" fmla="*/ 5527 h 7362"/>
                <a:gd name="T28" fmla="*/ 3012 w 11697"/>
                <a:gd name="T29" fmla="*/ 5421 h 7362"/>
                <a:gd name="T30" fmla="*/ 3196 w 11697"/>
                <a:gd name="T31" fmla="*/ 5336 h 7362"/>
                <a:gd name="T32" fmla="*/ 3373 w 11697"/>
                <a:gd name="T33" fmla="*/ 5218 h 7362"/>
                <a:gd name="T34" fmla="*/ 3557 w 11697"/>
                <a:gd name="T35" fmla="*/ 5106 h 7362"/>
                <a:gd name="T36" fmla="*/ 3741 w 11697"/>
                <a:gd name="T37" fmla="*/ 5011 h 7362"/>
                <a:gd name="T38" fmla="*/ 3926 w 11697"/>
                <a:gd name="T39" fmla="*/ 4870 h 7362"/>
                <a:gd name="T40" fmla="*/ 4094 w 11697"/>
                <a:gd name="T41" fmla="*/ 4753 h 7362"/>
                <a:gd name="T42" fmla="*/ 4278 w 11697"/>
                <a:gd name="T43" fmla="*/ 4635 h 7362"/>
                <a:gd name="T44" fmla="*/ 4462 w 11697"/>
                <a:gd name="T45" fmla="*/ 4528 h 7362"/>
                <a:gd name="T46" fmla="*/ 4639 w 11697"/>
                <a:gd name="T47" fmla="*/ 4438 h 7362"/>
                <a:gd name="T48" fmla="*/ 4879 w 11697"/>
                <a:gd name="T49" fmla="*/ 4315 h 7362"/>
                <a:gd name="T50" fmla="*/ 5063 w 11697"/>
                <a:gd name="T51" fmla="*/ 4225 h 7362"/>
                <a:gd name="T52" fmla="*/ 5256 w 11697"/>
                <a:gd name="T53" fmla="*/ 4113 h 7362"/>
                <a:gd name="T54" fmla="*/ 5455 w 11697"/>
                <a:gd name="T55" fmla="*/ 3967 h 7362"/>
                <a:gd name="T56" fmla="*/ 5615 w 11697"/>
                <a:gd name="T57" fmla="*/ 3873 h 7362"/>
                <a:gd name="T58" fmla="*/ 5808 w 11697"/>
                <a:gd name="T59" fmla="*/ 3749 h 7362"/>
                <a:gd name="T60" fmla="*/ 5992 w 11697"/>
                <a:gd name="T61" fmla="*/ 3659 h 7362"/>
                <a:gd name="T62" fmla="*/ 6176 w 11697"/>
                <a:gd name="T63" fmla="*/ 3536 h 7362"/>
                <a:gd name="T64" fmla="*/ 6368 w 11697"/>
                <a:gd name="T65" fmla="*/ 3441 h 7362"/>
                <a:gd name="T66" fmla="*/ 6528 w 11697"/>
                <a:gd name="T67" fmla="*/ 3339 h 7362"/>
                <a:gd name="T68" fmla="*/ 6697 w 11697"/>
                <a:gd name="T69" fmla="*/ 3266 h 7362"/>
                <a:gd name="T70" fmla="*/ 6865 w 11697"/>
                <a:gd name="T71" fmla="*/ 3125 h 7362"/>
                <a:gd name="T72" fmla="*/ 7025 w 11697"/>
                <a:gd name="T73" fmla="*/ 3003 h 7362"/>
                <a:gd name="T74" fmla="*/ 7185 w 11697"/>
                <a:gd name="T75" fmla="*/ 2914 h 7362"/>
                <a:gd name="T76" fmla="*/ 7354 w 11697"/>
                <a:gd name="T77" fmla="*/ 2827 h 7362"/>
                <a:gd name="T78" fmla="*/ 7522 w 11697"/>
                <a:gd name="T79" fmla="*/ 2643 h 7362"/>
                <a:gd name="T80" fmla="*/ 7706 w 11697"/>
                <a:gd name="T81" fmla="*/ 2598 h 7362"/>
                <a:gd name="T82" fmla="*/ 7867 w 11697"/>
                <a:gd name="T83" fmla="*/ 2544 h 7362"/>
                <a:gd name="T84" fmla="*/ 8035 w 11697"/>
                <a:gd name="T85" fmla="*/ 2439 h 7362"/>
                <a:gd name="T86" fmla="*/ 8211 w 11697"/>
                <a:gd name="T87" fmla="*/ 2337 h 7362"/>
                <a:gd name="T88" fmla="*/ 8379 w 11697"/>
                <a:gd name="T89" fmla="*/ 2246 h 7362"/>
                <a:gd name="T90" fmla="*/ 8556 w 11697"/>
                <a:gd name="T91" fmla="*/ 2131 h 7362"/>
                <a:gd name="T92" fmla="*/ 8732 w 11697"/>
                <a:gd name="T93" fmla="*/ 2039 h 7362"/>
                <a:gd name="T94" fmla="*/ 8908 w 11697"/>
                <a:gd name="T95" fmla="*/ 1874 h 7362"/>
                <a:gd name="T96" fmla="*/ 9084 w 11697"/>
                <a:gd name="T97" fmla="*/ 1744 h 7362"/>
                <a:gd name="T98" fmla="*/ 9261 w 11697"/>
                <a:gd name="T99" fmla="*/ 1631 h 7362"/>
                <a:gd name="T100" fmla="*/ 9437 w 11697"/>
                <a:gd name="T101" fmla="*/ 1454 h 7362"/>
                <a:gd name="T102" fmla="*/ 9605 w 11697"/>
                <a:gd name="T103" fmla="*/ 1324 h 7362"/>
                <a:gd name="T104" fmla="*/ 9797 w 11697"/>
                <a:gd name="T105" fmla="*/ 1199 h 7362"/>
                <a:gd name="T106" fmla="*/ 9990 w 11697"/>
                <a:gd name="T107" fmla="*/ 1113 h 7362"/>
                <a:gd name="T108" fmla="*/ 10166 w 11697"/>
                <a:gd name="T109" fmla="*/ 960 h 7362"/>
                <a:gd name="T110" fmla="*/ 10374 w 11697"/>
                <a:gd name="T111" fmla="*/ 785 h 7362"/>
                <a:gd name="T112" fmla="*/ 10550 w 11697"/>
                <a:gd name="T113" fmla="*/ 645 h 7362"/>
                <a:gd name="T114" fmla="*/ 10743 w 11697"/>
                <a:gd name="T115" fmla="*/ 464 h 7362"/>
                <a:gd name="T116" fmla="*/ 10943 w 11697"/>
                <a:gd name="T117" fmla="*/ 382 h 7362"/>
                <a:gd name="T118" fmla="*/ 11143 w 11697"/>
                <a:gd name="T119" fmla="*/ 282 h 7362"/>
                <a:gd name="T120" fmla="*/ 11327 w 11697"/>
                <a:gd name="T121" fmla="*/ 201 h 7362"/>
                <a:gd name="T122" fmla="*/ 11544 w 11697"/>
                <a:gd name="T123" fmla="*/ 201 h 7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697" h="7362">
                  <a:moveTo>
                    <a:pt x="0" y="7361"/>
                  </a:moveTo>
                  <a:lnTo>
                    <a:pt x="8" y="7361"/>
                  </a:lnTo>
                  <a:lnTo>
                    <a:pt x="32" y="7356"/>
                  </a:lnTo>
                  <a:lnTo>
                    <a:pt x="40" y="7350"/>
                  </a:lnTo>
                  <a:lnTo>
                    <a:pt x="56" y="7339"/>
                  </a:lnTo>
                  <a:lnTo>
                    <a:pt x="64" y="7333"/>
                  </a:lnTo>
                  <a:lnTo>
                    <a:pt x="72" y="7322"/>
                  </a:lnTo>
                  <a:lnTo>
                    <a:pt x="80" y="7316"/>
                  </a:lnTo>
                  <a:lnTo>
                    <a:pt x="96" y="7305"/>
                  </a:lnTo>
                  <a:lnTo>
                    <a:pt x="104" y="7288"/>
                  </a:lnTo>
                  <a:lnTo>
                    <a:pt x="112" y="7288"/>
                  </a:lnTo>
                  <a:lnTo>
                    <a:pt x="128" y="7283"/>
                  </a:lnTo>
                  <a:lnTo>
                    <a:pt x="136" y="7271"/>
                  </a:lnTo>
                  <a:lnTo>
                    <a:pt x="144" y="7266"/>
                  </a:lnTo>
                  <a:lnTo>
                    <a:pt x="160" y="7260"/>
                  </a:lnTo>
                  <a:lnTo>
                    <a:pt x="168" y="7260"/>
                  </a:lnTo>
                  <a:lnTo>
                    <a:pt x="176" y="7238"/>
                  </a:lnTo>
                  <a:lnTo>
                    <a:pt x="184" y="7238"/>
                  </a:lnTo>
                  <a:lnTo>
                    <a:pt x="192" y="7232"/>
                  </a:lnTo>
                  <a:lnTo>
                    <a:pt x="208" y="7210"/>
                  </a:lnTo>
                  <a:lnTo>
                    <a:pt x="224" y="7204"/>
                  </a:lnTo>
                  <a:lnTo>
                    <a:pt x="232" y="7176"/>
                  </a:lnTo>
                  <a:lnTo>
                    <a:pt x="240" y="7176"/>
                  </a:lnTo>
                  <a:lnTo>
                    <a:pt x="248" y="7165"/>
                  </a:lnTo>
                  <a:lnTo>
                    <a:pt x="256" y="7160"/>
                  </a:lnTo>
                  <a:lnTo>
                    <a:pt x="272" y="7154"/>
                  </a:lnTo>
                  <a:lnTo>
                    <a:pt x="280" y="7148"/>
                  </a:lnTo>
                  <a:lnTo>
                    <a:pt x="288" y="7148"/>
                  </a:lnTo>
                  <a:lnTo>
                    <a:pt x="296" y="7143"/>
                  </a:lnTo>
                  <a:lnTo>
                    <a:pt x="304" y="7131"/>
                  </a:lnTo>
                  <a:lnTo>
                    <a:pt x="312" y="7120"/>
                  </a:lnTo>
                  <a:lnTo>
                    <a:pt x="320" y="7120"/>
                  </a:lnTo>
                  <a:lnTo>
                    <a:pt x="328" y="7120"/>
                  </a:lnTo>
                  <a:lnTo>
                    <a:pt x="344" y="7115"/>
                  </a:lnTo>
                  <a:lnTo>
                    <a:pt x="352" y="7103"/>
                  </a:lnTo>
                  <a:lnTo>
                    <a:pt x="360" y="7098"/>
                  </a:lnTo>
                  <a:lnTo>
                    <a:pt x="368" y="7092"/>
                  </a:lnTo>
                  <a:lnTo>
                    <a:pt x="377" y="7087"/>
                  </a:lnTo>
                  <a:lnTo>
                    <a:pt x="384" y="7081"/>
                  </a:lnTo>
                  <a:lnTo>
                    <a:pt x="393" y="7064"/>
                  </a:lnTo>
                  <a:lnTo>
                    <a:pt x="401" y="7053"/>
                  </a:lnTo>
                  <a:lnTo>
                    <a:pt x="408" y="7053"/>
                  </a:lnTo>
                  <a:lnTo>
                    <a:pt x="417" y="7036"/>
                  </a:lnTo>
                  <a:lnTo>
                    <a:pt x="425" y="7025"/>
                  </a:lnTo>
                  <a:lnTo>
                    <a:pt x="432" y="7019"/>
                  </a:lnTo>
                  <a:lnTo>
                    <a:pt x="449" y="7014"/>
                  </a:lnTo>
                  <a:lnTo>
                    <a:pt x="456" y="7008"/>
                  </a:lnTo>
                  <a:lnTo>
                    <a:pt x="480" y="7002"/>
                  </a:lnTo>
                  <a:lnTo>
                    <a:pt x="489" y="7002"/>
                  </a:lnTo>
                  <a:lnTo>
                    <a:pt x="497" y="7002"/>
                  </a:lnTo>
                  <a:lnTo>
                    <a:pt x="504" y="7002"/>
                  </a:lnTo>
                  <a:lnTo>
                    <a:pt x="513" y="6997"/>
                  </a:lnTo>
                  <a:lnTo>
                    <a:pt x="521" y="6997"/>
                  </a:lnTo>
                  <a:lnTo>
                    <a:pt x="529" y="6997"/>
                  </a:lnTo>
                  <a:lnTo>
                    <a:pt x="537" y="6991"/>
                  </a:lnTo>
                  <a:lnTo>
                    <a:pt x="545" y="6991"/>
                  </a:lnTo>
                  <a:lnTo>
                    <a:pt x="553" y="6991"/>
                  </a:lnTo>
                  <a:lnTo>
                    <a:pt x="561" y="6985"/>
                  </a:lnTo>
                  <a:lnTo>
                    <a:pt x="569" y="6980"/>
                  </a:lnTo>
                  <a:lnTo>
                    <a:pt x="577" y="6969"/>
                  </a:lnTo>
                  <a:lnTo>
                    <a:pt x="585" y="6963"/>
                  </a:lnTo>
                  <a:lnTo>
                    <a:pt x="601" y="6952"/>
                  </a:lnTo>
                  <a:lnTo>
                    <a:pt x="609" y="6952"/>
                  </a:lnTo>
                  <a:lnTo>
                    <a:pt x="617" y="6952"/>
                  </a:lnTo>
                  <a:lnTo>
                    <a:pt x="625" y="6952"/>
                  </a:lnTo>
                  <a:lnTo>
                    <a:pt x="633" y="6952"/>
                  </a:lnTo>
                  <a:lnTo>
                    <a:pt x="657" y="6947"/>
                  </a:lnTo>
                  <a:lnTo>
                    <a:pt x="665" y="6941"/>
                  </a:lnTo>
                  <a:lnTo>
                    <a:pt x="673" y="6935"/>
                  </a:lnTo>
                  <a:lnTo>
                    <a:pt x="681" y="6924"/>
                  </a:lnTo>
                  <a:lnTo>
                    <a:pt x="689" y="6918"/>
                  </a:lnTo>
                  <a:lnTo>
                    <a:pt x="697" y="6907"/>
                  </a:lnTo>
                  <a:lnTo>
                    <a:pt x="705" y="6896"/>
                  </a:lnTo>
                  <a:lnTo>
                    <a:pt x="713" y="6890"/>
                  </a:lnTo>
                  <a:lnTo>
                    <a:pt x="721" y="6890"/>
                  </a:lnTo>
                  <a:lnTo>
                    <a:pt x="737" y="6879"/>
                  </a:lnTo>
                  <a:lnTo>
                    <a:pt x="761" y="6868"/>
                  </a:lnTo>
                  <a:lnTo>
                    <a:pt x="769" y="6862"/>
                  </a:lnTo>
                  <a:lnTo>
                    <a:pt x="777" y="6862"/>
                  </a:lnTo>
                  <a:lnTo>
                    <a:pt x="785" y="6862"/>
                  </a:lnTo>
                  <a:lnTo>
                    <a:pt x="793" y="6862"/>
                  </a:lnTo>
                  <a:lnTo>
                    <a:pt x="801" y="6862"/>
                  </a:lnTo>
                  <a:lnTo>
                    <a:pt x="809" y="6857"/>
                  </a:lnTo>
                  <a:lnTo>
                    <a:pt x="817" y="6851"/>
                  </a:lnTo>
                  <a:lnTo>
                    <a:pt x="825" y="6845"/>
                  </a:lnTo>
                  <a:lnTo>
                    <a:pt x="841" y="6840"/>
                  </a:lnTo>
                  <a:lnTo>
                    <a:pt x="849" y="6834"/>
                  </a:lnTo>
                  <a:lnTo>
                    <a:pt x="857" y="6812"/>
                  </a:lnTo>
                  <a:lnTo>
                    <a:pt x="865" y="6812"/>
                  </a:lnTo>
                  <a:lnTo>
                    <a:pt x="873" y="6806"/>
                  </a:lnTo>
                  <a:lnTo>
                    <a:pt x="881" y="6795"/>
                  </a:lnTo>
                  <a:lnTo>
                    <a:pt x="897" y="6789"/>
                  </a:lnTo>
                  <a:lnTo>
                    <a:pt x="905" y="6778"/>
                  </a:lnTo>
                  <a:lnTo>
                    <a:pt x="913" y="6773"/>
                  </a:lnTo>
                  <a:lnTo>
                    <a:pt x="921" y="6767"/>
                  </a:lnTo>
                  <a:lnTo>
                    <a:pt x="937" y="6767"/>
                  </a:lnTo>
                  <a:lnTo>
                    <a:pt x="945" y="6767"/>
                  </a:lnTo>
                  <a:lnTo>
                    <a:pt x="961" y="6756"/>
                  </a:lnTo>
                  <a:lnTo>
                    <a:pt x="977" y="6756"/>
                  </a:lnTo>
                  <a:lnTo>
                    <a:pt x="985" y="6750"/>
                  </a:lnTo>
                  <a:lnTo>
                    <a:pt x="993" y="6739"/>
                  </a:lnTo>
                  <a:lnTo>
                    <a:pt x="1001" y="6728"/>
                  </a:lnTo>
                  <a:lnTo>
                    <a:pt x="1025" y="6722"/>
                  </a:lnTo>
                  <a:lnTo>
                    <a:pt x="1033" y="6722"/>
                  </a:lnTo>
                  <a:lnTo>
                    <a:pt x="1041" y="6711"/>
                  </a:lnTo>
                  <a:lnTo>
                    <a:pt x="1057" y="6700"/>
                  </a:lnTo>
                  <a:lnTo>
                    <a:pt x="1065" y="6694"/>
                  </a:lnTo>
                  <a:lnTo>
                    <a:pt x="1074" y="6694"/>
                  </a:lnTo>
                  <a:lnTo>
                    <a:pt x="1082" y="6694"/>
                  </a:lnTo>
                  <a:lnTo>
                    <a:pt x="1098" y="6694"/>
                  </a:lnTo>
                  <a:lnTo>
                    <a:pt x="1105" y="6677"/>
                  </a:lnTo>
                  <a:lnTo>
                    <a:pt x="1122" y="6672"/>
                  </a:lnTo>
                  <a:lnTo>
                    <a:pt x="1130" y="6666"/>
                  </a:lnTo>
                  <a:lnTo>
                    <a:pt x="1137" y="6666"/>
                  </a:lnTo>
                  <a:lnTo>
                    <a:pt x="1146" y="6661"/>
                  </a:lnTo>
                  <a:lnTo>
                    <a:pt x="1154" y="6661"/>
                  </a:lnTo>
                  <a:lnTo>
                    <a:pt x="1161" y="6649"/>
                  </a:lnTo>
                  <a:lnTo>
                    <a:pt x="1170" y="6638"/>
                  </a:lnTo>
                  <a:lnTo>
                    <a:pt x="1178" y="6632"/>
                  </a:lnTo>
                  <a:lnTo>
                    <a:pt x="1186" y="6632"/>
                  </a:lnTo>
                  <a:lnTo>
                    <a:pt x="1194" y="6632"/>
                  </a:lnTo>
                  <a:lnTo>
                    <a:pt x="1202" y="6621"/>
                  </a:lnTo>
                  <a:lnTo>
                    <a:pt x="1210" y="6616"/>
                  </a:lnTo>
                  <a:lnTo>
                    <a:pt x="1218" y="6604"/>
                  </a:lnTo>
                  <a:lnTo>
                    <a:pt x="1226" y="6599"/>
                  </a:lnTo>
                  <a:lnTo>
                    <a:pt x="1234" y="6593"/>
                  </a:lnTo>
                  <a:lnTo>
                    <a:pt x="1242" y="6576"/>
                  </a:lnTo>
                  <a:lnTo>
                    <a:pt x="1258" y="6565"/>
                  </a:lnTo>
                  <a:lnTo>
                    <a:pt x="1266" y="6554"/>
                  </a:lnTo>
                  <a:lnTo>
                    <a:pt x="1290" y="6537"/>
                  </a:lnTo>
                  <a:lnTo>
                    <a:pt x="1298" y="6531"/>
                  </a:lnTo>
                  <a:lnTo>
                    <a:pt x="1314" y="6531"/>
                  </a:lnTo>
                  <a:lnTo>
                    <a:pt x="1322" y="6531"/>
                  </a:lnTo>
                  <a:lnTo>
                    <a:pt x="1330" y="6526"/>
                  </a:lnTo>
                  <a:lnTo>
                    <a:pt x="1338" y="6526"/>
                  </a:lnTo>
                  <a:lnTo>
                    <a:pt x="1346" y="6509"/>
                  </a:lnTo>
                  <a:lnTo>
                    <a:pt x="1354" y="6504"/>
                  </a:lnTo>
                  <a:lnTo>
                    <a:pt x="1362" y="6498"/>
                  </a:lnTo>
                  <a:lnTo>
                    <a:pt x="1370" y="6498"/>
                  </a:lnTo>
                  <a:lnTo>
                    <a:pt x="1386" y="6486"/>
                  </a:lnTo>
                  <a:lnTo>
                    <a:pt x="1394" y="6481"/>
                  </a:lnTo>
                  <a:lnTo>
                    <a:pt x="1402" y="6481"/>
                  </a:lnTo>
                  <a:lnTo>
                    <a:pt x="1410" y="6475"/>
                  </a:lnTo>
                  <a:lnTo>
                    <a:pt x="1418" y="6475"/>
                  </a:lnTo>
                  <a:lnTo>
                    <a:pt x="1426" y="6475"/>
                  </a:lnTo>
                  <a:lnTo>
                    <a:pt x="1434" y="6470"/>
                  </a:lnTo>
                  <a:lnTo>
                    <a:pt x="1442" y="6464"/>
                  </a:lnTo>
                  <a:lnTo>
                    <a:pt x="1450" y="6464"/>
                  </a:lnTo>
                  <a:lnTo>
                    <a:pt x="1466" y="6459"/>
                  </a:lnTo>
                  <a:lnTo>
                    <a:pt x="1474" y="6459"/>
                  </a:lnTo>
                  <a:lnTo>
                    <a:pt x="1482" y="6447"/>
                  </a:lnTo>
                  <a:lnTo>
                    <a:pt x="1490" y="6447"/>
                  </a:lnTo>
                  <a:lnTo>
                    <a:pt x="1514" y="6442"/>
                  </a:lnTo>
                  <a:lnTo>
                    <a:pt x="1522" y="6442"/>
                  </a:lnTo>
                  <a:lnTo>
                    <a:pt x="1530" y="6436"/>
                  </a:lnTo>
                  <a:lnTo>
                    <a:pt x="1538" y="6425"/>
                  </a:lnTo>
                  <a:lnTo>
                    <a:pt x="1546" y="6414"/>
                  </a:lnTo>
                  <a:lnTo>
                    <a:pt x="1554" y="6408"/>
                  </a:lnTo>
                  <a:lnTo>
                    <a:pt x="1562" y="6397"/>
                  </a:lnTo>
                  <a:lnTo>
                    <a:pt x="1570" y="6386"/>
                  </a:lnTo>
                  <a:lnTo>
                    <a:pt x="1578" y="6380"/>
                  </a:lnTo>
                  <a:lnTo>
                    <a:pt x="1586" y="6374"/>
                  </a:lnTo>
                  <a:lnTo>
                    <a:pt x="1602" y="6369"/>
                  </a:lnTo>
                  <a:lnTo>
                    <a:pt x="1618" y="6369"/>
                  </a:lnTo>
                  <a:lnTo>
                    <a:pt x="1626" y="6369"/>
                  </a:lnTo>
                  <a:lnTo>
                    <a:pt x="1634" y="6358"/>
                  </a:lnTo>
                  <a:lnTo>
                    <a:pt x="1642" y="6341"/>
                  </a:lnTo>
                  <a:lnTo>
                    <a:pt x="1650" y="6335"/>
                  </a:lnTo>
                  <a:lnTo>
                    <a:pt x="1658" y="6329"/>
                  </a:lnTo>
                  <a:lnTo>
                    <a:pt x="1666" y="6318"/>
                  </a:lnTo>
                  <a:lnTo>
                    <a:pt x="1674" y="6313"/>
                  </a:lnTo>
                  <a:lnTo>
                    <a:pt x="1682" y="6301"/>
                  </a:lnTo>
                  <a:lnTo>
                    <a:pt x="1690" y="6301"/>
                  </a:lnTo>
                  <a:lnTo>
                    <a:pt x="1698" y="6296"/>
                  </a:lnTo>
                  <a:lnTo>
                    <a:pt x="1707" y="6285"/>
                  </a:lnTo>
                  <a:lnTo>
                    <a:pt x="1722" y="6279"/>
                  </a:lnTo>
                  <a:lnTo>
                    <a:pt x="1731" y="6273"/>
                  </a:lnTo>
                  <a:lnTo>
                    <a:pt x="1738" y="6273"/>
                  </a:lnTo>
                  <a:lnTo>
                    <a:pt x="1746" y="6273"/>
                  </a:lnTo>
                  <a:lnTo>
                    <a:pt x="1755" y="6268"/>
                  </a:lnTo>
                  <a:lnTo>
                    <a:pt x="1762" y="6262"/>
                  </a:lnTo>
                  <a:lnTo>
                    <a:pt x="1770" y="6262"/>
                  </a:lnTo>
                  <a:lnTo>
                    <a:pt x="1779" y="6246"/>
                  </a:lnTo>
                  <a:lnTo>
                    <a:pt x="1786" y="6240"/>
                  </a:lnTo>
                  <a:lnTo>
                    <a:pt x="1794" y="6217"/>
                  </a:lnTo>
                  <a:lnTo>
                    <a:pt x="1803" y="6217"/>
                  </a:lnTo>
                  <a:lnTo>
                    <a:pt x="1810" y="6212"/>
                  </a:lnTo>
                  <a:lnTo>
                    <a:pt x="1827" y="6206"/>
                  </a:lnTo>
                  <a:lnTo>
                    <a:pt x="1834" y="6201"/>
                  </a:lnTo>
                  <a:lnTo>
                    <a:pt x="1851" y="6201"/>
                  </a:lnTo>
                  <a:lnTo>
                    <a:pt x="1875" y="6189"/>
                  </a:lnTo>
                  <a:lnTo>
                    <a:pt x="1883" y="6189"/>
                  </a:lnTo>
                  <a:lnTo>
                    <a:pt x="1899" y="6189"/>
                  </a:lnTo>
                  <a:lnTo>
                    <a:pt x="1907" y="6184"/>
                  </a:lnTo>
                  <a:lnTo>
                    <a:pt x="1915" y="6184"/>
                  </a:lnTo>
                  <a:lnTo>
                    <a:pt x="1923" y="6178"/>
                  </a:lnTo>
                  <a:lnTo>
                    <a:pt x="1931" y="6173"/>
                  </a:lnTo>
                  <a:lnTo>
                    <a:pt x="1939" y="6161"/>
                  </a:lnTo>
                  <a:lnTo>
                    <a:pt x="1955" y="6156"/>
                  </a:lnTo>
                  <a:lnTo>
                    <a:pt x="1963" y="6150"/>
                  </a:lnTo>
                  <a:lnTo>
                    <a:pt x="1971" y="6144"/>
                  </a:lnTo>
                  <a:lnTo>
                    <a:pt x="1987" y="6144"/>
                  </a:lnTo>
                  <a:lnTo>
                    <a:pt x="2003" y="6139"/>
                  </a:lnTo>
                  <a:lnTo>
                    <a:pt x="2011" y="6139"/>
                  </a:lnTo>
                  <a:lnTo>
                    <a:pt x="2019" y="6139"/>
                  </a:lnTo>
                  <a:lnTo>
                    <a:pt x="2027" y="6122"/>
                  </a:lnTo>
                  <a:lnTo>
                    <a:pt x="2035" y="6099"/>
                  </a:lnTo>
                  <a:lnTo>
                    <a:pt x="2043" y="6094"/>
                  </a:lnTo>
                  <a:lnTo>
                    <a:pt x="2059" y="6088"/>
                  </a:lnTo>
                  <a:lnTo>
                    <a:pt x="2067" y="6088"/>
                  </a:lnTo>
                  <a:lnTo>
                    <a:pt x="2075" y="6088"/>
                  </a:lnTo>
                  <a:lnTo>
                    <a:pt x="2083" y="6071"/>
                  </a:lnTo>
                  <a:lnTo>
                    <a:pt x="2107" y="6055"/>
                  </a:lnTo>
                  <a:lnTo>
                    <a:pt x="2115" y="6055"/>
                  </a:lnTo>
                  <a:lnTo>
                    <a:pt x="2123" y="6049"/>
                  </a:lnTo>
                  <a:lnTo>
                    <a:pt x="2131" y="6038"/>
                  </a:lnTo>
                  <a:lnTo>
                    <a:pt x="2139" y="6015"/>
                  </a:lnTo>
                  <a:lnTo>
                    <a:pt x="2147" y="6010"/>
                  </a:lnTo>
                  <a:lnTo>
                    <a:pt x="2155" y="6004"/>
                  </a:lnTo>
                  <a:lnTo>
                    <a:pt x="2163" y="5998"/>
                  </a:lnTo>
                  <a:lnTo>
                    <a:pt x="2171" y="5993"/>
                  </a:lnTo>
                  <a:lnTo>
                    <a:pt x="2195" y="5993"/>
                  </a:lnTo>
                  <a:lnTo>
                    <a:pt x="2203" y="5987"/>
                  </a:lnTo>
                  <a:lnTo>
                    <a:pt x="2211" y="5987"/>
                  </a:lnTo>
                  <a:lnTo>
                    <a:pt x="2219" y="5987"/>
                  </a:lnTo>
                  <a:lnTo>
                    <a:pt x="2227" y="5982"/>
                  </a:lnTo>
                  <a:lnTo>
                    <a:pt x="2235" y="5982"/>
                  </a:lnTo>
                  <a:lnTo>
                    <a:pt x="2243" y="5982"/>
                  </a:lnTo>
                  <a:lnTo>
                    <a:pt x="2251" y="5976"/>
                  </a:lnTo>
                  <a:lnTo>
                    <a:pt x="2259" y="5976"/>
                  </a:lnTo>
                  <a:lnTo>
                    <a:pt x="2267" y="5971"/>
                  </a:lnTo>
                  <a:lnTo>
                    <a:pt x="2275" y="5953"/>
                  </a:lnTo>
                  <a:lnTo>
                    <a:pt x="2299" y="5943"/>
                  </a:lnTo>
                  <a:lnTo>
                    <a:pt x="2307" y="5937"/>
                  </a:lnTo>
                  <a:lnTo>
                    <a:pt x="2315" y="5931"/>
                  </a:lnTo>
                  <a:lnTo>
                    <a:pt x="2323" y="5931"/>
                  </a:lnTo>
                  <a:lnTo>
                    <a:pt x="2339" y="5920"/>
                  </a:lnTo>
                  <a:lnTo>
                    <a:pt x="2347" y="5909"/>
                  </a:lnTo>
                  <a:lnTo>
                    <a:pt x="2355" y="5886"/>
                  </a:lnTo>
                  <a:lnTo>
                    <a:pt x="2371" y="5886"/>
                  </a:lnTo>
                  <a:lnTo>
                    <a:pt x="2379" y="5881"/>
                  </a:lnTo>
                  <a:lnTo>
                    <a:pt x="2388" y="5858"/>
                  </a:lnTo>
                  <a:lnTo>
                    <a:pt x="2395" y="5836"/>
                  </a:lnTo>
                  <a:lnTo>
                    <a:pt x="2403" y="5836"/>
                  </a:lnTo>
                  <a:lnTo>
                    <a:pt x="2412" y="5830"/>
                  </a:lnTo>
                  <a:lnTo>
                    <a:pt x="2427" y="5819"/>
                  </a:lnTo>
                  <a:lnTo>
                    <a:pt x="2443" y="5808"/>
                  </a:lnTo>
                  <a:lnTo>
                    <a:pt x="2460" y="5802"/>
                  </a:lnTo>
                  <a:lnTo>
                    <a:pt x="2475" y="5796"/>
                  </a:lnTo>
                  <a:lnTo>
                    <a:pt x="2484" y="5791"/>
                  </a:lnTo>
                  <a:lnTo>
                    <a:pt x="2491" y="5791"/>
                  </a:lnTo>
                  <a:lnTo>
                    <a:pt x="2500" y="5785"/>
                  </a:lnTo>
                  <a:lnTo>
                    <a:pt x="2508" y="5780"/>
                  </a:lnTo>
                  <a:lnTo>
                    <a:pt x="2524" y="5763"/>
                  </a:lnTo>
                  <a:lnTo>
                    <a:pt x="2532" y="5751"/>
                  </a:lnTo>
                  <a:lnTo>
                    <a:pt x="2539" y="5740"/>
                  </a:lnTo>
                  <a:lnTo>
                    <a:pt x="2548" y="5729"/>
                  </a:lnTo>
                  <a:lnTo>
                    <a:pt x="2564" y="5729"/>
                  </a:lnTo>
                  <a:lnTo>
                    <a:pt x="2572" y="5712"/>
                  </a:lnTo>
                  <a:lnTo>
                    <a:pt x="2580" y="5712"/>
                  </a:lnTo>
                  <a:lnTo>
                    <a:pt x="2587" y="5701"/>
                  </a:lnTo>
                  <a:lnTo>
                    <a:pt x="2596" y="5690"/>
                  </a:lnTo>
                  <a:lnTo>
                    <a:pt x="2612" y="5679"/>
                  </a:lnTo>
                  <a:lnTo>
                    <a:pt x="2620" y="5673"/>
                  </a:lnTo>
                  <a:lnTo>
                    <a:pt x="2628" y="5668"/>
                  </a:lnTo>
                  <a:lnTo>
                    <a:pt x="2636" y="5668"/>
                  </a:lnTo>
                  <a:lnTo>
                    <a:pt x="2644" y="5651"/>
                  </a:lnTo>
                  <a:lnTo>
                    <a:pt x="2652" y="5651"/>
                  </a:lnTo>
                  <a:lnTo>
                    <a:pt x="2660" y="5645"/>
                  </a:lnTo>
                  <a:lnTo>
                    <a:pt x="2676" y="5639"/>
                  </a:lnTo>
                  <a:lnTo>
                    <a:pt x="2700" y="5623"/>
                  </a:lnTo>
                  <a:lnTo>
                    <a:pt x="2708" y="5600"/>
                  </a:lnTo>
                  <a:lnTo>
                    <a:pt x="2716" y="5594"/>
                  </a:lnTo>
                  <a:lnTo>
                    <a:pt x="2724" y="5578"/>
                  </a:lnTo>
                  <a:lnTo>
                    <a:pt x="2732" y="5572"/>
                  </a:lnTo>
                  <a:lnTo>
                    <a:pt x="2740" y="5561"/>
                  </a:lnTo>
                  <a:lnTo>
                    <a:pt x="2748" y="5550"/>
                  </a:lnTo>
                  <a:lnTo>
                    <a:pt x="2756" y="5538"/>
                  </a:lnTo>
                  <a:lnTo>
                    <a:pt x="2764" y="5533"/>
                  </a:lnTo>
                  <a:lnTo>
                    <a:pt x="2772" y="5527"/>
                  </a:lnTo>
                  <a:lnTo>
                    <a:pt x="2780" y="5521"/>
                  </a:lnTo>
                  <a:lnTo>
                    <a:pt x="2796" y="5516"/>
                  </a:lnTo>
                  <a:lnTo>
                    <a:pt x="2804" y="5510"/>
                  </a:lnTo>
                  <a:lnTo>
                    <a:pt x="2812" y="5505"/>
                  </a:lnTo>
                  <a:lnTo>
                    <a:pt x="2820" y="5499"/>
                  </a:lnTo>
                  <a:lnTo>
                    <a:pt x="2836" y="5499"/>
                  </a:lnTo>
                  <a:lnTo>
                    <a:pt x="2844" y="5488"/>
                  </a:lnTo>
                  <a:lnTo>
                    <a:pt x="2852" y="5482"/>
                  </a:lnTo>
                  <a:lnTo>
                    <a:pt x="2884" y="5477"/>
                  </a:lnTo>
                  <a:lnTo>
                    <a:pt x="2892" y="5471"/>
                  </a:lnTo>
                  <a:lnTo>
                    <a:pt x="2908" y="5465"/>
                  </a:lnTo>
                  <a:lnTo>
                    <a:pt x="2916" y="5454"/>
                  </a:lnTo>
                  <a:lnTo>
                    <a:pt x="2924" y="5454"/>
                  </a:lnTo>
                  <a:lnTo>
                    <a:pt x="2932" y="5448"/>
                  </a:lnTo>
                  <a:lnTo>
                    <a:pt x="2956" y="5443"/>
                  </a:lnTo>
                  <a:lnTo>
                    <a:pt x="2972" y="5438"/>
                  </a:lnTo>
                  <a:lnTo>
                    <a:pt x="2980" y="5432"/>
                  </a:lnTo>
                  <a:lnTo>
                    <a:pt x="2988" y="5426"/>
                  </a:lnTo>
                  <a:lnTo>
                    <a:pt x="3004" y="5426"/>
                  </a:lnTo>
                  <a:lnTo>
                    <a:pt x="3012" y="5421"/>
                  </a:lnTo>
                  <a:lnTo>
                    <a:pt x="3028" y="5415"/>
                  </a:lnTo>
                  <a:lnTo>
                    <a:pt x="3036" y="5409"/>
                  </a:lnTo>
                  <a:lnTo>
                    <a:pt x="3045" y="5403"/>
                  </a:lnTo>
                  <a:lnTo>
                    <a:pt x="3052" y="5403"/>
                  </a:lnTo>
                  <a:lnTo>
                    <a:pt x="3060" y="5398"/>
                  </a:lnTo>
                  <a:lnTo>
                    <a:pt x="3069" y="5398"/>
                  </a:lnTo>
                  <a:lnTo>
                    <a:pt x="3076" y="5387"/>
                  </a:lnTo>
                  <a:lnTo>
                    <a:pt x="3084" y="5376"/>
                  </a:lnTo>
                  <a:lnTo>
                    <a:pt x="3093" y="5376"/>
                  </a:lnTo>
                  <a:lnTo>
                    <a:pt x="3100" y="5370"/>
                  </a:lnTo>
                  <a:lnTo>
                    <a:pt x="3108" y="5370"/>
                  </a:lnTo>
                  <a:lnTo>
                    <a:pt x="3124" y="5359"/>
                  </a:lnTo>
                  <a:lnTo>
                    <a:pt x="3132" y="5359"/>
                  </a:lnTo>
                  <a:lnTo>
                    <a:pt x="3141" y="5353"/>
                  </a:lnTo>
                  <a:lnTo>
                    <a:pt x="3157" y="5348"/>
                  </a:lnTo>
                  <a:lnTo>
                    <a:pt x="3165" y="5348"/>
                  </a:lnTo>
                  <a:lnTo>
                    <a:pt x="3172" y="5348"/>
                  </a:lnTo>
                  <a:lnTo>
                    <a:pt x="3181" y="5348"/>
                  </a:lnTo>
                  <a:lnTo>
                    <a:pt x="3189" y="5336"/>
                  </a:lnTo>
                  <a:lnTo>
                    <a:pt x="3196" y="5336"/>
                  </a:lnTo>
                  <a:lnTo>
                    <a:pt x="3205" y="5331"/>
                  </a:lnTo>
                  <a:lnTo>
                    <a:pt x="3213" y="5331"/>
                  </a:lnTo>
                  <a:lnTo>
                    <a:pt x="3220" y="5331"/>
                  </a:lnTo>
                  <a:lnTo>
                    <a:pt x="3237" y="5325"/>
                  </a:lnTo>
                  <a:lnTo>
                    <a:pt x="3244" y="5314"/>
                  </a:lnTo>
                  <a:lnTo>
                    <a:pt x="3261" y="5308"/>
                  </a:lnTo>
                  <a:lnTo>
                    <a:pt x="3269" y="5308"/>
                  </a:lnTo>
                  <a:lnTo>
                    <a:pt x="3277" y="5297"/>
                  </a:lnTo>
                  <a:lnTo>
                    <a:pt x="3285" y="5291"/>
                  </a:lnTo>
                  <a:lnTo>
                    <a:pt x="3293" y="5286"/>
                  </a:lnTo>
                  <a:lnTo>
                    <a:pt x="3301" y="5286"/>
                  </a:lnTo>
                  <a:lnTo>
                    <a:pt x="3309" y="5286"/>
                  </a:lnTo>
                  <a:lnTo>
                    <a:pt x="3317" y="5280"/>
                  </a:lnTo>
                  <a:lnTo>
                    <a:pt x="3325" y="5275"/>
                  </a:lnTo>
                  <a:lnTo>
                    <a:pt x="3333" y="5269"/>
                  </a:lnTo>
                  <a:lnTo>
                    <a:pt x="3341" y="5263"/>
                  </a:lnTo>
                  <a:lnTo>
                    <a:pt x="3349" y="5258"/>
                  </a:lnTo>
                  <a:lnTo>
                    <a:pt x="3357" y="5241"/>
                  </a:lnTo>
                  <a:lnTo>
                    <a:pt x="3365" y="5230"/>
                  </a:lnTo>
                  <a:lnTo>
                    <a:pt x="3373" y="5218"/>
                  </a:lnTo>
                  <a:lnTo>
                    <a:pt x="3381" y="5207"/>
                  </a:lnTo>
                  <a:lnTo>
                    <a:pt x="3397" y="5202"/>
                  </a:lnTo>
                  <a:lnTo>
                    <a:pt x="3405" y="5196"/>
                  </a:lnTo>
                  <a:lnTo>
                    <a:pt x="3413" y="5190"/>
                  </a:lnTo>
                  <a:lnTo>
                    <a:pt x="3421" y="5185"/>
                  </a:lnTo>
                  <a:lnTo>
                    <a:pt x="3429" y="5168"/>
                  </a:lnTo>
                  <a:lnTo>
                    <a:pt x="3437" y="5168"/>
                  </a:lnTo>
                  <a:lnTo>
                    <a:pt x="3445" y="5157"/>
                  </a:lnTo>
                  <a:lnTo>
                    <a:pt x="3453" y="5151"/>
                  </a:lnTo>
                  <a:lnTo>
                    <a:pt x="3469" y="5151"/>
                  </a:lnTo>
                  <a:lnTo>
                    <a:pt x="3477" y="5140"/>
                  </a:lnTo>
                  <a:lnTo>
                    <a:pt x="3485" y="5134"/>
                  </a:lnTo>
                  <a:lnTo>
                    <a:pt x="3493" y="5134"/>
                  </a:lnTo>
                  <a:lnTo>
                    <a:pt x="3501" y="5123"/>
                  </a:lnTo>
                  <a:lnTo>
                    <a:pt x="3509" y="5123"/>
                  </a:lnTo>
                  <a:lnTo>
                    <a:pt x="3517" y="5118"/>
                  </a:lnTo>
                  <a:lnTo>
                    <a:pt x="3525" y="5118"/>
                  </a:lnTo>
                  <a:lnTo>
                    <a:pt x="3541" y="5112"/>
                  </a:lnTo>
                  <a:lnTo>
                    <a:pt x="3549" y="5112"/>
                  </a:lnTo>
                  <a:lnTo>
                    <a:pt x="3557" y="5106"/>
                  </a:lnTo>
                  <a:lnTo>
                    <a:pt x="3565" y="5101"/>
                  </a:lnTo>
                  <a:lnTo>
                    <a:pt x="3573" y="5095"/>
                  </a:lnTo>
                  <a:lnTo>
                    <a:pt x="3581" y="5095"/>
                  </a:lnTo>
                  <a:lnTo>
                    <a:pt x="3589" y="5089"/>
                  </a:lnTo>
                  <a:lnTo>
                    <a:pt x="3597" y="5078"/>
                  </a:lnTo>
                  <a:lnTo>
                    <a:pt x="3605" y="5067"/>
                  </a:lnTo>
                  <a:lnTo>
                    <a:pt x="3613" y="5067"/>
                  </a:lnTo>
                  <a:lnTo>
                    <a:pt x="3621" y="5061"/>
                  </a:lnTo>
                  <a:lnTo>
                    <a:pt x="3629" y="5061"/>
                  </a:lnTo>
                  <a:lnTo>
                    <a:pt x="3637" y="5061"/>
                  </a:lnTo>
                  <a:lnTo>
                    <a:pt x="3645" y="5056"/>
                  </a:lnTo>
                  <a:lnTo>
                    <a:pt x="3653" y="5045"/>
                  </a:lnTo>
                  <a:lnTo>
                    <a:pt x="3661" y="5033"/>
                  </a:lnTo>
                  <a:lnTo>
                    <a:pt x="3669" y="5033"/>
                  </a:lnTo>
                  <a:lnTo>
                    <a:pt x="3678" y="5028"/>
                  </a:lnTo>
                  <a:lnTo>
                    <a:pt x="3685" y="5022"/>
                  </a:lnTo>
                  <a:lnTo>
                    <a:pt x="3701" y="5022"/>
                  </a:lnTo>
                  <a:lnTo>
                    <a:pt x="3717" y="5016"/>
                  </a:lnTo>
                  <a:lnTo>
                    <a:pt x="3726" y="5011"/>
                  </a:lnTo>
                  <a:lnTo>
                    <a:pt x="3741" y="5011"/>
                  </a:lnTo>
                  <a:lnTo>
                    <a:pt x="3750" y="5000"/>
                  </a:lnTo>
                  <a:lnTo>
                    <a:pt x="3757" y="4983"/>
                  </a:lnTo>
                  <a:lnTo>
                    <a:pt x="3765" y="4983"/>
                  </a:lnTo>
                  <a:lnTo>
                    <a:pt x="3774" y="4977"/>
                  </a:lnTo>
                  <a:lnTo>
                    <a:pt x="3798" y="4966"/>
                  </a:lnTo>
                  <a:lnTo>
                    <a:pt x="3805" y="4949"/>
                  </a:lnTo>
                  <a:lnTo>
                    <a:pt x="3814" y="4943"/>
                  </a:lnTo>
                  <a:lnTo>
                    <a:pt x="3822" y="4938"/>
                  </a:lnTo>
                  <a:lnTo>
                    <a:pt x="3829" y="4932"/>
                  </a:lnTo>
                  <a:lnTo>
                    <a:pt x="3838" y="4932"/>
                  </a:lnTo>
                  <a:lnTo>
                    <a:pt x="3853" y="4927"/>
                  </a:lnTo>
                  <a:lnTo>
                    <a:pt x="3862" y="4921"/>
                  </a:lnTo>
                  <a:lnTo>
                    <a:pt x="3870" y="4915"/>
                  </a:lnTo>
                  <a:lnTo>
                    <a:pt x="3877" y="4910"/>
                  </a:lnTo>
                  <a:lnTo>
                    <a:pt x="3886" y="4910"/>
                  </a:lnTo>
                  <a:lnTo>
                    <a:pt x="3894" y="4898"/>
                  </a:lnTo>
                  <a:lnTo>
                    <a:pt x="3901" y="4882"/>
                  </a:lnTo>
                  <a:lnTo>
                    <a:pt x="3910" y="4876"/>
                  </a:lnTo>
                  <a:lnTo>
                    <a:pt x="3918" y="4876"/>
                  </a:lnTo>
                  <a:lnTo>
                    <a:pt x="3926" y="4870"/>
                  </a:lnTo>
                  <a:lnTo>
                    <a:pt x="3934" y="4870"/>
                  </a:lnTo>
                  <a:lnTo>
                    <a:pt x="3942" y="4859"/>
                  </a:lnTo>
                  <a:lnTo>
                    <a:pt x="3950" y="4848"/>
                  </a:lnTo>
                  <a:lnTo>
                    <a:pt x="3958" y="4843"/>
                  </a:lnTo>
                  <a:lnTo>
                    <a:pt x="3966" y="4831"/>
                  </a:lnTo>
                  <a:lnTo>
                    <a:pt x="3974" y="4809"/>
                  </a:lnTo>
                  <a:lnTo>
                    <a:pt x="3982" y="4803"/>
                  </a:lnTo>
                  <a:lnTo>
                    <a:pt x="3990" y="4792"/>
                  </a:lnTo>
                  <a:lnTo>
                    <a:pt x="3998" y="4786"/>
                  </a:lnTo>
                  <a:lnTo>
                    <a:pt x="4006" y="4786"/>
                  </a:lnTo>
                  <a:lnTo>
                    <a:pt x="4014" y="4775"/>
                  </a:lnTo>
                  <a:lnTo>
                    <a:pt x="4030" y="4775"/>
                  </a:lnTo>
                  <a:lnTo>
                    <a:pt x="4038" y="4775"/>
                  </a:lnTo>
                  <a:lnTo>
                    <a:pt x="4046" y="4770"/>
                  </a:lnTo>
                  <a:lnTo>
                    <a:pt x="4054" y="4770"/>
                  </a:lnTo>
                  <a:lnTo>
                    <a:pt x="4062" y="4770"/>
                  </a:lnTo>
                  <a:lnTo>
                    <a:pt x="4070" y="4758"/>
                  </a:lnTo>
                  <a:lnTo>
                    <a:pt x="4078" y="4758"/>
                  </a:lnTo>
                  <a:lnTo>
                    <a:pt x="4086" y="4753"/>
                  </a:lnTo>
                  <a:lnTo>
                    <a:pt x="4094" y="4753"/>
                  </a:lnTo>
                  <a:lnTo>
                    <a:pt x="4110" y="4741"/>
                  </a:lnTo>
                  <a:lnTo>
                    <a:pt x="4134" y="4741"/>
                  </a:lnTo>
                  <a:lnTo>
                    <a:pt x="4142" y="4736"/>
                  </a:lnTo>
                  <a:lnTo>
                    <a:pt x="4150" y="4730"/>
                  </a:lnTo>
                  <a:lnTo>
                    <a:pt x="4158" y="4719"/>
                  </a:lnTo>
                  <a:lnTo>
                    <a:pt x="4166" y="4719"/>
                  </a:lnTo>
                  <a:lnTo>
                    <a:pt x="4174" y="4719"/>
                  </a:lnTo>
                  <a:lnTo>
                    <a:pt x="4182" y="4708"/>
                  </a:lnTo>
                  <a:lnTo>
                    <a:pt x="4190" y="4702"/>
                  </a:lnTo>
                  <a:lnTo>
                    <a:pt x="4198" y="4702"/>
                  </a:lnTo>
                  <a:lnTo>
                    <a:pt x="4206" y="4696"/>
                  </a:lnTo>
                  <a:lnTo>
                    <a:pt x="4214" y="4685"/>
                  </a:lnTo>
                  <a:lnTo>
                    <a:pt x="4222" y="4680"/>
                  </a:lnTo>
                  <a:lnTo>
                    <a:pt x="4230" y="4674"/>
                  </a:lnTo>
                  <a:lnTo>
                    <a:pt x="4238" y="4668"/>
                  </a:lnTo>
                  <a:lnTo>
                    <a:pt x="4246" y="4657"/>
                  </a:lnTo>
                  <a:lnTo>
                    <a:pt x="4254" y="4646"/>
                  </a:lnTo>
                  <a:lnTo>
                    <a:pt x="4262" y="4646"/>
                  </a:lnTo>
                  <a:lnTo>
                    <a:pt x="4270" y="4635"/>
                  </a:lnTo>
                  <a:lnTo>
                    <a:pt x="4278" y="4635"/>
                  </a:lnTo>
                  <a:lnTo>
                    <a:pt x="4286" y="4623"/>
                  </a:lnTo>
                  <a:lnTo>
                    <a:pt x="4294" y="4618"/>
                  </a:lnTo>
                  <a:lnTo>
                    <a:pt x="4310" y="4618"/>
                  </a:lnTo>
                  <a:lnTo>
                    <a:pt x="4326" y="4607"/>
                  </a:lnTo>
                  <a:lnTo>
                    <a:pt x="4334" y="4601"/>
                  </a:lnTo>
                  <a:lnTo>
                    <a:pt x="4342" y="4595"/>
                  </a:lnTo>
                  <a:lnTo>
                    <a:pt x="4350" y="4590"/>
                  </a:lnTo>
                  <a:lnTo>
                    <a:pt x="4358" y="4590"/>
                  </a:lnTo>
                  <a:lnTo>
                    <a:pt x="4374" y="4578"/>
                  </a:lnTo>
                  <a:lnTo>
                    <a:pt x="4382" y="4556"/>
                  </a:lnTo>
                  <a:lnTo>
                    <a:pt x="4390" y="4551"/>
                  </a:lnTo>
                  <a:lnTo>
                    <a:pt x="4398" y="4551"/>
                  </a:lnTo>
                  <a:lnTo>
                    <a:pt x="4406" y="4545"/>
                  </a:lnTo>
                  <a:lnTo>
                    <a:pt x="4414" y="4540"/>
                  </a:lnTo>
                  <a:lnTo>
                    <a:pt x="4422" y="4534"/>
                  </a:lnTo>
                  <a:lnTo>
                    <a:pt x="4431" y="4528"/>
                  </a:lnTo>
                  <a:lnTo>
                    <a:pt x="4438" y="4528"/>
                  </a:lnTo>
                  <a:lnTo>
                    <a:pt x="4447" y="4528"/>
                  </a:lnTo>
                  <a:lnTo>
                    <a:pt x="4455" y="4528"/>
                  </a:lnTo>
                  <a:lnTo>
                    <a:pt x="4462" y="4528"/>
                  </a:lnTo>
                  <a:lnTo>
                    <a:pt x="4479" y="4523"/>
                  </a:lnTo>
                  <a:lnTo>
                    <a:pt x="4486" y="4517"/>
                  </a:lnTo>
                  <a:lnTo>
                    <a:pt x="4495" y="4506"/>
                  </a:lnTo>
                  <a:lnTo>
                    <a:pt x="4503" y="4500"/>
                  </a:lnTo>
                  <a:lnTo>
                    <a:pt x="4519" y="4489"/>
                  </a:lnTo>
                  <a:lnTo>
                    <a:pt x="4527" y="4489"/>
                  </a:lnTo>
                  <a:lnTo>
                    <a:pt x="4534" y="4489"/>
                  </a:lnTo>
                  <a:lnTo>
                    <a:pt x="4543" y="4483"/>
                  </a:lnTo>
                  <a:lnTo>
                    <a:pt x="4551" y="4472"/>
                  </a:lnTo>
                  <a:lnTo>
                    <a:pt x="4558" y="4472"/>
                  </a:lnTo>
                  <a:lnTo>
                    <a:pt x="4567" y="4472"/>
                  </a:lnTo>
                  <a:lnTo>
                    <a:pt x="4575" y="4472"/>
                  </a:lnTo>
                  <a:lnTo>
                    <a:pt x="4583" y="4472"/>
                  </a:lnTo>
                  <a:lnTo>
                    <a:pt x="4591" y="4472"/>
                  </a:lnTo>
                  <a:lnTo>
                    <a:pt x="4599" y="4466"/>
                  </a:lnTo>
                  <a:lnTo>
                    <a:pt x="4607" y="4461"/>
                  </a:lnTo>
                  <a:lnTo>
                    <a:pt x="4615" y="4455"/>
                  </a:lnTo>
                  <a:lnTo>
                    <a:pt x="4623" y="4450"/>
                  </a:lnTo>
                  <a:lnTo>
                    <a:pt x="4631" y="4444"/>
                  </a:lnTo>
                  <a:lnTo>
                    <a:pt x="4639" y="4438"/>
                  </a:lnTo>
                  <a:lnTo>
                    <a:pt x="4647" y="4438"/>
                  </a:lnTo>
                  <a:lnTo>
                    <a:pt x="4671" y="4433"/>
                  </a:lnTo>
                  <a:lnTo>
                    <a:pt x="4695" y="4427"/>
                  </a:lnTo>
                  <a:lnTo>
                    <a:pt x="4703" y="4416"/>
                  </a:lnTo>
                  <a:lnTo>
                    <a:pt x="4711" y="4405"/>
                  </a:lnTo>
                  <a:lnTo>
                    <a:pt x="4727" y="4399"/>
                  </a:lnTo>
                  <a:lnTo>
                    <a:pt x="4735" y="4388"/>
                  </a:lnTo>
                  <a:lnTo>
                    <a:pt x="4743" y="4388"/>
                  </a:lnTo>
                  <a:lnTo>
                    <a:pt x="4751" y="4382"/>
                  </a:lnTo>
                  <a:lnTo>
                    <a:pt x="4759" y="4377"/>
                  </a:lnTo>
                  <a:lnTo>
                    <a:pt x="4767" y="4371"/>
                  </a:lnTo>
                  <a:lnTo>
                    <a:pt x="4775" y="4365"/>
                  </a:lnTo>
                  <a:lnTo>
                    <a:pt x="4783" y="4360"/>
                  </a:lnTo>
                  <a:lnTo>
                    <a:pt x="4791" y="4354"/>
                  </a:lnTo>
                  <a:lnTo>
                    <a:pt x="4815" y="4348"/>
                  </a:lnTo>
                  <a:lnTo>
                    <a:pt x="4823" y="4343"/>
                  </a:lnTo>
                  <a:lnTo>
                    <a:pt x="4839" y="4332"/>
                  </a:lnTo>
                  <a:lnTo>
                    <a:pt x="4855" y="4326"/>
                  </a:lnTo>
                  <a:lnTo>
                    <a:pt x="4863" y="4320"/>
                  </a:lnTo>
                  <a:lnTo>
                    <a:pt x="4879" y="4315"/>
                  </a:lnTo>
                  <a:lnTo>
                    <a:pt x="4887" y="4309"/>
                  </a:lnTo>
                  <a:lnTo>
                    <a:pt x="4895" y="4309"/>
                  </a:lnTo>
                  <a:lnTo>
                    <a:pt x="4903" y="4304"/>
                  </a:lnTo>
                  <a:lnTo>
                    <a:pt x="4919" y="4304"/>
                  </a:lnTo>
                  <a:lnTo>
                    <a:pt x="4927" y="4298"/>
                  </a:lnTo>
                  <a:lnTo>
                    <a:pt x="4943" y="4287"/>
                  </a:lnTo>
                  <a:lnTo>
                    <a:pt x="4951" y="4281"/>
                  </a:lnTo>
                  <a:lnTo>
                    <a:pt x="4967" y="4275"/>
                  </a:lnTo>
                  <a:lnTo>
                    <a:pt x="4975" y="4270"/>
                  </a:lnTo>
                  <a:lnTo>
                    <a:pt x="4983" y="4265"/>
                  </a:lnTo>
                  <a:lnTo>
                    <a:pt x="4991" y="4259"/>
                  </a:lnTo>
                  <a:lnTo>
                    <a:pt x="4999" y="4259"/>
                  </a:lnTo>
                  <a:lnTo>
                    <a:pt x="5007" y="4259"/>
                  </a:lnTo>
                  <a:lnTo>
                    <a:pt x="5015" y="4253"/>
                  </a:lnTo>
                  <a:lnTo>
                    <a:pt x="5023" y="4248"/>
                  </a:lnTo>
                  <a:lnTo>
                    <a:pt x="5031" y="4242"/>
                  </a:lnTo>
                  <a:lnTo>
                    <a:pt x="5039" y="4242"/>
                  </a:lnTo>
                  <a:lnTo>
                    <a:pt x="5047" y="4242"/>
                  </a:lnTo>
                  <a:lnTo>
                    <a:pt x="5055" y="4225"/>
                  </a:lnTo>
                  <a:lnTo>
                    <a:pt x="5063" y="4225"/>
                  </a:lnTo>
                  <a:lnTo>
                    <a:pt x="5079" y="4220"/>
                  </a:lnTo>
                  <a:lnTo>
                    <a:pt x="5087" y="4214"/>
                  </a:lnTo>
                  <a:lnTo>
                    <a:pt x="5104" y="4203"/>
                  </a:lnTo>
                  <a:lnTo>
                    <a:pt x="5111" y="4191"/>
                  </a:lnTo>
                  <a:lnTo>
                    <a:pt x="5119" y="4191"/>
                  </a:lnTo>
                  <a:lnTo>
                    <a:pt x="5128" y="4186"/>
                  </a:lnTo>
                  <a:lnTo>
                    <a:pt x="5135" y="4180"/>
                  </a:lnTo>
                  <a:lnTo>
                    <a:pt x="5143" y="4180"/>
                  </a:lnTo>
                  <a:lnTo>
                    <a:pt x="5152" y="4175"/>
                  </a:lnTo>
                  <a:lnTo>
                    <a:pt x="5167" y="4169"/>
                  </a:lnTo>
                  <a:lnTo>
                    <a:pt x="5176" y="4163"/>
                  </a:lnTo>
                  <a:lnTo>
                    <a:pt x="5184" y="4147"/>
                  </a:lnTo>
                  <a:lnTo>
                    <a:pt x="5191" y="4141"/>
                  </a:lnTo>
                  <a:lnTo>
                    <a:pt x="5200" y="4135"/>
                  </a:lnTo>
                  <a:lnTo>
                    <a:pt x="5215" y="4135"/>
                  </a:lnTo>
                  <a:lnTo>
                    <a:pt x="5224" y="4135"/>
                  </a:lnTo>
                  <a:lnTo>
                    <a:pt x="5232" y="4124"/>
                  </a:lnTo>
                  <a:lnTo>
                    <a:pt x="5240" y="4124"/>
                  </a:lnTo>
                  <a:lnTo>
                    <a:pt x="5248" y="4124"/>
                  </a:lnTo>
                  <a:lnTo>
                    <a:pt x="5256" y="4113"/>
                  </a:lnTo>
                  <a:lnTo>
                    <a:pt x="5272" y="4090"/>
                  </a:lnTo>
                  <a:lnTo>
                    <a:pt x="5280" y="4090"/>
                  </a:lnTo>
                  <a:lnTo>
                    <a:pt x="5288" y="4068"/>
                  </a:lnTo>
                  <a:lnTo>
                    <a:pt x="5303" y="4062"/>
                  </a:lnTo>
                  <a:lnTo>
                    <a:pt x="5327" y="4062"/>
                  </a:lnTo>
                  <a:lnTo>
                    <a:pt x="5335" y="4062"/>
                  </a:lnTo>
                  <a:lnTo>
                    <a:pt x="5343" y="4062"/>
                  </a:lnTo>
                  <a:lnTo>
                    <a:pt x="5351" y="4051"/>
                  </a:lnTo>
                  <a:lnTo>
                    <a:pt x="5359" y="4045"/>
                  </a:lnTo>
                  <a:lnTo>
                    <a:pt x="5367" y="4034"/>
                  </a:lnTo>
                  <a:lnTo>
                    <a:pt x="5375" y="4029"/>
                  </a:lnTo>
                  <a:lnTo>
                    <a:pt x="5383" y="4012"/>
                  </a:lnTo>
                  <a:lnTo>
                    <a:pt x="5391" y="4006"/>
                  </a:lnTo>
                  <a:lnTo>
                    <a:pt x="5399" y="4001"/>
                  </a:lnTo>
                  <a:lnTo>
                    <a:pt x="5407" y="4001"/>
                  </a:lnTo>
                  <a:lnTo>
                    <a:pt x="5415" y="3990"/>
                  </a:lnTo>
                  <a:lnTo>
                    <a:pt x="5423" y="3978"/>
                  </a:lnTo>
                  <a:lnTo>
                    <a:pt x="5431" y="3978"/>
                  </a:lnTo>
                  <a:lnTo>
                    <a:pt x="5439" y="3973"/>
                  </a:lnTo>
                  <a:lnTo>
                    <a:pt x="5455" y="3967"/>
                  </a:lnTo>
                  <a:lnTo>
                    <a:pt x="5463" y="3967"/>
                  </a:lnTo>
                  <a:lnTo>
                    <a:pt x="5471" y="3956"/>
                  </a:lnTo>
                  <a:lnTo>
                    <a:pt x="5479" y="3956"/>
                  </a:lnTo>
                  <a:lnTo>
                    <a:pt x="5487" y="3950"/>
                  </a:lnTo>
                  <a:lnTo>
                    <a:pt x="5495" y="3950"/>
                  </a:lnTo>
                  <a:lnTo>
                    <a:pt x="5503" y="3950"/>
                  </a:lnTo>
                  <a:lnTo>
                    <a:pt x="5511" y="3939"/>
                  </a:lnTo>
                  <a:lnTo>
                    <a:pt x="5519" y="3922"/>
                  </a:lnTo>
                  <a:lnTo>
                    <a:pt x="5527" y="3916"/>
                  </a:lnTo>
                  <a:lnTo>
                    <a:pt x="5535" y="3911"/>
                  </a:lnTo>
                  <a:lnTo>
                    <a:pt x="5543" y="3911"/>
                  </a:lnTo>
                  <a:lnTo>
                    <a:pt x="5551" y="3905"/>
                  </a:lnTo>
                  <a:lnTo>
                    <a:pt x="5559" y="3905"/>
                  </a:lnTo>
                  <a:lnTo>
                    <a:pt x="5567" y="3905"/>
                  </a:lnTo>
                  <a:lnTo>
                    <a:pt x="5575" y="3905"/>
                  </a:lnTo>
                  <a:lnTo>
                    <a:pt x="5583" y="3905"/>
                  </a:lnTo>
                  <a:lnTo>
                    <a:pt x="5591" y="3894"/>
                  </a:lnTo>
                  <a:lnTo>
                    <a:pt x="5599" y="3894"/>
                  </a:lnTo>
                  <a:lnTo>
                    <a:pt x="5607" y="3873"/>
                  </a:lnTo>
                  <a:lnTo>
                    <a:pt x="5615" y="3873"/>
                  </a:lnTo>
                  <a:lnTo>
                    <a:pt x="5623" y="3861"/>
                  </a:lnTo>
                  <a:lnTo>
                    <a:pt x="5639" y="3850"/>
                  </a:lnTo>
                  <a:lnTo>
                    <a:pt x="5647" y="3850"/>
                  </a:lnTo>
                  <a:lnTo>
                    <a:pt x="5655" y="3844"/>
                  </a:lnTo>
                  <a:lnTo>
                    <a:pt x="5663" y="3839"/>
                  </a:lnTo>
                  <a:lnTo>
                    <a:pt x="5671" y="3833"/>
                  </a:lnTo>
                  <a:lnTo>
                    <a:pt x="5679" y="3828"/>
                  </a:lnTo>
                  <a:lnTo>
                    <a:pt x="5687" y="3822"/>
                  </a:lnTo>
                  <a:lnTo>
                    <a:pt x="5695" y="3805"/>
                  </a:lnTo>
                  <a:lnTo>
                    <a:pt x="5703" y="3799"/>
                  </a:lnTo>
                  <a:lnTo>
                    <a:pt x="5711" y="3794"/>
                  </a:lnTo>
                  <a:lnTo>
                    <a:pt x="5727" y="3794"/>
                  </a:lnTo>
                  <a:lnTo>
                    <a:pt x="5735" y="3783"/>
                  </a:lnTo>
                  <a:lnTo>
                    <a:pt x="5743" y="3783"/>
                  </a:lnTo>
                  <a:lnTo>
                    <a:pt x="5751" y="3766"/>
                  </a:lnTo>
                  <a:lnTo>
                    <a:pt x="5760" y="3760"/>
                  </a:lnTo>
                  <a:lnTo>
                    <a:pt x="5767" y="3760"/>
                  </a:lnTo>
                  <a:lnTo>
                    <a:pt x="5775" y="3755"/>
                  </a:lnTo>
                  <a:lnTo>
                    <a:pt x="5799" y="3755"/>
                  </a:lnTo>
                  <a:lnTo>
                    <a:pt x="5808" y="3749"/>
                  </a:lnTo>
                  <a:lnTo>
                    <a:pt x="5823" y="3738"/>
                  </a:lnTo>
                  <a:lnTo>
                    <a:pt x="5832" y="3738"/>
                  </a:lnTo>
                  <a:lnTo>
                    <a:pt x="5839" y="3732"/>
                  </a:lnTo>
                  <a:lnTo>
                    <a:pt x="5847" y="3721"/>
                  </a:lnTo>
                  <a:lnTo>
                    <a:pt x="5856" y="3716"/>
                  </a:lnTo>
                  <a:lnTo>
                    <a:pt x="5864" y="3710"/>
                  </a:lnTo>
                  <a:lnTo>
                    <a:pt x="5871" y="3710"/>
                  </a:lnTo>
                  <a:lnTo>
                    <a:pt x="5880" y="3704"/>
                  </a:lnTo>
                  <a:lnTo>
                    <a:pt x="5887" y="3704"/>
                  </a:lnTo>
                  <a:lnTo>
                    <a:pt x="5896" y="3704"/>
                  </a:lnTo>
                  <a:lnTo>
                    <a:pt x="5904" y="3704"/>
                  </a:lnTo>
                  <a:lnTo>
                    <a:pt x="5912" y="3704"/>
                  </a:lnTo>
                  <a:lnTo>
                    <a:pt x="5920" y="3693"/>
                  </a:lnTo>
                  <a:lnTo>
                    <a:pt x="5928" y="3693"/>
                  </a:lnTo>
                  <a:lnTo>
                    <a:pt x="5936" y="3687"/>
                  </a:lnTo>
                  <a:lnTo>
                    <a:pt x="5944" y="3682"/>
                  </a:lnTo>
                  <a:lnTo>
                    <a:pt x="5952" y="3671"/>
                  </a:lnTo>
                  <a:lnTo>
                    <a:pt x="5968" y="3665"/>
                  </a:lnTo>
                  <a:lnTo>
                    <a:pt x="5976" y="3665"/>
                  </a:lnTo>
                  <a:lnTo>
                    <a:pt x="5992" y="3659"/>
                  </a:lnTo>
                  <a:lnTo>
                    <a:pt x="6000" y="3654"/>
                  </a:lnTo>
                  <a:lnTo>
                    <a:pt x="6008" y="3654"/>
                  </a:lnTo>
                  <a:lnTo>
                    <a:pt x="6016" y="3648"/>
                  </a:lnTo>
                  <a:lnTo>
                    <a:pt x="6024" y="3642"/>
                  </a:lnTo>
                  <a:lnTo>
                    <a:pt x="6032" y="3642"/>
                  </a:lnTo>
                  <a:lnTo>
                    <a:pt x="6048" y="3620"/>
                  </a:lnTo>
                  <a:lnTo>
                    <a:pt x="6056" y="3620"/>
                  </a:lnTo>
                  <a:lnTo>
                    <a:pt x="6064" y="3609"/>
                  </a:lnTo>
                  <a:lnTo>
                    <a:pt x="6072" y="3603"/>
                  </a:lnTo>
                  <a:lnTo>
                    <a:pt x="6080" y="3603"/>
                  </a:lnTo>
                  <a:lnTo>
                    <a:pt x="6088" y="3575"/>
                  </a:lnTo>
                  <a:lnTo>
                    <a:pt x="6096" y="3575"/>
                  </a:lnTo>
                  <a:lnTo>
                    <a:pt x="6104" y="3575"/>
                  </a:lnTo>
                  <a:lnTo>
                    <a:pt x="6112" y="3575"/>
                  </a:lnTo>
                  <a:lnTo>
                    <a:pt x="6120" y="3569"/>
                  </a:lnTo>
                  <a:lnTo>
                    <a:pt x="6128" y="3558"/>
                  </a:lnTo>
                  <a:lnTo>
                    <a:pt x="6144" y="3553"/>
                  </a:lnTo>
                  <a:lnTo>
                    <a:pt x="6160" y="3547"/>
                  </a:lnTo>
                  <a:lnTo>
                    <a:pt x="6168" y="3547"/>
                  </a:lnTo>
                  <a:lnTo>
                    <a:pt x="6176" y="3536"/>
                  </a:lnTo>
                  <a:lnTo>
                    <a:pt x="6192" y="3530"/>
                  </a:lnTo>
                  <a:lnTo>
                    <a:pt x="6200" y="3525"/>
                  </a:lnTo>
                  <a:lnTo>
                    <a:pt x="6208" y="3525"/>
                  </a:lnTo>
                  <a:lnTo>
                    <a:pt x="6216" y="3525"/>
                  </a:lnTo>
                  <a:lnTo>
                    <a:pt x="6224" y="3519"/>
                  </a:lnTo>
                  <a:lnTo>
                    <a:pt x="6232" y="3502"/>
                  </a:lnTo>
                  <a:lnTo>
                    <a:pt x="6240" y="3496"/>
                  </a:lnTo>
                  <a:lnTo>
                    <a:pt x="6248" y="3491"/>
                  </a:lnTo>
                  <a:lnTo>
                    <a:pt x="6256" y="3491"/>
                  </a:lnTo>
                  <a:lnTo>
                    <a:pt x="6264" y="3491"/>
                  </a:lnTo>
                  <a:lnTo>
                    <a:pt x="6272" y="3486"/>
                  </a:lnTo>
                  <a:lnTo>
                    <a:pt x="6288" y="3480"/>
                  </a:lnTo>
                  <a:lnTo>
                    <a:pt x="6296" y="3474"/>
                  </a:lnTo>
                  <a:lnTo>
                    <a:pt x="6304" y="3474"/>
                  </a:lnTo>
                  <a:lnTo>
                    <a:pt x="6312" y="3463"/>
                  </a:lnTo>
                  <a:lnTo>
                    <a:pt x="6328" y="3457"/>
                  </a:lnTo>
                  <a:lnTo>
                    <a:pt x="6336" y="3451"/>
                  </a:lnTo>
                  <a:lnTo>
                    <a:pt x="6344" y="3446"/>
                  </a:lnTo>
                  <a:lnTo>
                    <a:pt x="6360" y="3441"/>
                  </a:lnTo>
                  <a:lnTo>
                    <a:pt x="6368" y="3441"/>
                  </a:lnTo>
                  <a:lnTo>
                    <a:pt x="6376" y="3435"/>
                  </a:lnTo>
                  <a:lnTo>
                    <a:pt x="6384" y="3429"/>
                  </a:lnTo>
                  <a:lnTo>
                    <a:pt x="6392" y="3418"/>
                  </a:lnTo>
                  <a:lnTo>
                    <a:pt x="6400" y="3412"/>
                  </a:lnTo>
                  <a:lnTo>
                    <a:pt x="6408" y="3412"/>
                  </a:lnTo>
                  <a:lnTo>
                    <a:pt x="6417" y="3401"/>
                  </a:lnTo>
                  <a:lnTo>
                    <a:pt x="6424" y="3396"/>
                  </a:lnTo>
                  <a:lnTo>
                    <a:pt x="6432" y="3396"/>
                  </a:lnTo>
                  <a:lnTo>
                    <a:pt x="6441" y="3390"/>
                  </a:lnTo>
                  <a:lnTo>
                    <a:pt x="6448" y="3390"/>
                  </a:lnTo>
                  <a:lnTo>
                    <a:pt x="6456" y="3384"/>
                  </a:lnTo>
                  <a:lnTo>
                    <a:pt x="6465" y="3384"/>
                  </a:lnTo>
                  <a:lnTo>
                    <a:pt x="6472" y="3384"/>
                  </a:lnTo>
                  <a:lnTo>
                    <a:pt x="6480" y="3379"/>
                  </a:lnTo>
                  <a:lnTo>
                    <a:pt x="6489" y="3379"/>
                  </a:lnTo>
                  <a:lnTo>
                    <a:pt x="6496" y="3367"/>
                  </a:lnTo>
                  <a:lnTo>
                    <a:pt x="6504" y="3362"/>
                  </a:lnTo>
                  <a:lnTo>
                    <a:pt x="6513" y="3356"/>
                  </a:lnTo>
                  <a:lnTo>
                    <a:pt x="6520" y="3356"/>
                  </a:lnTo>
                  <a:lnTo>
                    <a:pt x="6528" y="3339"/>
                  </a:lnTo>
                  <a:lnTo>
                    <a:pt x="6537" y="3334"/>
                  </a:lnTo>
                  <a:lnTo>
                    <a:pt x="6544" y="3328"/>
                  </a:lnTo>
                  <a:lnTo>
                    <a:pt x="6553" y="3328"/>
                  </a:lnTo>
                  <a:lnTo>
                    <a:pt x="6561" y="3328"/>
                  </a:lnTo>
                  <a:lnTo>
                    <a:pt x="6568" y="3322"/>
                  </a:lnTo>
                  <a:lnTo>
                    <a:pt x="6577" y="3322"/>
                  </a:lnTo>
                  <a:lnTo>
                    <a:pt x="6585" y="3317"/>
                  </a:lnTo>
                  <a:lnTo>
                    <a:pt x="6592" y="3317"/>
                  </a:lnTo>
                  <a:lnTo>
                    <a:pt x="6601" y="3317"/>
                  </a:lnTo>
                  <a:lnTo>
                    <a:pt x="6609" y="3317"/>
                  </a:lnTo>
                  <a:lnTo>
                    <a:pt x="6616" y="3317"/>
                  </a:lnTo>
                  <a:lnTo>
                    <a:pt x="6625" y="3305"/>
                  </a:lnTo>
                  <a:lnTo>
                    <a:pt x="6633" y="3300"/>
                  </a:lnTo>
                  <a:lnTo>
                    <a:pt x="6641" y="3300"/>
                  </a:lnTo>
                  <a:lnTo>
                    <a:pt x="6657" y="3294"/>
                  </a:lnTo>
                  <a:lnTo>
                    <a:pt x="6665" y="3288"/>
                  </a:lnTo>
                  <a:lnTo>
                    <a:pt x="6673" y="3283"/>
                  </a:lnTo>
                  <a:lnTo>
                    <a:pt x="6681" y="3283"/>
                  </a:lnTo>
                  <a:lnTo>
                    <a:pt x="6689" y="3271"/>
                  </a:lnTo>
                  <a:lnTo>
                    <a:pt x="6697" y="3266"/>
                  </a:lnTo>
                  <a:lnTo>
                    <a:pt x="6705" y="3266"/>
                  </a:lnTo>
                  <a:lnTo>
                    <a:pt x="6713" y="3266"/>
                  </a:lnTo>
                  <a:lnTo>
                    <a:pt x="6721" y="3259"/>
                  </a:lnTo>
                  <a:lnTo>
                    <a:pt x="6729" y="3231"/>
                  </a:lnTo>
                  <a:lnTo>
                    <a:pt x="6737" y="3214"/>
                  </a:lnTo>
                  <a:lnTo>
                    <a:pt x="6745" y="3207"/>
                  </a:lnTo>
                  <a:lnTo>
                    <a:pt x="6753" y="3202"/>
                  </a:lnTo>
                  <a:lnTo>
                    <a:pt x="6761" y="3196"/>
                  </a:lnTo>
                  <a:lnTo>
                    <a:pt x="6769" y="3184"/>
                  </a:lnTo>
                  <a:lnTo>
                    <a:pt x="6777" y="3184"/>
                  </a:lnTo>
                  <a:lnTo>
                    <a:pt x="6785" y="3173"/>
                  </a:lnTo>
                  <a:lnTo>
                    <a:pt x="6793" y="3173"/>
                  </a:lnTo>
                  <a:lnTo>
                    <a:pt x="6801" y="3161"/>
                  </a:lnTo>
                  <a:lnTo>
                    <a:pt x="6809" y="3161"/>
                  </a:lnTo>
                  <a:lnTo>
                    <a:pt x="6825" y="3161"/>
                  </a:lnTo>
                  <a:lnTo>
                    <a:pt x="6833" y="3149"/>
                  </a:lnTo>
                  <a:lnTo>
                    <a:pt x="6841" y="3137"/>
                  </a:lnTo>
                  <a:lnTo>
                    <a:pt x="6849" y="3125"/>
                  </a:lnTo>
                  <a:lnTo>
                    <a:pt x="6857" y="3125"/>
                  </a:lnTo>
                  <a:lnTo>
                    <a:pt x="6865" y="3125"/>
                  </a:lnTo>
                  <a:lnTo>
                    <a:pt x="6873" y="3119"/>
                  </a:lnTo>
                  <a:lnTo>
                    <a:pt x="6881" y="3119"/>
                  </a:lnTo>
                  <a:lnTo>
                    <a:pt x="6889" y="3107"/>
                  </a:lnTo>
                  <a:lnTo>
                    <a:pt x="6897" y="3102"/>
                  </a:lnTo>
                  <a:lnTo>
                    <a:pt x="6905" y="3102"/>
                  </a:lnTo>
                  <a:lnTo>
                    <a:pt x="6913" y="3096"/>
                  </a:lnTo>
                  <a:lnTo>
                    <a:pt x="6921" y="3077"/>
                  </a:lnTo>
                  <a:lnTo>
                    <a:pt x="6929" y="3077"/>
                  </a:lnTo>
                  <a:lnTo>
                    <a:pt x="6937" y="3077"/>
                  </a:lnTo>
                  <a:lnTo>
                    <a:pt x="6945" y="3077"/>
                  </a:lnTo>
                  <a:lnTo>
                    <a:pt x="6953" y="3065"/>
                  </a:lnTo>
                  <a:lnTo>
                    <a:pt x="6961" y="3047"/>
                  </a:lnTo>
                  <a:lnTo>
                    <a:pt x="6969" y="3047"/>
                  </a:lnTo>
                  <a:lnTo>
                    <a:pt x="6977" y="3047"/>
                  </a:lnTo>
                  <a:lnTo>
                    <a:pt x="6985" y="3041"/>
                  </a:lnTo>
                  <a:lnTo>
                    <a:pt x="6993" y="3041"/>
                  </a:lnTo>
                  <a:lnTo>
                    <a:pt x="7001" y="3035"/>
                  </a:lnTo>
                  <a:lnTo>
                    <a:pt x="7009" y="3022"/>
                  </a:lnTo>
                  <a:lnTo>
                    <a:pt x="7017" y="3010"/>
                  </a:lnTo>
                  <a:lnTo>
                    <a:pt x="7025" y="3003"/>
                  </a:lnTo>
                  <a:lnTo>
                    <a:pt x="7033" y="2991"/>
                  </a:lnTo>
                  <a:lnTo>
                    <a:pt x="7041" y="2991"/>
                  </a:lnTo>
                  <a:lnTo>
                    <a:pt x="7049" y="2991"/>
                  </a:lnTo>
                  <a:lnTo>
                    <a:pt x="7057" y="2978"/>
                  </a:lnTo>
                  <a:lnTo>
                    <a:pt x="7065" y="2978"/>
                  </a:lnTo>
                  <a:lnTo>
                    <a:pt x="7074" y="2972"/>
                  </a:lnTo>
                  <a:lnTo>
                    <a:pt x="7081" y="2972"/>
                  </a:lnTo>
                  <a:lnTo>
                    <a:pt x="7089" y="2966"/>
                  </a:lnTo>
                  <a:lnTo>
                    <a:pt x="7098" y="2959"/>
                  </a:lnTo>
                  <a:lnTo>
                    <a:pt x="7105" y="2940"/>
                  </a:lnTo>
                  <a:lnTo>
                    <a:pt x="7113" y="2940"/>
                  </a:lnTo>
                  <a:lnTo>
                    <a:pt x="7122" y="2933"/>
                  </a:lnTo>
                  <a:lnTo>
                    <a:pt x="7129" y="2933"/>
                  </a:lnTo>
                  <a:lnTo>
                    <a:pt x="7137" y="2933"/>
                  </a:lnTo>
                  <a:lnTo>
                    <a:pt x="7146" y="2927"/>
                  </a:lnTo>
                  <a:lnTo>
                    <a:pt x="7153" y="2921"/>
                  </a:lnTo>
                  <a:lnTo>
                    <a:pt x="7161" y="2921"/>
                  </a:lnTo>
                  <a:lnTo>
                    <a:pt x="7170" y="2921"/>
                  </a:lnTo>
                  <a:lnTo>
                    <a:pt x="7177" y="2921"/>
                  </a:lnTo>
                  <a:lnTo>
                    <a:pt x="7185" y="2914"/>
                  </a:lnTo>
                  <a:lnTo>
                    <a:pt x="7194" y="2901"/>
                  </a:lnTo>
                  <a:lnTo>
                    <a:pt x="7201" y="2894"/>
                  </a:lnTo>
                  <a:lnTo>
                    <a:pt x="7210" y="2887"/>
                  </a:lnTo>
                  <a:lnTo>
                    <a:pt x="7218" y="2887"/>
                  </a:lnTo>
                  <a:lnTo>
                    <a:pt x="7225" y="2887"/>
                  </a:lnTo>
                  <a:lnTo>
                    <a:pt x="7234" y="2881"/>
                  </a:lnTo>
                  <a:lnTo>
                    <a:pt x="7242" y="2881"/>
                  </a:lnTo>
                  <a:lnTo>
                    <a:pt x="7249" y="2874"/>
                  </a:lnTo>
                  <a:lnTo>
                    <a:pt x="7258" y="2861"/>
                  </a:lnTo>
                  <a:lnTo>
                    <a:pt x="7266" y="2854"/>
                  </a:lnTo>
                  <a:lnTo>
                    <a:pt x="7273" y="2847"/>
                  </a:lnTo>
                  <a:lnTo>
                    <a:pt x="7282" y="2847"/>
                  </a:lnTo>
                  <a:lnTo>
                    <a:pt x="7290" y="2847"/>
                  </a:lnTo>
                  <a:lnTo>
                    <a:pt x="7297" y="2847"/>
                  </a:lnTo>
                  <a:lnTo>
                    <a:pt x="7306" y="2840"/>
                  </a:lnTo>
                  <a:lnTo>
                    <a:pt x="7314" y="2840"/>
                  </a:lnTo>
                  <a:lnTo>
                    <a:pt x="7330" y="2840"/>
                  </a:lnTo>
                  <a:lnTo>
                    <a:pt x="7338" y="2840"/>
                  </a:lnTo>
                  <a:lnTo>
                    <a:pt x="7346" y="2833"/>
                  </a:lnTo>
                  <a:lnTo>
                    <a:pt x="7354" y="2827"/>
                  </a:lnTo>
                  <a:lnTo>
                    <a:pt x="7362" y="2820"/>
                  </a:lnTo>
                  <a:lnTo>
                    <a:pt x="7370" y="2799"/>
                  </a:lnTo>
                  <a:lnTo>
                    <a:pt x="7378" y="2778"/>
                  </a:lnTo>
                  <a:lnTo>
                    <a:pt x="7386" y="2771"/>
                  </a:lnTo>
                  <a:lnTo>
                    <a:pt x="7394" y="2764"/>
                  </a:lnTo>
                  <a:lnTo>
                    <a:pt x="7402" y="2757"/>
                  </a:lnTo>
                  <a:lnTo>
                    <a:pt x="7410" y="2757"/>
                  </a:lnTo>
                  <a:lnTo>
                    <a:pt x="7418" y="2757"/>
                  </a:lnTo>
                  <a:lnTo>
                    <a:pt x="7426" y="2743"/>
                  </a:lnTo>
                  <a:lnTo>
                    <a:pt x="7442" y="2743"/>
                  </a:lnTo>
                  <a:lnTo>
                    <a:pt x="7450" y="2743"/>
                  </a:lnTo>
                  <a:lnTo>
                    <a:pt x="7458" y="2729"/>
                  </a:lnTo>
                  <a:lnTo>
                    <a:pt x="7466" y="2729"/>
                  </a:lnTo>
                  <a:lnTo>
                    <a:pt x="7474" y="2708"/>
                  </a:lnTo>
                  <a:lnTo>
                    <a:pt x="7482" y="2701"/>
                  </a:lnTo>
                  <a:lnTo>
                    <a:pt x="7490" y="2693"/>
                  </a:lnTo>
                  <a:lnTo>
                    <a:pt x="7498" y="2672"/>
                  </a:lnTo>
                  <a:lnTo>
                    <a:pt x="7506" y="2672"/>
                  </a:lnTo>
                  <a:lnTo>
                    <a:pt x="7514" y="2643"/>
                  </a:lnTo>
                  <a:lnTo>
                    <a:pt x="7522" y="2643"/>
                  </a:lnTo>
                  <a:lnTo>
                    <a:pt x="7530" y="2643"/>
                  </a:lnTo>
                  <a:lnTo>
                    <a:pt x="7546" y="2643"/>
                  </a:lnTo>
                  <a:lnTo>
                    <a:pt x="7554" y="2643"/>
                  </a:lnTo>
                  <a:lnTo>
                    <a:pt x="7562" y="2643"/>
                  </a:lnTo>
                  <a:lnTo>
                    <a:pt x="7570" y="2643"/>
                  </a:lnTo>
                  <a:lnTo>
                    <a:pt x="7578" y="2643"/>
                  </a:lnTo>
                  <a:lnTo>
                    <a:pt x="7586" y="2643"/>
                  </a:lnTo>
                  <a:lnTo>
                    <a:pt x="7602" y="2636"/>
                  </a:lnTo>
                  <a:lnTo>
                    <a:pt x="7610" y="2636"/>
                  </a:lnTo>
                  <a:lnTo>
                    <a:pt x="7618" y="2636"/>
                  </a:lnTo>
                  <a:lnTo>
                    <a:pt x="7626" y="2636"/>
                  </a:lnTo>
                  <a:lnTo>
                    <a:pt x="7634" y="2629"/>
                  </a:lnTo>
                  <a:lnTo>
                    <a:pt x="7642" y="2629"/>
                  </a:lnTo>
                  <a:lnTo>
                    <a:pt x="7658" y="2614"/>
                  </a:lnTo>
                  <a:lnTo>
                    <a:pt x="7666" y="2614"/>
                  </a:lnTo>
                  <a:lnTo>
                    <a:pt x="7674" y="2614"/>
                  </a:lnTo>
                  <a:lnTo>
                    <a:pt x="7682" y="2614"/>
                  </a:lnTo>
                  <a:lnTo>
                    <a:pt x="7690" y="2606"/>
                  </a:lnTo>
                  <a:lnTo>
                    <a:pt x="7698" y="2606"/>
                  </a:lnTo>
                  <a:lnTo>
                    <a:pt x="7706" y="2598"/>
                  </a:lnTo>
                  <a:lnTo>
                    <a:pt x="7714" y="2591"/>
                  </a:lnTo>
                  <a:lnTo>
                    <a:pt x="7722" y="2591"/>
                  </a:lnTo>
                  <a:lnTo>
                    <a:pt x="7730" y="2591"/>
                  </a:lnTo>
                  <a:lnTo>
                    <a:pt x="7738" y="2591"/>
                  </a:lnTo>
                  <a:lnTo>
                    <a:pt x="7746" y="2591"/>
                  </a:lnTo>
                  <a:lnTo>
                    <a:pt x="7755" y="2591"/>
                  </a:lnTo>
                  <a:lnTo>
                    <a:pt x="7762" y="2583"/>
                  </a:lnTo>
                  <a:lnTo>
                    <a:pt x="7770" y="2583"/>
                  </a:lnTo>
                  <a:lnTo>
                    <a:pt x="7779" y="2583"/>
                  </a:lnTo>
                  <a:lnTo>
                    <a:pt x="7786" y="2583"/>
                  </a:lnTo>
                  <a:lnTo>
                    <a:pt x="7794" y="2583"/>
                  </a:lnTo>
                  <a:lnTo>
                    <a:pt x="7803" y="2583"/>
                  </a:lnTo>
                  <a:lnTo>
                    <a:pt x="7810" y="2583"/>
                  </a:lnTo>
                  <a:lnTo>
                    <a:pt x="7818" y="2583"/>
                  </a:lnTo>
                  <a:lnTo>
                    <a:pt x="7827" y="2576"/>
                  </a:lnTo>
                  <a:lnTo>
                    <a:pt x="7834" y="2568"/>
                  </a:lnTo>
                  <a:lnTo>
                    <a:pt x="7842" y="2560"/>
                  </a:lnTo>
                  <a:lnTo>
                    <a:pt x="7851" y="2560"/>
                  </a:lnTo>
                  <a:lnTo>
                    <a:pt x="7858" y="2552"/>
                  </a:lnTo>
                  <a:lnTo>
                    <a:pt x="7867" y="2544"/>
                  </a:lnTo>
                  <a:lnTo>
                    <a:pt x="7875" y="2528"/>
                  </a:lnTo>
                  <a:lnTo>
                    <a:pt x="7891" y="2528"/>
                  </a:lnTo>
                  <a:lnTo>
                    <a:pt x="7899" y="2528"/>
                  </a:lnTo>
                  <a:lnTo>
                    <a:pt x="7906" y="2528"/>
                  </a:lnTo>
                  <a:lnTo>
                    <a:pt x="7915" y="2513"/>
                  </a:lnTo>
                  <a:lnTo>
                    <a:pt x="7923" y="2504"/>
                  </a:lnTo>
                  <a:lnTo>
                    <a:pt x="7930" y="2496"/>
                  </a:lnTo>
                  <a:lnTo>
                    <a:pt x="7939" y="2496"/>
                  </a:lnTo>
                  <a:lnTo>
                    <a:pt x="7947" y="2496"/>
                  </a:lnTo>
                  <a:lnTo>
                    <a:pt x="7954" y="2488"/>
                  </a:lnTo>
                  <a:lnTo>
                    <a:pt x="7963" y="2472"/>
                  </a:lnTo>
                  <a:lnTo>
                    <a:pt x="7971" y="2472"/>
                  </a:lnTo>
                  <a:lnTo>
                    <a:pt x="7979" y="2456"/>
                  </a:lnTo>
                  <a:lnTo>
                    <a:pt x="7987" y="2456"/>
                  </a:lnTo>
                  <a:lnTo>
                    <a:pt x="7995" y="2447"/>
                  </a:lnTo>
                  <a:lnTo>
                    <a:pt x="8003" y="2447"/>
                  </a:lnTo>
                  <a:lnTo>
                    <a:pt x="8011" y="2447"/>
                  </a:lnTo>
                  <a:lnTo>
                    <a:pt x="8019" y="2447"/>
                  </a:lnTo>
                  <a:lnTo>
                    <a:pt x="8027" y="2439"/>
                  </a:lnTo>
                  <a:lnTo>
                    <a:pt x="8035" y="2439"/>
                  </a:lnTo>
                  <a:lnTo>
                    <a:pt x="8043" y="2431"/>
                  </a:lnTo>
                  <a:lnTo>
                    <a:pt x="8051" y="2423"/>
                  </a:lnTo>
                  <a:lnTo>
                    <a:pt x="8059" y="2423"/>
                  </a:lnTo>
                  <a:lnTo>
                    <a:pt x="8067" y="2423"/>
                  </a:lnTo>
                  <a:lnTo>
                    <a:pt x="8075" y="2414"/>
                  </a:lnTo>
                  <a:lnTo>
                    <a:pt x="8083" y="2414"/>
                  </a:lnTo>
                  <a:lnTo>
                    <a:pt x="8091" y="2406"/>
                  </a:lnTo>
                  <a:lnTo>
                    <a:pt x="8115" y="2406"/>
                  </a:lnTo>
                  <a:lnTo>
                    <a:pt x="8123" y="2406"/>
                  </a:lnTo>
                  <a:lnTo>
                    <a:pt x="8131" y="2406"/>
                  </a:lnTo>
                  <a:lnTo>
                    <a:pt x="8139" y="2406"/>
                  </a:lnTo>
                  <a:lnTo>
                    <a:pt x="8147" y="2406"/>
                  </a:lnTo>
                  <a:lnTo>
                    <a:pt x="8155" y="2397"/>
                  </a:lnTo>
                  <a:lnTo>
                    <a:pt x="8163" y="2389"/>
                  </a:lnTo>
                  <a:lnTo>
                    <a:pt x="8171" y="2380"/>
                  </a:lnTo>
                  <a:lnTo>
                    <a:pt x="8179" y="2372"/>
                  </a:lnTo>
                  <a:lnTo>
                    <a:pt x="8187" y="2363"/>
                  </a:lnTo>
                  <a:lnTo>
                    <a:pt x="8195" y="2345"/>
                  </a:lnTo>
                  <a:lnTo>
                    <a:pt x="8203" y="2345"/>
                  </a:lnTo>
                  <a:lnTo>
                    <a:pt x="8211" y="2337"/>
                  </a:lnTo>
                  <a:lnTo>
                    <a:pt x="8219" y="2337"/>
                  </a:lnTo>
                  <a:lnTo>
                    <a:pt x="8227" y="2337"/>
                  </a:lnTo>
                  <a:lnTo>
                    <a:pt x="8235" y="2337"/>
                  </a:lnTo>
                  <a:lnTo>
                    <a:pt x="8243" y="2337"/>
                  </a:lnTo>
                  <a:lnTo>
                    <a:pt x="8251" y="2337"/>
                  </a:lnTo>
                  <a:lnTo>
                    <a:pt x="8259" y="2337"/>
                  </a:lnTo>
                  <a:lnTo>
                    <a:pt x="8275" y="2337"/>
                  </a:lnTo>
                  <a:lnTo>
                    <a:pt x="8283" y="2327"/>
                  </a:lnTo>
                  <a:lnTo>
                    <a:pt x="8291" y="2319"/>
                  </a:lnTo>
                  <a:lnTo>
                    <a:pt x="8299" y="2319"/>
                  </a:lnTo>
                  <a:lnTo>
                    <a:pt x="8307" y="2319"/>
                  </a:lnTo>
                  <a:lnTo>
                    <a:pt x="8315" y="2301"/>
                  </a:lnTo>
                  <a:lnTo>
                    <a:pt x="8323" y="2292"/>
                  </a:lnTo>
                  <a:lnTo>
                    <a:pt x="8331" y="2292"/>
                  </a:lnTo>
                  <a:lnTo>
                    <a:pt x="8339" y="2282"/>
                  </a:lnTo>
                  <a:lnTo>
                    <a:pt x="8347" y="2273"/>
                  </a:lnTo>
                  <a:lnTo>
                    <a:pt x="8355" y="2264"/>
                  </a:lnTo>
                  <a:lnTo>
                    <a:pt x="8363" y="2255"/>
                  </a:lnTo>
                  <a:lnTo>
                    <a:pt x="8371" y="2255"/>
                  </a:lnTo>
                  <a:lnTo>
                    <a:pt x="8379" y="2246"/>
                  </a:lnTo>
                  <a:lnTo>
                    <a:pt x="8387" y="2227"/>
                  </a:lnTo>
                  <a:lnTo>
                    <a:pt x="8395" y="2227"/>
                  </a:lnTo>
                  <a:lnTo>
                    <a:pt x="8403" y="2227"/>
                  </a:lnTo>
                  <a:lnTo>
                    <a:pt x="8411" y="2227"/>
                  </a:lnTo>
                  <a:lnTo>
                    <a:pt x="8419" y="2227"/>
                  </a:lnTo>
                  <a:lnTo>
                    <a:pt x="8427" y="2227"/>
                  </a:lnTo>
                  <a:lnTo>
                    <a:pt x="8443" y="2218"/>
                  </a:lnTo>
                  <a:lnTo>
                    <a:pt x="8451" y="2218"/>
                  </a:lnTo>
                  <a:lnTo>
                    <a:pt x="8460" y="2208"/>
                  </a:lnTo>
                  <a:lnTo>
                    <a:pt x="8467" y="2208"/>
                  </a:lnTo>
                  <a:lnTo>
                    <a:pt x="8475" y="2199"/>
                  </a:lnTo>
                  <a:lnTo>
                    <a:pt x="8484" y="2189"/>
                  </a:lnTo>
                  <a:lnTo>
                    <a:pt x="8491" y="2179"/>
                  </a:lnTo>
                  <a:lnTo>
                    <a:pt x="8508" y="2170"/>
                  </a:lnTo>
                  <a:lnTo>
                    <a:pt x="8515" y="2170"/>
                  </a:lnTo>
                  <a:lnTo>
                    <a:pt x="8524" y="2170"/>
                  </a:lnTo>
                  <a:lnTo>
                    <a:pt x="8532" y="2160"/>
                  </a:lnTo>
                  <a:lnTo>
                    <a:pt x="8539" y="2160"/>
                  </a:lnTo>
                  <a:lnTo>
                    <a:pt x="8548" y="2150"/>
                  </a:lnTo>
                  <a:lnTo>
                    <a:pt x="8556" y="2131"/>
                  </a:lnTo>
                  <a:lnTo>
                    <a:pt x="8563" y="2110"/>
                  </a:lnTo>
                  <a:lnTo>
                    <a:pt x="8572" y="2110"/>
                  </a:lnTo>
                  <a:lnTo>
                    <a:pt x="8580" y="2100"/>
                  </a:lnTo>
                  <a:lnTo>
                    <a:pt x="8587" y="2090"/>
                  </a:lnTo>
                  <a:lnTo>
                    <a:pt x="8596" y="2090"/>
                  </a:lnTo>
                  <a:lnTo>
                    <a:pt x="8604" y="2080"/>
                  </a:lnTo>
                  <a:lnTo>
                    <a:pt x="8611" y="2070"/>
                  </a:lnTo>
                  <a:lnTo>
                    <a:pt x="8620" y="2070"/>
                  </a:lnTo>
                  <a:lnTo>
                    <a:pt x="8628" y="2070"/>
                  </a:lnTo>
                  <a:lnTo>
                    <a:pt x="8636" y="2060"/>
                  </a:lnTo>
                  <a:lnTo>
                    <a:pt x="8644" y="2049"/>
                  </a:lnTo>
                  <a:lnTo>
                    <a:pt x="8652" y="2049"/>
                  </a:lnTo>
                  <a:lnTo>
                    <a:pt x="8668" y="2049"/>
                  </a:lnTo>
                  <a:lnTo>
                    <a:pt x="8676" y="2049"/>
                  </a:lnTo>
                  <a:lnTo>
                    <a:pt x="8684" y="2049"/>
                  </a:lnTo>
                  <a:lnTo>
                    <a:pt x="8692" y="2049"/>
                  </a:lnTo>
                  <a:lnTo>
                    <a:pt x="8700" y="2039"/>
                  </a:lnTo>
                  <a:lnTo>
                    <a:pt x="8708" y="2039"/>
                  </a:lnTo>
                  <a:lnTo>
                    <a:pt x="8716" y="2039"/>
                  </a:lnTo>
                  <a:lnTo>
                    <a:pt x="8732" y="2039"/>
                  </a:lnTo>
                  <a:lnTo>
                    <a:pt x="8740" y="2028"/>
                  </a:lnTo>
                  <a:lnTo>
                    <a:pt x="8748" y="2028"/>
                  </a:lnTo>
                  <a:lnTo>
                    <a:pt x="8756" y="2017"/>
                  </a:lnTo>
                  <a:lnTo>
                    <a:pt x="8764" y="2017"/>
                  </a:lnTo>
                  <a:lnTo>
                    <a:pt x="8772" y="2007"/>
                  </a:lnTo>
                  <a:lnTo>
                    <a:pt x="8780" y="1996"/>
                  </a:lnTo>
                  <a:lnTo>
                    <a:pt x="8788" y="1996"/>
                  </a:lnTo>
                  <a:lnTo>
                    <a:pt x="8796" y="1974"/>
                  </a:lnTo>
                  <a:lnTo>
                    <a:pt x="8804" y="1930"/>
                  </a:lnTo>
                  <a:lnTo>
                    <a:pt x="8812" y="1930"/>
                  </a:lnTo>
                  <a:lnTo>
                    <a:pt x="8820" y="1930"/>
                  </a:lnTo>
                  <a:lnTo>
                    <a:pt x="8828" y="1897"/>
                  </a:lnTo>
                  <a:lnTo>
                    <a:pt x="8844" y="1886"/>
                  </a:lnTo>
                  <a:lnTo>
                    <a:pt x="8852" y="1886"/>
                  </a:lnTo>
                  <a:lnTo>
                    <a:pt x="8860" y="1886"/>
                  </a:lnTo>
                  <a:lnTo>
                    <a:pt x="8868" y="1886"/>
                  </a:lnTo>
                  <a:lnTo>
                    <a:pt x="8876" y="1886"/>
                  </a:lnTo>
                  <a:lnTo>
                    <a:pt x="8884" y="1886"/>
                  </a:lnTo>
                  <a:lnTo>
                    <a:pt x="8900" y="1874"/>
                  </a:lnTo>
                  <a:lnTo>
                    <a:pt x="8908" y="1874"/>
                  </a:lnTo>
                  <a:lnTo>
                    <a:pt x="8916" y="1874"/>
                  </a:lnTo>
                  <a:lnTo>
                    <a:pt x="8924" y="1874"/>
                  </a:lnTo>
                  <a:lnTo>
                    <a:pt x="8932" y="1874"/>
                  </a:lnTo>
                  <a:lnTo>
                    <a:pt x="8940" y="1863"/>
                  </a:lnTo>
                  <a:lnTo>
                    <a:pt x="8948" y="1851"/>
                  </a:lnTo>
                  <a:lnTo>
                    <a:pt x="8956" y="1851"/>
                  </a:lnTo>
                  <a:lnTo>
                    <a:pt x="8964" y="1839"/>
                  </a:lnTo>
                  <a:lnTo>
                    <a:pt x="8972" y="1816"/>
                  </a:lnTo>
                  <a:lnTo>
                    <a:pt x="8980" y="1816"/>
                  </a:lnTo>
                  <a:lnTo>
                    <a:pt x="8988" y="1804"/>
                  </a:lnTo>
                  <a:lnTo>
                    <a:pt x="8996" y="1804"/>
                  </a:lnTo>
                  <a:lnTo>
                    <a:pt x="9012" y="1792"/>
                  </a:lnTo>
                  <a:lnTo>
                    <a:pt x="9020" y="1780"/>
                  </a:lnTo>
                  <a:lnTo>
                    <a:pt x="9028" y="1780"/>
                  </a:lnTo>
                  <a:lnTo>
                    <a:pt x="9036" y="1768"/>
                  </a:lnTo>
                  <a:lnTo>
                    <a:pt x="9044" y="1768"/>
                  </a:lnTo>
                  <a:lnTo>
                    <a:pt x="9060" y="1756"/>
                  </a:lnTo>
                  <a:lnTo>
                    <a:pt x="9068" y="1744"/>
                  </a:lnTo>
                  <a:lnTo>
                    <a:pt x="9076" y="1744"/>
                  </a:lnTo>
                  <a:lnTo>
                    <a:pt x="9084" y="1744"/>
                  </a:lnTo>
                  <a:lnTo>
                    <a:pt x="9092" y="1732"/>
                  </a:lnTo>
                  <a:lnTo>
                    <a:pt x="9100" y="1720"/>
                  </a:lnTo>
                  <a:lnTo>
                    <a:pt x="9108" y="1720"/>
                  </a:lnTo>
                  <a:lnTo>
                    <a:pt x="9124" y="1720"/>
                  </a:lnTo>
                  <a:lnTo>
                    <a:pt x="9132" y="1708"/>
                  </a:lnTo>
                  <a:lnTo>
                    <a:pt x="9140" y="1683"/>
                  </a:lnTo>
                  <a:lnTo>
                    <a:pt x="9148" y="1683"/>
                  </a:lnTo>
                  <a:lnTo>
                    <a:pt x="9157" y="1683"/>
                  </a:lnTo>
                  <a:lnTo>
                    <a:pt x="9172" y="1670"/>
                  </a:lnTo>
                  <a:lnTo>
                    <a:pt x="9181" y="1670"/>
                  </a:lnTo>
                  <a:lnTo>
                    <a:pt x="9189" y="1670"/>
                  </a:lnTo>
                  <a:lnTo>
                    <a:pt x="9196" y="1670"/>
                  </a:lnTo>
                  <a:lnTo>
                    <a:pt x="9205" y="1657"/>
                  </a:lnTo>
                  <a:lnTo>
                    <a:pt x="9213" y="1644"/>
                  </a:lnTo>
                  <a:lnTo>
                    <a:pt x="9220" y="1644"/>
                  </a:lnTo>
                  <a:lnTo>
                    <a:pt x="9229" y="1644"/>
                  </a:lnTo>
                  <a:lnTo>
                    <a:pt x="9237" y="1644"/>
                  </a:lnTo>
                  <a:lnTo>
                    <a:pt x="9244" y="1644"/>
                  </a:lnTo>
                  <a:lnTo>
                    <a:pt x="9253" y="1644"/>
                  </a:lnTo>
                  <a:lnTo>
                    <a:pt x="9261" y="1631"/>
                  </a:lnTo>
                  <a:lnTo>
                    <a:pt x="9268" y="1618"/>
                  </a:lnTo>
                  <a:lnTo>
                    <a:pt x="9277" y="1618"/>
                  </a:lnTo>
                  <a:lnTo>
                    <a:pt x="9285" y="1618"/>
                  </a:lnTo>
                  <a:lnTo>
                    <a:pt x="9293" y="1618"/>
                  </a:lnTo>
                  <a:lnTo>
                    <a:pt x="9301" y="1618"/>
                  </a:lnTo>
                  <a:lnTo>
                    <a:pt x="9309" y="1618"/>
                  </a:lnTo>
                  <a:lnTo>
                    <a:pt x="9317" y="1591"/>
                  </a:lnTo>
                  <a:lnTo>
                    <a:pt x="9325" y="1591"/>
                  </a:lnTo>
                  <a:lnTo>
                    <a:pt x="9341" y="1578"/>
                  </a:lnTo>
                  <a:lnTo>
                    <a:pt x="9349" y="1551"/>
                  </a:lnTo>
                  <a:lnTo>
                    <a:pt x="9357" y="1537"/>
                  </a:lnTo>
                  <a:lnTo>
                    <a:pt x="9365" y="1524"/>
                  </a:lnTo>
                  <a:lnTo>
                    <a:pt x="9373" y="1524"/>
                  </a:lnTo>
                  <a:lnTo>
                    <a:pt x="9381" y="1482"/>
                  </a:lnTo>
                  <a:lnTo>
                    <a:pt x="9397" y="1469"/>
                  </a:lnTo>
                  <a:lnTo>
                    <a:pt x="9405" y="1469"/>
                  </a:lnTo>
                  <a:lnTo>
                    <a:pt x="9413" y="1469"/>
                  </a:lnTo>
                  <a:lnTo>
                    <a:pt x="9421" y="1469"/>
                  </a:lnTo>
                  <a:lnTo>
                    <a:pt x="9429" y="1469"/>
                  </a:lnTo>
                  <a:lnTo>
                    <a:pt x="9437" y="1454"/>
                  </a:lnTo>
                  <a:lnTo>
                    <a:pt x="9445" y="1454"/>
                  </a:lnTo>
                  <a:lnTo>
                    <a:pt x="9453" y="1454"/>
                  </a:lnTo>
                  <a:lnTo>
                    <a:pt x="9461" y="1454"/>
                  </a:lnTo>
                  <a:lnTo>
                    <a:pt x="9469" y="1454"/>
                  </a:lnTo>
                  <a:lnTo>
                    <a:pt x="9477" y="1454"/>
                  </a:lnTo>
                  <a:lnTo>
                    <a:pt x="9485" y="1440"/>
                  </a:lnTo>
                  <a:lnTo>
                    <a:pt x="9493" y="1440"/>
                  </a:lnTo>
                  <a:lnTo>
                    <a:pt x="9501" y="1440"/>
                  </a:lnTo>
                  <a:lnTo>
                    <a:pt x="9509" y="1440"/>
                  </a:lnTo>
                  <a:lnTo>
                    <a:pt x="9517" y="1440"/>
                  </a:lnTo>
                  <a:lnTo>
                    <a:pt x="9525" y="1440"/>
                  </a:lnTo>
                  <a:lnTo>
                    <a:pt x="9533" y="1426"/>
                  </a:lnTo>
                  <a:lnTo>
                    <a:pt x="9541" y="1397"/>
                  </a:lnTo>
                  <a:lnTo>
                    <a:pt x="9549" y="1383"/>
                  </a:lnTo>
                  <a:lnTo>
                    <a:pt x="9565" y="1368"/>
                  </a:lnTo>
                  <a:lnTo>
                    <a:pt x="9573" y="1368"/>
                  </a:lnTo>
                  <a:lnTo>
                    <a:pt x="9581" y="1368"/>
                  </a:lnTo>
                  <a:lnTo>
                    <a:pt x="9589" y="1353"/>
                  </a:lnTo>
                  <a:lnTo>
                    <a:pt x="9597" y="1324"/>
                  </a:lnTo>
                  <a:lnTo>
                    <a:pt x="9605" y="1324"/>
                  </a:lnTo>
                  <a:lnTo>
                    <a:pt x="9621" y="1324"/>
                  </a:lnTo>
                  <a:lnTo>
                    <a:pt x="9629" y="1309"/>
                  </a:lnTo>
                  <a:lnTo>
                    <a:pt x="9637" y="1294"/>
                  </a:lnTo>
                  <a:lnTo>
                    <a:pt x="9645" y="1294"/>
                  </a:lnTo>
                  <a:lnTo>
                    <a:pt x="9653" y="1294"/>
                  </a:lnTo>
                  <a:lnTo>
                    <a:pt x="9661" y="1294"/>
                  </a:lnTo>
                  <a:lnTo>
                    <a:pt x="9669" y="1278"/>
                  </a:lnTo>
                  <a:lnTo>
                    <a:pt x="9685" y="1278"/>
                  </a:lnTo>
                  <a:lnTo>
                    <a:pt x="9693" y="1278"/>
                  </a:lnTo>
                  <a:lnTo>
                    <a:pt x="9701" y="1278"/>
                  </a:lnTo>
                  <a:lnTo>
                    <a:pt x="9709" y="1278"/>
                  </a:lnTo>
                  <a:lnTo>
                    <a:pt x="9717" y="1263"/>
                  </a:lnTo>
                  <a:lnTo>
                    <a:pt x="9725" y="1247"/>
                  </a:lnTo>
                  <a:lnTo>
                    <a:pt x="9741" y="1231"/>
                  </a:lnTo>
                  <a:lnTo>
                    <a:pt x="9749" y="1231"/>
                  </a:lnTo>
                  <a:lnTo>
                    <a:pt x="9757" y="1231"/>
                  </a:lnTo>
                  <a:lnTo>
                    <a:pt x="9765" y="1215"/>
                  </a:lnTo>
                  <a:lnTo>
                    <a:pt x="9773" y="1215"/>
                  </a:lnTo>
                  <a:lnTo>
                    <a:pt x="9789" y="1215"/>
                  </a:lnTo>
                  <a:lnTo>
                    <a:pt x="9797" y="1199"/>
                  </a:lnTo>
                  <a:lnTo>
                    <a:pt x="9805" y="1199"/>
                  </a:lnTo>
                  <a:lnTo>
                    <a:pt x="9814" y="1199"/>
                  </a:lnTo>
                  <a:lnTo>
                    <a:pt x="9821" y="1182"/>
                  </a:lnTo>
                  <a:lnTo>
                    <a:pt x="9829" y="1166"/>
                  </a:lnTo>
                  <a:lnTo>
                    <a:pt x="9853" y="1166"/>
                  </a:lnTo>
                  <a:lnTo>
                    <a:pt x="9862" y="1166"/>
                  </a:lnTo>
                  <a:lnTo>
                    <a:pt x="9869" y="1166"/>
                  </a:lnTo>
                  <a:lnTo>
                    <a:pt x="9877" y="1166"/>
                  </a:lnTo>
                  <a:lnTo>
                    <a:pt x="9886" y="1149"/>
                  </a:lnTo>
                  <a:lnTo>
                    <a:pt x="9893" y="1149"/>
                  </a:lnTo>
                  <a:lnTo>
                    <a:pt x="9901" y="1149"/>
                  </a:lnTo>
                  <a:lnTo>
                    <a:pt x="9910" y="1149"/>
                  </a:lnTo>
                  <a:lnTo>
                    <a:pt x="9917" y="1149"/>
                  </a:lnTo>
                  <a:lnTo>
                    <a:pt x="9925" y="1149"/>
                  </a:lnTo>
                  <a:lnTo>
                    <a:pt x="9934" y="1131"/>
                  </a:lnTo>
                  <a:lnTo>
                    <a:pt x="9942" y="1131"/>
                  </a:lnTo>
                  <a:lnTo>
                    <a:pt x="9965" y="1131"/>
                  </a:lnTo>
                  <a:lnTo>
                    <a:pt x="9974" y="1113"/>
                  </a:lnTo>
                  <a:lnTo>
                    <a:pt x="9982" y="1113"/>
                  </a:lnTo>
                  <a:lnTo>
                    <a:pt x="9990" y="1113"/>
                  </a:lnTo>
                  <a:lnTo>
                    <a:pt x="9998" y="1113"/>
                  </a:lnTo>
                  <a:lnTo>
                    <a:pt x="10014" y="1095"/>
                  </a:lnTo>
                  <a:lnTo>
                    <a:pt x="10022" y="1095"/>
                  </a:lnTo>
                  <a:lnTo>
                    <a:pt x="10030" y="1095"/>
                  </a:lnTo>
                  <a:lnTo>
                    <a:pt x="10038" y="1076"/>
                  </a:lnTo>
                  <a:lnTo>
                    <a:pt x="10046" y="1076"/>
                  </a:lnTo>
                  <a:lnTo>
                    <a:pt x="10054" y="1057"/>
                  </a:lnTo>
                  <a:lnTo>
                    <a:pt x="10062" y="1057"/>
                  </a:lnTo>
                  <a:lnTo>
                    <a:pt x="10078" y="1038"/>
                  </a:lnTo>
                  <a:lnTo>
                    <a:pt x="10086" y="1038"/>
                  </a:lnTo>
                  <a:lnTo>
                    <a:pt x="10094" y="1000"/>
                  </a:lnTo>
                  <a:lnTo>
                    <a:pt x="10102" y="1000"/>
                  </a:lnTo>
                  <a:lnTo>
                    <a:pt x="10110" y="980"/>
                  </a:lnTo>
                  <a:lnTo>
                    <a:pt x="10118" y="980"/>
                  </a:lnTo>
                  <a:lnTo>
                    <a:pt x="10126" y="980"/>
                  </a:lnTo>
                  <a:lnTo>
                    <a:pt x="10134" y="980"/>
                  </a:lnTo>
                  <a:lnTo>
                    <a:pt x="10142" y="980"/>
                  </a:lnTo>
                  <a:lnTo>
                    <a:pt x="10150" y="980"/>
                  </a:lnTo>
                  <a:lnTo>
                    <a:pt x="10158" y="980"/>
                  </a:lnTo>
                  <a:lnTo>
                    <a:pt x="10166" y="960"/>
                  </a:lnTo>
                  <a:lnTo>
                    <a:pt x="10190" y="960"/>
                  </a:lnTo>
                  <a:lnTo>
                    <a:pt x="10198" y="960"/>
                  </a:lnTo>
                  <a:lnTo>
                    <a:pt x="10206" y="960"/>
                  </a:lnTo>
                  <a:lnTo>
                    <a:pt x="10214" y="960"/>
                  </a:lnTo>
                  <a:lnTo>
                    <a:pt x="10222" y="960"/>
                  </a:lnTo>
                  <a:lnTo>
                    <a:pt x="10238" y="960"/>
                  </a:lnTo>
                  <a:lnTo>
                    <a:pt x="10246" y="960"/>
                  </a:lnTo>
                  <a:lnTo>
                    <a:pt x="10254" y="939"/>
                  </a:lnTo>
                  <a:lnTo>
                    <a:pt x="10262" y="917"/>
                  </a:lnTo>
                  <a:lnTo>
                    <a:pt x="10270" y="917"/>
                  </a:lnTo>
                  <a:lnTo>
                    <a:pt x="10278" y="917"/>
                  </a:lnTo>
                  <a:lnTo>
                    <a:pt x="10302" y="917"/>
                  </a:lnTo>
                  <a:lnTo>
                    <a:pt x="10310" y="874"/>
                  </a:lnTo>
                  <a:lnTo>
                    <a:pt x="10318" y="852"/>
                  </a:lnTo>
                  <a:lnTo>
                    <a:pt x="10326" y="830"/>
                  </a:lnTo>
                  <a:lnTo>
                    <a:pt x="10334" y="830"/>
                  </a:lnTo>
                  <a:lnTo>
                    <a:pt x="10342" y="808"/>
                  </a:lnTo>
                  <a:lnTo>
                    <a:pt x="10358" y="808"/>
                  </a:lnTo>
                  <a:lnTo>
                    <a:pt x="10366" y="808"/>
                  </a:lnTo>
                  <a:lnTo>
                    <a:pt x="10374" y="785"/>
                  </a:lnTo>
                  <a:lnTo>
                    <a:pt x="10382" y="785"/>
                  </a:lnTo>
                  <a:lnTo>
                    <a:pt x="10390" y="785"/>
                  </a:lnTo>
                  <a:lnTo>
                    <a:pt x="10398" y="762"/>
                  </a:lnTo>
                  <a:lnTo>
                    <a:pt x="10406" y="739"/>
                  </a:lnTo>
                  <a:lnTo>
                    <a:pt x="10414" y="739"/>
                  </a:lnTo>
                  <a:lnTo>
                    <a:pt x="10422" y="716"/>
                  </a:lnTo>
                  <a:lnTo>
                    <a:pt x="10430" y="716"/>
                  </a:lnTo>
                  <a:lnTo>
                    <a:pt x="10438" y="716"/>
                  </a:lnTo>
                  <a:lnTo>
                    <a:pt x="10446" y="693"/>
                  </a:lnTo>
                  <a:lnTo>
                    <a:pt x="10454" y="693"/>
                  </a:lnTo>
                  <a:lnTo>
                    <a:pt x="10471" y="669"/>
                  </a:lnTo>
                  <a:lnTo>
                    <a:pt x="10478" y="669"/>
                  </a:lnTo>
                  <a:lnTo>
                    <a:pt x="10486" y="645"/>
                  </a:lnTo>
                  <a:lnTo>
                    <a:pt x="10495" y="645"/>
                  </a:lnTo>
                  <a:lnTo>
                    <a:pt x="10502" y="645"/>
                  </a:lnTo>
                  <a:lnTo>
                    <a:pt x="10519" y="645"/>
                  </a:lnTo>
                  <a:lnTo>
                    <a:pt x="10526" y="645"/>
                  </a:lnTo>
                  <a:lnTo>
                    <a:pt x="10534" y="645"/>
                  </a:lnTo>
                  <a:lnTo>
                    <a:pt x="10543" y="645"/>
                  </a:lnTo>
                  <a:lnTo>
                    <a:pt x="10550" y="645"/>
                  </a:lnTo>
                  <a:lnTo>
                    <a:pt x="10558" y="645"/>
                  </a:lnTo>
                  <a:lnTo>
                    <a:pt x="10574" y="645"/>
                  </a:lnTo>
                  <a:lnTo>
                    <a:pt x="10582" y="620"/>
                  </a:lnTo>
                  <a:lnTo>
                    <a:pt x="10591" y="620"/>
                  </a:lnTo>
                  <a:lnTo>
                    <a:pt x="10598" y="620"/>
                  </a:lnTo>
                  <a:lnTo>
                    <a:pt x="10607" y="620"/>
                  </a:lnTo>
                  <a:lnTo>
                    <a:pt x="10615" y="594"/>
                  </a:lnTo>
                  <a:lnTo>
                    <a:pt x="10622" y="594"/>
                  </a:lnTo>
                  <a:lnTo>
                    <a:pt x="10639" y="594"/>
                  </a:lnTo>
                  <a:lnTo>
                    <a:pt x="10646" y="594"/>
                  </a:lnTo>
                  <a:lnTo>
                    <a:pt x="10655" y="569"/>
                  </a:lnTo>
                  <a:lnTo>
                    <a:pt x="10663" y="543"/>
                  </a:lnTo>
                  <a:lnTo>
                    <a:pt x="10670" y="517"/>
                  </a:lnTo>
                  <a:lnTo>
                    <a:pt x="10679" y="491"/>
                  </a:lnTo>
                  <a:lnTo>
                    <a:pt x="10695" y="491"/>
                  </a:lnTo>
                  <a:lnTo>
                    <a:pt x="10703" y="464"/>
                  </a:lnTo>
                  <a:lnTo>
                    <a:pt x="10711" y="464"/>
                  </a:lnTo>
                  <a:lnTo>
                    <a:pt x="10719" y="464"/>
                  </a:lnTo>
                  <a:lnTo>
                    <a:pt x="10727" y="464"/>
                  </a:lnTo>
                  <a:lnTo>
                    <a:pt x="10743" y="464"/>
                  </a:lnTo>
                  <a:lnTo>
                    <a:pt x="10751" y="438"/>
                  </a:lnTo>
                  <a:lnTo>
                    <a:pt x="10759" y="438"/>
                  </a:lnTo>
                  <a:lnTo>
                    <a:pt x="10767" y="438"/>
                  </a:lnTo>
                  <a:lnTo>
                    <a:pt x="10775" y="410"/>
                  </a:lnTo>
                  <a:lnTo>
                    <a:pt x="10783" y="410"/>
                  </a:lnTo>
                  <a:lnTo>
                    <a:pt x="10807" y="410"/>
                  </a:lnTo>
                  <a:lnTo>
                    <a:pt x="10815" y="410"/>
                  </a:lnTo>
                  <a:lnTo>
                    <a:pt x="10823" y="382"/>
                  </a:lnTo>
                  <a:lnTo>
                    <a:pt x="10831" y="382"/>
                  </a:lnTo>
                  <a:lnTo>
                    <a:pt x="10839" y="382"/>
                  </a:lnTo>
                  <a:lnTo>
                    <a:pt x="10863" y="382"/>
                  </a:lnTo>
                  <a:lnTo>
                    <a:pt x="10871" y="382"/>
                  </a:lnTo>
                  <a:lnTo>
                    <a:pt x="10879" y="382"/>
                  </a:lnTo>
                  <a:lnTo>
                    <a:pt x="10887" y="382"/>
                  </a:lnTo>
                  <a:lnTo>
                    <a:pt x="10895" y="382"/>
                  </a:lnTo>
                  <a:lnTo>
                    <a:pt x="10911" y="382"/>
                  </a:lnTo>
                  <a:lnTo>
                    <a:pt x="10919" y="382"/>
                  </a:lnTo>
                  <a:lnTo>
                    <a:pt x="10927" y="382"/>
                  </a:lnTo>
                  <a:lnTo>
                    <a:pt x="10935" y="382"/>
                  </a:lnTo>
                  <a:lnTo>
                    <a:pt x="10943" y="382"/>
                  </a:lnTo>
                  <a:lnTo>
                    <a:pt x="10951" y="382"/>
                  </a:lnTo>
                  <a:lnTo>
                    <a:pt x="10959" y="351"/>
                  </a:lnTo>
                  <a:lnTo>
                    <a:pt x="10975" y="351"/>
                  </a:lnTo>
                  <a:lnTo>
                    <a:pt x="10983" y="351"/>
                  </a:lnTo>
                  <a:lnTo>
                    <a:pt x="10991" y="351"/>
                  </a:lnTo>
                  <a:lnTo>
                    <a:pt x="10999" y="351"/>
                  </a:lnTo>
                  <a:lnTo>
                    <a:pt x="11007" y="351"/>
                  </a:lnTo>
                  <a:lnTo>
                    <a:pt x="11015" y="351"/>
                  </a:lnTo>
                  <a:lnTo>
                    <a:pt x="11023" y="319"/>
                  </a:lnTo>
                  <a:lnTo>
                    <a:pt x="11031" y="319"/>
                  </a:lnTo>
                  <a:lnTo>
                    <a:pt x="11039" y="319"/>
                  </a:lnTo>
                  <a:lnTo>
                    <a:pt x="11047" y="319"/>
                  </a:lnTo>
                  <a:lnTo>
                    <a:pt x="11055" y="319"/>
                  </a:lnTo>
                  <a:lnTo>
                    <a:pt x="11063" y="319"/>
                  </a:lnTo>
                  <a:lnTo>
                    <a:pt x="11087" y="319"/>
                  </a:lnTo>
                  <a:lnTo>
                    <a:pt x="11095" y="319"/>
                  </a:lnTo>
                  <a:lnTo>
                    <a:pt x="11103" y="319"/>
                  </a:lnTo>
                  <a:lnTo>
                    <a:pt x="11111" y="319"/>
                  </a:lnTo>
                  <a:lnTo>
                    <a:pt x="11119" y="319"/>
                  </a:lnTo>
                  <a:lnTo>
                    <a:pt x="11143" y="282"/>
                  </a:lnTo>
                  <a:lnTo>
                    <a:pt x="11152" y="282"/>
                  </a:lnTo>
                  <a:lnTo>
                    <a:pt x="11159" y="282"/>
                  </a:lnTo>
                  <a:lnTo>
                    <a:pt x="11167" y="282"/>
                  </a:lnTo>
                  <a:lnTo>
                    <a:pt x="11176" y="282"/>
                  </a:lnTo>
                  <a:lnTo>
                    <a:pt x="11183" y="244"/>
                  </a:lnTo>
                  <a:lnTo>
                    <a:pt x="11200" y="244"/>
                  </a:lnTo>
                  <a:lnTo>
                    <a:pt x="11207" y="244"/>
                  </a:lnTo>
                  <a:lnTo>
                    <a:pt x="11215" y="244"/>
                  </a:lnTo>
                  <a:lnTo>
                    <a:pt x="11224" y="244"/>
                  </a:lnTo>
                  <a:lnTo>
                    <a:pt x="11231" y="244"/>
                  </a:lnTo>
                  <a:lnTo>
                    <a:pt x="11248" y="244"/>
                  </a:lnTo>
                  <a:lnTo>
                    <a:pt x="11255" y="244"/>
                  </a:lnTo>
                  <a:lnTo>
                    <a:pt x="11264" y="244"/>
                  </a:lnTo>
                  <a:lnTo>
                    <a:pt x="11272" y="244"/>
                  </a:lnTo>
                  <a:lnTo>
                    <a:pt x="11279" y="244"/>
                  </a:lnTo>
                  <a:lnTo>
                    <a:pt x="11288" y="244"/>
                  </a:lnTo>
                  <a:lnTo>
                    <a:pt x="11303" y="244"/>
                  </a:lnTo>
                  <a:lnTo>
                    <a:pt x="11312" y="201"/>
                  </a:lnTo>
                  <a:lnTo>
                    <a:pt x="11320" y="201"/>
                  </a:lnTo>
                  <a:lnTo>
                    <a:pt x="11327" y="201"/>
                  </a:lnTo>
                  <a:lnTo>
                    <a:pt x="11336" y="201"/>
                  </a:lnTo>
                  <a:lnTo>
                    <a:pt x="11344" y="201"/>
                  </a:lnTo>
                  <a:lnTo>
                    <a:pt x="11351" y="201"/>
                  </a:lnTo>
                  <a:lnTo>
                    <a:pt x="11368" y="201"/>
                  </a:lnTo>
                  <a:lnTo>
                    <a:pt x="11375" y="201"/>
                  </a:lnTo>
                  <a:lnTo>
                    <a:pt x="11384" y="201"/>
                  </a:lnTo>
                  <a:lnTo>
                    <a:pt x="11392" y="201"/>
                  </a:lnTo>
                  <a:lnTo>
                    <a:pt x="11400" y="201"/>
                  </a:lnTo>
                  <a:lnTo>
                    <a:pt x="11424" y="201"/>
                  </a:lnTo>
                  <a:lnTo>
                    <a:pt x="11432" y="201"/>
                  </a:lnTo>
                  <a:lnTo>
                    <a:pt x="11440" y="201"/>
                  </a:lnTo>
                  <a:lnTo>
                    <a:pt x="11448" y="201"/>
                  </a:lnTo>
                  <a:lnTo>
                    <a:pt x="11456" y="201"/>
                  </a:lnTo>
                  <a:lnTo>
                    <a:pt x="11480" y="201"/>
                  </a:lnTo>
                  <a:lnTo>
                    <a:pt x="11488" y="201"/>
                  </a:lnTo>
                  <a:lnTo>
                    <a:pt x="11496" y="201"/>
                  </a:lnTo>
                  <a:lnTo>
                    <a:pt x="11504" y="201"/>
                  </a:lnTo>
                  <a:lnTo>
                    <a:pt x="11512" y="201"/>
                  </a:lnTo>
                  <a:lnTo>
                    <a:pt x="11536" y="201"/>
                  </a:lnTo>
                  <a:lnTo>
                    <a:pt x="11544" y="201"/>
                  </a:lnTo>
                  <a:lnTo>
                    <a:pt x="11552" y="201"/>
                  </a:lnTo>
                  <a:lnTo>
                    <a:pt x="11560" y="140"/>
                  </a:lnTo>
                  <a:lnTo>
                    <a:pt x="11568" y="140"/>
                  </a:lnTo>
                  <a:lnTo>
                    <a:pt x="11592" y="140"/>
                  </a:lnTo>
                  <a:lnTo>
                    <a:pt x="11600" y="140"/>
                  </a:lnTo>
                  <a:lnTo>
                    <a:pt x="11608" y="140"/>
                  </a:lnTo>
                  <a:lnTo>
                    <a:pt x="11616" y="140"/>
                  </a:lnTo>
                  <a:lnTo>
                    <a:pt x="11624" y="140"/>
                  </a:lnTo>
                  <a:lnTo>
                    <a:pt x="11640" y="72"/>
                  </a:lnTo>
                  <a:lnTo>
                    <a:pt x="11648" y="72"/>
                  </a:lnTo>
                  <a:lnTo>
                    <a:pt x="11656" y="72"/>
                  </a:lnTo>
                  <a:lnTo>
                    <a:pt x="11664" y="72"/>
                  </a:lnTo>
                  <a:lnTo>
                    <a:pt x="11672" y="72"/>
                  </a:lnTo>
                  <a:lnTo>
                    <a:pt x="11680" y="0"/>
                  </a:lnTo>
                  <a:lnTo>
                    <a:pt x="11688" y="0"/>
                  </a:lnTo>
                  <a:lnTo>
                    <a:pt x="11696" y="0"/>
                  </a:lnTo>
                </a:path>
              </a:pathLst>
            </a:custGeom>
            <a:noFill/>
            <a:ln w="29160" cap="flat">
              <a:solidFill>
                <a:srgbClr val="1A476F"/>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685800" fontAlgn="auto">
                <a:spcBef>
                  <a:spcPts val="0"/>
                </a:spcBef>
                <a:spcAft>
                  <a:spcPts val="0"/>
                </a:spcAft>
                <a:defRPr/>
              </a:pPr>
              <a:endParaRPr lang="en-US" sz="2700">
                <a:solidFill>
                  <a:srgbClr val="18486F"/>
                </a:solidFill>
                <a:latin typeface="Arial"/>
              </a:endParaRPr>
            </a:p>
          </p:txBody>
        </p:sp>
        <p:sp>
          <p:nvSpPr>
            <p:cNvPr id="26" name="Freeform 25">
              <a:extLst>
                <a:ext uri="{FF2B5EF4-FFF2-40B4-BE49-F238E27FC236}">
                  <a16:creationId xmlns:a16="http://schemas.microsoft.com/office/drawing/2014/main" id="{D43AC923-51C9-FE4D-9022-44577442E849}"/>
                </a:ext>
              </a:extLst>
            </p:cNvPr>
            <p:cNvSpPr>
              <a:spLocks noChangeArrowheads="1"/>
            </p:cNvSpPr>
            <p:nvPr/>
          </p:nvSpPr>
          <p:spPr bwMode="auto">
            <a:xfrm>
              <a:off x="2030191" y="2073998"/>
              <a:ext cx="6517641" cy="3374370"/>
            </a:xfrm>
            <a:custGeom>
              <a:avLst/>
              <a:gdLst>
                <a:gd name="T0" fmla="*/ 208 w 11697"/>
                <a:gd name="T1" fmla="*/ 6541 h 6603"/>
                <a:gd name="T2" fmla="*/ 393 w 11697"/>
                <a:gd name="T3" fmla="*/ 6452 h 6603"/>
                <a:gd name="T4" fmla="*/ 577 w 11697"/>
                <a:gd name="T5" fmla="*/ 6363 h 6603"/>
                <a:gd name="T6" fmla="*/ 785 w 11697"/>
                <a:gd name="T7" fmla="*/ 6252 h 6603"/>
                <a:gd name="T8" fmla="*/ 985 w 11697"/>
                <a:gd name="T9" fmla="*/ 6152 h 6603"/>
                <a:gd name="T10" fmla="*/ 1186 w 11697"/>
                <a:gd name="T11" fmla="*/ 6046 h 6603"/>
                <a:gd name="T12" fmla="*/ 1386 w 11697"/>
                <a:gd name="T13" fmla="*/ 5951 h 6603"/>
                <a:gd name="T14" fmla="*/ 1570 w 11697"/>
                <a:gd name="T15" fmla="*/ 5857 h 6603"/>
                <a:gd name="T16" fmla="*/ 1755 w 11697"/>
                <a:gd name="T17" fmla="*/ 5713 h 6603"/>
                <a:gd name="T18" fmla="*/ 1963 w 11697"/>
                <a:gd name="T19" fmla="*/ 5612 h 6603"/>
                <a:gd name="T20" fmla="*/ 2163 w 11697"/>
                <a:gd name="T21" fmla="*/ 5535 h 6603"/>
                <a:gd name="T22" fmla="*/ 2371 w 11697"/>
                <a:gd name="T23" fmla="*/ 5418 h 6603"/>
                <a:gd name="T24" fmla="*/ 2580 w 11697"/>
                <a:gd name="T25" fmla="*/ 5328 h 6603"/>
                <a:gd name="T26" fmla="*/ 2772 w 11697"/>
                <a:gd name="T27" fmla="*/ 5206 h 6603"/>
                <a:gd name="T28" fmla="*/ 3012 w 11697"/>
                <a:gd name="T29" fmla="*/ 5101 h 6603"/>
                <a:gd name="T30" fmla="*/ 3196 w 11697"/>
                <a:gd name="T31" fmla="*/ 4967 h 6603"/>
                <a:gd name="T32" fmla="*/ 3373 w 11697"/>
                <a:gd name="T33" fmla="*/ 4823 h 6603"/>
                <a:gd name="T34" fmla="*/ 3557 w 11697"/>
                <a:gd name="T35" fmla="*/ 4739 h 6603"/>
                <a:gd name="T36" fmla="*/ 3741 w 11697"/>
                <a:gd name="T37" fmla="*/ 4633 h 6603"/>
                <a:gd name="T38" fmla="*/ 3926 w 11697"/>
                <a:gd name="T39" fmla="*/ 4555 h 6603"/>
                <a:gd name="T40" fmla="*/ 4094 w 11697"/>
                <a:gd name="T41" fmla="*/ 4438 h 6603"/>
                <a:gd name="T42" fmla="*/ 4278 w 11697"/>
                <a:gd name="T43" fmla="*/ 4349 h 6603"/>
                <a:gd name="T44" fmla="*/ 4462 w 11697"/>
                <a:gd name="T45" fmla="*/ 4227 h 6603"/>
                <a:gd name="T46" fmla="*/ 4639 w 11697"/>
                <a:gd name="T47" fmla="*/ 4099 h 6603"/>
                <a:gd name="T48" fmla="*/ 4879 w 11697"/>
                <a:gd name="T49" fmla="*/ 4049 h 6603"/>
                <a:gd name="T50" fmla="*/ 5063 w 11697"/>
                <a:gd name="T51" fmla="*/ 3904 h 6603"/>
                <a:gd name="T52" fmla="*/ 5256 w 11697"/>
                <a:gd name="T53" fmla="*/ 3798 h 6603"/>
                <a:gd name="T54" fmla="*/ 5455 w 11697"/>
                <a:gd name="T55" fmla="*/ 3675 h 6603"/>
                <a:gd name="T56" fmla="*/ 5615 w 11697"/>
                <a:gd name="T57" fmla="*/ 3564 h 6603"/>
                <a:gd name="T58" fmla="*/ 5808 w 11697"/>
                <a:gd name="T59" fmla="*/ 3480 h 6603"/>
                <a:gd name="T60" fmla="*/ 5992 w 11697"/>
                <a:gd name="T61" fmla="*/ 3397 h 6603"/>
                <a:gd name="T62" fmla="*/ 6176 w 11697"/>
                <a:gd name="T63" fmla="*/ 3330 h 6603"/>
                <a:gd name="T64" fmla="*/ 6368 w 11697"/>
                <a:gd name="T65" fmla="*/ 3224 h 6603"/>
                <a:gd name="T66" fmla="*/ 6528 w 11697"/>
                <a:gd name="T67" fmla="*/ 3152 h 6603"/>
                <a:gd name="T68" fmla="*/ 6697 w 11697"/>
                <a:gd name="T69" fmla="*/ 3056 h 6603"/>
                <a:gd name="T70" fmla="*/ 6865 w 11697"/>
                <a:gd name="T71" fmla="*/ 2963 h 6603"/>
                <a:gd name="T72" fmla="*/ 7025 w 11697"/>
                <a:gd name="T73" fmla="*/ 2860 h 6603"/>
                <a:gd name="T74" fmla="*/ 7185 w 11697"/>
                <a:gd name="T75" fmla="*/ 2815 h 6603"/>
                <a:gd name="T76" fmla="*/ 7354 w 11697"/>
                <a:gd name="T77" fmla="*/ 2734 h 6603"/>
                <a:gd name="T78" fmla="*/ 7522 w 11697"/>
                <a:gd name="T79" fmla="*/ 2609 h 6603"/>
                <a:gd name="T80" fmla="*/ 7706 w 11697"/>
                <a:gd name="T81" fmla="*/ 2464 h 6603"/>
                <a:gd name="T82" fmla="*/ 7867 w 11697"/>
                <a:gd name="T83" fmla="*/ 2364 h 6603"/>
                <a:gd name="T84" fmla="*/ 8035 w 11697"/>
                <a:gd name="T85" fmla="*/ 2260 h 6603"/>
                <a:gd name="T86" fmla="*/ 8211 w 11697"/>
                <a:gd name="T87" fmla="*/ 2176 h 6603"/>
                <a:gd name="T88" fmla="*/ 8379 w 11697"/>
                <a:gd name="T89" fmla="*/ 2058 h 6603"/>
                <a:gd name="T90" fmla="*/ 8556 w 11697"/>
                <a:gd name="T91" fmla="*/ 1884 h 6603"/>
                <a:gd name="T92" fmla="*/ 8732 w 11697"/>
                <a:gd name="T93" fmla="*/ 1781 h 6603"/>
                <a:gd name="T94" fmla="*/ 8908 w 11697"/>
                <a:gd name="T95" fmla="*/ 1669 h 6603"/>
                <a:gd name="T96" fmla="*/ 9084 w 11697"/>
                <a:gd name="T97" fmla="*/ 1562 h 6603"/>
                <a:gd name="T98" fmla="*/ 9261 w 11697"/>
                <a:gd name="T99" fmla="*/ 1550 h 6603"/>
                <a:gd name="T100" fmla="*/ 9437 w 11697"/>
                <a:gd name="T101" fmla="*/ 1412 h 6603"/>
                <a:gd name="T102" fmla="*/ 9605 w 11697"/>
                <a:gd name="T103" fmla="*/ 1266 h 6603"/>
                <a:gd name="T104" fmla="*/ 9797 w 11697"/>
                <a:gd name="T105" fmla="*/ 1187 h 6603"/>
                <a:gd name="T106" fmla="*/ 9990 w 11697"/>
                <a:gd name="T107" fmla="*/ 1116 h 6603"/>
                <a:gd name="T108" fmla="*/ 10166 w 11697"/>
                <a:gd name="T109" fmla="*/ 1016 h 6603"/>
                <a:gd name="T110" fmla="*/ 10374 w 11697"/>
                <a:gd name="T111" fmla="*/ 901 h 6603"/>
                <a:gd name="T112" fmla="*/ 10550 w 11697"/>
                <a:gd name="T113" fmla="*/ 729 h 6603"/>
                <a:gd name="T114" fmla="*/ 10743 w 11697"/>
                <a:gd name="T115" fmla="*/ 571 h 6603"/>
                <a:gd name="T116" fmla="*/ 10943 w 11697"/>
                <a:gd name="T117" fmla="*/ 481 h 6603"/>
                <a:gd name="T118" fmla="*/ 11143 w 11697"/>
                <a:gd name="T119" fmla="*/ 414 h 6603"/>
                <a:gd name="T120" fmla="*/ 11327 w 11697"/>
                <a:gd name="T121" fmla="*/ 292 h 6603"/>
                <a:gd name="T122" fmla="*/ 11544 w 11697"/>
                <a:gd name="T123" fmla="*/ 79 h 66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697" h="6603">
                  <a:moveTo>
                    <a:pt x="0" y="6602"/>
                  </a:moveTo>
                  <a:lnTo>
                    <a:pt x="8" y="6602"/>
                  </a:lnTo>
                  <a:lnTo>
                    <a:pt x="32" y="6602"/>
                  </a:lnTo>
                  <a:lnTo>
                    <a:pt x="40" y="6602"/>
                  </a:lnTo>
                  <a:lnTo>
                    <a:pt x="56" y="6602"/>
                  </a:lnTo>
                  <a:lnTo>
                    <a:pt x="64" y="6602"/>
                  </a:lnTo>
                  <a:lnTo>
                    <a:pt x="72" y="6602"/>
                  </a:lnTo>
                  <a:lnTo>
                    <a:pt x="80" y="6602"/>
                  </a:lnTo>
                  <a:lnTo>
                    <a:pt x="96" y="6597"/>
                  </a:lnTo>
                  <a:lnTo>
                    <a:pt x="104" y="6591"/>
                  </a:lnTo>
                  <a:lnTo>
                    <a:pt x="112" y="6585"/>
                  </a:lnTo>
                  <a:lnTo>
                    <a:pt x="128" y="6585"/>
                  </a:lnTo>
                  <a:lnTo>
                    <a:pt x="136" y="6585"/>
                  </a:lnTo>
                  <a:lnTo>
                    <a:pt x="144" y="6580"/>
                  </a:lnTo>
                  <a:lnTo>
                    <a:pt x="160" y="6574"/>
                  </a:lnTo>
                  <a:lnTo>
                    <a:pt x="168" y="6569"/>
                  </a:lnTo>
                  <a:lnTo>
                    <a:pt x="176" y="6558"/>
                  </a:lnTo>
                  <a:lnTo>
                    <a:pt x="184" y="6541"/>
                  </a:lnTo>
                  <a:lnTo>
                    <a:pt x="192" y="6541"/>
                  </a:lnTo>
                  <a:lnTo>
                    <a:pt x="208" y="6541"/>
                  </a:lnTo>
                  <a:lnTo>
                    <a:pt x="224" y="6541"/>
                  </a:lnTo>
                  <a:lnTo>
                    <a:pt x="232" y="6535"/>
                  </a:lnTo>
                  <a:lnTo>
                    <a:pt x="240" y="6535"/>
                  </a:lnTo>
                  <a:lnTo>
                    <a:pt x="248" y="6530"/>
                  </a:lnTo>
                  <a:lnTo>
                    <a:pt x="256" y="6530"/>
                  </a:lnTo>
                  <a:lnTo>
                    <a:pt x="272" y="6519"/>
                  </a:lnTo>
                  <a:lnTo>
                    <a:pt x="280" y="6519"/>
                  </a:lnTo>
                  <a:lnTo>
                    <a:pt x="288" y="6513"/>
                  </a:lnTo>
                  <a:lnTo>
                    <a:pt x="296" y="6508"/>
                  </a:lnTo>
                  <a:lnTo>
                    <a:pt x="304" y="6491"/>
                  </a:lnTo>
                  <a:lnTo>
                    <a:pt x="312" y="6491"/>
                  </a:lnTo>
                  <a:lnTo>
                    <a:pt x="320" y="6485"/>
                  </a:lnTo>
                  <a:lnTo>
                    <a:pt x="328" y="6480"/>
                  </a:lnTo>
                  <a:lnTo>
                    <a:pt x="344" y="6480"/>
                  </a:lnTo>
                  <a:lnTo>
                    <a:pt x="352" y="6474"/>
                  </a:lnTo>
                  <a:lnTo>
                    <a:pt x="360" y="6474"/>
                  </a:lnTo>
                  <a:lnTo>
                    <a:pt x="368" y="6463"/>
                  </a:lnTo>
                  <a:lnTo>
                    <a:pt x="377" y="6457"/>
                  </a:lnTo>
                  <a:lnTo>
                    <a:pt x="384" y="6457"/>
                  </a:lnTo>
                  <a:lnTo>
                    <a:pt x="393" y="6452"/>
                  </a:lnTo>
                  <a:lnTo>
                    <a:pt x="401" y="6452"/>
                  </a:lnTo>
                  <a:lnTo>
                    <a:pt x="408" y="6446"/>
                  </a:lnTo>
                  <a:lnTo>
                    <a:pt x="417" y="6446"/>
                  </a:lnTo>
                  <a:lnTo>
                    <a:pt x="425" y="6446"/>
                  </a:lnTo>
                  <a:lnTo>
                    <a:pt x="432" y="6446"/>
                  </a:lnTo>
                  <a:lnTo>
                    <a:pt x="449" y="6446"/>
                  </a:lnTo>
                  <a:lnTo>
                    <a:pt x="456" y="6441"/>
                  </a:lnTo>
                  <a:lnTo>
                    <a:pt x="480" y="6441"/>
                  </a:lnTo>
                  <a:lnTo>
                    <a:pt x="489" y="6424"/>
                  </a:lnTo>
                  <a:lnTo>
                    <a:pt x="497" y="6419"/>
                  </a:lnTo>
                  <a:lnTo>
                    <a:pt x="504" y="6413"/>
                  </a:lnTo>
                  <a:lnTo>
                    <a:pt x="513" y="6413"/>
                  </a:lnTo>
                  <a:lnTo>
                    <a:pt x="521" y="6408"/>
                  </a:lnTo>
                  <a:lnTo>
                    <a:pt x="529" y="6396"/>
                  </a:lnTo>
                  <a:lnTo>
                    <a:pt x="537" y="6396"/>
                  </a:lnTo>
                  <a:lnTo>
                    <a:pt x="545" y="6385"/>
                  </a:lnTo>
                  <a:lnTo>
                    <a:pt x="553" y="6380"/>
                  </a:lnTo>
                  <a:lnTo>
                    <a:pt x="561" y="6363"/>
                  </a:lnTo>
                  <a:lnTo>
                    <a:pt x="569" y="6363"/>
                  </a:lnTo>
                  <a:lnTo>
                    <a:pt x="577" y="6363"/>
                  </a:lnTo>
                  <a:lnTo>
                    <a:pt x="585" y="6357"/>
                  </a:lnTo>
                  <a:lnTo>
                    <a:pt x="601" y="6352"/>
                  </a:lnTo>
                  <a:lnTo>
                    <a:pt x="609" y="6346"/>
                  </a:lnTo>
                  <a:lnTo>
                    <a:pt x="617" y="6341"/>
                  </a:lnTo>
                  <a:lnTo>
                    <a:pt x="625" y="6330"/>
                  </a:lnTo>
                  <a:lnTo>
                    <a:pt x="633" y="6313"/>
                  </a:lnTo>
                  <a:lnTo>
                    <a:pt x="657" y="6308"/>
                  </a:lnTo>
                  <a:lnTo>
                    <a:pt x="665" y="6302"/>
                  </a:lnTo>
                  <a:lnTo>
                    <a:pt x="673" y="6302"/>
                  </a:lnTo>
                  <a:lnTo>
                    <a:pt x="681" y="6302"/>
                  </a:lnTo>
                  <a:lnTo>
                    <a:pt x="689" y="6296"/>
                  </a:lnTo>
                  <a:lnTo>
                    <a:pt x="697" y="6291"/>
                  </a:lnTo>
                  <a:lnTo>
                    <a:pt x="705" y="6291"/>
                  </a:lnTo>
                  <a:lnTo>
                    <a:pt x="713" y="6280"/>
                  </a:lnTo>
                  <a:lnTo>
                    <a:pt x="721" y="6280"/>
                  </a:lnTo>
                  <a:lnTo>
                    <a:pt x="737" y="6274"/>
                  </a:lnTo>
                  <a:lnTo>
                    <a:pt x="761" y="6268"/>
                  </a:lnTo>
                  <a:lnTo>
                    <a:pt x="769" y="6268"/>
                  </a:lnTo>
                  <a:lnTo>
                    <a:pt x="777" y="6257"/>
                  </a:lnTo>
                  <a:lnTo>
                    <a:pt x="785" y="6252"/>
                  </a:lnTo>
                  <a:lnTo>
                    <a:pt x="793" y="6246"/>
                  </a:lnTo>
                  <a:lnTo>
                    <a:pt x="801" y="6241"/>
                  </a:lnTo>
                  <a:lnTo>
                    <a:pt x="809" y="6241"/>
                  </a:lnTo>
                  <a:lnTo>
                    <a:pt x="817" y="6235"/>
                  </a:lnTo>
                  <a:lnTo>
                    <a:pt x="825" y="6229"/>
                  </a:lnTo>
                  <a:lnTo>
                    <a:pt x="841" y="6229"/>
                  </a:lnTo>
                  <a:lnTo>
                    <a:pt x="849" y="6224"/>
                  </a:lnTo>
                  <a:lnTo>
                    <a:pt x="857" y="6224"/>
                  </a:lnTo>
                  <a:lnTo>
                    <a:pt x="865" y="6219"/>
                  </a:lnTo>
                  <a:lnTo>
                    <a:pt x="873" y="6213"/>
                  </a:lnTo>
                  <a:lnTo>
                    <a:pt x="881" y="6207"/>
                  </a:lnTo>
                  <a:lnTo>
                    <a:pt x="897" y="6196"/>
                  </a:lnTo>
                  <a:lnTo>
                    <a:pt x="905" y="6191"/>
                  </a:lnTo>
                  <a:lnTo>
                    <a:pt x="913" y="6180"/>
                  </a:lnTo>
                  <a:lnTo>
                    <a:pt x="921" y="6174"/>
                  </a:lnTo>
                  <a:lnTo>
                    <a:pt x="937" y="6168"/>
                  </a:lnTo>
                  <a:lnTo>
                    <a:pt x="945" y="6163"/>
                  </a:lnTo>
                  <a:lnTo>
                    <a:pt x="961" y="6157"/>
                  </a:lnTo>
                  <a:lnTo>
                    <a:pt x="977" y="6152"/>
                  </a:lnTo>
                  <a:lnTo>
                    <a:pt x="985" y="6152"/>
                  </a:lnTo>
                  <a:lnTo>
                    <a:pt x="993" y="6152"/>
                  </a:lnTo>
                  <a:lnTo>
                    <a:pt x="1001" y="6146"/>
                  </a:lnTo>
                  <a:lnTo>
                    <a:pt x="1025" y="6146"/>
                  </a:lnTo>
                  <a:lnTo>
                    <a:pt x="1033" y="6135"/>
                  </a:lnTo>
                  <a:lnTo>
                    <a:pt x="1041" y="6130"/>
                  </a:lnTo>
                  <a:lnTo>
                    <a:pt x="1057" y="6118"/>
                  </a:lnTo>
                  <a:lnTo>
                    <a:pt x="1065" y="6113"/>
                  </a:lnTo>
                  <a:lnTo>
                    <a:pt x="1074" y="6107"/>
                  </a:lnTo>
                  <a:lnTo>
                    <a:pt x="1082" y="6102"/>
                  </a:lnTo>
                  <a:lnTo>
                    <a:pt x="1098" y="6096"/>
                  </a:lnTo>
                  <a:lnTo>
                    <a:pt x="1105" y="6096"/>
                  </a:lnTo>
                  <a:lnTo>
                    <a:pt x="1122" y="6085"/>
                  </a:lnTo>
                  <a:lnTo>
                    <a:pt x="1130" y="6079"/>
                  </a:lnTo>
                  <a:lnTo>
                    <a:pt x="1137" y="6074"/>
                  </a:lnTo>
                  <a:lnTo>
                    <a:pt x="1146" y="6074"/>
                  </a:lnTo>
                  <a:lnTo>
                    <a:pt x="1154" y="6068"/>
                  </a:lnTo>
                  <a:lnTo>
                    <a:pt x="1161" y="6068"/>
                  </a:lnTo>
                  <a:lnTo>
                    <a:pt x="1170" y="6068"/>
                  </a:lnTo>
                  <a:lnTo>
                    <a:pt x="1178" y="6057"/>
                  </a:lnTo>
                  <a:lnTo>
                    <a:pt x="1186" y="6046"/>
                  </a:lnTo>
                  <a:lnTo>
                    <a:pt x="1194" y="6040"/>
                  </a:lnTo>
                  <a:lnTo>
                    <a:pt x="1202" y="6040"/>
                  </a:lnTo>
                  <a:lnTo>
                    <a:pt x="1210" y="6040"/>
                  </a:lnTo>
                  <a:lnTo>
                    <a:pt x="1218" y="6040"/>
                  </a:lnTo>
                  <a:lnTo>
                    <a:pt x="1226" y="6035"/>
                  </a:lnTo>
                  <a:lnTo>
                    <a:pt x="1234" y="6030"/>
                  </a:lnTo>
                  <a:lnTo>
                    <a:pt x="1242" y="6030"/>
                  </a:lnTo>
                  <a:lnTo>
                    <a:pt x="1258" y="6018"/>
                  </a:lnTo>
                  <a:lnTo>
                    <a:pt x="1266" y="6018"/>
                  </a:lnTo>
                  <a:lnTo>
                    <a:pt x="1290" y="6018"/>
                  </a:lnTo>
                  <a:lnTo>
                    <a:pt x="1298" y="6013"/>
                  </a:lnTo>
                  <a:lnTo>
                    <a:pt x="1314" y="5996"/>
                  </a:lnTo>
                  <a:lnTo>
                    <a:pt x="1322" y="5990"/>
                  </a:lnTo>
                  <a:lnTo>
                    <a:pt x="1330" y="5990"/>
                  </a:lnTo>
                  <a:lnTo>
                    <a:pt x="1338" y="5985"/>
                  </a:lnTo>
                  <a:lnTo>
                    <a:pt x="1346" y="5957"/>
                  </a:lnTo>
                  <a:lnTo>
                    <a:pt x="1354" y="5957"/>
                  </a:lnTo>
                  <a:lnTo>
                    <a:pt x="1362" y="5957"/>
                  </a:lnTo>
                  <a:lnTo>
                    <a:pt x="1370" y="5957"/>
                  </a:lnTo>
                  <a:lnTo>
                    <a:pt x="1386" y="5951"/>
                  </a:lnTo>
                  <a:lnTo>
                    <a:pt x="1394" y="5946"/>
                  </a:lnTo>
                  <a:lnTo>
                    <a:pt x="1402" y="5941"/>
                  </a:lnTo>
                  <a:lnTo>
                    <a:pt x="1410" y="5935"/>
                  </a:lnTo>
                  <a:lnTo>
                    <a:pt x="1418" y="5929"/>
                  </a:lnTo>
                  <a:lnTo>
                    <a:pt x="1426" y="5918"/>
                  </a:lnTo>
                  <a:lnTo>
                    <a:pt x="1434" y="5913"/>
                  </a:lnTo>
                  <a:lnTo>
                    <a:pt x="1442" y="5902"/>
                  </a:lnTo>
                  <a:lnTo>
                    <a:pt x="1450" y="5896"/>
                  </a:lnTo>
                  <a:lnTo>
                    <a:pt x="1466" y="5890"/>
                  </a:lnTo>
                  <a:lnTo>
                    <a:pt x="1474" y="5885"/>
                  </a:lnTo>
                  <a:lnTo>
                    <a:pt x="1482" y="5885"/>
                  </a:lnTo>
                  <a:lnTo>
                    <a:pt x="1490" y="5885"/>
                  </a:lnTo>
                  <a:lnTo>
                    <a:pt x="1514" y="5879"/>
                  </a:lnTo>
                  <a:lnTo>
                    <a:pt x="1522" y="5874"/>
                  </a:lnTo>
                  <a:lnTo>
                    <a:pt x="1530" y="5874"/>
                  </a:lnTo>
                  <a:lnTo>
                    <a:pt x="1538" y="5868"/>
                  </a:lnTo>
                  <a:lnTo>
                    <a:pt x="1546" y="5868"/>
                  </a:lnTo>
                  <a:lnTo>
                    <a:pt x="1554" y="5868"/>
                  </a:lnTo>
                  <a:lnTo>
                    <a:pt x="1562" y="5857"/>
                  </a:lnTo>
                  <a:lnTo>
                    <a:pt x="1570" y="5857"/>
                  </a:lnTo>
                  <a:lnTo>
                    <a:pt x="1578" y="5851"/>
                  </a:lnTo>
                  <a:lnTo>
                    <a:pt x="1586" y="5841"/>
                  </a:lnTo>
                  <a:lnTo>
                    <a:pt x="1602" y="5829"/>
                  </a:lnTo>
                  <a:lnTo>
                    <a:pt x="1618" y="5818"/>
                  </a:lnTo>
                  <a:lnTo>
                    <a:pt x="1626" y="5813"/>
                  </a:lnTo>
                  <a:lnTo>
                    <a:pt x="1634" y="5813"/>
                  </a:lnTo>
                  <a:lnTo>
                    <a:pt x="1642" y="5801"/>
                  </a:lnTo>
                  <a:lnTo>
                    <a:pt x="1650" y="5774"/>
                  </a:lnTo>
                  <a:lnTo>
                    <a:pt x="1658" y="5774"/>
                  </a:lnTo>
                  <a:lnTo>
                    <a:pt x="1666" y="5774"/>
                  </a:lnTo>
                  <a:lnTo>
                    <a:pt x="1674" y="5768"/>
                  </a:lnTo>
                  <a:lnTo>
                    <a:pt x="1682" y="5768"/>
                  </a:lnTo>
                  <a:lnTo>
                    <a:pt x="1690" y="5751"/>
                  </a:lnTo>
                  <a:lnTo>
                    <a:pt x="1698" y="5751"/>
                  </a:lnTo>
                  <a:lnTo>
                    <a:pt x="1707" y="5746"/>
                  </a:lnTo>
                  <a:lnTo>
                    <a:pt x="1722" y="5734"/>
                  </a:lnTo>
                  <a:lnTo>
                    <a:pt x="1731" y="5734"/>
                  </a:lnTo>
                  <a:lnTo>
                    <a:pt x="1738" y="5729"/>
                  </a:lnTo>
                  <a:lnTo>
                    <a:pt x="1746" y="5718"/>
                  </a:lnTo>
                  <a:lnTo>
                    <a:pt x="1755" y="5713"/>
                  </a:lnTo>
                  <a:lnTo>
                    <a:pt x="1762" y="5713"/>
                  </a:lnTo>
                  <a:lnTo>
                    <a:pt x="1770" y="5701"/>
                  </a:lnTo>
                  <a:lnTo>
                    <a:pt x="1779" y="5696"/>
                  </a:lnTo>
                  <a:lnTo>
                    <a:pt x="1786" y="5696"/>
                  </a:lnTo>
                  <a:lnTo>
                    <a:pt x="1794" y="5690"/>
                  </a:lnTo>
                  <a:lnTo>
                    <a:pt x="1803" y="5685"/>
                  </a:lnTo>
                  <a:lnTo>
                    <a:pt x="1810" y="5685"/>
                  </a:lnTo>
                  <a:lnTo>
                    <a:pt x="1827" y="5679"/>
                  </a:lnTo>
                  <a:lnTo>
                    <a:pt x="1834" y="5679"/>
                  </a:lnTo>
                  <a:lnTo>
                    <a:pt x="1851" y="5673"/>
                  </a:lnTo>
                  <a:lnTo>
                    <a:pt x="1875" y="5673"/>
                  </a:lnTo>
                  <a:lnTo>
                    <a:pt x="1883" y="5668"/>
                  </a:lnTo>
                  <a:lnTo>
                    <a:pt x="1899" y="5662"/>
                  </a:lnTo>
                  <a:lnTo>
                    <a:pt x="1907" y="5662"/>
                  </a:lnTo>
                  <a:lnTo>
                    <a:pt x="1915" y="5657"/>
                  </a:lnTo>
                  <a:lnTo>
                    <a:pt x="1923" y="5657"/>
                  </a:lnTo>
                  <a:lnTo>
                    <a:pt x="1931" y="5657"/>
                  </a:lnTo>
                  <a:lnTo>
                    <a:pt x="1939" y="5640"/>
                  </a:lnTo>
                  <a:lnTo>
                    <a:pt x="1955" y="5629"/>
                  </a:lnTo>
                  <a:lnTo>
                    <a:pt x="1963" y="5612"/>
                  </a:lnTo>
                  <a:lnTo>
                    <a:pt x="1971" y="5607"/>
                  </a:lnTo>
                  <a:lnTo>
                    <a:pt x="1987" y="5601"/>
                  </a:lnTo>
                  <a:lnTo>
                    <a:pt x="2003" y="5601"/>
                  </a:lnTo>
                  <a:lnTo>
                    <a:pt x="2011" y="5596"/>
                  </a:lnTo>
                  <a:lnTo>
                    <a:pt x="2019" y="5590"/>
                  </a:lnTo>
                  <a:lnTo>
                    <a:pt x="2027" y="5590"/>
                  </a:lnTo>
                  <a:lnTo>
                    <a:pt x="2035" y="5584"/>
                  </a:lnTo>
                  <a:lnTo>
                    <a:pt x="2043" y="5584"/>
                  </a:lnTo>
                  <a:lnTo>
                    <a:pt x="2059" y="5579"/>
                  </a:lnTo>
                  <a:lnTo>
                    <a:pt x="2067" y="5562"/>
                  </a:lnTo>
                  <a:lnTo>
                    <a:pt x="2075" y="5557"/>
                  </a:lnTo>
                  <a:lnTo>
                    <a:pt x="2083" y="5557"/>
                  </a:lnTo>
                  <a:lnTo>
                    <a:pt x="2107" y="5557"/>
                  </a:lnTo>
                  <a:lnTo>
                    <a:pt x="2115" y="5557"/>
                  </a:lnTo>
                  <a:lnTo>
                    <a:pt x="2123" y="5557"/>
                  </a:lnTo>
                  <a:lnTo>
                    <a:pt x="2131" y="5557"/>
                  </a:lnTo>
                  <a:lnTo>
                    <a:pt x="2139" y="5545"/>
                  </a:lnTo>
                  <a:lnTo>
                    <a:pt x="2147" y="5540"/>
                  </a:lnTo>
                  <a:lnTo>
                    <a:pt x="2155" y="5535"/>
                  </a:lnTo>
                  <a:lnTo>
                    <a:pt x="2163" y="5535"/>
                  </a:lnTo>
                  <a:lnTo>
                    <a:pt x="2171" y="5535"/>
                  </a:lnTo>
                  <a:lnTo>
                    <a:pt x="2195" y="5523"/>
                  </a:lnTo>
                  <a:lnTo>
                    <a:pt x="2203" y="5523"/>
                  </a:lnTo>
                  <a:lnTo>
                    <a:pt x="2211" y="5512"/>
                  </a:lnTo>
                  <a:lnTo>
                    <a:pt x="2219" y="5507"/>
                  </a:lnTo>
                  <a:lnTo>
                    <a:pt x="2227" y="5501"/>
                  </a:lnTo>
                  <a:lnTo>
                    <a:pt x="2235" y="5496"/>
                  </a:lnTo>
                  <a:lnTo>
                    <a:pt x="2243" y="5479"/>
                  </a:lnTo>
                  <a:lnTo>
                    <a:pt x="2251" y="5479"/>
                  </a:lnTo>
                  <a:lnTo>
                    <a:pt x="2259" y="5479"/>
                  </a:lnTo>
                  <a:lnTo>
                    <a:pt x="2267" y="5473"/>
                  </a:lnTo>
                  <a:lnTo>
                    <a:pt x="2275" y="5468"/>
                  </a:lnTo>
                  <a:lnTo>
                    <a:pt x="2299" y="5456"/>
                  </a:lnTo>
                  <a:lnTo>
                    <a:pt x="2307" y="5451"/>
                  </a:lnTo>
                  <a:lnTo>
                    <a:pt x="2315" y="5445"/>
                  </a:lnTo>
                  <a:lnTo>
                    <a:pt x="2323" y="5440"/>
                  </a:lnTo>
                  <a:lnTo>
                    <a:pt x="2339" y="5434"/>
                  </a:lnTo>
                  <a:lnTo>
                    <a:pt x="2347" y="5429"/>
                  </a:lnTo>
                  <a:lnTo>
                    <a:pt x="2355" y="5429"/>
                  </a:lnTo>
                  <a:lnTo>
                    <a:pt x="2371" y="5418"/>
                  </a:lnTo>
                  <a:lnTo>
                    <a:pt x="2379" y="5418"/>
                  </a:lnTo>
                  <a:lnTo>
                    <a:pt x="2388" y="5412"/>
                  </a:lnTo>
                  <a:lnTo>
                    <a:pt x="2395" y="5407"/>
                  </a:lnTo>
                  <a:lnTo>
                    <a:pt x="2403" y="5395"/>
                  </a:lnTo>
                  <a:lnTo>
                    <a:pt x="2412" y="5390"/>
                  </a:lnTo>
                  <a:lnTo>
                    <a:pt x="2427" y="5390"/>
                  </a:lnTo>
                  <a:lnTo>
                    <a:pt x="2443" y="5390"/>
                  </a:lnTo>
                  <a:lnTo>
                    <a:pt x="2460" y="5390"/>
                  </a:lnTo>
                  <a:lnTo>
                    <a:pt x="2475" y="5384"/>
                  </a:lnTo>
                  <a:lnTo>
                    <a:pt x="2484" y="5373"/>
                  </a:lnTo>
                  <a:lnTo>
                    <a:pt x="2491" y="5367"/>
                  </a:lnTo>
                  <a:lnTo>
                    <a:pt x="2500" y="5367"/>
                  </a:lnTo>
                  <a:lnTo>
                    <a:pt x="2508" y="5367"/>
                  </a:lnTo>
                  <a:lnTo>
                    <a:pt x="2524" y="5356"/>
                  </a:lnTo>
                  <a:lnTo>
                    <a:pt x="2532" y="5345"/>
                  </a:lnTo>
                  <a:lnTo>
                    <a:pt x="2539" y="5345"/>
                  </a:lnTo>
                  <a:lnTo>
                    <a:pt x="2548" y="5340"/>
                  </a:lnTo>
                  <a:lnTo>
                    <a:pt x="2564" y="5334"/>
                  </a:lnTo>
                  <a:lnTo>
                    <a:pt x="2572" y="5334"/>
                  </a:lnTo>
                  <a:lnTo>
                    <a:pt x="2580" y="5328"/>
                  </a:lnTo>
                  <a:lnTo>
                    <a:pt x="2587" y="5323"/>
                  </a:lnTo>
                  <a:lnTo>
                    <a:pt x="2596" y="5318"/>
                  </a:lnTo>
                  <a:lnTo>
                    <a:pt x="2612" y="5306"/>
                  </a:lnTo>
                  <a:lnTo>
                    <a:pt x="2620" y="5301"/>
                  </a:lnTo>
                  <a:lnTo>
                    <a:pt x="2628" y="5295"/>
                  </a:lnTo>
                  <a:lnTo>
                    <a:pt x="2636" y="5290"/>
                  </a:lnTo>
                  <a:lnTo>
                    <a:pt x="2644" y="5284"/>
                  </a:lnTo>
                  <a:lnTo>
                    <a:pt x="2652" y="5273"/>
                  </a:lnTo>
                  <a:lnTo>
                    <a:pt x="2660" y="5273"/>
                  </a:lnTo>
                  <a:lnTo>
                    <a:pt x="2676" y="5267"/>
                  </a:lnTo>
                  <a:lnTo>
                    <a:pt x="2700" y="5251"/>
                  </a:lnTo>
                  <a:lnTo>
                    <a:pt x="2708" y="5245"/>
                  </a:lnTo>
                  <a:lnTo>
                    <a:pt x="2716" y="5245"/>
                  </a:lnTo>
                  <a:lnTo>
                    <a:pt x="2724" y="5239"/>
                  </a:lnTo>
                  <a:lnTo>
                    <a:pt x="2732" y="5239"/>
                  </a:lnTo>
                  <a:lnTo>
                    <a:pt x="2740" y="5239"/>
                  </a:lnTo>
                  <a:lnTo>
                    <a:pt x="2748" y="5234"/>
                  </a:lnTo>
                  <a:lnTo>
                    <a:pt x="2756" y="5223"/>
                  </a:lnTo>
                  <a:lnTo>
                    <a:pt x="2764" y="5212"/>
                  </a:lnTo>
                  <a:lnTo>
                    <a:pt x="2772" y="5206"/>
                  </a:lnTo>
                  <a:lnTo>
                    <a:pt x="2780" y="5195"/>
                  </a:lnTo>
                  <a:lnTo>
                    <a:pt x="2796" y="5184"/>
                  </a:lnTo>
                  <a:lnTo>
                    <a:pt x="2804" y="5184"/>
                  </a:lnTo>
                  <a:lnTo>
                    <a:pt x="2812" y="5178"/>
                  </a:lnTo>
                  <a:lnTo>
                    <a:pt x="2820" y="5173"/>
                  </a:lnTo>
                  <a:lnTo>
                    <a:pt x="2836" y="5162"/>
                  </a:lnTo>
                  <a:lnTo>
                    <a:pt x="2844" y="5156"/>
                  </a:lnTo>
                  <a:lnTo>
                    <a:pt x="2852" y="5156"/>
                  </a:lnTo>
                  <a:lnTo>
                    <a:pt x="2884" y="5150"/>
                  </a:lnTo>
                  <a:lnTo>
                    <a:pt x="2892" y="5145"/>
                  </a:lnTo>
                  <a:lnTo>
                    <a:pt x="2908" y="5140"/>
                  </a:lnTo>
                  <a:lnTo>
                    <a:pt x="2916" y="5123"/>
                  </a:lnTo>
                  <a:lnTo>
                    <a:pt x="2924" y="5117"/>
                  </a:lnTo>
                  <a:lnTo>
                    <a:pt x="2932" y="5117"/>
                  </a:lnTo>
                  <a:lnTo>
                    <a:pt x="2956" y="5106"/>
                  </a:lnTo>
                  <a:lnTo>
                    <a:pt x="2972" y="5106"/>
                  </a:lnTo>
                  <a:lnTo>
                    <a:pt x="2980" y="5106"/>
                  </a:lnTo>
                  <a:lnTo>
                    <a:pt x="2988" y="5101"/>
                  </a:lnTo>
                  <a:lnTo>
                    <a:pt x="3004" y="5101"/>
                  </a:lnTo>
                  <a:lnTo>
                    <a:pt x="3012" y="5101"/>
                  </a:lnTo>
                  <a:lnTo>
                    <a:pt x="3028" y="5095"/>
                  </a:lnTo>
                  <a:lnTo>
                    <a:pt x="3036" y="5089"/>
                  </a:lnTo>
                  <a:lnTo>
                    <a:pt x="3045" y="5084"/>
                  </a:lnTo>
                  <a:lnTo>
                    <a:pt x="3052" y="5078"/>
                  </a:lnTo>
                  <a:lnTo>
                    <a:pt x="3060" y="5073"/>
                  </a:lnTo>
                  <a:lnTo>
                    <a:pt x="3069" y="5067"/>
                  </a:lnTo>
                  <a:lnTo>
                    <a:pt x="3076" y="5062"/>
                  </a:lnTo>
                  <a:lnTo>
                    <a:pt x="3084" y="5056"/>
                  </a:lnTo>
                  <a:lnTo>
                    <a:pt x="3093" y="5045"/>
                  </a:lnTo>
                  <a:lnTo>
                    <a:pt x="3100" y="5034"/>
                  </a:lnTo>
                  <a:lnTo>
                    <a:pt x="3108" y="5028"/>
                  </a:lnTo>
                  <a:lnTo>
                    <a:pt x="3124" y="5028"/>
                  </a:lnTo>
                  <a:lnTo>
                    <a:pt x="3132" y="5017"/>
                  </a:lnTo>
                  <a:lnTo>
                    <a:pt x="3141" y="5017"/>
                  </a:lnTo>
                  <a:lnTo>
                    <a:pt x="3157" y="5012"/>
                  </a:lnTo>
                  <a:lnTo>
                    <a:pt x="3165" y="5006"/>
                  </a:lnTo>
                  <a:lnTo>
                    <a:pt x="3172" y="4995"/>
                  </a:lnTo>
                  <a:lnTo>
                    <a:pt x="3181" y="4989"/>
                  </a:lnTo>
                  <a:lnTo>
                    <a:pt x="3189" y="4973"/>
                  </a:lnTo>
                  <a:lnTo>
                    <a:pt x="3196" y="4967"/>
                  </a:lnTo>
                  <a:lnTo>
                    <a:pt x="3205" y="4956"/>
                  </a:lnTo>
                  <a:lnTo>
                    <a:pt x="3213" y="4956"/>
                  </a:lnTo>
                  <a:lnTo>
                    <a:pt x="3220" y="4950"/>
                  </a:lnTo>
                  <a:lnTo>
                    <a:pt x="3237" y="4950"/>
                  </a:lnTo>
                  <a:lnTo>
                    <a:pt x="3244" y="4945"/>
                  </a:lnTo>
                  <a:lnTo>
                    <a:pt x="3261" y="4933"/>
                  </a:lnTo>
                  <a:lnTo>
                    <a:pt x="3269" y="4928"/>
                  </a:lnTo>
                  <a:lnTo>
                    <a:pt x="3277" y="4923"/>
                  </a:lnTo>
                  <a:lnTo>
                    <a:pt x="3285" y="4923"/>
                  </a:lnTo>
                  <a:lnTo>
                    <a:pt x="3293" y="4911"/>
                  </a:lnTo>
                  <a:lnTo>
                    <a:pt x="3301" y="4906"/>
                  </a:lnTo>
                  <a:lnTo>
                    <a:pt x="3309" y="4895"/>
                  </a:lnTo>
                  <a:lnTo>
                    <a:pt x="3317" y="4895"/>
                  </a:lnTo>
                  <a:lnTo>
                    <a:pt x="3325" y="4884"/>
                  </a:lnTo>
                  <a:lnTo>
                    <a:pt x="3333" y="4867"/>
                  </a:lnTo>
                  <a:lnTo>
                    <a:pt x="3341" y="4856"/>
                  </a:lnTo>
                  <a:lnTo>
                    <a:pt x="3349" y="4845"/>
                  </a:lnTo>
                  <a:lnTo>
                    <a:pt x="3357" y="4839"/>
                  </a:lnTo>
                  <a:lnTo>
                    <a:pt x="3365" y="4834"/>
                  </a:lnTo>
                  <a:lnTo>
                    <a:pt x="3373" y="4823"/>
                  </a:lnTo>
                  <a:lnTo>
                    <a:pt x="3381" y="4817"/>
                  </a:lnTo>
                  <a:lnTo>
                    <a:pt x="3397" y="4811"/>
                  </a:lnTo>
                  <a:lnTo>
                    <a:pt x="3405" y="4811"/>
                  </a:lnTo>
                  <a:lnTo>
                    <a:pt x="3413" y="4806"/>
                  </a:lnTo>
                  <a:lnTo>
                    <a:pt x="3421" y="4800"/>
                  </a:lnTo>
                  <a:lnTo>
                    <a:pt x="3429" y="4800"/>
                  </a:lnTo>
                  <a:lnTo>
                    <a:pt x="3437" y="4795"/>
                  </a:lnTo>
                  <a:lnTo>
                    <a:pt x="3445" y="4789"/>
                  </a:lnTo>
                  <a:lnTo>
                    <a:pt x="3453" y="4789"/>
                  </a:lnTo>
                  <a:lnTo>
                    <a:pt x="3469" y="4778"/>
                  </a:lnTo>
                  <a:lnTo>
                    <a:pt x="3477" y="4772"/>
                  </a:lnTo>
                  <a:lnTo>
                    <a:pt x="3485" y="4772"/>
                  </a:lnTo>
                  <a:lnTo>
                    <a:pt x="3493" y="4767"/>
                  </a:lnTo>
                  <a:lnTo>
                    <a:pt x="3501" y="4767"/>
                  </a:lnTo>
                  <a:lnTo>
                    <a:pt x="3509" y="4756"/>
                  </a:lnTo>
                  <a:lnTo>
                    <a:pt x="3517" y="4756"/>
                  </a:lnTo>
                  <a:lnTo>
                    <a:pt x="3525" y="4750"/>
                  </a:lnTo>
                  <a:lnTo>
                    <a:pt x="3541" y="4744"/>
                  </a:lnTo>
                  <a:lnTo>
                    <a:pt x="3549" y="4739"/>
                  </a:lnTo>
                  <a:lnTo>
                    <a:pt x="3557" y="4739"/>
                  </a:lnTo>
                  <a:lnTo>
                    <a:pt x="3565" y="4734"/>
                  </a:lnTo>
                  <a:lnTo>
                    <a:pt x="3573" y="4722"/>
                  </a:lnTo>
                  <a:lnTo>
                    <a:pt x="3581" y="4711"/>
                  </a:lnTo>
                  <a:lnTo>
                    <a:pt x="3589" y="4706"/>
                  </a:lnTo>
                  <a:lnTo>
                    <a:pt x="3597" y="4706"/>
                  </a:lnTo>
                  <a:lnTo>
                    <a:pt x="3605" y="4700"/>
                  </a:lnTo>
                  <a:lnTo>
                    <a:pt x="3613" y="4694"/>
                  </a:lnTo>
                  <a:lnTo>
                    <a:pt x="3621" y="4694"/>
                  </a:lnTo>
                  <a:lnTo>
                    <a:pt x="3629" y="4689"/>
                  </a:lnTo>
                  <a:lnTo>
                    <a:pt x="3637" y="4689"/>
                  </a:lnTo>
                  <a:lnTo>
                    <a:pt x="3645" y="4683"/>
                  </a:lnTo>
                  <a:lnTo>
                    <a:pt x="3653" y="4678"/>
                  </a:lnTo>
                  <a:lnTo>
                    <a:pt x="3661" y="4678"/>
                  </a:lnTo>
                  <a:lnTo>
                    <a:pt x="3669" y="4672"/>
                  </a:lnTo>
                  <a:lnTo>
                    <a:pt x="3678" y="4661"/>
                  </a:lnTo>
                  <a:lnTo>
                    <a:pt x="3685" y="4655"/>
                  </a:lnTo>
                  <a:lnTo>
                    <a:pt x="3701" y="4650"/>
                  </a:lnTo>
                  <a:lnTo>
                    <a:pt x="3717" y="4644"/>
                  </a:lnTo>
                  <a:lnTo>
                    <a:pt x="3726" y="4639"/>
                  </a:lnTo>
                  <a:lnTo>
                    <a:pt x="3741" y="4633"/>
                  </a:lnTo>
                  <a:lnTo>
                    <a:pt x="3750" y="4627"/>
                  </a:lnTo>
                  <a:lnTo>
                    <a:pt x="3757" y="4622"/>
                  </a:lnTo>
                  <a:lnTo>
                    <a:pt x="3765" y="4617"/>
                  </a:lnTo>
                  <a:lnTo>
                    <a:pt x="3774" y="4600"/>
                  </a:lnTo>
                  <a:lnTo>
                    <a:pt x="3798" y="4594"/>
                  </a:lnTo>
                  <a:lnTo>
                    <a:pt x="3805" y="4594"/>
                  </a:lnTo>
                  <a:lnTo>
                    <a:pt x="3814" y="4594"/>
                  </a:lnTo>
                  <a:lnTo>
                    <a:pt x="3822" y="4589"/>
                  </a:lnTo>
                  <a:lnTo>
                    <a:pt x="3829" y="4589"/>
                  </a:lnTo>
                  <a:lnTo>
                    <a:pt x="3838" y="4583"/>
                  </a:lnTo>
                  <a:lnTo>
                    <a:pt x="3853" y="4583"/>
                  </a:lnTo>
                  <a:lnTo>
                    <a:pt x="3862" y="4578"/>
                  </a:lnTo>
                  <a:lnTo>
                    <a:pt x="3870" y="4578"/>
                  </a:lnTo>
                  <a:lnTo>
                    <a:pt x="3877" y="4578"/>
                  </a:lnTo>
                  <a:lnTo>
                    <a:pt x="3886" y="4572"/>
                  </a:lnTo>
                  <a:lnTo>
                    <a:pt x="3894" y="4572"/>
                  </a:lnTo>
                  <a:lnTo>
                    <a:pt x="3901" y="4572"/>
                  </a:lnTo>
                  <a:lnTo>
                    <a:pt x="3910" y="4572"/>
                  </a:lnTo>
                  <a:lnTo>
                    <a:pt x="3918" y="4566"/>
                  </a:lnTo>
                  <a:lnTo>
                    <a:pt x="3926" y="4555"/>
                  </a:lnTo>
                  <a:lnTo>
                    <a:pt x="3934" y="4550"/>
                  </a:lnTo>
                  <a:lnTo>
                    <a:pt x="3942" y="4550"/>
                  </a:lnTo>
                  <a:lnTo>
                    <a:pt x="3950" y="4550"/>
                  </a:lnTo>
                  <a:lnTo>
                    <a:pt x="3958" y="4550"/>
                  </a:lnTo>
                  <a:lnTo>
                    <a:pt x="3966" y="4544"/>
                  </a:lnTo>
                  <a:lnTo>
                    <a:pt x="3974" y="4522"/>
                  </a:lnTo>
                  <a:lnTo>
                    <a:pt x="3982" y="4511"/>
                  </a:lnTo>
                  <a:lnTo>
                    <a:pt x="3990" y="4511"/>
                  </a:lnTo>
                  <a:lnTo>
                    <a:pt x="3998" y="4505"/>
                  </a:lnTo>
                  <a:lnTo>
                    <a:pt x="4006" y="4500"/>
                  </a:lnTo>
                  <a:lnTo>
                    <a:pt x="4014" y="4494"/>
                  </a:lnTo>
                  <a:lnTo>
                    <a:pt x="4030" y="4489"/>
                  </a:lnTo>
                  <a:lnTo>
                    <a:pt x="4038" y="4477"/>
                  </a:lnTo>
                  <a:lnTo>
                    <a:pt x="4046" y="4472"/>
                  </a:lnTo>
                  <a:lnTo>
                    <a:pt x="4054" y="4472"/>
                  </a:lnTo>
                  <a:lnTo>
                    <a:pt x="4062" y="4466"/>
                  </a:lnTo>
                  <a:lnTo>
                    <a:pt x="4070" y="4461"/>
                  </a:lnTo>
                  <a:lnTo>
                    <a:pt x="4078" y="4455"/>
                  </a:lnTo>
                  <a:lnTo>
                    <a:pt x="4086" y="4449"/>
                  </a:lnTo>
                  <a:lnTo>
                    <a:pt x="4094" y="4438"/>
                  </a:lnTo>
                  <a:lnTo>
                    <a:pt x="4110" y="4427"/>
                  </a:lnTo>
                  <a:lnTo>
                    <a:pt x="4134" y="4422"/>
                  </a:lnTo>
                  <a:lnTo>
                    <a:pt x="4142" y="4411"/>
                  </a:lnTo>
                  <a:lnTo>
                    <a:pt x="4150" y="4405"/>
                  </a:lnTo>
                  <a:lnTo>
                    <a:pt x="4158" y="4405"/>
                  </a:lnTo>
                  <a:lnTo>
                    <a:pt x="4166" y="4405"/>
                  </a:lnTo>
                  <a:lnTo>
                    <a:pt x="4174" y="4400"/>
                  </a:lnTo>
                  <a:lnTo>
                    <a:pt x="4182" y="4400"/>
                  </a:lnTo>
                  <a:lnTo>
                    <a:pt x="4190" y="4394"/>
                  </a:lnTo>
                  <a:lnTo>
                    <a:pt x="4198" y="4388"/>
                  </a:lnTo>
                  <a:lnTo>
                    <a:pt x="4206" y="4383"/>
                  </a:lnTo>
                  <a:lnTo>
                    <a:pt x="4214" y="4377"/>
                  </a:lnTo>
                  <a:lnTo>
                    <a:pt x="4222" y="4377"/>
                  </a:lnTo>
                  <a:lnTo>
                    <a:pt x="4230" y="4372"/>
                  </a:lnTo>
                  <a:lnTo>
                    <a:pt x="4238" y="4366"/>
                  </a:lnTo>
                  <a:lnTo>
                    <a:pt x="4246" y="4360"/>
                  </a:lnTo>
                  <a:lnTo>
                    <a:pt x="4254" y="4355"/>
                  </a:lnTo>
                  <a:lnTo>
                    <a:pt x="4262" y="4355"/>
                  </a:lnTo>
                  <a:lnTo>
                    <a:pt x="4270" y="4349"/>
                  </a:lnTo>
                  <a:lnTo>
                    <a:pt x="4278" y="4349"/>
                  </a:lnTo>
                  <a:lnTo>
                    <a:pt x="4286" y="4338"/>
                  </a:lnTo>
                  <a:lnTo>
                    <a:pt x="4294" y="4333"/>
                  </a:lnTo>
                  <a:lnTo>
                    <a:pt x="4310" y="4327"/>
                  </a:lnTo>
                  <a:lnTo>
                    <a:pt x="4326" y="4316"/>
                  </a:lnTo>
                  <a:lnTo>
                    <a:pt x="4334" y="4316"/>
                  </a:lnTo>
                  <a:lnTo>
                    <a:pt x="4342" y="4311"/>
                  </a:lnTo>
                  <a:lnTo>
                    <a:pt x="4350" y="4311"/>
                  </a:lnTo>
                  <a:lnTo>
                    <a:pt x="4358" y="4299"/>
                  </a:lnTo>
                  <a:lnTo>
                    <a:pt x="4374" y="4294"/>
                  </a:lnTo>
                  <a:lnTo>
                    <a:pt x="4382" y="4288"/>
                  </a:lnTo>
                  <a:lnTo>
                    <a:pt x="4390" y="4283"/>
                  </a:lnTo>
                  <a:lnTo>
                    <a:pt x="4398" y="4277"/>
                  </a:lnTo>
                  <a:lnTo>
                    <a:pt x="4406" y="4271"/>
                  </a:lnTo>
                  <a:lnTo>
                    <a:pt x="4414" y="4271"/>
                  </a:lnTo>
                  <a:lnTo>
                    <a:pt x="4422" y="4266"/>
                  </a:lnTo>
                  <a:lnTo>
                    <a:pt x="4431" y="4266"/>
                  </a:lnTo>
                  <a:lnTo>
                    <a:pt x="4438" y="4260"/>
                  </a:lnTo>
                  <a:lnTo>
                    <a:pt x="4447" y="4249"/>
                  </a:lnTo>
                  <a:lnTo>
                    <a:pt x="4455" y="4238"/>
                  </a:lnTo>
                  <a:lnTo>
                    <a:pt x="4462" y="4227"/>
                  </a:lnTo>
                  <a:lnTo>
                    <a:pt x="4479" y="4221"/>
                  </a:lnTo>
                  <a:lnTo>
                    <a:pt x="4486" y="4210"/>
                  </a:lnTo>
                  <a:lnTo>
                    <a:pt x="4495" y="4204"/>
                  </a:lnTo>
                  <a:lnTo>
                    <a:pt x="4503" y="4204"/>
                  </a:lnTo>
                  <a:lnTo>
                    <a:pt x="4519" y="4204"/>
                  </a:lnTo>
                  <a:lnTo>
                    <a:pt x="4527" y="4199"/>
                  </a:lnTo>
                  <a:lnTo>
                    <a:pt x="4534" y="4199"/>
                  </a:lnTo>
                  <a:lnTo>
                    <a:pt x="4543" y="4188"/>
                  </a:lnTo>
                  <a:lnTo>
                    <a:pt x="4551" y="4171"/>
                  </a:lnTo>
                  <a:lnTo>
                    <a:pt x="4558" y="4171"/>
                  </a:lnTo>
                  <a:lnTo>
                    <a:pt x="4567" y="4171"/>
                  </a:lnTo>
                  <a:lnTo>
                    <a:pt x="4575" y="4166"/>
                  </a:lnTo>
                  <a:lnTo>
                    <a:pt x="4583" y="4160"/>
                  </a:lnTo>
                  <a:lnTo>
                    <a:pt x="4591" y="4149"/>
                  </a:lnTo>
                  <a:lnTo>
                    <a:pt x="4599" y="4121"/>
                  </a:lnTo>
                  <a:lnTo>
                    <a:pt x="4607" y="4121"/>
                  </a:lnTo>
                  <a:lnTo>
                    <a:pt x="4615" y="4121"/>
                  </a:lnTo>
                  <a:lnTo>
                    <a:pt x="4623" y="4115"/>
                  </a:lnTo>
                  <a:lnTo>
                    <a:pt x="4631" y="4105"/>
                  </a:lnTo>
                  <a:lnTo>
                    <a:pt x="4639" y="4099"/>
                  </a:lnTo>
                  <a:lnTo>
                    <a:pt x="4647" y="4099"/>
                  </a:lnTo>
                  <a:lnTo>
                    <a:pt x="4671" y="4099"/>
                  </a:lnTo>
                  <a:lnTo>
                    <a:pt x="4695" y="4099"/>
                  </a:lnTo>
                  <a:lnTo>
                    <a:pt x="4703" y="4099"/>
                  </a:lnTo>
                  <a:lnTo>
                    <a:pt x="4711" y="4093"/>
                  </a:lnTo>
                  <a:lnTo>
                    <a:pt x="4727" y="4087"/>
                  </a:lnTo>
                  <a:lnTo>
                    <a:pt x="4735" y="4082"/>
                  </a:lnTo>
                  <a:lnTo>
                    <a:pt x="4743" y="4077"/>
                  </a:lnTo>
                  <a:lnTo>
                    <a:pt x="4751" y="4071"/>
                  </a:lnTo>
                  <a:lnTo>
                    <a:pt x="4759" y="4071"/>
                  </a:lnTo>
                  <a:lnTo>
                    <a:pt x="4767" y="4071"/>
                  </a:lnTo>
                  <a:lnTo>
                    <a:pt x="4775" y="4060"/>
                  </a:lnTo>
                  <a:lnTo>
                    <a:pt x="4783" y="4054"/>
                  </a:lnTo>
                  <a:lnTo>
                    <a:pt x="4791" y="4054"/>
                  </a:lnTo>
                  <a:lnTo>
                    <a:pt x="4815" y="4054"/>
                  </a:lnTo>
                  <a:lnTo>
                    <a:pt x="4823" y="4054"/>
                  </a:lnTo>
                  <a:lnTo>
                    <a:pt x="4839" y="4049"/>
                  </a:lnTo>
                  <a:lnTo>
                    <a:pt x="4855" y="4049"/>
                  </a:lnTo>
                  <a:lnTo>
                    <a:pt x="4863" y="4049"/>
                  </a:lnTo>
                  <a:lnTo>
                    <a:pt x="4879" y="4049"/>
                  </a:lnTo>
                  <a:lnTo>
                    <a:pt x="4887" y="4043"/>
                  </a:lnTo>
                  <a:lnTo>
                    <a:pt x="4895" y="4032"/>
                  </a:lnTo>
                  <a:lnTo>
                    <a:pt x="4903" y="4032"/>
                  </a:lnTo>
                  <a:lnTo>
                    <a:pt x="4919" y="4015"/>
                  </a:lnTo>
                  <a:lnTo>
                    <a:pt x="4927" y="4010"/>
                  </a:lnTo>
                  <a:lnTo>
                    <a:pt x="4943" y="3998"/>
                  </a:lnTo>
                  <a:lnTo>
                    <a:pt x="4951" y="3993"/>
                  </a:lnTo>
                  <a:lnTo>
                    <a:pt x="4967" y="3988"/>
                  </a:lnTo>
                  <a:lnTo>
                    <a:pt x="4975" y="3988"/>
                  </a:lnTo>
                  <a:lnTo>
                    <a:pt x="4983" y="3976"/>
                  </a:lnTo>
                  <a:lnTo>
                    <a:pt x="4991" y="3976"/>
                  </a:lnTo>
                  <a:lnTo>
                    <a:pt x="4999" y="3976"/>
                  </a:lnTo>
                  <a:lnTo>
                    <a:pt x="5007" y="3970"/>
                  </a:lnTo>
                  <a:lnTo>
                    <a:pt x="5015" y="3960"/>
                  </a:lnTo>
                  <a:lnTo>
                    <a:pt x="5023" y="3948"/>
                  </a:lnTo>
                  <a:lnTo>
                    <a:pt x="5031" y="3937"/>
                  </a:lnTo>
                  <a:lnTo>
                    <a:pt x="5039" y="3932"/>
                  </a:lnTo>
                  <a:lnTo>
                    <a:pt x="5047" y="3921"/>
                  </a:lnTo>
                  <a:lnTo>
                    <a:pt x="5055" y="3921"/>
                  </a:lnTo>
                  <a:lnTo>
                    <a:pt x="5063" y="3904"/>
                  </a:lnTo>
                  <a:lnTo>
                    <a:pt x="5079" y="3904"/>
                  </a:lnTo>
                  <a:lnTo>
                    <a:pt x="5087" y="3898"/>
                  </a:lnTo>
                  <a:lnTo>
                    <a:pt x="5104" y="3898"/>
                  </a:lnTo>
                  <a:lnTo>
                    <a:pt x="5111" y="3881"/>
                  </a:lnTo>
                  <a:lnTo>
                    <a:pt x="5119" y="3871"/>
                  </a:lnTo>
                  <a:lnTo>
                    <a:pt x="5128" y="3871"/>
                  </a:lnTo>
                  <a:lnTo>
                    <a:pt x="5135" y="3859"/>
                  </a:lnTo>
                  <a:lnTo>
                    <a:pt x="5143" y="3853"/>
                  </a:lnTo>
                  <a:lnTo>
                    <a:pt x="5152" y="3848"/>
                  </a:lnTo>
                  <a:lnTo>
                    <a:pt x="5167" y="3848"/>
                  </a:lnTo>
                  <a:lnTo>
                    <a:pt x="5176" y="3843"/>
                  </a:lnTo>
                  <a:lnTo>
                    <a:pt x="5184" y="3837"/>
                  </a:lnTo>
                  <a:lnTo>
                    <a:pt x="5191" y="3837"/>
                  </a:lnTo>
                  <a:lnTo>
                    <a:pt x="5200" y="3837"/>
                  </a:lnTo>
                  <a:lnTo>
                    <a:pt x="5215" y="3826"/>
                  </a:lnTo>
                  <a:lnTo>
                    <a:pt x="5224" y="3820"/>
                  </a:lnTo>
                  <a:lnTo>
                    <a:pt x="5232" y="3820"/>
                  </a:lnTo>
                  <a:lnTo>
                    <a:pt x="5240" y="3815"/>
                  </a:lnTo>
                  <a:lnTo>
                    <a:pt x="5248" y="3804"/>
                  </a:lnTo>
                  <a:lnTo>
                    <a:pt x="5256" y="3798"/>
                  </a:lnTo>
                  <a:lnTo>
                    <a:pt x="5272" y="3798"/>
                  </a:lnTo>
                  <a:lnTo>
                    <a:pt x="5280" y="3792"/>
                  </a:lnTo>
                  <a:lnTo>
                    <a:pt x="5288" y="3792"/>
                  </a:lnTo>
                  <a:lnTo>
                    <a:pt x="5303" y="3781"/>
                  </a:lnTo>
                  <a:lnTo>
                    <a:pt x="5327" y="3776"/>
                  </a:lnTo>
                  <a:lnTo>
                    <a:pt x="5335" y="3764"/>
                  </a:lnTo>
                  <a:lnTo>
                    <a:pt x="5343" y="3754"/>
                  </a:lnTo>
                  <a:lnTo>
                    <a:pt x="5351" y="3748"/>
                  </a:lnTo>
                  <a:lnTo>
                    <a:pt x="5359" y="3736"/>
                  </a:lnTo>
                  <a:lnTo>
                    <a:pt x="5367" y="3736"/>
                  </a:lnTo>
                  <a:lnTo>
                    <a:pt x="5375" y="3736"/>
                  </a:lnTo>
                  <a:lnTo>
                    <a:pt x="5383" y="3731"/>
                  </a:lnTo>
                  <a:lnTo>
                    <a:pt x="5391" y="3726"/>
                  </a:lnTo>
                  <a:lnTo>
                    <a:pt x="5399" y="3714"/>
                  </a:lnTo>
                  <a:lnTo>
                    <a:pt x="5407" y="3703"/>
                  </a:lnTo>
                  <a:lnTo>
                    <a:pt x="5415" y="3703"/>
                  </a:lnTo>
                  <a:lnTo>
                    <a:pt x="5423" y="3698"/>
                  </a:lnTo>
                  <a:lnTo>
                    <a:pt x="5431" y="3687"/>
                  </a:lnTo>
                  <a:lnTo>
                    <a:pt x="5439" y="3675"/>
                  </a:lnTo>
                  <a:lnTo>
                    <a:pt x="5455" y="3675"/>
                  </a:lnTo>
                  <a:lnTo>
                    <a:pt x="5463" y="3675"/>
                  </a:lnTo>
                  <a:lnTo>
                    <a:pt x="5471" y="3675"/>
                  </a:lnTo>
                  <a:lnTo>
                    <a:pt x="5479" y="3670"/>
                  </a:lnTo>
                  <a:lnTo>
                    <a:pt x="5487" y="3670"/>
                  </a:lnTo>
                  <a:lnTo>
                    <a:pt x="5495" y="3659"/>
                  </a:lnTo>
                  <a:lnTo>
                    <a:pt x="5503" y="3653"/>
                  </a:lnTo>
                  <a:lnTo>
                    <a:pt x="5511" y="3637"/>
                  </a:lnTo>
                  <a:lnTo>
                    <a:pt x="5519" y="3637"/>
                  </a:lnTo>
                  <a:lnTo>
                    <a:pt x="5527" y="3631"/>
                  </a:lnTo>
                  <a:lnTo>
                    <a:pt x="5535" y="3631"/>
                  </a:lnTo>
                  <a:lnTo>
                    <a:pt x="5543" y="3620"/>
                  </a:lnTo>
                  <a:lnTo>
                    <a:pt x="5551" y="3620"/>
                  </a:lnTo>
                  <a:lnTo>
                    <a:pt x="5559" y="3620"/>
                  </a:lnTo>
                  <a:lnTo>
                    <a:pt x="5567" y="3614"/>
                  </a:lnTo>
                  <a:lnTo>
                    <a:pt x="5575" y="3603"/>
                  </a:lnTo>
                  <a:lnTo>
                    <a:pt x="5583" y="3597"/>
                  </a:lnTo>
                  <a:lnTo>
                    <a:pt x="5591" y="3597"/>
                  </a:lnTo>
                  <a:lnTo>
                    <a:pt x="5599" y="3586"/>
                  </a:lnTo>
                  <a:lnTo>
                    <a:pt x="5607" y="3570"/>
                  </a:lnTo>
                  <a:lnTo>
                    <a:pt x="5615" y="3564"/>
                  </a:lnTo>
                  <a:lnTo>
                    <a:pt x="5623" y="3564"/>
                  </a:lnTo>
                  <a:lnTo>
                    <a:pt x="5639" y="3558"/>
                  </a:lnTo>
                  <a:lnTo>
                    <a:pt x="5647" y="3553"/>
                  </a:lnTo>
                  <a:lnTo>
                    <a:pt x="5655" y="3553"/>
                  </a:lnTo>
                  <a:lnTo>
                    <a:pt x="5663" y="3548"/>
                  </a:lnTo>
                  <a:lnTo>
                    <a:pt x="5671" y="3548"/>
                  </a:lnTo>
                  <a:lnTo>
                    <a:pt x="5679" y="3542"/>
                  </a:lnTo>
                  <a:lnTo>
                    <a:pt x="5687" y="3536"/>
                  </a:lnTo>
                  <a:lnTo>
                    <a:pt x="5695" y="3530"/>
                  </a:lnTo>
                  <a:lnTo>
                    <a:pt x="5703" y="3514"/>
                  </a:lnTo>
                  <a:lnTo>
                    <a:pt x="5711" y="3514"/>
                  </a:lnTo>
                  <a:lnTo>
                    <a:pt x="5727" y="3508"/>
                  </a:lnTo>
                  <a:lnTo>
                    <a:pt x="5735" y="3503"/>
                  </a:lnTo>
                  <a:lnTo>
                    <a:pt x="5743" y="3497"/>
                  </a:lnTo>
                  <a:lnTo>
                    <a:pt x="5751" y="3486"/>
                  </a:lnTo>
                  <a:lnTo>
                    <a:pt x="5760" y="3486"/>
                  </a:lnTo>
                  <a:lnTo>
                    <a:pt x="5767" y="3486"/>
                  </a:lnTo>
                  <a:lnTo>
                    <a:pt x="5775" y="3480"/>
                  </a:lnTo>
                  <a:lnTo>
                    <a:pt x="5799" y="3480"/>
                  </a:lnTo>
                  <a:lnTo>
                    <a:pt x="5808" y="3480"/>
                  </a:lnTo>
                  <a:lnTo>
                    <a:pt x="5823" y="3480"/>
                  </a:lnTo>
                  <a:lnTo>
                    <a:pt x="5832" y="3475"/>
                  </a:lnTo>
                  <a:lnTo>
                    <a:pt x="5839" y="3469"/>
                  </a:lnTo>
                  <a:lnTo>
                    <a:pt x="5847" y="3469"/>
                  </a:lnTo>
                  <a:lnTo>
                    <a:pt x="5856" y="3469"/>
                  </a:lnTo>
                  <a:lnTo>
                    <a:pt x="5864" y="3469"/>
                  </a:lnTo>
                  <a:lnTo>
                    <a:pt x="5871" y="3464"/>
                  </a:lnTo>
                  <a:lnTo>
                    <a:pt x="5880" y="3453"/>
                  </a:lnTo>
                  <a:lnTo>
                    <a:pt x="5887" y="3441"/>
                  </a:lnTo>
                  <a:lnTo>
                    <a:pt x="5896" y="3436"/>
                  </a:lnTo>
                  <a:lnTo>
                    <a:pt x="5904" y="3430"/>
                  </a:lnTo>
                  <a:lnTo>
                    <a:pt x="5912" y="3430"/>
                  </a:lnTo>
                  <a:lnTo>
                    <a:pt x="5920" y="3419"/>
                  </a:lnTo>
                  <a:lnTo>
                    <a:pt x="5928" y="3413"/>
                  </a:lnTo>
                  <a:lnTo>
                    <a:pt x="5936" y="3408"/>
                  </a:lnTo>
                  <a:lnTo>
                    <a:pt x="5944" y="3408"/>
                  </a:lnTo>
                  <a:lnTo>
                    <a:pt x="5952" y="3403"/>
                  </a:lnTo>
                  <a:lnTo>
                    <a:pt x="5968" y="3403"/>
                  </a:lnTo>
                  <a:lnTo>
                    <a:pt x="5976" y="3397"/>
                  </a:lnTo>
                  <a:lnTo>
                    <a:pt x="5992" y="3397"/>
                  </a:lnTo>
                  <a:lnTo>
                    <a:pt x="6000" y="3397"/>
                  </a:lnTo>
                  <a:lnTo>
                    <a:pt x="6008" y="3391"/>
                  </a:lnTo>
                  <a:lnTo>
                    <a:pt x="6016" y="3380"/>
                  </a:lnTo>
                  <a:lnTo>
                    <a:pt x="6024" y="3380"/>
                  </a:lnTo>
                  <a:lnTo>
                    <a:pt x="6032" y="3375"/>
                  </a:lnTo>
                  <a:lnTo>
                    <a:pt x="6048" y="3375"/>
                  </a:lnTo>
                  <a:lnTo>
                    <a:pt x="6056" y="3375"/>
                  </a:lnTo>
                  <a:lnTo>
                    <a:pt x="6064" y="3375"/>
                  </a:lnTo>
                  <a:lnTo>
                    <a:pt x="6072" y="3369"/>
                  </a:lnTo>
                  <a:lnTo>
                    <a:pt x="6080" y="3363"/>
                  </a:lnTo>
                  <a:lnTo>
                    <a:pt x="6088" y="3363"/>
                  </a:lnTo>
                  <a:lnTo>
                    <a:pt x="6096" y="3363"/>
                  </a:lnTo>
                  <a:lnTo>
                    <a:pt x="6104" y="3358"/>
                  </a:lnTo>
                  <a:lnTo>
                    <a:pt x="6112" y="3352"/>
                  </a:lnTo>
                  <a:lnTo>
                    <a:pt x="6120" y="3352"/>
                  </a:lnTo>
                  <a:lnTo>
                    <a:pt x="6128" y="3352"/>
                  </a:lnTo>
                  <a:lnTo>
                    <a:pt x="6144" y="3352"/>
                  </a:lnTo>
                  <a:lnTo>
                    <a:pt x="6160" y="3341"/>
                  </a:lnTo>
                  <a:lnTo>
                    <a:pt x="6168" y="3341"/>
                  </a:lnTo>
                  <a:lnTo>
                    <a:pt x="6176" y="3330"/>
                  </a:lnTo>
                  <a:lnTo>
                    <a:pt x="6192" y="3324"/>
                  </a:lnTo>
                  <a:lnTo>
                    <a:pt x="6200" y="3319"/>
                  </a:lnTo>
                  <a:lnTo>
                    <a:pt x="6208" y="3313"/>
                  </a:lnTo>
                  <a:lnTo>
                    <a:pt x="6216" y="3308"/>
                  </a:lnTo>
                  <a:lnTo>
                    <a:pt x="6224" y="3308"/>
                  </a:lnTo>
                  <a:lnTo>
                    <a:pt x="6232" y="3302"/>
                  </a:lnTo>
                  <a:lnTo>
                    <a:pt x="6240" y="3302"/>
                  </a:lnTo>
                  <a:lnTo>
                    <a:pt x="6248" y="3296"/>
                  </a:lnTo>
                  <a:lnTo>
                    <a:pt x="6256" y="3291"/>
                  </a:lnTo>
                  <a:lnTo>
                    <a:pt x="6264" y="3291"/>
                  </a:lnTo>
                  <a:lnTo>
                    <a:pt x="6272" y="3291"/>
                  </a:lnTo>
                  <a:lnTo>
                    <a:pt x="6288" y="3291"/>
                  </a:lnTo>
                  <a:lnTo>
                    <a:pt x="6296" y="3280"/>
                  </a:lnTo>
                  <a:lnTo>
                    <a:pt x="6304" y="3269"/>
                  </a:lnTo>
                  <a:lnTo>
                    <a:pt x="6312" y="3269"/>
                  </a:lnTo>
                  <a:lnTo>
                    <a:pt x="6328" y="3258"/>
                  </a:lnTo>
                  <a:lnTo>
                    <a:pt x="6336" y="3258"/>
                  </a:lnTo>
                  <a:lnTo>
                    <a:pt x="6344" y="3246"/>
                  </a:lnTo>
                  <a:lnTo>
                    <a:pt x="6360" y="3235"/>
                  </a:lnTo>
                  <a:lnTo>
                    <a:pt x="6368" y="3224"/>
                  </a:lnTo>
                  <a:lnTo>
                    <a:pt x="6376" y="3224"/>
                  </a:lnTo>
                  <a:lnTo>
                    <a:pt x="6384" y="3224"/>
                  </a:lnTo>
                  <a:lnTo>
                    <a:pt x="6392" y="3224"/>
                  </a:lnTo>
                  <a:lnTo>
                    <a:pt x="6400" y="3218"/>
                  </a:lnTo>
                  <a:lnTo>
                    <a:pt x="6408" y="3213"/>
                  </a:lnTo>
                  <a:lnTo>
                    <a:pt x="6417" y="3196"/>
                  </a:lnTo>
                  <a:lnTo>
                    <a:pt x="6424" y="3190"/>
                  </a:lnTo>
                  <a:lnTo>
                    <a:pt x="6432" y="3185"/>
                  </a:lnTo>
                  <a:lnTo>
                    <a:pt x="6441" y="3185"/>
                  </a:lnTo>
                  <a:lnTo>
                    <a:pt x="6448" y="3185"/>
                  </a:lnTo>
                  <a:lnTo>
                    <a:pt x="6456" y="3179"/>
                  </a:lnTo>
                  <a:lnTo>
                    <a:pt x="6465" y="3168"/>
                  </a:lnTo>
                  <a:lnTo>
                    <a:pt x="6472" y="3168"/>
                  </a:lnTo>
                  <a:lnTo>
                    <a:pt x="6480" y="3168"/>
                  </a:lnTo>
                  <a:lnTo>
                    <a:pt x="6489" y="3168"/>
                  </a:lnTo>
                  <a:lnTo>
                    <a:pt x="6496" y="3168"/>
                  </a:lnTo>
                  <a:lnTo>
                    <a:pt x="6504" y="3163"/>
                  </a:lnTo>
                  <a:lnTo>
                    <a:pt x="6513" y="3163"/>
                  </a:lnTo>
                  <a:lnTo>
                    <a:pt x="6520" y="3157"/>
                  </a:lnTo>
                  <a:lnTo>
                    <a:pt x="6528" y="3152"/>
                  </a:lnTo>
                  <a:lnTo>
                    <a:pt x="6537" y="3152"/>
                  </a:lnTo>
                  <a:lnTo>
                    <a:pt x="6544" y="3146"/>
                  </a:lnTo>
                  <a:lnTo>
                    <a:pt x="6553" y="3146"/>
                  </a:lnTo>
                  <a:lnTo>
                    <a:pt x="6561" y="3135"/>
                  </a:lnTo>
                  <a:lnTo>
                    <a:pt x="6568" y="3125"/>
                  </a:lnTo>
                  <a:lnTo>
                    <a:pt x="6577" y="3113"/>
                  </a:lnTo>
                  <a:lnTo>
                    <a:pt x="6585" y="3113"/>
                  </a:lnTo>
                  <a:lnTo>
                    <a:pt x="6592" y="3113"/>
                  </a:lnTo>
                  <a:lnTo>
                    <a:pt x="6601" y="3113"/>
                  </a:lnTo>
                  <a:lnTo>
                    <a:pt x="6609" y="3113"/>
                  </a:lnTo>
                  <a:lnTo>
                    <a:pt x="6616" y="3113"/>
                  </a:lnTo>
                  <a:lnTo>
                    <a:pt x="6625" y="3113"/>
                  </a:lnTo>
                  <a:lnTo>
                    <a:pt x="6633" y="3108"/>
                  </a:lnTo>
                  <a:lnTo>
                    <a:pt x="6641" y="3096"/>
                  </a:lnTo>
                  <a:lnTo>
                    <a:pt x="6657" y="3091"/>
                  </a:lnTo>
                  <a:lnTo>
                    <a:pt x="6665" y="3091"/>
                  </a:lnTo>
                  <a:lnTo>
                    <a:pt x="6673" y="3085"/>
                  </a:lnTo>
                  <a:lnTo>
                    <a:pt x="6681" y="3074"/>
                  </a:lnTo>
                  <a:lnTo>
                    <a:pt x="6689" y="3074"/>
                  </a:lnTo>
                  <a:lnTo>
                    <a:pt x="6697" y="3056"/>
                  </a:lnTo>
                  <a:lnTo>
                    <a:pt x="6705" y="3056"/>
                  </a:lnTo>
                  <a:lnTo>
                    <a:pt x="6713" y="3056"/>
                  </a:lnTo>
                  <a:lnTo>
                    <a:pt x="6721" y="3056"/>
                  </a:lnTo>
                  <a:lnTo>
                    <a:pt x="6729" y="3056"/>
                  </a:lnTo>
                  <a:lnTo>
                    <a:pt x="6737" y="3045"/>
                  </a:lnTo>
                  <a:lnTo>
                    <a:pt x="6745" y="3045"/>
                  </a:lnTo>
                  <a:lnTo>
                    <a:pt x="6753" y="3033"/>
                  </a:lnTo>
                  <a:lnTo>
                    <a:pt x="6761" y="3022"/>
                  </a:lnTo>
                  <a:lnTo>
                    <a:pt x="6769" y="3015"/>
                  </a:lnTo>
                  <a:lnTo>
                    <a:pt x="6777" y="3010"/>
                  </a:lnTo>
                  <a:lnTo>
                    <a:pt x="6785" y="3010"/>
                  </a:lnTo>
                  <a:lnTo>
                    <a:pt x="6793" y="3010"/>
                  </a:lnTo>
                  <a:lnTo>
                    <a:pt x="6801" y="3010"/>
                  </a:lnTo>
                  <a:lnTo>
                    <a:pt x="6809" y="2998"/>
                  </a:lnTo>
                  <a:lnTo>
                    <a:pt x="6825" y="2998"/>
                  </a:lnTo>
                  <a:lnTo>
                    <a:pt x="6833" y="2992"/>
                  </a:lnTo>
                  <a:lnTo>
                    <a:pt x="6841" y="2986"/>
                  </a:lnTo>
                  <a:lnTo>
                    <a:pt x="6849" y="2981"/>
                  </a:lnTo>
                  <a:lnTo>
                    <a:pt x="6857" y="2981"/>
                  </a:lnTo>
                  <a:lnTo>
                    <a:pt x="6865" y="2963"/>
                  </a:lnTo>
                  <a:lnTo>
                    <a:pt x="6873" y="2963"/>
                  </a:lnTo>
                  <a:lnTo>
                    <a:pt x="6881" y="2951"/>
                  </a:lnTo>
                  <a:lnTo>
                    <a:pt x="6889" y="2945"/>
                  </a:lnTo>
                  <a:lnTo>
                    <a:pt x="6897" y="2945"/>
                  </a:lnTo>
                  <a:lnTo>
                    <a:pt x="6905" y="2933"/>
                  </a:lnTo>
                  <a:lnTo>
                    <a:pt x="6913" y="2927"/>
                  </a:lnTo>
                  <a:lnTo>
                    <a:pt x="6921" y="2927"/>
                  </a:lnTo>
                  <a:lnTo>
                    <a:pt x="6929" y="2915"/>
                  </a:lnTo>
                  <a:lnTo>
                    <a:pt x="6937" y="2903"/>
                  </a:lnTo>
                  <a:lnTo>
                    <a:pt x="6945" y="2903"/>
                  </a:lnTo>
                  <a:lnTo>
                    <a:pt x="6953" y="2903"/>
                  </a:lnTo>
                  <a:lnTo>
                    <a:pt x="6961" y="2903"/>
                  </a:lnTo>
                  <a:lnTo>
                    <a:pt x="6969" y="2903"/>
                  </a:lnTo>
                  <a:lnTo>
                    <a:pt x="6977" y="2897"/>
                  </a:lnTo>
                  <a:lnTo>
                    <a:pt x="6985" y="2897"/>
                  </a:lnTo>
                  <a:lnTo>
                    <a:pt x="6993" y="2885"/>
                  </a:lnTo>
                  <a:lnTo>
                    <a:pt x="7001" y="2885"/>
                  </a:lnTo>
                  <a:lnTo>
                    <a:pt x="7009" y="2878"/>
                  </a:lnTo>
                  <a:lnTo>
                    <a:pt x="7017" y="2872"/>
                  </a:lnTo>
                  <a:lnTo>
                    <a:pt x="7025" y="2860"/>
                  </a:lnTo>
                  <a:lnTo>
                    <a:pt x="7033" y="2860"/>
                  </a:lnTo>
                  <a:lnTo>
                    <a:pt x="7041" y="2854"/>
                  </a:lnTo>
                  <a:lnTo>
                    <a:pt x="7049" y="2854"/>
                  </a:lnTo>
                  <a:lnTo>
                    <a:pt x="7057" y="2854"/>
                  </a:lnTo>
                  <a:lnTo>
                    <a:pt x="7065" y="2854"/>
                  </a:lnTo>
                  <a:lnTo>
                    <a:pt x="7074" y="2854"/>
                  </a:lnTo>
                  <a:lnTo>
                    <a:pt x="7081" y="2854"/>
                  </a:lnTo>
                  <a:lnTo>
                    <a:pt x="7089" y="2854"/>
                  </a:lnTo>
                  <a:lnTo>
                    <a:pt x="7098" y="2854"/>
                  </a:lnTo>
                  <a:lnTo>
                    <a:pt x="7105" y="2847"/>
                  </a:lnTo>
                  <a:lnTo>
                    <a:pt x="7113" y="2847"/>
                  </a:lnTo>
                  <a:lnTo>
                    <a:pt x="7122" y="2847"/>
                  </a:lnTo>
                  <a:lnTo>
                    <a:pt x="7129" y="2840"/>
                  </a:lnTo>
                  <a:lnTo>
                    <a:pt x="7137" y="2840"/>
                  </a:lnTo>
                  <a:lnTo>
                    <a:pt x="7146" y="2834"/>
                  </a:lnTo>
                  <a:lnTo>
                    <a:pt x="7153" y="2828"/>
                  </a:lnTo>
                  <a:lnTo>
                    <a:pt x="7161" y="2828"/>
                  </a:lnTo>
                  <a:lnTo>
                    <a:pt x="7170" y="2821"/>
                  </a:lnTo>
                  <a:lnTo>
                    <a:pt x="7177" y="2821"/>
                  </a:lnTo>
                  <a:lnTo>
                    <a:pt x="7185" y="2815"/>
                  </a:lnTo>
                  <a:lnTo>
                    <a:pt x="7194" y="2815"/>
                  </a:lnTo>
                  <a:lnTo>
                    <a:pt x="7201" y="2808"/>
                  </a:lnTo>
                  <a:lnTo>
                    <a:pt x="7210" y="2808"/>
                  </a:lnTo>
                  <a:lnTo>
                    <a:pt x="7218" y="2808"/>
                  </a:lnTo>
                  <a:lnTo>
                    <a:pt x="7225" y="2802"/>
                  </a:lnTo>
                  <a:lnTo>
                    <a:pt x="7234" y="2802"/>
                  </a:lnTo>
                  <a:lnTo>
                    <a:pt x="7242" y="2795"/>
                  </a:lnTo>
                  <a:lnTo>
                    <a:pt x="7249" y="2795"/>
                  </a:lnTo>
                  <a:lnTo>
                    <a:pt x="7258" y="2795"/>
                  </a:lnTo>
                  <a:lnTo>
                    <a:pt x="7266" y="2788"/>
                  </a:lnTo>
                  <a:lnTo>
                    <a:pt x="7273" y="2782"/>
                  </a:lnTo>
                  <a:lnTo>
                    <a:pt x="7282" y="2761"/>
                  </a:lnTo>
                  <a:lnTo>
                    <a:pt x="7290" y="2761"/>
                  </a:lnTo>
                  <a:lnTo>
                    <a:pt x="7297" y="2761"/>
                  </a:lnTo>
                  <a:lnTo>
                    <a:pt x="7306" y="2755"/>
                  </a:lnTo>
                  <a:lnTo>
                    <a:pt x="7314" y="2755"/>
                  </a:lnTo>
                  <a:lnTo>
                    <a:pt x="7330" y="2748"/>
                  </a:lnTo>
                  <a:lnTo>
                    <a:pt x="7338" y="2748"/>
                  </a:lnTo>
                  <a:lnTo>
                    <a:pt x="7346" y="2748"/>
                  </a:lnTo>
                  <a:lnTo>
                    <a:pt x="7354" y="2734"/>
                  </a:lnTo>
                  <a:lnTo>
                    <a:pt x="7362" y="2727"/>
                  </a:lnTo>
                  <a:lnTo>
                    <a:pt x="7370" y="2714"/>
                  </a:lnTo>
                  <a:lnTo>
                    <a:pt x="7378" y="2714"/>
                  </a:lnTo>
                  <a:lnTo>
                    <a:pt x="7386" y="2693"/>
                  </a:lnTo>
                  <a:lnTo>
                    <a:pt x="7394" y="2693"/>
                  </a:lnTo>
                  <a:lnTo>
                    <a:pt x="7402" y="2693"/>
                  </a:lnTo>
                  <a:lnTo>
                    <a:pt x="7410" y="2686"/>
                  </a:lnTo>
                  <a:lnTo>
                    <a:pt x="7418" y="2679"/>
                  </a:lnTo>
                  <a:lnTo>
                    <a:pt x="7426" y="2665"/>
                  </a:lnTo>
                  <a:lnTo>
                    <a:pt x="7442" y="2665"/>
                  </a:lnTo>
                  <a:lnTo>
                    <a:pt x="7450" y="2658"/>
                  </a:lnTo>
                  <a:lnTo>
                    <a:pt x="7458" y="2658"/>
                  </a:lnTo>
                  <a:lnTo>
                    <a:pt x="7466" y="2658"/>
                  </a:lnTo>
                  <a:lnTo>
                    <a:pt x="7474" y="2658"/>
                  </a:lnTo>
                  <a:lnTo>
                    <a:pt x="7482" y="2644"/>
                  </a:lnTo>
                  <a:lnTo>
                    <a:pt x="7490" y="2644"/>
                  </a:lnTo>
                  <a:lnTo>
                    <a:pt x="7498" y="2630"/>
                  </a:lnTo>
                  <a:lnTo>
                    <a:pt x="7506" y="2616"/>
                  </a:lnTo>
                  <a:lnTo>
                    <a:pt x="7514" y="2609"/>
                  </a:lnTo>
                  <a:lnTo>
                    <a:pt x="7522" y="2609"/>
                  </a:lnTo>
                  <a:lnTo>
                    <a:pt x="7530" y="2602"/>
                  </a:lnTo>
                  <a:lnTo>
                    <a:pt x="7546" y="2581"/>
                  </a:lnTo>
                  <a:lnTo>
                    <a:pt x="7554" y="2581"/>
                  </a:lnTo>
                  <a:lnTo>
                    <a:pt x="7562" y="2566"/>
                  </a:lnTo>
                  <a:lnTo>
                    <a:pt x="7570" y="2552"/>
                  </a:lnTo>
                  <a:lnTo>
                    <a:pt x="7578" y="2544"/>
                  </a:lnTo>
                  <a:lnTo>
                    <a:pt x="7586" y="2530"/>
                  </a:lnTo>
                  <a:lnTo>
                    <a:pt x="7602" y="2530"/>
                  </a:lnTo>
                  <a:lnTo>
                    <a:pt x="7610" y="2530"/>
                  </a:lnTo>
                  <a:lnTo>
                    <a:pt x="7618" y="2516"/>
                  </a:lnTo>
                  <a:lnTo>
                    <a:pt x="7626" y="2516"/>
                  </a:lnTo>
                  <a:lnTo>
                    <a:pt x="7634" y="2508"/>
                  </a:lnTo>
                  <a:lnTo>
                    <a:pt x="7642" y="2508"/>
                  </a:lnTo>
                  <a:lnTo>
                    <a:pt x="7658" y="2508"/>
                  </a:lnTo>
                  <a:lnTo>
                    <a:pt x="7666" y="2508"/>
                  </a:lnTo>
                  <a:lnTo>
                    <a:pt x="7674" y="2501"/>
                  </a:lnTo>
                  <a:lnTo>
                    <a:pt x="7682" y="2486"/>
                  </a:lnTo>
                  <a:lnTo>
                    <a:pt x="7690" y="2471"/>
                  </a:lnTo>
                  <a:lnTo>
                    <a:pt x="7698" y="2464"/>
                  </a:lnTo>
                  <a:lnTo>
                    <a:pt x="7706" y="2464"/>
                  </a:lnTo>
                  <a:lnTo>
                    <a:pt x="7714" y="2456"/>
                  </a:lnTo>
                  <a:lnTo>
                    <a:pt x="7722" y="2456"/>
                  </a:lnTo>
                  <a:lnTo>
                    <a:pt x="7730" y="2456"/>
                  </a:lnTo>
                  <a:lnTo>
                    <a:pt x="7738" y="2448"/>
                  </a:lnTo>
                  <a:lnTo>
                    <a:pt x="7746" y="2433"/>
                  </a:lnTo>
                  <a:lnTo>
                    <a:pt x="7755" y="2433"/>
                  </a:lnTo>
                  <a:lnTo>
                    <a:pt x="7762" y="2418"/>
                  </a:lnTo>
                  <a:lnTo>
                    <a:pt x="7770" y="2418"/>
                  </a:lnTo>
                  <a:lnTo>
                    <a:pt x="7779" y="2418"/>
                  </a:lnTo>
                  <a:lnTo>
                    <a:pt x="7786" y="2418"/>
                  </a:lnTo>
                  <a:lnTo>
                    <a:pt x="7794" y="2418"/>
                  </a:lnTo>
                  <a:lnTo>
                    <a:pt x="7803" y="2410"/>
                  </a:lnTo>
                  <a:lnTo>
                    <a:pt x="7810" y="2403"/>
                  </a:lnTo>
                  <a:lnTo>
                    <a:pt x="7818" y="2395"/>
                  </a:lnTo>
                  <a:lnTo>
                    <a:pt x="7827" y="2387"/>
                  </a:lnTo>
                  <a:lnTo>
                    <a:pt x="7834" y="2380"/>
                  </a:lnTo>
                  <a:lnTo>
                    <a:pt x="7842" y="2380"/>
                  </a:lnTo>
                  <a:lnTo>
                    <a:pt x="7851" y="2372"/>
                  </a:lnTo>
                  <a:lnTo>
                    <a:pt x="7858" y="2372"/>
                  </a:lnTo>
                  <a:lnTo>
                    <a:pt x="7867" y="2364"/>
                  </a:lnTo>
                  <a:lnTo>
                    <a:pt x="7875" y="2356"/>
                  </a:lnTo>
                  <a:lnTo>
                    <a:pt x="7891" y="2356"/>
                  </a:lnTo>
                  <a:lnTo>
                    <a:pt x="7899" y="2356"/>
                  </a:lnTo>
                  <a:lnTo>
                    <a:pt x="7906" y="2348"/>
                  </a:lnTo>
                  <a:lnTo>
                    <a:pt x="7915" y="2341"/>
                  </a:lnTo>
                  <a:lnTo>
                    <a:pt x="7923" y="2341"/>
                  </a:lnTo>
                  <a:lnTo>
                    <a:pt x="7930" y="2341"/>
                  </a:lnTo>
                  <a:lnTo>
                    <a:pt x="7939" y="2333"/>
                  </a:lnTo>
                  <a:lnTo>
                    <a:pt x="7947" y="2324"/>
                  </a:lnTo>
                  <a:lnTo>
                    <a:pt x="7954" y="2317"/>
                  </a:lnTo>
                  <a:lnTo>
                    <a:pt x="7963" y="2317"/>
                  </a:lnTo>
                  <a:lnTo>
                    <a:pt x="7971" y="2317"/>
                  </a:lnTo>
                  <a:lnTo>
                    <a:pt x="7979" y="2300"/>
                  </a:lnTo>
                  <a:lnTo>
                    <a:pt x="7987" y="2284"/>
                  </a:lnTo>
                  <a:lnTo>
                    <a:pt x="7995" y="2284"/>
                  </a:lnTo>
                  <a:lnTo>
                    <a:pt x="8003" y="2276"/>
                  </a:lnTo>
                  <a:lnTo>
                    <a:pt x="8011" y="2268"/>
                  </a:lnTo>
                  <a:lnTo>
                    <a:pt x="8019" y="2268"/>
                  </a:lnTo>
                  <a:lnTo>
                    <a:pt x="8027" y="2260"/>
                  </a:lnTo>
                  <a:lnTo>
                    <a:pt x="8035" y="2260"/>
                  </a:lnTo>
                  <a:lnTo>
                    <a:pt x="8043" y="2260"/>
                  </a:lnTo>
                  <a:lnTo>
                    <a:pt x="8051" y="2243"/>
                  </a:lnTo>
                  <a:lnTo>
                    <a:pt x="8059" y="2235"/>
                  </a:lnTo>
                  <a:lnTo>
                    <a:pt x="8067" y="2235"/>
                  </a:lnTo>
                  <a:lnTo>
                    <a:pt x="8075" y="2235"/>
                  </a:lnTo>
                  <a:lnTo>
                    <a:pt x="8083" y="2235"/>
                  </a:lnTo>
                  <a:lnTo>
                    <a:pt x="8091" y="2235"/>
                  </a:lnTo>
                  <a:lnTo>
                    <a:pt x="8115" y="2235"/>
                  </a:lnTo>
                  <a:lnTo>
                    <a:pt x="8123" y="2227"/>
                  </a:lnTo>
                  <a:lnTo>
                    <a:pt x="8131" y="2227"/>
                  </a:lnTo>
                  <a:lnTo>
                    <a:pt x="8139" y="2210"/>
                  </a:lnTo>
                  <a:lnTo>
                    <a:pt x="8147" y="2201"/>
                  </a:lnTo>
                  <a:lnTo>
                    <a:pt x="8155" y="2193"/>
                  </a:lnTo>
                  <a:lnTo>
                    <a:pt x="8163" y="2193"/>
                  </a:lnTo>
                  <a:lnTo>
                    <a:pt x="8171" y="2184"/>
                  </a:lnTo>
                  <a:lnTo>
                    <a:pt x="8179" y="2184"/>
                  </a:lnTo>
                  <a:lnTo>
                    <a:pt x="8187" y="2184"/>
                  </a:lnTo>
                  <a:lnTo>
                    <a:pt x="8195" y="2184"/>
                  </a:lnTo>
                  <a:lnTo>
                    <a:pt x="8203" y="2176"/>
                  </a:lnTo>
                  <a:lnTo>
                    <a:pt x="8211" y="2176"/>
                  </a:lnTo>
                  <a:lnTo>
                    <a:pt x="8219" y="2176"/>
                  </a:lnTo>
                  <a:lnTo>
                    <a:pt x="8227" y="2176"/>
                  </a:lnTo>
                  <a:lnTo>
                    <a:pt x="8235" y="2176"/>
                  </a:lnTo>
                  <a:lnTo>
                    <a:pt x="8243" y="2167"/>
                  </a:lnTo>
                  <a:lnTo>
                    <a:pt x="8251" y="2149"/>
                  </a:lnTo>
                  <a:lnTo>
                    <a:pt x="8259" y="2149"/>
                  </a:lnTo>
                  <a:lnTo>
                    <a:pt x="8275" y="2140"/>
                  </a:lnTo>
                  <a:lnTo>
                    <a:pt x="8283" y="2140"/>
                  </a:lnTo>
                  <a:lnTo>
                    <a:pt x="8291" y="2132"/>
                  </a:lnTo>
                  <a:lnTo>
                    <a:pt x="8299" y="2114"/>
                  </a:lnTo>
                  <a:lnTo>
                    <a:pt x="8307" y="2114"/>
                  </a:lnTo>
                  <a:lnTo>
                    <a:pt x="8315" y="2114"/>
                  </a:lnTo>
                  <a:lnTo>
                    <a:pt x="8323" y="2104"/>
                  </a:lnTo>
                  <a:lnTo>
                    <a:pt x="8331" y="2086"/>
                  </a:lnTo>
                  <a:lnTo>
                    <a:pt x="8339" y="2086"/>
                  </a:lnTo>
                  <a:lnTo>
                    <a:pt x="8347" y="2068"/>
                  </a:lnTo>
                  <a:lnTo>
                    <a:pt x="8355" y="2068"/>
                  </a:lnTo>
                  <a:lnTo>
                    <a:pt x="8363" y="2068"/>
                  </a:lnTo>
                  <a:lnTo>
                    <a:pt x="8371" y="2068"/>
                  </a:lnTo>
                  <a:lnTo>
                    <a:pt x="8379" y="2058"/>
                  </a:lnTo>
                  <a:lnTo>
                    <a:pt x="8387" y="2049"/>
                  </a:lnTo>
                  <a:lnTo>
                    <a:pt x="8395" y="2049"/>
                  </a:lnTo>
                  <a:lnTo>
                    <a:pt x="8403" y="2049"/>
                  </a:lnTo>
                  <a:lnTo>
                    <a:pt x="8411" y="2011"/>
                  </a:lnTo>
                  <a:lnTo>
                    <a:pt x="8419" y="2011"/>
                  </a:lnTo>
                  <a:lnTo>
                    <a:pt x="8427" y="2011"/>
                  </a:lnTo>
                  <a:lnTo>
                    <a:pt x="8443" y="2011"/>
                  </a:lnTo>
                  <a:lnTo>
                    <a:pt x="8451" y="2011"/>
                  </a:lnTo>
                  <a:lnTo>
                    <a:pt x="8460" y="1992"/>
                  </a:lnTo>
                  <a:lnTo>
                    <a:pt x="8467" y="1992"/>
                  </a:lnTo>
                  <a:lnTo>
                    <a:pt x="8475" y="1983"/>
                  </a:lnTo>
                  <a:lnTo>
                    <a:pt x="8484" y="1963"/>
                  </a:lnTo>
                  <a:lnTo>
                    <a:pt x="8491" y="1963"/>
                  </a:lnTo>
                  <a:lnTo>
                    <a:pt x="8508" y="1963"/>
                  </a:lnTo>
                  <a:lnTo>
                    <a:pt x="8515" y="1953"/>
                  </a:lnTo>
                  <a:lnTo>
                    <a:pt x="8524" y="1944"/>
                  </a:lnTo>
                  <a:lnTo>
                    <a:pt x="8532" y="1934"/>
                  </a:lnTo>
                  <a:lnTo>
                    <a:pt x="8539" y="1924"/>
                  </a:lnTo>
                  <a:lnTo>
                    <a:pt x="8548" y="1884"/>
                  </a:lnTo>
                  <a:lnTo>
                    <a:pt x="8556" y="1884"/>
                  </a:lnTo>
                  <a:lnTo>
                    <a:pt x="8563" y="1884"/>
                  </a:lnTo>
                  <a:lnTo>
                    <a:pt x="8572" y="1874"/>
                  </a:lnTo>
                  <a:lnTo>
                    <a:pt x="8580" y="1874"/>
                  </a:lnTo>
                  <a:lnTo>
                    <a:pt x="8587" y="1874"/>
                  </a:lnTo>
                  <a:lnTo>
                    <a:pt x="8596" y="1864"/>
                  </a:lnTo>
                  <a:lnTo>
                    <a:pt x="8604" y="1864"/>
                  </a:lnTo>
                  <a:lnTo>
                    <a:pt x="8611" y="1854"/>
                  </a:lnTo>
                  <a:lnTo>
                    <a:pt x="8620" y="1844"/>
                  </a:lnTo>
                  <a:lnTo>
                    <a:pt x="8628" y="1834"/>
                  </a:lnTo>
                  <a:lnTo>
                    <a:pt x="8636" y="1834"/>
                  </a:lnTo>
                  <a:lnTo>
                    <a:pt x="8644" y="1834"/>
                  </a:lnTo>
                  <a:lnTo>
                    <a:pt x="8652" y="1834"/>
                  </a:lnTo>
                  <a:lnTo>
                    <a:pt x="8668" y="1823"/>
                  </a:lnTo>
                  <a:lnTo>
                    <a:pt x="8676" y="1823"/>
                  </a:lnTo>
                  <a:lnTo>
                    <a:pt x="8684" y="1813"/>
                  </a:lnTo>
                  <a:lnTo>
                    <a:pt x="8692" y="1802"/>
                  </a:lnTo>
                  <a:lnTo>
                    <a:pt x="8700" y="1802"/>
                  </a:lnTo>
                  <a:lnTo>
                    <a:pt x="8708" y="1792"/>
                  </a:lnTo>
                  <a:lnTo>
                    <a:pt x="8716" y="1792"/>
                  </a:lnTo>
                  <a:lnTo>
                    <a:pt x="8732" y="1781"/>
                  </a:lnTo>
                  <a:lnTo>
                    <a:pt x="8740" y="1771"/>
                  </a:lnTo>
                  <a:lnTo>
                    <a:pt x="8748" y="1771"/>
                  </a:lnTo>
                  <a:lnTo>
                    <a:pt x="8756" y="1760"/>
                  </a:lnTo>
                  <a:lnTo>
                    <a:pt x="8764" y="1749"/>
                  </a:lnTo>
                  <a:lnTo>
                    <a:pt x="8772" y="1749"/>
                  </a:lnTo>
                  <a:lnTo>
                    <a:pt x="8780" y="1738"/>
                  </a:lnTo>
                  <a:lnTo>
                    <a:pt x="8788" y="1738"/>
                  </a:lnTo>
                  <a:lnTo>
                    <a:pt x="8796" y="1738"/>
                  </a:lnTo>
                  <a:lnTo>
                    <a:pt x="8804" y="1738"/>
                  </a:lnTo>
                  <a:lnTo>
                    <a:pt x="8812" y="1726"/>
                  </a:lnTo>
                  <a:lnTo>
                    <a:pt x="8820" y="1726"/>
                  </a:lnTo>
                  <a:lnTo>
                    <a:pt x="8828" y="1726"/>
                  </a:lnTo>
                  <a:lnTo>
                    <a:pt x="8844" y="1716"/>
                  </a:lnTo>
                  <a:lnTo>
                    <a:pt x="8852" y="1716"/>
                  </a:lnTo>
                  <a:lnTo>
                    <a:pt x="8860" y="1704"/>
                  </a:lnTo>
                  <a:lnTo>
                    <a:pt x="8868" y="1704"/>
                  </a:lnTo>
                  <a:lnTo>
                    <a:pt x="8876" y="1704"/>
                  </a:lnTo>
                  <a:lnTo>
                    <a:pt x="8884" y="1692"/>
                  </a:lnTo>
                  <a:lnTo>
                    <a:pt x="8900" y="1681"/>
                  </a:lnTo>
                  <a:lnTo>
                    <a:pt x="8908" y="1669"/>
                  </a:lnTo>
                  <a:lnTo>
                    <a:pt x="8916" y="1658"/>
                  </a:lnTo>
                  <a:lnTo>
                    <a:pt x="8924" y="1646"/>
                  </a:lnTo>
                  <a:lnTo>
                    <a:pt x="8932" y="1646"/>
                  </a:lnTo>
                  <a:lnTo>
                    <a:pt x="8940" y="1634"/>
                  </a:lnTo>
                  <a:lnTo>
                    <a:pt x="8948" y="1623"/>
                  </a:lnTo>
                  <a:lnTo>
                    <a:pt x="8956" y="1623"/>
                  </a:lnTo>
                  <a:lnTo>
                    <a:pt x="8964" y="1623"/>
                  </a:lnTo>
                  <a:lnTo>
                    <a:pt x="8972" y="1623"/>
                  </a:lnTo>
                  <a:lnTo>
                    <a:pt x="8980" y="1599"/>
                  </a:lnTo>
                  <a:lnTo>
                    <a:pt x="8988" y="1587"/>
                  </a:lnTo>
                  <a:lnTo>
                    <a:pt x="8996" y="1575"/>
                  </a:lnTo>
                  <a:lnTo>
                    <a:pt x="9012" y="1575"/>
                  </a:lnTo>
                  <a:lnTo>
                    <a:pt x="9020" y="1575"/>
                  </a:lnTo>
                  <a:lnTo>
                    <a:pt x="9028" y="1575"/>
                  </a:lnTo>
                  <a:lnTo>
                    <a:pt x="9036" y="1562"/>
                  </a:lnTo>
                  <a:lnTo>
                    <a:pt x="9044" y="1562"/>
                  </a:lnTo>
                  <a:lnTo>
                    <a:pt x="9060" y="1562"/>
                  </a:lnTo>
                  <a:lnTo>
                    <a:pt x="9068" y="1562"/>
                  </a:lnTo>
                  <a:lnTo>
                    <a:pt x="9076" y="1562"/>
                  </a:lnTo>
                  <a:lnTo>
                    <a:pt x="9084" y="1562"/>
                  </a:lnTo>
                  <a:lnTo>
                    <a:pt x="9092" y="1550"/>
                  </a:lnTo>
                  <a:lnTo>
                    <a:pt x="9100" y="1550"/>
                  </a:lnTo>
                  <a:lnTo>
                    <a:pt x="9108" y="1550"/>
                  </a:lnTo>
                  <a:lnTo>
                    <a:pt x="9124" y="1550"/>
                  </a:lnTo>
                  <a:lnTo>
                    <a:pt x="9132" y="1550"/>
                  </a:lnTo>
                  <a:lnTo>
                    <a:pt x="9140" y="1550"/>
                  </a:lnTo>
                  <a:lnTo>
                    <a:pt x="9148" y="1550"/>
                  </a:lnTo>
                  <a:lnTo>
                    <a:pt x="9157" y="1550"/>
                  </a:lnTo>
                  <a:lnTo>
                    <a:pt x="9172" y="1550"/>
                  </a:lnTo>
                  <a:lnTo>
                    <a:pt x="9181" y="1550"/>
                  </a:lnTo>
                  <a:lnTo>
                    <a:pt x="9189" y="1550"/>
                  </a:lnTo>
                  <a:lnTo>
                    <a:pt x="9196" y="1550"/>
                  </a:lnTo>
                  <a:lnTo>
                    <a:pt x="9205" y="1550"/>
                  </a:lnTo>
                  <a:lnTo>
                    <a:pt x="9213" y="1550"/>
                  </a:lnTo>
                  <a:lnTo>
                    <a:pt x="9220" y="1550"/>
                  </a:lnTo>
                  <a:lnTo>
                    <a:pt x="9229" y="1550"/>
                  </a:lnTo>
                  <a:lnTo>
                    <a:pt x="9237" y="1550"/>
                  </a:lnTo>
                  <a:lnTo>
                    <a:pt x="9244" y="1550"/>
                  </a:lnTo>
                  <a:lnTo>
                    <a:pt x="9253" y="1550"/>
                  </a:lnTo>
                  <a:lnTo>
                    <a:pt x="9261" y="1550"/>
                  </a:lnTo>
                  <a:lnTo>
                    <a:pt x="9268" y="1537"/>
                  </a:lnTo>
                  <a:lnTo>
                    <a:pt x="9277" y="1523"/>
                  </a:lnTo>
                  <a:lnTo>
                    <a:pt x="9285" y="1509"/>
                  </a:lnTo>
                  <a:lnTo>
                    <a:pt x="9293" y="1509"/>
                  </a:lnTo>
                  <a:lnTo>
                    <a:pt x="9301" y="1509"/>
                  </a:lnTo>
                  <a:lnTo>
                    <a:pt x="9309" y="1496"/>
                  </a:lnTo>
                  <a:lnTo>
                    <a:pt x="9317" y="1482"/>
                  </a:lnTo>
                  <a:lnTo>
                    <a:pt x="9325" y="1482"/>
                  </a:lnTo>
                  <a:lnTo>
                    <a:pt x="9341" y="1482"/>
                  </a:lnTo>
                  <a:lnTo>
                    <a:pt x="9349" y="1482"/>
                  </a:lnTo>
                  <a:lnTo>
                    <a:pt x="9357" y="1482"/>
                  </a:lnTo>
                  <a:lnTo>
                    <a:pt x="9365" y="1454"/>
                  </a:lnTo>
                  <a:lnTo>
                    <a:pt x="9373" y="1454"/>
                  </a:lnTo>
                  <a:lnTo>
                    <a:pt x="9381" y="1440"/>
                  </a:lnTo>
                  <a:lnTo>
                    <a:pt x="9397" y="1426"/>
                  </a:lnTo>
                  <a:lnTo>
                    <a:pt x="9405" y="1426"/>
                  </a:lnTo>
                  <a:lnTo>
                    <a:pt x="9413" y="1426"/>
                  </a:lnTo>
                  <a:lnTo>
                    <a:pt x="9421" y="1426"/>
                  </a:lnTo>
                  <a:lnTo>
                    <a:pt x="9429" y="1412"/>
                  </a:lnTo>
                  <a:lnTo>
                    <a:pt x="9437" y="1412"/>
                  </a:lnTo>
                  <a:lnTo>
                    <a:pt x="9445" y="1384"/>
                  </a:lnTo>
                  <a:lnTo>
                    <a:pt x="9453" y="1384"/>
                  </a:lnTo>
                  <a:lnTo>
                    <a:pt x="9461" y="1384"/>
                  </a:lnTo>
                  <a:lnTo>
                    <a:pt x="9469" y="1384"/>
                  </a:lnTo>
                  <a:lnTo>
                    <a:pt x="9477" y="1369"/>
                  </a:lnTo>
                  <a:lnTo>
                    <a:pt x="9485" y="1369"/>
                  </a:lnTo>
                  <a:lnTo>
                    <a:pt x="9493" y="1355"/>
                  </a:lnTo>
                  <a:lnTo>
                    <a:pt x="9501" y="1355"/>
                  </a:lnTo>
                  <a:lnTo>
                    <a:pt x="9509" y="1341"/>
                  </a:lnTo>
                  <a:lnTo>
                    <a:pt x="9517" y="1326"/>
                  </a:lnTo>
                  <a:lnTo>
                    <a:pt x="9525" y="1326"/>
                  </a:lnTo>
                  <a:lnTo>
                    <a:pt x="9533" y="1311"/>
                  </a:lnTo>
                  <a:lnTo>
                    <a:pt x="9541" y="1311"/>
                  </a:lnTo>
                  <a:lnTo>
                    <a:pt x="9549" y="1296"/>
                  </a:lnTo>
                  <a:lnTo>
                    <a:pt x="9565" y="1282"/>
                  </a:lnTo>
                  <a:lnTo>
                    <a:pt x="9573" y="1282"/>
                  </a:lnTo>
                  <a:lnTo>
                    <a:pt x="9581" y="1282"/>
                  </a:lnTo>
                  <a:lnTo>
                    <a:pt x="9589" y="1282"/>
                  </a:lnTo>
                  <a:lnTo>
                    <a:pt x="9597" y="1266"/>
                  </a:lnTo>
                  <a:lnTo>
                    <a:pt x="9605" y="1266"/>
                  </a:lnTo>
                  <a:lnTo>
                    <a:pt x="9621" y="1266"/>
                  </a:lnTo>
                  <a:lnTo>
                    <a:pt x="9629" y="1266"/>
                  </a:lnTo>
                  <a:lnTo>
                    <a:pt x="9637" y="1266"/>
                  </a:lnTo>
                  <a:lnTo>
                    <a:pt x="9645" y="1266"/>
                  </a:lnTo>
                  <a:lnTo>
                    <a:pt x="9653" y="1236"/>
                  </a:lnTo>
                  <a:lnTo>
                    <a:pt x="9661" y="1236"/>
                  </a:lnTo>
                  <a:lnTo>
                    <a:pt x="9669" y="1236"/>
                  </a:lnTo>
                  <a:lnTo>
                    <a:pt x="9685" y="1236"/>
                  </a:lnTo>
                  <a:lnTo>
                    <a:pt x="9693" y="1236"/>
                  </a:lnTo>
                  <a:lnTo>
                    <a:pt x="9701" y="1236"/>
                  </a:lnTo>
                  <a:lnTo>
                    <a:pt x="9709" y="1236"/>
                  </a:lnTo>
                  <a:lnTo>
                    <a:pt x="9717" y="1220"/>
                  </a:lnTo>
                  <a:lnTo>
                    <a:pt x="9725" y="1220"/>
                  </a:lnTo>
                  <a:lnTo>
                    <a:pt x="9741" y="1220"/>
                  </a:lnTo>
                  <a:lnTo>
                    <a:pt x="9749" y="1220"/>
                  </a:lnTo>
                  <a:lnTo>
                    <a:pt x="9757" y="1203"/>
                  </a:lnTo>
                  <a:lnTo>
                    <a:pt x="9765" y="1203"/>
                  </a:lnTo>
                  <a:lnTo>
                    <a:pt x="9773" y="1187"/>
                  </a:lnTo>
                  <a:lnTo>
                    <a:pt x="9789" y="1187"/>
                  </a:lnTo>
                  <a:lnTo>
                    <a:pt x="9797" y="1187"/>
                  </a:lnTo>
                  <a:lnTo>
                    <a:pt x="9805" y="1187"/>
                  </a:lnTo>
                  <a:lnTo>
                    <a:pt x="9814" y="1187"/>
                  </a:lnTo>
                  <a:lnTo>
                    <a:pt x="9821" y="1187"/>
                  </a:lnTo>
                  <a:lnTo>
                    <a:pt x="9829" y="1187"/>
                  </a:lnTo>
                  <a:lnTo>
                    <a:pt x="9853" y="1187"/>
                  </a:lnTo>
                  <a:lnTo>
                    <a:pt x="9862" y="1187"/>
                  </a:lnTo>
                  <a:lnTo>
                    <a:pt x="9869" y="1187"/>
                  </a:lnTo>
                  <a:lnTo>
                    <a:pt x="9877" y="1169"/>
                  </a:lnTo>
                  <a:lnTo>
                    <a:pt x="9886" y="1152"/>
                  </a:lnTo>
                  <a:lnTo>
                    <a:pt x="9893" y="1152"/>
                  </a:lnTo>
                  <a:lnTo>
                    <a:pt x="9901" y="1134"/>
                  </a:lnTo>
                  <a:lnTo>
                    <a:pt x="9910" y="1134"/>
                  </a:lnTo>
                  <a:lnTo>
                    <a:pt x="9917" y="1134"/>
                  </a:lnTo>
                  <a:lnTo>
                    <a:pt x="9925" y="1134"/>
                  </a:lnTo>
                  <a:lnTo>
                    <a:pt x="9934" y="1116"/>
                  </a:lnTo>
                  <a:lnTo>
                    <a:pt x="9942" y="1116"/>
                  </a:lnTo>
                  <a:lnTo>
                    <a:pt x="9965" y="1116"/>
                  </a:lnTo>
                  <a:lnTo>
                    <a:pt x="9974" y="1116"/>
                  </a:lnTo>
                  <a:lnTo>
                    <a:pt x="9982" y="1116"/>
                  </a:lnTo>
                  <a:lnTo>
                    <a:pt x="9990" y="1116"/>
                  </a:lnTo>
                  <a:lnTo>
                    <a:pt x="9998" y="1116"/>
                  </a:lnTo>
                  <a:lnTo>
                    <a:pt x="10014" y="1116"/>
                  </a:lnTo>
                  <a:lnTo>
                    <a:pt x="10022" y="1097"/>
                  </a:lnTo>
                  <a:lnTo>
                    <a:pt x="10030" y="1097"/>
                  </a:lnTo>
                  <a:lnTo>
                    <a:pt x="10038" y="1077"/>
                  </a:lnTo>
                  <a:lnTo>
                    <a:pt x="10046" y="1058"/>
                  </a:lnTo>
                  <a:lnTo>
                    <a:pt x="10054" y="1058"/>
                  </a:lnTo>
                  <a:lnTo>
                    <a:pt x="10062" y="1058"/>
                  </a:lnTo>
                  <a:lnTo>
                    <a:pt x="10078" y="1058"/>
                  </a:lnTo>
                  <a:lnTo>
                    <a:pt x="10086" y="1058"/>
                  </a:lnTo>
                  <a:lnTo>
                    <a:pt x="10094" y="1058"/>
                  </a:lnTo>
                  <a:lnTo>
                    <a:pt x="10102" y="1058"/>
                  </a:lnTo>
                  <a:lnTo>
                    <a:pt x="10110" y="1058"/>
                  </a:lnTo>
                  <a:lnTo>
                    <a:pt x="10118" y="1037"/>
                  </a:lnTo>
                  <a:lnTo>
                    <a:pt x="10126" y="1037"/>
                  </a:lnTo>
                  <a:lnTo>
                    <a:pt x="10134" y="1016"/>
                  </a:lnTo>
                  <a:lnTo>
                    <a:pt x="10142" y="1016"/>
                  </a:lnTo>
                  <a:lnTo>
                    <a:pt x="10150" y="1016"/>
                  </a:lnTo>
                  <a:lnTo>
                    <a:pt x="10158" y="1016"/>
                  </a:lnTo>
                  <a:lnTo>
                    <a:pt x="10166" y="1016"/>
                  </a:lnTo>
                  <a:lnTo>
                    <a:pt x="10190" y="994"/>
                  </a:lnTo>
                  <a:lnTo>
                    <a:pt x="10198" y="994"/>
                  </a:lnTo>
                  <a:lnTo>
                    <a:pt x="10206" y="994"/>
                  </a:lnTo>
                  <a:lnTo>
                    <a:pt x="10214" y="994"/>
                  </a:lnTo>
                  <a:lnTo>
                    <a:pt x="10222" y="994"/>
                  </a:lnTo>
                  <a:lnTo>
                    <a:pt x="10238" y="972"/>
                  </a:lnTo>
                  <a:lnTo>
                    <a:pt x="10246" y="972"/>
                  </a:lnTo>
                  <a:lnTo>
                    <a:pt x="10254" y="972"/>
                  </a:lnTo>
                  <a:lnTo>
                    <a:pt x="10262" y="972"/>
                  </a:lnTo>
                  <a:lnTo>
                    <a:pt x="10270" y="972"/>
                  </a:lnTo>
                  <a:lnTo>
                    <a:pt x="10278" y="972"/>
                  </a:lnTo>
                  <a:lnTo>
                    <a:pt x="10302" y="972"/>
                  </a:lnTo>
                  <a:lnTo>
                    <a:pt x="10310" y="949"/>
                  </a:lnTo>
                  <a:lnTo>
                    <a:pt x="10318" y="949"/>
                  </a:lnTo>
                  <a:lnTo>
                    <a:pt x="10326" y="925"/>
                  </a:lnTo>
                  <a:lnTo>
                    <a:pt x="10334" y="925"/>
                  </a:lnTo>
                  <a:lnTo>
                    <a:pt x="10342" y="925"/>
                  </a:lnTo>
                  <a:lnTo>
                    <a:pt x="10358" y="925"/>
                  </a:lnTo>
                  <a:lnTo>
                    <a:pt x="10366" y="925"/>
                  </a:lnTo>
                  <a:lnTo>
                    <a:pt x="10374" y="901"/>
                  </a:lnTo>
                  <a:lnTo>
                    <a:pt x="10382" y="877"/>
                  </a:lnTo>
                  <a:lnTo>
                    <a:pt x="10390" y="877"/>
                  </a:lnTo>
                  <a:lnTo>
                    <a:pt x="10398" y="877"/>
                  </a:lnTo>
                  <a:lnTo>
                    <a:pt x="10406" y="877"/>
                  </a:lnTo>
                  <a:lnTo>
                    <a:pt x="10414" y="877"/>
                  </a:lnTo>
                  <a:lnTo>
                    <a:pt x="10422" y="877"/>
                  </a:lnTo>
                  <a:lnTo>
                    <a:pt x="10430" y="853"/>
                  </a:lnTo>
                  <a:lnTo>
                    <a:pt x="10438" y="829"/>
                  </a:lnTo>
                  <a:lnTo>
                    <a:pt x="10446" y="804"/>
                  </a:lnTo>
                  <a:lnTo>
                    <a:pt x="10454" y="779"/>
                  </a:lnTo>
                  <a:lnTo>
                    <a:pt x="10471" y="754"/>
                  </a:lnTo>
                  <a:lnTo>
                    <a:pt x="10478" y="754"/>
                  </a:lnTo>
                  <a:lnTo>
                    <a:pt x="10486" y="754"/>
                  </a:lnTo>
                  <a:lnTo>
                    <a:pt x="10495" y="754"/>
                  </a:lnTo>
                  <a:lnTo>
                    <a:pt x="10502" y="754"/>
                  </a:lnTo>
                  <a:lnTo>
                    <a:pt x="10519" y="729"/>
                  </a:lnTo>
                  <a:lnTo>
                    <a:pt x="10526" y="729"/>
                  </a:lnTo>
                  <a:lnTo>
                    <a:pt x="10534" y="729"/>
                  </a:lnTo>
                  <a:lnTo>
                    <a:pt x="10543" y="729"/>
                  </a:lnTo>
                  <a:lnTo>
                    <a:pt x="10550" y="729"/>
                  </a:lnTo>
                  <a:lnTo>
                    <a:pt x="10558" y="729"/>
                  </a:lnTo>
                  <a:lnTo>
                    <a:pt x="10574" y="702"/>
                  </a:lnTo>
                  <a:lnTo>
                    <a:pt x="10582" y="676"/>
                  </a:lnTo>
                  <a:lnTo>
                    <a:pt x="10591" y="624"/>
                  </a:lnTo>
                  <a:lnTo>
                    <a:pt x="10598" y="624"/>
                  </a:lnTo>
                  <a:lnTo>
                    <a:pt x="10607" y="624"/>
                  </a:lnTo>
                  <a:lnTo>
                    <a:pt x="10615" y="624"/>
                  </a:lnTo>
                  <a:lnTo>
                    <a:pt x="10622" y="597"/>
                  </a:lnTo>
                  <a:lnTo>
                    <a:pt x="10639" y="571"/>
                  </a:lnTo>
                  <a:lnTo>
                    <a:pt x="10646" y="571"/>
                  </a:lnTo>
                  <a:lnTo>
                    <a:pt x="10655" y="571"/>
                  </a:lnTo>
                  <a:lnTo>
                    <a:pt x="10663" y="571"/>
                  </a:lnTo>
                  <a:lnTo>
                    <a:pt x="10670" y="571"/>
                  </a:lnTo>
                  <a:lnTo>
                    <a:pt x="10679" y="571"/>
                  </a:lnTo>
                  <a:lnTo>
                    <a:pt x="10695" y="571"/>
                  </a:lnTo>
                  <a:lnTo>
                    <a:pt x="10703" y="571"/>
                  </a:lnTo>
                  <a:lnTo>
                    <a:pt x="10711" y="571"/>
                  </a:lnTo>
                  <a:lnTo>
                    <a:pt x="10719" y="571"/>
                  </a:lnTo>
                  <a:lnTo>
                    <a:pt x="10727" y="571"/>
                  </a:lnTo>
                  <a:lnTo>
                    <a:pt x="10743" y="571"/>
                  </a:lnTo>
                  <a:lnTo>
                    <a:pt x="10751" y="571"/>
                  </a:lnTo>
                  <a:lnTo>
                    <a:pt x="10759" y="542"/>
                  </a:lnTo>
                  <a:lnTo>
                    <a:pt x="10767" y="542"/>
                  </a:lnTo>
                  <a:lnTo>
                    <a:pt x="10775" y="542"/>
                  </a:lnTo>
                  <a:lnTo>
                    <a:pt x="10783" y="542"/>
                  </a:lnTo>
                  <a:lnTo>
                    <a:pt x="10807" y="542"/>
                  </a:lnTo>
                  <a:lnTo>
                    <a:pt x="10815" y="542"/>
                  </a:lnTo>
                  <a:lnTo>
                    <a:pt x="10823" y="542"/>
                  </a:lnTo>
                  <a:lnTo>
                    <a:pt x="10831" y="542"/>
                  </a:lnTo>
                  <a:lnTo>
                    <a:pt x="10839" y="542"/>
                  </a:lnTo>
                  <a:lnTo>
                    <a:pt x="10863" y="542"/>
                  </a:lnTo>
                  <a:lnTo>
                    <a:pt x="10871" y="512"/>
                  </a:lnTo>
                  <a:lnTo>
                    <a:pt x="10879" y="512"/>
                  </a:lnTo>
                  <a:lnTo>
                    <a:pt x="10887" y="481"/>
                  </a:lnTo>
                  <a:lnTo>
                    <a:pt x="10895" y="481"/>
                  </a:lnTo>
                  <a:lnTo>
                    <a:pt x="10911" y="481"/>
                  </a:lnTo>
                  <a:lnTo>
                    <a:pt x="10919" y="481"/>
                  </a:lnTo>
                  <a:lnTo>
                    <a:pt x="10927" y="481"/>
                  </a:lnTo>
                  <a:lnTo>
                    <a:pt x="10935" y="481"/>
                  </a:lnTo>
                  <a:lnTo>
                    <a:pt x="10943" y="481"/>
                  </a:lnTo>
                  <a:lnTo>
                    <a:pt x="10951" y="481"/>
                  </a:lnTo>
                  <a:lnTo>
                    <a:pt x="10959" y="481"/>
                  </a:lnTo>
                  <a:lnTo>
                    <a:pt x="10975" y="449"/>
                  </a:lnTo>
                  <a:lnTo>
                    <a:pt x="10983" y="449"/>
                  </a:lnTo>
                  <a:lnTo>
                    <a:pt x="10991" y="449"/>
                  </a:lnTo>
                  <a:lnTo>
                    <a:pt x="10999" y="449"/>
                  </a:lnTo>
                  <a:lnTo>
                    <a:pt x="11007" y="449"/>
                  </a:lnTo>
                  <a:lnTo>
                    <a:pt x="11015" y="449"/>
                  </a:lnTo>
                  <a:lnTo>
                    <a:pt x="11023" y="449"/>
                  </a:lnTo>
                  <a:lnTo>
                    <a:pt x="11031" y="449"/>
                  </a:lnTo>
                  <a:lnTo>
                    <a:pt x="11039" y="449"/>
                  </a:lnTo>
                  <a:lnTo>
                    <a:pt x="11047" y="449"/>
                  </a:lnTo>
                  <a:lnTo>
                    <a:pt x="11055" y="414"/>
                  </a:lnTo>
                  <a:lnTo>
                    <a:pt x="11063" y="414"/>
                  </a:lnTo>
                  <a:lnTo>
                    <a:pt x="11087" y="414"/>
                  </a:lnTo>
                  <a:lnTo>
                    <a:pt x="11095" y="414"/>
                  </a:lnTo>
                  <a:lnTo>
                    <a:pt x="11103" y="414"/>
                  </a:lnTo>
                  <a:lnTo>
                    <a:pt x="11111" y="414"/>
                  </a:lnTo>
                  <a:lnTo>
                    <a:pt x="11119" y="414"/>
                  </a:lnTo>
                  <a:lnTo>
                    <a:pt x="11143" y="414"/>
                  </a:lnTo>
                  <a:lnTo>
                    <a:pt x="11152" y="414"/>
                  </a:lnTo>
                  <a:lnTo>
                    <a:pt x="11159" y="414"/>
                  </a:lnTo>
                  <a:lnTo>
                    <a:pt x="11167" y="375"/>
                  </a:lnTo>
                  <a:lnTo>
                    <a:pt x="11176" y="375"/>
                  </a:lnTo>
                  <a:lnTo>
                    <a:pt x="11183" y="375"/>
                  </a:lnTo>
                  <a:lnTo>
                    <a:pt x="11200" y="375"/>
                  </a:lnTo>
                  <a:lnTo>
                    <a:pt x="11207" y="375"/>
                  </a:lnTo>
                  <a:lnTo>
                    <a:pt x="11215" y="375"/>
                  </a:lnTo>
                  <a:lnTo>
                    <a:pt x="11224" y="336"/>
                  </a:lnTo>
                  <a:lnTo>
                    <a:pt x="11231" y="336"/>
                  </a:lnTo>
                  <a:lnTo>
                    <a:pt x="11248" y="336"/>
                  </a:lnTo>
                  <a:lnTo>
                    <a:pt x="11255" y="336"/>
                  </a:lnTo>
                  <a:lnTo>
                    <a:pt x="11264" y="336"/>
                  </a:lnTo>
                  <a:lnTo>
                    <a:pt x="11272" y="336"/>
                  </a:lnTo>
                  <a:lnTo>
                    <a:pt x="11279" y="336"/>
                  </a:lnTo>
                  <a:lnTo>
                    <a:pt x="11288" y="336"/>
                  </a:lnTo>
                  <a:lnTo>
                    <a:pt x="11303" y="292"/>
                  </a:lnTo>
                  <a:lnTo>
                    <a:pt x="11312" y="292"/>
                  </a:lnTo>
                  <a:lnTo>
                    <a:pt x="11320" y="292"/>
                  </a:lnTo>
                  <a:lnTo>
                    <a:pt x="11327" y="292"/>
                  </a:lnTo>
                  <a:lnTo>
                    <a:pt x="11336" y="246"/>
                  </a:lnTo>
                  <a:lnTo>
                    <a:pt x="11344" y="246"/>
                  </a:lnTo>
                  <a:lnTo>
                    <a:pt x="11351" y="246"/>
                  </a:lnTo>
                  <a:lnTo>
                    <a:pt x="11368" y="246"/>
                  </a:lnTo>
                  <a:lnTo>
                    <a:pt x="11375" y="199"/>
                  </a:lnTo>
                  <a:lnTo>
                    <a:pt x="11384" y="199"/>
                  </a:lnTo>
                  <a:lnTo>
                    <a:pt x="11392" y="199"/>
                  </a:lnTo>
                  <a:lnTo>
                    <a:pt x="11400" y="199"/>
                  </a:lnTo>
                  <a:lnTo>
                    <a:pt x="11424" y="199"/>
                  </a:lnTo>
                  <a:lnTo>
                    <a:pt x="11432" y="199"/>
                  </a:lnTo>
                  <a:lnTo>
                    <a:pt x="11440" y="199"/>
                  </a:lnTo>
                  <a:lnTo>
                    <a:pt x="11448" y="199"/>
                  </a:lnTo>
                  <a:lnTo>
                    <a:pt x="11456" y="199"/>
                  </a:lnTo>
                  <a:lnTo>
                    <a:pt x="11480" y="199"/>
                  </a:lnTo>
                  <a:lnTo>
                    <a:pt x="11488" y="199"/>
                  </a:lnTo>
                  <a:lnTo>
                    <a:pt x="11496" y="199"/>
                  </a:lnTo>
                  <a:lnTo>
                    <a:pt x="11504" y="199"/>
                  </a:lnTo>
                  <a:lnTo>
                    <a:pt x="11512" y="140"/>
                  </a:lnTo>
                  <a:lnTo>
                    <a:pt x="11536" y="140"/>
                  </a:lnTo>
                  <a:lnTo>
                    <a:pt x="11544" y="79"/>
                  </a:lnTo>
                  <a:lnTo>
                    <a:pt x="11552" y="79"/>
                  </a:lnTo>
                  <a:lnTo>
                    <a:pt x="11560" y="79"/>
                  </a:lnTo>
                  <a:lnTo>
                    <a:pt x="11568" y="79"/>
                  </a:lnTo>
                  <a:lnTo>
                    <a:pt x="11592" y="79"/>
                  </a:lnTo>
                  <a:lnTo>
                    <a:pt x="11600" y="79"/>
                  </a:lnTo>
                  <a:lnTo>
                    <a:pt x="11608" y="79"/>
                  </a:lnTo>
                  <a:lnTo>
                    <a:pt x="11616" y="79"/>
                  </a:lnTo>
                  <a:lnTo>
                    <a:pt x="11624" y="79"/>
                  </a:lnTo>
                  <a:lnTo>
                    <a:pt x="11640" y="79"/>
                  </a:lnTo>
                  <a:lnTo>
                    <a:pt x="11648" y="79"/>
                  </a:lnTo>
                  <a:lnTo>
                    <a:pt x="11656" y="79"/>
                  </a:lnTo>
                  <a:lnTo>
                    <a:pt x="11664" y="79"/>
                  </a:lnTo>
                  <a:lnTo>
                    <a:pt x="11672" y="79"/>
                  </a:lnTo>
                  <a:lnTo>
                    <a:pt x="11680" y="79"/>
                  </a:lnTo>
                  <a:lnTo>
                    <a:pt x="11688" y="0"/>
                  </a:lnTo>
                  <a:lnTo>
                    <a:pt x="11696" y="0"/>
                  </a:lnTo>
                </a:path>
              </a:pathLst>
            </a:custGeom>
            <a:noFill/>
            <a:ln w="29160" cap="flat">
              <a:solidFill>
                <a:srgbClr val="90353B"/>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685800" fontAlgn="auto">
                <a:spcBef>
                  <a:spcPts val="0"/>
                </a:spcBef>
                <a:spcAft>
                  <a:spcPts val="0"/>
                </a:spcAft>
                <a:defRPr/>
              </a:pPr>
              <a:endParaRPr lang="en-US" sz="2700">
                <a:solidFill>
                  <a:srgbClr val="18486F"/>
                </a:solidFill>
                <a:latin typeface="Arial"/>
              </a:endParaRPr>
            </a:p>
          </p:txBody>
        </p:sp>
        <p:sp>
          <p:nvSpPr>
            <p:cNvPr id="27" name="Line 22">
              <a:extLst>
                <a:ext uri="{FF2B5EF4-FFF2-40B4-BE49-F238E27FC236}">
                  <a16:creationId xmlns:a16="http://schemas.microsoft.com/office/drawing/2014/main" id="{DC1EED07-6C3E-1B43-83A7-78D043CC84DB}"/>
                </a:ext>
              </a:extLst>
            </p:cNvPr>
            <p:cNvSpPr>
              <a:spLocks noChangeShapeType="1"/>
            </p:cNvSpPr>
            <p:nvPr/>
          </p:nvSpPr>
          <p:spPr bwMode="auto">
            <a:xfrm flipV="1">
              <a:off x="1907356" y="1569082"/>
              <a:ext cx="2457" cy="3996499"/>
            </a:xfrm>
            <a:prstGeom prst="line">
              <a:avLst/>
            </a:prstGeom>
            <a:noFill/>
            <a:ln w="7200" cap="flat">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685800" fontAlgn="auto">
                <a:spcBef>
                  <a:spcPts val="0"/>
                </a:spcBef>
                <a:spcAft>
                  <a:spcPts val="0"/>
                </a:spcAft>
                <a:defRPr/>
              </a:pPr>
              <a:endParaRPr lang="en-US" sz="2700">
                <a:solidFill>
                  <a:srgbClr val="18486F"/>
                </a:solidFill>
                <a:latin typeface="Arial"/>
              </a:endParaRPr>
            </a:p>
          </p:txBody>
        </p:sp>
        <p:sp>
          <p:nvSpPr>
            <p:cNvPr id="28" name="Line 23">
              <a:extLst>
                <a:ext uri="{FF2B5EF4-FFF2-40B4-BE49-F238E27FC236}">
                  <a16:creationId xmlns:a16="http://schemas.microsoft.com/office/drawing/2014/main" id="{91CF89FD-1259-C54B-B340-4AC8EC9AACEC}"/>
                </a:ext>
              </a:extLst>
            </p:cNvPr>
            <p:cNvSpPr>
              <a:spLocks noChangeShapeType="1"/>
            </p:cNvSpPr>
            <p:nvPr/>
          </p:nvSpPr>
          <p:spPr bwMode="auto">
            <a:xfrm flipH="1">
              <a:off x="1826285" y="5448368"/>
              <a:ext cx="83528" cy="2254"/>
            </a:xfrm>
            <a:prstGeom prst="line">
              <a:avLst/>
            </a:prstGeom>
            <a:noFill/>
            <a:ln w="7200" cap="flat">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685800" fontAlgn="auto">
                <a:spcBef>
                  <a:spcPts val="0"/>
                </a:spcBef>
                <a:spcAft>
                  <a:spcPts val="0"/>
                </a:spcAft>
                <a:defRPr/>
              </a:pPr>
              <a:endParaRPr lang="en-US" sz="2700">
                <a:solidFill>
                  <a:srgbClr val="18486F"/>
                </a:solidFill>
                <a:latin typeface="Arial"/>
              </a:endParaRPr>
            </a:p>
          </p:txBody>
        </p:sp>
        <p:sp>
          <p:nvSpPr>
            <p:cNvPr id="30" name="Line 25">
              <a:extLst>
                <a:ext uri="{FF2B5EF4-FFF2-40B4-BE49-F238E27FC236}">
                  <a16:creationId xmlns:a16="http://schemas.microsoft.com/office/drawing/2014/main" id="{5C286727-1E32-D846-9201-2D0198E79117}"/>
                </a:ext>
              </a:extLst>
            </p:cNvPr>
            <p:cNvSpPr>
              <a:spLocks noChangeShapeType="1"/>
            </p:cNvSpPr>
            <p:nvPr/>
          </p:nvSpPr>
          <p:spPr bwMode="auto">
            <a:xfrm flipH="1">
              <a:off x="1826285" y="5108000"/>
              <a:ext cx="83528" cy="2255"/>
            </a:xfrm>
            <a:prstGeom prst="line">
              <a:avLst/>
            </a:prstGeom>
            <a:noFill/>
            <a:ln w="7200" cap="flat">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685800" fontAlgn="auto">
                <a:spcBef>
                  <a:spcPts val="0"/>
                </a:spcBef>
                <a:spcAft>
                  <a:spcPts val="0"/>
                </a:spcAft>
                <a:defRPr/>
              </a:pPr>
              <a:endParaRPr lang="en-US" sz="2700">
                <a:solidFill>
                  <a:srgbClr val="18486F"/>
                </a:solidFill>
                <a:latin typeface="Arial"/>
              </a:endParaRPr>
            </a:p>
          </p:txBody>
        </p:sp>
        <p:sp>
          <p:nvSpPr>
            <p:cNvPr id="32" name="Line 27">
              <a:extLst>
                <a:ext uri="{FF2B5EF4-FFF2-40B4-BE49-F238E27FC236}">
                  <a16:creationId xmlns:a16="http://schemas.microsoft.com/office/drawing/2014/main" id="{F6C4DAD3-5A19-6443-9A43-029EB421F7E9}"/>
                </a:ext>
              </a:extLst>
            </p:cNvPr>
            <p:cNvSpPr>
              <a:spLocks noChangeShapeType="1"/>
            </p:cNvSpPr>
            <p:nvPr/>
          </p:nvSpPr>
          <p:spPr bwMode="auto">
            <a:xfrm flipH="1">
              <a:off x="1826285" y="4765379"/>
              <a:ext cx="83528" cy="2255"/>
            </a:xfrm>
            <a:prstGeom prst="line">
              <a:avLst/>
            </a:prstGeom>
            <a:noFill/>
            <a:ln w="7200" cap="flat">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685800" fontAlgn="auto">
                <a:spcBef>
                  <a:spcPts val="0"/>
                </a:spcBef>
                <a:spcAft>
                  <a:spcPts val="0"/>
                </a:spcAft>
                <a:defRPr/>
              </a:pPr>
              <a:endParaRPr lang="en-US" sz="2700">
                <a:solidFill>
                  <a:srgbClr val="18486F"/>
                </a:solidFill>
                <a:latin typeface="Arial"/>
              </a:endParaRPr>
            </a:p>
          </p:txBody>
        </p:sp>
        <p:sp>
          <p:nvSpPr>
            <p:cNvPr id="34" name="Line 29">
              <a:extLst>
                <a:ext uri="{FF2B5EF4-FFF2-40B4-BE49-F238E27FC236}">
                  <a16:creationId xmlns:a16="http://schemas.microsoft.com/office/drawing/2014/main" id="{59FC390F-8009-5045-9F41-96F71C155DE8}"/>
                </a:ext>
              </a:extLst>
            </p:cNvPr>
            <p:cNvSpPr>
              <a:spLocks noChangeShapeType="1"/>
            </p:cNvSpPr>
            <p:nvPr/>
          </p:nvSpPr>
          <p:spPr bwMode="auto">
            <a:xfrm flipH="1">
              <a:off x="1826285" y="4422758"/>
              <a:ext cx="83528" cy="2255"/>
            </a:xfrm>
            <a:prstGeom prst="line">
              <a:avLst/>
            </a:prstGeom>
            <a:noFill/>
            <a:ln w="7200" cap="flat">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685800" fontAlgn="auto">
                <a:spcBef>
                  <a:spcPts val="0"/>
                </a:spcBef>
                <a:spcAft>
                  <a:spcPts val="0"/>
                </a:spcAft>
                <a:defRPr/>
              </a:pPr>
              <a:endParaRPr lang="en-US" sz="2700">
                <a:solidFill>
                  <a:srgbClr val="18486F"/>
                </a:solidFill>
                <a:latin typeface="Arial"/>
              </a:endParaRPr>
            </a:p>
          </p:txBody>
        </p:sp>
        <p:sp>
          <p:nvSpPr>
            <p:cNvPr id="36" name="Line 31">
              <a:extLst>
                <a:ext uri="{FF2B5EF4-FFF2-40B4-BE49-F238E27FC236}">
                  <a16:creationId xmlns:a16="http://schemas.microsoft.com/office/drawing/2014/main" id="{02D6764A-FEF0-6544-BA97-0299DBB97298}"/>
                </a:ext>
              </a:extLst>
            </p:cNvPr>
            <p:cNvSpPr>
              <a:spLocks noChangeShapeType="1"/>
            </p:cNvSpPr>
            <p:nvPr/>
          </p:nvSpPr>
          <p:spPr bwMode="auto">
            <a:xfrm flipH="1">
              <a:off x="1826285" y="4080136"/>
              <a:ext cx="83528" cy="2255"/>
            </a:xfrm>
            <a:prstGeom prst="line">
              <a:avLst/>
            </a:prstGeom>
            <a:noFill/>
            <a:ln w="7200" cap="flat">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685800" fontAlgn="auto">
                <a:spcBef>
                  <a:spcPts val="0"/>
                </a:spcBef>
                <a:spcAft>
                  <a:spcPts val="0"/>
                </a:spcAft>
                <a:defRPr/>
              </a:pPr>
              <a:endParaRPr lang="en-US" sz="2700">
                <a:solidFill>
                  <a:srgbClr val="18486F"/>
                </a:solidFill>
                <a:latin typeface="Arial"/>
              </a:endParaRPr>
            </a:p>
          </p:txBody>
        </p:sp>
        <p:sp>
          <p:nvSpPr>
            <p:cNvPr id="38" name="Line 33">
              <a:extLst>
                <a:ext uri="{FF2B5EF4-FFF2-40B4-BE49-F238E27FC236}">
                  <a16:creationId xmlns:a16="http://schemas.microsoft.com/office/drawing/2014/main" id="{FA9D4A4B-88DA-3148-B9D2-F85D765FD6AD}"/>
                </a:ext>
              </a:extLst>
            </p:cNvPr>
            <p:cNvSpPr>
              <a:spLocks noChangeShapeType="1"/>
            </p:cNvSpPr>
            <p:nvPr/>
          </p:nvSpPr>
          <p:spPr bwMode="auto">
            <a:xfrm flipH="1">
              <a:off x="1826285" y="3737515"/>
              <a:ext cx="83528" cy="2255"/>
            </a:xfrm>
            <a:prstGeom prst="line">
              <a:avLst/>
            </a:prstGeom>
            <a:noFill/>
            <a:ln w="7200" cap="flat">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685800" fontAlgn="auto">
                <a:spcBef>
                  <a:spcPts val="0"/>
                </a:spcBef>
                <a:spcAft>
                  <a:spcPts val="0"/>
                </a:spcAft>
                <a:defRPr/>
              </a:pPr>
              <a:endParaRPr lang="en-US" sz="2700">
                <a:solidFill>
                  <a:srgbClr val="18486F"/>
                </a:solidFill>
                <a:latin typeface="Arial"/>
              </a:endParaRPr>
            </a:p>
          </p:txBody>
        </p:sp>
        <p:sp>
          <p:nvSpPr>
            <p:cNvPr id="40" name="Line 35">
              <a:extLst>
                <a:ext uri="{FF2B5EF4-FFF2-40B4-BE49-F238E27FC236}">
                  <a16:creationId xmlns:a16="http://schemas.microsoft.com/office/drawing/2014/main" id="{F32A0F5B-3032-374D-B88A-5A8A87CE1999}"/>
                </a:ext>
              </a:extLst>
            </p:cNvPr>
            <p:cNvSpPr>
              <a:spLocks noChangeShapeType="1"/>
            </p:cNvSpPr>
            <p:nvPr/>
          </p:nvSpPr>
          <p:spPr bwMode="auto">
            <a:xfrm flipH="1">
              <a:off x="1826285" y="3397148"/>
              <a:ext cx="83528" cy="2254"/>
            </a:xfrm>
            <a:prstGeom prst="line">
              <a:avLst/>
            </a:prstGeom>
            <a:noFill/>
            <a:ln w="7200" cap="flat">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685800" fontAlgn="auto">
                <a:spcBef>
                  <a:spcPts val="0"/>
                </a:spcBef>
                <a:spcAft>
                  <a:spcPts val="0"/>
                </a:spcAft>
                <a:defRPr/>
              </a:pPr>
              <a:endParaRPr lang="en-US" sz="2700">
                <a:solidFill>
                  <a:srgbClr val="18486F"/>
                </a:solidFill>
                <a:latin typeface="Arial"/>
              </a:endParaRPr>
            </a:p>
          </p:txBody>
        </p:sp>
        <p:sp>
          <p:nvSpPr>
            <p:cNvPr id="42" name="Line 37">
              <a:extLst>
                <a:ext uri="{FF2B5EF4-FFF2-40B4-BE49-F238E27FC236}">
                  <a16:creationId xmlns:a16="http://schemas.microsoft.com/office/drawing/2014/main" id="{4991184D-507B-3647-B82B-CD4A9F1BBEE2}"/>
                </a:ext>
              </a:extLst>
            </p:cNvPr>
            <p:cNvSpPr>
              <a:spLocks noChangeShapeType="1"/>
            </p:cNvSpPr>
            <p:nvPr/>
          </p:nvSpPr>
          <p:spPr bwMode="auto">
            <a:xfrm flipH="1">
              <a:off x="1826285" y="3054527"/>
              <a:ext cx="83528" cy="2254"/>
            </a:xfrm>
            <a:prstGeom prst="line">
              <a:avLst/>
            </a:prstGeom>
            <a:noFill/>
            <a:ln w="7200" cap="flat">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685800" fontAlgn="auto">
                <a:spcBef>
                  <a:spcPts val="0"/>
                </a:spcBef>
                <a:spcAft>
                  <a:spcPts val="0"/>
                </a:spcAft>
                <a:defRPr/>
              </a:pPr>
              <a:endParaRPr lang="en-US" sz="2700">
                <a:solidFill>
                  <a:srgbClr val="18486F"/>
                </a:solidFill>
                <a:latin typeface="Arial"/>
              </a:endParaRPr>
            </a:p>
          </p:txBody>
        </p:sp>
        <p:sp>
          <p:nvSpPr>
            <p:cNvPr id="44" name="Line 39">
              <a:extLst>
                <a:ext uri="{FF2B5EF4-FFF2-40B4-BE49-F238E27FC236}">
                  <a16:creationId xmlns:a16="http://schemas.microsoft.com/office/drawing/2014/main" id="{2448E6B0-985A-3E4F-8F63-852102906860}"/>
                </a:ext>
              </a:extLst>
            </p:cNvPr>
            <p:cNvSpPr>
              <a:spLocks noChangeShapeType="1"/>
            </p:cNvSpPr>
            <p:nvPr/>
          </p:nvSpPr>
          <p:spPr bwMode="auto">
            <a:xfrm flipH="1">
              <a:off x="1826285" y="2711906"/>
              <a:ext cx="83528" cy="2254"/>
            </a:xfrm>
            <a:prstGeom prst="line">
              <a:avLst/>
            </a:prstGeom>
            <a:noFill/>
            <a:ln w="7200" cap="flat">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685800" fontAlgn="auto">
                <a:spcBef>
                  <a:spcPts val="0"/>
                </a:spcBef>
                <a:spcAft>
                  <a:spcPts val="0"/>
                </a:spcAft>
                <a:defRPr/>
              </a:pPr>
              <a:endParaRPr lang="en-US" sz="2700">
                <a:solidFill>
                  <a:srgbClr val="18486F"/>
                </a:solidFill>
                <a:latin typeface="Arial"/>
              </a:endParaRPr>
            </a:p>
          </p:txBody>
        </p:sp>
        <p:sp>
          <p:nvSpPr>
            <p:cNvPr id="46" name="Line 41">
              <a:extLst>
                <a:ext uri="{FF2B5EF4-FFF2-40B4-BE49-F238E27FC236}">
                  <a16:creationId xmlns:a16="http://schemas.microsoft.com/office/drawing/2014/main" id="{5F296BB3-BCC9-9546-8A5E-094F8E531221}"/>
                </a:ext>
              </a:extLst>
            </p:cNvPr>
            <p:cNvSpPr>
              <a:spLocks noChangeShapeType="1"/>
            </p:cNvSpPr>
            <p:nvPr/>
          </p:nvSpPr>
          <p:spPr bwMode="auto">
            <a:xfrm flipH="1">
              <a:off x="1826285" y="2371537"/>
              <a:ext cx="83528" cy="2255"/>
            </a:xfrm>
            <a:prstGeom prst="line">
              <a:avLst/>
            </a:prstGeom>
            <a:noFill/>
            <a:ln w="7200" cap="flat">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685800" fontAlgn="auto">
                <a:spcBef>
                  <a:spcPts val="0"/>
                </a:spcBef>
                <a:spcAft>
                  <a:spcPts val="0"/>
                </a:spcAft>
                <a:defRPr/>
              </a:pPr>
              <a:endParaRPr lang="en-US" sz="2700">
                <a:solidFill>
                  <a:srgbClr val="18486F"/>
                </a:solidFill>
                <a:latin typeface="Arial"/>
              </a:endParaRPr>
            </a:p>
          </p:txBody>
        </p:sp>
        <p:sp>
          <p:nvSpPr>
            <p:cNvPr id="48" name="Line 43">
              <a:extLst>
                <a:ext uri="{FF2B5EF4-FFF2-40B4-BE49-F238E27FC236}">
                  <a16:creationId xmlns:a16="http://schemas.microsoft.com/office/drawing/2014/main" id="{8181F583-CDE3-5A42-9B42-BA35728E743B}"/>
                </a:ext>
              </a:extLst>
            </p:cNvPr>
            <p:cNvSpPr>
              <a:spLocks noChangeShapeType="1"/>
            </p:cNvSpPr>
            <p:nvPr/>
          </p:nvSpPr>
          <p:spPr bwMode="auto">
            <a:xfrm flipH="1">
              <a:off x="1826285" y="2028916"/>
              <a:ext cx="83528" cy="2255"/>
            </a:xfrm>
            <a:prstGeom prst="line">
              <a:avLst/>
            </a:prstGeom>
            <a:noFill/>
            <a:ln w="7200" cap="flat">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685800" fontAlgn="auto">
                <a:spcBef>
                  <a:spcPts val="0"/>
                </a:spcBef>
                <a:spcAft>
                  <a:spcPts val="0"/>
                </a:spcAft>
                <a:defRPr/>
              </a:pPr>
              <a:endParaRPr lang="en-US" sz="2700">
                <a:solidFill>
                  <a:srgbClr val="18486F"/>
                </a:solidFill>
                <a:latin typeface="Arial"/>
              </a:endParaRPr>
            </a:p>
          </p:txBody>
        </p:sp>
        <p:sp>
          <p:nvSpPr>
            <p:cNvPr id="50" name="Line 45">
              <a:extLst>
                <a:ext uri="{FF2B5EF4-FFF2-40B4-BE49-F238E27FC236}">
                  <a16:creationId xmlns:a16="http://schemas.microsoft.com/office/drawing/2014/main" id="{19028BE6-C047-6E48-9FE6-1799C2CD527B}"/>
                </a:ext>
              </a:extLst>
            </p:cNvPr>
            <p:cNvSpPr>
              <a:spLocks noChangeShapeType="1"/>
            </p:cNvSpPr>
            <p:nvPr/>
          </p:nvSpPr>
          <p:spPr bwMode="auto">
            <a:xfrm flipH="1">
              <a:off x="1826285" y="1686295"/>
              <a:ext cx="83528" cy="2255"/>
            </a:xfrm>
            <a:prstGeom prst="line">
              <a:avLst/>
            </a:prstGeom>
            <a:noFill/>
            <a:ln w="7200" cap="flat">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685800" fontAlgn="auto">
                <a:spcBef>
                  <a:spcPts val="0"/>
                </a:spcBef>
                <a:spcAft>
                  <a:spcPts val="0"/>
                </a:spcAft>
                <a:defRPr/>
              </a:pPr>
              <a:endParaRPr lang="en-US" sz="2700">
                <a:solidFill>
                  <a:srgbClr val="18486F"/>
                </a:solidFill>
                <a:latin typeface="Arial"/>
              </a:endParaRPr>
            </a:p>
          </p:txBody>
        </p:sp>
        <p:grpSp>
          <p:nvGrpSpPr>
            <p:cNvPr id="67" name="Group 66"/>
            <p:cNvGrpSpPr/>
            <p:nvPr/>
          </p:nvGrpSpPr>
          <p:grpSpPr>
            <a:xfrm>
              <a:off x="1570788" y="1561793"/>
              <a:ext cx="221104" cy="3942633"/>
              <a:chOff x="1570788" y="1561793"/>
              <a:chExt cx="221104" cy="3942633"/>
            </a:xfrm>
          </p:grpSpPr>
          <p:sp>
            <p:nvSpPr>
              <p:cNvPr id="29" name="Text Box 24">
                <a:extLst>
                  <a:ext uri="{FF2B5EF4-FFF2-40B4-BE49-F238E27FC236}">
                    <a16:creationId xmlns:a16="http://schemas.microsoft.com/office/drawing/2014/main" id="{821EEFD8-703F-6D42-834C-792D5A47672F}"/>
                  </a:ext>
                </a:extLst>
              </p:cNvPr>
              <p:cNvSpPr txBox="1">
                <a:spLocks noChangeArrowheads="1"/>
              </p:cNvSpPr>
              <p:nvPr/>
            </p:nvSpPr>
            <p:spPr bwMode="auto">
              <a:xfrm>
                <a:off x="1678883" y="5324099"/>
                <a:ext cx="110551" cy="180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6615" rIns="0" bIns="0"/>
              <a:lstStyle/>
              <a:p>
                <a:pPr defTabSz="685800" fontAlgn="auto">
                  <a:spcBef>
                    <a:spcPts val="0"/>
                  </a:spcBef>
                  <a:spcAft>
                    <a:spcPts val="0"/>
                  </a:spcAft>
                  <a:defRPr/>
                </a:pPr>
                <a:r>
                  <a:rPr lang="en-US" altLang="en-US" sz="1050" dirty="0">
                    <a:solidFill>
                      <a:srgbClr val="000000"/>
                    </a:solidFill>
                    <a:latin typeface="Arial"/>
                    <a:cs typeface="Arial" panose="020B0604020202020204" pitchFamily="34" charset="0"/>
                  </a:rPr>
                  <a:t>0</a:t>
                </a:r>
              </a:p>
            </p:txBody>
          </p:sp>
          <p:sp>
            <p:nvSpPr>
              <p:cNvPr id="31" name="Text Box 26">
                <a:extLst>
                  <a:ext uri="{FF2B5EF4-FFF2-40B4-BE49-F238E27FC236}">
                    <a16:creationId xmlns:a16="http://schemas.microsoft.com/office/drawing/2014/main" id="{5B0F29F7-C514-0743-9268-21DDE5EB5295}"/>
                  </a:ext>
                </a:extLst>
              </p:cNvPr>
              <p:cNvSpPr txBox="1">
                <a:spLocks noChangeArrowheads="1"/>
              </p:cNvSpPr>
              <p:nvPr/>
            </p:nvSpPr>
            <p:spPr bwMode="auto">
              <a:xfrm>
                <a:off x="1678883" y="4982073"/>
                <a:ext cx="110551" cy="180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6615" rIns="0" bIns="0"/>
              <a:lstStyle/>
              <a:p>
                <a:pPr defTabSz="685800" fontAlgn="auto">
                  <a:spcBef>
                    <a:spcPts val="0"/>
                  </a:spcBef>
                  <a:spcAft>
                    <a:spcPts val="0"/>
                  </a:spcAft>
                  <a:defRPr/>
                </a:pPr>
                <a:r>
                  <a:rPr lang="en-US" altLang="en-US" sz="1050">
                    <a:solidFill>
                      <a:srgbClr val="000000"/>
                    </a:solidFill>
                    <a:latin typeface="Arial"/>
                    <a:cs typeface="Arial" panose="020B0604020202020204" pitchFamily="34" charset="0"/>
                  </a:rPr>
                  <a:t>5</a:t>
                </a:r>
              </a:p>
            </p:txBody>
          </p:sp>
          <p:sp>
            <p:nvSpPr>
              <p:cNvPr id="33" name="Text Box 28">
                <a:extLst>
                  <a:ext uri="{FF2B5EF4-FFF2-40B4-BE49-F238E27FC236}">
                    <a16:creationId xmlns:a16="http://schemas.microsoft.com/office/drawing/2014/main" id="{5DEA1AE4-288E-4640-AC11-7AF0C5561417}"/>
                  </a:ext>
                </a:extLst>
              </p:cNvPr>
              <p:cNvSpPr txBox="1">
                <a:spLocks noChangeArrowheads="1"/>
              </p:cNvSpPr>
              <p:nvPr/>
            </p:nvSpPr>
            <p:spPr bwMode="auto">
              <a:xfrm>
                <a:off x="1570788" y="4640045"/>
                <a:ext cx="221104" cy="180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6615" rIns="0" bIns="0"/>
              <a:lstStyle/>
              <a:p>
                <a:pPr defTabSz="685800" fontAlgn="auto">
                  <a:spcBef>
                    <a:spcPts val="0"/>
                  </a:spcBef>
                  <a:spcAft>
                    <a:spcPts val="0"/>
                  </a:spcAft>
                  <a:defRPr/>
                </a:pPr>
                <a:r>
                  <a:rPr lang="en-US" altLang="en-US" sz="1050">
                    <a:solidFill>
                      <a:srgbClr val="000000"/>
                    </a:solidFill>
                    <a:latin typeface="Arial"/>
                    <a:cs typeface="Arial" panose="020B0604020202020204" pitchFamily="34" charset="0"/>
                  </a:rPr>
                  <a:t>10</a:t>
                </a:r>
              </a:p>
            </p:txBody>
          </p:sp>
          <p:sp>
            <p:nvSpPr>
              <p:cNvPr id="35" name="Text Box 30">
                <a:extLst>
                  <a:ext uri="{FF2B5EF4-FFF2-40B4-BE49-F238E27FC236}">
                    <a16:creationId xmlns:a16="http://schemas.microsoft.com/office/drawing/2014/main" id="{20019F32-0129-F743-96B9-2B185657FE5B}"/>
                  </a:ext>
                </a:extLst>
              </p:cNvPr>
              <p:cNvSpPr txBox="1">
                <a:spLocks noChangeArrowheads="1"/>
              </p:cNvSpPr>
              <p:nvPr/>
            </p:nvSpPr>
            <p:spPr bwMode="auto">
              <a:xfrm>
                <a:off x="1570788" y="4298017"/>
                <a:ext cx="221104" cy="180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6615" rIns="0" bIns="0"/>
              <a:lstStyle/>
              <a:p>
                <a:pPr defTabSz="685800" fontAlgn="auto">
                  <a:spcBef>
                    <a:spcPts val="0"/>
                  </a:spcBef>
                  <a:spcAft>
                    <a:spcPts val="0"/>
                  </a:spcAft>
                  <a:defRPr/>
                </a:pPr>
                <a:r>
                  <a:rPr lang="en-US" altLang="en-US" sz="1050">
                    <a:solidFill>
                      <a:srgbClr val="000000"/>
                    </a:solidFill>
                    <a:latin typeface="Arial"/>
                    <a:cs typeface="Arial" panose="020B0604020202020204" pitchFamily="34" charset="0"/>
                  </a:rPr>
                  <a:t>15</a:t>
                </a:r>
              </a:p>
            </p:txBody>
          </p:sp>
          <p:sp>
            <p:nvSpPr>
              <p:cNvPr id="37" name="Text Box 32">
                <a:extLst>
                  <a:ext uri="{FF2B5EF4-FFF2-40B4-BE49-F238E27FC236}">
                    <a16:creationId xmlns:a16="http://schemas.microsoft.com/office/drawing/2014/main" id="{BF722C96-27B8-D944-90D0-B09D8B73847A}"/>
                  </a:ext>
                </a:extLst>
              </p:cNvPr>
              <p:cNvSpPr txBox="1">
                <a:spLocks noChangeArrowheads="1"/>
              </p:cNvSpPr>
              <p:nvPr/>
            </p:nvSpPr>
            <p:spPr bwMode="auto">
              <a:xfrm>
                <a:off x="1570788" y="3955989"/>
                <a:ext cx="221104" cy="180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6615" rIns="0" bIns="0"/>
              <a:lstStyle/>
              <a:p>
                <a:pPr defTabSz="685800" fontAlgn="auto">
                  <a:spcBef>
                    <a:spcPts val="0"/>
                  </a:spcBef>
                  <a:spcAft>
                    <a:spcPts val="0"/>
                  </a:spcAft>
                  <a:defRPr/>
                </a:pPr>
                <a:r>
                  <a:rPr lang="en-US" altLang="en-US" sz="1050">
                    <a:solidFill>
                      <a:srgbClr val="000000"/>
                    </a:solidFill>
                    <a:latin typeface="Arial"/>
                    <a:cs typeface="Arial" panose="020B0604020202020204" pitchFamily="34" charset="0"/>
                  </a:rPr>
                  <a:t>20</a:t>
                </a:r>
              </a:p>
            </p:txBody>
          </p:sp>
          <p:sp>
            <p:nvSpPr>
              <p:cNvPr id="39" name="Text Box 34">
                <a:extLst>
                  <a:ext uri="{FF2B5EF4-FFF2-40B4-BE49-F238E27FC236}">
                    <a16:creationId xmlns:a16="http://schemas.microsoft.com/office/drawing/2014/main" id="{7F8CF0CC-BA50-B944-895E-CCFF8A8587E0}"/>
                  </a:ext>
                </a:extLst>
              </p:cNvPr>
              <p:cNvSpPr txBox="1">
                <a:spLocks noChangeArrowheads="1"/>
              </p:cNvSpPr>
              <p:nvPr/>
            </p:nvSpPr>
            <p:spPr bwMode="auto">
              <a:xfrm>
                <a:off x="1570788" y="3613961"/>
                <a:ext cx="221104" cy="180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6615" rIns="0" bIns="0"/>
              <a:lstStyle/>
              <a:p>
                <a:pPr defTabSz="685800" fontAlgn="auto">
                  <a:spcBef>
                    <a:spcPts val="0"/>
                  </a:spcBef>
                  <a:spcAft>
                    <a:spcPts val="0"/>
                  </a:spcAft>
                  <a:defRPr/>
                </a:pPr>
                <a:r>
                  <a:rPr lang="en-US" altLang="en-US" sz="1050">
                    <a:solidFill>
                      <a:srgbClr val="000000"/>
                    </a:solidFill>
                    <a:latin typeface="Arial"/>
                    <a:cs typeface="Arial" panose="020B0604020202020204" pitchFamily="34" charset="0"/>
                  </a:rPr>
                  <a:t>25</a:t>
                </a:r>
              </a:p>
            </p:txBody>
          </p:sp>
          <p:sp>
            <p:nvSpPr>
              <p:cNvPr id="41" name="Text Box 36">
                <a:extLst>
                  <a:ext uri="{FF2B5EF4-FFF2-40B4-BE49-F238E27FC236}">
                    <a16:creationId xmlns:a16="http://schemas.microsoft.com/office/drawing/2014/main" id="{4F63553D-BB59-6E46-90B4-2AAB0F399485}"/>
                  </a:ext>
                </a:extLst>
              </p:cNvPr>
              <p:cNvSpPr txBox="1">
                <a:spLocks noChangeArrowheads="1"/>
              </p:cNvSpPr>
              <p:nvPr/>
            </p:nvSpPr>
            <p:spPr bwMode="auto">
              <a:xfrm>
                <a:off x="1570788" y="3271933"/>
                <a:ext cx="221104" cy="180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6615" rIns="0" bIns="0"/>
              <a:lstStyle/>
              <a:p>
                <a:pPr defTabSz="685800" fontAlgn="auto">
                  <a:spcBef>
                    <a:spcPts val="0"/>
                  </a:spcBef>
                  <a:spcAft>
                    <a:spcPts val="0"/>
                  </a:spcAft>
                  <a:defRPr/>
                </a:pPr>
                <a:r>
                  <a:rPr lang="en-US" altLang="en-US" sz="1050">
                    <a:solidFill>
                      <a:srgbClr val="000000"/>
                    </a:solidFill>
                    <a:latin typeface="Arial"/>
                    <a:cs typeface="Arial" panose="020B0604020202020204" pitchFamily="34" charset="0"/>
                  </a:rPr>
                  <a:t>30</a:t>
                </a:r>
              </a:p>
            </p:txBody>
          </p:sp>
          <p:sp>
            <p:nvSpPr>
              <p:cNvPr id="43" name="Text Box 38">
                <a:extLst>
                  <a:ext uri="{FF2B5EF4-FFF2-40B4-BE49-F238E27FC236}">
                    <a16:creationId xmlns:a16="http://schemas.microsoft.com/office/drawing/2014/main" id="{EC9E86F2-B540-6147-90EF-96A618E95EEE}"/>
                  </a:ext>
                </a:extLst>
              </p:cNvPr>
              <p:cNvSpPr txBox="1">
                <a:spLocks noChangeArrowheads="1"/>
              </p:cNvSpPr>
              <p:nvPr/>
            </p:nvSpPr>
            <p:spPr bwMode="auto">
              <a:xfrm>
                <a:off x="1570788" y="2929905"/>
                <a:ext cx="221104" cy="180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6615" rIns="0" bIns="0"/>
              <a:lstStyle/>
              <a:p>
                <a:pPr defTabSz="685800" fontAlgn="auto">
                  <a:spcBef>
                    <a:spcPts val="0"/>
                  </a:spcBef>
                  <a:spcAft>
                    <a:spcPts val="0"/>
                  </a:spcAft>
                  <a:defRPr/>
                </a:pPr>
                <a:r>
                  <a:rPr lang="en-US" altLang="en-US" sz="1050">
                    <a:solidFill>
                      <a:srgbClr val="000000"/>
                    </a:solidFill>
                    <a:latin typeface="Arial"/>
                    <a:cs typeface="Arial" panose="020B0604020202020204" pitchFamily="34" charset="0"/>
                  </a:rPr>
                  <a:t>35</a:t>
                </a:r>
              </a:p>
            </p:txBody>
          </p:sp>
          <p:sp>
            <p:nvSpPr>
              <p:cNvPr id="45" name="Text Box 40">
                <a:extLst>
                  <a:ext uri="{FF2B5EF4-FFF2-40B4-BE49-F238E27FC236}">
                    <a16:creationId xmlns:a16="http://schemas.microsoft.com/office/drawing/2014/main" id="{E547C354-70EE-F44D-8543-C4A7E321F765}"/>
                  </a:ext>
                </a:extLst>
              </p:cNvPr>
              <p:cNvSpPr txBox="1">
                <a:spLocks noChangeArrowheads="1"/>
              </p:cNvSpPr>
              <p:nvPr/>
            </p:nvSpPr>
            <p:spPr bwMode="auto">
              <a:xfrm>
                <a:off x="1570788" y="2587877"/>
                <a:ext cx="221104" cy="180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6615" rIns="0" bIns="0"/>
              <a:lstStyle/>
              <a:p>
                <a:pPr defTabSz="685800" fontAlgn="auto">
                  <a:spcBef>
                    <a:spcPts val="0"/>
                  </a:spcBef>
                  <a:spcAft>
                    <a:spcPts val="0"/>
                  </a:spcAft>
                  <a:defRPr/>
                </a:pPr>
                <a:r>
                  <a:rPr lang="en-US" altLang="en-US" sz="1050">
                    <a:solidFill>
                      <a:srgbClr val="000000"/>
                    </a:solidFill>
                    <a:latin typeface="Arial"/>
                    <a:cs typeface="Arial" panose="020B0604020202020204" pitchFamily="34" charset="0"/>
                  </a:rPr>
                  <a:t>40</a:t>
                </a:r>
              </a:p>
            </p:txBody>
          </p:sp>
          <p:sp>
            <p:nvSpPr>
              <p:cNvPr id="47" name="Text Box 42">
                <a:extLst>
                  <a:ext uri="{FF2B5EF4-FFF2-40B4-BE49-F238E27FC236}">
                    <a16:creationId xmlns:a16="http://schemas.microsoft.com/office/drawing/2014/main" id="{DD662353-933F-BC42-96E4-09A269CB9D0C}"/>
                  </a:ext>
                </a:extLst>
              </p:cNvPr>
              <p:cNvSpPr txBox="1">
                <a:spLocks noChangeArrowheads="1"/>
              </p:cNvSpPr>
              <p:nvPr/>
            </p:nvSpPr>
            <p:spPr bwMode="auto">
              <a:xfrm>
                <a:off x="1570788" y="2245849"/>
                <a:ext cx="221104" cy="180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6615" rIns="0" bIns="0"/>
              <a:lstStyle/>
              <a:p>
                <a:pPr defTabSz="685800" fontAlgn="auto">
                  <a:spcBef>
                    <a:spcPts val="0"/>
                  </a:spcBef>
                  <a:spcAft>
                    <a:spcPts val="0"/>
                  </a:spcAft>
                  <a:defRPr/>
                </a:pPr>
                <a:r>
                  <a:rPr lang="en-US" altLang="en-US" sz="1050">
                    <a:solidFill>
                      <a:srgbClr val="000000"/>
                    </a:solidFill>
                    <a:latin typeface="Arial"/>
                    <a:cs typeface="Arial" panose="020B0604020202020204" pitchFamily="34" charset="0"/>
                  </a:rPr>
                  <a:t>45</a:t>
                </a:r>
              </a:p>
            </p:txBody>
          </p:sp>
          <p:sp>
            <p:nvSpPr>
              <p:cNvPr id="49" name="Text Box 44">
                <a:extLst>
                  <a:ext uri="{FF2B5EF4-FFF2-40B4-BE49-F238E27FC236}">
                    <a16:creationId xmlns:a16="http://schemas.microsoft.com/office/drawing/2014/main" id="{A87DE1EA-540E-9B43-AE43-04F6F7B45D48}"/>
                  </a:ext>
                </a:extLst>
              </p:cNvPr>
              <p:cNvSpPr txBox="1">
                <a:spLocks noChangeArrowheads="1"/>
              </p:cNvSpPr>
              <p:nvPr/>
            </p:nvSpPr>
            <p:spPr bwMode="auto">
              <a:xfrm>
                <a:off x="1570788" y="1903821"/>
                <a:ext cx="221104" cy="180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6615" rIns="0" bIns="0"/>
              <a:lstStyle/>
              <a:p>
                <a:pPr defTabSz="685800" fontAlgn="auto">
                  <a:spcBef>
                    <a:spcPts val="0"/>
                  </a:spcBef>
                  <a:spcAft>
                    <a:spcPts val="0"/>
                  </a:spcAft>
                  <a:defRPr/>
                </a:pPr>
                <a:r>
                  <a:rPr lang="en-US" altLang="en-US" sz="1050" dirty="0">
                    <a:solidFill>
                      <a:srgbClr val="000000"/>
                    </a:solidFill>
                    <a:latin typeface="Arial"/>
                    <a:cs typeface="Arial" panose="020B0604020202020204" pitchFamily="34" charset="0"/>
                  </a:rPr>
                  <a:t>50</a:t>
                </a:r>
              </a:p>
            </p:txBody>
          </p:sp>
          <p:sp>
            <p:nvSpPr>
              <p:cNvPr id="51" name="Text Box 46">
                <a:extLst>
                  <a:ext uri="{FF2B5EF4-FFF2-40B4-BE49-F238E27FC236}">
                    <a16:creationId xmlns:a16="http://schemas.microsoft.com/office/drawing/2014/main" id="{AD95540F-660C-E540-8E49-013703BD8EDE}"/>
                  </a:ext>
                </a:extLst>
              </p:cNvPr>
              <p:cNvSpPr txBox="1">
                <a:spLocks noChangeArrowheads="1"/>
              </p:cNvSpPr>
              <p:nvPr/>
            </p:nvSpPr>
            <p:spPr bwMode="auto">
              <a:xfrm>
                <a:off x="1570788" y="1561793"/>
                <a:ext cx="221104" cy="180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6615" rIns="0" bIns="0"/>
              <a:lstStyle/>
              <a:p>
                <a:pPr defTabSz="685800" fontAlgn="auto">
                  <a:spcBef>
                    <a:spcPts val="0"/>
                  </a:spcBef>
                  <a:spcAft>
                    <a:spcPts val="0"/>
                  </a:spcAft>
                  <a:defRPr/>
                </a:pPr>
                <a:r>
                  <a:rPr lang="en-US" altLang="en-US" sz="1050" dirty="0">
                    <a:solidFill>
                      <a:srgbClr val="000000"/>
                    </a:solidFill>
                    <a:latin typeface="Arial"/>
                    <a:cs typeface="Arial" panose="020B0604020202020204" pitchFamily="34" charset="0"/>
                  </a:rPr>
                  <a:t>55</a:t>
                </a:r>
              </a:p>
            </p:txBody>
          </p:sp>
        </p:grpSp>
        <p:sp>
          <p:nvSpPr>
            <p:cNvPr id="52" name="Text Box 47">
              <a:extLst>
                <a:ext uri="{FF2B5EF4-FFF2-40B4-BE49-F238E27FC236}">
                  <a16:creationId xmlns:a16="http://schemas.microsoft.com/office/drawing/2014/main" id="{83BFA414-A1C8-B445-925C-A81FECDB95C4}"/>
                </a:ext>
              </a:extLst>
            </p:cNvPr>
            <p:cNvSpPr txBox="1">
              <a:spLocks noChangeArrowheads="1"/>
            </p:cNvSpPr>
            <p:nvPr/>
          </p:nvSpPr>
          <p:spPr bwMode="auto">
            <a:xfrm rot="16200000">
              <a:off x="-469067" y="3480340"/>
              <a:ext cx="3349574" cy="1965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6615" rIns="0" bIns="0"/>
            <a:lstStyle>
              <a:lvl1pPr>
                <a:tabLst>
                  <a:tab pos="723900" algn="l"/>
                  <a:tab pos="1447800" algn="l"/>
                  <a:tab pos="21717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1pPr>
              <a:lvl2pPr>
                <a:tabLst>
                  <a:tab pos="723900" algn="l"/>
                  <a:tab pos="1447800" algn="l"/>
                  <a:tab pos="21717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2pPr>
              <a:lvl3pPr>
                <a:tabLst>
                  <a:tab pos="723900" algn="l"/>
                  <a:tab pos="1447800" algn="l"/>
                  <a:tab pos="21717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3pPr>
              <a:lvl4pPr>
                <a:tabLst>
                  <a:tab pos="723900" algn="l"/>
                  <a:tab pos="1447800" algn="l"/>
                  <a:tab pos="21717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4pPr>
              <a:lvl5pPr>
                <a:tabLst>
                  <a:tab pos="723900" algn="l"/>
                  <a:tab pos="1447800" algn="l"/>
                  <a:tab pos="21717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ctr" defTabSz="685800" fontAlgn="auto">
                <a:spcBef>
                  <a:spcPts val="0"/>
                </a:spcBef>
                <a:spcAft>
                  <a:spcPts val="0"/>
                </a:spcAft>
                <a:tabLst>
                  <a:tab pos="542925" algn="l"/>
                  <a:tab pos="1085850" algn="l"/>
                  <a:tab pos="1628775" algn="l"/>
                </a:tabLst>
                <a:defRPr/>
              </a:pPr>
              <a:r>
                <a:rPr lang="en-US" altLang="en-US" sz="1200" b="1" dirty="0">
                  <a:latin typeface="Arial"/>
                  <a:cs typeface="Arial" panose="020B0604020202020204" pitchFamily="34" charset="0"/>
                </a:rPr>
                <a:t>Mean Cumulative Events per 100 patients</a:t>
              </a:r>
            </a:p>
          </p:txBody>
        </p:sp>
        <p:sp>
          <p:nvSpPr>
            <p:cNvPr id="53" name="Line 48">
              <a:extLst>
                <a:ext uri="{FF2B5EF4-FFF2-40B4-BE49-F238E27FC236}">
                  <a16:creationId xmlns:a16="http://schemas.microsoft.com/office/drawing/2014/main" id="{298D829F-24A5-1E47-A98C-EC4DFD9E9F21}"/>
                </a:ext>
              </a:extLst>
            </p:cNvPr>
            <p:cNvSpPr>
              <a:spLocks noChangeShapeType="1"/>
            </p:cNvSpPr>
            <p:nvPr/>
          </p:nvSpPr>
          <p:spPr bwMode="auto">
            <a:xfrm>
              <a:off x="1907356" y="5563326"/>
              <a:ext cx="6770681" cy="2255"/>
            </a:xfrm>
            <a:prstGeom prst="line">
              <a:avLst/>
            </a:prstGeom>
            <a:noFill/>
            <a:ln w="7200" cap="flat">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685800" fontAlgn="auto">
                <a:spcBef>
                  <a:spcPts val="0"/>
                </a:spcBef>
                <a:spcAft>
                  <a:spcPts val="0"/>
                </a:spcAft>
                <a:defRPr/>
              </a:pPr>
              <a:endParaRPr lang="en-US" sz="2700">
                <a:solidFill>
                  <a:srgbClr val="18486F"/>
                </a:solidFill>
                <a:latin typeface="Arial"/>
              </a:endParaRPr>
            </a:p>
          </p:txBody>
        </p:sp>
        <p:sp>
          <p:nvSpPr>
            <p:cNvPr id="54" name="Line 49">
              <a:extLst>
                <a:ext uri="{FF2B5EF4-FFF2-40B4-BE49-F238E27FC236}">
                  <a16:creationId xmlns:a16="http://schemas.microsoft.com/office/drawing/2014/main" id="{7D2C6A6F-CE74-9844-B5AC-35E3D6E28D0D}"/>
                </a:ext>
              </a:extLst>
            </p:cNvPr>
            <p:cNvSpPr>
              <a:spLocks noChangeShapeType="1"/>
            </p:cNvSpPr>
            <p:nvPr/>
          </p:nvSpPr>
          <p:spPr bwMode="auto">
            <a:xfrm>
              <a:off x="2030191" y="5563326"/>
              <a:ext cx="2457" cy="72130"/>
            </a:xfrm>
            <a:prstGeom prst="line">
              <a:avLst/>
            </a:prstGeom>
            <a:noFill/>
            <a:ln w="7200" cap="flat">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685800" fontAlgn="auto">
                <a:spcBef>
                  <a:spcPts val="0"/>
                </a:spcBef>
                <a:spcAft>
                  <a:spcPts val="0"/>
                </a:spcAft>
                <a:defRPr/>
              </a:pPr>
              <a:endParaRPr lang="en-US" sz="2700">
                <a:solidFill>
                  <a:srgbClr val="18486F"/>
                </a:solidFill>
                <a:latin typeface="Arial"/>
              </a:endParaRPr>
            </a:p>
          </p:txBody>
        </p:sp>
        <p:sp>
          <p:nvSpPr>
            <p:cNvPr id="56" name="Line 51">
              <a:extLst>
                <a:ext uri="{FF2B5EF4-FFF2-40B4-BE49-F238E27FC236}">
                  <a16:creationId xmlns:a16="http://schemas.microsoft.com/office/drawing/2014/main" id="{1BD4DF61-60A6-DB47-8081-DEADD79C0A80}"/>
                </a:ext>
              </a:extLst>
            </p:cNvPr>
            <p:cNvSpPr>
              <a:spLocks noChangeShapeType="1"/>
            </p:cNvSpPr>
            <p:nvPr/>
          </p:nvSpPr>
          <p:spPr bwMode="auto">
            <a:xfrm>
              <a:off x="3661444" y="5563326"/>
              <a:ext cx="2457" cy="72130"/>
            </a:xfrm>
            <a:prstGeom prst="line">
              <a:avLst/>
            </a:prstGeom>
            <a:noFill/>
            <a:ln w="7200" cap="flat">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685800" fontAlgn="auto">
                <a:spcBef>
                  <a:spcPts val="0"/>
                </a:spcBef>
                <a:spcAft>
                  <a:spcPts val="0"/>
                </a:spcAft>
                <a:defRPr/>
              </a:pPr>
              <a:endParaRPr lang="en-US" sz="2700">
                <a:solidFill>
                  <a:srgbClr val="18486F"/>
                </a:solidFill>
                <a:latin typeface="Arial"/>
              </a:endParaRPr>
            </a:p>
          </p:txBody>
        </p:sp>
        <p:sp>
          <p:nvSpPr>
            <p:cNvPr id="58" name="Line 53">
              <a:extLst>
                <a:ext uri="{FF2B5EF4-FFF2-40B4-BE49-F238E27FC236}">
                  <a16:creationId xmlns:a16="http://schemas.microsoft.com/office/drawing/2014/main" id="{A0A2F0C0-CDDC-574E-A599-53D71F35435C}"/>
                </a:ext>
              </a:extLst>
            </p:cNvPr>
            <p:cNvSpPr>
              <a:spLocks noChangeShapeType="1"/>
            </p:cNvSpPr>
            <p:nvPr/>
          </p:nvSpPr>
          <p:spPr bwMode="auto">
            <a:xfrm>
              <a:off x="5290241" y="5563326"/>
              <a:ext cx="2456" cy="72130"/>
            </a:xfrm>
            <a:prstGeom prst="line">
              <a:avLst/>
            </a:prstGeom>
            <a:noFill/>
            <a:ln w="7200" cap="flat">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685800" fontAlgn="auto">
                <a:spcBef>
                  <a:spcPts val="0"/>
                </a:spcBef>
                <a:spcAft>
                  <a:spcPts val="0"/>
                </a:spcAft>
                <a:defRPr/>
              </a:pPr>
              <a:endParaRPr lang="en-US" sz="2700">
                <a:solidFill>
                  <a:srgbClr val="18486F"/>
                </a:solidFill>
                <a:latin typeface="Arial"/>
              </a:endParaRPr>
            </a:p>
          </p:txBody>
        </p:sp>
        <p:sp>
          <p:nvSpPr>
            <p:cNvPr id="61" name="Line 55">
              <a:extLst>
                <a:ext uri="{FF2B5EF4-FFF2-40B4-BE49-F238E27FC236}">
                  <a16:creationId xmlns:a16="http://schemas.microsoft.com/office/drawing/2014/main" id="{95AF1021-D3B7-AD45-8A7D-526E8F429838}"/>
                </a:ext>
              </a:extLst>
            </p:cNvPr>
            <p:cNvSpPr>
              <a:spLocks noChangeShapeType="1"/>
            </p:cNvSpPr>
            <p:nvPr/>
          </p:nvSpPr>
          <p:spPr bwMode="auto">
            <a:xfrm>
              <a:off x="6921493" y="5563326"/>
              <a:ext cx="2456" cy="72130"/>
            </a:xfrm>
            <a:prstGeom prst="line">
              <a:avLst/>
            </a:prstGeom>
            <a:noFill/>
            <a:ln w="7200" cap="flat">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685800" fontAlgn="auto">
                <a:spcBef>
                  <a:spcPts val="0"/>
                </a:spcBef>
                <a:spcAft>
                  <a:spcPts val="0"/>
                </a:spcAft>
                <a:defRPr/>
              </a:pPr>
              <a:endParaRPr lang="en-US" sz="2700">
                <a:solidFill>
                  <a:srgbClr val="18486F"/>
                </a:solidFill>
                <a:latin typeface="Arial"/>
              </a:endParaRPr>
            </a:p>
          </p:txBody>
        </p:sp>
        <p:sp>
          <p:nvSpPr>
            <p:cNvPr id="64" name="Line 57">
              <a:extLst>
                <a:ext uri="{FF2B5EF4-FFF2-40B4-BE49-F238E27FC236}">
                  <a16:creationId xmlns:a16="http://schemas.microsoft.com/office/drawing/2014/main" id="{A1ACAADE-5CD2-764E-A806-9A0ADE6A9DC1}"/>
                </a:ext>
              </a:extLst>
            </p:cNvPr>
            <p:cNvSpPr>
              <a:spLocks noChangeShapeType="1"/>
            </p:cNvSpPr>
            <p:nvPr/>
          </p:nvSpPr>
          <p:spPr bwMode="auto">
            <a:xfrm>
              <a:off x="8550288" y="5563326"/>
              <a:ext cx="2457" cy="72130"/>
            </a:xfrm>
            <a:prstGeom prst="line">
              <a:avLst/>
            </a:prstGeom>
            <a:noFill/>
            <a:ln w="7200" cap="flat">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685800" fontAlgn="auto">
                <a:spcBef>
                  <a:spcPts val="0"/>
                </a:spcBef>
                <a:spcAft>
                  <a:spcPts val="0"/>
                </a:spcAft>
                <a:defRPr/>
              </a:pPr>
              <a:endParaRPr lang="en-US" sz="2700">
                <a:solidFill>
                  <a:srgbClr val="18486F"/>
                </a:solidFill>
                <a:latin typeface="Arial"/>
              </a:endParaRPr>
            </a:p>
          </p:txBody>
        </p:sp>
        <p:grpSp>
          <p:nvGrpSpPr>
            <p:cNvPr id="71" name="Group 70"/>
            <p:cNvGrpSpPr/>
            <p:nvPr/>
          </p:nvGrpSpPr>
          <p:grpSpPr>
            <a:xfrm>
              <a:off x="1976143" y="5657998"/>
              <a:ext cx="6630651" cy="180327"/>
              <a:chOff x="1976143" y="5657998"/>
              <a:chExt cx="6630651" cy="180327"/>
            </a:xfrm>
          </p:grpSpPr>
          <p:sp>
            <p:nvSpPr>
              <p:cNvPr id="55" name="Text Box 50">
                <a:extLst>
                  <a:ext uri="{FF2B5EF4-FFF2-40B4-BE49-F238E27FC236}">
                    <a16:creationId xmlns:a16="http://schemas.microsoft.com/office/drawing/2014/main" id="{B1FFF02B-526F-D341-A810-F5161134B789}"/>
                  </a:ext>
                </a:extLst>
              </p:cNvPr>
              <p:cNvSpPr txBox="1">
                <a:spLocks noChangeArrowheads="1"/>
              </p:cNvSpPr>
              <p:nvPr/>
            </p:nvSpPr>
            <p:spPr bwMode="auto">
              <a:xfrm>
                <a:off x="1976143" y="5657998"/>
                <a:ext cx="110553" cy="180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6615" rIns="0" bIns="0"/>
              <a:lstStyle/>
              <a:p>
                <a:pPr defTabSz="685800" fontAlgn="auto">
                  <a:spcBef>
                    <a:spcPts val="0"/>
                  </a:spcBef>
                  <a:spcAft>
                    <a:spcPts val="0"/>
                  </a:spcAft>
                  <a:defRPr/>
                </a:pPr>
                <a:r>
                  <a:rPr lang="en-US" altLang="en-US" sz="1050">
                    <a:solidFill>
                      <a:srgbClr val="000000"/>
                    </a:solidFill>
                    <a:latin typeface="Arial"/>
                    <a:cs typeface="Arial" panose="020B0604020202020204" pitchFamily="34" charset="0"/>
                  </a:rPr>
                  <a:t>0</a:t>
                </a:r>
              </a:p>
            </p:txBody>
          </p:sp>
          <p:sp>
            <p:nvSpPr>
              <p:cNvPr id="57" name="Text Box 52">
                <a:extLst>
                  <a:ext uri="{FF2B5EF4-FFF2-40B4-BE49-F238E27FC236}">
                    <a16:creationId xmlns:a16="http://schemas.microsoft.com/office/drawing/2014/main" id="{1E92DBB0-6608-3844-A1BF-E33DA3DE80DB}"/>
                  </a:ext>
                </a:extLst>
              </p:cNvPr>
              <p:cNvSpPr txBox="1">
                <a:spLocks noChangeArrowheads="1"/>
              </p:cNvSpPr>
              <p:nvPr/>
            </p:nvSpPr>
            <p:spPr bwMode="auto">
              <a:xfrm>
                <a:off x="3604940" y="5657998"/>
                <a:ext cx="110551" cy="180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6615" rIns="0" bIns="0"/>
              <a:lstStyle/>
              <a:p>
                <a:pPr defTabSz="685800" fontAlgn="auto">
                  <a:spcBef>
                    <a:spcPts val="0"/>
                  </a:spcBef>
                  <a:spcAft>
                    <a:spcPts val="0"/>
                  </a:spcAft>
                  <a:defRPr/>
                </a:pPr>
                <a:r>
                  <a:rPr lang="en-US" altLang="en-US" sz="1050">
                    <a:solidFill>
                      <a:srgbClr val="000000"/>
                    </a:solidFill>
                    <a:latin typeface="Arial"/>
                    <a:cs typeface="Arial" panose="020B0604020202020204" pitchFamily="34" charset="0"/>
                  </a:rPr>
                  <a:t>1</a:t>
                </a:r>
              </a:p>
            </p:txBody>
          </p:sp>
          <p:sp>
            <p:nvSpPr>
              <p:cNvPr id="60" name="Text Box 54">
                <a:extLst>
                  <a:ext uri="{FF2B5EF4-FFF2-40B4-BE49-F238E27FC236}">
                    <a16:creationId xmlns:a16="http://schemas.microsoft.com/office/drawing/2014/main" id="{591899F2-5254-634A-9C92-5963990F4B68}"/>
                  </a:ext>
                </a:extLst>
              </p:cNvPr>
              <p:cNvSpPr txBox="1">
                <a:spLocks noChangeArrowheads="1"/>
              </p:cNvSpPr>
              <p:nvPr/>
            </p:nvSpPr>
            <p:spPr bwMode="auto">
              <a:xfrm>
                <a:off x="5236193" y="5657998"/>
                <a:ext cx="110551" cy="180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6615" rIns="0" bIns="0"/>
              <a:lstStyle/>
              <a:p>
                <a:pPr defTabSz="685800" fontAlgn="auto">
                  <a:spcBef>
                    <a:spcPts val="0"/>
                  </a:spcBef>
                  <a:spcAft>
                    <a:spcPts val="0"/>
                  </a:spcAft>
                  <a:defRPr/>
                </a:pPr>
                <a:r>
                  <a:rPr lang="en-US" altLang="en-US" sz="1050">
                    <a:solidFill>
                      <a:srgbClr val="000000"/>
                    </a:solidFill>
                    <a:latin typeface="Arial"/>
                    <a:cs typeface="Arial" panose="020B0604020202020204" pitchFamily="34" charset="0"/>
                  </a:rPr>
                  <a:t>2</a:t>
                </a:r>
              </a:p>
            </p:txBody>
          </p:sp>
          <p:sp>
            <p:nvSpPr>
              <p:cNvPr id="63" name="Text Box 56">
                <a:extLst>
                  <a:ext uri="{FF2B5EF4-FFF2-40B4-BE49-F238E27FC236}">
                    <a16:creationId xmlns:a16="http://schemas.microsoft.com/office/drawing/2014/main" id="{A909F01A-CA48-364C-BE69-FF188F87B800}"/>
                  </a:ext>
                </a:extLst>
              </p:cNvPr>
              <p:cNvSpPr txBox="1">
                <a:spLocks noChangeArrowheads="1"/>
              </p:cNvSpPr>
              <p:nvPr/>
            </p:nvSpPr>
            <p:spPr bwMode="auto">
              <a:xfrm>
                <a:off x="6864988" y="5657998"/>
                <a:ext cx="110553" cy="180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6615" rIns="0" bIns="0"/>
              <a:lstStyle/>
              <a:p>
                <a:pPr defTabSz="685800" fontAlgn="auto">
                  <a:spcBef>
                    <a:spcPts val="0"/>
                  </a:spcBef>
                  <a:spcAft>
                    <a:spcPts val="0"/>
                  </a:spcAft>
                  <a:defRPr/>
                </a:pPr>
                <a:r>
                  <a:rPr lang="en-US" altLang="en-US" sz="1050">
                    <a:solidFill>
                      <a:srgbClr val="000000"/>
                    </a:solidFill>
                    <a:latin typeface="Arial"/>
                    <a:cs typeface="Arial" panose="020B0604020202020204" pitchFamily="34" charset="0"/>
                  </a:rPr>
                  <a:t>3</a:t>
                </a:r>
              </a:p>
            </p:txBody>
          </p:sp>
          <p:sp>
            <p:nvSpPr>
              <p:cNvPr id="65" name="Text Box 58">
                <a:extLst>
                  <a:ext uri="{FF2B5EF4-FFF2-40B4-BE49-F238E27FC236}">
                    <a16:creationId xmlns:a16="http://schemas.microsoft.com/office/drawing/2014/main" id="{59761EA8-DF7E-C240-B35C-F5DC99DD60B0}"/>
                  </a:ext>
                </a:extLst>
              </p:cNvPr>
              <p:cNvSpPr txBox="1">
                <a:spLocks noChangeArrowheads="1"/>
              </p:cNvSpPr>
              <p:nvPr/>
            </p:nvSpPr>
            <p:spPr bwMode="auto">
              <a:xfrm>
                <a:off x="8496241" y="5657998"/>
                <a:ext cx="110553" cy="180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6615" rIns="0" bIns="0"/>
              <a:lstStyle/>
              <a:p>
                <a:pPr defTabSz="685800" fontAlgn="auto">
                  <a:spcBef>
                    <a:spcPts val="0"/>
                  </a:spcBef>
                  <a:spcAft>
                    <a:spcPts val="0"/>
                  </a:spcAft>
                  <a:defRPr/>
                </a:pPr>
                <a:r>
                  <a:rPr lang="en-US" altLang="en-US" sz="1050" dirty="0">
                    <a:solidFill>
                      <a:srgbClr val="000000"/>
                    </a:solidFill>
                    <a:latin typeface="Arial"/>
                    <a:cs typeface="Arial" panose="020B0604020202020204" pitchFamily="34" charset="0"/>
                  </a:rPr>
                  <a:t>4</a:t>
                </a:r>
              </a:p>
            </p:txBody>
          </p:sp>
        </p:grpSp>
        <p:sp>
          <p:nvSpPr>
            <p:cNvPr id="68" name="TextBox 67">
              <a:extLst>
                <a:ext uri="{FF2B5EF4-FFF2-40B4-BE49-F238E27FC236}">
                  <a16:creationId xmlns:a16="http://schemas.microsoft.com/office/drawing/2014/main" id="{739196F3-0605-7448-81D1-54E66A8719F4}"/>
                </a:ext>
              </a:extLst>
            </p:cNvPr>
            <p:cNvSpPr txBox="1"/>
            <p:nvPr/>
          </p:nvSpPr>
          <p:spPr>
            <a:xfrm>
              <a:off x="2541620" y="2426346"/>
              <a:ext cx="3824124" cy="677108"/>
            </a:xfrm>
            <a:prstGeom prst="rect">
              <a:avLst/>
            </a:prstGeom>
            <a:noFill/>
          </p:spPr>
          <p:txBody>
            <a:bodyPr wrap="none" rtlCol="0">
              <a:spAutoFit/>
            </a:bodyPr>
            <a:lstStyle/>
            <a:p>
              <a:pPr defTabSz="685800" fontAlgn="auto">
                <a:spcBef>
                  <a:spcPts val="0"/>
                </a:spcBef>
                <a:spcAft>
                  <a:spcPts val="0"/>
                </a:spcAft>
                <a:defRPr/>
              </a:pPr>
              <a:r>
                <a:rPr lang="en-US" sz="1350" b="1" dirty="0">
                  <a:solidFill>
                    <a:srgbClr val="0460A9"/>
                  </a:solidFill>
                  <a:latin typeface="Arial"/>
                </a:rPr>
                <a:t>Valsartan</a:t>
              </a:r>
              <a:r>
                <a:rPr lang="en-US" sz="1350" dirty="0">
                  <a:solidFill>
                    <a:srgbClr val="0460A9"/>
                  </a:solidFill>
                  <a:latin typeface="Arial"/>
                </a:rPr>
                <a:t> (n = 2389)</a:t>
              </a:r>
            </a:p>
            <a:p>
              <a:pPr defTabSz="685800" fontAlgn="auto">
                <a:spcBef>
                  <a:spcPts val="0"/>
                </a:spcBef>
                <a:spcAft>
                  <a:spcPts val="0"/>
                </a:spcAft>
                <a:defRPr/>
              </a:pPr>
              <a:r>
                <a:rPr lang="en-US" sz="1350" dirty="0">
                  <a:solidFill>
                    <a:srgbClr val="0460A9"/>
                  </a:solidFill>
                  <a:latin typeface="Arial"/>
                </a:rPr>
                <a:t>1009 events, 14.6 per 100 </a:t>
              </a:r>
              <a:r>
                <a:rPr lang="en-US" sz="1350" dirty="0" err="1">
                  <a:solidFill>
                    <a:srgbClr val="0460A9"/>
                  </a:solidFill>
                  <a:latin typeface="Arial"/>
                </a:rPr>
                <a:t>pt</a:t>
              </a:r>
              <a:r>
                <a:rPr lang="en-US" sz="1350" dirty="0">
                  <a:solidFill>
                    <a:srgbClr val="0460A9"/>
                  </a:solidFill>
                  <a:latin typeface="Arial"/>
                </a:rPr>
                <a:t>-years</a:t>
              </a:r>
            </a:p>
          </p:txBody>
        </p:sp>
        <p:sp>
          <p:nvSpPr>
            <p:cNvPr id="69" name="TextBox 68">
              <a:extLst>
                <a:ext uri="{FF2B5EF4-FFF2-40B4-BE49-F238E27FC236}">
                  <a16:creationId xmlns:a16="http://schemas.microsoft.com/office/drawing/2014/main" id="{ACA0A4F8-C2CF-2F43-A3D4-BE298F06E042}"/>
                </a:ext>
              </a:extLst>
            </p:cNvPr>
            <p:cNvSpPr txBox="1"/>
            <p:nvPr/>
          </p:nvSpPr>
          <p:spPr>
            <a:xfrm>
              <a:off x="7131783" y="2967328"/>
              <a:ext cx="3695884" cy="677108"/>
            </a:xfrm>
            <a:prstGeom prst="rect">
              <a:avLst/>
            </a:prstGeom>
            <a:noFill/>
          </p:spPr>
          <p:txBody>
            <a:bodyPr wrap="none" rtlCol="0">
              <a:spAutoFit/>
            </a:bodyPr>
            <a:lstStyle/>
            <a:p>
              <a:pPr defTabSz="685800" fontAlgn="auto">
                <a:spcBef>
                  <a:spcPts val="0"/>
                </a:spcBef>
                <a:spcAft>
                  <a:spcPts val="0"/>
                </a:spcAft>
                <a:defRPr/>
              </a:pPr>
              <a:r>
                <a:rPr lang="en-US" sz="1350" b="1" dirty="0">
                  <a:solidFill>
                    <a:srgbClr val="90353A"/>
                  </a:solidFill>
                  <a:latin typeface="Arial"/>
                </a:rPr>
                <a:t>Sacubitril/valsartan</a:t>
              </a:r>
              <a:r>
                <a:rPr lang="en-US" sz="1350" dirty="0">
                  <a:solidFill>
                    <a:srgbClr val="90353A"/>
                  </a:solidFill>
                  <a:latin typeface="Arial"/>
                </a:rPr>
                <a:t> (n = 2407)</a:t>
              </a:r>
            </a:p>
            <a:p>
              <a:pPr defTabSz="685800" fontAlgn="auto">
                <a:spcBef>
                  <a:spcPts val="0"/>
                </a:spcBef>
                <a:spcAft>
                  <a:spcPts val="0"/>
                </a:spcAft>
                <a:defRPr/>
              </a:pPr>
              <a:r>
                <a:rPr lang="en-US" sz="1350" dirty="0">
                  <a:solidFill>
                    <a:srgbClr val="90353A"/>
                  </a:solidFill>
                  <a:latin typeface="Arial"/>
                </a:rPr>
                <a:t>894 events, 12.8 per 100 </a:t>
              </a:r>
              <a:r>
                <a:rPr lang="en-US" sz="1350" dirty="0" err="1">
                  <a:solidFill>
                    <a:srgbClr val="90353A"/>
                  </a:solidFill>
                  <a:latin typeface="Arial"/>
                </a:rPr>
                <a:t>pt</a:t>
              </a:r>
              <a:r>
                <a:rPr lang="en-US" sz="1350" dirty="0">
                  <a:solidFill>
                    <a:srgbClr val="90353A"/>
                  </a:solidFill>
                  <a:latin typeface="Arial"/>
                </a:rPr>
                <a:t>-years</a:t>
              </a:r>
            </a:p>
          </p:txBody>
        </p:sp>
        <p:sp>
          <p:nvSpPr>
            <p:cNvPr id="70" name="Rectangle 69">
              <a:extLst>
                <a:ext uri="{FF2B5EF4-FFF2-40B4-BE49-F238E27FC236}">
                  <a16:creationId xmlns:a16="http://schemas.microsoft.com/office/drawing/2014/main" id="{ACF9695E-52BC-304A-A746-05073FEF694E}"/>
                </a:ext>
              </a:extLst>
            </p:cNvPr>
            <p:cNvSpPr/>
            <p:nvPr/>
          </p:nvSpPr>
          <p:spPr>
            <a:xfrm>
              <a:off x="5783208" y="4236119"/>
              <a:ext cx="5196296" cy="954108"/>
            </a:xfrm>
            <a:prstGeom prst="rect">
              <a:avLst/>
            </a:prstGeom>
          </p:spPr>
          <p:txBody>
            <a:bodyPr wrap="none">
              <a:spAutoFit/>
            </a:bodyPr>
            <a:lstStyle/>
            <a:p>
              <a:pPr algn="ctr" defTabSz="685800" fontAlgn="auto">
                <a:spcBef>
                  <a:spcPts val="0"/>
                </a:spcBef>
                <a:spcAft>
                  <a:spcPts val="0"/>
                </a:spcAft>
                <a:defRPr/>
              </a:pPr>
              <a:r>
                <a:rPr lang="en-GB" sz="1350" dirty="0">
                  <a:solidFill>
                    <a:prstClr val="black"/>
                  </a:solidFill>
                  <a:latin typeface="Arial"/>
                  <a:cs typeface="Calibri" panose="020F0502020204030204" pitchFamily="34" charset="0"/>
                </a:rPr>
                <a:t>13% reduction in the risk of the primary endpoint</a:t>
              </a:r>
              <a:endParaRPr lang="en-US" sz="1350" dirty="0">
                <a:solidFill>
                  <a:prstClr val="black"/>
                </a:solidFill>
                <a:latin typeface="Arial"/>
                <a:cs typeface="Calibri" panose="020F0502020204030204" pitchFamily="34" charset="0"/>
              </a:endParaRPr>
            </a:p>
            <a:p>
              <a:pPr algn="ctr" defTabSz="685800" fontAlgn="auto">
                <a:spcBef>
                  <a:spcPts val="0"/>
                </a:spcBef>
                <a:spcAft>
                  <a:spcPts val="0"/>
                </a:spcAft>
                <a:defRPr/>
              </a:pPr>
              <a:r>
                <a:rPr lang="en-US" sz="1350" dirty="0">
                  <a:solidFill>
                    <a:prstClr val="black"/>
                  </a:solidFill>
                  <a:latin typeface="Arial"/>
                  <a:cs typeface="Calibri" panose="020F0502020204030204" pitchFamily="34" charset="0"/>
                </a:rPr>
                <a:t>Rate Ratio 0.87 (0.75, 1.01)</a:t>
              </a:r>
            </a:p>
            <a:p>
              <a:pPr algn="ctr" defTabSz="685800" fontAlgn="auto">
                <a:spcBef>
                  <a:spcPts val="0"/>
                </a:spcBef>
                <a:spcAft>
                  <a:spcPts val="0"/>
                </a:spcAft>
                <a:defRPr/>
              </a:pPr>
              <a:r>
                <a:rPr lang="en-US" sz="1350" i="1" dirty="0">
                  <a:solidFill>
                    <a:prstClr val="black"/>
                  </a:solidFill>
                  <a:latin typeface="Arial"/>
                  <a:cs typeface="Calibri" panose="020F0502020204030204" pitchFamily="34" charset="0"/>
                </a:rPr>
                <a:t>P</a:t>
              </a:r>
              <a:r>
                <a:rPr lang="en-US" sz="1350" dirty="0">
                  <a:solidFill>
                    <a:prstClr val="black"/>
                  </a:solidFill>
                  <a:latin typeface="Arial"/>
                  <a:cs typeface="Calibri" panose="020F0502020204030204" pitchFamily="34" charset="0"/>
                </a:rPr>
                <a:t> = 0.059</a:t>
              </a:r>
            </a:p>
          </p:txBody>
        </p:sp>
      </p:grpSp>
      <p:sp>
        <p:nvSpPr>
          <p:cNvPr id="11" name="Title 10"/>
          <p:cNvSpPr>
            <a:spLocks noGrp="1"/>
          </p:cNvSpPr>
          <p:nvPr>
            <p:ph type="title"/>
          </p:nvPr>
        </p:nvSpPr>
        <p:spPr/>
        <p:txBody>
          <a:bodyPr/>
          <a:lstStyle/>
          <a:p>
            <a:r>
              <a:rPr lang="en-GB" dirty="0"/>
              <a:t>Primary endpoint: Recurrent event analysis </a:t>
            </a:r>
            <a:br>
              <a:rPr lang="en-GB" dirty="0"/>
            </a:br>
            <a:r>
              <a:rPr lang="en-GB" dirty="0"/>
              <a:t>of total HF hospitalizations and CV death*</a:t>
            </a:r>
            <a:endParaRPr lang="en-US" dirty="0"/>
          </a:p>
        </p:txBody>
      </p:sp>
      <p:sp>
        <p:nvSpPr>
          <p:cNvPr id="2" name="Text Placeholder 1"/>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18157803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HF hospitalizations and CV Death</a:t>
            </a:r>
          </a:p>
        </p:txBody>
      </p:sp>
      <p:sp>
        <p:nvSpPr>
          <p:cNvPr id="4" name="Slide Number Placeholder 3"/>
          <p:cNvSpPr>
            <a:spLocks noGrp="1"/>
          </p:cNvSpPr>
          <p:nvPr>
            <p:ph type="sldNum" sz="quarter" idx="11"/>
          </p:nvPr>
        </p:nvSpPr>
        <p:spPr/>
        <p:txBody>
          <a:bodyPr/>
          <a:lstStyle/>
          <a:p>
            <a:pPr defTabSz="685800" fontAlgn="auto">
              <a:spcBef>
                <a:spcPts val="0"/>
              </a:spcBef>
              <a:spcAft>
                <a:spcPts val="0"/>
              </a:spcAft>
            </a:pPr>
            <a:fld id="{47547CF9-5B10-D24F-A8D7-45A9778164F7}" type="slidenum">
              <a:rPr lang="uk-UA">
                <a:solidFill>
                  <a:srgbClr val="000000"/>
                </a:solidFill>
                <a:latin typeface="Arial"/>
              </a:rPr>
              <a:pPr defTabSz="685800" fontAlgn="auto">
                <a:spcBef>
                  <a:spcPts val="0"/>
                </a:spcBef>
                <a:spcAft>
                  <a:spcPts val="0"/>
                </a:spcAft>
              </a:pPr>
              <a:t>17</a:t>
            </a:fld>
            <a:endParaRPr lang="uk-UA" dirty="0">
              <a:solidFill>
                <a:srgbClr val="000000"/>
              </a:solidFill>
              <a:latin typeface="Arial"/>
            </a:endParaRPr>
          </a:p>
        </p:txBody>
      </p:sp>
      <p:sp>
        <p:nvSpPr>
          <p:cNvPr id="11" name="Text Placeholder 10"/>
          <p:cNvSpPr>
            <a:spLocks noGrp="1"/>
          </p:cNvSpPr>
          <p:nvPr>
            <p:ph type="body" sz="quarter" idx="14"/>
          </p:nvPr>
        </p:nvSpPr>
        <p:spPr/>
        <p:txBody>
          <a:bodyPr/>
          <a:lstStyle/>
          <a:p>
            <a:endParaRPr lang="en-US" dirty="0"/>
          </a:p>
        </p:txBody>
      </p:sp>
      <p:sp>
        <p:nvSpPr>
          <p:cNvPr id="9" name="Text Placeholder 8"/>
          <p:cNvSpPr>
            <a:spLocks noGrp="1"/>
          </p:cNvSpPr>
          <p:nvPr>
            <p:ph type="body" sz="quarter" idx="12"/>
          </p:nvPr>
        </p:nvSpPr>
        <p:spPr>
          <a:xfrm>
            <a:off x="457200" y="5246146"/>
            <a:ext cx="4463093" cy="526004"/>
          </a:xfrm>
        </p:spPr>
        <p:txBody>
          <a:bodyPr/>
          <a:lstStyle/>
          <a:p>
            <a:pPr>
              <a:spcAft>
                <a:spcPts val="375"/>
              </a:spcAft>
            </a:pPr>
            <a:r>
              <a:rPr lang="en-US" dirty="0"/>
              <a:t>*Semiparametric LWYY method</a:t>
            </a:r>
          </a:p>
          <a:p>
            <a:pPr>
              <a:spcAft>
                <a:spcPts val="375"/>
              </a:spcAft>
            </a:pPr>
            <a:r>
              <a:rPr lang="en-US" baseline="30000" dirty="0">
                <a:solidFill>
                  <a:prstClr val="black"/>
                </a:solidFill>
                <a:latin typeface="Arial" panose="020B0604020202020204" pitchFamily="34" charset="0"/>
                <a:cs typeface="Arial" panose="020B0604020202020204" pitchFamily="34" charset="0"/>
              </a:rPr>
              <a:t>†</a:t>
            </a:r>
            <a:r>
              <a:rPr lang="en-GB" dirty="0">
                <a:latin typeface="Arial" panose="020B0604020202020204" pitchFamily="34" charset="0"/>
                <a:ea typeface="Calibri" panose="020F0502020204030204" pitchFamily="34" charset="0"/>
                <a:cs typeface="Arial" panose="020B0604020202020204" pitchFamily="34" charset="0"/>
              </a:rPr>
              <a:t>p-values not included in manuscript, but were included in the ESC Hotline presentation </a:t>
            </a:r>
            <a:endParaRPr lang="en-GB" dirty="0"/>
          </a:p>
          <a:p>
            <a:pPr>
              <a:spcAft>
                <a:spcPts val="375"/>
              </a:spcAft>
            </a:pPr>
            <a:r>
              <a:rPr lang="en-GB" dirty="0"/>
              <a:t>Solomon S, et al. N </a:t>
            </a:r>
            <a:r>
              <a:rPr lang="en-GB" dirty="0" err="1"/>
              <a:t>Engl</a:t>
            </a:r>
            <a:r>
              <a:rPr lang="en-GB" dirty="0"/>
              <a:t> J Med. 2019 (In press)</a:t>
            </a:r>
            <a:endParaRPr lang="en-US" dirty="0"/>
          </a:p>
        </p:txBody>
      </p:sp>
      <p:sp>
        <p:nvSpPr>
          <p:cNvPr id="10" name="Text Placeholder 9"/>
          <p:cNvSpPr>
            <a:spLocks noGrp="1"/>
          </p:cNvSpPr>
          <p:nvPr>
            <p:ph type="body" sz="quarter" idx="13"/>
          </p:nvPr>
        </p:nvSpPr>
        <p:spPr>
          <a:xfrm>
            <a:off x="4194810" y="5546871"/>
            <a:ext cx="2834640" cy="225280"/>
          </a:xfrm>
        </p:spPr>
        <p:txBody>
          <a:bodyPr/>
          <a:lstStyle/>
          <a:p>
            <a:endParaRPr lang="en-US"/>
          </a:p>
        </p:txBody>
      </p:sp>
      <p:pic>
        <p:nvPicPr>
          <p:cNvPr id="1499"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06391" y="930022"/>
            <a:ext cx="1749906" cy="4423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1" name="Freeform 5">
            <a:extLst>
              <a:ext uri="{FF2B5EF4-FFF2-40B4-BE49-F238E27FC236}">
                <a16:creationId xmlns:a16="http://schemas.microsoft.com/office/drawing/2014/main" id="{3CBC0056-FCF3-D34D-8B67-90BD472FCCA9}"/>
              </a:ext>
            </a:extLst>
          </p:cNvPr>
          <p:cNvSpPr>
            <a:spLocks noChangeArrowheads="1"/>
          </p:cNvSpPr>
          <p:nvPr/>
        </p:nvSpPr>
        <p:spPr bwMode="auto">
          <a:xfrm>
            <a:off x="735097" y="2765933"/>
            <a:ext cx="3438295" cy="2174804"/>
          </a:xfrm>
          <a:custGeom>
            <a:avLst/>
            <a:gdLst>
              <a:gd name="T0" fmla="*/ 8211 w 16423"/>
              <a:gd name="T1" fmla="*/ 10622 h 10623"/>
              <a:gd name="T2" fmla="*/ 0 w 16423"/>
              <a:gd name="T3" fmla="*/ 10622 h 10623"/>
              <a:gd name="T4" fmla="*/ 0 w 16423"/>
              <a:gd name="T5" fmla="*/ 0 h 10623"/>
              <a:gd name="T6" fmla="*/ 16422 w 16423"/>
              <a:gd name="T7" fmla="*/ 0 h 10623"/>
              <a:gd name="T8" fmla="*/ 16422 w 16423"/>
              <a:gd name="T9" fmla="*/ 10622 h 10623"/>
              <a:gd name="T10" fmla="*/ 8211 w 16423"/>
              <a:gd name="T11" fmla="*/ 10622 h 10623"/>
            </a:gdLst>
            <a:ahLst/>
            <a:cxnLst>
              <a:cxn ang="0">
                <a:pos x="T0" y="T1"/>
              </a:cxn>
              <a:cxn ang="0">
                <a:pos x="T2" y="T3"/>
              </a:cxn>
              <a:cxn ang="0">
                <a:pos x="T4" y="T5"/>
              </a:cxn>
              <a:cxn ang="0">
                <a:pos x="T6" y="T7"/>
              </a:cxn>
              <a:cxn ang="0">
                <a:pos x="T8" y="T9"/>
              </a:cxn>
              <a:cxn ang="0">
                <a:pos x="T10" y="T11"/>
              </a:cxn>
            </a:cxnLst>
            <a:rect l="0" t="0" r="r" b="b"/>
            <a:pathLst>
              <a:path w="16423" h="10623">
                <a:moveTo>
                  <a:pt x="8211" y="10622"/>
                </a:moveTo>
                <a:lnTo>
                  <a:pt x="0" y="10622"/>
                </a:lnTo>
                <a:lnTo>
                  <a:pt x="0" y="0"/>
                </a:lnTo>
                <a:lnTo>
                  <a:pt x="16422" y="0"/>
                </a:lnTo>
                <a:lnTo>
                  <a:pt x="16422" y="10622"/>
                </a:lnTo>
                <a:lnTo>
                  <a:pt x="8211" y="10622"/>
                </a:lnTo>
              </a:path>
            </a:pathLst>
          </a:custGeom>
          <a:solidFill>
            <a:srgbClr val="FFFFFF"/>
          </a:solidFill>
          <a:ln>
            <a:noFill/>
          </a:ln>
          <a:effectLst/>
          <a:extLst>
            <a:ext uri="{91240B29-F687-4F45-9708-019B960494DF}">
              <a14:hiddenLine xmlns:a14="http://schemas.microsoft.com/office/drawing/2010/main" w="9525" cap="flat">
                <a:solidFill>
                  <a:srgbClr val="EAF2F3"/>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685800" fontAlgn="auto">
              <a:spcBef>
                <a:spcPts val="0"/>
              </a:spcBef>
              <a:spcAft>
                <a:spcPts val="0"/>
              </a:spcAft>
              <a:defRPr/>
            </a:pPr>
            <a:endParaRPr lang="en-US" sz="900">
              <a:solidFill>
                <a:prstClr val="black"/>
              </a:solidFill>
              <a:latin typeface="Arial"/>
            </a:endParaRPr>
          </a:p>
        </p:txBody>
      </p:sp>
      <p:sp>
        <p:nvSpPr>
          <p:cNvPr id="72" name="Freeform 6">
            <a:extLst>
              <a:ext uri="{FF2B5EF4-FFF2-40B4-BE49-F238E27FC236}">
                <a16:creationId xmlns:a16="http://schemas.microsoft.com/office/drawing/2014/main" id="{19695423-1B63-9A48-8E9E-04D5EF74A155}"/>
              </a:ext>
            </a:extLst>
          </p:cNvPr>
          <p:cNvSpPr>
            <a:spLocks noChangeArrowheads="1"/>
          </p:cNvSpPr>
          <p:nvPr/>
        </p:nvSpPr>
        <p:spPr bwMode="auto">
          <a:xfrm>
            <a:off x="833726" y="2935703"/>
            <a:ext cx="3432755" cy="2169386"/>
          </a:xfrm>
          <a:custGeom>
            <a:avLst/>
            <a:gdLst>
              <a:gd name="T0" fmla="*/ 8197 w 16395"/>
              <a:gd name="T1" fmla="*/ 10596 h 10597"/>
              <a:gd name="T2" fmla="*/ 0 w 16395"/>
              <a:gd name="T3" fmla="*/ 10596 h 10597"/>
              <a:gd name="T4" fmla="*/ 0 w 16395"/>
              <a:gd name="T5" fmla="*/ 0 h 10597"/>
              <a:gd name="T6" fmla="*/ 16394 w 16395"/>
              <a:gd name="T7" fmla="*/ 0 h 10597"/>
              <a:gd name="T8" fmla="*/ 16394 w 16395"/>
              <a:gd name="T9" fmla="*/ 10596 h 10597"/>
              <a:gd name="T10" fmla="*/ 8197 w 16395"/>
              <a:gd name="T11" fmla="*/ 10596 h 10597"/>
            </a:gdLst>
            <a:ahLst/>
            <a:cxnLst>
              <a:cxn ang="0">
                <a:pos x="T0" y="T1"/>
              </a:cxn>
              <a:cxn ang="0">
                <a:pos x="T2" y="T3"/>
              </a:cxn>
              <a:cxn ang="0">
                <a:pos x="T4" y="T5"/>
              </a:cxn>
              <a:cxn ang="0">
                <a:pos x="T6" y="T7"/>
              </a:cxn>
              <a:cxn ang="0">
                <a:pos x="T8" y="T9"/>
              </a:cxn>
              <a:cxn ang="0">
                <a:pos x="T10" y="T11"/>
              </a:cxn>
            </a:cxnLst>
            <a:rect l="0" t="0" r="r" b="b"/>
            <a:pathLst>
              <a:path w="16395" h="10597">
                <a:moveTo>
                  <a:pt x="8197" y="10596"/>
                </a:moveTo>
                <a:lnTo>
                  <a:pt x="0" y="10596"/>
                </a:lnTo>
                <a:lnTo>
                  <a:pt x="0" y="0"/>
                </a:lnTo>
                <a:lnTo>
                  <a:pt x="16394" y="0"/>
                </a:lnTo>
                <a:lnTo>
                  <a:pt x="16394" y="10596"/>
                </a:lnTo>
                <a:lnTo>
                  <a:pt x="8197" y="10596"/>
                </a:lnTo>
              </a:path>
            </a:pathLst>
          </a:custGeom>
          <a:noFill/>
          <a:ln w="10080" cap="flat">
            <a:solidFill>
              <a:srgbClr val="FFFFFF"/>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685800" fontAlgn="auto">
              <a:spcBef>
                <a:spcPts val="0"/>
              </a:spcBef>
              <a:spcAft>
                <a:spcPts val="0"/>
              </a:spcAft>
              <a:defRPr/>
            </a:pPr>
            <a:endParaRPr lang="en-US" sz="900">
              <a:solidFill>
                <a:prstClr val="black"/>
              </a:solidFill>
              <a:latin typeface="Arial"/>
            </a:endParaRPr>
          </a:p>
        </p:txBody>
      </p:sp>
      <p:sp>
        <p:nvSpPr>
          <p:cNvPr id="73" name="Line 7">
            <a:extLst>
              <a:ext uri="{FF2B5EF4-FFF2-40B4-BE49-F238E27FC236}">
                <a16:creationId xmlns:a16="http://schemas.microsoft.com/office/drawing/2014/main" id="{056DB393-3E40-9140-8812-3759F97CBA46}"/>
              </a:ext>
            </a:extLst>
          </p:cNvPr>
          <p:cNvSpPr>
            <a:spLocks noChangeShapeType="1"/>
          </p:cNvSpPr>
          <p:nvPr/>
        </p:nvSpPr>
        <p:spPr bwMode="auto">
          <a:xfrm>
            <a:off x="830957" y="5045505"/>
            <a:ext cx="3438295" cy="903"/>
          </a:xfrm>
          <a:prstGeom prst="line">
            <a:avLst/>
          </a:prstGeom>
          <a:noFill/>
          <a:ln w="14760" cap="flat">
            <a:solidFill>
              <a:srgbClr val="EAF2F3"/>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685800" fontAlgn="auto">
              <a:spcBef>
                <a:spcPts val="0"/>
              </a:spcBef>
              <a:spcAft>
                <a:spcPts val="0"/>
              </a:spcAft>
              <a:defRPr/>
            </a:pPr>
            <a:endParaRPr lang="en-US" sz="900">
              <a:solidFill>
                <a:prstClr val="black"/>
              </a:solidFill>
              <a:latin typeface="Arial"/>
            </a:endParaRPr>
          </a:p>
        </p:txBody>
      </p:sp>
      <p:sp>
        <p:nvSpPr>
          <p:cNvPr id="74" name="Line 8">
            <a:extLst>
              <a:ext uri="{FF2B5EF4-FFF2-40B4-BE49-F238E27FC236}">
                <a16:creationId xmlns:a16="http://schemas.microsoft.com/office/drawing/2014/main" id="{4EC94CB5-014B-9D4A-AD56-F27693F07012}"/>
              </a:ext>
            </a:extLst>
          </p:cNvPr>
          <p:cNvSpPr>
            <a:spLocks noChangeShapeType="1"/>
          </p:cNvSpPr>
          <p:nvPr/>
        </p:nvSpPr>
        <p:spPr bwMode="auto">
          <a:xfrm>
            <a:off x="830957" y="4859531"/>
            <a:ext cx="3438295" cy="903"/>
          </a:xfrm>
          <a:prstGeom prst="line">
            <a:avLst/>
          </a:prstGeom>
          <a:noFill/>
          <a:ln w="14760" cap="flat">
            <a:solidFill>
              <a:srgbClr val="EAF2F3"/>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685800" fontAlgn="auto">
              <a:spcBef>
                <a:spcPts val="0"/>
              </a:spcBef>
              <a:spcAft>
                <a:spcPts val="0"/>
              </a:spcAft>
              <a:defRPr/>
            </a:pPr>
            <a:endParaRPr lang="en-US" sz="900">
              <a:solidFill>
                <a:prstClr val="black"/>
              </a:solidFill>
              <a:latin typeface="Arial"/>
            </a:endParaRPr>
          </a:p>
        </p:txBody>
      </p:sp>
      <p:sp>
        <p:nvSpPr>
          <p:cNvPr id="75" name="Line 9">
            <a:extLst>
              <a:ext uri="{FF2B5EF4-FFF2-40B4-BE49-F238E27FC236}">
                <a16:creationId xmlns:a16="http://schemas.microsoft.com/office/drawing/2014/main" id="{2D6E92E2-78C7-4543-8569-EFDA2F221453}"/>
              </a:ext>
            </a:extLst>
          </p:cNvPr>
          <p:cNvSpPr>
            <a:spLocks noChangeShapeType="1"/>
          </p:cNvSpPr>
          <p:nvPr/>
        </p:nvSpPr>
        <p:spPr bwMode="auto">
          <a:xfrm>
            <a:off x="830957" y="4672657"/>
            <a:ext cx="3438295" cy="902"/>
          </a:xfrm>
          <a:prstGeom prst="line">
            <a:avLst/>
          </a:prstGeom>
          <a:noFill/>
          <a:ln w="14760" cap="flat">
            <a:solidFill>
              <a:srgbClr val="EAF2F3"/>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685800" fontAlgn="auto">
              <a:spcBef>
                <a:spcPts val="0"/>
              </a:spcBef>
              <a:spcAft>
                <a:spcPts val="0"/>
              </a:spcAft>
              <a:defRPr/>
            </a:pPr>
            <a:endParaRPr lang="en-US" sz="900">
              <a:solidFill>
                <a:prstClr val="black"/>
              </a:solidFill>
              <a:latin typeface="Arial"/>
            </a:endParaRPr>
          </a:p>
        </p:txBody>
      </p:sp>
      <p:sp>
        <p:nvSpPr>
          <p:cNvPr id="76" name="Line 10">
            <a:extLst>
              <a:ext uri="{FF2B5EF4-FFF2-40B4-BE49-F238E27FC236}">
                <a16:creationId xmlns:a16="http://schemas.microsoft.com/office/drawing/2014/main" id="{72E3D013-8251-F84A-91E2-96C0F5629DD8}"/>
              </a:ext>
            </a:extLst>
          </p:cNvPr>
          <p:cNvSpPr>
            <a:spLocks noChangeShapeType="1"/>
          </p:cNvSpPr>
          <p:nvPr/>
        </p:nvSpPr>
        <p:spPr bwMode="auto">
          <a:xfrm>
            <a:off x="830957" y="4486683"/>
            <a:ext cx="3438295" cy="902"/>
          </a:xfrm>
          <a:prstGeom prst="line">
            <a:avLst/>
          </a:prstGeom>
          <a:noFill/>
          <a:ln w="14760" cap="flat">
            <a:solidFill>
              <a:srgbClr val="EAF2F3"/>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685800" fontAlgn="auto">
              <a:spcBef>
                <a:spcPts val="0"/>
              </a:spcBef>
              <a:spcAft>
                <a:spcPts val="0"/>
              </a:spcAft>
              <a:defRPr/>
            </a:pPr>
            <a:endParaRPr lang="en-US" sz="900">
              <a:solidFill>
                <a:prstClr val="black"/>
              </a:solidFill>
              <a:latin typeface="Arial"/>
            </a:endParaRPr>
          </a:p>
        </p:txBody>
      </p:sp>
      <p:sp>
        <p:nvSpPr>
          <p:cNvPr id="77" name="Line 11">
            <a:extLst>
              <a:ext uri="{FF2B5EF4-FFF2-40B4-BE49-F238E27FC236}">
                <a16:creationId xmlns:a16="http://schemas.microsoft.com/office/drawing/2014/main" id="{3C681639-54D7-0F4E-86F1-B2EB311BA2DE}"/>
              </a:ext>
            </a:extLst>
          </p:cNvPr>
          <p:cNvSpPr>
            <a:spLocks noChangeShapeType="1"/>
          </p:cNvSpPr>
          <p:nvPr/>
        </p:nvSpPr>
        <p:spPr bwMode="auto">
          <a:xfrm>
            <a:off x="830957" y="4299806"/>
            <a:ext cx="3438295" cy="903"/>
          </a:xfrm>
          <a:prstGeom prst="line">
            <a:avLst/>
          </a:prstGeom>
          <a:noFill/>
          <a:ln w="14760" cap="flat">
            <a:solidFill>
              <a:srgbClr val="EAF2F3"/>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685800" fontAlgn="auto">
              <a:spcBef>
                <a:spcPts val="0"/>
              </a:spcBef>
              <a:spcAft>
                <a:spcPts val="0"/>
              </a:spcAft>
              <a:defRPr/>
            </a:pPr>
            <a:endParaRPr lang="en-US" sz="900">
              <a:solidFill>
                <a:prstClr val="black"/>
              </a:solidFill>
              <a:latin typeface="Arial"/>
            </a:endParaRPr>
          </a:p>
        </p:txBody>
      </p:sp>
      <p:sp>
        <p:nvSpPr>
          <p:cNvPr id="78" name="Line 12">
            <a:extLst>
              <a:ext uri="{FF2B5EF4-FFF2-40B4-BE49-F238E27FC236}">
                <a16:creationId xmlns:a16="http://schemas.microsoft.com/office/drawing/2014/main" id="{4DBA8EED-D62B-CF4C-A7A0-0CF813C2A8F0}"/>
              </a:ext>
            </a:extLst>
          </p:cNvPr>
          <p:cNvSpPr>
            <a:spLocks noChangeShapeType="1"/>
          </p:cNvSpPr>
          <p:nvPr/>
        </p:nvSpPr>
        <p:spPr bwMode="auto">
          <a:xfrm>
            <a:off x="830957" y="4113833"/>
            <a:ext cx="3438295" cy="903"/>
          </a:xfrm>
          <a:prstGeom prst="line">
            <a:avLst/>
          </a:prstGeom>
          <a:noFill/>
          <a:ln w="14760" cap="flat">
            <a:solidFill>
              <a:srgbClr val="EAF2F3"/>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685800" fontAlgn="auto">
              <a:spcBef>
                <a:spcPts val="0"/>
              </a:spcBef>
              <a:spcAft>
                <a:spcPts val="0"/>
              </a:spcAft>
              <a:defRPr/>
            </a:pPr>
            <a:endParaRPr lang="en-US" sz="900">
              <a:solidFill>
                <a:prstClr val="black"/>
              </a:solidFill>
              <a:latin typeface="Arial"/>
            </a:endParaRPr>
          </a:p>
        </p:txBody>
      </p:sp>
      <p:sp>
        <p:nvSpPr>
          <p:cNvPr id="79" name="Line 13">
            <a:extLst>
              <a:ext uri="{FF2B5EF4-FFF2-40B4-BE49-F238E27FC236}">
                <a16:creationId xmlns:a16="http://schemas.microsoft.com/office/drawing/2014/main" id="{87B56D54-3923-504C-AB17-6DC4A7EFFD56}"/>
              </a:ext>
            </a:extLst>
          </p:cNvPr>
          <p:cNvSpPr>
            <a:spLocks noChangeShapeType="1"/>
          </p:cNvSpPr>
          <p:nvPr/>
        </p:nvSpPr>
        <p:spPr bwMode="auto">
          <a:xfrm>
            <a:off x="830957" y="3926958"/>
            <a:ext cx="3438295" cy="902"/>
          </a:xfrm>
          <a:prstGeom prst="line">
            <a:avLst/>
          </a:prstGeom>
          <a:noFill/>
          <a:ln w="14760" cap="flat">
            <a:solidFill>
              <a:srgbClr val="EAF2F3"/>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685800" fontAlgn="auto">
              <a:spcBef>
                <a:spcPts val="0"/>
              </a:spcBef>
              <a:spcAft>
                <a:spcPts val="0"/>
              </a:spcAft>
              <a:defRPr/>
            </a:pPr>
            <a:endParaRPr lang="en-US" sz="900">
              <a:solidFill>
                <a:prstClr val="black"/>
              </a:solidFill>
              <a:latin typeface="Arial"/>
            </a:endParaRPr>
          </a:p>
        </p:txBody>
      </p:sp>
      <p:sp>
        <p:nvSpPr>
          <p:cNvPr id="80" name="Line 14">
            <a:extLst>
              <a:ext uri="{FF2B5EF4-FFF2-40B4-BE49-F238E27FC236}">
                <a16:creationId xmlns:a16="http://schemas.microsoft.com/office/drawing/2014/main" id="{28F878AE-083D-4B43-809C-FF51AED55B34}"/>
              </a:ext>
            </a:extLst>
          </p:cNvPr>
          <p:cNvSpPr>
            <a:spLocks noChangeShapeType="1"/>
          </p:cNvSpPr>
          <p:nvPr/>
        </p:nvSpPr>
        <p:spPr bwMode="auto">
          <a:xfrm>
            <a:off x="830957" y="3740985"/>
            <a:ext cx="3438295" cy="902"/>
          </a:xfrm>
          <a:prstGeom prst="line">
            <a:avLst/>
          </a:prstGeom>
          <a:noFill/>
          <a:ln w="14760" cap="flat">
            <a:solidFill>
              <a:srgbClr val="EAF2F3"/>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685800" fontAlgn="auto">
              <a:spcBef>
                <a:spcPts val="0"/>
              </a:spcBef>
              <a:spcAft>
                <a:spcPts val="0"/>
              </a:spcAft>
              <a:defRPr/>
            </a:pPr>
            <a:endParaRPr lang="en-US" sz="900">
              <a:solidFill>
                <a:prstClr val="black"/>
              </a:solidFill>
              <a:latin typeface="Arial"/>
            </a:endParaRPr>
          </a:p>
        </p:txBody>
      </p:sp>
      <p:sp>
        <p:nvSpPr>
          <p:cNvPr id="81" name="Line 15">
            <a:extLst>
              <a:ext uri="{FF2B5EF4-FFF2-40B4-BE49-F238E27FC236}">
                <a16:creationId xmlns:a16="http://schemas.microsoft.com/office/drawing/2014/main" id="{E607AD09-6821-6F4A-8778-539DC85D41AE}"/>
              </a:ext>
            </a:extLst>
          </p:cNvPr>
          <p:cNvSpPr>
            <a:spLocks noChangeShapeType="1"/>
          </p:cNvSpPr>
          <p:nvPr/>
        </p:nvSpPr>
        <p:spPr bwMode="auto">
          <a:xfrm>
            <a:off x="830957" y="3554108"/>
            <a:ext cx="3438295" cy="903"/>
          </a:xfrm>
          <a:prstGeom prst="line">
            <a:avLst/>
          </a:prstGeom>
          <a:noFill/>
          <a:ln w="14760" cap="flat">
            <a:solidFill>
              <a:srgbClr val="EAF2F3"/>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685800" fontAlgn="auto">
              <a:spcBef>
                <a:spcPts val="0"/>
              </a:spcBef>
              <a:spcAft>
                <a:spcPts val="0"/>
              </a:spcAft>
              <a:defRPr/>
            </a:pPr>
            <a:endParaRPr lang="en-US" sz="900">
              <a:solidFill>
                <a:prstClr val="black"/>
              </a:solidFill>
              <a:latin typeface="Arial"/>
            </a:endParaRPr>
          </a:p>
        </p:txBody>
      </p:sp>
      <p:sp>
        <p:nvSpPr>
          <p:cNvPr id="82" name="Line 16">
            <a:extLst>
              <a:ext uri="{FF2B5EF4-FFF2-40B4-BE49-F238E27FC236}">
                <a16:creationId xmlns:a16="http://schemas.microsoft.com/office/drawing/2014/main" id="{A1604E06-60D3-3B47-92C8-A59469AB8FDD}"/>
              </a:ext>
            </a:extLst>
          </p:cNvPr>
          <p:cNvSpPr>
            <a:spLocks noChangeShapeType="1"/>
          </p:cNvSpPr>
          <p:nvPr/>
        </p:nvSpPr>
        <p:spPr bwMode="auto">
          <a:xfrm>
            <a:off x="830957" y="3368135"/>
            <a:ext cx="3438295" cy="903"/>
          </a:xfrm>
          <a:prstGeom prst="line">
            <a:avLst/>
          </a:prstGeom>
          <a:noFill/>
          <a:ln w="14760" cap="flat">
            <a:solidFill>
              <a:srgbClr val="EAF2F3"/>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685800" fontAlgn="auto">
              <a:spcBef>
                <a:spcPts val="0"/>
              </a:spcBef>
              <a:spcAft>
                <a:spcPts val="0"/>
              </a:spcAft>
              <a:defRPr/>
            </a:pPr>
            <a:endParaRPr lang="en-US" sz="900">
              <a:solidFill>
                <a:prstClr val="black"/>
              </a:solidFill>
              <a:latin typeface="Arial"/>
            </a:endParaRPr>
          </a:p>
        </p:txBody>
      </p:sp>
      <p:sp>
        <p:nvSpPr>
          <p:cNvPr id="83" name="Line 17">
            <a:extLst>
              <a:ext uri="{FF2B5EF4-FFF2-40B4-BE49-F238E27FC236}">
                <a16:creationId xmlns:a16="http://schemas.microsoft.com/office/drawing/2014/main" id="{0E7CAD79-A2D3-B540-A5BF-CB7CCFC6A782}"/>
              </a:ext>
            </a:extLst>
          </p:cNvPr>
          <p:cNvSpPr>
            <a:spLocks noChangeShapeType="1"/>
          </p:cNvSpPr>
          <p:nvPr/>
        </p:nvSpPr>
        <p:spPr bwMode="auto">
          <a:xfrm>
            <a:off x="830957" y="3182162"/>
            <a:ext cx="3438295" cy="903"/>
          </a:xfrm>
          <a:prstGeom prst="line">
            <a:avLst/>
          </a:prstGeom>
          <a:noFill/>
          <a:ln w="14760" cap="flat">
            <a:solidFill>
              <a:srgbClr val="EAF2F3"/>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685800" fontAlgn="auto">
              <a:spcBef>
                <a:spcPts val="0"/>
              </a:spcBef>
              <a:spcAft>
                <a:spcPts val="0"/>
              </a:spcAft>
              <a:defRPr/>
            </a:pPr>
            <a:endParaRPr lang="en-US" sz="900">
              <a:solidFill>
                <a:prstClr val="black"/>
              </a:solidFill>
              <a:latin typeface="Arial"/>
            </a:endParaRPr>
          </a:p>
        </p:txBody>
      </p:sp>
      <p:sp>
        <p:nvSpPr>
          <p:cNvPr id="84" name="Freeform 18">
            <a:extLst>
              <a:ext uri="{FF2B5EF4-FFF2-40B4-BE49-F238E27FC236}">
                <a16:creationId xmlns:a16="http://schemas.microsoft.com/office/drawing/2014/main" id="{5B30AD1E-50AA-4A4F-9544-9892443DCFC0}"/>
              </a:ext>
            </a:extLst>
          </p:cNvPr>
          <p:cNvSpPr>
            <a:spLocks noChangeArrowheads="1"/>
          </p:cNvSpPr>
          <p:nvPr/>
        </p:nvSpPr>
        <p:spPr bwMode="auto">
          <a:xfrm>
            <a:off x="894664" y="3430428"/>
            <a:ext cx="3309035" cy="1615981"/>
          </a:xfrm>
          <a:custGeom>
            <a:avLst/>
            <a:gdLst>
              <a:gd name="T0" fmla="*/ 281 w 15804"/>
              <a:gd name="T1" fmla="*/ 7708 h 7892"/>
              <a:gd name="T2" fmla="*/ 530 w 15804"/>
              <a:gd name="T3" fmla="*/ 7532 h 7892"/>
              <a:gd name="T4" fmla="*/ 779 w 15804"/>
              <a:gd name="T5" fmla="*/ 7425 h 7892"/>
              <a:gd name="T6" fmla="*/ 1061 w 15804"/>
              <a:gd name="T7" fmla="*/ 7311 h 7892"/>
              <a:gd name="T8" fmla="*/ 1331 w 15804"/>
              <a:gd name="T9" fmla="*/ 7204 h 7892"/>
              <a:gd name="T10" fmla="*/ 1602 w 15804"/>
              <a:gd name="T11" fmla="*/ 7090 h 7892"/>
              <a:gd name="T12" fmla="*/ 1872 w 15804"/>
              <a:gd name="T13" fmla="*/ 6968 h 7892"/>
              <a:gd name="T14" fmla="*/ 2121 w 15804"/>
              <a:gd name="T15" fmla="*/ 6853 h 7892"/>
              <a:gd name="T16" fmla="*/ 2371 w 15804"/>
              <a:gd name="T17" fmla="*/ 6731 h 7892"/>
              <a:gd name="T18" fmla="*/ 2652 w 15804"/>
              <a:gd name="T19" fmla="*/ 6609 h 7892"/>
              <a:gd name="T20" fmla="*/ 2922 w 15804"/>
              <a:gd name="T21" fmla="*/ 6449 h 7892"/>
              <a:gd name="T22" fmla="*/ 3204 w 15804"/>
              <a:gd name="T23" fmla="*/ 6342 h 7892"/>
              <a:gd name="T24" fmla="*/ 3485 w 15804"/>
              <a:gd name="T25" fmla="*/ 6182 h 7892"/>
              <a:gd name="T26" fmla="*/ 3746 w 15804"/>
              <a:gd name="T27" fmla="*/ 5960 h 7892"/>
              <a:gd name="T28" fmla="*/ 4070 w 15804"/>
              <a:gd name="T29" fmla="*/ 5822 h 7892"/>
              <a:gd name="T30" fmla="*/ 4319 w 15804"/>
              <a:gd name="T31" fmla="*/ 5731 h 7892"/>
              <a:gd name="T32" fmla="*/ 4557 w 15804"/>
              <a:gd name="T33" fmla="*/ 5586 h 7892"/>
              <a:gd name="T34" fmla="*/ 4806 w 15804"/>
              <a:gd name="T35" fmla="*/ 5464 h 7892"/>
              <a:gd name="T36" fmla="*/ 5055 w 15804"/>
              <a:gd name="T37" fmla="*/ 5365 h 7892"/>
              <a:gd name="T38" fmla="*/ 5304 w 15804"/>
              <a:gd name="T39" fmla="*/ 5204 h 7892"/>
              <a:gd name="T40" fmla="*/ 5531 w 15804"/>
              <a:gd name="T41" fmla="*/ 5082 h 7892"/>
              <a:gd name="T42" fmla="*/ 5781 w 15804"/>
              <a:gd name="T43" fmla="*/ 4990 h 7892"/>
              <a:gd name="T44" fmla="*/ 6029 w 15804"/>
              <a:gd name="T45" fmla="*/ 4884 h 7892"/>
              <a:gd name="T46" fmla="*/ 6268 w 15804"/>
              <a:gd name="T47" fmla="*/ 4777 h 7892"/>
              <a:gd name="T48" fmla="*/ 6592 w 15804"/>
              <a:gd name="T49" fmla="*/ 4624 h 7892"/>
              <a:gd name="T50" fmla="*/ 6841 w 15804"/>
              <a:gd name="T51" fmla="*/ 4502 h 7892"/>
              <a:gd name="T52" fmla="*/ 7101 w 15804"/>
              <a:gd name="T53" fmla="*/ 4387 h 7892"/>
              <a:gd name="T54" fmla="*/ 7371 w 15804"/>
              <a:gd name="T55" fmla="*/ 4219 h 7892"/>
              <a:gd name="T56" fmla="*/ 7587 w 15804"/>
              <a:gd name="T57" fmla="*/ 4112 h 7892"/>
              <a:gd name="T58" fmla="*/ 7847 w 15804"/>
              <a:gd name="T59" fmla="*/ 4005 h 7892"/>
              <a:gd name="T60" fmla="*/ 8096 w 15804"/>
              <a:gd name="T61" fmla="*/ 3906 h 7892"/>
              <a:gd name="T62" fmla="*/ 8345 w 15804"/>
              <a:gd name="T63" fmla="*/ 3791 h 7892"/>
              <a:gd name="T64" fmla="*/ 8605 w 15804"/>
              <a:gd name="T65" fmla="*/ 3684 h 7892"/>
              <a:gd name="T66" fmla="*/ 8821 w 15804"/>
              <a:gd name="T67" fmla="*/ 3570 h 7892"/>
              <a:gd name="T68" fmla="*/ 9048 w 15804"/>
              <a:gd name="T69" fmla="*/ 3477 h 7892"/>
              <a:gd name="T70" fmla="*/ 9276 w 15804"/>
              <a:gd name="T71" fmla="*/ 3303 h 7892"/>
              <a:gd name="T72" fmla="*/ 9492 w 15804"/>
              <a:gd name="T73" fmla="*/ 3195 h 7892"/>
              <a:gd name="T74" fmla="*/ 9709 w 15804"/>
              <a:gd name="T75" fmla="*/ 3083 h 7892"/>
              <a:gd name="T76" fmla="*/ 9936 w 15804"/>
              <a:gd name="T77" fmla="*/ 3001 h 7892"/>
              <a:gd name="T78" fmla="*/ 10164 w 15804"/>
              <a:gd name="T79" fmla="*/ 2808 h 7892"/>
              <a:gd name="T80" fmla="*/ 10412 w 15804"/>
              <a:gd name="T81" fmla="*/ 2769 h 7892"/>
              <a:gd name="T82" fmla="*/ 10629 w 15804"/>
              <a:gd name="T83" fmla="*/ 2716 h 7892"/>
              <a:gd name="T84" fmla="*/ 10857 w 15804"/>
              <a:gd name="T85" fmla="*/ 2584 h 7892"/>
              <a:gd name="T86" fmla="*/ 11095 w 15804"/>
              <a:gd name="T87" fmla="*/ 2491 h 7892"/>
              <a:gd name="T88" fmla="*/ 11322 w 15804"/>
              <a:gd name="T89" fmla="*/ 2404 h 7892"/>
              <a:gd name="T90" fmla="*/ 11560 w 15804"/>
              <a:gd name="T91" fmla="*/ 2274 h 7892"/>
              <a:gd name="T92" fmla="*/ 11798 w 15804"/>
              <a:gd name="T93" fmla="*/ 2177 h 7892"/>
              <a:gd name="T94" fmla="*/ 12036 w 15804"/>
              <a:gd name="T95" fmla="*/ 1997 h 7892"/>
              <a:gd name="T96" fmla="*/ 12274 w 15804"/>
              <a:gd name="T97" fmla="*/ 1837 h 7892"/>
              <a:gd name="T98" fmla="*/ 12512 w 15804"/>
              <a:gd name="T99" fmla="*/ 1700 h 7892"/>
              <a:gd name="T100" fmla="*/ 12750 w 15804"/>
              <a:gd name="T101" fmla="*/ 1533 h 7892"/>
              <a:gd name="T102" fmla="*/ 12978 w 15804"/>
              <a:gd name="T103" fmla="*/ 1414 h 7892"/>
              <a:gd name="T104" fmla="*/ 13238 w 15804"/>
              <a:gd name="T105" fmla="*/ 1245 h 7892"/>
              <a:gd name="T106" fmla="*/ 13497 w 15804"/>
              <a:gd name="T107" fmla="*/ 1151 h 7892"/>
              <a:gd name="T108" fmla="*/ 13736 w 15804"/>
              <a:gd name="T109" fmla="*/ 1021 h 7892"/>
              <a:gd name="T110" fmla="*/ 14017 w 15804"/>
              <a:gd name="T111" fmla="*/ 871 h 7892"/>
              <a:gd name="T112" fmla="*/ 14255 w 15804"/>
              <a:gd name="T113" fmla="*/ 712 h 7892"/>
              <a:gd name="T114" fmla="*/ 14515 w 15804"/>
              <a:gd name="T115" fmla="*/ 502 h 7892"/>
              <a:gd name="T116" fmla="*/ 14786 w 15804"/>
              <a:gd name="T117" fmla="*/ 427 h 7892"/>
              <a:gd name="T118" fmla="*/ 15056 w 15804"/>
              <a:gd name="T119" fmla="*/ 292 h 7892"/>
              <a:gd name="T120" fmla="*/ 15305 w 15804"/>
              <a:gd name="T121" fmla="*/ 181 h 7892"/>
              <a:gd name="T122" fmla="*/ 15597 w 15804"/>
              <a:gd name="T123" fmla="*/ 181 h 78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804" h="7892">
                <a:moveTo>
                  <a:pt x="0" y="7891"/>
                </a:moveTo>
                <a:lnTo>
                  <a:pt x="11" y="7891"/>
                </a:lnTo>
                <a:lnTo>
                  <a:pt x="43" y="7883"/>
                </a:lnTo>
                <a:lnTo>
                  <a:pt x="54" y="7875"/>
                </a:lnTo>
                <a:lnTo>
                  <a:pt x="75" y="7860"/>
                </a:lnTo>
                <a:lnTo>
                  <a:pt x="87" y="7853"/>
                </a:lnTo>
                <a:lnTo>
                  <a:pt x="97" y="7837"/>
                </a:lnTo>
                <a:lnTo>
                  <a:pt x="108" y="7830"/>
                </a:lnTo>
                <a:lnTo>
                  <a:pt x="129" y="7814"/>
                </a:lnTo>
                <a:lnTo>
                  <a:pt x="141" y="7792"/>
                </a:lnTo>
                <a:lnTo>
                  <a:pt x="151" y="7792"/>
                </a:lnTo>
                <a:lnTo>
                  <a:pt x="173" y="7784"/>
                </a:lnTo>
                <a:lnTo>
                  <a:pt x="184" y="7776"/>
                </a:lnTo>
                <a:lnTo>
                  <a:pt x="195" y="7776"/>
                </a:lnTo>
                <a:lnTo>
                  <a:pt x="216" y="7769"/>
                </a:lnTo>
                <a:lnTo>
                  <a:pt x="227" y="7769"/>
                </a:lnTo>
                <a:lnTo>
                  <a:pt x="238" y="7746"/>
                </a:lnTo>
                <a:lnTo>
                  <a:pt x="249" y="7746"/>
                </a:lnTo>
                <a:lnTo>
                  <a:pt x="260" y="7738"/>
                </a:lnTo>
                <a:lnTo>
                  <a:pt x="281" y="7708"/>
                </a:lnTo>
                <a:lnTo>
                  <a:pt x="303" y="7700"/>
                </a:lnTo>
                <a:lnTo>
                  <a:pt x="314" y="7662"/>
                </a:lnTo>
                <a:lnTo>
                  <a:pt x="325" y="7662"/>
                </a:lnTo>
                <a:lnTo>
                  <a:pt x="336" y="7647"/>
                </a:lnTo>
                <a:lnTo>
                  <a:pt x="346" y="7639"/>
                </a:lnTo>
                <a:lnTo>
                  <a:pt x="368" y="7631"/>
                </a:lnTo>
                <a:lnTo>
                  <a:pt x="379" y="7624"/>
                </a:lnTo>
                <a:lnTo>
                  <a:pt x="390" y="7624"/>
                </a:lnTo>
                <a:lnTo>
                  <a:pt x="400" y="7616"/>
                </a:lnTo>
                <a:lnTo>
                  <a:pt x="411" y="7601"/>
                </a:lnTo>
                <a:lnTo>
                  <a:pt x="422" y="7593"/>
                </a:lnTo>
                <a:lnTo>
                  <a:pt x="433" y="7593"/>
                </a:lnTo>
                <a:lnTo>
                  <a:pt x="444" y="7593"/>
                </a:lnTo>
                <a:lnTo>
                  <a:pt x="466" y="7586"/>
                </a:lnTo>
                <a:lnTo>
                  <a:pt x="476" y="7578"/>
                </a:lnTo>
                <a:lnTo>
                  <a:pt x="487" y="7570"/>
                </a:lnTo>
                <a:lnTo>
                  <a:pt x="498" y="7563"/>
                </a:lnTo>
                <a:lnTo>
                  <a:pt x="508" y="7555"/>
                </a:lnTo>
                <a:lnTo>
                  <a:pt x="520" y="7548"/>
                </a:lnTo>
                <a:lnTo>
                  <a:pt x="530" y="7532"/>
                </a:lnTo>
                <a:lnTo>
                  <a:pt x="541" y="7517"/>
                </a:lnTo>
                <a:lnTo>
                  <a:pt x="552" y="7517"/>
                </a:lnTo>
                <a:lnTo>
                  <a:pt x="563" y="7510"/>
                </a:lnTo>
                <a:lnTo>
                  <a:pt x="574" y="7502"/>
                </a:lnTo>
                <a:lnTo>
                  <a:pt x="584" y="7494"/>
                </a:lnTo>
                <a:lnTo>
                  <a:pt x="606" y="7486"/>
                </a:lnTo>
                <a:lnTo>
                  <a:pt x="617" y="7479"/>
                </a:lnTo>
                <a:lnTo>
                  <a:pt x="649" y="7472"/>
                </a:lnTo>
                <a:lnTo>
                  <a:pt x="660" y="7472"/>
                </a:lnTo>
                <a:lnTo>
                  <a:pt x="671" y="7472"/>
                </a:lnTo>
                <a:lnTo>
                  <a:pt x="682" y="7472"/>
                </a:lnTo>
                <a:lnTo>
                  <a:pt x="692" y="7464"/>
                </a:lnTo>
                <a:lnTo>
                  <a:pt x="704" y="7464"/>
                </a:lnTo>
                <a:lnTo>
                  <a:pt x="714" y="7464"/>
                </a:lnTo>
                <a:lnTo>
                  <a:pt x="725" y="7456"/>
                </a:lnTo>
                <a:lnTo>
                  <a:pt x="736" y="7456"/>
                </a:lnTo>
                <a:lnTo>
                  <a:pt x="746" y="7456"/>
                </a:lnTo>
                <a:lnTo>
                  <a:pt x="758" y="7448"/>
                </a:lnTo>
                <a:lnTo>
                  <a:pt x="768" y="7441"/>
                </a:lnTo>
                <a:lnTo>
                  <a:pt x="779" y="7425"/>
                </a:lnTo>
                <a:lnTo>
                  <a:pt x="790" y="7418"/>
                </a:lnTo>
                <a:lnTo>
                  <a:pt x="812" y="7403"/>
                </a:lnTo>
                <a:lnTo>
                  <a:pt x="823" y="7403"/>
                </a:lnTo>
                <a:lnTo>
                  <a:pt x="833" y="7403"/>
                </a:lnTo>
                <a:lnTo>
                  <a:pt x="844" y="7403"/>
                </a:lnTo>
                <a:lnTo>
                  <a:pt x="855" y="7403"/>
                </a:lnTo>
                <a:lnTo>
                  <a:pt x="887" y="7403"/>
                </a:lnTo>
                <a:lnTo>
                  <a:pt x="899" y="7395"/>
                </a:lnTo>
                <a:lnTo>
                  <a:pt x="909" y="7387"/>
                </a:lnTo>
                <a:lnTo>
                  <a:pt x="920" y="7372"/>
                </a:lnTo>
                <a:lnTo>
                  <a:pt x="931" y="7365"/>
                </a:lnTo>
                <a:lnTo>
                  <a:pt x="942" y="7357"/>
                </a:lnTo>
                <a:lnTo>
                  <a:pt x="953" y="7342"/>
                </a:lnTo>
                <a:lnTo>
                  <a:pt x="963" y="7334"/>
                </a:lnTo>
                <a:lnTo>
                  <a:pt x="974" y="7334"/>
                </a:lnTo>
                <a:lnTo>
                  <a:pt x="996" y="7319"/>
                </a:lnTo>
                <a:lnTo>
                  <a:pt x="1028" y="7311"/>
                </a:lnTo>
                <a:lnTo>
                  <a:pt x="1039" y="7311"/>
                </a:lnTo>
                <a:lnTo>
                  <a:pt x="1050" y="7311"/>
                </a:lnTo>
                <a:lnTo>
                  <a:pt x="1061" y="7311"/>
                </a:lnTo>
                <a:lnTo>
                  <a:pt x="1071" y="7311"/>
                </a:lnTo>
                <a:lnTo>
                  <a:pt x="1083" y="7311"/>
                </a:lnTo>
                <a:lnTo>
                  <a:pt x="1093" y="7311"/>
                </a:lnTo>
                <a:lnTo>
                  <a:pt x="1104" y="7311"/>
                </a:lnTo>
                <a:lnTo>
                  <a:pt x="1115" y="7304"/>
                </a:lnTo>
                <a:lnTo>
                  <a:pt x="1137" y="7304"/>
                </a:lnTo>
                <a:lnTo>
                  <a:pt x="1147" y="7296"/>
                </a:lnTo>
                <a:lnTo>
                  <a:pt x="1158" y="7273"/>
                </a:lnTo>
                <a:lnTo>
                  <a:pt x="1169" y="7273"/>
                </a:lnTo>
                <a:lnTo>
                  <a:pt x="1180" y="7266"/>
                </a:lnTo>
                <a:lnTo>
                  <a:pt x="1191" y="7250"/>
                </a:lnTo>
                <a:lnTo>
                  <a:pt x="1212" y="7242"/>
                </a:lnTo>
                <a:lnTo>
                  <a:pt x="1223" y="7228"/>
                </a:lnTo>
                <a:lnTo>
                  <a:pt x="1234" y="7228"/>
                </a:lnTo>
                <a:lnTo>
                  <a:pt x="1245" y="7220"/>
                </a:lnTo>
                <a:lnTo>
                  <a:pt x="1266" y="7220"/>
                </a:lnTo>
                <a:lnTo>
                  <a:pt x="1277" y="7220"/>
                </a:lnTo>
                <a:lnTo>
                  <a:pt x="1299" y="7212"/>
                </a:lnTo>
                <a:lnTo>
                  <a:pt x="1321" y="7212"/>
                </a:lnTo>
                <a:lnTo>
                  <a:pt x="1331" y="7204"/>
                </a:lnTo>
                <a:lnTo>
                  <a:pt x="1342" y="7197"/>
                </a:lnTo>
                <a:lnTo>
                  <a:pt x="1353" y="7181"/>
                </a:lnTo>
                <a:lnTo>
                  <a:pt x="1385" y="7174"/>
                </a:lnTo>
                <a:lnTo>
                  <a:pt x="1396" y="7174"/>
                </a:lnTo>
                <a:lnTo>
                  <a:pt x="1407" y="7159"/>
                </a:lnTo>
                <a:lnTo>
                  <a:pt x="1429" y="7143"/>
                </a:lnTo>
                <a:lnTo>
                  <a:pt x="1440" y="7135"/>
                </a:lnTo>
                <a:lnTo>
                  <a:pt x="1450" y="7135"/>
                </a:lnTo>
                <a:lnTo>
                  <a:pt x="1461" y="7135"/>
                </a:lnTo>
                <a:lnTo>
                  <a:pt x="1483" y="7135"/>
                </a:lnTo>
                <a:lnTo>
                  <a:pt x="1494" y="7121"/>
                </a:lnTo>
                <a:lnTo>
                  <a:pt x="1516" y="7121"/>
                </a:lnTo>
                <a:lnTo>
                  <a:pt x="1526" y="7121"/>
                </a:lnTo>
                <a:lnTo>
                  <a:pt x="1537" y="7121"/>
                </a:lnTo>
                <a:lnTo>
                  <a:pt x="1548" y="7113"/>
                </a:lnTo>
                <a:lnTo>
                  <a:pt x="1559" y="7113"/>
                </a:lnTo>
                <a:lnTo>
                  <a:pt x="1570" y="7097"/>
                </a:lnTo>
                <a:lnTo>
                  <a:pt x="1580" y="7090"/>
                </a:lnTo>
                <a:lnTo>
                  <a:pt x="1591" y="7090"/>
                </a:lnTo>
                <a:lnTo>
                  <a:pt x="1602" y="7090"/>
                </a:lnTo>
                <a:lnTo>
                  <a:pt x="1613" y="7090"/>
                </a:lnTo>
                <a:lnTo>
                  <a:pt x="1624" y="7075"/>
                </a:lnTo>
                <a:lnTo>
                  <a:pt x="1634" y="7075"/>
                </a:lnTo>
                <a:lnTo>
                  <a:pt x="1645" y="7059"/>
                </a:lnTo>
                <a:lnTo>
                  <a:pt x="1656" y="7052"/>
                </a:lnTo>
                <a:lnTo>
                  <a:pt x="1667" y="7052"/>
                </a:lnTo>
                <a:lnTo>
                  <a:pt x="1678" y="7044"/>
                </a:lnTo>
                <a:lnTo>
                  <a:pt x="1700" y="7036"/>
                </a:lnTo>
                <a:lnTo>
                  <a:pt x="1710" y="7029"/>
                </a:lnTo>
                <a:lnTo>
                  <a:pt x="1742" y="7014"/>
                </a:lnTo>
                <a:lnTo>
                  <a:pt x="1754" y="7006"/>
                </a:lnTo>
                <a:lnTo>
                  <a:pt x="1775" y="7006"/>
                </a:lnTo>
                <a:lnTo>
                  <a:pt x="1786" y="7006"/>
                </a:lnTo>
                <a:lnTo>
                  <a:pt x="1797" y="6998"/>
                </a:lnTo>
                <a:lnTo>
                  <a:pt x="1808" y="6998"/>
                </a:lnTo>
                <a:lnTo>
                  <a:pt x="1818" y="6983"/>
                </a:lnTo>
                <a:lnTo>
                  <a:pt x="1829" y="6976"/>
                </a:lnTo>
                <a:lnTo>
                  <a:pt x="1840" y="6976"/>
                </a:lnTo>
                <a:lnTo>
                  <a:pt x="1851" y="6976"/>
                </a:lnTo>
                <a:lnTo>
                  <a:pt x="1872" y="6968"/>
                </a:lnTo>
                <a:lnTo>
                  <a:pt x="1883" y="6960"/>
                </a:lnTo>
                <a:lnTo>
                  <a:pt x="1894" y="6960"/>
                </a:lnTo>
                <a:lnTo>
                  <a:pt x="1905" y="6953"/>
                </a:lnTo>
                <a:lnTo>
                  <a:pt x="1916" y="6953"/>
                </a:lnTo>
                <a:lnTo>
                  <a:pt x="1926" y="6953"/>
                </a:lnTo>
                <a:lnTo>
                  <a:pt x="1938" y="6945"/>
                </a:lnTo>
                <a:lnTo>
                  <a:pt x="1948" y="6945"/>
                </a:lnTo>
                <a:lnTo>
                  <a:pt x="1959" y="6945"/>
                </a:lnTo>
                <a:lnTo>
                  <a:pt x="1981" y="6937"/>
                </a:lnTo>
                <a:lnTo>
                  <a:pt x="1992" y="6937"/>
                </a:lnTo>
                <a:lnTo>
                  <a:pt x="2003" y="6929"/>
                </a:lnTo>
                <a:lnTo>
                  <a:pt x="2013" y="6929"/>
                </a:lnTo>
                <a:lnTo>
                  <a:pt x="2046" y="6922"/>
                </a:lnTo>
                <a:lnTo>
                  <a:pt x="2057" y="6922"/>
                </a:lnTo>
                <a:lnTo>
                  <a:pt x="2067" y="6915"/>
                </a:lnTo>
                <a:lnTo>
                  <a:pt x="2079" y="6899"/>
                </a:lnTo>
                <a:lnTo>
                  <a:pt x="2089" y="6884"/>
                </a:lnTo>
                <a:lnTo>
                  <a:pt x="2100" y="6884"/>
                </a:lnTo>
                <a:lnTo>
                  <a:pt x="2111" y="6869"/>
                </a:lnTo>
                <a:lnTo>
                  <a:pt x="2121" y="6853"/>
                </a:lnTo>
                <a:lnTo>
                  <a:pt x="2133" y="6846"/>
                </a:lnTo>
                <a:lnTo>
                  <a:pt x="2143" y="6838"/>
                </a:lnTo>
                <a:lnTo>
                  <a:pt x="2165" y="6838"/>
                </a:lnTo>
                <a:lnTo>
                  <a:pt x="2187" y="6838"/>
                </a:lnTo>
                <a:lnTo>
                  <a:pt x="2197" y="6838"/>
                </a:lnTo>
                <a:lnTo>
                  <a:pt x="2208" y="6830"/>
                </a:lnTo>
                <a:lnTo>
                  <a:pt x="2219" y="6815"/>
                </a:lnTo>
                <a:lnTo>
                  <a:pt x="2230" y="6808"/>
                </a:lnTo>
                <a:lnTo>
                  <a:pt x="2241" y="6808"/>
                </a:lnTo>
                <a:lnTo>
                  <a:pt x="2251" y="6792"/>
                </a:lnTo>
                <a:lnTo>
                  <a:pt x="2262" y="6784"/>
                </a:lnTo>
                <a:lnTo>
                  <a:pt x="2273" y="6770"/>
                </a:lnTo>
                <a:lnTo>
                  <a:pt x="2284" y="6770"/>
                </a:lnTo>
                <a:lnTo>
                  <a:pt x="2295" y="6762"/>
                </a:lnTo>
                <a:lnTo>
                  <a:pt x="2305" y="6746"/>
                </a:lnTo>
                <a:lnTo>
                  <a:pt x="2327" y="6739"/>
                </a:lnTo>
                <a:lnTo>
                  <a:pt x="2338" y="6731"/>
                </a:lnTo>
                <a:lnTo>
                  <a:pt x="2349" y="6731"/>
                </a:lnTo>
                <a:lnTo>
                  <a:pt x="2359" y="6731"/>
                </a:lnTo>
                <a:lnTo>
                  <a:pt x="2371" y="6731"/>
                </a:lnTo>
                <a:lnTo>
                  <a:pt x="2381" y="6723"/>
                </a:lnTo>
                <a:lnTo>
                  <a:pt x="2392" y="6723"/>
                </a:lnTo>
                <a:lnTo>
                  <a:pt x="2403" y="6708"/>
                </a:lnTo>
                <a:lnTo>
                  <a:pt x="2414" y="6701"/>
                </a:lnTo>
                <a:lnTo>
                  <a:pt x="2425" y="6678"/>
                </a:lnTo>
                <a:lnTo>
                  <a:pt x="2435" y="6678"/>
                </a:lnTo>
                <a:lnTo>
                  <a:pt x="2446" y="6678"/>
                </a:lnTo>
                <a:lnTo>
                  <a:pt x="2468" y="6670"/>
                </a:lnTo>
                <a:lnTo>
                  <a:pt x="2479" y="6663"/>
                </a:lnTo>
                <a:lnTo>
                  <a:pt x="2500" y="6663"/>
                </a:lnTo>
                <a:lnTo>
                  <a:pt x="2533" y="6647"/>
                </a:lnTo>
                <a:lnTo>
                  <a:pt x="2544" y="6647"/>
                </a:lnTo>
                <a:lnTo>
                  <a:pt x="2565" y="6647"/>
                </a:lnTo>
                <a:lnTo>
                  <a:pt x="2576" y="6647"/>
                </a:lnTo>
                <a:lnTo>
                  <a:pt x="2587" y="6647"/>
                </a:lnTo>
                <a:lnTo>
                  <a:pt x="2598" y="6640"/>
                </a:lnTo>
                <a:lnTo>
                  <a:pt x="2609" y="6640"/>
                </a:lnTo>
                <a:lnTo>
                  <a:pt x="2619" y="6624"/>
                </a:lnTo>
                <a:lnTo>
                  <a:pt x="2641" y="6616"/>
                </a:lnTo>
                <a:lnTo>
                  <a:pt x="2652" y="6609"/>
                </a:lnTo>
                <a:lnTo>
                  <a:pt x="2663" y="6602"/>
                </a:lnTo>
                <a:lnTo>
                  <a:pt x="2684" y="6602"/>
                </a:lnTo>
                <a:lnTo>
                  <a:pt x="2706" y="6594"/>
                </a:lnTo>
                <a:lnTo>
                  <a:pt x="2717" y="6594"/>
                </a:lnTo>
                <a:lnTo>
                  <a:pt x="2728" y="6594"/>
                </a:lnTo>
                <a:lnTo>
                  <a:pt x="2738" y="6586"/>
                </a:lnTo>
                <a:lnTo>
                  <a:pt x="2750" y="6556"/>
                </a:lnTo>
                <a:lnTo>
                  <a:pt x="2760" y="6548"/>
                </a:lnTo>
                <a:lnTo>
                  <a:pt x="2782" y="6540"/>
                </a:lnTo>
                <a:lnTo>
                  <a:pt x="2793" y="6540"/>
                </a:lnTo>
                <a:lnTo>
                  <a:pt x="2804" y="6540"/>
                </a:lnTo>
                <a:lnTo>
                  <a:pt x="2814" y="6517"/>
                </a:lnTo>
                <a:lnTo>
                  <a:pt x="2847" y="6495"/>
                </a:lnTo>
                <a:lnTo>
                  <a:pt x="2858" y="6495"/>
                </a:lnTo>
                <a:lnTo>
                  <a:pt x="2868" y="6487"/>
                </a:lnTo>
                <a:lnTo>
                  <a:pt x="2879" y="6487"/>
                </a:lnTo>
                <a:lnTo>
                  <a:pt x="2890" y="6464"/>
                </a:lnTo>
                <a:lnTo>
                  <a:pt x="2901" y="6457"/>
                </a:lnTo>
                <a:lnTo>
                  <a:pt x="2912" y="6457"/>
                </a:lnTo>
                <a:lnTo>
                  <a:pt x="2922" y="6449"/>
                </a:lnTo>
                <a:lnTo>
                  <a:pt x="2934" y="6441"/>
                </a:lnTo>
                <a:lnTo>
                  <a:pt x="2966" y="6441"/>
                </a:lnTo>
                <a:lnTo>
                  <a:pt x="2976" y="6434"/>
                </a:lnTo>
                <a:lnTo>
                  <a:pt x="2988" y="6434"/>
                </a:lnTo>
                <a:lnTo>
                  <a:pt x="2998" y="6434"/>
                </a:lnTo>
                <a:lnTo>
                  <a:pt x="3009" y="6434"/>
                </a:lnTo>
                <a:lnTo>
                  <a:pt x="3020" y="6434"/>
                </a:lnTo>
                <a:lnTo>
                  <a:pt x="3031" y="6434"/>
                </a:lnTo>
                <a:lnTo>
                  <a:pt x="3042" y="6426"/>
                </a:lnTo>
                <a:lnTo>
                  <a:pt x="3052" y="6426"/>
                </a:lnTo>
                <a:lnTo>
                  <a:pt x="3063" y="6418"/>
                </a:lnTo>
                <a:lnTo>
                  <a:pt x="3074" y="6410"/>
                </a:lnTo>
                <a:lnTo>
                  <a:pt x="3106" y="6395"/>
                </a:lnTo>
                <a:lnTo>
                  <a:pt x="3117" y="6388"/>
                </a:lnTo>
                <a:lnTo>
                  <a:pt x="3128" y="6380"/>
                </a:lnTo>
                <a:lnTo>
                  <a:pt x="3139" y="6380"/>
                </a:lnTo>
                <a:lnTo>
                  <a:pt x="3161" y="6372"/>
                </a:lnTo>
                <a:lnTo>
                  <a:pt x="3172" y="6357"/>
                </a:lnTo>
                <a:lnTo>
                  <a:pt x="3183" y="6342"/>
                </a:lnTo>
                <a:lnTo>
                  <a:pt x="3204" y="6342"/>
                </a:lnTo>
                <a:lnTo>
                  <a:pt x="3215" y="6334"/>
                </a:lnTo>
                <a:lnTo>
                  <a:pt x="3226" y="6311"/>
                </a:lnTo>
                <a:lnTo>
                  <a:pt x="3237" y="6303"/>
                </a:lnTo>
                <a:lnTo>
                  <a:pt x="3247" y="6303"/>
                </a:lnTo>
                <a:lnTo>
                  <a:pt x="3258" y="6296"/>
                </a:lnTo>
                <a:lnTo>
                  <a:pt x="3280" y="6281"/>
                </a:lnTo>
                <a:lnTo>
                  <a:pt x="3301" y="6273"/>
                </a:lnTo>
                <a:lnTo>
                  <a:pt x="3323" y="6265"/>
                </a:lnTo>
                <a:lnTo>
                  <a:pt x="3345" y="6265"/>
                </a:lnTo>
                <a:lnTo>
                  <a:pt x="3355" y="6258"/>
                </a:lnTo>
                <a:lnTo>
                  <a:pt x="3367" y="6258"/>
                </a:lnTo>
                <a:lnTo>
                  <a:pt x="3377" y="6250"/>
                </a:lnTo>
                <a:lnTo>
                  <a:pt x="3388" y="6243"/>
                </a:lnTo>
                <a:lnTo>
                  <a:pt x="3410" y="6227"/>
                </a:lnTo>
                <a:lnTo>
                  <a:pt x="3421" y="6212"/>
                </a:lnTo>
                <a:lnTo>
                  <a:pt x="3431" y="6212"/>
                </a:lnTo>
                <a:lnTo>
                  <a:pt x="3442" y="6197"/>
                </a:lnTo>
                <a:lnTo>
                  <a:pt x="3464" y="6197"/>
                </a:lnTo>
                <a:lnTo>
                  <a:pt x="3475" y="6182"/>
                </a:lnTo>
                <a:lnTo>
                  <a:pt x="3485" y="6182"/>
                </a:lnTo>
                <a:lnTo>
                  <a:pt x="3496" y="6166"/>
                </a:lnTo>
                <a:lnTo>
                  <a:pt x="3507" y="6151"/>
                </a:lnTo>
                <a:lnTo>
                  <a:pt x="3529" y="6136"/>
                </a:lnTo>
                <a:lnTo>
                  <a:pt x="3539" y="6136"/>
                </a:lnTo>
                <a:lnTo>
                  <a:pt x="3551" y="6128"/>
                </a:lnTo>
                <a:lnTo>
                  <a:pt x="3561" y="6128"/>
                </a:lnTo>
                <a:lnTo>
                  <a:pt x="3572" y="6105"/>
                </a:lnTo>
                <a:lnTo>
                  <a:pt x="3583" y="6105"/>
                </a:lnTo>
                <a:lnTo>
                  <a:pt x="3593" y="6097"/>
                </a:lnTo>
                <a:lnTo>
                  <a:pt x="3615" y="6090"/>
                </a:lnTo>
                <a:lnTo>
                  <a:pt x="3648" y="6067"/>
                </a:lnTo>
                <a:lnTo>
                  <a:pt x="3659" y="6044"/>
                </a:lnTo>
                <a:lnTo>
                  <a:pt x="3669" y="6044"/>
                </a:lnTo>
                <a:lnTo>
                  <a:pt x="3680" y="6021"/>
                </a:lnTo>
                <a:lnTo>
                  <a:pt x="3691" y="6021"/>
                </a:lnTo>
                <a:lnTo>
                  <a:pt x="3702" y="6006"/>
                </a:lnTo>
                <a:lnTo>
                  <a:pt x="3713" y="5990"/>
                </a:lnTo>
                <a:lnTo>
                  <a:pt x="3724" y="5976"/>
                </a:lnTo>
                <a:lnTo>
                  <a:pt x="3734" y="5968"/>
                </a:lnTo>
                <a:lnTo>
                  <a:pt x="3746" y="5960"/>
                </a:lnTo>
                <a:lnTo>
                  <a:pt x="3756" y="5952"/>
                </a:lnTo>
                <a:lnTo>
                  <a:pt x="3778" y="5945"/>
                </a:lnTo>
                <a:lnTo>
                  <a:pt x="3789" y="5937"/>
                </a:lnTo>
                <a:lnTo>
                  <a:pt x="3800" y="5937"/>
                </a:lnTo>
                <a:lnTo>
                  <a:pt x="3810" y="5929"/>
                </a:lnTo>
                <a:lnTo>
                  <a:pt x="3832" y="5929"/>
                </a:lnTo>
                <a:lnTo>
                  <a:pt x="3843" y="5914"/>
                </a:lnTo>
                <a:lnTo>
                  <a:pt x="3854" y="5907"/>
                </a:lnTo>
                <a:lnTo>
                  <a:pt x="3897" y="5899"/>
                </a:lnTo>
                <a:lnTo>
                  <a:pt x="3908" y="5891"/>
                </a:lnTo>
                <a:lnTo>
                  <a:pt x="3930" y="5884"/>
                </a:lnTo>
                <a:lnTo>
                  <a:pt x="3940" y="5869"/>
                </a:lnTo>
                <a:lnTo>
                  <a:pt x="3951" y="5869"/>
                </a:lnTo>
                <a:lnTo>
                  <a:pt x="3962" y="5861"/>
                </a:lnTo>
                <a:lnTo>
                  <a:pt x="3994" y="5853"/>
                </a:lnTo>
                <a:lnTo>
                  <a:pt x="4016" y="5846"/>
                </a:lnTo>
                <a:lnTo>
                  <a:pt x="4027" y="5838"/>
                </a:lnTo>
                <a:lnTo>
                  <a:pt x="4038" y="5830"/>
                </a:lnTo>
                <a:lnTo>
                  <a:pt x="4059" y="5830"/>
                </a:lnTo>
                <a:lnTo>
                  <a:pt x="4070" y="5822"/>
                </a:lnTo>
                <a:lnTo>
                  <a:pt x="4092" y="5815"/>
                </a:lnTo>
                <a:lnTo>
                  <a:pt x="4102" y="5808"/>
                </a:lnTo>
                <a:lnTo>
                  <a:pt x="4113" y="5800"/>
                </a:lnTo>
                <a:lnTo>
                  <a:pt x="4124" y="5800"/>
                </a:lnTo>
                <a:lnTo>
                  <a:pt x="4135" y="5792"/>
                </a:lnTo>
                <a:lnTo>
                  <a:pt x="4146" y="5792"/>
                </a:lnTo>
                <a:lnTo>
                  <a:pt x="4156" y="5784"/>
                </a:lnTo>
                <a:lnTo>
                  <a:pt x="4168" y="5769"/>
                </a:lnTo>
                <a:lnTo>
                  <a:pt x="4178" y="5769"/>
                </a:lnTo>
                <a:lnTo>
                  <a:pt x="4189" y="5769"/>
                </a:lnTo>
                <a:lnTo>
                  <a:pt x="4200" y="5769"/>
                </a:lnTo>
                <a:lnTo>
                  <a:pt x="4222" y="5762"/>
                </a:lnTo>
                <a:lnTo>
                  <a:pt x="4232" y="5762"/>
                </a:lnTo>
                <a:lnTo>
                  <a:pt x="4243" y="5754"/>
                </a:lnTo>
                <a:lnTo>
                  <a:pt x="4265" y="5746"/>
                </a:lnTo>
                <a:lnTo>
                  <a:pt x="4276" y="5746"/>
                </a:lnTo>
                <a:lnTo>
                  <a:pt x="4286" y="5746"/>
                </a:lnTo>
                <a:lnTo>
                  <a:pt x="4297" y="5746"/>
                </a:lnTo>
                <a:lnTo>
                  <a:pt x="4308" y="5731"/>
                </a:lnTo>
                <a:lnTo>
                  <a:pt x="4319" y="5731"/>
                </a:lnTo>
                <a:lnTo>
                  <a:pt x="4330" y="5731"/>
                </a:lnTo>
                <a:lnTo>
                  <a:pt x="4341" y="5731"/>
                </a:lnTo>
                <a:lnTo>
                  <a:pt x="4351" y="5731"/>
                </a:lnTo>
                <a:lnTo>
                  <a:pt x="4373" y="5723"/>
                </a:lnTo>
                <a:lnTo>
                  <a:pt x="4384" y="5708"/>
                </a:lnTo>
                <a:lnTo>
                  <a:pt x="4406" y="5701"/>
                </a:lnTo>
                <a:lnTo>
                  <a:pt x="4417" y="5701"/>
                </a:lnTo>
                <a:lnTo>
                  <a:pt x="4427" y="5685"/>
                </a:lnTo>
                <a:lnTo>
                  <a:pt x="4438" y="5685"/>
                </a:lnTo>
                <a:lnTo>
                  <a:pt x="4449" y="5678"/>
                </a:lnTo>
                <a:lnTo>
                  <a:pt x="4460" y="5678"/>
                </a:lnTo>
                <a:lnTo>
                  <a:pt x="4471" y="5678"/>
                </a:lnTo>
                <a:lnTo>
                  <a:pt x="4481" y="5670"/>
                </a:lnTo>
                <a:lnTo>
                  <a:pt x="4492" y="5662"/>
                </a:lnTo>
                <a:lnTo>
                  <a:pt x="4503" y="5655"/>
                </a:lnTo>
                <a:lnTo>
                  <a:pt x="4514" y="5647"/>
                </a:lnTo>
                <a:lnTo>
                  <a:pt x="4525" y="5640"/>
                </a:lnTo>
                <a:lnTo>
                  <a:pt x="4535" y="5616"/>
                </a:lnTo>
                <a:lnTo>
                  <a:pt x="4547" y="5602"/>
                </a:lnTo>
                <a:lnTo>
                  <a:pt x="4557" y="5586"/>
                </a:lnTo>
                <a:lnTo>
                  <a:pt x="4568" y="5571"/>
                </a:lnTo>
                <a:lnTo>
                  <a:pt x="4589" y="5563"/>
                </a:lnTo>
                <a:lnTo>
                  <a:pt x="4601" y="5555"/>
                </a:lnTo>
                <a:lnTo>
                  <a:pt x="4611" y="5548"/>
                </a:lnTo>
                <a:lnTo>
                  <a:pt x="4622" y="5540"/>
                </a:lnTo>
                <a:lnTo>
                  <a:pt x="4633" y="5533"/>
                </a:lnTo>
                <a:lnTo>
                  <a:pt x="4644" y="5533"/>
                </a:lnTo>
                <a:lnTo>
                  <a:pt x="4655" y="5517"/>
                </a:lnTo>
                <a:lnTo>
                  <a:pt x="4665" y="5509"/>
                </a:lnTo>
                <a:lnTo>
                  <a:pt x="4687" y="5509"/>
                </a:lnTo>
                <a:lnTo>
                  <a:pt x="4698" y="5502"/>
                </a:lnTo>
                <a:lnTo>
                  <a:pt x="4709" y="5495"/>
                </a:lnTo>
                <a:lnTo>
                  <a:pt x="4719" y="5495"/>
                </a:lnTo>
                <a:lnTo>
                  <a:pt x="4730" y="5479"/>
                </a:lnTo>
                <a:lnTo>
                  <a:pt x="4741" y="5479"/>
                </a:lnTo>
                <a:lnTo>
                  <a:pt x="4752" y="5471"/>
                </a:lnTo>
                <a:lnTo>
                  <a:pt x="4763" y="5471"/>
                </a:lnTo>
                <a:lnTo>
                  <a:pt x="4785" y="5464"/>
                </a:lnTo>
                <a:lnTo>
                  <a:pt x="4795" y="5464"/>
                </a:lnTo>
                <a:lnTo>
                  <a:pt x="4806" y="5464"/>
                </a:lnTo>
                <a:lnTo>
                  <a:pt x="4817" y="5464"/>
                </a:lnTo>
                <a:lnTo>
                  <a:pt x="4828" y="5456"/>
                </a:lnTo>
                <a:lnTo>
                  <a:pt x="4839" y="5456"/>
                </a:lnTo>
                <a:lnTo>
                  <a:pt x="4849" y="5448"/>
                </a:lnTo>
                <a:lnTo>
                  <a:pt x="4860" y="5441"/>
                </a:lnTo>
                <a:lnTo>
                  <a:pt x="4871" y="5426"/>
                </a:lnTo>
                <a:lnTo>
                  <a:pt x="4882" y="5426"/>
                </a:lnTo>
                <a:lnTo>
                  <a:pt x="4893" y="5418"/>
                </a:lnTo>
                <a:lnTo>
                  <a:pt x="4904" y="5418"/>
                </a:lnTo>
                <a:lnTo>
                  <a:pt x="4914" y="5418"/>
                </a:lnTo>
                <a:lnTo>
                  <a:pt x="4926" y="5410"/>
                </a:lnTo>
                <a:lnTo>
                  <a:pt x="4936" y="5395"/>
                </a:lnTo>
                <a:lnTo>
                  <a:pt x="4947" y="5380"/>
                </a:lnTo>
                <a:lnTo>
                  <a:pt x="4958" y="5380"/>
                </a:lnTo>
                <a:lnTo>
                  <a:pt x="4968" y="5380"/>
                </a:lnTo>
                <a:lnTo>
                  <a:pt x="4980" y="5372"/>
                </a:lnTo>
                <a:lnTo>
                  <a:pt x="5001" y="5372"/>
                </a:lnTo>
                <a:lnTo>
                  <a:pt x="5023" y="5365"/>
                </a:lnTo>
                <a:lnTo>
                  <a:pt x="5034" y="5365"/>
                </a:lnTo>
                <a:lnTo>
                  <a:pt x="5055" y="5365"/>
                </a:lnTo>
                <a:lnTo>
                  <a:pt x="5066" y="5349"/>
                </a:lnTo>
                <a:lnTo>
                  <a:pt x="5077" y="5327"/>
                </a:lnTo>
                <a:lnTo>
                  <a:pt x="5088" y="5327"/>
                </a:lnTo>
                <a:lnTo>
                  <a:pt x="5098" y="5319"/>
                </a:lnTo>
                <a:lnTo>
                  <a:pt x="5131" y="5303"/>
                </a:lnTo>
                <a:lnTo>
                  <a:pt x="5142" y="5281"/>
                </a:lnTo>
                <a:lnTo>
                  <a:pt x="5152" y="5273"/>
                </a:lnTo>
                <a:lnTo>
                  <a:pt x="5164" y="5265"/>
                </a:lnTo>
                <a:lnTo>
                  <a:pt x="5174" y="5265"/>
                </a:lnTo>
                <a:lnTo>
                  <a:pt x="5185" y="5265"/>
                </a:lnTo>
                <a:lnTo>
                  <a:pt x="5206" y="5265"/>
                </a:lnTo>
                <a:lnTo>
                  <a:pt x="5218" y="5258"/>
                </a:lnTo>
                <a:lnTo>
                  <a:pt x="5228" y="5250"/>
                </a:lnTo>
                <a:lnTo>
                  <a:pt x="5239" y="5242"/>
                </a:lnTo>
                <a:lnTo>
                  <a:pt x="5250" y="5242"/>
                </a:lnTo>
                <a:lnTo>
                  <a:pt x="5261" y="5235"/>
                </a:lnTo>
                <a:lnTo>
                  <a:pt x="5272" y="5212"/>
                </a:lnTo>
                <a:lnTo>
                  <a:pt x="5282" y="5212"/>
                </a:lnTo>
                <a:lnTo>
                  <a:pt x="5293" y="5212"/>
                </a:lnTo>
                <a:lnTo>
                  <a:pt x="5304" y="5204"/>
                </a:lnTo>
                <a:lnTo>
                  <a:pt x="5315" y="5204"/>
                </a:lnTo>
                <a:lnTo>
                  <a:pt x="5326" y="5189"/>
                </a:lnTo>
                <a:lnTo>
                  <a:pt x="5336" y="5174"/>
                </a:lnTo>
                <a:lnTo>
                  <a:pt x="5347" y="5166"/>
                </a:lnTo>
                <a:lnTo>
                  <a:pt x="5358" y="5151"/>
                </a:lnTo>
                <a:lnTo>
                  <a:pt x="5369" y="5143"/>
                </a:lnTo>
                <a:lnTo>
                  <a:pt x="5380" y="5143"/>
                </a:lnTo>
                <a:lnTo>
                  <a:pt x="5390" y="5128"/>
                </a:lnTo>
                <a:lnTo>
                  <a:pt x="5402" y="5120"/>
                </a:lnTo>
                <a:lnTo>
                  <a:pt x="5412" y="5120"/>
                </a:lnTo>
                <a:lnTo>
                  <a:pt x="5423" y="5113"/>
                </a:lnTo>
                <a:lnTo>
                  <a:pt x="5445" y="5113"/>
                </a:lnTo>
                <a:lnTo>
                  <a:pt x="5456" y="5113"/>
                </a:lnTo>
                <a:lnTo>
                  <a:pt x="5466" y="5105"/>
                </a:lnTo>
                <a:lnTo>
                  <a:pt x="5477" y="5105"/>
                </a:lnTo>
                <a:lnTo>
                  <a:pt x="5488" y="5105"/>
                </a:lnTo>
                <a:lnTo>
                  <a:pt x="5499" y="5090"/>
                </a:lnTo>
                <a:lnTo>
                  <a:pt x="5510" y="5090"/>
                </a:lnTo>
                <a:lnTo>
                  <a:pt x="5521" y="5082"/>
                </a:lnTo>
                <a:lnTo>
                  <a:pt x="5531" y="5082"/>
                </a:lnTo>
                <a:lnTo>
                  <a:pt x="5553" y="5074"/>
                </a:lnTo>
                <a:lnTo>
                  <a:pt x="5585" y="5074"/>
                </a:lnTo>
                <a:lnTo>
                  <a:pt x="5597" y="5074"/>
                </a:lnTo>
                <a:lnTo>
                  <a:pt x="5607" y="5067"/>
                </a:lnTo>
                <a:lnTo>
                  <a:pt x="5618" y="5052"/>
                </a:lnTo>
                <a:lnTo>
                  <a:pt x="5629" y="5052"/>
                </a:lnTo>
                <a:lnTo>
                  <a:pt x="5640" y="5052"/>
                </a:lnTo>
                <a:lnTo>
                  <a:pt x="5651" y="5036"/>
                </a:lnTo>
                <a:lnTo>
                  <a:pt x="5661" y="5036"/>
                </a:lnTo>
                <a:lnTo>
                  <a:pt x="5672" y="5036"/>
                </a:lnTo>
                <a:lnTo>
                  <a:pt x="5683" y="5036"/>
                </a:lnTo>
                <a:lnTo>
                  <a:pt x="5694" y="5036"/>
                </a:lnTo>
                <a:lnTo>
                  <a:pt x="5705" y="5028"/>
                </a:lnTo>
                <a:lnTo>
                  <a:pt x="5715" y="5021"/>
                </a:lnTo>
                <a:lnTo>
                  <a:pt x="5726" y="5021"/>
                </a:lnTo>
                <a:lnTo>
                  <a:pt x="5737" y="5006"/>
                </a:lnTo>
                <a:lnTo>
                  <a:pt x="5748" y="5006"/>
                </a:lnTo>
                <a:lnTo>
                  <a:pt x="5759" y="5006"/>
                </a:lnTo>
                <a:lnTo>
                  <a:pt x="5769" y="4990"/>
                </a:lnTo>
                <a:lnTo>
                  <a:pt x="5781" y="4990"/>
                </a:lnTo>
                <a:lnTo>
                  <a:pt x="5791" y="4975"/>
                </a:lnTo>
                <a:lnTo>
                  <a:pt x="5802" y="4967"/>
                </a:lnTo>
                <a:lnTo>
                  <a:pt x="5823" y="4967"/>
                </a:lnTo>
                <a:lnTo>
                  <a:pt x="5845" y="4952"/>
                </a:lnTo>
                <a:lnTo>
                  <a:pt x="5856" y="4945"/>
                </a:lnTo>
                <a:lnTo>
                  <a:pt x="5867" y="4937"/>
                </a:lnTo>
                <a:lnTo>
                  <a:pt x="5878" y="4929"/>
                </a:lnTo>
                <a:lnTo>
                  <a:pt x="5889" y="4929"/>
                </a:lnTo>
                <a:lnTo>
                  <a:pt x="5910" y="4922"/>
                </a:lnTo>
                <a:lnTo>
                  <a:pt x="5921" y="4914"/>
                </a:lnTo>
                <a:lnTo>
                  <a:pt x="5932" y="4907"/>
                </a:lnTo>
                <a:lnTo>
                  <a:pt x="5943" y="4907"/>
                </a:lnTo>
                <a:lnTo>
                  <a:pt x="5953" y="4907"/>
                </a:lnTo>
                <a:lnTo>
                  <a:pt x="5964" y="4899"/>
                </a:lnTo>
                <a:lnTo>
                  <a:pt x="5975" y="4891"/>
                </a:lnTo>
                <a:lnTo>
                  <a:pt x="5986" y="4884"/>
                </a:lnTo>
                <a:lnTo>
                  <a:pt x="5997" y="4884"/>
                </a:lnTo>
                <a:lnTo>
                  <a:pt x="6008" y="4884"/>
                </a:lnTo>
                <a:lnTo>
                  <a:pt x="6019" y="4884"/>
                </a:lnTo>
                <a:lnTo>
                  <a:pt x="6029" y="4884"/>
                </a:lnTo>
                <a:lnTo>
                  <a:pt x="6051" y="4884"/>
                </a:lnTo>
                <a:lnTo>
                  <a:pt x="6062" y="4876"/>
                </a:lnTo>
                <a:lnTo>
                  <a:pt x="6073" y="4860"/>
                </a:lnTo>
                <a:lnTo>
                  <a:pt x="6084" y="4853"/>
                </a:lnTo>
                <a:lnTo>
                  <a:pt x="6105" y="4838"/>
                </a:lnTo>
                <a:lnTo>
                  <a:pt x="6116" y="4838"/>
                </a:lnTo>
                <a:lnTo>
                  <a:pt x="6127" y="4838"/>
                </a:lnTo>
                <a:lnTo>
                  <a:pt x="6138" y="4830"/>
                </a:lnTo>
                <a:lnTo>
                  <a:pt x="6148" y="4815"/>
                </a:lnTo>
                <a:lnTo>
                  <a:pt x="6160" y="4815"/>
                </a:lnTo>
                <a:lnTo>
                  <a:pt x="6170" y="4815"/>
                </a:lnTo>
                <a:lnTo>
                  <a:pt x="6181" y="4815"/>
                </a:lnTo>
                <a:lnTo>
                  <a:pt x="6192" y="4815"/>
                </a:lnTo>
                <a:lnTo>
                  <a:pt x="6202" y="4815"/>
                </a:lnTo>
                <a:lnTo>
                  <a:pt x="6214" y="4807"/>
                </a:lnTo>
                <a:lnTo>
                  <a:pt x="6224" y="4800"/>
                </a:lnTo>
                <a:lnTo>
                  <a:pt x="6235" y="4792"/>
                </a:lnTo>
                <a:lnTo>
                  <a:pt x="6246" y="4784"/>
                </a:lnTo>
                <a:lnTo>
                  <a:pt x="6257" y="4777"/>
                </a:lnTo>
                <a:lnTo>
                  <a:pt x="6268" y="4777"/>
                </a:lnTo>
                <a:lnTo>
                  <a:pt x="6278" y="4777"/>
                </a:lnTo>
                <a:lnTo>
                  <a:pt x="6311" y="4769"/>
                </a:lnTo>
                <a:lnTo>
                  <a:pt x="6343" y="4761"/>
                </a:lnTo>
                <a:lnTo>
                  <a:pt x="6354" y="4746"/>
                </a:lnTo>
                <a:lnTo>
                  <a:pt x="6365" y="4731"/>
                </a:lnTo>
                <a:lnTo>
                  <a:pt x="6386" y="4723"/>
                </a:lnTo>
                <a:lnTo>
                  <a:pt x="6398" y="4708"/>
                </a:lnTo>
                <a:lnTo>
                  <a:pt x="6408" y="4708"/>
                </a:lnTo>
                <a:lnTo>
                  <a:pt x="6419" y="4700"/>
                </a:lnTo>
                <a:lnTo>
                  <a:pt x="6430" y="4693"/>
                </a:lnTo>
                <a:lnTo>
                  <a:pt x="6440" y="4685"/>
                </a:lnTo>
                <a:lnTo>
                  <a:pt x="6452" y="4677"/>
                </a:lnTo>
                <a:lnTo>
                  <a:pt x="6462" y="4670"/>
                </a:lnTo>
                <a:lnTo>
                  <a:pt x="6473" y="4670"/>
                </a:lnTo>
                <a:lnTo>
                  <a:pt x="6506" y="4662"/>
                </a:lnTo>
                <a:lnTo>
                  <a:pt x="6516" y="4654"/>
                </a:lnTo>
                <a:lnTo>
                  <a:pt x="6538" y="4639"/>
                </a:lnTo>
                <a:lnTo>
                  <a:pt x="6560" y="4639"/>
                </a:lnTo>
                <a:lnTo>
                  <a:pt x="6570" y="4632"/>
                </a:lnTo>
                <a:lnTo>
                  <a:pt x="6592" y="4624"/>
                </a:lnTo>
                <a:lnTo>
                  <a:pt x="6603" y="4616"/>
                </a:lnTo>
                <a:lnTo>
                  <a:pt x="6614" y="4616"/>
                </a:lnTo>
                <a:lnTo>
                  <a:pt x="6625" y="4609"/>
                </a:lnTo>
                <a:lnTo>
                  <a:pt x="6646" y="4609"/>
                </a:lnTo>
                <a:lnTo>
                  <a:pt x="6657" y="4601"/>
                </a:lnTo>
                <a:lnTo>
                  <a:pt x="6679" y="4586"/>
                </a:lnTo>
                <a:lnTo>
                  <a:pt x="6690" y="4578"/>
                </a:lnTo>
                <a:lnTo>
                  <a:pt x="6711" y="4571"/>
                </a:lnTo>
                <a:lnTo>
                  <a:pt x="6722" y="4563"/>
                </a:lnTo>
                <a:lnTo>
                  <a:pt x="6733" y="4555"/>
                </a:lnTo>
                <a:lnTo>
                  <a:pt x="6744" y="4547"/>
                </a:lnTo>
                <a:lnTo>
                  <a:pt x="6755" y="4547"/>
                </a:lnTo>
                <a:lnTo>
                  <a:pt x="6765" y="4547"/>
                </a:lnTo>
                <a:lnTo>
                  <a:pt x="6777" y="4540"/>
                </a:lnTo>
                <a:lnTo>
                  <a:pt x="6787" y="4533"/>
                </a:lnTo>
                <a:lnTo>
                  <a:pt x="6798" y="4525"/>
                </a:lnTo>
                <a:lnTo>
                  <a:pt x="6809" y="4525"/>
                </a:lnTo>
                <a:lnTo>
                  <a:pt x="6819" y="4525"/>
                </a:lnTo>
                <a:lnTo>
                  <a:pt x="6831" y="4502"/>
                </a:lnTo>
                <a:lnTo>
                  <a:pt x="6841" y="4502"/>
                </a:lnTo>
                <a:lnTo>
                  <a:pt x="6863" y="4502"/>
                </a:lnTo>
                <a:lnTo>
                  <a:pt x="6874" y="4494"/>
                </a:lnTo>
                <a:lnTo>
                  <a:pt x="6895" y="4486"/>
                </a:lnTo>
                <a:lnTo>
                  <a:pt x="6906" y="4471"/>
                </a:lnTo>
                <a:lnTo>
                  <a:pt x="6917" y="4471"/>
                </a:lnTo>
                <a:lnTo>
                  <a:pt x="6928" y="4464"/>
                </a:lnTo>
                <a:lnTo>
                  <a:pt x="6939" y="4456"/>
                </a:lnTo>
                <a:lnTo>
                  <a:pt x="6949" y="4456"/>
                </a:lnTo>
                <a:lnTo>
                  <a:pt x="6960" y="4448"/>
                </a:lnTo>
                <a:lnTo>
                  <a:pt x="6982" y="4440"/>
                </a:lnTo>
                <a:lnTo>
                  <a:pt x="6993" y="4433"/>
                </a:lnTo>
                <a:lnTo>
                  <a:pt x="7003" y="4410"/>
                </a:lnTo>
                <a:lnTo>
                  <a:pt x="7015" y="4410"/>
                </a:lnTo>
                <a:lnTo>
                  <a:pt x="7025" y="4402"/>
                </a:lnTo>
                <a:lnTo>
                  <a:pt x="7047" y="4402"/>
                </a:lnTo>
                <a:lnTo>
                  <a:pt x="7057" y="4402"/>
                </a:lnTo>
                <a:lnTo>
                  <a:pt x="7069" y="4395"/>
                </a:lnTo>
                <a:lnTo>
                  <a:pt x="7079" y="4395"/>
                </a:lnTo>
                <a:lnTo>
                  <a:pt x="7090" y="4395"/>
                </a:lnTo>
                <a:lnTo>
                  <a:pt x="7101" y="4387"/>
                </a:lnTo>
                <a:lnTo>
                  <a:pt x="7122" y="4364"/>
                </a:lnTo>
                <a:lnTo>
                  <a:pt x="7132" y="4364"/>
                </a:lnTo>
                <a:lnTo>
                  <a:pt x="7143" y="4334"/>
                </a:lnTo>
                <a:lnTo>
                  <a:pt x="7165" y="4326"/>
                </a:lnTo>
                <a:lnTo>
                  <a:pt x="7197" y="4326"/>
                </a:lnTo>
                <a:lnTo>
                  <a:pt x="7208" y="4326"/>
                </a:lnTo>
                <a:lnTo>
                  <a:pt x="7219" y="4326"/>
                </a:lnTo>
                <a:lnTo>
                  <a:pt x="7230" y="4319"/>
                </a:lnTo>
                <a:lnTo>
                  <a:pt x="7241" y="4319"/>
                </a:lnTo>
                <a:lnTo>
                  <a:pt x="7252" y="4303"/>
                </a:lnTo>
                <a:lnTo>
                  <a:pt x="7263" y="4296"/>
                </a:lnTo>
                <a:lnTo>
                  <a:pt x="7273" y="4272"/>
                </a:lnTo>
                <a:lnTo>
                  <a:pt x="7284" y="4265"/>
                </a:lnTo>
                <a:lnTo>
                  <a:pt x="7295" y="4265"/>
                </a:lnTo>
                <a:lnTo>
                  <a:pt x="7306" y="4265"/>
                </a:lnTo>
                <a:lnTo>
                  <a:pt x="7317" y="4250"/>
                </a:lnTo>
                <a:lnTo>
                  <a:pt x="7327" y="4234"/>
                </a:lnTo>
                <a:lnTo>
                  <a:pt x="7338" y="4234"/>
                </a:lnTo>
                <a:lnTo>
                  <a:pt x="7349" y="4227"/>
                </a:lnTo>
                <a:lnTo>
                  <a:pt x="7371" y="4219"/>
                </a:lnTo>
                <a:lnTo>
                  <a:pt x="7381" y="4219"/>
                </a:lnTo>
                <a:lnTo>
                  <a:pt x="7393" y="4204"/>
                </a:lnTo>
                <a:lnTo>
                  <a:pt x="7403" y="4204"/>
                </a:lnTo>
                <a:lnTo>
                  <a:pt x="7414" y="4196"/>
                </a:lnTo>
                <a:lnTo>
                  <a:pt x="7425" y="4196"/>
                </a:lnTo>
                <a:lnTo>
                  <a:pt x="7435" y="4196"/>
                </a:lnTo>
                <a:lnTo>
                  <a:pt x="7447" y="4181"/>
                </a:lnTo>
                <a:lnTo>
                  <a:pt x="7457" y="4158"/>
                </a:lnTo>
                <a:lnTo>
                  <a:pt x="7468" y="4151"/>
                </a:lnTo>
                <a:lnTo>
                  <a:pt x="7479" y="4143"/>
                </a:lnTo>
                <a:lnTo>
                  <a:pt x="7490" y="4143"/>
                </a:lnTo>
                <a:lnTo>
                  <a:pt x="7501" y="4135"/>
                </a:lnTo>
                <a:lnTo>
                  <a:pt x="7511" y="4135"/>
                </a:lnTo>
                <a:lnTo>
                  <a:pt x="7522" y="4135"/>
                </a:lnTo>
                <a:lnTo>
                  <a:pt x="7533" y="4135"/>
                </a:lnTo>
                <a:lnTo>
                  <a:pt x="7544" y="4135"/>
                </a:lnTo>
                <a:lnTo>
                  <a:pt x="7555" y="4135"/>
                </a:lnTo>
                <a:lnTo>
                  <a:pt x="7565" y="4135"/>
                </a:lnTo>
                <a:lnTo>
                  <a:pt x="7576" y="4112"/>
                </a:lnTo>
                <a:lnTo>
                  <a:pt x="7587" y="4112"/>
                </a:lnTo>
                <a:lnTo>
                  <a:pt x="7598" y="4097"/>
                </a:lnTo>
                <a:lnTo>
                  <a:pt x="7619" y="4090"/>
                </a:lnTo>
                <a:lnTo>
                  <a:pt x="7631" y="4090"/>
                </a:lnTo>
                <a:lnTo>
                  <a:pt x="7641" y="4090"/>
                </a:lnTo>
                <a:lnTo>
                  <a:pt x="7652" y="4082"/>
                </a:lnTo>
                <a:lnTo>
                  <a:pt x="7663" y="4074"/>
                </a:lnTo>
                <a:lnTo>
                  <a:pt x="7674" y="4066"/>
                </a:lnTo>
                <a:lnTo>
                  <a:pt x="7685" y="4066"/>
                </a:lnTo>
                <a:lnTo>
                  <a:pt x="7695" y="4052"/>
                </a:lnTo>
                <a:lnTo>
                  <a:pt x="7706" y="4044"/>
                </a:lnTo>
                <a:lnTo>
                  <a:pt x="7717" y="4044"/>
                </a:lnTo>
                <a:lnTo>
                  <a:pt x="7739" y="4044"/>
                </a:lnTo>
                <a:lnTo>
                  <a:pt x="7750" y="4036"/>
                </a:lnTo>
                <a:lnTo>
                  <a:pt x="7760" y="4036"/>
                </a:lnTo>
                <a:lnTo>
                  <a:pt x="7771" y="4021"/>
                </a:lnTo>
                <a:lnTo>
                  <a:pt x="7782" y="4013"/>
                </a:lnTo>
                <a:lnTo>
                  <a:pt x="7793" y="4013"/>
                </a:lnTo>
                <a:lnTo>
                  <a:pt x="7804" y="4013"/>
                </a:lnTo>
                <a:lnTo>
                  <a:pt x="7836" y="4013"/>
                </a:lnTo>
                <a:lnTo>
                  <a:pt x="7847" y="4005"/>
                </a:lnTo>
                <a:lnTo>
                  <a:pt x="7869" y="3990"/>
                </a:lnTo>
                <a:lnTo>
                  <a:pt x="7880" y="3990"/>
                </a:lnTo>
                <a:lnTo>
                  <a:pt x="7890" y="3983"/>
                </a:lnTo>
                <a:lnTo>
                  <a:pt x="7901" y="3967"/>
                </a:lnTo>
                <a:lnTo>
                  <a:pt x="7912" y="3959"/>
                </a:lnTo>
                <a:lnTo>
                  <a:pt x="7923" y="3959"/>
                </a:lnTo>
                <a:lnTo>
                  <a:pt x="7934" y="3959"/>
                </a:lnTo>
                <a:lnTo>
                  <a:pt x="7944" y="3952"/>
                </a:lnTo>
                <a:lnTo>
                  <a:pt x="7955" y="3952"/>
                </a:lnTo>
                <a:lnTo>
                  <a:pt x="7966" y="3952"/>
                </a:lnTo>
                <a:lnTo>
                  <a:pt x="7977" y="3952"/>
                </a:lnTo>
                <a:lnTo>
                  <a:pt x="7988" y="3952"/>
                </a:lnTo>
                <a:lnTo>
                  <a:pt x="7998" y="3945"/>
                </a:lnTo>
                <a:lnTo>
                  <a:pt x="8010" y="3945"/>
                </a:lnTo>
                <a:lnTo>
                  <a:pt x="8020" y="3945"/>
                </a:lnTo>
                <a:lnTo>
                  <a:pt x="8031" y="3937"/>
                </a:lnTo>
                <a:lnTo>
                  <a:pt x="8042" y="3921"/>
                </a:lnTo>
                <a:lnTo>
                  <a:pt x="8064" y="3914"/>
                </a:lnTo>
                <a:lnTo>
                  <a:pt x="8074" y="3914"/>
                </a:lnTo>
                <a:lnTo>
                  <a:pt x="8096" y="3906"/>
                </a:lnTo>
                <a:lnTo>
                  <a:pt x="8107" y="3898"/>
                </a:lnTo>
                <a:lnTo>
                  <a:pt x="8118" y="3898"/>
                </a:lnTo>
                <a:lnTo>
                  <a:pt x="8128" y="3891"/>
                </a:lnTo>
                <a:lnTo>
                  <a:pt x="8139" y="3891"/>
                </a:lnTo>
                <a:lnTo>
                  <a:pt x="8150" y="3891"/>
                </a:lnTo>
                <a:lnTo>
                  <a:pt x="8172" y="3868"/>
                </a:lnTo>
                <a:lnTo>
                  <a:pt x="8182" y="3868"/>
                </a:lnTo>
                <a:lnTo>
                  <a:pt x="8193" y="3860"/>
                </a:lnTo>
                <a:lnTo>
                  <a:pt x="8204" y="3853"/>
                </a:lnTo>
                <a:lnTo>
                  <a:pt x="8215" y="3853"/>
                </a:lnTo>
                <a:lnTo>
                  <a:pt x="8226" y="3822"/>
                </a:lnTo>
                <a:lnTo>
                  <a:pt x="8236" y="3822"/>
                </a:lnTo>
                <a:lnTo>
                  <a:pt x="8248" y="3822"/>
                </a:lnTo>
                <a:lnTo>
                  <a:pt x="8258" y="3822"/>
                </a:lnTo>
                <a:lnTo>
                  <a:pt x="8269" y="3815"/>
                </a:lnTo>
                <a:lnTo>
                  <a:pt x="8280" y="3807"/>
                </a:lnTo>
                <a:lnTo>
                  <a:pt x="8302" y="3807"/>
                </a:lnTo>
                <a:lnTo>
                  <a:pt x="8323" y="3799"/>
                </a:lnTo>
                <a:lnTo>
                  <a:pt x="8334" y="3799"/>
                </a:lnTo>
                <a:lnTo>
                  <a:pt x="8345" y="3791"/>
                </a:lnTo>
                <a:lnTo>
                  <a:pt x="8367" y="3784"/>
                </a:lnTo>
                <a:lnTo>
                  <a:pt x="8377" y="3777"/>
                </a:lnTo>
                <a:lnTo>
                  <a:pt x="8388" y="3777"/>
                </a:lnTo>
                <a:lnTo>
                  <a:pt x="8399" y="3777"/>
                </a:lnTo>
                <a:lnTo>
                  <a:pt x="8410" y="3769"/>
                </a:lnTo>
                <a:lnTo>
                  <a:pt x="8421" y="3753"/>
                </a:lnTo>
                <a:lnTo>
                  <a:pt x="8431" y="3753"/>
                </a:lnTo>
                <a:lnTo>
                  <a:pt x="8443" y="3746"/>
                </a:lnTo>
                <a:lnTo>
                  <a:pt x="8453" y="3746"/>
                </a:lnTo>
                <a:lnTo>
                  <a:pt x="8464" y="3746"/>
                </a:lnTo>
                <a:lnTo>
                  <a:pt x="8475" y="3738"/>
                </a:lnTo>
                <a:lnTo>
                  <a:pt x="8497" y="3731"/>
                </a:lnTo>
                <a:lnTo>
                  <a:pt x="8507" y="3723"/>
                </a:lnTo>
                <a:lnTo>
                  <a:pt x="8518" y="3723"/>
                </a:lnTo>
                <a:lnTo>
                  <a:pt x="8529" y="3715"/>
                </a:lnTo>
                <a:lnTo>
                  <a:pt x="8551" y="3708"/>
                </a:lnTo>
                <a:lnTo>
                  <a:pt x="8561" y="3700"/>
                </a:lnTo>
                <a:lnTo>
                  <a:pt x="8572" y="3692"/>
                </a:lnTo>
                <a:lnTo>
                  <a:pt x="8594" y="3684"/>
                </a:lnTo>
                <a:lnTo>
                  <a:pt x="8605" y="3684"/>
                </a:lnTo>
                <a:lnTo>
                  <a:pt x="8615" y="3677"/>
                </a:lnTo>
                <a:lnTo>
                  <a:pt x="8627" y="3670"/>
                </a:lnTo>
                <a:lnTo>
                  <a:pt x="8637" y="3662"/>
                </a:lnTo>
                <a:lnTo>
                  <a:pt x="8648" y="3654"/>
                </a:lnTo>
                <a:lnTo>
                  <a:pt x="8659" y="3654"/>
                </a:lnTo>
                <a:lnTo>
                  <a:pt x="8669" y="3639"/>
                </a:lnTo>
                <a:lnTo>
                  <a:pt x="8681" y="3631"/>
                </a:lnTo>
                <a:lnTo>
                  <a:pt x="8691" y="3631"/>
                </a:lnTo>
                <a:lnTo>
                  <a:pt x="8702" y="3624"/>
                </a:lnTo>
                <a:lnTo>
                  <a:pt x="8713" y="3624"/>
                </a:lnTo>
                <a:lnTo>
                  <a:pt x="8724" y="3624"/>
                </a:lnTo>
                <a:lnTo>
                  <a:pt x="8735" y="3624"/>
                </a:lnTo>
                <a:lnTo>
                  <a:pt x="8745" y="3624"/>
                </a:lnTo>
                <a:lnTo>
                  <a:pt x="8756" y="3616"/>
                </a:lnTo>
                <a:lnTo>
                  <a:pt x="8767" y="3616"/>
                </a:lnTo>
                <a:lnTo>
                  <a:pt x="8778" y="3601"/>
                </a:lnTo>
                <a:lnTo>
                  <a:pt x="8789" y="3593"/>
                </a:lnTo>
                <a:lnTo>
                  <a:pt x="8799" y="3585"/>
                </a:lnTo>
                <a:lnTo>
                  <a:pt x="8810" y="3585"/>
                </a:lnTo>
                <a:lnTo>
                  <a:pt x="8821" y="3570"/>
                </a:lnTo>
                <a:lnTo>
                  <a:pt x="8832" y="3562"/>
                </a:lnTo>
                <a:lnTo>
                  <a:pt x="8843" y="3554"/>
                </a:lnTo>
                <a:lnTo>
                  <a:pt x="8854" y="3554"/>
                </a:lnTo>
                <a:lnTo>
                  <a:pt x="8865" y="3554"/>
                </a:lnTo>
                <a:lnTo>
                  <a:pt x="8875" y="3547"/>
                </a:lnTo>
                <a:lnTo>
                  <a:pt x="8886" y="3547"/>
                </a:lnTo>
                <a:lnTo>
                  <a:pt x="8897" y="3539"/>
                </a:lnTo>
                <a:lnTo>
                  <a:pt x="8908" y="3539"/>
                </a:lnTo>
                <a:lnTo>
                  <a:pt x="8919" y="3539"/>
                </a:lnTo>
                <a:lnTo>
                  <a:pt x="8930" y="3539"/>
                </a:lnTo>
                <a:lnTo>
                  <a:pt x="8940" y="3539"/>
                </a:lnTo>
                <a:lnTo>
                  <a:pt x="8951" y="3524"/>
                </a:lnTo>
                <a:lnTo>
                  <a:pt x="8962" y="3516"/>
                </a:lnTo>
                <a:lnTo>
                  <a:pt x="8973" y="3516"/>
                </a:lnTo>
                <a:lnTo>
                  <a:pt x="8994" y="3508"/>
                </a:lnTo>
                <a:lnTo>
                  <a:pt x="9006" y="3508"/>
                </a:lnTo>
                <a:lnTo>
                  <a:pt x="9016" y="3500"/>
                </a:lnTo>
                <a:lnTo>
                  <a:pt x="9027" y="3500"/>
                </a:lnTo>
                <a:lnTo>
                  <a:pt x="9038" y="3485"/>
                </a:lnTo>
                <a:lnTo>
                  <a:pt x="9048" y="3477"/>
                </a:lnTo>
                <a:lnTo>
                  <a:pt x="9060" y="3477"/>
                </a:lnTo>
                <a:lnTo>
                  <a:pt x="9070" y="3477"/>
                </a:lnTo>
                <a:lnTo>
                  <a:pt x="9081" y="3470"/>
                </a:lnTo>
                <a:lnTo>
                  <a:pt x="9092" y="3430"/>
                </a:lnTo>
                <a:lnTo>
                  <a:pt x="9103" y="3407"/>
                </a:lnTo>
                <a:lnTo>
                  <a:pt x="9114" y="3399"/>
                </a:lnTo>
                <a:lnTo>
                  <a:pt x="9124" y="3391"/>
                </a:lnTo>
                <a:lnTo>
                  <a:pt x="9135" y="3383"/>
                </a:lnTo>
                <a:lnTo>
                  <a:pt x="9146" y="3367"/>
                </a:lnTo>
                <a:lnTo>
                  <a:pt x="9157" y="3367"/>
                </a:lnTo>
                <a:lnTo>
                  <a:pt x="9168" y="3351"/>
                </a:lnTo>
                <a:lnTo>
                  <a:pt x="9178" y="3351"/>
                </a:lnTo>
                <a:lnTo>
                  <a:pt x="9189" y="3351"/>
                </a:lnTo>
                <a:lnTo>
                  <a:pt x="9200" y="3351"/>
                </a:lnTo>
                <a:lnTo>
                  <a:pt x="9222" y="3351"/>
                </a:lnTo>
                <a:lnTo>
                  <a:pt x="9232" y="3335"/>
                </a:lnTo>
                <a:lnTo>
                  <a:pt x="9244" y="3319"/>
                </a:lnTo>
                <a:lnTo>
                  <a:pt x="9254" y="3303"/>
                </a:lnTo>
                <a:lnTo>
                  <a:pt x="9265" y="3303"/>
                </a:lnTo>
                <a:lnTo>
                  <a:pt x="9276" y="3303"/>
                </a:lnTo>
                <a:lnTo>
                  <a:pt x="9286" y="3295"/>
                </a:lnTo>
                <a:lnTo>
                  <a:pt x="9298" y="3295"/>
                </a:lnTo>
                <a:lnTo>
                  <a:pt x="9308" y="3279"/>
                </a:lnTo>
                <a:lnTo>
                  <a:pt x="9319" y="3271"/>
                </a:lnTo>
                <a:lnTo>
                  <a:pt x="9330" y="3271"/>
                </a:lnTo>
                <a:lnTo>
                  <a:pt x="9341" y="3271"/>
                </a:lnTo>
                <a:lnTo>
                  <a:pt x="9352" y="3254"/>
                </a:lnTo>
                <a:lnTo>
                  <a:pt x="9362" y="3254"/>
                </a:lnTo>
                <a:lnTo>
                  <a:pt x="9373" y="3254"/>
                </a:lnTo>
                <a:lnTo>
                  <a:pt x="9384" y="3254"/>
                </a:lnTo>
                <a:lnTo>
                  <a:pt x="9395" y="3246"/>
                </a:lnTo>
                <a:lnTo>
                  <a:pt x="9406" y="3237"/>
                </a:lnTo>
                <a:lnTo>
                  <a:pt x="9416" y="3237"/>
                </a:lnTo>
                <a:lnTo>
                  <a:pt x="9427" y="3237"/>
                </a:lnTo>
                <a:lnTo>
                  <a:pt x="9438" y="3229"/>
                </a:lnTo>
                <a:lnTo>
                  <a:pt x="9449" y="3229"/>
                </a:lnTo>
                <a:lnTo>
                  <a:pt x="9460" y="3229"/>
                </a:lnTo>
                <a:lnTo>
                  <a:pt x="9471" y="3212"/>
                </a:lnTo>
                <a:lnTo>
                  <a:pt x="9482" y="3203"/>
                </a:lnTo>
                <a:lnTo>
                  <a:pt x="9492" y="3195"/>
                </a:lnTo>
                <a:lnTo>
                  <a:pt x="9503" y="3178"/>
                </a:lnTo>
                <a:lnTo>
                  <a:pt x="9514" y="3178"/>
                </a:lnTo>
                <a:lnTo>
                  <a:pt x="9525" y="3178"/>
                </a:lnTo>
                <a:lnTo>
                  <a:pt x="9536" y="3161"/>
                </a:lnTo>
                <a:lnTo>
                  <a:pt x="9547" y="3161"/>
                </a:lnTo>
                <a:lnTo>
                  <a:pt x="9557" y="3153"/>
                </a:lnTo>
                <a:lnTo>
                  <a:pt x="9568" y="3153"/>
                </a:lnTo>
                <a:lnTo>
                  <a:pt x="9579" y="3144"/>
                </a:lnTo>
                <a:lnTo>
                  <a:pt x="9590" y="3136"/>
                </a:lnTo>
                <a:lnTo>
                  <a:pt x="9601" y="3110"/>
                </a:lnTo>
                <a:lnTo>
                  <a:pt x="9611" y="3110"/>
                </a:lnTo>
                <a:lnTo>
                  <a:pt x="9623" y="3101"/>
                </a:lnTo>
                <a:lnTo>
                  <a:pt x="9633" y="3101"/>
                </a:lnTo>
                <a:lnTo>
                  <a:pt x="9644" y="3101"/>
                </a:lnTo>
                <a:lnTo>
                  <a:pt x="9655" y="3101"/>
                </a:lnTo>
                <a:lnTo>
                  <a:pt x="9665" y="3092"/>
                </a:lnTo>
                <a:lnTo>
                  <a:pt x="9677" y="3092"/>
                </a:lnTo>
                <a:lnTo>
                  <a:pt x="9687" y="3092"/>
                </a:lnTo>
                <a:lnTo>
                  <a:pt x="9698" y="3092"/>
                </a:lnTo>
                <a:lnTo>
                  <a:pt x="9709" y="3083"/>
                </a:lnTo>
                <a:lnTo>
                  <a:pt x="9720" y="3074"/>
                </a:lnTo>
                <a:lnTo>
                  <a:pt x="9731" y="3074"/>
                </a:lnTo>
                <a:lnTo>
                  <a:pt x="9741" y="3074"/>
                </a:lnTo>
                <a:lnTo>
                  <a:pt x="9752" y="3074"/>
                </a:lnTo>
                <a:lnTo>
                  <a:pt x="9763" y="3074"/>
                </a:lnTo>
                <a:lnTo>
                  <a:pt x="9774" y="3065"/>
                </a:lnTo>
                <a:lnTo>
                  <a:pt x="9785" y="3065"/>
                </a:lnTo>
                <a:lnTo>
                  <a:pt x="9795" y="3056"/>
                </a:lnTo>
                <a:lnTo>
                  <a:pt x="9806" y="3038"/>
                </a:lnTo>
                <a:lnTo>
                  <a:pt x="9817" y="3029"/>
                </a:lnTo>
                <a:lnTo>
                  <a:pt x="9828" y="3020"/>
                </a:lnTo>
                <a:lnTo>
                  <a:pt x="9839" y="3020"/>
                </a:lnTo>
                <a:lnTo>
                  <a:pt x="9849" y="3020"/>
                </a:lnTo>
                <a:lnTo>
                  <a:pt x="9861" y="3020"/>
                </a:lnTo>
                <a:lnTo>
                  <a:pt x="9871" y="3020"/>
                </a:lnTo>
                <a:lnTo>
                  <a:pt x="9882" y="3020"/>
                </a:lnTo>
                <a:lnTo>
                  <a:pt x="9903" y="3020"/>
                </a:lnTo>
                <a:lnTo>
                  <a:pt x="9915" y="3020"/>
                </a:lnTo>
                <a:lnTo>
                  <a:pt x="9925" y="3010"/>
                </a:lnTo>
                <a:lnTo>
                  <a:pt x="9936" y="3001"/>
                </a:lnTo>
                <a:lnTo>
                  <a:pt x="9947" y="3001"/>
                </a:lnTo>
                <a:lnTo>
                  <a:pt x="9958" y="2972"/>
                </a:lnTo>
                <a:lnTo>
                  <a:pt x="9969" y="2954"/>
                </a:lnTo>
                <a:lnTo>
                  <a:pt x="9979" y="2944"/>
                </a:lnTo>
                <a:lnTo>
                  <a:pt x="9990" y="2944"/>
                </a:lnTo>
                <a:lnTo>
                  <a:pt x="10001" y="2935"/>
                </a:lnTo>
                <a:lnTo>
                  <a:pt x="10012" y="2935"/>
                </a:lnTo>
                <a:lnTo>
                  <a:pt x="10023" y="2935"/>
                </a:lnTo>
                <a:lnTo>
                  <a:pt x="10034" y="2915"/>
                </a:lnTo>
                <a:lnTo>
                  <a:pt x="10055" y="2915"/>
                </a:lnTo>
                <a:lnTo>
                  <a:pt x="10066" y="2915"/>
                </a:lnTo>
                <a:lnTo>
                  <a:pt x="10077" y="2896"/>
                </a:lnTo>
                <a:lnTo>
                  <a:pt x="10088" y="2896"/>
                </a:lnTo>
                <a:lnTo>
                  <a:pt x="10099" y="2887"/>
                </a:lnTo>
                <a:lnTo>
                  <a:pt x="10110" y="2877"/>
                </a:lnTo>
                <a:lnTo>
                  <a:pt x="10120" y="2867"/>
                </a:lnTo>
                <a:lnTo>
                  <a:pt x="10131" y="2838"/>
                </a:lnTo>
                <a:lnTo>
                  <a:pt x="10142" y="2838"/>
                </a:lnTo>
                <a:lnTo>
                  <a:pt x="10153" y="2808"/>
                </a:lnTo>
                <a:lnTo>
                  <a:pt x="10164" y="2808"/>
                </a:lnTo>
                <a:lnTo>
                  <a:pt x="10174" y="2808"/>
                </a:lnTo>
                <a:lnTo>
                  <a:pt x="10196" y="2808"/>
                </a:lnTo>
                <a:lnTo>
                  <a:pt x="10207" y="2808"/>
                </a:lnTo>
                <a:lnTo>
                  <a:pt x="10218" y="2808"/>
                </a:lnTo>
                <a:lnTo>
                  <a:pt x="10228" y="2808"/>
                </a:lnTo>
                <a:lnTo>
                  <a:pt x="10240" y="2808"/>
                </a:lnTo>
                <a:lnTo>
                  <a:pt x="10250" y="2808"/>
                </a:lnTo>
                <a:lnTo>
                  <a:pt x="10272" y="2799"/>
                </a:lnTo>
                <a:lnTo>
                  <a:pt x="10282" y="2799"/>
                </a:lnTo>
                <a:lnTo>
                  <a:pt x="10294" y="2799"/>
                </a:lnTo>
                <a:lnTo>
                  <a:pt x="10304" y="2799"/>
                </a:lnTo>
                <a:lnTo>
                  <a:pt x="10315" y="2789"/>
                </a:lnTo>
                <a:lnTo>
                  <a:pt x="10326" y="2789"/>
                </a:lnTo>
                <a:lnTo>
                  <a:pt x="10348" y="2769"/>
                </a:lnTo>
                <a:lnTo>
                  <a:pt x="10358" y="2769"/>
                </a:lnTo>
                <a:lnTo>
                  <a:pt x="10369" y="2769"/>
                </a:lnTo>
                <a:lnTo>
                  <a:pt x="10380" y="2769"/>
                </a:lnTo>
                <a:lnTo>
                  <a:pt x="10391" y="2769"/>
                </a:lnTo>
                <a:lnTo>
                  <a:pt x="10402" y="2769"/>
                </a:lnTo>
                <a:lnTo>
                  <a:pt x="10412" y="2769"/>
                </a:lnTo>
                <a:lnTo>
                  <a:pt x="10423" y="2758"/>
                </a:lnTo>
                <a:lnTo>
                  <a:pt x="10434" y="2758"/>
                </a:lnTo>
                <a:lnTo>
                  <a:pt x="10445" y="2758"/>
                </a:lnTo>
                <a:lnTo>
                  <a:pt x="10456" y="2758"/>
                </a:lnTo>
                <a:lnTo>
                  <a:pt x="10466" y="2758"/>
                </a:lnTo>
                <a:lnTo>
                  <a:pt x="10478" y="2758"/>
                </a:lnTo>
                <a:lnTo>
                  <a:pt x="10488" y="2748"/>
                </a:lnTo>
                <a:lnTo>
                  <a:pt x="10499" y="2748"/>
                </a:lnTo>
                <a:lnTo>
                  <a:pt x="10510" y="2748"/>
                </a:lnTo>
                <a:lnTo>
                  <a:pt x="10520" y="2748"/>
                </a:lnTo>
                <a:lnTo>
                  <a:pt x="10532" y="2748"/>
                </a:lnTo>
                <a:lnTo>
                  <a:pt x="10542" y="2748"/>
                </a:lnTo>
                <a:lnTo>
                  <a:pt x="10553" y="2748"/>
                </a:lnTo>
                <a:lnTo>
                  <a:pt x="10564" y="2748"/>
                </a:lnTo>
                <a:lnTo>
                  <a:pt x="10575" y="2737"/>
                </a:lnTo>
                <a:lnTo>
                  <a:pt x="10586" y="2726"/>
                </a:lnTo>
                <a:lnTo>
                  <a:pt x="10596" y="2726"/>
                </a:lnTo>
                <a:lnTo>
                  <a:pt x="10607" y="2726"/>
                </a:lnTo>
                <a:lnTo>
                  <a:pt x="10618" y="2726"/>
                </a:lnTo>
                <a:lnTo>
                  <a:pt x="10629" y="2716"/>
                </a:lnTo>
                <a:lnTo>
                  <a:pt x="10640" y="2694"/>
                </a:lnTo>
                <a:lnTo>
                  <a:pt x="10661" y="2694"/>
                </a:lnTo>
                <a:lnTo>
                  <a:pt x="10672" y="2694"/>
                </a:lnTo>
                <a:lnTo>
                  <a:pt x="10683" y="2694"/>
                </a:lnTo>
                <a:lnTo>
                  <a:pt x="10694" y="2672"/>
                </a:lnTo>
                <a:lnTo>
                  <a:pt x="10705" y="2662"/>
                </a:lnTo>
                <a:lnTo>
                  <a:pt x="10716" y="2650"/>
                </a:lnTo>
                <a:lnTo>
                  <a:pt x="10727" y="2650"/>
                </a:lnTo>
                <a:lnTo>
                  <a:pt x="10737" y="2650"/>
                </a:lnTo>
                <a:lnTo>
                  <a:pt x="10748" y="2640"/>
                </a:lnTo>
                <a:lnTo>
                  <a:pt x="10759" y="2618"/>
                </a:lnTo>
                <a:lnTo>
                  <a:pt x="10770" y="2618"/>
                </a:lnTo>
                <a:lnTo>
                  <a:pt x="10781" y="2606"/>
                </a:lnTo>
                <a:lnTo>
                  <a:pt x="10791" y="2606"/>
                </a:lnTo>
                <a:lnTo>
                  <a:pt x="10802" y="2595"/>
                </a:lnTo>
                <a:lnTo>
                  <a:pt x="10813" y="2595"/>
                </a:lnTo>
                <a:lnTo>
                  <a:pt x="10824" y="2595"/>
                </a:lnTo>
                <a:lnTo>
                  <a:pt x="10835" y="2595"/>
                </a:lnTo>
                <a:lnTo>
                  <a:pt x="10845" y="2584"/>
                </a:lnTo>
                <a:lnTo>
                  <a:pt x="10857" y="2584"/>
                </a:lnTo>
                <a:lnTo>
                  <a:pt x="10867" y="2573"/>
                </a:lnTo>
                <a:lnTo>
                  <a:pt x="10878" y="2561"/>
                </a:lnTo>
                <a:lnTo>
                  <a:pt x="10889" y="2561"/>
                </a:lnTo>
                <a:lnTo>
                  <a:pt x="10899" y="2561"/>
                </a:lnTo>
                <a:lnTo>
                  <a:pt x="10911" y="2561"/>
                </a:lnTo>
                <a:lnTo>
                  <a:pt x="10921" y="2561"/>
                </a:lnTo>
                <a:lnTo>
                  <a:pt x="10932" y="2550"/>
                </a:lnTo>
                <a:lnTo>
                  <a:pt x="10965" y="2550"/>
                </a:lnTo>
                <a:lnTo>
                  <a:pt x="10975" y="2550"/>
                </a:lnTo>
                <a:lnTo>
                  <a:pt x="10986" y="2550"/>
                </a:lnTo>
                <a:lnTo>
                  <a:pt x="10997" y="2550"/>
                </a:lnTo>
                <a:lnTo>
                  <a:pt x="11008" y="2550"/>
                </a:lnTo>
                <a:lnTo>
                  <a:pt x="11019" y="2538"/>
                </a:lnTo>
                <a:lnTo>
                  <a:pt x="11029" y="2538"/>
                </a:lnTo>
                <a:lnTo>
                  <a:pt x="11040" y="2538"/>
                </a:lnTo>
                <a:lnTo>
                  <a:pt x="11051" y="2538"/>
                </a:lnTo>
                <a:lnTo>
                  <a:pt x="11062" y="2526"/>
                </a:lnTo>
                <a:lnTo>
                  <a:pt x="11073" y="2502"/>
                </a:lnTo>
                <a:lnTo>
                  <a:pt x="11083" y="2502"/>
                </a:lnTo>
                <a:lnTo>
                  <a:pt x="11095" y="2491"/>
                </a:lnTo>
                <a:lnTo>
                  <a:pt x="11105" y="2491"/>
                </a:lnTo>
                <a:lnTo>
                  <a:pt x="11116" y="2491"/>
                </a:lnTo>
                <a:lnTo>
                  <a:pt x="11127" y="2491"/>
                </a:lnTo>
                <a:lnTo>
                  <a:pt x="11137" y="2491"/>
                </a:lnTo>
                <a:lnTo>
                  <a:pt x="11149" y="2491"/>
                </a:lnTo>
                <a:lnTo>
                  <a:pt x="11159" y="2491"/>
                </a:lnTo>
                <a:lnTo>
                  <a:pt x="11181" y="2491"/>
                </a:lnTo>
                <a:lnTo>
                  <a:pt x="11192" y="2479"/>
                </a:lnTo>
                <a:lnTo>
                  <a:pt x="11203" y="2479"/>
                </a:lnTo>
                <a:lnTo>
                  <a:pt x="11214" y="2479"/>
                </a:lnTo>
                <a:lnTo>
                  <a:pt x="11224" y="2479"/>
                </a:lnTo>
                <a:lnTo>
                  <a:pt x="11235" y="2466"/>
                </a:lnTo>
                <a:lnTo>
                  <a:pt x="11246" y="2466"/>
                </a:lnTo>
                <a:lnTo>
                  <a:pt x="11257" y="2466"/>
                </a:lnTo>
                <a:lnTo>
                  <a:pt x="11268" y="2454"/>
                </a:lnTo>
                <a:lnTo>
                  <a:pt x="11278" y="2442"/>
                </a:lnTo>
                <a:lnTo>
                  <a:pt x="11290" y="2429"/>
                </a:lnTo>
                <a:lnTo>
                  <a:pt x="11300" y="2416"/>
                </a:lnTo>
                <a:lnTo>
                  <a:pt x="11311" y="2416"/>
                </a:lnTo>
                <a:lnTo>
                  <a:pt x="11322" y="2404"/>
                </a:lnTo>
                <a:lnTo>
                  <a:pt x="11333" y="2379"/>
                </a:lnTo>
                <a:lnTo>
                  <a:pt x="11344" y="2379"/>
                </a:lnTo>
                <a:lnTo>
                  <a:pt x="11354" y="2379"/>
                </a:lnTo>
                <a:lnTo>
                  <a:pt x="11365" y="2379"/>
                </a:lnTo>
                <a:lnTo>
                  <a:pt x="11376" y="2379"/>
                </a:lnTo>
                <a:lnTo>
                  <a:pt x="11387" y="2379"/>
                </a:lnTo>
                <a:lnTo>
                  <a:pt x="11408" y="2366"/>
                </a:lnTo>
                <a:lnTo>
                  <a:pt x="11419" y="2366"/>
                </a:lnTo>
                <a:lnTo>
                  <a:pt x="11430" y="2353"/>
                </a:lnTo>
                <a:lnTo>
                  <a:pt x="11441" y="2353"/>
                </a:lnTo>
                <a:lnTo>
                  <a:pt x="11452" y="2340"/>
                </a:lnTo>
                <a:lnTo>
                  <a:pt x="11462" y="2327"/>
                </a:lnTo>
                <a:lnTo>
                  <a:pt x="11474" y="2314"/>
                </a:lnTo>
                <a:lnTo>
                  <a:pt x="11495" y="2314"/>
                </a:lnTo>
                <a:lnTo>
                  <a:pt x="11506" y="2314"/>
                </a:lnTo>
                <a:lnTo>
                  <a:pt x="11516" y="2314"/>
                </a:lnTo>
                <a:lnTo>
                  <a:pt x="11528" y="2301"/>
                </a:lnTo>
                <a:lnTo>
                  <a:pt x="11538" y="2301"/>
                </a:lnTo>
                <a:lnTo>
                  <a:pt x="11549" y="2287"/>
                </a:lnTo>
                <a:lnTo>
                  <a:pt x="11560" y="2274"/>
                </a:lnTo>
                <a:lnTo>
                  <a:pt x="11571" y="2247"/>
                </a:lnTo>
                <a:lnTo>
                  <a:pt x="11582" y="2247"/>
                </a:lnTo>
                <a:lnTo>
                  <a:pt x="11592" y="2233"/>
                </a:lnTo>
                <a:lnTo>
                  <a:pt x="11603" y="2219"/>
                </a:lnTo>
                <a:lnTo>
                  <a:pt x="11614" y="2219"/>
                </a:lnTo>
                <a:lnTo>
                  <a:pt x="11625" y="2219"/>
                </a:lnTo>
                <a:lnTo>
                  <a:pt x="11636" y="2219"/>
                </a:lnTo>
                <a:lnTo>
                  <a:pt x="11646" y="2219"/>
                </a:lnTo>
                <a:lnTo>
                  <a:pt x="11657" y="2219"/>
                </a:lnTo>
                <a:lnTo>
                  <a:pt x="11668" y="2206"/>
                </a:lnTo>
                <a:lnTo>
                  <a:pt x="11679" y="2191"/>
                </a:lnTo>
                <a:lnTo>
                  <a:pt x="11690" y="2191"/>
                </a:lnTo>
                <a:lnTo>
                  <a:pt x="11712" y="2191"/>
                </a:lnTo>
                <a:lnTo>
                  <a:pt x="11722" y="2191"/>
                </a:lnTo>
                <a:lnTo>
                  <a:pt x="11733" y="2191"/>
                </a:lnTo>
                <a:lnTo>
                  <a:pt x="11744" y="2191"/>
                </a:lnTo>
                <a:lnTo>
                  <a:pt x="11754" y="2177"/>
                </a:lnTo>
                <a:lnTo>
                  <a:pt x="11766" y="2177"/>
                </a:lnTo>
                <a:lnTo>
                  <a:pt x="11776" y="2177"/>
                </a:lnTo>
                <a:lnTo>
                  <a:pt x="11798" y="2177"/>
                </a:lnTo>
                <a:lnTo>
                  <a:pt x="11809" y="2177"/>
                </a:lnTo>
                <a:lnTo>
                  <a:pt x="11820" y="2177"/>
                </a:lnTo>
                <a:lnTo>
                  <a:pt x="11831" y="2162"/>
                </a:lnTo>
                <a:lnTo>
                  <a:pt x="11841" y="2162"/>
                </a:lnTo>
                <a:lnTo>
                  <a:pt x="11852" y="2147"/>
                </a:lnTo>
                <a:lnTo>
                  <a:pt x="11863" y="2147"/>
                </a:lnTo>
                <a:lnTo>
                  <a:pt x="11874" y="2147"/>
                </a:lnTo>
                <a:lnTo>
                  <a:pt x="11885" y="2118"/>
                </a:lnTo>
                <a:lnTo>
                  <a:pt x="11895" y="2058"/>
                </a:lnTo>
                <a:lnTo>
                  <a:pt x="11907" y="2058"/>
                </a:lnTo>
                <a:lnTo>
                  <a:pt x="11917" y="2058"/>
                </a:lnTo>
                <a:lnTo>
                  <a:pt x="11928" y="2013"/>
                </a:lnTo>
                <a:lnTo>
                  <a:pt x="11950" y="2013"/>
                </a:lnTo>
                <a:lnTo>
                  <a:pt x="11961" y="2013"/>
                </a:lnTo>
                <a:lnTo>
                  <a:pt x="11971" y="2013"/>
                </a:lnTo>
                <a:lnTo>
                  <a:pt x="11982" y="2013"/>
                </a:lnTo>
                <a:lnTo>
                  <a:pt x="11993" y="2013"/>
                </a:lnTo>
                <a:lnTo>
                  <a:pt x="12004" y="2013"/>
                </a:lnTo>
                <a:lnTo>
                  <a:pt x="12025" y="1997"/>
                </a:lnTo>
                <a:lnTo>
                  <a:pt x="12036" y="1997"/>
                </a:lnTo>
                <a:lnTo>
                  <a:pt x="12047" y="1997"/>
                </a:lnTo>
                <a:lnTo>
                  <a:pt x="12058" y="1997"/>
                </a:lnTo>
                <a:lnTo>
                  <a:pt x="12069" y="1997"/>
                </a:lnTo>
                <a:lnTo>
                  <a:pt x="12079" y="1982"/>
                </a:lnTo>
                <a:lnTo>
                  <a:pt x="12091" y="1966"/>
                </a:lnTo>
                <a:lnTo>
                  <a:pt x="12101" y="1966"/>
                </a:lnTo>
                <a:lnTo>
                  <a:pt x="12112" y="1950"/>
                </a:lnTo>
                <a:lnTo>
                  <a:pt x="12123" y="1918"/>
                </a:lnTo>
                <a:lnTo>
                  <a:pt x="12133" y="1918"/>
                </a:lnTo>
                <a:lnTo>
                  <a:pt x="12145" y="1902"/>
                </a:lnTo>
                <a:lnTo>
                  <a:pt x="12155" y="1902"/>
                </a:lnTo>
                <a:lnTo>
                  <a:pt x="12177" y="1886"/>
                </a:lnTo>
                <a:lnTo>
                  <a:pt x="12188" y="1869"/>
                </a:lnTo>
                <a:lnTo>
                  <a:pt x="12199" y="1869"/>
                </a:lnTo>
                <a:lnTo>
                  <a:pt x="12209" y="1853"/>
                </a:lnTo>
                <a:lnTo>
                  <a:pt x="12220" y="1853"/>
                </a:lnTo>
                <a:lnTo>
                  <a:pt x="12242" y="1837"/>
                </a:lnTo>
                <a:lnTo>
                  <a:pt x="12253" y="1837"/>
                </a:lnTo>
                <a:lnTo>
                  <a:pt x="12263" y="1837"/>
                </a:lnTo>
                <a:lnTo>
                  <a:pt x="12274" y="1837"/>
                </a:lnTo>
                <a:lnTo>
                  <a:pt x="12285" y="1820"/>
                </a:lnTo>
                <a:lnTo>
                  <a:pt x="12296" y="1803"/>
                </a:lnTo>
                <a:lnTo>
                  <a:pt x="12307" y="1803"/>
                </a:lnTo>
                <a:lnTo>
                  <a:pt x="12329" y="1803"/>
                </a:lnTo>
                <a:lnTo>
                  <a:pt x="12339" y="1787"/>
                </a:lnTo>
                <a:lnTo>
                  <a:pt x="12350" y="1770"/>
                </a:lnTo>
                <a:lnTo>
                  <a:pt x="12361" y="1770"/>
                </a:lnTo>
                <a:lnTo>
                  <a:pt x="12372" y="1770"/>
                </a:lnTo>
                <a:lnTo>
                  <a:pt x="12394" y="1753"/>
                </a:lnTo>
                <a:lnTo>
                  <a:pt x="12404" y="1753"/>
                </a:lnTo>
                <a:lnTo>
                  <a:pt x="12415" y="1753"/>
                </a:lnTo>
                <a:lnTo>
                  <a:pt x="12426" y="1753"/>
                </a:lnTo>
                <a:lnTo>
                  <a:pt x="12437" y="1735"/>
                </a:lnTo>
                <a:lnTo>
                  <a:pt x="12448" y="1718"/>
                </a:lnTo>
                <a:lnTo>
                  <a:pt x="12458" y="1718"/>
                </a:lnTo>
                <a:lnTo>
                  <a:pt x="12470" y="1718"/>
                </a:lnTo>
                <a:lnTo>
                  <a:pt x="12480" y="1718"/>
                </a:lnTo>
                <a:lnTo>
                  <a:pt x="12491" y="1718"/>
                </a:lnTo>
                <a:lnTo>
                  <a:pt x="12502" y="1718"/>
                </a:lnTo>
                <a:lnTo>
                  <a:pt x="12512" y="1700"/>
                </a:lnTo>
                <a:lnTo>
                  <a:pt x="12524" y="1682"/>
                </a:lnTo>
                <a:lnTo>
                  <a:pt x="12534" y="1682"/>
                </a:lnTo>
                <a:lnTo>
                  <a:pt x="12545" y="1682"/>
                </a:lnTo>
                <a:lnTo>
                  <a:pt x="12556" y="1682"/>
                </a:lnTo>
                <a:lnTo>
                  <a:pt x="12567" y="1682"/>
                </a:lnTo>
                <a:lnTo>
                  <a:pt x="12578" y="1682"/>
                </a:lnTo>
                <a:lnTo>
                  <a:pt x="12588" y="1664"/>
                </a:lnTo>
                <a:lnTo>
                  <a:pt x="12599" y="1664"/>
                </a:lnTo>
                <a:lnTo>
                  <a:pt x="12621" y="1664"/>
                </a:lnTo>
                <a:lnTo>
                  <a:pt x="12632" y="1627"/>
                </a:lnTo>
                <a:lnTo>
                  <a:pt x="12642" y="1627"/>
                </a:lnTo>
                <a:lnTo>
                  <a:pt x="12653" y="1609"/>
                </a:lnTo>
                <a:lnTo>
                  <a:pt x="12664" y="1609"/>
                </a:lnTo>
                <a:lnTo>
                  <a:pt x="12675" y="1571"/>
                </a:lnTo>
                <a:lnTo>
                  <a:pt x="12696" y="1552"/>
                </a:lnTo>
                <a:lnTo>
                  <a:pt x="12708" y="1552"/>
                </a:lnTo>
                <a:lnTo>
                  <a:pt x="12718" y="1552"/>
                </a:lnTo>
                <a:lnTo>
                  <a:pt x="12729" y="1552"/>
                </a:lnTo>
                <a:lnTo>
                  <a:pt x="12740" y="1552"/>
                </a:lnTo>
                <a:lnTo>
                  <a:pt x="12750" y="1533"/>
                </a:lnTo>
                <a:lnTo>
                  <a:pt x="12762" y="1533"/>
                </a:lnTo>
                <a:lnTo>
                  <a:pt x="12772" y="1533"/>
                </a:lnTo>
                <a:lnTo>
                  <a:pt x="12783" y="1533"/>
                </a:lnTo>
                <a:lnTo>
                  <a:pt x="12794" y="1533"/>
                </a:lnTo>
                <a:lnTo>
                  <a:pt x="12805" y="1533"/>
                </a:lnTo>
                <a:lnTo>
                  <a:pt x="12816" y="1514"/>
                </a:lnTo>
                <a:lnTo>
                  <a:pt x="12826" y="1514"/>
                </a:lnTo>
                <a:lnTo>
                  <a:pt x="12837" y="1514"/>
                </a:lnTo>
                <a:lnTo>
                  <a:pt x="12848" y="1514"/>
                </a:lnTo>
                <a:lnTo>
                  <a:pt x="12859" y="1514"/>
                </a:lnTo>
                <a:lnTo>
                  <a:pt x="12870" y="1514"/>
                </a:lnTo>
                <a:lnTo>
                  <a:pt x="12880" y="1495"/>
                </a:lnTo>
                <a:lnTo>
                  <a:pt x="12891" y="1475"/>
                </a:lnTo>
                <a:lnTo>
                  <a:pt x="12902" y="1475"/>
                </a:lnTo>
                <a:lnTo>
                  <a:pt x="12924" y="1455"/>
                </a:lnTo>
                <a:lnTo>
                  <a:pt x="12935" y="1455"/>
                </a:lnTo>
                <a:lnTo>
                  <a:pt x="12946" y="1455"/>
                </a:lnTo>
                <a:lnTo>
                  <a:pt x="12957" y="1455"/>
                </a:lnTo>
                <a:lnTo>
                  <a:pt x="12967" y="1414"/>
                </a:lnTo>
                <a:lnTo>
                  <a:pt x="12978" y="1414"/>
                </a:lnTo>
                <a:lnTo>
                  <a:pt x="13000" y="1414"/>
                </a:lnTo>
                <a:lnTo>
                  <a:pt x="13011" y="1394"/>
                </a:lnTo>
                <a:lnTo>
                  <a:pt x="13021" y="1374"/>
                </a:lnTo>
                <a:lnTo>
                  <a:pt x="13032" y="1374"/>
                </a:lnTo>
                <a:lnTo>
                  <a:pt x="13043" y="1374"/>
                </a:lnTo>
                <a:lnTo>
                  <a:pt x="13054" y="1374"/>
                </a:lnTo>
                <a:lnTo>
                  <a:pt x="13065" y="1353"/>
                </a:lnTo>
                <a:lnTo>
                  <a:pt x="13087" y="1353"/>
                </a:lnTo>
                <a:lnTo>
                  <a:pt x="13097" y="1353"/>
                </a:lnTo>
                <a:lnTo>
                  <a:pt x="13108" y="1353"/>
                </a:lnTo>
                <a:lnTo>
                  <a:pt x="13119" y="1353"/>
                </a:lnTo>
                <a:lnTo>
                  <a:pt x="13129" y="1331"/>
                </a:lnTo>
                <a:lnTo>
                  <a:pt x="13141" y="1310"/>
                </a:lnTo>
                <a:lnTo>
                  <a:pt x="13162" y="1289"/>
                </a:lnTo>
                <a:lnTo>
                  <a:pt x="13173" y="1289"/>
                </a:lnTo>
                <a:lnTo>
                  <a:pt x="13184" y="1289"/>
                </a:lnTo>
                <a:lnTo>
                  <a:pt x="13195" y="1267"/>
                </a:lnTo>
                <a:lnTo>
                  <a:pt x="13205" y="1267"/>
                </a:lnTo>
                <a:lnTo>
                  <a:pt x="13227" y="1267"/>
                </a:lnTo>
                <a:lnTo>
                  <a:pt x="13238" y="1245"/>
                </a:lnTo>
                <a:lnTo>
                  <a:pt x="13249" y="1245"/>
                </a:lnTo>
                <a:lnTo>
                  <a:pt x="13259" y="1245"/>
                </a:lnTo>
                <a:lnTo>
                  <a:pt x="13270" y="1245"/>
                </a:lnTo>
                <a:lnTo>
                  <a:pt x="13281" y="1222"/>
                </a:lnTo>
                <a:lnTo>
                  <a:pt x="13313" y="1222"/>
                </a:lnTo>
                <a:lnTo>
                  <a:pt x="13325" y="1222"/>
                </a:lnTo>
                <a:lnTo>
                  <a:pt x="13335" y="1222"/>
                </a:lnTo>
                <a:lnTo>
                  <a:pt x="13346" y="1222"/>
                </a:lnTo>
                <a:lnTo>
                  <a:pt x="13357" y="1199"/>
                </a:lnTo>
                <a:lnTo>
                  <a:pt x="13367" y="1199"/>
                </a:lnTo>
                <a:lnTo>
                  <a:pt x="13379" y="1199"/>
                </a:lnTo>
                <a:lnTo>
                  <a:pt x="13389" y="1199"/>
                </a:lnTo>
                <a:lnTo>
                  <a:pt x="13400" y="1199"/>
                </a:lnTo>
                <a:lnTo>
                  <a:pt x="13411" y="1199"/>
                </a:lnTo>
                <a:lnTo>
                  <a:pt x="13422" y="1175"/>
                </a:lnTo>
                <a:lnTo>
                  <a:pt x="13433" y="1175"/>
                </a:lnTo>
                <a:lnTo>
                  <a:pt x="13465" y="1175"/>
                </a:lnTo>
                <a:lnTo>
                  <a:pt x="13476" y="1151"/>
                </a:lnTo>
                <a:lnTo>
                  <a:pt x="13487" y="1151"/>
                </a:lnTo>
                <a:lnTo>
                  <a:pt x="13497" y="1151"/>
                </a:lnTo>
                <a:lnTo>
                  <a:pt x="13508" y="1151"/>
                </a:lnTo>
                <a:lnTo>
                  <a:pt x="13530" y="1126"/>
                </a:lnTo>
                <a:lnTo>
                  <a:pt x="13541" y="1126"/>
                </a:lnTo>
                <a:lnTo>
                  <a:pt x="13552" y="1126"/>
                </a:lnTo>
                <a:lnTo>
                  <a:pt x="13563" y="1126"/>
                </a:lnTo>
                <a:lnTo>
                  <a:pt x="13574" y="1126"/>
                </a:lnTo>
                <a:lnTo>
                  <a:pt x="13584" y="1100"/>
                </a:lnTo>
                <a:lnTo>
                  <a:pt x="13595" y="1100"/>
                </a:lnTo>
                <a:lnTo>
                  <a:pt x="13617" y="1100"/>
                </a:lnTo>
                <a:lnTo>
                  <a:pt x="13628" y="1100"/>
                </a:lnTo>
                <a:lnTo>
                  <a:pt x="13638" y="1047"/>
                </a:lnTo>
                <a:lnTo>
                  <a:pt x="13649" y="1047"/>
                </a:lnTo>
                <a:lnTo>
                  <a:pt x="13660" y="1021"/>
                </a:lnTo>
                <a:lnTo>
                  <a:pt x="13671" y="1021"/>
                </a:lnTo>
                <a:lnTo>
                  <a:pt x="13682" y="1021"/>
                </a:lnTo>
                <a:lnTo>
                  <a:pt x="13692" y="1021"/>
                </a:lnTo>
                <a:lnTo>
                  <a:pt x="13704" y="1021"/>
                </a:lnTo>
                <a:lnTo>
                  <a:pt x="13714" y="1021"/>
                </a:lnTo>
                <a:lnTo>
                  <a:pt x="13725" y="1021"/>
                </a:lnTo>
                <a:lnTo>
                  <a:pt x="13736" y="1021"/>
                </a:lnTo>
                <a:lnTo>
                  <a:pt x="13768" y="1021"/>
                </a:lnTo>
                <a:lnTo>
                  <a:pt x="13779" y="1021"/>
                </a:lnTo>
                <a:lnTo>
                  <a:pt x="13790" y="1021"/>
                </a:lnTo>
                <a:lnTo>
                  <a:pt x="13801" y="1021"/>
                </a:lnTo>
                <a:lnTo>
                  <a:pt x="13812" y="1021"/>
                </a:lnTo>
                <a:lnTo>
                  <a:pt x="13833" y="1021"/>
                </a:lnTo>
                <a:lnTo>
                  <a:pt x="13844" y="1021"/>
                </a:lnTo>
                <a:lnTo>
                  <a:pt x="13855" y="1021"/>
                </a:lnTo>
                <a:lnTo>
                  <a:pt x="13866" y="992"/>
                </a:lnTo>
                <a:lnTo>
                  <a:pt x="13876" y="992"/>
                </a:lnTo>
                <a:lnTo>
                  <a:pt x="13887" y="992"/>
                </a:lnTo>
                <a:lnTo>
                  <a:pt x="13920" y="992"/>
                </a:lnTo>
                <a:lnTo>
                  <a:pt x="13930" y="992"/>
                </a:lnTo>
                <a:lnTo>
                  <a:pt x="13942" y="962"/>
                </a:lnTo>
                <a:lnTo>
                  <a:pt x="13952" y="932"/>
                </a:lnTo>
                <a:lnTo>
                  <a:pt x="13963" y="932"/>
                </a:lnTo>
                <a:lnTo>
                  <a:pt x="13974" y="902"/>
                </a:lnTo>
                <a:lnTo>
                  <a:pt x="13996" y="902"/>
                </a:lnTo>
                <a:lnTo>
                  <a:pt x="14006" y="902"/>
                </a:lnTo>
                <a:lnTo>
                  <a:pt x="14017" y="871"/>
                </a:lnTo>
                <a:lnTo>
                  <a:pt x="14028" y="871"/>
                </a:lnTo>
                <a:lnTo>
                  <a:pt x="14039" y="871"/>
                </a:lnTo>
                <a:lnTo>
                  <a:pt x="14050" y="840"/>
                </a:lnTo>
                <a:lnTo>
                  <a:pt x="14060" y="808"/>
                </a:lnTo>
                <a:lnTo>
                  <a:pt x="14071" y="808"/>
                </a:lnTo>
                <a:lnTo>
                  <a:pt x="14082" y="777"/>
                </a:lnTo>
                <a:lnTo>
                  <a:pt x="14093" y="777"/>
                </a:lnTo>
                <a:lnTo>
                  <a:pt x="14104" y="777"/>
                </a:lnTo>
                <a:lnTo>
                  <a:pt x="14115" y="745"/>
                </a:lnTo>
                <a:lnTo>
                  <a:pt x="14125" y="745"/>
                </a:lnTo>
                <a:lnTo>
                  <a:pt x="14147" y="745"/>
                </a:lnTo>
                <a:lnTo>
                  <a:pt x="14158" y="745"/>
                </a:lnTo>
                <a:lnTo>
                  <a:pt x="14169" y="712"/>
                </a:lnTo>
                <a:lnTo>
                  <a:pt x="14180" y="712"/>
                </a:lnTo>
                <a:lnTo>
                  <a:pt x="14191" y="712"/>
                </a:lnTo>
                <a:lnTo>
                  <a:pt x="14212" y="712"/>
                </a:lnTo>
                <a:lnTo>
                  <a:pt x="14223" y="712"/>
                </a:lnTo>
                <a:lnTo>
                  <a:pt x="14234" y="712"/>
                </a:lnTo>
                <a:lnTo>
                  <a:pt x="14245" y="712"/>
                </a:lnTo>
                <a:lnTo>
                  <a:pt x="14255" y="712"/>
                </a:lnTo>
                <a:lnTo>
                  <a:pt x="14266" y="712"/>
                </a:lnTo>
                <a:lnTo>
                  <a:pt x="14288" y="712"/>
                </a:lnTo>
                <a:lnTo>
                  <a:pt x="14299" y="678"/>
                </a:lnTo>
                <a:lnTo>
                  <a:pt x="14309" y="678"/>
                </a:lnTo>
                <a:lnTo>
                  <a:pt x="14321" y="678"/>
                </a:lnTo>
                <a:lnTo>
                  <a:pt x="14331" y="678"/>
                </a:lnTo>
                <a:lnTo>
                  <a:pt x="14342" y="643"/>
                </a:lnTo>
                <a:lnTo>
                  <a:pt x="14353" y="643"/>
                </a:lnTo>
                <a:lnTo>
                  <a:pt x="14375" y="643"/>
                </a:lnTo>
                <a:lnTo>
                  <a:pt x="14385" y="643"/>
                </a:lnTo>
                <a:lnTo>
                  <a:pt x="14396" y="608"/>
                </a:lnTo>
                <a:lnTo>
                  <a:pt x="14407" y="573"/>
                </a:lnTo>
                <a:lnTo>
                  <a:pt x="14418" y="537"/>
                </a:lnTo>
                <a:lnTo>
                  <a:pt x="14429" y="502"/>
                </a:lnTo>
                <a:lnTo>
                  <a:pt x="14450" y="502"/>
                </a:lnTo>
                <a:lnTo>
                  <a:pt x="14461" y="502"/>
                </a:lnTo>
                <a:lnTo>
                  <a:pt x="14472" y="502"/>
                </a:lnTo>
                <a:lnTo>
                  <a:pt x="14483" y="502"/>
                </a:lnTo>
                <a:lnTo>
                  <a:pt x="14493" y="502"/>
                </a:lnTo>
                <a:lnTo>
                  <a:pt x="14515" y="502"/>
                </a:lnTo>
                <a:lnTo>
                  <a:pt x="14526" y="465"/>
                </a:lnTo>
                <a:lnTo>
                  <a:pt x="14537" y="465"/>
                </a:lnTo>
                <a:lnTo>
                  <a:pt x="14547" y="465"/>
                </a:lnTo>
                <a:lnTo>
                  <a:pt x="14559" y="465"/>
                </a:lnTo>
                <a:lnTo>
                  <a:pt x="14569" y="465"/>
                </a:lnTo>
                <a:lnTo>
                  <a:pt x="14601" y="465"/>
                </a:lnTo>
                <a:lnTo>
                  <a:pt x="14613" y="465"/>
                </a:lnTo>
                <a:lnTo>
                  <a:pt x="14623" y="427"/>
                </a:lnTo>
                <a:lnTo>
                  <a:pt x="14634" y="427"/>
                </a:lnTo>
                <a:lnTo>
                  <a:pt x="14645" y="427"/>
                </a:lnTo>
                <a:lnTo>
                  <a:pt x="14677" y="427"/>
                </a:lnTo>
                <a:lnTo>
                  <a:pt x="14688" y="427"/>
                </a:lnTo>
                <a:lnTo>
                  <a:pt x="14699" y="427"/>
                </a:lnTo>
                <a:lnTo>
                  <a:pt x="14710" y="427"/>
                </a:lnTo>
                <a:lnTo>
                  <a:pt x="14721" y="427"/>
                </a:lnTo>
                <a:lnTo>
                  <a:pt x="14742" y="427"/>
                </a:lnTo>
                <a:lnTo>
                  <a:pt x="14754" y="427"/>
                </a:lnTo>
                <a:lnTo>
                  <a:pt x="14764" y="427"/>
                </a:lnTo>
                <a:lnTo>
                  <a:pt x="14775" y="427"/>
                </a:lnTo>
                <a:lnTo>
                  <a:pt x="14786" y="427"/>
                </a:lnTo>
                <a:lnTo>
                  <a:pt x="14797" y="427"/>
                </a:lnTo>
                <a:lnTo>
                  <a:pt x="14808" y="385"/>
                </a:lnTo>
                <a:lnTo>
                  <a:pt x="14829" y="385"/>
                </a:lnTo>
                <a:lnTo>
                  <a:pt x="14840" y="385"/>
                </a:lnTo>
                <a:lnTo>
                  <a:pt x="14851" y="385"/>
                </a:lnTo>
                <a:lnTo>
                  <a:pt x="14862" y="385"/>
                </a:lnTo>
                <a:lnTo>
                  <a:pt x="14872" y="385"/>
                </a:lnTo>
                <a:lnTo>
                  <a:pt x="14883" y="385"/>
                </a:lnTo>
                <a:lnTo>
                  <a:pt x="14894" y="341"/>
                </a:lnTo>
                <a:lnTo>
                  <a:pt x="14905" y="341"/>
                </a:lnTo>
                <a:lnTo>
                  <a:pt x="14916" y="341"/>
                </a:lnTo>
                <a:lnTo>
                  <a:pt x="14926" y="341"/>
                </a:lnTo>
                <a:lnTo>
                  <a:pt x="14938" y="341"/>
                </a:lnTo>
                <a:lnTo>
                  <a:pt x="14948" y="341"/>
                </a:lnTo>
                <a:lnTo>
                  <a:pt x="14980" y="341"/>
                </a:lnTo>
                <a:lnTo>
                  <a:pt x="14992" y="341"/>
                </a:lnTo>
                <a:lnTo>
                  <a:pt x="15002" y="341"/>
                </a:lnTo>
                <a:lnTo>
                  <a:pt x="15013" y="341"/>
                </a:lnTo>
                <a:lnTo>
                  <a:pt x="15024" y="341"/>
                </a:lnTo>
                <a:lnTo>
                  <a:pt x="15056" y="292"/>
                </a:lnTo>
                <a:lnTo>
                  <a:pt x="15067" y="292"/>
                </a:lnTo>
                <a:lnTo>
                  <a:pt x="15078" y="292"/>
                </a:lnTo>
                <a:lnTo>
                  <a:pt x="15089" y="292"/>
                </a:lnTo>
                <a:lnTo>
                  <a:pt x="15100" y="292"/>
                </a:lnTo>
                <a:lnTo>
                  <a:pt x="15110" y="240"/>
                </a:lnTo>
                <a:lnTo>
                  <a:pt x="15132" y="240"/>
                </a:lnTo>
                <a:lnTo>
                  <a:pt x="15143" y="240"/>
                </a:lnTo>
                <a:lnTo>
                  <a:pt x="15154" y="240"/>
                </a:lnTo>
                <a:lnTo>
                  <a:pt x="15164" y="240"/>
                </a:lnTo>
                <a:lnTo>
                  <a:pt x="15176" y="240"/>
                </a:lnTo>
                <a:lnTo>
                  <a:pt x="15197" y="240"/>
                </a:lnTo>
                <a:lnTo>
                  <a:pt x="15208" y="240"/>
                </a:lnTo>
                <a:lnTo>
                  <a:pt x="15219" y="240"/>
                </a:lnTo>
                <a:lnTo>
                  <a:pt x="15230" y="240"/>
                </a:lnTo>
                <a:lnTo>
                  <a:pt x="15240" y="240"/>
                </a:lnTo>
                <a:lnTo>
                  <a:pt x="15251" y="240"/>
                </a:lnTo>
                <a:lnTo>
                  <a:pt x="15273" y="240"/>
                </a:lnTo>
                <a:lnTo>
                  <a:pt x="15284" y="181"/>
                </a:lnTo>
                <a:lnTo>
                  <a:pt x="15295" y="181"/>
                </a:lnTo>
                <a:lnTo>
                  <a:pt x="15305" y="181"/>
                </a:lnTo>
                <a:lnTo>
                  <a:pt x="15316" y="181"/>
                </a:lnTo>
                <a:lnTo>
                  <a:pt x="15327" y="181"/>
                </a:lnTo>
                <a:lnTo>
                  <a:pt x="15338" y="181"/>
                </a:lnTo>
                <a:lnTo>
                  <a:pt x="15359" y="181"/>
                </a:lnTo>
                <a:lnTo>
                  <a:pt x="15371" y="181"/>
                </a:lnTo>
                <a:lnTo>
                  <a:pt x="15381" y="181"/>
                </a:lnTo>
                <a:lnTo>
                  <a:pt x="15392" y="181"/>
                </a:lnTo>
                <a:lnTo>
                  <a:pt x="15403" y="181"/>
                </a:lnTo>
                <a:lnTo>
                  <a:pt x="15435" y="181"/>
                </a:lnTo>
                <a:lnTo>
                  <a:pt x="15446" y="181"/>
                </a:lnTo>
                <a:lnTo>
                  <a:pt x="15457" y="181"/>
                </a:lnTo>
                <a:lnTo>
                  <a:pt x="15468" y="181"/>
                </a:lnTo>
                <a:lnTo>
                  <a:pt x="15479" y="181"/>
                </a:lnTo>
                <a:lnTo>
                  <a:pt x="15511" y="181"/>
                </a:lnTo>
                <a:lnTo>
                  <a:pt x="15522" y="181"/>
                </a:lnTo>
                <a:lnTo>
                  <a:pt x="15533" y="181"/>
                </a:lnTo>
                <a:lnTo>
                  <a:pt x="15543" y="181"/>
                </a:lnTo>
                <a:lnTo>
                  <a:pt x="15555" y="181"/>
                </a:lnTo>
                <a:lnTo>
                  <a:pt x="15587" y="181"/>
                </a:lnTo>
                <a:lnTo>
                  <a:pt x="15597" y="181"/>
                </a:lnTo>
                <a:lnTo>
                  <a:pt x="15609" y="181"/>
                </a:lnTo>
                <a:lnTo>
                  <a:pt x="15619" y="98"/>
                </a:lnTo>
                <a:lnTo>
                  <a:pt x="15630" y="98"/>
                </a:lnTo>
                <a:lnTo>
                  <a:pt x="15663" y="98"/>
                </a:lnTo>
                <a:lnTo>
                  <a:pt x="15673" y="98"/>
                </a:lnTo>
                <a:lnTo>
                  <a:pt x="15684" y="98"/>
                </a:lnTo>
                <a:lnTo>
                  <a:pt x="15695" y="98"/>
                </a:lnTo>
                <a:lnTo>
                  <a:pt x="15706" y="98"/>
                </a:lnTo>
                <a:lnTo>
                  <a:pt x="15727" y="98"/>
                </a:lnTo>
                <a:lnTo>
                  <a:pt x="15738" y="98"/>
                </a:lnTo>
                <a:lnTo>
                  <a:pt x="15749" y="98"/>
                </a:lnTo>
                <a:lnTo>
                  <a:pt x="15760" y="98"/>
                </a:lnTo>
                <a:lnTo>
                  <a:pt x="15771" y="98"/>
                </a:lnTo>
                <a:lnTo>
                  <a:pt x="15781" y="0"/>
                </a:lnTo>
                <a:lnTo>
                  <a:pt x="15793" y="0"/>
                </a:lnTo>
                <a:lnTo>
                  <a:pt x="15803" y="0"/>
                </a:lnTo>
              </a:path>
            </a:pathLst>
          </a:custGeom>
          <a:noFill/>
          <a:ln w="39960" cap="flat">
            <a:solidFill>
              <a:srgbClr val="1A476F"/>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685800" fontAlgn="auto">
              <a:spcBef>
                <a:spcPts val="0"/>
              </a:spcBef>
              <a:spcAft>
                <a:spcPts val="0"/>
              </a:spcAft>
              <a:defRPr/>
            </a:pPr>
            <a:endParaRPr lang="en-US" sz="900">
              <a:solidFill>
                <a:prstClr val="black"/>
              </a:solidFill>
              <a:latin typeface="Arial"/>
            </a:endParaRPr>
          </a:p>
        </p:txBody>
      </p:sp>
      <p:sp>
        <p:nvSpPr>
          <p:cNvPr id="85" name="Freeform 19">
            <a:extLst>
              <a:ext uri="{FF2B5EF4-FFF2-40B4-BE49-F238E27FC236}">
                <a16:creationId xmlns:a16="http://schemas.microsoft.com/office/drawing/2014/main" id="{8EED5FC2-A795-7D49-989C-1BF50C63E45E}"/>
              </a:ext>
            </a:extLst>
          </p:cNvPr>
          <p:cNvSpPr>
            <a:spLocks noChangeArrowheads="1"/>
          </p:cNvSpPr>
          <p:nvPr/>
        </p:nvSpPr>
        <p:spPr bwMode="auto">
          <a:xfrm>
            <a:off x="894664" y="3636262"/>
            <a:ext cx="3309035" cy="1410146"/>
          </a:xfrm>
          <a:custGeom>
            <a:avLst/>
            <a:gdLst>
              <a:gd name="T0" fmla="*/ 281 w 15804"/>
              <a:gd name="T1" fmla="*/ 6825 h 6887"/>
              <a:gd name="T2" fmla="*/ 530 w 15804"/>
              <a:gd name="T3" fmla="*/ 6704 h 6887"/>
              <a:gd name="T4" fmla="*/ 779 w 15804"/>
              <a:gd name="T5" fmla="*/ 6591 h 6887"/>
              <a:gd name="T6" fmla="*/ 1061 w 15804"/>
              <a:gd name="T7" fmla="*/ 6500 h 6887"/>
              <a:gd name="T8" fmla="*/ 1331 w 15804"/>
              <a:gd name="T9" fmla="*/ 6386 h 6887"/>
              <a:gd name="T10" fmla="*/ 1602 w 15804"/>
              <a:gd name="T11" fmla="*/ 6281 h 6887"/>
              <a:gd name="T12" fmla="*/ 1872 w 15804"/>
              <a:gd name="T13" fmla="*/ 6174 h 6887"/>
              <a:gd name="T14" fmla="*/ 2121 w 15804"/>
              <a:gd name="T15" fmla="*/ 6084 h 6887"/>
              <a:gd name="T16" fmla="*/ 2371 w 15804"/>
              <a:gd name="T17" fmla="*/ 5925 h 6887"/>
              <a:gd name="T18" fmla="*/ 2652 w 15804"/>
              <a:gd name="T19" fmla="*/ 5804 h 6887"/>
              <a:gd name="T20" fmla="*/ 2922 w 15804"/>
              <a:gd name="T21" fmla="*/ 5713 h 6887"/>
              <a:gd name="T22" fmla="*/ 3204 w 15804"/>
              <a:gd name="T23" fmla="*/ 5607 h 6887"/>
              <a:gd name="T24" fmla="*/ 3485 w 15804"/>
              <a:gd name="T25" fmla="*/ 5516 h 6887"/>
              <a:gd name="T26" fmla="*/ 3746 w 15804"/>
              <a:gd name="T27" fmla="*/ 5418 h 6887"/>
              <a:gd name="T28" fmla="*/ 4070 w 15804"/>
              <a:gd name="T29" fmla="*/ 5319 h 6887"/>
              <a:gd name="T30" fmla="*/ 4319 w 15804"/>
              <a:gd name="T31" fmla="*/ 5168 h 6887"/>
              <a:gd name="T32" fmla="*/ 4557 w 15804"/>
              <a:gd name="T33" fmla="*/ 5024 h 6887"/>
              <a:gd name="T34" fmla="*/ 4806 w 15804"/>
              <a:gd name="T35" fmla="*/ 4918 h 6887"/>
              <a:gd name="T36" fmla="*/ 5055 w 15804"/>
              <a:gd name="T37" fmla="*/ 4805 h 6887"/>
              <a:gd name="T38" fmla="*/ 5304 w 15804"/>
              <a:gd name="T39" fmla="*/ 4714 h 6887"/>
              <a:gd name="T40" fmla="*/ 5531 w 15804"/>
              <a:gd name="T41" fmla="*/ 4593 h 6887"/>
              <a:gd name="T42" fmla="*/ 5781 w 15804"/>
              <a:gd name="T43" fmla="*/ 4509 h 6887"/>
              <a:gd name="T44" fmla="*/ 6029 w 15804"/>
              <a:gd name="T45" fmla="*/ 4380 h 6887"/>
              <a:gd name="T46" fmla="*/ 6268 w 15804"/>
              <a:gd name="T47" fmla="*/ 4214 h 6887"/>
              <a:gd name="T48" fmla="*/ 6592 w 15804"/>
              <a:gd name="T49" fmla="*/ 4153 h 6887"/>
              <a:gd name="T50" fmla="*/ 6841 w 15804"/>
              <a:gd name="T51" fmla="*/ 4009 h 6887"/>
              <a:gd name="T52" fmla="*/ 7101 w 15804"/>
              <a:gd name="T53" fmla="*/ 3911 h 6887"/>
              <a:gd name="T54" fmla="*/ 7371 w 15804"/>
              <a:gd name="T55" fmla="*/ 3775 h 6887"/>
              <a:gd name="T56" fmla="*/ 7587 w 15804"/>
              <a:gd name="T57" fmla="*/ 3676 h 6887"/>
              <a:gd name="T58" fmla="*/ 7847 w 15804"/>
              <a:gd name="T59" fmla="*/ 3570 h 6887"/>
              <a:gd name="T60" fmla="*/ 8096 w 15804"/>
              <a:gd name="T61" fmla="*/ 3501 h 6887"/>
              <a:gd name="T62" fmla="*/ 8345 w 15804"/>
              <a:gd name="T63" fmla="*/ 3433 h 6887"/>
              <a:gd name="T64" fmla="*/ 8605 w 15804"/>
              <a:gd name="T65" fmla="*/ 3312 h 6887"/>
              <a:gd name="T66" fmla="*/ 8821 w 15804"/>
              <a:gd name="T67" fmla="*/ 3251 h 6887"/>
              <a:gd name="T68" fmla="*/ 9048 w 15804"/>
              <a:gd name="T69" fmla="*/ 3143 h 6887"/>
              <a:gd name="T70" fmla="*/ 9276 w 15804"/>
              <a:gd name="T71" fmla="*/ 3048 h 6887"/>
              <a:gd name="T72" fmla="*/ 9492 w 15804"/>
              <a:gd name="T73" fmla="*/ 2957 h 6887"/>
              <a:gd name="T74" fmla="*/ 9709 w 15804"/>
              <a:gd name="T75" fmla="*/ 2905 h 6887"/>
              <a:gd name="T76" fmla="*/ 9936 w 15804"/>
              <a:gd name="T77" fmla="*/ 2805 h 6887"/>
              <a:gd name="T78" fmla="*/ 10164 w 15804"/>
              <a:gd name="T79" fmla="*/ 2653 h 6887"/>
              <a:gd name="T80" fmla="*/ 10412 w 15804"/>
              <a:gd name="T81" fmla="*/ 2514 h 6887"/>
              <a:gd name="T82" fmla="*/ 10629 w 15804"/>
              <a:gd name="T83" fmla="*/ 2400 h 6887"/>
              <a:gd name="T84" fmla="*/ 10857 w 15804"/>
              <a:gd name="T85" fmla="*/ 2324 h 6887"/>
              <a:gd name="T86" fmla="*/ 11095 w 15804"/>
              <a:gd name="T87" fmla="*/ 2220 h 6887"/>
              <a:gd name="T88" fmla="*/ 11322 w 15804"/>
              <a:gd name="T89" fmla="*/ 2099 h 6887"/>
              <a:gd name="T90" fmla="*/ 11560 w 15804"/>
              <a:gd name="T91" fmla="*/ 1902 h 6887"/>
              <a:gd name="T92" fmla="*/ 11798 w 15804"/>
              <a:gd name="T93" fmla="*/ 1775 h 6887"/>
              <a:gd name="T94" fmla="*/ 12036 w 15804"/>
              <a:gd name="T95" fmla="*/ 1654 h 6887"/>
              <a:gd name="T96" fmla="*/ 12274 w 15804"/>
              <a:gd name="T97" fmla="*/ 1573 h 6887"/>
              <a:gd name="T98" fmla="*/ 12512 w 15804"/>
              <a:gd name="T99" fmla="*/ 1557 h 6887"/>
              <a:gd name="T100" fmla="*/ 12750 w 15804"/>
              <a:gd name="T101" fmla="*/ 1443 h 6887"/>
              <a:gd name="T102" fmla="*/ 12978 w 15804"/>
              <a:gd name="T103" fmla="*/ 1265 h 6887"/>
              <a:gd name="T104" fmla="*/ 13238 w 15804"/>
              <a:gd name="T105" fmla="*/ 1179 h 6887"/>
              <a:gd name="T106" fmla="*/ 13497 w 15804"/>
              <a:gd name="T107" fmla="*/ 1107 h 6887"/>
              <a:gd name="T108" fmla="*/ 13736 w 15804"/>
              <a:gd name="T109" fmla="*/ 999 h 6887"/>
              <a:gd name="T110" fmla="*/ 14017 w 15804"/>
              <a:gd name="T111" fmla="*/ 874 h 6887"/>
              <a:gd name="T112" fmla="*/ 14255 w 15804"/>
              <a:gd name="T113" fmla="*/ 706 h 6887"/>
              <a:gd name="T114" fmla="*/ 14515 w 15804"/>
              <a:gd name="T115" fmla="*/ 635 h 6887"/>
              <a:gd name="T116" fmla="*/ 14786 w 15804"/>
              <a:gd name="T117" fmla="*/ 513 h 6887"/>
              <a:gd name="T118" fmla="*/ 15056 w 15804"/>
              <a:gd name="T119" fmla="*/ 421 h 6887"/>
              <a:gd name="T120" fmla="*/ 15305 w 15804"/>
              <a:gd name="T121" fmla="*/ 256 h 6887"/>
              <a:gd name="T122" fmla="*/ 15597 w 15804"/>
              <a:gd name="T123" fmla="*/ 108 h 68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804" h="6887">
                <a:moveTo>
                  <a:pt x="0" y="6886"/>
                </a:moveTo>
                <a:lnTo>
                  <a:pt x="11" y="6886"/>
                </a:lnTo>
                <a:lnTo>
                  <a:pt x="43" y="6886"/>
                </a:lnTo>
                <a:lnTo>
                  <a:pt x="54" y="6886"/>
                </a:lnTo>
                <a:lnTo>
                  <a:pt x="75" y="6886"/>
                </a:lnTo>
                <a:lnTo>
                  <a:pt x="87" y="6886"/>
                </a:lnTo>
                <a:lnTo>
                  <a:pt x="97" y="6886"/>
                </a:lnTo>
                <a:lnTo>
                  <a:pt x="108" y="6886"/>
                </a:lnTo>
                <a:lnTo>
                  <a:pt x="129" y="6878"/>
                </a:lnTo>
                <a:lnTo>
                  <a:pt x="141" y="6878"/>
                </a:lnTo>
                <a:lnTo>
                  <a:pt x="151" y="6870"/>
                </a:lnTo>
                <a:lnTo>
                  <a:pt x="173" y="6870"/>
                </a:lnTo>
                <a:lnTo>
                  <a:pt x="184" y="6870"/>
                </a:lnTo>
                <a:lnTo>
                  <a:pt x="195" y="6863"/>
                </a:lnTo>
                <a:lnTo>
                  <a:pt x="216" y="6863"/>
                </a:lnTo>
                <a:lnTo>
                  <a:pt x="227" y="6856"/>
                </a:lnTo>
                <a:lnTo>
                  <a:pt x="238" y="6840"/>
                </a:lnTo>
                <a:lnTo>
                  <a:pt x="249" y="6825"/>
                </a:lnTo>
                <a:lnTo>
                  <a:pt x="260" y="6825"/>
                </a:lnTo>
                <a:lnTo>
                  <a:pt x="281" y="6825"/>
                </a:lnTo>
                <a:lnTo>
                  <a:pt x="303" y="6825"/>
                </a:lnTo>
                <a:lnTo>
                  <a:pt x="314" y="6818"/>
                </a:lnTo>
                <a:lnTo>
                  <a:pt x="325" y="6818"/>
                </a:lnTo>
                <a:lnTo>
                  <a:pt x="336" y="6810"/>
                </a:lnTo>
                <a:lnTo>
                  <a:pt x="346" y="6810"/>
                </a:lnTo>
                <a:lnTo>
                  <a:pt x="368" y="6795"/>
                </a:lnTo>
                <a:lnTo>
                  <a:pt x="379" y="6795"/>
                </a:lnTo>
                <a:lnTo>
                  <a:pt x="390" y="6787"/>
                </a:lnTo>
                <a:lnTo>
                  <a:pt x="400" y="6780"/>
                </a:lnTo>
                <a:lnTo>
                  <a:pt x="411" y="6757"/>
                </a:lnTo>
                <a:lnTo>
                  <a:pt x="422" y="6757"/>
                </a:lnTo>
                <a:lnTo>
                  <a:pt x="433" y="6749"/>
                </a:lnTo>
                <a:lnTo>
                  <a:pt x="444" y="6742"/>
                </a:lnTo>
                <a:lnTo>
                  <a:pt x="466" y="6742"/>
                </a:lnTo>
                <a:lnTo>
                  <a:pt x="476" y="6734"/>
                </a:lnTo>
                <a:lnTo>
                  <a:pt x="487" y="6734"/>
                </a:lnTo>
                <a:lnTo>
                  <a:pt x="498" y="6719"/>
                </a:lnTo>
                <a:lnTo>
                  <a:pt x="508" y="6712"/>
                </a:lnTo>
                <a:lnTo>
                  <a:pt x="520" y="6712"/>
                </a:lnTo>
                <a:lnTo>
                  <a:pt x="530" y="6704"/>
                </a:lnTo>
                <a:lnTo>
                  <a:pt x="541" y="6704"/>
                </a:lnTo>
                <a:lnTo>
                  <a:pt x="552" y="6696"/>
                </a:lnTo>
                <a:lnTo>
                  <a:pt x="563" y="6696"/>
                </a:lnTo>
                <a:lnTo>
                  <a:pt x="574" y="6696"/>
                </a:lnTo>
                <a:lnTo>
                  <a:pt x="584" y="6696"/>
                </a:lnTo>
                <a:lnTo>
                  <a:pt x="606" y="6696"/>
                </a:lnTo>
                <a:lnTo>
                  <a:pt x="617" y="6689"/>
                </a:lnTo>
                <a:lnTo>
                  <a:pt x="649" y="6689"/>
                </a:lnTo>
                <a:lnTo>
                  <a:pt x="660" y="6666"/>
                </a:lnTo>
                <a:lnTo>
                  <a:pt x="671" y="6659"/>
                </a:lnTo>
                <a:lnTo>
                  <a:pt x="682" y="6651"/>
                </a:lnTo>
                <a:lnTo>
                  <a:pt x="692" y="6651"/>
                </a:lnTo>
                <a:lnTo>
                  <a:pt x="704" y="6644"/>
                </a:lnTo>
                <a:lnTo>
                  <a:pt x="714" y="6636"/>
                </a:lnTo>
                <a:lnTo>
                  <a:pt x="725" y="6636"/>
                </a:lnTo>
                <a:lnTo>
                  <a:pt x="736" y="6621"/>
                </a:lnTo>
                <a:lnTo>
                  <a:pt x="746" y="6613"/>
                </a:lnTo>
                <a:lnTo>
                  <a:pt x="758" y="6591"/>
                </a:lnTo>
                <a:lnTo>
                  <a:pt x="768" y="6591"/>
                </a:lnTo>
                <a:lnTo>
                  <a:pt x="779" y="6591"/>
                </a:lnTo>
                <a:lnTo>
                  <a:pt x="790" y="6583"/>
                </a:lnTo>
                <a:lnTo>
                  <a:pt x="812" y="6575"/>
                </a:lnTo>
                <a:lnTo>
                  <a:pt x="823" y="6575"/>
                </a:lnTo>
                <a:lnTo>
                  <a:pt x="833" y="6568"/>
                </a:lnTo>
                <a:lnTo>
                  <a:pt x="844" y="6560"/>
                </a:lnTo>
                <a:lnTo>
                  <a:pt x="855" y="6553"/>
                </a:lnTo>
                <a:lnTo>
                  <a:pt x="887" y="6545"/>
                </a:lnTo>
                <a:lnTo>
                  <a:pt x="899" y="6538"/>
                </a:lnTo>
                <a:lnTo>
                  <a:pt x="909" y="6538"/>
                </a:lnTo>
                <a:lnTo>
                  <a:pt x="920" y="6538"/>
                </a:lnTo>
                <a:lnTo>
                  <a:pt x="931" y="6530"/>
                </a:lnTo>
                <a:lnTo>
                  <a:pt x="942" y="6530"/>
                </a:lnTo>
                <a:lnTo>
                  <a:pt x="953" y="6530"/>
                </a:lnTo>
                <a:lnTo>
                  <a:pt x="963" y="6515"/>
                </a:lnTo>
                <a:lnTo>
                  <a:pt x="974" y="6515"/>
                </a:lnTo>
                <a:lnTo>
                  <a:pt x="996" y="6515"/>
                </a:lnTo>
                <a:lnTo>
                  <a:pt x="1028" y="6508"/>
                </a:lnTo>
                <a:lnTo>
                  <a:pt x="1039" y="6508"/>
                </a:lnTo>
                <a:lnTo>
                  <a:pt x="1050" y="6500"/>
                </a:lnTo>
                <a:lnTo>
                  <a:pt x="1061" y="6500"/>
                </a:lnTo>
                <a:lnTo>
                  <a:pt x="1071" y="6492"/>
                </a:lnTo>
                <a:lnTo>
                  <a:pt x="1083" y="6484"/>
                </a:lnTo>
                <a:lnTo>
                  <a:pt x="1093" y="6484"/>
                </a:lnTo>
                <a:lnTo>
                  <a:pt x="1104" y="6477"/>
                </a:lnTo>
                <a:lnTo>
                  <a:pt x="1115" y="6470"/>
                </a:lnTo>
                <a:lnTo>
                  <a:pt x="1137" y="6470"/>
                </a:lnTo>
                <a:lnTo>
                  <a:pt x="1147" y="6470"/>
                </a:lnTo>
                <a:lnTo>
                  <a:pt x="1158" y="6470"/>
                </a:lnTo>
                <a:lnTo>
                  <a:pt x="1169" y="6462"/>
                </a:lnTo>
                <a:lnTo>
                  <a:pt x="1180" y="6455"/>
                </a:lnTo>
                <a:lnTo>
                  <a:pt x="1191" y="6447"/>
                </a:lnTo>
                <a:lnTo>
                  <a:pt x="1212" y="6439"/>
                </a:lnTo>
                <a:lnTo>
                  <a:pt x="1223" y="6432"/>
                </a:lnTo>
                <a:lnTo>
                  <a:pt x="1234" y="6424"/>
                </a:lnTo>
                <a:lnTo>
                  <a:pt x="1245" y="6417"/>
                </a:lnTo>
                <a:lnTo>
                  <a:pt x="1266" y="6409"/>
                </a:lnTo>
                <a:lnTo>
                  <a:pt x="1277" y="6401"/>
                </a:lnTo>
                <a:lnTo>
                  <a:pt x="1299" y="6394"/>
                </a:lnTo>
                <a:lnTo>
                  <a:pt x="1321" y="6386"/>
                </a:lnTo>
                <a:lnTo>
                  <a:pt x="1331" y="6386"/>
                </a:lnTo>
                <a:lnTo>
                  <a:pt x="1342" y="6386"/>
                </a:lnTo>
                <a:lnTo>
                  <a:pt x="1353" y="6379"/>
                </a:lnTo>
                <a:lnTo>
                  <a:pt x="1385" y="6379"/>
                </a:lnTo>
                <a:lnTo>
                  <a:pt x="1396" y="6364"/>
                </a:lnTo>
                <a:lnTo>
                  <a:pt x="1407" y="6356"/>
                </a:lnTo>
                <a:lnTo>
                  <a:pt x="1429" y="6348"/>
                </a:lnTo>
                <a:lnTo>
                  <a:pt x="1440" y="6348"/>
                </a:lnTo>
                <a:lnTo>
                  <a:pt x="1450" y="6341"/>
                </a:lnTo>
                <a:lnTo>
                  <a:pt x="1461" y="6334"/>
                </a:lnTo>
                <a:lnTo>
                  <a:pt x="1483" y="6334"/>
                </a:lnTo>
                <a:lnTo>
                  <a:pt x="1494" y="6334"/>
                </a:lnTo>
                <a:lnTo>
                  <a:pt x="1516" y="6326"/>
                </a:lnTo>
                <a:lnTo>
                  <a:pt x="1526" y="6326"/>
                </a:lnTo>
                <a:lnTo>
                  <a:pt x="1537" y="6318"/>
                </a:lnTo>
                <a:lnTo>
                  <a:pt x="1548" y="6318"/>
                </a:lnTo>
                <a:lnTo>
                  <a:pt x="1559" y="6310"/>
                </a:lnTo>
                <a:lnTo>
                  <a:pt x="1570" y="6310"/>
                </a:lnTo>
                <a:lnTo>
                  <a:pt x="1580" y="6310"/>
                </a:lnTo>
                <a:lnTo>
                  <a:pt x="1591" y="6296"/>
                </a:lnTo>
                <a:lnTo>
                  <a:pt x="1602" y="6281"/>
                </a:lnTo>
                <a:lnTo>
                  <a:pt x="1613" y="6273"/>
                </a:lnTo>
                <a:lnTo>
                  <a:pt x="1624" y="6273"/>
                </a:lnTo>
                <a:lnTo>
                  <a:pt x="1634" y="6273"/>
                </a:lnTo>
                <a:lnTo>
                  <a:pt x="1645" y="6273"/>
                </a:lnTo>
                <a:lnTo>
                  <a:pt x="1656" y="6273"/>
                </a:lnTo>
                <a:lnTo>
                  <a:pt x="1667" y="6265"/>
                </a:lnTo>
                <a:lnTo>
                  <a:pt x="1678" y="6265"/>
                </a:lnTo>
                <a:lnTo>
                  <a:pt x="1700" y="6250"/>
                </a:lnTo>
                <a:lnTo>
                  <a:pt x="1710" y="6250"/>
                </a:lnTo>
                <a:lnTo>
                  <a:pt x="1742" y="6250"/>
                </a:lnTo>
                <a:lnTo>
                  <a:pt x="1754" y="6243"/>
                </a:lnTo>
                <a:lnTo>
                  <a:pt x="1775" y="6220"/>
                </a:lnTo>
                <a:lnTo>
                  <a:pt x="1786" y="6212"/>
                </a:lnTo>
                <a:lnTo>
                  <a:pt x="1797" y="6212"/>
                </a:lnTo>
                <a:lnTo>
                  <a:pt x="1808" y="6205"/>
                </a:lnTo>
                <a:lnTo>
                  <a:pt x="1818" y="6182"/>
                </a:lnTo>
                <a:lnTo>
                  <a:pt x="1829" y="6182"/>
                </a:lnTo>
                <a:lnTo>
                  <a:pt x="1840" y="6182"/>
                </a:lnTo>
                <a:lnTo>
                  <a:pt x="1851" y="6182"/>
                </a:lnTo>
                <a:lnTo>
                  <a:pt x="1872" y="6174"/>
                </a:lnTo>
                <a:lnTo>
                  <a:pt x="1883" y="6167"/>
                </a:lnTo>
                <a:lnTo>
                  <a:pt x="1894" y="6160"/>
                </a:lnTo>
                <a:lnTo>
                  <a:pt x="1905" y="6152"/>
                </a:lnTo>
                <a:lnTo>
                  <a:pt x="1916" y="6144"/>
                </a:lnTo>
                <a:lnTo>
                  <a:pt x="1926" y="6129"/>
                </a:lnTo>
                <a:lnTo>
                  <a:pt x="1938" y="6129"/>
                </a:lnTo>
                <a:lnTo>
                  <a:pt x="1948" y="6114"/>
                </a:lnTo>
                <a:lnTo>
                  <a:pt x="1959" y="6107"/>
                </a:lnTo>
                <a:lnTo>
                  <a:pt x="1981" y="6107"/>
                </a:lnTo>
                <a:lnTo>
                  <a:pt x="1992" y="6107"/>
                </a:lnTo>
                <a:lnTo>
                  <a:pt x="2003" y="6107"/>
                </a:lnTo>
                <a:lnTo>
                  <a:pt x="2013" y="6107"/>
                </a:lnTo>
                <a:lnTo>
                  <a:pt x="2046" y="6107"/>
                </a:lnTo>
                <a:lnTo>
                  <a:pt x="2057" y="6107"/>
                </a:lnTo>
                <a:lnTo>
                  <a:pt x="2067" y="6107"/>
                </a:lnTo>
                <a:lnTo>
                  <a:pt x="2079" y="6099"/>
                </a:lnTo>
                <a:lnTo>
                  <a:pt x="2089" y="6099"/>
                </a:lnTo>
                <a:lnTo>
                  <a:pt x="2100" y="6099"/>
                </a:lnTo>
                <a:lnTo>
                  <a:pt x="2111" y="6084"/>
                </a:lnTo>
                <a:lnTo>
                  <a:pt x="2121" y="6084"/>
                </a:lnTo>
                <a:lnTo>
                  <a:pt x="2133" y="6084"/>
                </a:lnTo>
                <a:lnTo>
                  <a:pt x="2143" y="6069"/>
                </a:lnTo>
                <a:lnTo>
                  <a:pt x="2165" y="6061"/>
                </a:lnTo>
                <a:lnTo>
                  <a:pt x="2187" y="6053"/>
                </a:lnTo>
                <a:lnTo>
                  <a:pt x="2197" y="6046"/>
                </a:lnTo>
                <a:lnTo>
                  <a:pt x="2208" y="6046"/>
                </a:lnTo>
                <a:lnTo>
                  <a:pt x="2219" y="6031"/>
                </a:lnTo>
                <a:lnTo>
                  <a:pt x="2230" y="5993"/>
                </a:lnTo>
                <a:lnTo>
                  <a:pt x="2241" y="5993"/>
                </a:lnTo>
                <a:lnTo>
                  <a:pt x="2251" y="5993"/>
                </a:lnTo>
                <a:lnTo>
                  <a:pt x="2262" y="5986"/>
                </a:lnTo>
                <a:lnTo>
                  <a:pt x="2273" y="5986"/>
                </a:lnTo>
                <a:lnTo>
                  <a:pt x="2284" y="5962"/>
                </a:lnTo>
                <a:lnTo>
                  <a:pt x="2295" y="5962"/>
                </a:lnTo>
                <a:lnTo>
                  <a:pt x="2305" y="5955"/>
                </a:lnTo>
                <a:lnTo>
                  <a:pt x="2327" y="5940"/>
                </a:lnTo>
                <a:lnTo>
                  <a:pt x="2338" y="5940"/>
                </a:lnTo>
                <a:lnTo>
                  <a:pt x="2349" y="5933"/>
                </a:lnTo>
                <a:lnTo>
                  <a:pt x="2359" y="5925"/>
                </a:lnTo>
                <a:lnTo>
                  <a:pt x="2371" y="5925"/>
                </a:lnTo>
                <a:lnTo>
                  <a:pt x="2381" y="5925"/>
                </a:lnTo>
                <a:lnTo>
                  <a:pt x="2392" y="5910"/>
                </a:lnTo>
                <a:lnTo>
                  <a:pt x="2403" y="5902"/>
                </a:lnTo>
                <a:lnTo>
                  <a:pt x="2414" y="5902"/>
                </a:lnTo>
                <a:lnTo>
                  <a:pt x="2425" y="5895"/>
                </a:lnTo>
                <a:lnTo>
                  <a:pt x="2435" y="5887"/>
                </a:lnTo>
                <a:lnTo>
                  <a:pt x="2446" y="5887"/>
                </a:lnTo>
                <a:lnTo>
                  <a:pt x="2468" y="5879"/>
                </a:lnTo>
                <a:lnTo>
                  <a:pt x="2479" y="5879"/>
                </a:lnTo>
                <a:lnTo>
                  <a:pt x="2500" y="5872"/>
                </a:lnTo>
                <a:lnTo>
                  <a:pt x="2533" y="5872"/>
                </a:lnTo>
                <a:lnTo>
                  <a:pt x="2544" y="5864"/>
                </a:lnTo>
                <a:lnTo>
                  <a:pt x="2565" y="5857"/>
                </a:lnTo>
                <a:lnTo>
                  <a:pt x="2576" y="5857"/>
                </a:lnTo>
                <a:lnTo>
                  <a:pt x="2587" y="5849"/>
                </a:lnTo>
                <a:lnTo>
                  <a:pt x="2598" y="5849"/>
                </a:lnTo>
                <a:lnTo>
                  <a:pt x="2609" y="5849"/>
                </a:lnTo>
                <a:lnTo>
                  <a:pt x="2619" y="5842"/>
                </a:lnTo>
                <a:lnTo>
                  <a:pt x="2641" y="5826"/>
                </a:lnTo>
                <a:lnTo>
                  <a:pt x="2652" y="5804"/>
                </a:lnTo>
                <a:lnTo>
                  <a:pt x="2663" y="5796"/>
                </a:lnTo>
                <a:lnTo>
                  <a:pt x="2684" y="5788"/>
                </a:lnTo>
                <a:lnTo>
                  <a:pt x="2706" y="5788"/>
                </a:lnTo>
                <a:lnTo>
                  <a:pt x="2717" y="5781"/>
                </a:lnTo>
                <a:lnTo>
                  <a:pt x="2728" y="5774"/>
                </a:lnTo>
                <a:lnTo>
                  <a:pt x="2738" y="5774"/>
                </a:lnTo>
                <a:lnTo>
                  <a:pt x="2750" y="5774"/>
                </a:lnTo>
                <a:lnTo>
                  <a:pt x="2760" y="5774"/>
                </a:lnTo>
                <a:lnTo>
                  <a:pt x="2782" y="5766"/>
                </a:lnTo>
                <a:lnTo>
                  <a:pt x="2793" y="5743"/>
                </a:lnTo>
                <a:lnTo>
                  <a:pt x="2804" y="5736"/>
                </a:lnTo>
                <a:lnTo>
                  <a:pt x="2814" y="5736"/>
                </a:lnTo>
                <a:lnTo>
                  <a:pt x="2847" y="5736"/>
                </a:lnTo>
                <a:lnTo>
                  <a:pt x="2858" y="5736"/>
                </a:lnTo>
                <a:lnTo>
                  <a:pt x="2868" y="5736"/>
                </a:lnTo>
                <a:lnTo>
                  <a:pt x="2879" y="5736"/>
                </a:lnTo>
                <a:lnTo>
                  <a:pt x="2890" y="5721"/>
                </a:lnTo>
                <a:lnTo>
                  <a:pt x="2901" y="5713"/>
                </a:lnTo>
                <a:lnTo>
                  <a:pt x="2912" y="5713"/>
                </a:lnTo>
                <a:lnTo>
                  <a:pt x="2922" y="5713"/>
                </a:lnTo>
                <a:lnTo>
                  <a:pt x="2934" y="5713"/>
                </a:lnTo>
                <a:lnTo>
                  <a:pt x="2966" y="5698"/>
                </a:lnTo>
                <a:lnTo>
                  <a:pt x="2976" y="5698"/>
                </a:lnTo>
                <a:lnTo>
                  <a:pt x="2988" y="5683"/>
                </a:lnTo>
                <a:lnTo>
                  <a:pt x="2998" y="5683"/>
                </a:lnTo>
                <a:lnTo>
                  <a:pt x="3009" y="5683"/>
                </a:lnTo>
                <a:lnTo>
                  <a:pt x="3020" y="5675"/>
                </a:lnTo>
                <a:lnTo>
                  <a:pt x="3031" y="5652"/>
                </a:lnTo>
                <a:lnTo>
                  <a:pt x="3042" y="5652"/>
                </a:lnTo>
                <a:lnTo>
                  <a:pt x="3052" y="5652"/>
                </a:lnTo>
                <a:lnTo>
                  <a:pt x="3063" y="5645"/>
                </a:lnTo>
                <a:lnTo>
                  <a:pt x="3074" y="5645"/>
                </a:lnTo>
                <a:lnTo>
                  <a:pt x="3106" y="5638"/>
                </a:lnTo>
                <a:lnTo>
                  <a:pt x="3117" y="5638"/>
                </a:lnTo>
                <a:lnTo>
                  <a:pt x="3128" y="5630"/>
                </a:lnTo>
                <a:lnTo>
                  <a:pt x="3139" y="5622"/>
                </a:lnTo>
                <a:lnTo>
                  <a:pt x="3161" y="5622"/>
                </a:lnTo>
                <a:lnTo>
                  <a:pt x="3172" y="5614"/>
                </a:lnTo>
                <a:lnTo>
                  <a:pt x="3183" y="5614"/>
                </a:lnTo>
                <a:lnTo>
                  <a:pt x="3204" y="5607"/>
                </a:lnTo>
                <a:lnTo>
                  <a:pt x="3215" y="5607"/>
                </a:lnTo>
                <a:lnTo>
                  <a:pt x="3226" y="5600"/>
                </a:lnTo>
                <a:lnTo>
                  <a:pt x="3237" y="5600"/>
                </a:lnTo>
                <a:lnTo>
                  <a:pt x="3247" y="5584"/>
                </a:lnTo>
                <a:lnTo>
                  <a:pt x="3258" y="5577"/>
                </a:lnTo>
                <a:lnTo>
                  <a:pt x="3280" y="5577"/>
                </a:lnTo>
                <a:lnTo>
                  <a:pt x="3301" y="5577"/>
                </a:lnTo>
                <a:lnTo>
                  <a:pt x="3323" y="5577"/>
                </a:lnTo>
                <a:lnTo>
                  <a:pt x="3345" y="5577"/>
                </a:lnTo>
                <a:lnTo>
                  <a:pt x="3355" y="5562"/>
                </a:lnTo>
                <a:lnTo>
                  <a:pt x="3367" y="5554"/>
                </a:lnTo>
                <a:lnTo>
                  <a:pt x="3377" y="5554"/>
                </a:lnTo>
                <a:lnTo>
                  <a:pt x="3388" y="5554"/>
                </a:lnTo>
                <a:lnTo>
                  <a:pt x="3410" y="5547"/>
                </a:lnTo>
                <a:lnTo>
                  <a:pt x="3421" y="5531"/>
                </a:lnTo>
                <a:lnTo>
                  <a:pt x="3431" y="5531"/>
                </a:lnTo>
                <a:lnTo>
                  <a:pt x="3442" y="5531"/>
                </a:lnTo>
                <a:lnTo>
                  <a:pt x="3464" y="5524"/>
                </a:lnTo>
                <a:lnTo>
                  <a:pt x="3475" y="5524"/>
                </a:lnTo>
                <a:lnTo>
                  <a:pt x="3485" y="5516"/>
                </a:lnTo>
                <a:lnTo>
                  <a:pt x="3496" y="5516"/>
                </a:lnTo>
                <a:lnTo>
                  <a:pt x="3507" y="5509"/>
                </a:lnTo>
                <a:lnTo>
                  <a:pt x="3529" y="5501"/>
                </a:lnTo>
                <a:lnTo>
                  <a:pt x="3539" y="5501"/>
                </a:lnTo>
                <a:lnTo>
                  <a:pt x="3551" y="5493"/>
                </a:lnTo>
                <a:lnTo>
                  <a:pt x="3561" y="5493"/>
                </a:lnTo>
                <a:lnTo>
                  <a:pt x="3572" y="5486"/>
                </a:lnTo>
                <a:lnTo>
                  <a:pt x="3583" y="5478"/>
                </a:lnTo>
                <a:lnTo>
                  <a:pt x="3593" y="5478"/>
                </a:lnTo>
                <a:lnTo>
                  <a:pt x="3615" y="5471"/>
                </a:lnTo>
                <a:lnTo>
                  <a:pt x="3648" y="5456"/>
                </a:lnTo>
                <a:lnTo>
                  <a:pt x="3659" y="5448"/>
                </a:lnTo>
                <a:lnTo>
                  <a:pt x="3669" y="5448"/>
                </a:lnTo>
                <a:lnTo>
                  <a:pt x="3680" y="5448"/>
                </a:lnTo>
                <a:lnTo>
                  <a:pt x="3691" y="5448"/>
                </a:lnTo>
                <a:lnTo>
                  <a:pt x="3702" y="5448"/>
                </a:lnTo>
                <a:lnTo>
                  <a:pt x="3713" y="5440"/>
                </a:lnTo>
                <a:lnTo>
                  <a:pt x="3724" y="5426"/>
                </a:lnTo>
                <a:lnTo>
                  <a:pt x="3734" y="5418"/>
                </a:lnTo>
                <a:lnTo>
                  <a:pt x="3746" y="5418"/>
                </a:lnTo>
                <a:lnTo>
                  <a:pt x="3756" y="5402"/>
                </a:lnTo>
                <a:lnTo>
                  <a:pt x="3778" y="5395"/>
                </a:lnTo>
                <a:lnTo>
                  <a:pt x="3789" y="5395"/>
                </a:lnTo>
                <a:lnTo>
                  <a:pt x="3800" y="5388"/>
                </a:lnTo>
                <a:lnTo>
                  <a:pt x="3810" y="5380"/>
                </a:lnTo>
                <a:lnTo>
                  <a:pt x="3832" y="5365"/>
                </a:lnTo>
                <a:lnTo>
                  <a:pt x="3843" y="5365"/>
                </a:lnTo>
                <a:lnTo>
                  <a:pt x="3854" y="5365"/>
                </a:lnTo>
                <a:lnTo>
                  <a:pt x="3897" y="5357"/>
                </a:lnTo>
                <a:lnTo>
                  <a:pt x="3908" y="5357"/>
                </a:lnTo>
                <a:lnTo>
                  <a:pt x="3930" y="5350"/>
                </a:lnTo>
                <a:lnTo>
                  <a:pt x="3940" y="5335"/>
                </a:lnTo>
                <a:lnTo>
                  <a:pt x="3951" y="5335"/>
                </a:lnTo>
                <a:lnTo>
                  <a:pt x="3962" y="5335"/>
                </a:lnTo>
                <a:lnTo>
                  <a:pt x="3994" y="5327"/>
                </a:lnTo>
                <a:lnTo>
                  <a:pt x="4016" y="5327"/>
                </a:lnTo>
                <a:lnTo>
                  <a:pt x="4027" y="5327"/>
                </a:lnTo>
                <a:lnTo>
                  <a:pt x="4038" y="5319"/>
                </a:lnTo>
                <a:lnTo>
                  <a:pt x="4059" y="5319"/>
                </a:lnTo>
                <a:lnTo>
                  <a:pt x="4070" y="5319"/>
                </a:lnTo>
                <a:lnTo>
                  <a:pt x="4092" y="5312"/>
                </a:lnTo>
                <a:lnTo>
                  <a:pt x="4102" y="5304"/>
                </a:lnTo>
                <a:lnTo>
                  <a:pt x="4113" y="5297"/>
                </a:lnTo>
                <a:lnTo>
                  <a:pt x="4124" y="5297"/>
                </a:lnTo>
                <a:lnTo>
                  <a:pt x="4135" y="5289"/>
                </a:lnTo>
                <a:lnTo>
                  <a:pt x="4146" y="5281"/>
                </a:lnTo>
                <a:lnTo>
                  <a:pt x="4156" y="5281"/>
                </a:lnTo>
                <a:lnTo>
                  <a:pt x="4168" y="5274"/>
                </a:lnTo>
                <a:lnTo>
                  <a:pt x="4178" y="5266"/>
                </a:lnTo>
                <a:lnTo>
                  <a:pt x="4189" y="5252"/>
                </a:lnTo>
                <a:lnTo>
                  <a:pt x="4200" y="5244"/>
                </a:lnTo>
                <a:lnTo>
                  <a:pt x="4222" y="5244"/>
                </a:lnTo>
                <a:lnTo>
                  <a:pt x="4232" y="5228"/>
                </a:lnTo>
                <a:lnTo>
                  <a:pt x="4243" y="5228"/>
                </a:lnTo>
                <a:lnTo>
                  <a:pt x="4265" y="5228"/>
                </a:lnTo>
                <a:lnTo>
                  <a:pt x="4276" y="5221"/>
                </a:lnTo>
                <a:lnTo>
                  <a:pt x="4286" y="5206"/>
                </a:lnTo>
                <a:lnTo>
                  <a:pt x="4297" y="5198"/>
                </a:lnTo>
                <a:lnTo>
                  <a:pt x="4308" y="5176"/>
                </a:lnTo>
                <a:lnTo>
                  <a:pt x="4319" y="5168"/>
                </a:lnTo>
                <a:lnTo>
                  <a:pt x="4330" y="5153"/>
                </a:lnTo>
                <a:lnTo>
                  <a:pt x="4341" y="5153"/>
                </a:lnTo>
                <a:lnTo>
                  <a:pt x="4351" y="5145"/>
                </a:lnTo>
                <a:lnTo>
                  <a:pt x="4373" y="5145"/>
                </a:lnTo>
                <a:lnTo>
                  <a:pt x="4384" y="5138"/>
                </a:lnTo>
                <a:lnTo>
                  <a:pt x="4406" y="5130"/>
                </a:lnTo>
                <a:lnTo>
                  <a:pt x="4417" y="5123"/>
                </a:lnTo>
                <a:lnTo>
                  <a:pt x="4427" y="5115"/>
                </a:lnTo>
                <a:lnTo>
                  <a:pt x="4438" y="5115"/>
                </a:lnTo>
                <a:lnTo>
                  <a:pt x="4449" y="5107"/>
                </a:lnTo>
                <a:lnTo>
                  <a:pt x="4460" y="5100"/>
                </a:lnTo>
                <a:lnTo>
                  <a:pt x="4471" y="5085"/>
                </a:lnTo>
                <a:lnTo>
                  <a:pt x="4481" y="5085"/>
                </a:lnTo>
                <a:lnTo>
                  <a:pt x="4492" y="5077"/>
                </a:lnTo>
                <a:lnTo>
                  <a:pt x="4503" y="5062"/>
                </a:lnTo>
                <a:lnTo>
                  <a:pt x="4514" y="5047"/>
                </a:lnTo>
                <a:lnTo>
                  <a:pt x="4525" y="5040"/>
                </a:lnTo>
                <a:lnTo>
                  <a:pt x="4535" y="5032"/>
                </a:lnTo>
                <a:lnTo>
                  <a:pt x="4547" y="5032"/>
                </a:lnTo>
                <a:lnTo>
                  <a:pt x="4557" y="5024"/>
                </a:lnTo>
                <a:lnTo>
                  <a:pt x="4568" y="5016"/>
                </a:lnTo>
                <a:lnTo>
                  <a:pt x="4589" y="5009"/>
                </a:lnTo>
                <a:lnTo>
                  <a:pt x="4601" y="5009"/>
                </a:lnTo>
                <a:lnTo>
                  <a:pt x="4611" y="5002"/>
                </a:lnTo>
                <a:lnTo>
                  <a:pt x="4622" y="4994"/>
                </a:lnTo>
                <a:lnTo>
                  <a:pt x="4633" y="4994"/>
                </a:lnTo>
                <a:lnTo>
                  <a:pt x="4644" y="4986"/>
                </a:lnTo>
                <a:lnTo>
                  <a:pt x="4655" y="4979"/>
                </a:lnTo>
                <a:lnTo>
                  <a:pt x="4665" y="4979"/>
                </a:lnTo>
                <a:lnTo>
                  <a:pt x="4687" y="4964"/>
                </a:lnTo>
                <a:lnTo>
                  <a:pt x="4698" y="4956"/>
                </a:lnTo>
                <a:lnTo>
                  <a:pt x="4709" y="4956"/>
                </a:lnTo>
                <a:lnTo>
                  <a:pt x="4719" y="4949"/>
                </a:lnTo>
                <a:lnTo>
                  <a:pt x="4730" y="4949"/>
                </a:lnTo>
                <a:lnTo>
                  <a:pt x="4741" y="4933"/>
                </a:lnTo>
                <a:lnTo>
                  <a:pt x="4752" y="4933"/>
                </a:lnTo>
                <a:lnTo>
                  <a:pt x="4763" y="4926"/>
                </a:lnTo>
                <a:lnTo>
                  <a:pt x="4785" y="4918"/>
                </a:lnTo>
                <a:lnTo>
                  <a:pt x="4795" y="4918"/>
                </a:lnTo>
                <a:lnTo>
                  <a:pt x="4806" y="4918"/>
                </a:lnTo>
                <a:lnTo>
                  <a:pt x="4817" y="4911"/>
                </a:lnTo>
                <a:lnTo>
                  <a:pt x="4828" y="4896"/>
                </a:lnTo>
                <a:lnTo>
                  <a:pt x="4839" y="4896"/>
                </a:lnTo>
                <a:lnTo>
                  <a:pt x="4849" y="4888"/>
                </a:lnTo>
                <a:lnTo>
                  <a:pt x="4860" y="4888"/>
                </a:lnTo>
                <a:lnTo>
                  <a:pt x="4871" y="4888"/>
                </a:lnTo>
                <a:lnTo>
                  <a:pt x="4882" y="4880"/>
                </a:lnTo>
                <a:lnTo>
                  <a:pt x="4893" y="4880"/>
                </a:lnTo>
                <a:lnTo>
                  <a:pt x="4904" y="4873"/>
                </a:lnTo>
                <a:lnTo>
                  <a:pt x="4914" y="4873"/>
                </a:lnTo>
                <a:lnTo>
                  <a:pt x="4926" y="4873"/>
                </a:lnTo>
                <a:lnTo>
                  <a:pt x="4936" y="4866"/>
                </a:lnTo>
                <a:lnTo>
                  <a:pt x="4947" y="4866"/>
                </a:lnTo>
                <a:lnTo>
                  <a:pt x="4958" y="4858"/>
                </a:lnTo>
                <a:lnTo>
                  <a:pt x="4968" y="4842"/>
                </a:lnTo>
                <a:lnTo>
                  <a:pt x="4980" y="4835"/>
                </a:lnTo>
                <a:lnTo>
                  <a:pt x="5001" y="4828"/>
                </a:lnTo>
                <a:lnTo>
                  <a:pt x="5023" y="4820"/>
                </a:lnTo>
                <a:lnTo>
                  <a:pt x="5034" y="4812"/>
                </a:lnTo>
                <a:lnTo>
                  <a:pt x="5055" y="4805"/>
                </a:lnTo>
                <a:lnTo>
                  <a:pt x="5066" y="4797"/>
                </a:lnTo>
                <a:lnTo>
                  <a:pt x="5077" y="4797"/>
                </a:lnTo>
                <a:lnTo>
                  <a:pt x="5088" y="4790"/>
                </a:lnTo>
                <a:lnTo>
                  <a:pt x="5098" y="4767"/>
                </a:lnTo>
                <a:lnTo>
                  <a:pt x="5131" y="4767"/>
                </a:lnTo>
                <a:lnTo>
                  <a:pt x="5142" y="4767"/>
                </a:lnTo>
                <a:lnTo>
                  <a:pt x="5152" y="4767"/>
                </a:lnTo>
                <a:lnTo>
                  <a:pt x="5164" y="4759"/>
                </a:lnTo>
                <a:lnTo>
                  <a:pt x="5174" y="4759"/>
                </a:lnTo>
                <a:lnTo>
                  <a:pt x="5185" y="4752"/>
                </a:lnTo>
                <a:lnTo>
                  <a:pt x="5206" y="4752"/>
                </a:lnTo>
                <a:lnTo>
                  <a:pt x="5218" y="4744"/>
                </a:lnTo>
                <a:lnTo>
                  <a:pt x="5228" y="4744"/>
                </a:lnTo>
                <a:lnTo>
                  <a:pt x="5239" y="4744"/>
                </a:lnTo>
                <a:lnTo>
                  <a:pt x="5250" y="4737"/>
                </a:lnTo>
                <a:lnTo>
                  <a:pt x="5261" y="4737"/>
                </a:lnTo>
                <a:lnTo>
                  <a:pt x="5272" y="4737"/>
                </a:lnTo>
                <a:lnTo>
                  <a:pt x="5282" y="4737"/>
                </a:lnTo>
                <a:lnTo>
                  <a:pt x="5293" y="4729"/>
                </a:lnTo>
                <a:lnTo>
                  <a:pt x="5304" y="4714"/>
                </a:lnTo>
                <a:lnTo>
                  <a:pt x="5315" y="4706"/>
                </a:lnTo>
                <a:lnTo>
                  <a:pt x="5326" y="4706"/>
                </a:lnTo>
                <a:lnTo>
                  <a:pt x="5336" y="4706"/>
                </a:lnTo>
                <a:lnTo>
                  <a:pt x="5347" y="4706"/>
                </a:lnTo>
                <a:lnTo>
                  <a:pt x="5358" y="4699"/>
                </a:lnTo>
                <a:lnTo>
                  <a:pt x="5369" y="4668"/>
                </a:lnTo>
                <a:lnTo>
                  <a:pt x="5380" y="4661"/>
                </a:lnTo>
                <a:lnTo>
                  <a:pt x="5390" y="4661"/>
                </a:lnTo>
                <a:lnTo>
                  <a:pt x="5402" y="4654"/>
                </a:lnTo>
                <a:lnTo>
                  <a:pt x="5412" y="4646"/>
                </a:lnTo>
                <a:lnTo>
                  <a:pt x="5423" y="4638"/>
                </a:lnTo>
                <a:lnTo>
                  <a:pt x="5445" y="4630"/>
                </a:lnTo>
                <a:lnTo>
                  <a:pt x="5456" y="4630"/>
                </a:lnTo>
                <a:lnTo>
                  <a:pt x="5466" y="4630"/>
                </a:lnTo>
                <a:lnTo>
                  <a:pt x="5477" y="4630"/>
                </a:lnTo>
                <a:lnTo>
                  <a:pt x="5488" y="4623"/>
                </a:lnTo>
                <a:lnTo>
                  <a:pt x="5499" y="4616"/>
                </a:lnTo>
                <a:lnTo>
                  <a:pt x="5510" y="4608"/>
                </a:lnTo>
                <a:lnTo>
                  <a:pt x="5521" y="4600"/>
                </a:lnTo>
                <a:lnTo>
                  <a:pt x="5531" y="4593"/>
                </a:lnTo>
                <a:lnTo>
                  <a:pt x="5553" y="4578"/>
                </a:lnTo>
                <a:lnTo>
                  <a:pt x="5585" y="4578"/>
                </a:lnTo>
                <a:lnTo>
                  <a:pt x="5597" y="4563"/>
                </a:lnTo>
                <a:lnTo>
                  <a:pt x="5607" y="4563"/>
                </a:lnTo>
                <a:lnTo>
                  <a:pt x="5618" y="4563"/>
                </a:lnTo>
                <a:lnTo>
                  <a:pt x="5629" y="4563"/>
                </a:lnTo>
                <a:lnTo>
                  <a:pt x="5640" y="4563"/>
                </a:lnTo>
                <a:lnTo>
                  <a:pt x="5651" y="4563"/>
                </a:lnTo>
                <a:lnTo>
                  <a:pt x="5661" y="4555"/>
                </a:lnTo>
                <a:lnTo>
                  <a:pt x="5672" y="4547"/>
                </a:lnTo>
                <a:lnTo>
                  <a:pt x="5683" y="4540"/>
                </a:lnTo>
                <a:lnTo>
                  <a:pt x="5694" y="4532"/>
                </a:lnTo>
                <a:lnTo>
                  <a:pt x="5705" y="4532"/>
                </a:lnTo>
                <a:lnTo>
                  <a:pt x="5715" y="4532"/>
                </a:lnTo>
                <a:lnTo>
                  <a:pt x="5726" y="4525"/>
                </a:lnTo>
                <a:lnTo>
                  <a:pt x="5737" y="4517"/>
                </a:lnTo>
                <a:lnTo>
                  <a:pt x="5748" y="4509"/>
                </a:lnTo>
                <a:lnTo>
                  <a:pt x="5759" y="4509"/>
                </a:lnTo>
                <a:lnTo>
                  <a:pt x="5769" y="4509"/>
                </a:lnTo>
                <a:lnTo>
                  <a:pt x="5781" y="4509"/>
                </a:lnTo>
                <a:lnTo>
                  <a:pt x="5791" y="4502"/>
                </a:lnTo>
                <a:lnTo>
                  <a:pt x="5802" y="4502"/>
                </a:lnTo>
                <a:lnTo>
                  <a:pt x="5823" y="4494"/>
                </a:lnTo>
                <a:lnTo>
                  <a:pt x="5845" y="4479"/>
                </a:lnTo>
                <a:lnTo>
                  <a:pt x="5856" y="4479"/>
                </a:lnTo>
                <a:lnTo>
                  <a:pt x="5867" y="4479"/>
                </a:lnTo>
                <a:lnTo>
                  <a:pt x="5878" y="4479"/>
                </a:lnTo>
                <a:lnTo>
                  <a:pt x="5889" y="4471"/>
                </a:lnTo>
                <a:lnTo>
                  <a:pt x="5910" y="4464"/>
                </a:lnTo>
                <a:lnTo>
                  <a:pt x="5921" y="4456"/>
                </a:lnTo>
                <a:lnTo>
                  <a:pt x="5932" y="4449"/>
                </a:lnTo>
                <a:lnTo>
                  <a:pt x="5943" y="4441"/>
                </a:lnTo>
                <a:lnTo>
                  <a:pt x="5953" y="4434"/>
                </a:lnTo>
                <a:lnTo>
                  <a:pt x="5964" y="4434"/>
                </a:lnTo>
                <a:lnTo>
                  <a:pt x="5975" y="4434"/>
                </a:lnTo>
                <a:lnTo>
                  <a:pt x="5986" y="4434"/>
                </a:lnTo>
                <a:lnTo>
                  <a:pt x="5997" y="4426"/>
                </a:lnTo>
                <a:lnTo>
                  <a:pt x="6008" y="4411"/>
                </a:lnTo>
                <a:lnTo>
                  <a:pt x="6019" y="4396"/>
                </a:lnTo>
                <a:lnTo>
                  <a:pt x="6029" y="4380"/>
                </a:lnTo>
                <a:lnTo>
                  <a:pt x="6051" y="4373"/>
                </a:lnTo>
                <a:lnTo>
                  <a:pt x="6062" y="4358"/>
                </a:lnTo>
                <a:lnTo>
                  <a:pt x="6073" y="4350"/>
                </a:lnTo>
                <a:lnTo>
                  <a:pt x="6084" y="4350"/>
                </a:lnTo>
                <a:lnTo>
                  <a:pt x="6105" y="4350"/>
                </a:lnTo>
                <a:lnTo>
                  <a:pt x="6116" y="4343"/>
                </a:lnTo>
                <a:lnTo>
                  <a:pt x="6127" y="4343"/>
                </a:lnTo>
                <a:lnTo>
                  <a:pt x="6138" y="4328"/>
                </a:lnTo>
                <a:lnTo>
                  <a:pt x="6148" y="4305"/>
                </a:lnTo>
                <a:lnTo>
                  <a:pt x="6160" y="4305"/>
                </a:lnTo>
                <a:lnTo>
                  <a:pt x="6170" y="4305"/>
                </a:lnTo>
                <a:lnTo>
                  <a:pt x="6181" y="4305"/>
                </a:lnTo>
                <a:lnTo>
                  <a:pt x="6192" y="4297"/>
                </a:lnTo>
                <a:lnTo>
                  <a:pt x="6202" y="4282"/>
                </a:lnTo>
                <a:lnTo>
                  <a:pt x="6214" y="4244"/>
                </a:lnTo>
                <a:lnTo>
                  <a:pt x="6224" y="4244"/>
                </a:lnTo>
                <a:lnTo>
                  <a:pt x="6235" y="4244"/>
                </a:lnTo>
                <a:lnTo>
                  <a:pt x="6246" y="4237"/>
                </a:lnTo>
                <a:lnTo>
                  <a:pt x="6257" y="4221"/>
                </a:lnTo>
                <a:lnTo>
                  <a:pt x="6268" y="4214"/>
                </a:lnTo>
                <a:lnTo>
                  <a:pt x="6278" y="4214"/>
                </a:lnTo>
                <a:lnTo>
                  <a:pt x="6311" y="4214"/>
                </a:lnTo>
                <a:lnTo>
                  <a:pt x="6343" y="4214"/>
                </a:lnTo>
                <a:lnTo>
                  <a:pt x="6354" y="4214"/>
                </a:lnTo>
                <a:lnTo>
                  <a:pt x="6365" y="4206"/>
                </a:lnTo>
                <a:lnTo>
                  <a:pt x="6386" y="4199"/>
                </a:lnTo>
                <a:lnTo>
                  <a:pt x="6398" y="4191"/>
                </a:lnTo>
                <a:lnTo>
                  <a:pt x="6408" y="4184"/>
                </a:lnTo>
                <a:lnTo>
                  <a:pt x="6419" y="4176"/>
                </a:lnTo>
                <a:lnTo>
                  <a:pt x="6430" y="4176"/>
                </a:lnTo>
                <a:lnTo>
                  <a:pt x="6440" y="4176"/>
                </a:lnTo>
                <a:lnTo>
                  <a:pt x="6452" y="4168"/>
                </a:lnTo>
                <a:lnTo>
                  <a:pt x="6462" y="4161"/>
                </a:lnTo>
                <a:lnTo>
                  <a:pt x="6473" y="4161"/>
                </a:lnTo>
                <a:lnTo>
                  <a:pt x="6506" y="4161"/>
                </a:lnTo>
                <a:lnTo>
                  <a:pt x="6516" y="4161"/>
                </a:lnTo>
                <a:lnTo>
                  <a:pt x="6538" y="4153"/>
                </a:lnTo>
                <a:lnTo>
                  <a:pt x="6560" y="4153"/>
                </a:lnTo>
                <a:lnTo>
                  <a:pt x="6570" y="4153"/>
                </a:lnTo>
                <a:lnTo>
                  <a:pt x="6592" y="4153"/>
                </a:lnTo>
                <a:lnTo>
                  <a:pt x="6603" y="4153"/>
                </a:lnTo>
                <a:lnTo>
                  <a:pt x="6614" y="4138"/>
                </a:lnTo>
                <a:lnTo>
                  <a:pt x="6625" y="4138"/>
                </a:lnTo>
                <a:lnTo>
                  <a:pt x="6646" y="4130"/>
                </a:lnTo>
                <a:lnTo>
                  <a:pt x="6657" y="4123"/>
                </a:lnTo>
                <a:lnTo>
                  <a:pt x="6679" y="4115"/>
                </a:lnTo>
                <a:lnTo>
                  <a:pt x="6690" y="4108"/>
                </a:lnTo>
                <a:lnTo>
                  <a:pt x="6711" y="4100"/>
                </a:lnTo>
                <a:lnTo>
                  <a:pt x="6722" y="4100"/>
                </a:lnTo>
                <a:lnTo>
                  <a:pt x="6733" y="4085"/>
                </a:lnTo>
                <a:lnTo>
                  <a:pt x="6744" y="4085"/>
                </a:lnTo>
                <a:lnTo>
                  <a:pt x="6755" y="4085"/>
                </a:lnTo>
                <a:lnTo>
                  <a:pt x="6765" y="4077"/>
                </a:lnTo>
                <a:lnTo>
                  <a:pt x="6777" y="4063"/>
                </a:lnTo>
                <a:lnTo>
                  <a:pt x="6787" y="4055"/>
                </a:lnTo>
                <a:lnTo>
                  <a:pt x="6798" y="4047"/>
                </a:lnTo>
                <a:lnTo>
                  <a:pt x="6809" y="4039"/>
                </a:lnTo>
                <a:lnTo>
                  <a:pt x="6819" y="4025"/>
                </a:lnTo>
                <a:lnTo>
                  <a:pt x="6831" y="4025"/>
                </a:lnTo>
                <a:lnTo>
                  <a:pt x="6841" y="4009"/>
                </a:lnTo>
                <a:lnTo>
                  <a:pt x="6863" y="4009"/>
                </a:lnTo>
                <a:lnTo>
                  <a:pt x="6874" y="4001"/>
                </a:lnTo>
                <a:lnTo>
                  <a:pt x="6895" y="4001"/>
                </a:lnTo>
                <a:lnTo>
                  <a:pt x="6906" y="3987"/>
                </a:lnTo>
                <a:lnTo>
                  <a:pt x="6917" y="3979"/>
                </a:lnTo>
                <a:lnTo>
                  <a:pt x="6928" y="3979"/>
                </a:lnTo>
                <a:lnTo>
                  <a:pt x="6939" y="3971"/>
                </a:lnTo>
                <a:lnTo>
                  <a:pt x="6949" y="3964"/>
                </a:lnTo>
                <a:lnTo>
                  <a:pt x="6960" y="3956"/>
                </a:lnTo>
                <a:lnTo>
                  <a:pt x="6982" y="3956"/>
                </a:lnTo>
                <a:lnTo>
                  <a:pt x="6993" y="3956"/>
                </a:lnTo>
                <a:lnTo>
                  <a:pt x="7003" y="3956"/>
                </a:lnTo>
                <a:lnTo>
                  <a:pt x="7015" y="3956"/>
                </a:lnTo>
                <a:lnTo>
                  <a:pt x="7025" y="3956"/>
                </a:lnTo>
                <a:lnTo>
                  <a:pt x="7047" y="3941"/>
                </a:lnTo>
                <a:lnTo>
                  <a:pt x="7057" y="3934"/>
                </a:lnTo>
                <a:lnTo>
                  <a:pt x="7069" y="3934"/>
                </a:lnTo>
                <a:lnTo>
                  <a:pt x="7079" y="3926"/>
                </a:lnTo>
                <a:lnTo>
                  <a:pt x="7090" y="3918"/>
                </a:lnTo>
                <a:lnTo>
                  <a:pt x="7101" y="3911"/>
                </a:lnTo>
                <a:lnTo>
                  <a:pt x="7122" y="3911"/>
                </a:lnTo>
                <a:lnTo>
                  <a:pt x="7132" y="3903"/>
                </a:lnTo>
                <a:lnTo>
                  <a:pt x="7143" y="3903"/>
                </a:lnTo>
                <a:lnTo>
                  <a:pt x="7165" y="3888"/>
                </a:lnTo>
                <a:lnTo>
                  <a:pt x="7197" y="3880"/>
                </a:lnTo>
                <a:lnTo>
                  <a:pt x="7208" y="3873"/>
                </a:lnTo>
                <a:lnTo>
                  <a:pt x="7219" y="3873"/>
                </a:lnTo>
                <a:lnTo>
                  <a:pt x="7230" y="3865"/>
                </a:lnTo>
                <a:lnTo>
                  <a:pt x="7241" y="3850"/>
                </a:lnTo>
                <a:lnTo>
                  <a:pt x="7252" y="3850"/>
                </a:lnTo>
                <a:lnTo>
                  <a:pt x="7263" y="3850"/>
                </a:lnTo>
                <a:lnTo>
                  <a:pt x="7273" y="3842"/>
                </a:lnTo>
                <a:lnTo>
                  <a:pt x="7284" y="3835"/>
                </a:lnTo>
                <a:lnTo>
                  <a:pt x="7295" y="3820"/>
                </a:lnTo>
                <a:lnTo>
                  <a:pt x="7306" y="3805"/>
                </a:lnTo>
                <a:lnTo>
                  <a:pt x="7317" y="3805"/>
                </a:lnTo>
                <a:lnTo>
                  <a:pt x="7327" y="3797"/>
                </a:lnTo>
                <a:lnTo>
                  <a:pt x="7338" y="3782"/>
                </a:lnTo>
                <a:lnTo>
                  <a:pt x="7349" y="3775"/>
                </a:lnTo>
                <a:lnTo>
                  <a:pt x="7371" y="3775"/>
                </a:lnTo>
                <a:lnTo>
                  <a:pt x="7381" y="3775"/>
                </a:lnTo>
                <a:lnTo>
                  <a:pt x="7393" y="3775"/>
                </a:lnTo>
                <a:lnTo>
                  <a:pt x="7403" y="3775"/>
                </a:lnTo>
                <a:lnTo>
                  <a:pt x="7414" y="3775"/>
                </a:lnTo>
                <a:lnTo>
                  <a:pt x="7425" y="3759"/>
                </a:lnTo>
                <a:lnTo>
                  <a:pt x="7435" y="3759"/>
                </a:lnTo>
                <a:lnTo>
                  <a:pt x="7447" y="3744"/>
                </a:lnTo>
                <a:lnTo>
                  <a:pt x="7457" y="3744"/>
                </a:lnTo>
                <a:lnTo>
                  <a:pt x="7468" y="3744"/>
                </a:lnTo>
                <a:lnTo>
                  <a:pt x="7479" y="3744"/>
                </a:lnTo>
                <a:lnTo>
                  <a:pt x="7490" y="3737"/>
                </a:lnTo>
                <a:lnTo>
                  <a:pt x="7501" y="3737"/>
                </a:lnTo>
                <a:lnTo>
                  <a:pt x="7511" y="3737"/>
                </a:lnTo>
                <a:lnTo>
                  <a:pt x="7522" y="3737"/>
                </a:lnTo>
                <a:lnTo>
                  <a:pt x="7533" y="3721"/>
                </a:lnTo>
                <a:lnTo>
                  <a:pt x="7544" y="3713"/>
                </a:lnTo>
                <a:lnTo>
                  <a:pt x="7555" y="3713"/>
                </a:lnTo>
                <a:lnTo>
                  <a:pt x="7565" y="3706"/>
                </a:lnTo>
                <a:lnTo>
                  <a:pt x="7576" y="3683"/>
                </a:lnTo>
                <a:lnTo>
                  <a:pt x="7587" y="3676"/>
                </a:lnTo>
                <a:lnTo>
                  <a:pt x="7598" y="3676"/>
                </a:lnTo>
                <a:lnTo>
                  <a:pt x="7619" y="3668"/>
                </a:lnTo>
                <a:lnTo>
                  <a:pt x="7631" y="3661"/>
                </a:lnTo>
                <a:lnTo>
                  <a:pt x="7641" y="3661"/>
                </a:lnTo>
                <a:lnTo>
                  <a:pt x="7652" y="3653"/>
                </a:lnTo>
                <a:lnTo>
                  <a:pt x="7663" y="3653"/>
                </a:lnTo>
                <a:lnTo>
                  <a:pt x="7674" y="3646"/>
                </a:lnTo>
                <a:lnTo>
                  <a:pt x="7685" y="3638"/>
                </a:lnTo>
                <a:lnTo>
                  <a:pt x="7695" y="3630"/>
                </a:lnTo>
                <a:lnTo>
                  <a:pt x="7706" y="3615"/>
                </a:lnTo>
                <a:lnTo>
                  <a:pt x="7717" y="3615"/>
                </a:lnTo>
                <a:lnTo>
                  <a:pt x="7739" y="3608"/>
                </a:lnTo>
                <a:lnTo>
                  <a:pt x="7750" y="3600"/>
                </a:lnTo>
                <a:lnTo>
                  <a:pt x="7760" y="3592"/>
                </a:lnTo>
                <a:lnTo>
                  <a:pt x="7771" y="3577"/>
                </a:lnTo>
                <a:lnTo>
                  <a:pt x="7782" y="3577"/>
                </a:lnTo>
                <a:lnTo>
                  <a:pt x="7793" y="3577"/>
                </a:lnTo>
                <a:lnTo>
                  <a:pt x="7804" y="3570"/>
                </a:lnTo>
                <a:lnTo>
                  <a:pt x="7836" y="3570"/>
                </a:lnTo>
                <a:lnTo>
                  <a:pt x="7847" y="3570"/>
                </a:lnTo>
                <a:lnTo>
                  <a:pt x="7869" y="3570"/>
                </a:lnTo>
                <a:lnTo>
                  <a:pt x="7880" y="3562"/>
                </a:lnTo>
                <a:lnTo>
                  <a:pt x="7890" y="3554"/>
                </a:lnTo>
                <a:lnTo>
                  <a:pt x="7901" y="3554"/>
                </a:lnTo>
                <a:lnTo>
                  <a:pt x="7912" y="3554"/>
                </a:lnTo>
                <a:lnTo>
                  <a:pt x="7923" y="3554"/>
                </a:lnTo>
                <a:lnTo>
                  <a:pt x="7934" y="3554"/>
                </a:lnTo>
                <a:lnTo>
                  <a:pt x="7944" y="3547"/>
                </a:lnTo>
                <a:lnTo>
                  <a:pt x="7955" y="3532"/>
                </a:lnTo>
                <a:lnTo>
                  <a:pt x="7966" y="3532"/>
                </a:lnTo>
                <a:lnTo>
                  <a:pt x="7977" y="3524"/>
                </a:lnTo>
                <a:lnTo>
                  <a:pt x="7988" y="3524"/>
                </a:lnTo>
                <a:lnTo>
                  <a:pt x="7998" y="3524"/>
                </a:lnTo>
                <a:lnTo>
                  <a:pt x="8010" y="3517"/>
                </a:lnTo>
                <a:lnTo>
                  <a:pt x="8020" y="3517"/>
                </a:lnTo>
                <a:lnTo>
                  <a:pt x="8031" y="3517"/>
                </a:lnTo>
                <a:lnTo>
                  <a:pt x="8042" y="3509"/>
                </a:lnTo>
                <a:lnTo>
                  <a:pt x="8064" y="3509"/>
                </a:lnTo>
                <a:lnTo>
                  <a:pt x="8074" y="3501"/>
                </a:lnTo>
                <a:lnTo>
                  <a:pt x="8096" y="3501"/>
                </a:lnTo>
                <a:lnTo>
                  <a:pt x="8107" y="3501"/>
                </a:lnTo>
                <a:lnTo>
                  <a:pt x="8118" y="3501"/>
                </a:lnTo>
                <a:lnTo>
                  <a:pt x="8128" y="3501"/>
                </a:lnTo>
                <a:lnTo>
                  <a:pt x="8139" y="3501"/>
                </a:lnTo>
                <a:lnTo>
                  <a:pt x="8150" y="3494"/>
                </a:lnTo>
                <a:lnTo>
                  <a:pt x="8172" y="3494"/>
                </a:lnTo>
                <a:lnTo>
                  <a:pt x="8182" y="3494"/>
                </a:lnTo>
                <a:lnTo>
                  <a:pt x="8193" y="3494"/>
                </a:lnTo>
                <a:lnTo>
                  <a:pt x="8204" y="3486"/>
                </a:lnTo>
                <a:lnTo>
                  <a:pt x="8215" y="3479"/>
                </a:lnTo>
                <a:lnTo>
                  <a:pt x="8226" y="3479"/>
                </a:lnTo>
                <a:lnTo>
                  <a:pt x="8236" y="3479"/>
                </a:lnTo>
                <a:lnTo>
                  <a:pt x="8248" y="3471"/>
                </a:lnTo>
                <a:lnTo>
                  <a:pt x="8258" y="3463"/>
                </a:lnTo>
                <a:lnTo>
                  <a:pt x="8269" y="3463"/>
                </a:lnTo>
                <a:lnTo>
                  <a:pt x="8280" y="3463"/>
                </a:lnTo>
                <a:lnTo>
                  <a:pt x="8302" y="3463"/>
                </a:lnTo>
                <a:lnTo>
                  <a:pt x="8323" y="3449"/>
                </a:lnTo>
                <a:lnTo>
                  <a:pt x="8334" y="3449"/>
                </a:lnTo>
                <a:lnTo>
                  <a:pt x="8345" y="3433"/>
                </a:lnTo>
                <a:lnTo>
                  <a:pt x="8367" y="3425"/>
                </a:lnTo>
                <a:lnTo>
                  <a:pt x="8377" y="3418"/>
                </a:lnTo>
                <a:lnTo>
                  <a:pt x="8388" y="3411"/>
                </a:lnTo>
                <a:lnTo>
                  <a:pt x="8399" y="3403"/>
                </a:lnTo>
                <a:lnTo>
                  <a:pt x="8410" y="3403"/>
                </a:lnTo>
                <a:lnTo>
                  <a:pt x="8421" y="3395"/>
                </a:lnTo>
                <a:lnTo>
                  <a:pt x="8431" y="3395"/>
                </a:lnTo>
                <a:lnTo>
                  <a:pt x="8443" y="3395"/>
                </a:lnTo>
                <a:lnTo>
                  <a:pt x="8453" y="3387"/>
                </a:lnTo>
                <a:lnTo>
                  <a:pt x="8464" y="3387"/>
                </a:lnTo>
                <a:lnTo>
                  <a:pt x="8475" y="3387"/>
                </a:lnTo>
                <a:lnTo>
                  <a:pt x="8497" y="3387"/>
                </a:lnTo>
                <a:lnTo>
                  <a:pt x="8507" y="3373"/>
                </a:lnTo>
                <a:lnTo>
                  <a:pt x="8518" y="3365"/>
                </a:lnTo>
                <a:lnTo>
                  <a:pt x="8529" y="3365"/>
                </a:lnTo>
                <a:lnTo>
                  <a:pt x="8551" y="3357"/>
                </a:lnTo>
                <a:lnTo>
                  <a:pt x="8561" y="3357"/>
                </a:lnTo>
                <a:lnTo>
                  <a:pt x="8572" y="3342"/>
                </a:lnTo>
                <a:lnTo>
                  <a:pt x="8594" y="3327"/>
                </a:lnTo>
                <a:lnTo>
                  <a:pt x="8605" y="3312"/>
                </a:lnTo>
                <a:lnTo>
                  <a:pt x="8615" y="3312"/>
                </a:lnTo>
                <a:lnTo>
                  <a:pt x="8627" y="3312"/>
                </a:lnTo>
                <a:lnTo>
                  <a:pt x="8637" y="3312"/>
                </a:lnTo>
                <a:lnTo>
                  <a:pt x="8648" y="3312"/>
                </a:lnTo>
                <a:lnTo>
                  <a:pt x="8659" y="3304"/>
                </a:lnTo>
                <a:lnTo>
                  <a:pt x="8669" y="3297"/>
                </a:lnTo>
                <a:lnTo>
                  <a:pt x="8681" y="3289"/>
                </a:lnTo>
                <a:lnTo>
                  <a:pt x="8691" y="3289"/>
                </a:lnTo>
                <a:lnTo>
                  <a:pt x="8702" y="3289"/>
                </a:lnTo>
                <a:lnTo>
                  <a:pt x="8713" y="3289"/>
                </a:lnTo>
                <a:lnTo>
                  <a:pt x="8724" y="3282"/>
                </a:lnTo>
                <a:lnTo>
                  <a:pt x="8735" y="3274"/>
                </a:lnTo>
                <a:lnTo>
                  <a:pt x="8745" y="3274"/>
                </a:lnTo>
                <a:lnTo>
                  <a:pt x="8756" y="3274"/>
                </a:lnTo>
                <a:lnTo>
                  <a:pt x="8767" y="3274"/>
                </a:lnTo>
                <a:lnTo>
                  <a:pt x="8778" y="3274"/>
                </a:lnTo>
                <a:lnTo>
                  <a:pt x="8789" y="3266"/>
                </a:lnTo>
                <a:lnTo>
                  <a:pt x="8799" y="3266"/>
                </a:lnTo>
                <a:lnTo>
                  <a:pt x="8810" y="3259"/>
                </a:lnTo>
                <a:lnTo>
                  <a:pt x="8821" y="3251"/>
                </a:lnTo>
                <a:lnTo>
                  <a:pt x="8832" y="3251"/>
                </a:lnTo>
                <a:lnTo>
                  <a:pt x="8843" y="3251"/>
                </a:lnTo>
                <a:lnTo>
                  <a:pt x="8854" y="3251"/>
                </a:lnTo>
                <a:lnTo>
                  <a:pt x="8865" y="3236"/>
                </a:lnTo>
                <a:lnTo>
                  <a:pt x="8875" y="3221"/>
                </a:lnTo>
                <a:lnTo>
                  <a:pt x="8886" y="3213"/>
                </a:lnTo>
                <a:lnTo>
                  <a:pt x="8897" y="3213"/>
                </a:lnTo>
                <a:lnTo>
                  <a:pt x="8908" y="3213"/>
                </a:lnTo>
                <a:lnTo>
                  <a:pt x="8919" y="3213"/>
                </a:lnTo>
                <a:lnTo>
                  <a:pt x="8930" y="3213"/>
                </a:lnTo>
                <a:lnTo>
                  <a:pt x="8940" y="3213"/>
                </a:lnTo>
                <a:lnTo>
                  <a:pt x="8951" y="3213"/>
                </a:lnTo>
                <a:lnTo>
                  <a:pt x="8962" y="3205"/>
                </a:lnTo>
                <a:lnTo>
                  <a:pt x="8973" y="3197"/>
                </a:lnTo>
                <a:lnTo>
                  <a:pt x="8994" y="3190"/>
                </a:lnTo>
                <a:lnTo>
                  <a:pt x="9006" y="3190"/>
                </a:lnTo>
                <a:lnTo>
                  <a:pt x="9016" y="3182"/>
                </a:lnTo>
                <a:lnTo>
                  <a:pt x="9027" y="3166"/>
                </a:lnTo>
                <a:lnTo>
                  <a:pt x="9038" y="3166"/>
                </a:lnTo>
                <a:lnTo>
                  <a:pt x="9048" y="3143"/>
                </a:lnTo>
                <a:lnTo>
                  <a:pt x="9060" y="3143"/>
                </a:lnTo>
                <a:lnTo>
                  <a:pt x="9070" y="3143"/>
                </a:lnTo>
                <a:lnTo>
                  <a:pt x="9081" y="3143"/>
                </a:lnTo>
                <a:lnTo>
                  <a:pt x="9092" y="3143"/>
                </a:lnTo>
                <a:lnTo>
                  <a:pt x="9103" y="3127"/>
                </a:lnTo>
                <a:lnTo>
                  <a:pt x="9114" y="3127"/>
                </a:lnTo>
                <a:lnTo>
                  <a:pt x="9124" y="3120"/>
                </a:lnTo>
                <a:lnTo>
                  <a:pt x="9135" y="3111"/>
                </a:lnTo>
                <a:lnTo>
                  <a:pt x="9146" y="3104"/>
                </a:lnTo>
                <a:lnTo>
                  <a:pt x="9157" y="3096"/>
                </a:lnTo>
                <a:lnTo>
                  <a:pt x="9168" y="3096"/>
                </a:lnTo>
                <a:lnTo>
                  <a:pt x="9178" y="3096"/>
                </a:lnTo>
                <a:lnTo>
                  <a:pt x="9189" y="3096"/>
                </a:lnTo>
                <a:lnTo>
                  <a:pt x="9200" y="3087"/>
                </a:lnTo>
                <a:lnTo>
                  <a:pt x="9222" y="3087"/>
                </a:lnTo>
                <a:lnTo>
                  <a:pt x="9232" y="3080"/>
                </a:lnTo>
                <a:lnTo>
                  <a:pt x="9244" y="3071"/>
                </a:lnTo>
                <a:lnTo>
                  <a:pt x="9254" y="3064"/>
                </a:lnTo>
                <a:lnTo>
                  <a:pt x="9265" y="3064"/>
                </a:lnTo>
                <a:lnTo>
                  <a:pt x="9276" y="3048"/>
                </a:lnTo>
                <a:lnTo>
                  <a:pt x="9286" y="3048"/>
                </a:lnTo>
                <a:lnTo>
                  <a:pt x="9298" y="3032"/>
                </a:lnTo>
                <a:lnTo>
                  <a:pt x="9308" y="3023"/>
                </a:lnTo>
                <a:lnTo>
                  <a:pt x="9319" y="3023"/>
                </a:lnTo>
                <a:lnTo>
                  <a:pt x="9330" y="3007"/>
                </a:lnTo>
                <a:lnTo>
                  <a:pt x="9341" y="2999"/>
                </a:lnTo>
                <a:lnTo>
                  <a:pt x="9352" y="2999"/>
                </a:lnTo>
                <a:lnTo>
                  <a:pt x="9362" y="2999"/>
                </a:lnTo>
                <a:lnTo>
                  <a:pt x="9373" y="2982"/>
                </a:lnTo>
                <a:lnTo>
                  <a:pt x="9384" y="2982"/>
                </a:lnTo>
                <a:lnTo>
                  <a:pt x="9395" y="2982"/>
                </a:lnTo>
                <a:lnTo>
                  <a:pt x="9406" y="2982"/>
                </a:lnTo>
                <a:lnTo>
                  <a:pt x="9416" y="2982"/>
                </a:lnTo>
                <a:lnTo>
                  <a:pt x="9427" y="2974"/>
                </a:lnTo>
                <a:lnTo>
                  <a:pt x="9438" y="2974"/>
                </a:lnTo>
                <a:lnTo>
                  <a:pt x="9449" y="2966"/>
                </a:lnTo>
                <a:lnTo>
                  <a:pt x="9460" y="2966"/>
                </a:lnTo>
                <a:lnTo>
                  <a:pt x="9471" y="2966"/>
                </a:lnTo>
                <a:lnTo>
                  <a:pt x="9482" y="2966"/>
                </a:lnTo>
                <a:lnTo>
                  <a:pt x="9492" y="2957"/>
                </a:lnTo>
                <a:lnTo>
                  <a:pt x="9503" y="2957"/>
                </a:lnTo>
                <a:lnTo>
                  <a:pt x="9514" y="2949"/>
                </a:lnTo>
                <a:lnTo>
                  <a:pt x="9525" y="2949"/>
                </a:lnTo>
                <a:lnTo>
                  <a:pt x="9536" y="2949"/>
                </a:lnTo>
                <a:lnTo>
                  <a:pt x="9547" y="2949"/>
                </a:lnTo>
                <a:lnTo>
                  <a:pt x="9557" y="2949"/>
                </a:lnTo>
                <a:lnTo>
                  <a:pt x="9568" y="2949"/>
                </a:lnTo>
                <a:lnTo>
                  <a:pt x="9579" y="2949"/>
                </a:lnTo>
                <a:lnTo>
                  <a:pt x="9590" y="2949"/>
                </a:lnTo>
                <a:lnTo>
                  <a:pt x="9601" y="2940"/>
                </a:lnTo>
                <a:lnTo>
                  <a:pt x="9611" y="2940"/>
                </a:lnTo>
                <a:lnTo>
                  <a:pt x="9623" y="2940"/>
                </a:lnTo>
                <a:lnTo>
                  <a:pt x="9633" y="2931"/>
                </a:lnTo>
                <a:lnTo>
                  <a:pt x="9644" y="2931"/>
                </a:lnTo>
                <a:lnTo>
                  <a:pt x="9655" y="2923"/>
                </a:lnTo>
                <a:lnTo>
                  <a:pt x="9665" y="2914"/>
                </a:lnTo>
                <a:lnTo>
                  <a:pt x="9677" y="2914"/>
                </a:lnTo>
                <a:lnTo>
                  <a:pt x="9687" y="2914"/>
                </a:lnTo>
                <a:lnTo>
                  <a:pt x="9698" y="2914"/>
                </a:lnTo>
                <a:lnTo>
                  <a:pt x="9709" y="2905"/>
                </a:lnTo>
                <a:lnTo>
                  <a:pt x="9720" y="2905"/>
                </a:lnTo>
                <a:lnTo>
                  <a:pt x="9731" y="2896"/>
                </a:lnTo>
                <a:lnTo>
                  <a:pt x="9741" y="2896"/>
                </a:lnTo>
                <a:lnTo>
                  <a:pt x="9752" y="2896"/>
                </a:lnTo>
                <a:lnTo>
                  <a:pt x="9763" y="2887"/>
                </a:lnTo>
                <a:lnTo>
                  <a:pt x="9774" y="2887"/>
                </a:lnTo>
                <a:lnTo>
                  <a:pt x="9785" y="2878"/>
                </a:lnTo>
                <a:lnTo>
                  <a:pt x="9795" y="2878"/>
                </a:lnTo>
                <a:lnTo>
                  <a:pt x="9806" y="2878"/>
                </a:lnTo>
                <a:lnTo>
                  <a:pt x="9817" y="2878"/>
                </a:lnTo>
                <a:lnTo>
                  <a:pt x="9828" y="2869"/>
                </a:lnTo>
                <a:lnTo>
                  <a:pt x="9839" y="2842"/>
                </a:lnTo>
                <a:lnTo>
                  <a:pt x="9849" y="2842"/>
                </a:lnTo>
                <a:lnTo>
                  <a:pt x="9861" y="2842"/>
                </a:lnTo>
                <a:lnTo>
                  <a:pt x="9871" y="2833"/>
                </a:lnTo>
                <a:lnTo>
                  <a:pt x="9882" y="2833"/>
                </a:lnTo>
                <a:lnTo>
                  <a:pt x="9903" y="2823"/>
                </a:lnTo>
                <a:lnTo>
                  <a:pt x="9915" y="2823"/>
                </a:lnTo>
                <a:lnTo>
                  <a:pt x="9925" y="2823"/>
                </a:lnTo>
                <a:lnTo>
                  <a:pt x="9936" y="2805"/>
                </a:lnTo>
                <a:lnTo>
                  <a:pt x="9947" y="2795"/>
                </a:lnTo>
                <a:lnTo>
                  <a:pt x="9958" y="2786"/>
                </a:lnTo>
                <a:lnTo>
                  <a:pt x="9969" y="2786"/>
                </a:lnTo>
                <a:lnTo>
                  <a:pt x="9979" y="2758"/>
                </a:lnTo>
                <a:lnTo>
                  <a:pt x="9990" y="2758"/>
                </a:lnTo>
                <a:lnTo>
                  <a:pt x="10001" y="2758"/>
                </a:lnTo>
                <a:lnTo>
                  <a:pt x="10012" y="2749"/>
                </a:lnTo>
                <a:lnTo>
                  <a:pt x="10023" y="2739"/>
                </a:lnTo>
                <a:lnTo>
                  <a:pt x="10034" y="2730"/>
                </a:lnTo>
                <a:lnTo>
                  <a:pt x="10055" y="2730"/>
                </a:lnTo>
                <a:lnTo>
                  <a:pt x="10066" y="2720"/>
                </a:lnTo>
                <a:lnTo>
                  <a:pt x="10077" y="2720"/>
                </a:lnTo>
                <a:lnTo>
                  <a:pt x="10088" y="2720"/>
                </a:lnTo>
                <a:lnTo>
                  <a:pt x="10099" y="2720"/>
                </a:lnTo>
                <a:lnTo>
                  <a:pt x="10110" y="2701"/>
                </a:lnTo>
                <a:lnTo>
                  <a:pt x="10120" y="2701"/>
                </a:lnTo>
                <a:lnTo>
                  <a:pt x="10131" y="2682"/>
                </a:lnTo>
                <a:lnTo>
                  <a:pt x="10142" y="2663"/>
                </a:lnTo>
                <a:lnTo>
                  <a:pt x="10153" y="2653"/>
                </a:lnTo>
                <a:lnTo>
                  <a:pt x="10164" y="2653"/>
                </a:lnTo>
                <a:lnTo>
                  <a:pt x="10174" y="2643"/>
                </a:lnTo>
                <a:lnTo>
                  <a:pt x="10196" y="2624"/>
                </a:lnTo>
                <a:lnTo>
                  <a:pt x="10207" y="2624"/>
                </a:lnTo>
                <a:lnTo>
                  <a:pt x="10218" y="2614"/>
                </a:lnTo>
                <a:lnTo>
                  <a:pt x="10228" y="2595"/>
                </a:lnTo>
                <a:lnTo>
                  <a:pt x="10240" y="2585"/>
                </a:lnTo>
                <a:lnTo>
                  <a:pt x="10250" y="2585"/>
                </a:lnTo>
                <a:lnTo>
                  <a:pt x="10272" y="2585"/>
                </a:lnTo>
                <a:lnTo>
                  <a:pt x="10282" y="2585"/>
                </a:lnTo>
                <a:lnTo>
                  <a:pt x="10294" y="2575"/>
                </a:lnTo>
                <a:lnTo>
                  <a:pt x="10304" y="2575"/>
                </a:lnTo>
                <a:lnTo>
                  <a:pt x="10315" y="2565"/>
                </a:lnTo>
                <a:lnTo>
                  <a:pt x="10326" y="2565"/>
                </a:lnTo>
                <a:lnTo>
                  <a:pt x="10348" y="2565"/>
                </a:lnTo>
                <a:lnTo>
                  <a:pt x="10358" y="2565"/>
                </a:lnTo>
                <a:lnTo>
                  <a:pt x="10369" y="2555"/>
                </a:lnTo>
                <a:lnTo>
                  <a:pt x="10380" y="2545"/>
                </a:lnTo>
                <a:lnTo>
                  <a:pt x="10391" y="2524"/>
                </a:lnTo>
                <a:lnTo>
                  <a:pt x="10402" y="2514"/>
                </a:lnTo>
                <a:lnTo>
                  <a:pt x="10412" y="2514"/>
                </a:lnTo>
                <a:lnTo>
                  <a:pt x="10423" y="2504"/>
                </a:lnTo>
                <a:lnTo>
                  <a:pt x="10434" y="2504"/>
                </a:lnTo>
                <a:lnTo>
                  <a:pt x="10445" y="2504"/>
                </a:lnTo>
                <a:lnTo>
                  <a:pt x="10456" y="2494"/>
                </a:lnTo>
                <a:lnTo>
                  <a:pt x="10466" y="2473"/>
                </a:lnTo>
                <a:lnTo>
                  <a:pt x="10478" y="2473"/>
                </a:lnTo>
                <a:lnTo>
                  <a:pt x="10488" y="2463"/>
                </a:lnTo>
                <a:lnTo>
                  <a:pt x="10499" y="2463"/>
                </a:lnTo>
                <a:lnTo>
                  <a:pt x="10510" y="2463"/>
                </a:lnTo>
                <a:lnTo>
                  <a:pt x="10520" y="2463"/>
                </a:lnTo>
                <a:lnTo>
                  <a:pt x="10532" y="2463"/>
                </a:lnTo>
                <a:lnTo>
                  <a:pt x="10542" y="2453"/>
                </a:lnTo>
                <a:lnTo>
                  <a:pt x="10553" y="2442"/>
                </a:lnTo>
                <a:lnTo>
                  <a:pt x="10564" y="2432"/>
                </a:lnTo>
                <a:lnTo>
                  <a:pt x="10575" y="2421"/>
                </a:lnTo>
                <a:lnTo>
                  <a:pt x="10586" y="2421"/>
                </a:lnTo>
                <a:lnTo>
                  <a:pt x="10596" y="2421"/>
                </a:lnTo>
                <a:lnTo>
                  <a:pt x="10607" y="2410"/>
                </a:lnTo>
                <a:lnTo>
                  <a:pt x="10618" y="2410"/>
                </a:lnTo>
                <a:lnTo>
                  <a:pt x="10629" y="2400"/>
                </a:lnTo>
                <a:lnTo>
                  <a:pt x="10640" y="2389"/>
                </a:lnTo>
                <a:lnTo>
                  <a:pt x="10661" y="2389"/>
                </a:lnTo>
                <a:lnTo>
                  <a:pt x="10672" y="2389"/>
                </a:lnTo>
                <a:lnTo>
                  <a:pt x="10683" y="2389"/>
                </a:lnTo>
                <a:lnTo>
                  <a:pt x="10694" y="2378"/>
                </a:lnTo>
                <a:lnTo>
                  <a:pt x="10705" y="2378"/>
                </a:lnTo>
                <a:lnTo>
                  <a:pt x="10716" y="2378"/>
                </a:lnTo>
                <a:lnTo>
                  <a:pt x="10727" y="2368"/>
                </a:lnTo>
                <a:lnTo>
                  <a:pt x="10737" y="2357"/>
                </a:lnTo>
                <a:lnTo>
                  <a:pt x="10748" y="2357"/>
                </a:lnTo>
                <a:lnTo>
                  <a:pt x="10759" y="2357"/>
                </a:lnTo>
                <a:lnTo>
                  <a:pt x="10770" y="2357"/>
                </a:lnTo>
                <a:lnTo>
                  <a:pt x="10781" y="2346"/>
                </a:lnTo>
                <a:lnTo>
                  <a:pt x="10791" y="2346"/>
                </a:lnTo>
                <a:lnTo>
                  <a:pt x="10802" y="2346"/>
                </a:lnTo>
                <a:lnTo>
                  <a:pt x="10813" y="2346"/>
                </a:lnTo>
                <a:lnTo>
                  <a:pt x="10824" y="2335"/>
                </a:lnTo>
                <a:lnTo>
                  <a:pt x="10835" y="2335"/>
                </a:lnTo>
                <a:lnTo>
                  <a:pt x="10845" y="2324"/>
                </a:lnTo>
                <a:lnTo>
                  <a:pt x="10857" y="2324"/>
                </a:lnTo>
                <a:lnTo>
                  <a:pt x="10867" y="2324"/>
                </a:lnTo>
                <a:lnTo>
                  <a:pt x="10878" y="2301"/>
                </a:lnTo>
                <a:lnTo>
                  <a:pt x="10889" y="2301"/>
                </a:lnTo>
                <a:lnTo>
                  <a:pt x="10899" y="2301"/>
                </a:lnTo>
                <a:lnTo>
                  <a:pt x="10911" y="2301"/>
                </a:lnTo>
                <a:lnTo>
                  <a:pt x="10921" y="2301"/>
                </a:lnTo>
                <a:lnTo>
                  <a:pt x="10932" y="2301"/>
                </a:lnTo>
                <a:lnTo>
                  <a:pt x="10965" y="2301"/>
                </a:lnTo>
                <a:lnTo>
                  <a:pt x="10975" y="2290"/>
                </a:lnTo>
                <a:lnTo>
                  <a:pt x="10986" y="2290"/>
                </a:lnTo>
                <a:lnTo>
                  <a:pt x="10997" y="2267"/>
                </a:lnTo>
                <a:lnTo>
                  <a:pt x="11008" y="2255"/>
                </a:lnTo>
                <a:lnTo>
                  <a:pt x="11019" y="2244"/>
                </a:lnTo>
                <a:lnTo>
                  <a:pt x="11029" y="2244"/>
                </a:lnTo>
                <a:lnTo>
                  <a:pt x="11040" y="2232"/>
                </a:lnTo>
                <a:lnTo>
                  <a:pt x="11051" y="2232"/>
                </a:lnTo>
                <a:lnTo>
                  <a:pt x="11062" y="2232"/>
                </a:lnTo>
                <a:lnTo>
                  <a:pt x="11073" y="2232"/>
                </a:lnTo>
                <a:lnTo>
                  <a:pt x="11083" y="2220"/>
                </a:lnTo>
                <a:lnTo>
                  <a:pt x="11095" y="2220"/>
                </a:lnTo>
                <a:lnTo>
                  <a:pt x="11105" y="2220"/>
                </a:lnTo>
                <a:lnTo>
                  <a:pt x="11116" y="2220"/>
                </a:lnTo>
                <a:lnTo>
                  <a:pt x="11127" y="2220"/>
                </a:lnTo>
                <a:lnTo>
                  <a:pt x="11137" y="2209"/>
                </a:lnTo>
                <a:lnTo>
                  <a:pt x="11149" y="2184"/>
                </a:lnTo>
                <a:lnTo>
                  <a:pt x="11159" y="2184"/>
                </a:lnTo>
                <a:lnTo>
                  <a:pt x="11181" y="2172"/>
                </a:lnTo>
                <a:lnTo>
                  <a:pt x="11192" y="2172"/>
                </a:lnTo>
                <a:lnTo>
                  <a:pt x="11203" y="2172"/>
                </a:lnTo>
                <a:lnTo>
                  <a:pt x="11214" y="2149"/>
                </a:lnTo>
                <a:lnTo>
                  <a:pt x="11224" y="2149"/>
                </a:lnTo>
                <a:lnTo>
                  <a:pt x="11235" y="2149"/>
                </a:lnTo>
                <a:lnTo>
                  <a:pt x="11246" y="2136"/>
                </a:lnTo>
                <a:lnTo>
                  <a:pt x="11257" y="2124"/>
                </a:lnTo>
                <a:lnTo>
                  <a:pt x="11268" y="2124"/>
                </a:lnTo>
                <a:lnTo>
                  <a:pt x="11278" y="2112"/>
                </a:lnTo>
                <a:lnTo>
                  <a:pt x="11290" y="2112"/>
                </a:lnTo>
                <a:lnTo>
                  <a:pt x="11300" y="2112"/>
                </a:lnTo>
                <a:lnTo>
                  <a:pt x="11311" y="2112"/>
                </a:lnTo>
                <a:lnTo>
                  <a:pt x="11322" y="2099"/>
                </a:lnTo>
                <a:lnTo>
                  <a:pt x="11333" y="2086"/>
                </a:lnTo>
                <a:lnTo>
                  <a:pt x="11344" y="2086"/>
                </a:lnTo>
                <a:lnTo>
                  <a:pt x="11354" y="2086"/>
                </a:lnTo>
                <a:lnTo>
                  <a:pt x="11365" y="2035"/>
                </a:lnTo>
                <a:lnTo>
                  <a:pt x="11376" y="2035"/>
                </a:lnTo>
                <a:lnTo>
                  <a:pt x="11387" y="2035"/>
                </a:lnTo>
                <a:lnTo>
                  <a:pt x="11408" y="2035"/>
                </a:lnTo>
                <a:lnTo>
                  <a:pt x="11419" y="2035"/>
                </a:lnTo>
                <a:lnTo>
                  <a:pt x="11430" y="2009"/>
                </a:lnTo>
                <a:lnTo>
                  <a:pt x="11441" y="2009"/>
                </a:lnTo>
                <a:lnTo>
                  <a:pt x="11452" y="1996"/>
                </a:lnTo>
                <a:lnTo>
                  <a:pt x="11462" y="1969"/>
                </a:lnTo>
                <a:lnTo>
                  <a:pt x="11474" y="1969"/>
                </a:lnTo>
                <a:lnTo>
                  <a:pt x="11495" y="1969"/>
                </a:lnTo>
                <a:lnTo>
                  <a:pt x="11506" y="1969"/>
                </a:lnTo>
                <a:lnTo>
                  <a:pt x="11516" y="1956"/>
                </a:lnTo>
                <a:lnTo>
                  <a:pt x="11528" y="1943"/>
                </a:lnTo>
                <a:lnTo>
                  <a:pt x="11538" y="1943"/>
                </a:lnTo>
                <a:lnTo>
                  <a:pt x="11549" y="1902"/>
                </a:lnTo>
                <a:lnTo>
                  <a:pt x="11560" y="1902"/>
                </a:lnTo>
                <a:lnTo>
                  <a:pt x="11571" y="1902"/>
                </a:lnTo>
                <a:lnTo>
                  <a:pt x="11582" y="1888"/>
                </a:lnTo>
                <a:lnTo>
                  <a:pt x="11592" y="1888"/>
                </a:lnTo>
                <a:lnTo>
                  <a:pt x="11603" y="1888"/>
                </a:lnTo>
                <a:lnTo>
                  <a:pt x="11614" y="1875"/>
                </a:lnTo>
                <a:lnTo>
                  <a:pt x="11625" y="1875"/>
                </a:lnTo>
                <a:lnTo>
                  <a:pt x="11636" y="1861"/>
                </a:lnTo>
                <a:lnTo>
                  <a:pt x="11646" y="1847"/>
                </a:lnTo>
                <a:lnTo>
                  <a:pt x="11657" y="1847"/>
                </a:lnTo>
                <a:lnTo>
                  <a:pt x="11668" y="1847"/>
                </a:lnTo>
                <a:lnTo>
                  <a:pt x="11679" y="1847"/>
                </a:lnTo>
                <a:lnTo>
                  <a:pt x="11690" y="1847"/>
                </a:lnTo>
                <a:lnTo>
                  <a:pt x="11712" y="1833"/>
                </a:lnTo>
                <a:lnTo>
                  <a:pt x="11722" y="1833"/>
                </a:lnTo>
                <a:lnTo>
                  <a:pt x="11733" y="1819"/>
                </a:lnTo>
                <a:lnTo>
                  <a:pt x="11744" y="1805"/>
                </a:lnTo>
                <a:lnTo>
                  <a:pt x="11754" y="1805"/>
                </a:lnTo>
                <a:lnTo>
                  <a:pt x="11766" y="1790"/>
                </a:lnTo>
                <a:lnTo>
                  <a:pt x="11776" y="1790"/>
                </a:lnTo>
                <a:lnTo>
                  <a:pt x="11798" y="1775"/>
                </a:lnTo>
                <a:lnTo>
                  <a:pt x="11809" y="1761"/>
                </a:lnTo>
                <a:lnTo>
                  <a:pt x="11820" y="1761"/>
                </a:lnTo>
                <a:lnTo>
                  <a:pt x="11831" y="1761"/>
                </a:lnTo>
                <a:lnTo>
                  <a:pt x="11841" y="1746"/>
                </a:lnTo>
                <a:lnTo>
                  <a:pt x="11852" y="1746"/>
                </a:lnTo>
                <a:lnTo>
                  <a:pt x="11863" y="1731"/>
                </a:lnTo>
                <a:lnTo>
                  <a:pt x="11874" y="1731"/>
                </a:lnTo>
                <a:lnTo>
                  <a:pt x="11885" y="1731"/>
                </a:lnTo>
                <a:lnTo>
                  <a:pt x="11895" y="1731"/>
                </a:lnTo>
                <a:lnTo>
                  <a:pt x="11907" y="1716"/>
                </a:lnTo>
                <a:lnTo>
                  <a:pt x="11917" y="1716"/>
                </a:lnTo>
                <a:lnTo>
                  <a:pt x="11928" y="1716"/>
                </a:lnTo>
                <a:lnTo>
                  <a:pt x="11950" y="1701"/>
                </a:lnTo>
                <a:lnTo>
                  <a:pt x="11961" y="1701"/>
                </a:lnTo>
                <a:lnTo>
                  <a:pt x="11971" y="1685"/>
                </a:lnTo>
                <a:lnTo>
                  <a:pt x="11982" y="1685"/>
                </a:lnTo>
                <a:lnTo>
                  <a:pt x="11993" y="1685"/>
                </a:lnTo>
                <a:lnTo>
                  <a:pt x="12004" y="1685"/>
                </a:lnTo>
                <a:lnTo>
                  <a:pt x="12025" y="1670"/>
                </a:lnTo>
                <a:lnTo>
                  <a:pt x="12036" y="1654"/>
                </a:lnTo>
                <a:lnTo>
                  <a:pt x="12047" y="1638"/>
                </a:lnTo>
                <a:lnTo>
                  <a:pt x="12058" y="1622"/>
                </a:lnTo>
                <a:lnTo>
                  <a:pt x="12069" y="1622"/>
                </a:lnTo>
                <a:lnTo>
                  <a:pt x="12079" y="1622"/>
                </a:lnTo>
                <a:lnTo>
                  <a:pt x="12091" y="1606"/>
                </a:lnTo>
                <a:lnTo>
                  <a:pt x="12101" y="1606"/>
                </a:lnTo>
                <a:lnTo>
                  <a:pt x="12112" y="1606"/>
                </a:lnTo>
                <a:lnTo>
                  <a:pt x="12123" y="1606"/>
                </a:lnTo>
                <a:lnTo>
                  <a:pt x="12133" y="1590"/>
                </a:lnTo>
                <a:lnTo>
                  <a:pt x="12145" y="1590"/>
                </a:lnTo>
                <a:lnTo>
                  <a:pt x="12155" y="1590"/>
                </a:lnTo>
                <a:lnTo>
                  <a:pt x="12177" y="1590"/>
                </a:lnTo>
                <a:lnTo>
                  <a:pt x="12188" y="1590"/>
                </a:lnTo>
                <a:lnTo>
                  <a:pt x="12199" y="1590"/>
                </a:lnTo>
                <a:lnTo>
                  <a:pt x="12209" y="1573"/>
                </a:lnTo>
                <a:lnTo>
                  <a:pt x="12220" y="1573"/>
                </a:lnTo>
                <a:lnTo>
                  <a:pt x="12242" y="1573"/>
                </a:lnTo>
                <a:lnTo>
                  <a:pt x="12253" y="1573"/>
                </a:lnTo>
                <a:lnTo>
                  <a:pt x="12263" y="1573"/>
                </a:lnTo>
                <a:lnTo>
                  <a:pt x="12274" y="1573"/>
                </a:lnTo>
                <a:lnTo>
                  <a:pt x="12285" y="1557"/>
                </a:lnTo>
                <a:lnTo>
                  <a:pt x="12296" y="1557"/>
                </a:lnTo>
                <a:lnTo>
                  <a:pt x="12307" y="1557"/>
                </a:lnTo>
                <a:lnTo>
                  <a:pt x="12329" y="1557"/>
                </a:lnTo>
                <a:lnTo>
                  <a:pt x="12339" y="1557"/>
                </a:lnTo>
                <a:lnTo>
                  <a:pt x="12350" y="1557"/>
                </a:lnTo>
                <a:lnTo>
                  <a:pt x="12361" y="1557"/>
                </a:lnTo>
                <a:lnTo>
                  <a:pt x="12372" y="1557"/>
                </a:lnTo>
                <a:lnTo>
                  <a:pt x="12394" y="1557"/>
                </a:lnTo>
                <a:lnTo>
                  <a:pt x="12404" y="1557"/>
                </a:lnTo>
                <a:lnTo>
                  <a:pt x="12415" y="1557"/>
                </a:lnTo>
                <a:lnTo>
                  <a:pt x="12426" y="1557"/>
                </a:lnTo>
                <a:lnTo>
                  <a:pt x="12437" y="1557"/>
                </a:lnTo>
                <a:lnTo>
                  <a:pt x="12448" y="1557"/>
                </a:lnTo>
                <a:lnTo>
                  <a:pt x="12458" y="1557"/>
                </a:lnTo>
                <a:lnTo>
                  <a:pt x="12470" y="1557"/>
                </a:lnTo>
                <a:lnTo>
                  <a:pt x="12480" y="1557"/>
                </a:lnTo>
                <a:lnTo>
                  <a:pt x="12491" y="1557"/>
                </a:lnTo>
                <a:lnTo>
                  <a:pt x="12502" y="1557"/>
                </a:lnTo>
                <a:lnTo>
                  <a:pt x="12512" y="1557"/>
                </a:lnTo>
                <a:lnTo>
                  <a:pt x="12524" y="1557"/>
                </a:lnTo>
                <a:lnTo>
                  <a:pt x="12534" y="1538"/>
                </a:lnTo>
                <a:lnTo>
                  <a:pt x="12545" y="1538"/>
                </a:lnTo>
                <a:lnTo>
                  <a:pt x="12556" y="1538"/>
                </a:lnTo>
                <a:lnTo>
                  <a:pt x="12567" y="1538"/>
                </a:lnTo>
                <a:lnTo>
                  <a:pt x="12578" y="1538"/>
                </a:lnTo>
                <a:lnTo>
                  <a:pt x="12588" y="1519"/>
                </a:lnTo>
                <a:lnTo>
                  <a:pt x="12599" y="1519"/>
                </a:lnTo>
                <a:lnTo>
                  <a:pt x="12621" y="1519"/>
                </a:lnTo>
                <a:lnTo>
                  <a:pt x="12632" y="1519"/>
                </a:lnTo>
                <a:lnTo>
                  <a:pt x="12642" y="1519"/>
                </a:lnTo>
                <a:lnTo>
                  <a:pt x="12653" y="1482"/>
                </a:lnTo>
                <a:lnTo>
                  <a:pt x="12664" y="1482"/>
                </a:lnTo>
                <a:lnTo>
                  <a:pt x="12675" y="1462"/>
                </a:lnTo>
                <a:lnTo>
                  <a:pt x="12696" y="1462"/>
                </a:lnTo>
                <a:lnTo>
                  <a:pt x="12708" y="1462"/>
                </a:lnTo>
                <a:lnTo>
                  <a:pt x="12718" y="1462"/>
                </a:lnTo>
                <a:lnTo>
                  <a:pt x="12729" y="1462"/>
                </a:lnTo>
                <a:lnTo>
                  <a:pt x="12740" y="1443"/>
                </a:lnTo>
                <a:lnTo>
                  <a:pt x="12750" y="1443"/>
                </a:lnTo>
                <a:lnTo>
                  <a:pt x="12762" y="1405"/>
                </a:lnTo>
                <a:lnTo>
                  <a:pt x="12772" y="1405"/>
                </a:lnTo>
                <a:lnTo>
                  <a:pt x="12783" y="1405"/>
                </a:lnTo>
                <a:lnTo>
                  <a:pt x="12794" y="1405"/>
                </a:lnTo>
                <a:lnTo>
                  <a:pt x="12805" y="1385"/>
                </a:lnTo>
                <a:lnTo>
                  <a:pt x="12816" y="1385"/>
                </a:lnTo>
                <a:lnTo>
                  <a:pt x="12826" y="1366"/>
                </a:lnTo>
                <a:lnTo>
                  <a:pt x="12837" y="1366"/>
                </a:lnTo>
                <a:lnTo>
                  <a:pt x="12848" y="1346"/>
                </a:lnTo>
                <a:lnTo>
                  <a:pt x="12859" y="1346"/>
                </a:lnTo>
                <a:lnTo>
                  <a:pt x="12870" y="1346"/>
                </a:lnTo>
                <a:lnTo>
                  <a:pt x="12880" y="1326"/>
                </a:lnTo>
                <a:lnTo>
                  <a:pt x="12891" y="1326"/>
                </a:lnTo>
                <a:lnTo>
                  <a:pt x="12902" y="1306"/>
                </a:lnTo>
                <a:lnTo>
                  <a:pt x="12924" y="1285"/>
                </a:lnTo>
                <a:lnTo>
                  <a:pt x="12935" y="1285"/>
                </a:lnTo>
                <a:lnTo>
                  <a:pt x="12946" y="1285"/>
                </a:lnTo>
                <a:lnTo>
                  <a:pt x="12957" y="1285"/>
                </a:lnTo>
                <a:lnTo>
                  <a:pt x="12967" y="1265"/>
                </a:lnTo>
                <a:lnTo>
                  <a:pt x="12978" y="1265"/>
                </a:lnTo>
                <a:lnTo>
                  <a:pt x="13000" y="1265"/>
                </a:lnTo>
                <a:lnTo>
                  <a:pt x="13011" y="1265"/>
                </a:lnTo>
                <a:lnTo>
                  <a:pt x="13021" y="1265"/>
                </a:lnTo>
                <a:lnTo>
                  <a:pt x="13032" y="1265"/>
                </a:lnTo>
                <a:lnTo>
                  <a:pt x="13043" y="1223"/>
                </a:lnTo>
                <a:lnTo>
                  <a:pt x="13054" y="1223"/>
                </a:lnTo>
                <a:lnTo>
                  <a:pt x="13065" y="1223"/>
                </a:lnTo>
                <a:lnTo>
                  <a:pt x="13087" y="1223"/>
                </a:lnTo>
                <a:lnTo>
                  <a:pt x="13097" y="1223"/>
                </a:lnTo>
                <a:lnTo>
                  <a:pt x="13108" y="1223"/>
                </a:lnTo>
                <a:lnTo>
                  <a:pt x="13119" y="1223"/>
                </a:lnTo>
                <a:lnTo>
                  <a:pt x="13129" y="1201"/>
                </a:lnTo>
                <a:lnTo>
                  <a:pt x="13141" y="1201"/>
                </a:lnTo>
                <a:lnTo>
                  <a:pt x="13162" y="1201"/>
                </a:lnTo>
                <a:lnTo>
                  <a:pt x="13173" y="1201"/>
                </a:lnTo>
                <a:lnTo>
                  <a:pt x="13184" y="1201"/>
                </a:lnTo>
                <a:lnTo>
                  <a:pt x="13195" y="1201"/>
                </a:lnTo>
                <a:lnTo>
                  <a:pt x="13205" y="1179"/>
                </a:lnTo>
                <a:lnTo>
                  <a:pt x="13227" y="1179"/>
                </a:lnTo>
                <a:lnTo>
                  <a:pt x="13238" y="1179"/>
                </a:lnTo>
                <a:lnTo>
                  <a:pt x="13249" y="1179"/>
                </a:lnTo>
                <a:lnTo>
                  <a:pt x="13259" y="1179"/>
                </a:lnTo>
                <a:lnTo>
                  <a:pt x="13270" y="1179"/>
                </a:lnTo>
                <a:lnTo>
                  <a:pt x="13281" y="1179"/>
                </a:lnTo>
                <a:lnTo>
                  <a:pt x="13313" y="1179"/>
                </a:lnTo>
                <a:lnTo>
                  <a:pt x="13325" y="1179"/>
                </a:lnTo>
                <a:lnTo>
                  <a:pt x="13335" y="1179"/>
                </a:lnTo>
                <a:lnTo>
                  <a:pt x="13346" y="1155"/>
                </a:lnTo>
                <a:lnTo>
                  <a:pt x="13357" y="1131"/>
                </a:lnTo>
                <a:lnTo>
                  <a:pt x="13367" y="1131"/>
                </a:lnTo>
                <a:lnTo>
                  <a:pt x="13379" y="1107"/>
                </a:lnTo>
                <a:lnTo>
                  <a:pt x="13389" y="1107"/>
                </a:lnTo>
                <a:lnTo>
                  <a:pt x="13400" y="1107"/>
                </a:lnTo>
                <a:lnTo>
                  <a:pt x="13411" y="1107"/>
                </a:lnTo>
                <a:lnTo>
                  <a:pt x="13422" y="1107"/>
                </a:lnTo>
                <a:lnTo>
                  <a:pt x="13433" y="1107"/>
                </a:lnTo>
                <a:lnTo>
                  <a:pt x="13465" y="1107"/>
                </a:lnTo>
                <a:lnTo>
                  <a:pt x="13476" y="1107"/>
                </a:lnTo>
                <a:lnTo>
                  <a:pt x="13487" y="1107"/>
                </a:lnTo>
                <a:lnTo>
                  <a:pt x="13497" y="1107"/>
                </a:lnTo>
                <a:lnTo>
                  <a:pt x="13508" y="1107"/>
                </a:lnTo>
                <a:lnTo>
                  <a:pt x="13530" y="1107"/>
                </a:lnTo>
                <a:lnTo>
                  <a:pt x="13541" y="1081"/>
                </a:lnTo>
                <a:lnTo>
                  <a:pt x="13552" y="1081"/>
                </a:lnTo>
                <a:lnTo>
                  <a:pt x="13563" y="1054"/>
                </a:lnTo>
                <a:lnTo>
                  <a:pt x="13574" y="1028"/>
                </a:lnTo>
                <a:lnTo>
                  <a:pt x="13584" y="1028"/>
                </a:lnTo>
                <a:lnTo>
                  <a:pt x="13595" y="1028"/>
                </a:lnTo>
                <a:lnTo>
                  <a:pt x="13617" y="1028"/>
                </a:lnTo>
                <a:lnTo>
                  <a:pt x="13628" y="1028"/>
                </a:lnTo>
                <a:lnTo>
                  <a:pt x="13638" y="1028"/>
                </a:lnTo>
                <a:lnTo>
                  <a:pt x="13649" y="1028"/>
                </a:lnTo>
                <a:lnTo>
                  <a:pt x="13660" y="1028"/>
                </a:lnTo>
                <a:lnTo>
                  <a:pt x="13671" y="1028"/>
                </a:lnTo>
                <a:lnTo>
                  <a:pt x="13682" y="1028"/>
                </a:lnTo>
                <a:lnTo>
                  <a:pt x="13692" y="999"/>
                </a:lnTo>
                <a:lnTo>
                  <a:pt x="13704" y="999"/>
                </a:lnTo>
                <a:lnTo>
                  <a:pt x="13714" y="999"/>
                </a:lnTo>
                <a:lnTo>
                  <a:pt x="13725" y="999"/>
                </a:lnTo>
                <a:lnTo>
                  <a:pt x="13736" y="999"/>
                </a:lnTo>
                <a:lnTo>
                  <a:pt x="13768" y="970"/>
                </a:lnTo>
                <a:lnTo>
                  <a:pt x="13779" y="970"/>
                </a:lnTo>
                <a:lnTo>
                  <a:pt x="13790" y="970"/>
                </a:lnTo>
                <a:lnTo>
                  <a:pt x="13801" y="970"/>
                </a:lnTo>
                <a:lnTo>
                  <a:pt x="13812" y="970"/>
                </a:lnTo>
                <a:lnTo>
                  <a:pt x="13833" y="970"/>
                </a:lnTo>
                <a:lnTo>
                  <a:pt x="13844" y="970"/>
                </a:lnTo>
                <a:lnTo>
                  <a:pt x="13855" y="970"/>
                </a:lnTo>
                <a:lnTo>
                  <a:pt x="13866" y="970"/>
                </a:lnTo>
                <a:lnTo>
                  <a:pt x="13876" y="970"/>
                </a:lnTo>
                <a:lnTo>
                  <a:pt x="13887" y="970"/>
                </a:lnTo>
                <a:lnTo>
                  <a:pt x="13920" y="970"/>
                </a:lnTo>
                <a:lnTo>
                  <a:pt x="13930" y="939"/>
                </a:lnTo>
                <a:lnTo>
                  <a:pt x="13942" y="939"/>
                </a:lnTo>
                <a:lnTo>
                  <a:pt x="13952" y="907"/>
                </a:lnTo>
                <a:lnTo>
                  <a:pt x="13963" y="907"/>
                </a:lnTo>
                <a:lnTo>
                  <a:pt x="13974" y="907"/>
                </a:lnTo>
                <a:lnTo>
                  <a:pt x="13996" y="907"/>
                </a:lnTo>
                <a:lnTo>
                  <a:pt x="14006" y="907"/>
                </a:lnTo>
                <a:lnTo>
                  <a:pt x="14017" y="874"/>
                </a:lnTo>
                <a:lnTo>
                  <a:pt x="14028" y="841"/>
                </a:lnTo>
                <a:lnTo>
                  <a:pt x="14039" y="841"/>
                </a:lnTo>
                <a:lnTo>
                  <a:pt x="14050" y="841"/>
                </a:lnTo>
                <a:lnTo>
                  <a:pt x="14060" y="841"/>
                </a:lnTo>
                <a:lnTo>
                  <a:pt x="14071" y="841"/>
                </a:lnTo>
                <a:lnTo>
                  <a:pt x="14082" y="841"/>
                </a:lnTo>
                <a:lnTo>
                  <a:pt x="14093" y="808"/>
                </a:lnTo>
                <a:lnTo>
                  <a:pt x="14104" y="775"/>
                </a:lnTo>
                <a:lnTo>
                  <a:pt x="14115" y="741"/>
                </a:lnTo>
                <a:lnTo>
                  <a:pt x="14125" y="741"/>
                </a:lnTo>
                <a:lnTo>
                  <a:pt x="14147" y="741"/>
                </a:lnTo>
                <a:lnTo>
                  <a:pt x="14158" y="741"/>
                </a:lnTo>
                <a:lnTo>
                  <a:pt x="14169" y="741"/>
                </a:lnTo>
                <a:lnTo>
                  <a:pt x="14180" y="741"/>
                </a:lnTo>
                <a:lnTo>
                  <a:pt x="14191" y="741"/>
                </a:lnTo>
                <a:lnTo>
                  <a:pt x="14212" y="706"/>
                </a:lnTo>
                <a:lnTo>
                  <a:pt x="14223" y="706"/>
                </a:lnTo>
                <a:lnTo>
                  <a:pt x="14234" y="706"/>
                </a:lnTo>
                <a:lnTo>
                  <a:pt x="14245" y="706"/>
                </a:lnTo>
                <a:lnTo>
                  <a:pt x="14255" y="706"/>
                </a:lnTo>
                <a:lnTo>
                  <a:pt x="14266" y="706"/>
                </a:lnTo>
                <a:lnTo>
                  <a:pt x="14288" y="706"/>
                </a:lnTo>
                <a:lnTo>
                  <a:pt x="14299" y="671"/>
                </a:lnTo>
                <a:lnTo>
                  <a:pt x="14309" y="671"/>
                </a:lnTo>
                <a:lnTo>
                  <a:pt x="14321" y="671"/>
                </a:lnTo>
                <a:lnTo>
                  <a:pt x="14331" y="671"/>
                </a:lnTo>
                <a:lnTo>
                  <a:pt x="14342" y="671"/>
                </a:lnTo>
                <a:lnTo>
                  <a:pt x="14353" y="671"/>
                </a:lnTo>
                <a:lnTo>
                  <a:pt x="14375" y="635"/>
                </a:lnTo>
                <a:lnTo>
                  <a:pt x="14385" y="635"/>
                </a:lnTo>
                <a:lnTo>
                  <a:pt x="14396" y="635"/>
                </a:lnTo>
                <a:lnTo>
                  <a:pt x="14407" y="635"/>
                </a:lnTo>
                <a:lnTo>
                  <a:pt x="14418" y="635"/>
                </a:lnTo>
                <a:lnTo>
                  <a:pt x="14429" y="635"/>
                </a:lnTo>
                <a:lnTo>
                  <a:pt x="14450" y="635"/>
                </a:lnTo>
                <a:lnTo>
                  <a:pt x="14461" y="635"/>
                </a:lnTo>
                <a:lnTo>
                  <a:pt x="14472" y="635"/>
                </a:lnTo>
                <a:lnTo>
                  <a:pt x="14483" y="635"/>
                </a:lnTo>
                <a:lnTo>
                  <a:pt x="14493" y="635"/>
                </a:lnTo>
                <a:lnTo>
                  <a:pt x="14515" y="635"/>
                </a:lnTo>
                <a:lnTo>
                  <a:pt x="14526" y="635"/>
                </a:lnTo>
                <a:lnTo>
                  <a:pt x="14537" y="596"/>
                </a:lnTo>
                <a:lnTo>
                  <a:pt x="14547" y="596"/>
                </a:lnTo>
                <a:lnTo>
                  <a:pt x="14559" y="596"/>
                </a:lnTo>
                <a:lnTo>
                  <a:pt x="14569" y="596"/>
                </a:lnTo>
                <a:lnTo>
                  <a:pt x="14601" y="596"/>
                </a:lnTo>
                <a:lnTo>
                  <a:pt x="14613" y="596"/>
                </a:lnTo>
                <a:lnTo>
                  <a:pt x="14623" y="596"/>
                </a:lnTo>
                <a:lnTo>
                  <a:pt x="14634" y="596"/>
                </a:lnTo>
                <a:lnTo>
                  <a:pt x="14645" y="596"/>
                </a:lnTo>
                <a:lnTo>
                  <a:pt x="14677" y="596"/>
                </a:lnTo>
                <a:lnTo>
                  <a:pt x="14688" y="554"/>
                </a:lnTo>
                <a:lnTo>
                  <a:pt x="14699" y="554"/>
                </a:lnTo>
                <a:lnTo>
                  <a:pt x="14710" y="513"/>
                </a:lnTo>
                <a:lnTo>
                  <a:pt x="14721" y="513"/>
                </a:lnTo>
                <a:lnTo>
                  <a:pt x="14742" y="513"/>
                </a:lnTo>
                <a:lnTo>
                  <a:pt x="14754" y="513"/>
                </a:lnTo>
                <a:lnTo>
                  <a:pt x="14764" y="513"/>
                </a:lnTo>
                <a:lnTo>
                  <a:pt x="14775" y="513"/>
                </a:lnTo>
                <a:lnTo>
                  <a:pt x="14786" y="513"/>
                </a:lnTo>
                <a:lnTo>
                  <a:pt x="14797" y="513"/>
                </a:lnTo>
                <a:lnTo>
                  <a:pt x="14808" y="513"/>
                </a:lnTo>
                <a:lnTo>
                  <a:pt x="14829" y="469"/>
                </a:lnTo>
                <a:lnTo>
                  <a:pt x="14840" y="469"/>
                </a:lnTo>
                <a:lnTo>
                  <a:pt x="14851" y="469"/>
                </a:lnTo>
                <a:lnTo>
                  <a:pt x="14862" y="469"/>
                </a:lnTo>
                <a:lnTo>
                  <a:pt x="14872" y="469"/>
                </a:lnTo>
                <a:lnTo>
                  <a:pt x="14883" y="469"/>
                </a:lnTo>
                <a:lnTo>
                  <a:pt x="14894" y="469"/>
                </a:lnTo>
                <a:lnTo>
                  <a:pt x="14905" y="469"/>
                </a:lnTo>
                <a:lnTo>
                  <a:pt x="14916" y="469"/>
                </a:lnTo>
                <a:lnTo>
                  <a:pt x="14926" y="469"/>
                </a:lnTo>
                <a:lnTo>
                  <a:pt x="14938" y="421"/>
                </a:lnTo>
                <a:lnTo>
                  <a:pt x="14948" y="421"/>
                </a:lnTo>
                <a:lnTo>
                  <a:pt x="14980" y="421"/>
                </a:lnTo>
                <a:lnTo>
                  <a:pt x="14992" y="421"/>
                </a:lnTo>
                <a:lnTo>
                  <a:pt x="15002" y="421"/>
                </a:lnTo>
                <a:lnTo>
                  <a:pt x="15013" y="421"/>
                </a:lnTo>
                <a:lnTo>
                  <a:pt x="15024" y="421"/>
                </a:lnTo>
                <a:lnTo>
                  <a:pt x="15056" y="421"/>
                </a:lnTo>
                <a:lnTo>
                  <a:pt x="15067" y="421"/>
                </a:lnTo>
                <a:lnTo>
                  <a:pt x="15078" y="421"/>
                </a:lnTo>
                <a:lnTo>
                  <a:pt x="15089" y="369"/>
                </a:lnTo>
                <a:lnTo>
                  <a:pt x="15100" y="369"/>
                </a:lnTo>
                <a:lnTo>
                  <a:pt x="15110" y="369"/>
                </a:lnTo>
                <a:lnTo>
                  <a:pt x="15132" y="369"/>
                </a:lnTo>
                <a:lnTo>
                  <a:pt x="15143" y="369"/>
                </a:lnTo>
                <a:lnTo>
                  <a:pt x="15154" y="369"/>
                </a:lnTo>
                <a:lnTo>
                  <a:pt x="15164" y="314"/>
                </a:lnTo>
                <a:lnTo>
                  <a:pt x="15176" y="314"/>
                </a:lnTo>
                <a:lnTo>
                  <a:pt x="15197" y="314"/>
                </a:lnTo>
                <a:lnTo>
                  <a:pt x="15208" y="314"/>
                </a:lnTo>
                <a:lnTo>
                  <a:pt x="15219" y="314"/>
                </a:lnTo>
                <a:lnTo>
                  <a:pt x="15230" y="314"/>
                </a:lnTo>
                <a:lnTo>
                  <a:pt x="15240" y="314"/>
                </a:lnTo>
                <a:lnTo>
                  <a:pt x="15251" y="314"/>
                </a:lnTo>
                <a:lnTo>
                  <a:pt x="15273" y="256"/>
                </a:lnTo>
                <a:lnTo>
                  <a:pt x="15284" y="256"/>
                </a:lnTo>
                <a:lnTo>
                  <a:pt x="15295" y="256"/>
                </a:lnTo>
                <a:lnTo>
                  <a:pt x="15305" y="256"/>
                </a:lnTo>
                <a:lnTo>
                  <a:pt x="15316" y="256"/>
                </a:lnTo>
                <a:lnTo>
                  <a:pt x="15327" y="256"/>
                </a:lnTo>
                <a:lnTo>
                  <a:pt x="15338" y="256"/>
                </a:lnTo>
                <a:lnTo>
                  <a:pt x="15359" y="256"/>
                </a:lnTo>
                <a:lnTo>
                  <a:pt x="15371" y="190"/>
                </a:lnTo>
                <a:lnTo>
                  <a:pt x="15381" y="190"/>
                </a:lnTo>
                <a:lnTo>
                  <a:pt x="15392" y="190"/>
                </a:lnTo>
                <a:lnTo>
                  <a:pt x="15403" y="190"/>
                </a:lnTo>
                <a:lnTo>
                  <a:pt x="15435" y="190"/>
                </a:lnTo>
                <a:lnTo>
                  <a:pt x="15446" y="190"/>
                </a:lnTo>
                <a:lnTo>
                  <a:pt x="15457" y="190"/>
                </a:lnTo>
                <a:lnTo>
                  <a:pt x="15468" y="190"/>
                </a:lnTo>
                <a:lnTo>
                  <a:pt x="15479" y="190"/>
                </a:lnTo>
                <a:lnTo>
                  <a:pt x="15511" y="190"/>
                </a:lnTo>
                <a:lnTo>
                  <a:pt x="15522" y="190"/>
                </a:lnTo>
                <a:lnTo>
                  <a:pt x="15533" y="190"/>
                </a:lnTo>
                <a:lnTo>
                  <a:pt x="15543" y="190"/>
                </a:lnTo>
                <a:lnTo>
                  <a:pt x="15555" y="190"/>
                </a:lnTo>
                <a:lnTo>
                  <a:pt x="15587" y="190"/>
                </a:lnTo>
                <a:lnTo>
                  <a:pt x="15597" y="108"/>
                </a:lnTo>
                <a:lnTo>
                  <a:pt x="15609" y="108"/>
                </a:lnTo>
                <a:lnTo>
                  <a:pt x="15619" y="108"/>
                </a:lnTo>
                <a:lnTo>
                  <a:pt x="15630" y="108"/>
                </a:lnTo>
                <a:lnTo>
                  <a:pt x="15663" y="108"/>
                </a:lnTo>
                <a:lnTo>
                  <a:pt x="15673" y="108"/>
                </a:lnTo>
                <a:lnTo>
                  <a:pt x="15684" y="108"/>
                </a:lnTo>
                <a:lnTo>
                  <a:pt x="15695" y="108"/>
                </a:lnTo>
                <a:lnTo>
                  <a:pt x="15706" y="108"/>
                </a:lnTo>
                <a:lnTo>
                  <a:pt x="15727" y="108"/>
                </a:lnTo>
                <a:lnTo>
                  <a:pt x="15738" y="108"/>
                </a:lnTo>
                <a:lnTo>
                  <a:pt x="15749" y="108"/>
                </a:lnTo>
                <a:lnTo>
                  <a:pt x="15760" y="108"/>
                </a:lnTo>
                <a:lnTo>
                  <a:pt x="15771" y="108"/>
                </a:lnTo>
                <a:lnTo>
                  <a:pt x="15781" y="108"/>
                </a:lnTo>
                <a:lnTo>
                  <a:pt x="15793" y="0"/>
                </a:lnTo>
                <a:lnTo>
                  <a:pt x="15803" y="0"/>
                </a:lnTo>
              </a:path>
            </a:pathLst>
          </a:custGeom>
          <a:noFill/>
          <a:ln w="39960" cap="flat">
            <a:solidFill>
              <a:srgbClr val="90353B"/>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685800" fontAlgn="auto">
              <a:spcBef>
                <a:spcPts val="0"/>
              </a:spcBef>
              <a:spcAft>
                <a:spcPts val="0"/>
              </a:spcAft>
              <a:defRPr/>
            </a:pPr>
            <a:endParaRPr lang="en-US" sz="900">
              <a:solidFill>
                <a:prstClr val="black"/>
              </a:solidFill>
              <a:latin typeface="Arial"/>
            </a:endParaRPr>
          </a:p>
        </p:txBody>
      </p:sp>
      <p:sp>
        <p:nvSpPr>
          <p:cNvPr id="86" name="Line 20">
            <a:extLst>
              <a:ext uri="{FF2B5EF4-FFF2-40B4-BE49-F238E27FC236}">
                <a16:creationId xmlns:a16="http://schemas.microsoft.com/office/drawing/2014/main" id="{9584210E-D1E9-0644-B5C7-9194D5A377D5}"/>
              </a:ext>
            </a:extLst>
          </p:cNvPr>
          <p:cNvSpPr>
            <a:spLocks noChangeShapeType="1"/>
          </p:cNvSpPr>
          <p:nvPr/>
        </p:nvSpPr>
        <p:spPr bwMode="auto">
          <a:xfrm flipV="1">
            <a:off x="830957" y="2932091"/>
            <a:ext cx="923" cy="2176608"/>
          </a:xfrm>
          <a:prstGeom prst="line">
            <a:avLst/>
          </a:prstGeom>
          <a:noFill/>
          <a:ln w="10080" cap="flat">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685800" fontAlgn="auto">
              <a:spcBef>
                <a:spcPts val="0"/>
              </a:spcBef>
              <a:spcAft>
                <a:spcPts val="0"/>
              </a:spcAft>
              <a:defRPr/>
            </a:pPr>
            <a:endParaRPr lang="en-US" sz="900">
              <a:solidFill>
                <a:prstClr val="black"/>
              </a:solidFill>
              <a:latin typeface="Arial"/>
            </a:endParaRPr>
          </a:p>
        </p:txBody>
      </p:sp>
      <p:sp>
        <p:nvSpPr>
          <p:cNvPr id="87" name="Line 21">
            <a:extLst>
              <a:ext uri="{FF2B5EF4-FFF2-40B4-BE49-F238E27FC236}">
                <a16:creationId xmlns:a16="http://schemas.microsoft.com/office/drawing/2014/main" id="{67C08E9E-3A0A-704A-BF74-C16802FB227F}"/>
              </a:ext>
            </a:extLst>
          </p:cNvPr>
          <p:cNvSpPr>
            <a:spLocks noChangeShapeType="1"/>
          </p:cNvSpPr>
          <p:nvPr/>
        </p:nvSpPr>
        <p:spPr bwMode="auto">
          <a:xfrm flipH="1">
            <a:off x="789409" y="5045505"/>
            <a:ext cx="42471" cy="903"/>
          </a:xfrm>
          <a:prstGeom prst="line">
            <a:avLst/>
          </a:prstGeom>
          <a:noFill/>
          <a:ln w="10080" cap="flat">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685800" fontAlgn="auto">
              <a:spcBef>
                <a:spcPts val="0"/>
              </a:spcBef>
              <a:spcAft>
                <a:spcPts val="0"/>
              </a:spcAft>
              <a:defRPr/>
            </a:pPr>
            <a:endParaRPr lang="en-US" sz="900">
              <a:solidFill>
                <a:prstClr val="black"/>
              </a:solidFill>
              <a:latin typeface="Arial"/>
            </a:endParaRPr>
          </a:p>
        </p:txBody>
      </p:sp>
      <p:sp>
        <p:nvSpPr>
          <p:cNvPr id="89" name="Line 23">
            <a:extLst>
              <a:ext uri="{FF2B5EF4-FFF2-40B4-BE49-F238E27FC236}">
                <a16:creationId xmlns:a16="http://schemas.microsoft.com/office/drawing/2014/main" id="{697EC788-A215-F040-A92E-9A6E3FCCCED4}"/>
              </a:ext>
            </a:extLst>
          </p:cNvPr>
          <p:cNvSpPr>
            <a:spLocks noChangeShapeType="1"/>
          </p:cNvSpPr>
          <p:nvPr/>
        </p:nvSpPr>
        <p:spPr bwMode="auto">
          <a:xfrm flipH="1">
            <a:off x="789409" y="4859531"/>
            <a:ext cx="42471" cy="903"/>
          </a:xfrm>
          <a:prstGeom prst="line">
            <a:avLst/>
          </a:prstGeom>
          <a:noFill/>
          <a:ln w="10080" cap="flat">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685800" fontAlgn="auto">
              <a:spcBef>
                <a:spcPts val="0"/>
              </a:spcBef>
              <a:spcAft>
                <a:spcPts val="0"/>
              </a:spcAft>
              <a:defRPr/>
            </a:pPr>
            <a:endParaRPr lang="en-US" sz="900">
              <a:solidFill>
                <a:prstClr val="black"/>
              </a:solidFill>
              <a:latin typeface="Arial"/>
            </a:endParaRPr>
          </a:p>
        </p:txBody>
      </p:sp>
      <p:sp>
        <p:nvSpPr>
          <p:cNvPr id="91" name="Line 25">
            <a:extLst>
              <a:ext uri="{FF2B5EF4-FFF2-40B4-BE49-F238E27FC236}">
                <a16:creationId xmlns:a16="http://schemas.microsoft.com/office/drawing/2014/main" id="{CF69EC8D-7B12-8846-B60B-BDF6ADC43CC8}"/>
              </a:ext>
            </a:extLst>
          </p:cNvPr>
          <p:cNvSpPr>
            <a:spLocks noChangeShapeType="1"/>
          </p:cNvSpPr>
          <p:nvPr/>
        </p:nvSpPr>
        <p:spPr bwMode="auto">
          <a:xfrm flipH="1">
            <a:off x="789409" y="4672657"/>
            <a:ext cx="42471" cy="902"/>
          </a:xfrm>
          <a:prstGeom prst="line">
            <a:avLst/>
          </a:prstGeom>
          <a:noFill/>
          <a:ln w="10080" cap="flat">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685800" fontAlgn="auto">
              <a:spcBef>
                <a:spcPts val="0"/>
              </a:spcBef>
              <a:spcAft>
                <a:spcPts val="0"/>
              </a:spcAft>
              <a:defRPr/>
            </a:pPr>
            <a:endParaRPr lang="en-US" sz="900">
              <a:solidFill>
                <a:prstClr val="black"/>
              </a:solidFill>
              <a:latin typeface="Arial"/>
            </a:endParaRPr>
          </a:p>
        </p:txBody>
      </p:sp>
      <p:sp>
        <p:nvSpPr>
          <p:cNvPr id="93" name="Line 27">
            <a:extLst>
              <a:ext uri="{FF2B5EF4-FFF2-40B4-BE49-F238E27FC236}">
                <a16:creationId xmlns:a16="http://schemas.microsoft.com/office/drawing/2014/main" id="{7C7F1543-E93E-7746-99F1-CD10365FFCE5}"/>
              </a:ext>
            </a:extLst>
          </p:cNvPr>
          <p:cNvSpPr>
            <a:spLocks noChangeShapeType="1"/>
          </p:cNvSpPr>
          <p:nvPr/>
        </p:nvSpPr>
        <p:spPr bwMode="auto">
          <a:xfrm flipH="1">
            <a:off x="789409" y="4486683"/>
            <a:ext cx="42471" cy="902"/>
          </a:xfrm>
          <a:prstGeom prst="line">
            <a:avLst/>
          </a:prstGeom>
          <a:noFill/>
          <a:ln w="10080" cap="flat">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685800" fontAlgn="auto">
              <a:spcBef>
                <a:spcPts val="0"/>
              </a:spcBef>
              <a:spcAft>
                <a:spcPts val="0"/>
              </a:spcAft>
              <a:defRPr/>
            </a:pPr>
            <a:endParaRPr lang="en-US" sz="900">
              <a:solidFill>
                <a:prstClr val="black"/>
              </a:solidFill>
              <a:latin typeface="Arial"/>
            </a:endParaRPr>
          </a:p>
        </p:txBody>
      </p:sp>
      <p:sp>
        <p:nvSpPr>
          <p:cNvPr id="95" name="Line 29">
            <a:extLst>
              <a:ext uri="{FF2B5EF4-FFF2-40B4-BE49-F238E27FC236}">
                <a16:creationId xmlns:a16="http://schemas.microsoft.com/office/drawing/2014/main" id="{80299990-AA89-BE4C-A7A3-B4620668C739}"/>
              </a:ext>
            </a:extLst>
          </p:cNvPr>
          <p:cNvSpPr>
            <a:spLocks noChangeShapeType="1"/>
          </p:cNvSpPr>
          <p:nvPr/>
        </p:nvSpPr>
        <p:spPr bwMode="auto">
          <a:xfrm flipH="1">
            <a:off x="789409" y="4299806"/>
            <a:ext cx="42471" cy="903"/>
          </a:xfrm>
          <a:prstGeom prst="line">
            <a:avLst/>
          </a:prstGeom>
          <a:noFill/>
          <a:ln w="10080" cap="flat">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685800" fontAlgn="auto">
              <a:spcBef>
                <a:spcPts val="0"/>
              </a:spcBef>
              <a:spcAft>
                <a:spcPts val="0"/>
              </a:spcAft>
              <a:defRPr/>
            </a:pPr>
            <a:endParaRPr lang="en-US" sz="900">
              <a:solidFill>
                <a:prstClr val="black"/>
              </a:solidFill>
              <a:latin typeface="Arial"/>
            </a:endParaRPr>
          </a:p>
        </p:txBody>
      </p:sp>
      <p:sp>
        <p:nvSpPr>
          <p:cNvPr id="97" name="Line 31">
            <a:extLst>
              <a:ext uri="{FF2B5EF4-FFF2-40B4-BE49-F238E27FC236}">
                <a16:creationId xmlns:a16="http://schemas.microsoft.com/office/drawing/2014/main" id="{EF414281-EE21-3C4E-96FC-F75A71B78AE5}"/>
              </a:ext>
            </a:extLst>
          </p:cNvPr>
          <p:cNvSpPr>
            <a:spLocks noChangeShapeType="1"/>
          </p:cNvSpPr>
          <p:nvPr/>
        </p:nvSpPr>
        <p:spPr bwMode="auto">
          <a:xfrm flipH="1">
            <a:off x="789409" y="4113833"/>
            <a:ext cx="42471" cy="903"/>
          </a:xfrm>
          <a:prstGeom prst="line">
            <a:avLst/>
          </a:prstGeom>
          <a:noFill/>
          <a:ln w="10080" cap="flat">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685800" fontAlgn="auto">
              <a:spcBef>
                <a:spcPts val="0"/>
              </a:spcBef>
              <a:spcAft>
                <a:spcPts val="0"/>
              </a:spcAft>
              <a:defRPr/>
            </a:pPr>
            <a:endParaRPr lang="en-US" sz="900">
              <a:solidFill>
                <a:prstClr val="black"/>
              </a:solidFill>
              <a:latin typeface="Arial"/>
            </a:endParaRPr>
          </a:p>
        </p:txBody>
      </p:sp>
      <p:sp>
        <p:nvSpPr>
          <p:cNvPr id="99" name="Line 33">
            <a:extLst>
              <a:ext uri="{FF2B5EF4-FFF2-40B4-BE49-F238E27FC236}">
                <a16:creationId xmlns:a16="http://schemas.microsoft.com/office/drawing/2014/main" id="{BF202C39-00ED-E344-847B-D9D305EA4281}"/>
              </a:ext>
            </a:extLst>
          </p:cNvPr>
          <p:cNvSpPr>
            <a:spLocks noChangeShapeType="1"/>
          </p:cNvSpPr>
          <p:nvPr/>
        </p:nvSpPr>
        <p:spPr bwMode="auto">
          <a:xfrm flipH="1">
            <a:off x="789409" y="3926958"/>
            <a:ext cx="42471" cy="902"/>
          </a:xfrm>
          <a:prstGeom prst="line">
            <a:avLst/>
          </a:prstGeom>
          <a:noFill/>
          <a:ln w="10080" cap="flat">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685800" fontAlgn="auto">
              <a:spcBef>
                <a:spcPts val="0"/>
              </a:spcBef>
              <a:spcAft>
                <a:spcPts val="0"/>
              </a:spcAft>
              <a:defRPr/>
            </a:pPr>
            <a:endParaRPr lang="en-US" sz="900">
              <a:solidFill>
                <a:prstClr val="black"/>
              </a:solidFill>
              <a:latin typeface="Arial"/>
            </a:endParaRPr>
          </a:p>
        </p:txBody>
      </p:sp>
      <p:sp>
        <p:nvSpPr>
          <p:cNvPr id="101" name="Line 35">
            <a:extLst>
              <a:ext uri="{FF2B5EF4-FFF2-40B4-BE49-F238E27FC236}">
                <a16:creationId xmlns:a16="http://schemas.microsoft.com/office/drawing/2014/main" id="{3235ADD4-37CB-A741-99BC-102CFE9384E9}"/>
              </a:ext>
            </a:extLst>
          </p:cNvPr>
          <p:cNvSpPr>
            <a:spLocks noChangeShapeType="1"/>
          </p:cNvSpPr>
          <p:nvPr/>
        </p:nvSpPr>
        <p:spPr bwMode="auto">
          <a:xfrm flipH="1">
            <a:off x="789409" y="3740985"/>
            <a:ext cx="42471" cy="902"/>
          </a:xfrm>
          <a:prstGeom prst="line">
            <a:avLst/>
          </a:prstGeom>
          <a:noFill/>
          <a:ln w="10080" cap="flat">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685800" fontAlgn="auto">
              <a:spcBef>
                <a:spcPts val="0"/>
              </a:spcBef>
              <a:spcAft>
                <a:spcPts val="0"/>
              </a:spcAft>
              <a:defRPr/>
            </a:pPr>
            <a:endParaRPr lang="en-US" sz="900">
              <a:solidFill>
                <a:prstClr val="black"/>
              </a:solidFill>
              <a:latin typeface="Arial"/>
            </a:endParaRPr>
          </a:p>
        </p:txBody>
      </p:sp>
      <p:sp>
        <p:nvSpPr>
          <p:cNvPr id="103" name="Line 37">
            <a:extLst>
              <a:ext uri="{FF2B5EF4-FFF2-40B4-BE49-F238E27FC236}">
                <a16:creationId xmlns:a16="http://schemas.microsoft.com/office/drawing/2014/main" id="{F7250223-30AA-2D40-905C-38D65093FE38}"/>
              </a:ext>
            </a:extLst>
          </p:cNvPr>
          <p:cNvSpPr>
            <a:spLocks noChangeShapeType="1"/>
          </p:cNvSpPr>
          <p:nvPr/>
        </p:nvSpPr>
        <p:spPr bwMode="auto">
          <a:xfrm flipH="1">
            <a:off x="789409" y="3554108"/>
            <a:ext cx="42471" cy="903"/>
          </a:xfrm>
          <a:prstGeom prst="line">
            <a:avLst/>
          </a:prstGeom>
          <a:noFill/>
          <a:ln w="10080" cap="flat">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685800" fontAlgn="auto">
              <a:spcBef>
                <a:spcPts val="0"/>
              </a:spcBef>
              <a:spcAft>
                <a:spcPts val="0"/>
              </a:spcAft>
              <a:defRPr/>
            </a:pPr>
            <a:endParaRPr lang="en-US" sz="900">
              <a:solidFill>
                <a:prstClr val="black"/>
              </a:solidFill>
              <a:latin typeface="Arial"/>
            </a:endParaRPr>
          </a:p>
        </p:txBody>
      </p:sp>
      <p:sp>
        <p:nvSpPr>
          <p:cNvPr id="105" name="Line 39">
            <a:extLst>
              <a:ext uri="{FF2B5EF4-FFF2-40B4-BE49-F238E27FC236}">
                <a16:creationId xmlns:a16="http://schemas.microsoft.com/office/drawing/2014/main" id="{86FC69E6-106D-CA4B-BFF2-4DA365C56771}"/>
              </a:ext>
            </a:extLst>
          </p:cNvPr>
          <p:cNvSpPr>
            <a:spLocks noChangeShapeType="1"/>
          </p:cNvSpPr>
          <p:nvPr/>
        </p:nvSpPr>
        <p:spPr bwMode="auto">
          <a:xfrm flipH="1">
            <a:off x="789409" y="3368135"/>
            <a:ext cx="42471" cy="903"/>
          </a:xfrm>
          <a:prstGeom prst="line">
            <a:avLst/>
          </a:prstGeom>
          <a:noFill/>
          <a:ln w="10080" cap="flat">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685800" fontAlgn="auto">
              <a:spcBef>
                <a:spcPts val="0"/>
              </a:spcBef>
              <a:spcAft>
                <a:spcPts val="0"/>
              </a:spcAft>
              <a:defRPr/>
            </a:pPr>
            <a:endParaRPr lang="en-US" sz="900">
              <a:solidFill>
                <a:prstClr val="black"/>
              </a:solidFill>
              <a:latin typeface="Arial"/>
            </a:endParaRPr>
          </a:p>
        </p:txBody>
      </p:sp>
      <p:sp>
        <p:nvSpPr>
          <p:cNvPr id="107" name="Line 41">
            <a:extLst>
              <a:ext uri="{FF2B5EF4-FFF2-40B4-BE49-F238E27FC236}">
                <a16:creationId xmlns:a16="http://schemas.microsoft.com/office/drawing/2014/main" id="{8FD6B28E-5048-C24E-97D0-216547DB7BA3}"/>
              </a:ext>
            </a:extLst>
          </p:cNvPr>
          <p:cNvSpPr>
            <a:spLocks noChangeShapeType="1"/>
          </p:cNvSpPr>
          <p:nvPr/>
        </p:nvSpPr>
        <p:spPr bwMode="auto">
          <a:xfrm flipH="1">
            <a:off x="789409" y="3182162"/>
            <a:ext cx="42471" cy="903"/>
          </a:xfrm>
          <a:prstGeom prst="line">
            <a:avLst/>
          </a:prstGeom>
          <a:noFill/>
          <a:ln w="10080" cap="flat">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685800" fontAlgn="auto">
              <a:spcBef>
                <a:spcPts val="0"/>
              </a:spcBef>
              <a:spcAft>
                <a:spcPts val="0"/>
              </a:spcAft>
              <a:defRPr/>
            </a:pPr>
            <a:endParaRPr lang="en-US" sz="900">
              <a:solidFill>
                <a:prstClr val="black"/>
              </a:solidFill>
              <a:latin typeface="Arial"/>
            </a:endParaRPr>
          </a:p>
        </p:txBody>
      </p:sp>
      <p:sp>
        <p:nvSpPr>
          <p:cNvPr id="109" name="Line 43">
            <a:extLst>
              <a:ext uri="{FF2B5EF4-FFF2-40B4-BE49-F238E27FC236}">
                <a16:creationId xmlns:a16="http://schemas.microsoft.com/office/drawing/2014/main" id="{59F0A5FA-EDF4-724A-9229-EF8134417A58}"/>
              </a:ext>
            </a:extLst>
          </p:cNvPr>
          <p:cNvSpPr>
            <a:spLocks noChangeShapeType="1"/>
          </p:cNvSpPr>
          <p:nvPr/>
        </p:nvSpPr>
        <p:spPr bwMode="auto">
          <a:xfrm flipH="1">
            <a:off x="789409" y="2995287"/>
            <a:ext cx="42471" cy="902"/>
          </a:xfrm>
          <a:prstGeom prst="line">
            <a:avLst/>
          </a:prstGeom>
          <a:noFill/>
          <a:ln w="10080" cap="flat">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685800" fontAlgn="auto">
              <a:spcBef>
                <a:spcPts val="0"/>
              </a:spcBef>
              <a:spcAft>
                <a:spcPts val="0"/>
              </a:spcAft>
              <a:defRPr/>
            </a:pPr>
            <a:endParaRPr lang="en-US" sz="900">
              <a:solidFill>
                <a:prstClr val="black"/>
              </a:solidFill>
              <a:latin typeface="Arial"/>
            </a:endParaRPr>
          </a:p>
        </p:txBody>
      </p:sp>
      <p:grpSp>
        <p:nvGrpSpPr>
          <p:cNvPr id="14" name="Group 13"/>
          <p:cNvGrpSpPr/>
          <p:nvPr/>
        </p:nvGrpSpPr>
        <p:grpSpPr>
          <a:xfrm>
            <a:off x="659227" y="2925186"/>
            <a:ext cx="111716" cy="2146834"/>
            <a:chOff x="878969" y="2757247"/>
            <a:chExt cx="148955" cy="2862445"/>
          </a:xfrm>
        </p:grpSpPr>
        <p:sp>
          <p:nvSpPr>
            <p:cNvPr id="88" name="Text Box 22">
              <a:extLst>
                <a:ext uri="{FF2B5EF4-FFF2-40B4-BE49-F238E27FC236}">
                  <a16:creationId xmlns:a16="http://schemas.microsoft.com/office/drawing/2014/main" id="{92133694-CCBE-8B4A-BE48-C308AD882C86}"/>
                </a:ext>
              </a:extLst>
            </p:cNvPr>
            <p:cNvSpPr txBox="1">
              <a:spLocks noChangeArrowheads="1"/>
            </p:cNvSpPr>
            <p:nvPr/>
          </p:nvSpPr>
          <p:spPr bwMode="auto">
            <a:xfrm>
              <a:off x="952831" y="5488487"/>
              <a:ext cx="75093" cy="13120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9260" rIns="0" bIns="0"/>
            <a:lstStyle/>
            <a:p>
              <a:pPr defTabSz="685800" fontAlgn="auto">
                <a:spcBef>
                  <a:spcPts val="0"/>
                </a:spcBef>
                <a:spcAft>
                  <a:spcPts val="0"/>
                </a:spcAft>
                <a:defRPr/>
              </a:pPr>
              <a:r>
                <a:rPr lang="en-US" altLang="en-US" sz="788" dirty="0">
                  <a:solidFill>
                    <a:srgbClr val="000000"/>
                  </a:solidFill>
                  <a:latin typeface="Arial"/>
                  <a:cs typeface="Arial" panose="020B0604020202020204" pitchFamily="34" charset="0"/>
                </a:rPr>
                <a:t>0</a:t>
              </a:r>
            </a:p>
          </p:txBody>
        </p:sp>
        <p:sp>
          <p:nvSpPr>
            <p:cNvPr id="90" name="Text Box 24">
              <a:extLst>
                <a:ext uri="{FF2B5EF4-FFF2-40B4-BE49-F238E27FC236}">
                  <a16:creationId xmlns:a16="http://schemas.microsoft.com/office/drawing/2014/main" id="{2DC6A299-E07F-A247-86D7-F6399016E515}"/>
                </a:ext>
              </a:extLst>
            </p:cNvPr>
            <p:cNvSpPr txBox="1">
              <a:spLocks noChangeArrowheads="1"/>
            </p:cNvSpPr>
            <p:nvPr/>
          </p:nvSpPr>
          <p:spPr bwMode="auto">
            <a:xfrm>
              <a:off x="952831" y="5240193"/>
              <a:ext cx="75093" cy="13120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9260" rIns="0" bIns="0"/>
            <a:lstStyle/>
            <a:p>
              <a:pPr defTabSz="685800" fontAlgn="auto">
                <a:spcBef>
                  <a:spcPts val="0"/>
                </a:spcBef>
                <a:spcAft>
                  <a:spcPts val="0"/>
                </a:spcAft>
                <a:defRPr/>
              </a:pPr>
              <a:r>
                <a:rPr lang="en-US" altLang="en-US" sz="788">
                  <a:solidFill>
                    <a:srgbClr val="000000"/>
                  </a:solidFill>
                  <a:latin typeface="Arial"/>
                  <a:cs typeface="Arial" panose="020B0604020202020204" pitchFamily="34" charset="0"/>
                </a:rPr>
                <a:t>5</a:t>
              </a:r>
            </a:p>
          </p:txBody>
        </p:sp>
        <p:sp>
          <p:nvSpPr>
            <p:cNvPr id="92" name="Text Box 26">
              <a:extLst>
                <a:ext uri="{FF2B5EF4-FFF2-40B4-BE49-F238E27FC236}">
                  <a16:creationId xmlns:a16="http://schemas.microsoft.com/office/drawing/2014/main" id="{8B26CDA0-E1BA-A74F-B9E9-B02F63368057}"/>
                </a:ext>
              </a:extLst>
            </p:cNvPr>
            <p:cNvSpPr txBox="1">
              <a:spLocks noChangeArrowheads="1"/>
            </p:cNvSpPr>
            <p:nvPr/>
          </p:nvSpPr>
          <p:spPr bwMode="auto">
            <a:xfrm>
              <a:off x="878969" y="4991898"/>
              <a:ext cx="148955" cy="13120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9260" rIns="0" bIns="0"/>
            <a:lstStyle/>
            <a:p>
              <a:pPr defTabSz="685800" fontAlgn="auto">
                <a:spcBef>
                  <a:spcPts val="0"/>
                </a:spcBef>
                <a:spcAft>
                  <a:spcPts val="0"/>
                </a:spcAft>
                <a:defRPr/>
              </a:pPr>
              <a:r>
                <a:rPr lang="en-US" altLang="en-US" sz="788">
                  <a:solidFill>
                    <a:srgbClr val="000000"/>
                  </a:solidFill>
                  <a:latin typeface="Arial"/>
                  <a:cs typeface="Arial" panose="020B0604020202020204" pitchFamily="34" charset="0"/>
                </a:rPr>
                <a:t>10</a:t>
              </a:r>
            </a:p>
          </p:txBody>
        </p:sp>
        <p:sp>
          <p:nvSpPr>
            <p:cNvPr id="94" name="Text Box 28">
              <a:extLst>
                <a:ext uri="{FF2B5EF4-FFF2-40B4-BE49-F238E27FC236}">
                  <a16:creationId xmlns:a16="http://schemas.microsoft.com/office/drawing/2014/main" id="{B6215BFD-F002-8C4A-8B8D-3C0FEF8E9C64}"/>
                </a:ext>
              </a:extLst>
            </p:cNvPr>
            <p:cNvSpPr txBox="1">
              <a:spLocks noChangeArrowheads="1"/>
            </p:cNvSpPr>
            <p:nvPr/>
          </p:nvSpPr>
          <p:spPr bwMode="auto">
            <a:xfrm>
              <a:off x="878969" y="4743604"/>
              <a:ext cx="148955" cy="1312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9260" rIns="0" bIns="0"/>
            <a:lstStyle/>
            <a:p>
              <a:pPr defTabSz="685800" fontAlgn="auto">
                <a:spcBef>
                  <a:spcPts val="0"/>
                </a:spcBef>
                <a:spcAft>
                  <a:spcPts val="0"/>
                </a:spcAft>
                <a:defRPr/>
              </a:pPr>
              <a:r>
                <a:rPr lang="en-US" altLang="en-US" sz="788">
                  <a:solidFill>
                    <a:srgbClr val="000000"/>
                  </a:solidFill>
                  <a:latin typeface="Arial"/>
                  <a:cs typeface="Arial" panose="020B0604020202020204" pitchFamily="34" charset="0"/>
                </a:rPr>
                <a:t>15</a:t>
              </a:r>
            </a:p>
          </p:txBody>
        </p:sp>
        <p:sp>
          <p:nvSpPr>
            <p:cNvPr id="96" name="Text Box 30">
              <a:extLst>
                <a:ext uri="{FF2B5EF4-FFF2-40B4-BE49-F238E27FC236}">
                  <a16:creationId xmlns:a16="http://schemas.microsoft.com/office/drawing/2014/main" id="{68C90826-3FB1-9A4A-BC24-C7B8524F9C88}"/>
                </a:ext>
              </a:extLst>
            </p:cNvPr>
            <p:cNvSpPr txBox="1">
              <a:spLocks noChangeArrowheads="1"/>
            </p:cNvSpPr>
            <p:nvPr/>
          </p:nvSpPr>
          <p:spPr bwMode="auto">
            <a:xfrm>
              <a:off x="878969" y="4495309"/>
              <a:ext cx="148955" cy="13120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9260" rIns="0" bIns="0"/>
            <a:lstStyle/>
            <a:p>
              <a:pPr defTabSz="685800" fontAlgn="auto">
                <a:spcBef>
                  <a:spcPts val="0"/>
                </a:spcBef>
                <a:spcAft>
                  <a:spcPts val="0"/>
                </a:spcAft>
                <a:defRPr/>
              </a:pPr>
              <a:r>
                <a:rPr lang="en-US" altLang="en-US" sz="788">
                  <a:solidFill>
                    <a:srgbClr val="000000"/>
                  </a:solidFill>
                  <a:latin typeface="Arial"/>
                  <a:cs typeface="Arial" panose="020B0604020202020204" pitchFamily="34" charset="0"/>
                </a:rPr>
                <a:t>20</a:t>
              </a:r>
            </a:p>
          </p:txBody>
        </p:sp>
        <p:sp>
          <p:nvSpPr>
            <p:cNvPr id="98" name="Text Box 32">
              <a:extLst>
                <a:ext uri="{FF2B5EF4-FFF2-40B4-BE49-F238E27FC236}">
                  <a16:creationId xmlns:a16="http://schemas.microsoft.com/office/drawing/2014/main" id="{0AA30B1E-2A95-5C4A-B908-B951685DC5AA}"/>
                </a:ext>
              </a:extLst>
            </p:cNvPr>
            <p:cNvSpPr txBox="1">
              <a:spLocks noChangeArrowheads="1"/>
            </p:cNvSpPr>
            <p:nvPr/>
          </p:nvSpPr>
          <p:spPr bwMode="auto">
            <a:xfrm>
              <a:off x="878969" y="4247014"/>
              <a:ext cx="148955" cy="13120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9260" rIns="0" bIns="0"/>
            <a:lstStyle/>
            <a:p>
              <a:pPr defTabSz="685800" fontAlgn="auto">
                <a:spcBef>
                  <a:spcPts val="0"/>
                </a:spcBef>
                <a:spcAft>
                  <a:spcPts val="0"/>
                </a:spcAft>
                <a:defRPr/>
              </a:pPr>
              <a:r>
                <a:rPr lang="en-US" altLang="en-US" sz="788">
                  <a:solidFill>
                    <a:srgbClr val="000000"/>
                  </a:solidFill>
                  <a:latin typeface="Arial"/>
                  <a:cs typeface="Arial" panose="020B0604020202020204" pitchFamily="34" charset="0"/>
                </a:rPr>
                <a:t>25</a:t>
              </a:r>
            </a:p>
          </p:txBody>
        </p:sp>
        <p:sp>
          <p:nvSpPr>
            <p:cNvPr id="100" name="Text Box 34">
              <a:extLst>
                <a:ext uri="{FF2B5EF4-FFF2-40B4-BE49-F238E27FC236}">
                  <a16:creationId xmlns:a16="http://schemas.microsoft.com/office/drawing/2014/main" id="{F8FAA90E-55EF-3242-A396-905BF62D0D3D}"/>
                </a:ext>
              </a:extLst>
            </p:cNvPr>
            <p:cNvSpPr txBox="1">
              <a:spLocks noChangeArrowheads="1"/>
            </p:cNvSpPr>
            <p:nvPr/>
          </p:nvSpPr>
          <p:spPr bwMode="auto">
            <a:xfrm>
              <a:off x="878969" y="3998719"/>
              <a:ext cx="148955" cy="13120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9260" rIns="0" bIns="0"/>
            <a:lstStyle/>
            <a:p>
              <a:pPr defTabSz="685800" fontAlgn="auto">
                <a:spcBef>
                  <a:spcPts val="0"/>
                </a:spcBef>
                <a:spcAft>
                  <a:spcPts val="0"/>
                </a:spcAft>
                <a:defRPr/>
              </a:pPr>
              <a:r>
                <a:rPr lang="en-US" altLang="en-US" sz="788">
                  <a:solidFill>
                    <a:srgbClr val="000000"/>
                  </a:solidFill>
                  <a:latin typeface="Arial"/>
                  <a:cs typeface="Arial" panose="020B0604020202020204" pitchFamily="34" charset="0"/>
                </a:rPr>
                <a:t>30</a:t>
              </a:r>
            </a:p>
          </p:txBody>
        </p:sp>
        <p:sp>
          <p:nvSpPr>
            <p:cNvPr id="102" name="Text Box 36">
              <a:extLst>
                <a:ext uri="{FF2B5EF4-FFF2-40B4-BE49-F238E27FC236}">
                  <a16:creationId xmlns:a16="http://schemas.microsoft.com/office/drawing/2014/main" id="{D6BA6763-3792-554D-AB87-C16A7B541332}"/>
                </a:ext>
              </a:extLst>
            </p:cNvPr>
            <p:cNvSpPr txBox="1">
              <a:spLocks noChangeArrowheads="1"/>
            </p:cNvSpPr>
            <p:nvPr/>
          </p:nvSpPr>
          <p:spPr bwMode="auto">
            <a:xfrm>
              <a:off x="878969" y="3750425"/>
              <a:ext cx="148955" cy="1312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9260" rIns="0" bIns="0"/>
            <a:lstStyle/>
            <a:p>
              <a:pPr defTabSz="685800" fontAlgn="auto">
                <a:spcBef>
                  <a:spcPts val="0"/>
                </a:spcBef>
                <a:spcAft>
                  <a:spcPts val="0"/>
                </a:spcAft>
                <a:defRPr/>
              </a:pPr>
              <a:r>
                <a:rPr lang="en-US" altLang="en-US" sz="788" dirty="0">
                  <a:solidFill>
                    <a:srgbClr val="000000"/>
                  </a:solidFill>
                  <a:latin typeface="Arial"/>
                  <a:cs typeface="Arial" panose="020B0604020202020204" pitchFamily="34" charset="0"/>
                </a:rPr>
                <a:t>35</a:t>
              </a:r>
            </a:p>
          </p:txBody>
        </p:sp>
        <p:sp>
          <p:nvSpPr>
            <p:cNvPr id="104" name="Text Box 38">
              <a:extLst>
                <a:ext uri="{FF2B5EF4-FFF2-40B4-BE49-F238E27FC236}">
                  <a16:creationId xmlns:a16="http://schemas.microsoft.com/office/drawing/2014/main" id="{1461BB62-AD0A-8C4E-BEDD-3AD1732B6763}"/>
                </a:ext>
              </a:extLst>
            </p:cNvPr>
            <p:cNvSpPr txBox="1">
              <a:spLocks noChangeArrowheads="1"/>
            </p:cNvSpPr>
            <p:nvPr/>
          </p:nvSpPr>
          <p:spPr bwMode="auto">
            <a:xfrm>
              <a:off x="878969" y="3502131"/>
              <a:ext cx="148955" cy="1312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9260" rIns="0" bIns="0"/>
            <a:lstStyle/>
            <a:p>
              <a:pPr defTabSz="685800" fontAlgn="auto">
                <a:spcBef>
                  <a:spcPts val="0"/>
                </a:spcBef>
                <a:spcAft>
                  <a:spcPts val="0"/>
                </a:spcAft>
                <a:defRPr/>
              </a:pPr>
              <a:r>
                <a:rPr lang="en-US" altLang="en-US" sz="788">
                  <a:solidFill>
                    <a:srgbClr val="000000"/>
                  </a:solidFill>
                  <a:latin typeface="Arial"/>
                  <a:cs typeface="Arial" panose="020B0604020202020204" pitchFamily="34" charset="0"/>
                </a:rPr>
                <a:t>40</a:t>
              </a:r>
            </a:p>
          </p:txBody>
        </p:sp>
        <p:sp>
          <p:nvSpPr>
            <p:cNvPr id="106" name="Text Box 40">
              <a:extLst>
                <a:ext uri="{FF2B5EF4-FFF2-40B4-BE49-F238E27FC236}">
                  <a16:creationId xmlns:a16="http://schemas.microsoft.com/office/drawing/2014/main" id="{FFF5DB04-BCEA-DD47-ACDA-BB814BF94F45}"/>
                </a:ext>
              </a:extLst>
            </p:cNvPr>
            <p:cNvSpPr txBox="1">
              <a:spLocks noChangeArrowheads="1"/>
            </p:cNvSpPr>
            <p:nvPr/>
          </p:nvSpPr>
          <p:spPr bwMode="auto">
            <a:xfrm>
              <a:off x="878969" y="3253836"/>
              <a:ext cx="148955" cy="13120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9260" rIns="0" bIns="0"/>
            <a:lstStyle/>
            <a:p>
              <a:pPr defTabSz="685800" fontAlgn="auto">
                <a:spcBef>
                  <a:spcPts val="0"/>
                </a:spcBef>
                <a:spcAft>
                  <a:spcPts val="0"/>
                </a:spcAft>
                <a:defRPr/>
              </a:pPr>
              <a:r>
                <a:rPr lang="en-US" altLang="en-US" sz="788" dirty="0">
                  <a:solidFill>
                    <a:srgbClr val="000000"/>
                  </a:solidFill>
                  <a:latin typeface="Arial"/>
                  <a:cs typeface="Arial" panose="020B0604020202020204" pitchFamily="34" charset="0"/>
                </a:rPr>
                <a:t>45</a:t>
              </a:r>
            </a:p>
          </p:txBody>
        </p:sp>
        <p:sp>
          <p:nvSpPr>
            <p:cNvPr id="108" name="Text Box 42">
              <a:extLst>
                <a:ext uri="{FF2B5EF4-FFF2-40B4-BE49-F238E27FC236}">
                  <a16:creationId xmlns:a16="http://schemas.microsoft.com/office/drawing/2014/main" id="{95752A2E-5383-664B-A614-64610D260701}"/>
                </a:ext>
              </a:extLst>
            </p:cNvPr>
            <p:cNvSpPr txBox="1">
              <a:spLocks noChangeArrowheads="1"/>
            </p:cNvSpPr>
            <p:nvPr/>
          </p:nvSpPr>
          <p:spPr bwMode="auto">
            <a:xfrm>
              <a:off x="878969" y="3005541"/>
              <a:ext cx="148955" cy="13120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9260" rIns="0" bIns="0"/>
            <a:lstStyle/>
            <a:p>
              <a:pPr defTabSz="685800" fontAlgn="auto">
                <a:spcBef>
                  <a:spcPts val="0"/>
                </a:spcBef>
                <a:spcAft>
                  <a:spcPts val="0"/>
                </a:spcAft>
                <a:defRPr/>
              </a:pPr>
              <a:r>
                <a:rPr lang="en-US" altLang="en-US" sz="788">
                  <a:solidFill>
                    <a:srgbClr val="000000"/>
                  </a:solidFill>
                  <a:latin typeface="Arial"/>
                  <a:cs typeface="Arial" panose="020B0604020202020204" pitchFamily="34" charset="0"/>
                </a:rPr>
                <a:t>50</a:t>
              </a:r>
            </a:p>
          </p:txBody>
        </p:sp>
        <p:sp>
          <p:nvSpPr>
            <p:cNvPr id="110" name="Text Box 44">
              <a:extLst>
                <a:ext uri="{FF2B5EF4-FFF2-40B4-BE49-F238E27FC236}">
                  <a16:creationId xmlns:a16="http://schemas.microsoft.com/office/drawing/2014/main" id="{90530476-64E1-BC4E-BE3A-4FF76BBCEB7C}"/>
                </a:ext>
              </a:extLst>
            </p:cNvPr>
            <p:cNvSpPr txBox="1">
              <a:spLocks noChangeArrowheads="1"/>
            </p:cNvSpPr>
            <p:nvPr/>
          </p:nvSpPr>
          <p:spPr bwMode="auto">
            <a:xfrm>
              <a:off x="878969" y="2757247"/>
              <a:ext cx="148955" cy="1312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9260" rIns="0" bIns="0"/>
            <a:lstStyle/>
            <a:p>
              <a:pPr defTabSz="685800" fontAlgn="auto">
                <a:spcBef>
                  <a:spcPts val="0"/>
                </a:spcBef>
                <a:spcAft>
                  <a:spcPts val="0"/>
                </a:spcAft>
                <a:defRPr/>
              </a:pPr>
              <a:r>
                <a:rPr lang="en-US" altLang="en-US" sz="788" dirty="0">
                  <a:solidFill>
                    <a:srgbClr val="000000"/>
                  </a:solidFill>
                  <a:latin typeface="Arial"/>
                  <a:cs typeface="Arial" panose="020B0604020202020204" pitchFamily="34" charset="0"/>
                </a:rPr>
                <a:t>55</a:t>
              </a:r>
            </a:p>
          </p:txBody>
        </p:sp>
      </p:grpSp>
      <p:sp>
        <p:nvSpPr>
          <p:cNvPr id="111" name="Text Box 45">
            <a:extLst>
              <a:ext uri="{FF2B5EF4-FFF2-40B4-BE49-F238E27FC236}">
                <a16:creationId xmlns:a16="http://schemas.microsoft.com/office/drawing/2014/main" id="{EDCA72E3-1F3A-2F42-8029-CC7A9C577497}"/>
              </a:ext>
            </a:extLst>
          </p:cNvPr>
          <p:cNvSpPr txBox="1">
            <a:spLocks noChangeArrowheads="1"/>
          </p:cNvSpPr>
          <p:nvPr/>
        </p:nvSpPr>
        <p:spPr bwMode="auto">
          <a:xfrm rot="16200000">
            <a:off x="-433186" y="4217809"/>
            <a:ext cx="1824523" cy="1006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9260" rIns="0" bIns="0"/>
          <a:lstStyle>
            <a:lvl1pPr>
              <a:tabLst>
                <a:tab pos="723900" algn="l"/>
                <a:tab pos="1447800" algn="l"/>
                <a:tab pos="2171700" algn="l"/>
                <a:tab pos="28956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1pPr>
            <a:lvl2pPr>
              <a:tabLst>
                <a:tab pos="723900" algn="l"/>
                <a:tab pos="1447800" algn="l"/>
                <a:tab pos="2171700" algn="l"/>
                <a:tab pos="28956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2pPr>
            <a:lvl3pPr>
              <a:tabLst>
                <a:tab pos="723900" algn="l"/>
                <a:tab pos="1447800" algn="l"/>
                <a:tab pos="2171700" algn="l"/>
                <a:tab pos="28956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3pPr>
            <a:lvl4pPr>
              <a:tabLst>
                <a:tab pos="723900" algn="l"/>
                <a:tab pos="1447800" algn="l"/>
                <a:tab pos="2171700" algn="l"/>
                <a:tab pos="28956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4pPr>
            <a:lvl5pPr>
              <a:tabLst>
                <a:tab pos="723900" algn="l"/>
                <a:tab pos="1447800" algn="l"/>
                <a:tab pos="2171700" algn="l"/>
                <a:tab pos="28956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defTabSz="685800" fontAlgn="auto">
              <a:spcBef>
                <a:spcPts val="0"/>
              </a:spcBef>
              <a:spcAft>
                <a:spcPts val="0"/>
              </a:spcAft>
              <a:tabLst/>
              <a:defRPr/>
            </a:pPr>
            <a:r>
              <a:rPr lang="en-US" altLang="en-US" sz="900" b="1" dirty="0">
                <a:latin typeface="Arial"/>
                <a:cs typeface="Arial" panose="020B0604020202020204" pitchFamily="34" charset="0"/>
              </a:rPr>
              <a:t>Mean Cumulative Events per 100 patients</a:t>
            </a:r>
          </a:p>
        </p:txBody>
      </p:sp>
      <p:sp>
        <p:nvSpPr>
          <p:cNvPr id="112" name="Line 46">
            <a:extLst>
              <a:ext uri="{FF2B5EF4-FFF2-40B4-BE49-F238E27FC236}">
                <a16:creationId xmlns:a16="http://schemas.microsoft.com/office/drawing/2014/main" id="{5834A662-1245-1744-9833-331EE45AC942}"/>
              </a:ext>
            </a:extLst>
          </p:cNvPr>
          <p:cNvSpPr>
            <a:spLocks noChangeShapeType="1"/>
          </p:cNvSpPr>
          <p:nvPr/>
        </p:nvSpPr>
        <p:spPr bwMode="auto">
          <a:xfrm>
            <a:off x="830957" y="5107798"/>
            <a:ext cx="3438295" cy="902"/>
          </a:xfrm>
          <a:prstGeom prst="line">
            <a:avLst/>
          </a:prstGeom>
          <a:noFill/>
          <a:ln w="10080" cap="flat">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685800" fontAlgn="auto">
              <a:spcBef>
                <a:spcPts val="0"/>
              </a:spcBef>
              <a:spcAft>
                <a:spcPts val="0"/>
              </a:spcAft>
              <a:defRPr/>
            </a:pPr>
            <a:endParaRPr lang="en-US" sz="900">
              <a:solidFill>
                <a:prstClr val="black"/>
              </a:solidFill>
              <a:latin typeface="Arial"/>
            </a:endParaRPr>
          </a:p>
        </p:txBody>
      </p:sp>
      <p:sp>
        <p:nvSpPr>
          <p:cNvPr id="113" name="Line 47">
            <a:extLst>
              <a:ext uri="{FF2B5EF4-FFF2-40B4-BE49-F238E27FC236}">
                <a16:creationId xmlns:a16="http://schemas.microsoft.com/office/drawing/2014/main" id="{89E9F5FD-E3E2-BF4B-B480-9EF306CF35FC}"/>
              </a:ext>
            </a:extLst>
          </p:cNvPr>
          <p:cNvSpPr>
            <a:spLocks noChangeShapeType="1"/>
          </p:cNvSpPr>
          <p:nvPr/>
        </p:nvSpPr>
        <p:spPr bwMode="auto">
          <a:xfrm>
            <a:off x="894664" y="5107798"/>
            <a:ext cx="923" cy="39722"/>
          </a:xfrm>
          <a:prstGeom prst="line">
            <a:avLst/>
          </a:prstGeom>
          <a:noFill/>
          <a:ln w="10080" cap="flat">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685800" fontAlgn="auto">
              <a:spcBef>
                <a:spcPts val="0"/>
              </a:spcBef>
              <a:spcAft>
                <a:spcPts val="0"/>
              </a:spcAft>
              <a:defRPr/>
            </a:pPr>
            <a:endParaRPr lang="en-US" sz="900">
              <a:solidFill>
                <a:prstClr val="black"/>
              </a:solidFill>
              <a:latin typeface="Arial"/>
            </a:endParaRPr>
          </a:p>
        </p:txBody>
      </p:sp>
      <p:sp>
        <p:nvSpPr>
          <p:cNvPr id="114" name="Text Box 48">
            <a:extLst>
              <a:ext uri="{FF2B5EF4-FFF2-40B4-BE49-F238E27FC236}">
                <a16:creationId xmlns:a16="http://schemas.microsoft.com/office/drawing/2014/main" id="{062AC89D-EDA3-8D40-9FC1-034058B8C31B}"/>
              </a:ext>
            </a:extLst>
          </p:cNvPr>
          <p:cNvSpPr txBox="1">
            <a:spLocks noChangeArrowheads="1"/>
          </p:cNvSpPr>
          <p:nvPr/>
        </p:nvSpPr>
        <p:spPr bwMode="auto">
          <a:xfrm>
            <a:off x="866965" y="5160158"/>
            <a:ext cx="56321" cy="9840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9260" rIns="0" bIns="0"/>
          <a:lstStyle/>
          <a:p>
            <a:pPr defTabSz="685800" fontAlgn="auto">
              <a:spcBef>
                <a:spcPts val="0"/>
              </a:spcBef>
              <a:spcAft>
                <a:spcPts val="0"/>
              </a:spcAft>
              <a:defRPr/>
            </a:pPr>
            <a:r>
              <a:rPr lang="en-US" altLang="en-US" sz="788">
                <a:solidFill>
                  <a:srgbClr val="000000"/>
                </a:solidFill>
                <a:latin typeface="Arial"/>
                <a:cs typeface="Arial" panose="020B0604020202020204" pitchFamily="34" charset="0"/>
              </a:rPr>
              <a:t>0</a:t>
            </a:r>
          </a:p>
        </p:txBody>
      </p:sp>
      <p:sp>
        <p:nvSpPr>
          <p:cNvPr id="115" name="Line 49">
            <a:extLst>
              <a:ext uri="{FF2B5EF4-FFF2-40B4-BE49-F238E27FC236}">
                <a16:creationId xmlns:a16="http://schemas.microsoft.com/office/drawing/2014/main" id="{8BBEEAFC-6D1B-3248-964C-96D44FD0BC98}"/>
              </a:ext>
            </a:extLst>
          </p:cNvPr>
          <p:cNvSpPr>
            <a:spLocks noChangeShapeType="1"/>
          </p:cNvSpPr>
          <p:nvPr/>
        </p:nvSpPr>
        <p:spPr bwMode="auto">
          <a:xfrm>
            <a:off x="1722846" y="5107798"/>
            <a:ext cx="923" cy="39722"/>
          </a:xfrm>
          <a:prstGeom prst="line">
            <a:avLst/>
          </a:prstGeom>
          <a:noFill/>
          <a:ln w="10080" cap="flat">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685800" fontAlgn="auto">
              <a:spcBef>
                <a:spcPts val="0"/>
              </a:spcBef>
              <a:spcAft>
                <a:spcPts val="0"/>
              </a:spcAft>
              <a:defRPr/>
            </a:pPr>
            <a:endParaRPr lang="en-US" sz="900">
              <a:solidFill>
                <a:prstClr val="black"/>
              </a:solidFill>
              <a:latin typeface="Arial"/>
            </a:endParaRPr>
          </a:p>
        </p:txBody>
      </p:sp>
      <p:sp>
        <p:nvSpPr>
          <p:cNvPr id="116" name="Text Box 50">
            <a:extLst>
              <a:ext uri="{FF2B5EF4-FFF2-40B4-BE49-F238E27FC236}">
                <a16:creationId xmlns:a16="http://schemas.microsoft.com/office/drawing/2014/main" id="{5AAA3A04-E222-C54E-9839-D780A36CAA85}"/>
              </a:ext>
            </a:extLst>
          </p:cNvPr>
          <p:cNvSpPr txBox="1">
            <a:spLocks noChangeArrowheads="1"/>
          </p:cNvSpPr>
          <p:nvPr/>
        </p:nvSpPr>
        <p:spPr bwMode="auto">
          <a:xfrm>
            <a:off x="1694223" y="5160158"/>
            <a:ext cx="56321" cy="9840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9260" rIns="0" bIns="0"/>
          <a:lstStyle/>
          <a:p>
            <a:pPr defTabSz="685800" fontAlgn="auto">
              <a:spcBef>
                <a:spcPts val="0"/>
              </a:spcBef>
              <a:spcAft>
                <a:spcPts val="0"/>
              </a:spcAft>
              <a:defRPr/>
            </a:pPr>
            <a:r>
              <a:rPr lang="en-US" altLang="en-US" sz="788">
                <a:solidFill>
                  <a:srgbClr val="000000"/>
                </a:solidFill>
                <a:latin typeface="Arial"/>
                <a:cs typeface="Arial" panose="020B0604020202020204" pitchFamily="34" charset="0"/>
              </a:rPr>
              <a:t>1</a:t>
            </a:r>
          </a:p>
        </p:txBody>
      </p:sp>
      <p:sp>
        <p:nvSpPr>
          <p:cNvPr id="117" name="Line 51">
            <a:extLst>
              <a:ext uri="{FF2B5EF4-FFF2-40B4-BE49-F238E27FC236}">
                <a16:creationId xmlns:a16="http://schemas.microsoft.com/office/drawing/2014/main" id="{FFD2EF34-903D-8E4D-B2F1-337858ED095E}"/>
              </a:ext>
            </a:extLst>
          </p:cNvPr>
          <p:cNvSpPr>
            <a:spLocks noChangeShapeType="1"/>
          </p:cNvSpPr>
          <p:nvPr/>
        </p:nvSpPr>
        <p:spPr bwMode="auto">
          <a:xfrm>
            <a:off x="2550105" y="5107798"/>
            <a:ext cx="923" cy="39722"/>
          </a:xfrm>
          <a:prstGeom prst="line">
            <a:avLst/>
          </a:prstGeom>
          <a:noFill/>
          <a:ln w="10080" cap="flat">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685800" fontAlgn="auto">
              <a:spcBef>
                <a:spcPts val="0"/>
              </a:spcBef>
              <a:spcAft>
                <a:spcPts val="0"/>
              </a:spcAft>
              <a:defRPr/>
            </a:pPr>
            <a:endParaRPr lang="en-US" sz="900">
              <a:solidFill>
                <a:prstClr val="black"/>
              </a:solidFill>
              <a:latin typeface="Arial"/>
            </a:endParaRPr>
          </a:p>
        </p:txBody>
      </p:sp>
      <p:sp>
        <p:nvSpPr>
          <p:cNvPr id="118" name="Text Box 52">
            <a:extLst>
              <a:ext uri="{FF2B5EF4-FFF2-40B4-BE49-F238E27FC236}">
                <a16:creationId xmlns:a16="http://schemas.microsoft.com/office/drawing/2014/main" id="{12DFD99F-15D8-F847-BB95-1232B473A471}"/>
              </a:ext>
            </a:extLst>
          </p:cNvPr>
          <p:cNvSpPr txBox="1">
            <a:spLocks noChangeArrowheads="1"/>
          </p:cNvSpPr>
          <p:nvPr/>
        </p:nvSpPr>
        <p:spPr bwMode="auto">
          <a:xfrm>
            <a:off x="2522406" y="5160158"/>
            <a:ext cx="56320" cy="9840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9260" rIns="0" bIns="0"/>
          <a:lstStyle/>
          <a:p>
            <a:pPr defTabSz="685800" fontAlgn="auto">
              <a:spcBef>
                <a:spcPts val="0"/>
              </a:spcBef>
              <a:spcAft>
                <a:spcPts val="0"/>
              </a:spcAft>
              <a:defRPr/>
            </a:pPr>
            <a:r>
              <a:rPr lang="en-US" altLang="en-US" sz="788">
                <a:solidFill>
                  <a:srgbClr val="000000"/>
                </a:solidFill>
                <a:latin typeface="Arial"/>
                <a:cs typeface="Arial" panose="020B0604020202020204" pitchFamily="34" charset="0"/>
              </a:rPr>
              <a:t>2</a:t>
            </a:r>
          </a:p>
        </p:txBody>
      </p:sp>
      <p:sp>
        <p:nvSpPr>
          <p:cNvPr id="119" name="Line 53">
            <a:extLst>
              <a:ext uri="{FF2B5EF4-FFF2-40B4-BE49-F238E27FC236}">
                <a16:creationId xmlns:a16="http://schemas.microsoft.com/office/drawing/2014/main" id="{918BDB1A-45CA-F145-987D-1F82DFD1AE4F}"/>
              </a:ext>
            </a:extLst>
          </p:cNvPr>
          <p:cNvSpPr>
            <a:spLocks noChangeShapeType="1"/>
          </p:cNvSpPr>
          <p:nvPr/>
        </p:nvSpPr>
        <p:spPr bwMode="auto">
          <a:xfrm>
            <a:off x="3378286" y="5107798"/>
            <a:ext cx="923" cy="39722"/>
          </a:xfrm>
          <a:prstGeom prst="line">
            <a:avLst/>
          </a:prstGeom>
          <a:noFill/>
          <a:ln w="10080" cap="flat">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685800" fontAlgn="auto">
              <a:spcBef>
                <a:spcPts val="0"/>
              </a:spcBef>
              <a:spcAft>
                <a:spcPts val="0"/>
              </a:spcAft>
              <a:defRPr/>
            </a:pPr>
            <a:endParaRPr lang="en-US" sz="900">
              <a:solidFill>
                <a:prstClr val="black"/>
              </a:solidFill>
              <a:latin typeface="Arial"/>
            </a:endParaRPr>
          </a:p>
        </p:txBody>
      </p:sp>
      <p:sp>
        <p:nvSpPr>
          <p:cNvPr id="120" name="Text Box 54">
            <a:extLst>
              <a:ext uri="{FF2B5EF4-FFF2-40B4-BE49-F238E27FC236}">
                <a16:creationId xmlns:a16="http://schemas.microsoft.com/office/drawing/2014/main" id="{BAABF092-270A-8B4F-A908-D07C4B05AAB8}"/>
              </a:ext>
            </a:extLst>
          </p:cNvPr>
          <p:cNvSpPr txBox="1">
            <a:spLocks noChangeArrowheads="1"/>
          </p:cNvSpPr>
          <p:nvPr/>
        </p:nvSpPr>
        <p:spPr bwMode="auto">
          <a:xfrm>
            <a:off x="3349665" y="5160158"/>
            <a:ext cx="56320" cy="9840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9260" rIns="0" bIns="0"/>
          <a:lstStyle/>
          <a:p>
            <a:pPr defTabSz="685800" fontAlgn="auto">
              <a:spcBef>
                <a:spcPts val="0"/>
              </a:spcBef>
              <a:spcAft>
                <a:spcPts val="0"/>
              </a:spcAft>
              <a:defRPr/>
            </a:pPr>
            <a:r>
              <a:rPr lang="en-US" altLang="en-US" sz="788">
                <a:solidFill>
                  <a:srgbClr val="000000"/>
                </a:solidFill>
                <a:latin typeface="Arial"/>
                <a:cs typeface="Arial" panose="020B0604020202020204" pitchFamily="34" charset="0"/>
              </a:rPr>
              <a:t>3</a:t>
            </a:r>
          </a:p>
        </p:txBody>
      </p:sp>
      <p:sp>
        <p:nvSpPr>
          <p:cNvPr id="121" name="Line 55">
            <a:extLst>
              <a:ext uri="{FF2B5EF4-FFF2-40B4-BE49-F238E27FC236}">
                <a16:creationId xmlns:a16="http://schemas.microsoft.com/office/drawing/2014/main" id="{7815C722-60C5-F049-846E-FD76A0120B37}"/>
              </a:ext>
            </a:extLst>
          </p:cNvPr>
          <p:cNvSpPr>
            <a:spLocks noChangeShapeType="1"/>
          </p:cNvSpPr>
          <p:nvPr/>
        </p:nvSpPr>
        <p:spPr bwMode="auto">
          <a:xfrm>
            <a:off x="4205545" y="5107798"/>
            <a:ext cx="923" cy="39722"/>
          </a:xfrm>
          <a:prstGeom prst="line">
            <a:avLst/>
          </a:prstGeom>
          <a:noFill/>
          <a:ln w="10080" cap="flat">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685800" fontAlgn="auto">
              <a:spcBef>
                <a:spcPts val="0"/>
              </a:spcBef>
              <a:spcAft>
                <a:spcPts val="0"/>
              </a:spcAft>
              <a:defRPr/>
            </a:pPr>
            <a:endParaRPr lang="en-US" sz="900">
              <a:solidFill>
                <a:prstClr val="black"/>
              </a:solidFill>
              <a:latin typeface="Arial"/>
            </a:endParaRPr>
          </a:p>
        </p:txBody>
      </p:sp>
      <p:sp>
        <p:nvSpPr>
          <p:cNvPr id="122" name="Text Box 56">
            <a:extLst>
              <a:ext uri="{FF2B5EF4-FFF2-40B4-BE49-F238E27FC236}">
                <a16:creationId xmlns:a16="http://schemas.microsoft.com/office/drawing/2014/main" id="{FBCCF795-7650-814D-BEBF-76CE2F2F66A7}"/>
              </a:ext>
            </a:extLst>
          </p:cNvPr>
          <p:cNvSpPr txBox="1">
            <a:spLocks noChangeArrowheads="1"/>
          </p:cNvSpPr>
          <p:nvPr/>
        </p:nvSpPr>
        <p:spPr bwMode="auto">
          <a:xfrm>
            <a:off x="4177846" y="5160158"/>
            <a:ext cx="56321" cy="9840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9260" rIns="0" bIns="0"/>
          <a:lstStyle/>
          <a:p>
            <a:pPr defTabSz="685800" fontAlgn="auto">
              <a:spcBef>
                <a:spcPts val="0"/>
              </a:spcBef>
              <a:spcAft>
                <a:spcPts val="0"/>
              </a:spcAft>
              <a:defRPr/>
            </a:pPr>
            <a:r>
              <a:rPr lang="en-US" altLang="en-US" sz="788">
                <a:solidFill>
                  <a:srgbClr val="000000"/>
                </a:solidFill>
                <a:latin typeface="Arial"/>
                <a:cs typeface="Arial" panose="020B0604020202020204" pitchFamily="34" charset="0"/>
              </a:rPr>
              <a:t>4</a:t>
            </a:r>
          </a:p>
        </p:txBody>
      </p:sp>
      <p:sp>
        <p:nvSpPr>
          <p:cNvPr id="123" name="Text Box 57">
            <a:extLst>
              <a:ext uri="{FF2B5EF4-FFF2-40B4-BE49-F238E27FC236}">
                <a16:creationId xmlns:a16="http://schemas.microsoft.com/office/drawing/2014/main" id="{C53F6DD8-A00E-F44F-B91F-C6F7021FE3F3}"/>
              </a:ext>
            </a:extLst>
          </p:cNvPr>
          <p:cNvSpPr txBox="1">
            <a:spLocks noChangeArrowheads="1"/>
          </p:cNvSpPr>
          <p:nvPr/>
        </p:nvSpPr>
        <p:spPr bwMode="auto">
          <a:xfrm>
            <a:off x="2418998" y="5267589"/>
            <a:ext cx="263135" cy="984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9260" rIns="0" bIns="0"/>
          <a:lstStyle/>
          <a:p>
            <a:pPr defTabSz="685800" fontAlgn="auto">
              <a:spcBef>
                <a:spcPts val="0"/>
              </a:spcBef>
              <a:spcAft>
                <a:spcPts val="0"/>
              </a:spcAft>
              <a:defRPr/>
            </a:pPr>
            <a:r>
              <a:rPr lang="en-US" altLang="en-US" sz="900" b="1" dirty="0">
                <a:solidFill>
                  <a:srgbClr val="000000"/>
                </a:solidFill>
                <a:latin typeface="Arial"/>
                <a:cs typeface="Arial" panose="020B0604020202020204" pitchFamily="34" charset="0"/>
              </a:rPr>
              <a:t>Years</a:t>
            </a:r>
          </a:p>
        </p:txBody>
      </p:sp>
      <p:sp>
        <p:nvSpPr>
          <p:cNvPr id="124" name="Text Box 58">
            <a:extLst>
              <a:ext uri="{FF2B5EF4-FFF2-40B4-BE49-F238E27FC236}">
                <a16:creationId xmlns:a16="http://schemas.microsoft.com/office/drawing/2014/main" id="{202D9F02-7357-5D48-9467-00E7B4532169}"/>
              </a:ext>
            </a:extLst>
          </p:cNvPr>
          <p:cNvSpPr txBox="1">
            <a:spLocks noChangeArrowheads="1"/>
          </p:cNvSpPr>
          <p:nvPr/>
        </p:nvSpPr>
        <p:spPr bwMode="auto">
          <a:xfrm>
            <a:off x="923286" y="2197850"/>
            <a:ext cx="1838251" cy="13812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12569" rIns="0" bIns="0"/>
          <a:lstStyle>
            <a:lvl1pPr>
              <a:tabLst>
                <a:tab pos="723900" algn="l"/>
                <a:tab pos="1447800" algn="l"/>
                <a:tab pos="2171700" algn="l"/>
                <a:tab pos="28956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1pPr>
            <a:lvl2pPr>
              <a:tabLst>
                <a:tab pos="723900" algn="l"/>
                <a:tab pos="1447800" algn="l"/>
                <a:tab pos="2171700" algn="l"/>
                <a:tab pos="28956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2pPr>
            <a:lvl3pPr>
              <a:tabLst>
                <a:tab pos="723900" algn="l"/>
                <a:tab pos="1447800" algn="l"/>
                <a:tab pos="2171700" algn="l"/>
                <a:tab pos="28956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3pPr>
            <a:lvl4pPr>
              <a:tabLst>
                <a:tab pos="723900" algn="l"/>
                <a:tab pos="1447800" algn="l"/>
                <a:tab pos="2171700" algn="l"/>
                <a:tab pos="28956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4pPr>
            <a:lvl5pPr>
              <a:tabLst>
                <a:tab pos="723900" algn="l"/>
                <a:tab pos="1447800" algn="l"/>
                <a:tab pos="2171700" algn="l"/>
                <a:tab pos="28956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defTabSz="685800" fontAlgn="auto">
              <a:spcBef>
                <a:spcPts val="0"/>
              </a:spcBef>
              <a:spcAft>
                <a:spcPts val="0"/>
              </a:spcAft>
              <a:tabLst>
                <a:tab pos="542925" algn="l"/>
                <a:tab pos="1085850" algn="l"/>
                <a:tab pos="1628775" algn="l"/>
                <a:tab pos="2171700" algn="l"/>
              </a:tabLst>
              <a:defRPr/>
            </a:pPr>
            <a:r>
              <a:rPr lang="en-US" altLang="en-US" sz="1500" b="1" dirty="0">
                <a:solidFill>
                  <a:srgbClr val="0460A9"/>
                </a:solidFill>
                <a:latin typeface="Arial"/>
                <a:cs typeface="Arial" panose="020B0604020202020204" pitchFamily="34" charset="0"/>
              </a:rPr>
              <a:t>Heart Failure Hospitalizations*</a:t>
            </a:r>
          </a:p>
        </p:txBody>
      </p:sp>
      <p:sp>
        <p:nvSpPr>
          <p:cNvPr id="126" name="Freeform 5">
            <a:extLst>
              <a:ext uri="{FF2B5EF4-FFF2-40B4-BE49-F238E27FC236}">
                <a16:creationId xmlns:a16="http://schemas.microsoft.com/office/drawing/2014/main" id="{2786BD43-74F4-4647-921C-8CAC54647629}"/>
              </a:ext>
            </a:extLst>
          </p:cNvPr>
          <p:cNvSpPr>
            <a:spLocks noChangeArrowheads="1"/>
          </p:cNvSpPr>
          <p:nvPr/>
        </p:nvSpPr>
        <p:spPr bwMode="auto">
          <a:xfrm>
            <a:off x="5133363" y="2941522"/>
            <a:ext cx="3402962" cy="2186097"/>
          </a:xfrm>
          <a:custGeom>
            <a:avLst/>
            <a:gdLst>
              <a:gd name="T0" fmla="*/ 8001 w 16003"/>
              <a:gd name="T1" fmla="*/ 10622 h 10623"/>
              <a:gd name="T2" fmla="*/ 0 w 16003"/>
              <a:gd name="T3" fmla="*/ 10622 h 10623"/>
              <a:gd name="T4" fmla="*/ 0 w 16003"/>
              <a:gd name="T5" fmla="*/ 0 h 10623"/>
              <a:gd name="T6" fmla="*/ 16002 w 16003"/>
              <a:gd name="T7" fmla="*/ 0 h 10623"/>
              <a:gd name="T8" fmla="*/ 16002 w 16003"/>
              <a:gd name="T9" fmla="*/ 10622 h 10623"/>
              <a:gd name="T10" fmla="*/ 8001 w 16003"/>
              <a:gd name="T11" fmla="*/ 10622 h 10623"/>
            </a:gdLst>
            <a:ahLst/>
            <a:cxnLst>
              <a:cxn ang="0">
                <a:pos x="T0" y="T1"/>
              </a:cxn>
              <a:cxn ang="0">
                <a:pos x="T2" y="T3"/>
              </a:cxn>
              <a:cxn ang="0">
                <a:pos x="T4" y="T5"/>
              </a:cxn>
              <a:cxn ang="0">
                <a:pos x="T6" y="T7"/>
              </a:cxn>
              <a:cxn ang="0">
                <a:pos x="T8" y="T9"/>
              </a:cxn>
              <a:cxn ang="0">
                <a:pos x="T10" y="T11"/>
              </a:cxn>
            </a:cxnLst>
            <a:rect l="0" t="0" r="r" b="b"/>
            <a:pathLst>
              <a:path w="16003" h="10623">
                <a:moveTo>
                  <a:pt x="8001" y="10622"/>
                </a:moveTo>
                <a:lnTo>
                  <a:pt x="0" y="10622"/>
                </a:lnTo>
                <a:lnTo>
                  <a:pt x="0" y="0"/>
                </a:lnTo>
                <a:lnTo>
                  <a:pt x="16002" y="0"/>
                </a:lnTo>
                <a:lnTo>
                  <a:pt x="16002" y="10622"/>
                </a:lnTo>
                <a:lnTo>
                  <a:pt x="8001" y="10622"/>
                </a:lnTo>
              </a:path>
            </a:pathLst>
          </a:custGeom>
          <a:solidFill>
            <a:srgbClr val="FFFFFF"/>
          </a:solidFill>
          <a:ln>
            <a:noFill/>
          </a:ln>
          <a:effectLst/>
          <a:extLst>
            <a:ext uri="{91240B29-F687-4F45-9708-019B960494DF}">
              <a14:hiddenLine xmlns:a14="http://schemas.microsoft.com/office/drawing/2010/main" w="9525" cap="flat">
                <a:solidFill>
                  <a:srgbClr val="EAF2F3"/>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685800" fontAlgn="auto">
              <a:spcBef>
                <a:spcPts val="0"/>
              </a:spcBef>
              <a:spcAft>
                <a:spcPts val="0"/>
              </a:spcAft>
              <a:defRPr/>
            </a:pPr>
            <a:endParaRPr lang="en-US" sz="1050">
              <a:solidFill>
                <a:prstClr val="black"/>
              </a:solidFill>
              <a:latin typeface="Arial"/>
            </a:endParaRPr>
          </a:p>
        </p:txBody>
      </p:sp>
      <p:sp>
        <p:nvSpPr>
          <p:cNvPr id="127" name="Freeform 6">
            <a:extLst>
              <a:ext uri="{FF2B5EF4-FFF2-40B4-BE49-F238E27FC236}">
                <a16:creationId xmlns:a16="http://schemas.microsoft.com/office/drawing/2014/main" id="{0288A5D4-D570-904D-86C8-8B93A6374F32}"/>
              </a:ext>
            </a:extLst>
          </p:cNvPr>
          <p:cNvSpPr>
            <a:spLocks noChangeArrowheads="1"/>
          </p:cNvSpPr>
          <p:nvPr/>
        </p:nvSpPr>
        <p:spPr bwMode="auto">
          <a:xfrm>
            <a:off x="5137113" y="2944244"/>
            <a:ext cx="3397336" cy="2180652"/>
          </a:xfrm>
          <a:custGeom>
            <a:avLst/>
            <a:gdLst>
              <a:gd name="T0" fmla="*/ 7987 w 15975"/>
              <a:gd name="T1" fmla="*/ 10596 h 10597"/>
              <a:gd name="T2" fmla="*/ 0 w 15975"/>
              <a:gd name="T3" fmla="*/ 10596 h 10597"/>
              <a:gd name="T4" fmla="*/ 0 w 15975"/>
              <a:gd name="T5" fmla="*/ 0 h 10597"/>
              <a:gd name="T6" fmla="*/ 15974 w 15975"/>
              <a:gd name="T7" fmla="*/ 0 h 10597"/>
              <a:gd name="T8" fmla="*/ 15974 w 15975"/>
              <a:gd name="T9" fmla="*/ 10596 h 10597"/>
              <a:gd name="T10" fmla="*/ 7987 w 15975"/>
              <a:gd name="T11" fmla="*/ 10596 h 10597"/>
            </a:gdLst>
            <a:ahLst/>
            <a:cxnLst>
              <a:cxn ang="0">
                <a:pos x="T0" y="T1"/>
              </a:cxn>
              <a:cxn ang="0">
                <a:pos x="T2" y="T3"/>
              </a:cxn>
              <a:cxn ang="0">
                <a:pos x="T4" y="T5"/>
              </a:cxn>
              <a:cxn ang="0">
                <a:pos x="T6" y="T7"/>
              </a:cxn>
              <a:cxn ang="0">
                <a:pos x="T8" y="T9"/>
              </a:cxn>
              <a:cxn ang="0">
                <a:pos x="T10" y="T11"/>
              </a:cxn>
            </a:cxnLst>
            <a:rect l="0" t="0" r="r" b="b"/>
            <a:pathLst>
              <a:path w="15975" h="10597">
                <a:moveTo>
                  <a:pt x="7987" y="10596"/>
                </a:moveTo>
                <a:lnTo>
                  <a:pt x="0" y="10596"/>
                </a:lnTo>
                <a:lnTo>
                  <a:pt x="0" y="0"/>
                </a:lnTo>
                <a:lnTo>
                  <a:pt x="15974" y="0"/>
                </a:lnTo>
                <a:lnTo>
                  <a:pt x="15974" y="10596"/>
                </a:lnTo>
                <a:lnTo>
                  <a:pt x="7987" y="10596"/>
                </a:lnTo>
              </a:path>
            </a:pathLst>
          </a:custGeom>
          <a:noFill/>
          <a:ln w="10080" cap="flat">
            <a:solidFill>
              <a:srgbClr val="FFFFFF"/>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685800" fontAlgn="auto">
              <a:spcBef>
                <a:spcPts val="0"/>
              </a:spcBef>
              <a:spcAft>
                <a:spcPts val="0"/>
              </a:spcAft>
              <a:defRPr/>
            </a:pPr>
            <a:endParaRPr lang="en-US" sz="1050">
              <a:solidFill>
                <a:prstClr val="black"/>
              </a:solidFill>
              <a:latin typeface="Arial"/>
            </a:endParaRPr>
          </a:p>
        </p:txBody>
      </p:sp>
      <p:sp>
        <p:nvSpPr>
          <p:cNvPr id="128" name="Line 7">
            <a:extLst>
              <a:ext uri="{FF2B5EF4-FFF2-40B4-BE49-F238E27FC236}">
                <a16:creationId xmlns:a16="http://schemas.microsoft.com/office/drawing/2014/main" id="{1BE426F4-02DD-E24E-BA7C-3C73E9EAF895}"/>
              </a:ext>
            </a:extLst>
          </p:cNvPr>
          <p:cNvSpPr>
            <a:spLocks noChangeShapeType="1"/>
          </p:cNvSpPr>
          <p:nvPr/>
        </p:nvSpPr>
        <p:spPr bwMode="auto">
          <a:xfrm>
            <a:off x="5133363" y="5065003"/>
            <a:ext cx="3402962" cy="908"/>
          </a:xfrm>
          <a:prstGeom prst="line">
            <a:avLst/>
          </a:prstGeom>
          <a:noFill/>
          <a:ln w="14760" cap="flat">
            <a:solidFill>
              <a:srgbClr val="EAF2F3"/>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685800" fontAlgn="auto">
              <a:spcBef>
                <a:spcPts val="0"/>
              </a:spcBef>
              <a:spcAft>
                <a:spcPts val="0"/>
              </a:spcAft>
              <a:defRPr/>
            </a:pPr>
            <a:endParaRPr lang="en-US" sz="1050">
              <a:solidFill>
                <a:prstClr val="black"/>
              </a:solidFill>
              <a:latin typeface="Arial"/>
            </a:endParaRPr>
          </a:p>
        </p:txBody>
      </p:sp>
      <p:sp>
        <p:nvSpPr>
          <p:cNvPr id="129" name="Line 8">
            <a:extLst>
              <a:ext uri="{FF2B5EF4-FFF2-40B4-BE49-F238E27FC236}">
                <a16:creationId xmlns:a16="http://schemas.microsoft.com/office/drawing/2014/main" id="{E4203D15-8909-F546-A591-7B99AFC1C0BC}"/>
              </a:ext>
            </a:extLst>
          </p:cNvPr>
          <p:cNvSpPr>
            <a:spLocks noChangeShapeType="1"/>
          </p:cNvSpPr>
          <p:nvPr/>
        </p:nvSpPr>
        <p:spPr bwMode="auto">
          <a:xfrm>
            <a:off x="5133363" y="4878064"/>
            <a:ext cx="3402962" cy="908"/>
          </a:xfrm>
          <a:prstGeom prst="line">
            <a:avLst/>
          </a:prstGeom>
          <a:noFill/>
          <a:ln w="14760" cap="flat">
            <a:solidFill>
              <a:srgbClr val="EAF2F3"/>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685800" fontAlgn="auto">
              <a:spcBef>
                <a:spcPts val="0"/>
              </a:spcBef>
              <a:spcAft>
                <a:spcPts val="0"/>
              </a:spcAft>
              <a:defRPr/>
            </a:pPr>
            <a:endParaRPr lang="en-US" sz="1050">
              <a:solidFill>
                <a:prstClr val="black"/>
              </a:solidFill>
              <a:latin typeface="Arial"/>
            </a:endParaRPr>
          </a:p>
        </p:txBody>
      </p:sp>
      <p:sp>
        <p:nvSpPr>
          <p:cNvPr id="130" name="Line 9">
            <a:extLst>
              <a:ext uri="{FF2B5EF4-FFF2-40B4-BE49-F238E27FC236}">
                <a16:creationId xmlns:a16="http://schemas.microsoft.com/office/drawing/2014/main" id="{454EF94A-43D9-6D48-A80E-0D99A7C5907B}"/>
              </a:ext>
            </a:extLst>
          </p:cNvPr>
          <p:cNvSpPr>
            <a:spLocks noChangeShapeType="1"/>
          </p:cNvSpPr>
          <p:nvPr/>
        </p:nvSpPr>
        <p:spPr bwMode="auto">
          <a:xfrm>
            <a:off x="5133363" y="4690218"/>
            <a:ext cx="3402962" cy="908"/>
          </a:xfrm>
          <a:prstGeom prst="line">
            <a:avLst/>
          </a:prstGeom>
          <a:noFill/>
          <a:ln w="14760" cap="flat">
            <a:solidFill>
              <a:srgbClr val="EAF2F3"/>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685800" fontAlgn="auto">
              <a:spcBef>
                <a:spcPts val="0"/>
              </a:spcBef>
              <a:spcAft>
                <a:spcPts val="0"/>
              </a:spcAft>
              <a:defRPr/>
            </a:pPr>
            <a:endParaRPr lang="en-US" sz="1050">
              <a:solidFill>
                <a:prstClr val="black"/>
              </a:solidFill>
              <a:latin typeface="Arial"/>
            </a:endParaRPr>
          </a:p>
        </p:txBody>
      </p:sp>
      <p:sp>
        <p:nvSpPr>
          <p:cNvPr id="131" name="Line 10">
            <a:extLst>
              <a:ext uri="{FF2B5EF4-FFF2-40B4-BE49-F238E27FC236}">
                <a16:creationId xmlns:a16="http://schemas.microsoft.com/office/drawing/2014/main" id="{3F08C605-3D22-2343-9DCD-453B98C42743}"/>
              </a:ext>
            </a:extLst>
          </p:cNvPr>
          <p:cNvSpPr>
            <a:spLocks noChangeShapeType="1"/>
          </p:cNvSpPr>
          <p:nvPr/>
        </p:nvSpPr>
        <p:spPr bwMode="auto">
          <a:xfrm>
            <a:off x="5133363" y="4503279"/>
            <a:ext cx="3402962" cy="908"/>
          </a:xfrm>
          <a:prstGeom prst="line">
            <a:avLst/>
          </a:prstGeom>
          <a:noFill/>
          <a:ln w="14760" cap="flat">
            <a:solidFill>
              <a:srgbClr val="EAF2F3"/>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685800" fontAlgn="auto">
              <a:spcBef>
                <a:spcPts val="0"/>
              </a:spcBef>
              <a:spcAft>
                <a:spcPts val="0"/>
              </a:spcAft>
              <a:defRPr/>
            </a:pPr>
            <a:endParaRPr lang="en-US" sz="1050">
              <a:solidFill>
                <a:prstClr val="black"/>
              </a:solidFill>
              <a:latin typeface="Arial"/>
            </a:endParaRPr>
          </a:p>
        </p:txBody>
      </p:sp>
      <p:sp>
        <p:nvSpPr>
          <p:cNvPr id="132" name="Line 11">
            <a:extLst>
              <a:ext uri="{FF2B5EF4-FFF2-40B4-BE49-F238E27FC236}">
                <a16:creationId xmlns:a16="http://schemas.microsoft.com/office/drawing/2014/main" id="{C5991070-F8E5-D445-B179-CD718DEEEDF8}"/>
              </a:ext>
            </a:extLst>
          </p:cNvPr>
          <p:cNvSpPr>
            <a:spLocks noChangeShapeType="1"/>
          </p:cNvSpPr>
          <p:nvPr/>
        </p:nvSpPr>
        <p:spPr bwMode="auto">
          <a:xfrm>
            <a:off x="5133363" y="4315432"/>
            <a:ext cx="3402962" cy="908"/>
          </a:xfrm>
          <a:prstGeom prst="line">
            <a:avLst/>
          </a:prstGeom>
          <a:noFill/>
          <a:ln w="14760" cap="flat">
            <a:solidFill>
              <a:srgbClr val="EAF2F3"/>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685800" fontAlgn="auto">
              <a:spcBef>
                <a:spcPts val="0"/>
              </a:spcBef>
              <a:spcAft>
                <a:spcPts val="0"/>
              </a:spcAft>
              <a:defRPr/>
            </a:pPr>
            <a:endParaRPr lang="en-US" sz="1050">
              <a:solidFill>
                <a:prstClr val="black"/>
              </a:solidFill>
              <a:latin typeface="Arial"/>
            </a:endParaRPr>
          </a:p>
        </p:txBody>
      </p:sp>
      <p:sp>
        <p:nvSpPr>
          <p:cNvPr id="133" name="Line 12">
            <a:extLst>
              <a:ext uri="{FF2B5EF4-FFF2-40B4-BE49-F238E27FC236}">
                <a16:creationId xmlns:a16="http://schemas.microsoft.com/office/drawing/2014/main" id="{DD9550E6-8C42-B94D-8B01-55E80BD8764D}"/>
              </a:ext>
            </a:extLst>
          </p:cNvPr>
          <p:cNvSpPr>
            <a:spLocks noChangeShapeType="1"/>
          </p:cNvSpPr>
          <p:nvPr/>
        </p:nvSpPr>
        <p:spPr bwMode="auto">
          <a:xfrm>
            <a:off x="5133363" y="4128493"/>
            <a:ext cx="3402962" cy="908"/>
          </a:xfrm>
          <a:prstGeom prst="line">
            <a:avLst/>
          </a:prstGeom>
          <a:noFill/>
          <a:ln w="14760" cap="flat">
            <a:solidFill>
              <a:srgbClr val="EAF2F3"/>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685800" fontAlgn="auto">
              <a:spcBef>
                <a:spcPts val="0"/>
              </a:spcBef>
              <a:spcAft>
                <a:spcPts val="0"/>
              </a:spcAft>
              <a:defRPr/>
            </a:pPr>
            <a:endParaRPr lang="en-US" sz="1050">
              <a:solidFill>
                <a:prstClr val="black"/>
              </a:solidFill>
              <a:latin typeface="Arial"/>
            </a:endParaRPr>
          </a:p>
        </p:txBody>
      </p:sp>
      <p:sp>
        <p:nvSpPr>
          <p:cNvPr id="134" name="Line 13">
            <a:extLst>
              <a:ext uri="{FF2B5EF4-FFF2-40B4-BE49-F238E27FC236}">
                <a16:creationId xmlns:a16="http://schemas.microsoft.com/office/drawing/2014/main" id="{8FA6A266-E46E-3949-84C4-5C598DAA9CFE}"/>
              </a:ext>
            </a:extLst>
          </p:cNvPr>
          <p:cNvSpPr>
            <a:spLocks noChangeShapeType="1"/>
          </p:cNvSpPr>
          <p:nvPr/>
        </p:nvSpPr>
        <p:spPr bwMode="auto">
          <a:xfrm>
            <a:off x="5133363" y="3940647"/>
            <a:ext cx="3402962" cy="908"/>
          </a:xfrm>
          <a:prstGeom prst="line">
            <a:avLst/>
          </a:prstGeom>
          <a:noFill/>
          <a:ln w="14760" cap="flat">
            <a:solidFill>
              <a:srgbClr val="EAF2F3"/>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685800" fontAlgn="auto">
              <a:spcBef>
                <a:spcPts val="0"/>
              </a:spcBef>
              <a:spcAft>
                <a:spcPts val="0"/>
              </a:spcAft>
              <a:defRPr/>
            </a:pPr>
            <a:endParaRPr lang="en-US" sz="1050">
              <a:solidFill>
                <a:prstClr val="black"/>
              </a:solidFill>
              <a:latin typeface="Arial"/>
            </a:endParaRPr>
          </a:p>
        </p:txBody>
      </p:sp>
      <p:sp>
        <p:nvSpPr>
          <p:cNvPr id="135" name="Line 14">
            <a:extLst>
              <a:ext uri="{FF2B5EF4-FFF2-40B4-BE49-F238E27FC236}">
                <a16:creationId xmlns:a16="http://schemas.microsoft.com/office/drawing/2014/main" id="{F5068D0C-83A0-B64F-AC8B-0DE634FD377A}"/>
              </a:ext>
            </a:extLst>
          </p:cNvPr>
          <p:cNvSpPr>
            <a:spLocks noChangeShapeType="1"/>
          </p:cNvSpPr>
          <p:nvPr/>
        </p:nvSpPr>
        <p:spPr bwMode="auto">
          <a:xfrm>
            <a:off x="5133363" y="3753708"/>
            <a:ext cx="3402962" cy="908"/>
          </a:xfrm>
          <a:prstGeom prst="line">
            <a:avLst/>
          </a:prstGeom>
          <a:noFill/>
          <a:ln w="14760" cap="flat">
            <a:solidFill>
              <a:srgbClr val="EAF2F3"/>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685800" fontAlgn="auto">
              <a:spcBef>
                <a:spcPts val="0"/>
              </a:spcBef>
              <a:spcAft>
                <a:spcPts val="0"/>
              </a:spcAft>
              <a:defRPr/>
            </a:pPr>
            <a:endParaRPr lang="en-US" sz="1050">
              <a:solidFill>
                <a:prstClr val="black"/>
              </a:solidFill>
              <a:latin typeface="Arial"/>
            </a:endParaRPr>
          </a:p>
        </p:txBody>
      </p:sp>
      <p:sp>
        <p:nvSpPr>
          <p:cNvPr id="136" name="Line 15">
            <a:extLst>
              <a:ext uri="{FF2B5EF4-FFF2-40B4-BE49-F238E27FC236}">
                <a16:creationId xmlns:a16="http://schemas.microsoft.com/office/drawing/2014/main" id="{7A355D9C-D54A-0547-8AC3-F42F7B3EA06B}"/>
              </a:ext>
            </a:extLst>
          </p:cNvPr>
          <p:cNvSpPr>
            <a:spLocks noChangeShapeType="1"/>
          </p:cNvSpPr>
          <p:nvPr/>
        </p:nvSpPr>
        <p:spPr bwMode="auto">
          <a:xfrm>
            <a:off x="5133363" y="3565861"/>
            <a:ext cx="3402962" cy="908"/>
          </a:xfrm>
          <a:prstGeom prst="line">
            <a:avLst/>
          </a:prstGeom>
          <a:noFill/>
          <a:ln w="14760" cap="flat">
            <a:solidFill>
              <a:srgbClr val="EAF2F3"/>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685800" fontAlgn="auto">
              <a:spcBef>
                <a:spcPts val="0"/>
              </a:spcBef>
              <a:spcAft>
                <a:spcPts val="0"/>
              </a:spcAft>
              <a:defRPr/>
            </a:pPr>
            <a:endParaRPr lang="en-US" sz="1050">
              <a:solidFill>
                <a:prstClr val="black"/>
              </a:solidFill>
              <a:latin typeface="Arial"/>
            </a:endParaRPr>
          </a:p>
        </p:txBody>
      </p:sp>
      <p:sp>
        <p:nvSpPr>
          <p:cNvPr id="137" name="Line 16">
            <a:extLst>
              <a:ext uri="{FF2B5EF4-FFF2-40B4-BE49-F238E27FC236}">
                <a16:creationId xmlns:a16="http://schemas.microsoft.com/office/drawing/2014/main" id="{DCE5D39D-E3F9-3647-BB8A-A8BEEFE0AF17}"/>
              </a:ext>
            </a:extLst>
          </p:cNvPr>
          <p:cNvSpPr>
            <a:spLocks noChangeShapeType="1"/>
          </p:cNvSpPr>
          <p:nvPr/>
        </p:nvSpPr>
        <p:spPr bwMode="auto">
          <a:xfrm>
            <a:off x="5133363" y="3378922"/>
            <a:ext cx="3402962" cy="908"/>
          </a:xfrm>
          <a:prstGeom prst="line">
            <a:avLst/>
          </a:prstGeom>
          <a:noFill/>
          <a:ln w="14760" cap="flat">
            <a:solidFill>
              <a:srgbClr val="EAF2F3"/>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685800" fontAlgn="auto">
              <a:spcBef>
                <a:spcPts val="0"/>
              </a:spcBef>
              <a:spcAft>
                <a:spcPts val="0"/>
              </a:spcAft>
              <a:defRPr/>
            </a:pPr>
            <a:endParaRPr lang="en-US" sz="1050">
              <a:solidFill>
                <a:prstClr val="black"/>
              </a:solidFill>
              <a:latin typeface="Arial"/>
            </a:endParaRPr>
          </a:p>
        </p:txBody>
      </p:sp>
      <p:sp>
        <p:nvSpPr>
          <p:cNvPr id="138" name="Line 17">
            <a:extLst>
              <a:ext uri="{FF2B5EF4-FFF2-40B4-BE49-F238E27FC236}">
                <a16:creationId xmlns:a16="http://schemas.microsoft.com/office/drawing/2014/main" id="{DEAC1857-609A-E74D-98BE-BB7EA45EADEE}"/>
              </a:ext>
            </a:extLst>
          </p:cNvPr>
          <p:cNvSpPr>
            <a:spLocks noChangeShapeType="1"/>
          </p:cNvSpPr>
          <p:nvPr/>
        </p:nvSpPr>
        <p:spPr bwMode="auto">
          <a:xfrm>
            <a:off x="5133363" y="3191983"/>
            <a:ext cx="3402962" cy="908"/>
          </a:xfrm>
          <a:prstGeom prst="line">
            <a:avLst/>
          </a:prstGeom>
          <a:noFill/>
          <a:ln w="14760" cap="flat">
            <a:solidFill>
              <a:srgbClr val="EAF2F3"/>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685800" fontAlgn="auto">
              <a:spcBef>
                <a:spcPts val="0"/>
              </a:spcBef>
              <a:spcAft>
                <a:spcPts val="0"/>
              </a:spcAft>
              <a:defRPr/>
            </a:pPr>
            <a:endParaRPr lang="en-US" sz="1050">
              <a:solidFill>
                <a:prstClr val="black"/>
              </a:solidFill>
              <a:latin typeface="Arial"/>
            </a:endParaRPr>
          </a:p>
        </p:txBody>
      </p:sp>
      <p:sp>
        <p:nvSpPr>
          <p:cNvPr id="139" name="Freeform 18">
            <a:extLst>
              <a:ext uri="{FF2B5EF4-FFF2-40B4-BE49-F238E27FC236}">
                <a16:creationId xmlns:a16="http://schemas.microsoft.com/office/drawing/2014/main" id="{5E962544-C22D-8345-A5F9-B5600FAA39E3}"/>
              </a:ext>
            </a:extLst>
          </p:cNvPr>
          <p:cNvSpPr>
            <a:spLocks noChangeArrowheads="1"/>
          </p:cNvSpPr>
          <p:nvPr/>
        </p:nvSpPr>
        <p:spPr bwMode="auto">
          <a:xfrm>
            <a:off x="5198065" y="4611268"/>
            <a:ext cx="3271682" cy="453735"/>
          </a:xfrm>
          <a:custGeom>
            <a:avLst/>
            <a:gdLst>
              <a:gd name="T0" fmla="*/ 559 w 15384"/>
              <a:gd name="T1" fmla="*/ 2144 h 2206"/>
              <a:gd name="T2" fmla="*/ 1201 w 15384"/>
              <a:gd name="T3" fmla="*/ 2075 h 2206"/>
              <a:gd name="T4" fmla="*/ 1623 w 15384"/>
              <a:gd name="T5" fmla="*/ 2006 h 2206"/>
              <a:gd name="T6" fmla="*/ 2107 w 15384"/>
              <a:gd name="T7" fmla="*/ 1914 h 2206"/>
              <a:gd name="T8" fmla="*/ 2540 w 15384"/>
              <a:gd name="T9" fmla="*/ 1845 h 2206"/>
              <a:gd name="T10" fmla="*/ 3098 w 15384"/>
              <a:gd name="T11" fmla="*/ 1761 h 2206"/>
              <a:gd name="T12" fmla="*/ 3446 w 15384"/>
              <a:gd name="T13" fmla="*/ 1669 h 2206"/>
              <a:gd name="T14" fmla="*/ 4204 w 15384"/>
              <a:gd name="T15" fmla="*/ 1607 h 2206"/>
              <a:gd name="T16" fmla="*/ 4753 w 15384"/>
              <a:gd name="T17" fmla="*/ 1545 h 2206"/>
              <a:gd name="T18" fmla="*/ 5226 w 15384"/>
              <a:gd name="T19" fmla="*/ 1499 h 2206"/>
              <a:gd name="T20" fmla="*/ 5543 w 15384"/>
              <a:gd name="T21" fmla="*/ 1429 h 2206"/>
              <a:gd name="T22" fmla="*/ 6070 w 15384"/>
              <a:gd name="T23" fmla="*/ 1343 h 2206"/>
              <a:gd name="T24" fmla="*/ 6512 w 15384"/>
              <a:gd name="T25" fmla="*/ 1319 h 2206"/>
              <a:gd name="T26" fmla="*/ 6911 w 15384"/>
              <a:gd name="T27" fmla="*/ 1289 h 2206"/>
              <a:gd name="T28" fmla="*/ 7386 w 15384"/>
              <a:gd name="T29" fmla="*/ 1226 h 2206"/>
              <a:gd name="T30" fmla="*/ 7713 w 15384"/>
              <a:gd name="T31" fmla="*/ 1163 h 2206"/>
              <a:gd name="T32" fmla="*/ 8123 w 15384"/>
              <a:gd name="T33" fmla="*/ 1091 h 2206"/>
              <a:gd name="T34" fmla="*/ 8555 w 15384"/>
              <a:gd name="T35" fmla="*/ 1044 h 2206"/>
              <a:gd name="T36" fmla="*/ 8703 w 15384"/>
              <a:gd name="T37" fmla="*/ 1036 h 2206"/>
              <a:gd name="T38" fmla="*/ 8861 w 15384"/>
              <a:gd name="T39" fmla="*/ 1028 h 2206"/>
              <a:gd name="T40" fmla="*/ 9008 w 15384"/>
              <a:gd name="T41" fmla="*/ 1011 h 2206"/>
              <a:gd name="T42" fmla="*/ 9156 w 15384"/>
              <a:gd name="T43" fmla="*/ 986 h 2206"/>
              <a:gd name="T44" fmla="*/ 9293 w 15384"/>
              <a:gd name="T45" fmla="*/ 951 h 2206"/>
              <a:gd name="T46" fmla="*/ 9430 w 15384"/>
              <a:gd name="T47" fmla="*/ 942 h 2206"/>
              <a:gd name="T48" fmla="*/ 9556 w 15384"/>
              <a:gd name="T49" fmla="*/ 913 h 2206"/>
              <a:gd name="T50" fmla="*/ 9683 w 15384"/>
              <a:gd name="T51" fmla="*/ 904 h 2206"/>
              <a:gd name="T52" fmla="*/ 9820 w 15384"/>
              <a:gd name="T53" fmla="*/ 874 h 2206"/>
              <a:gd name="T54" fmla="*/ 9978 w 15384"/>
              <a:gd name="T55" fmla="*/ 844 h 2206"/>
              <a:gd name="T56" fmla="*/ 10125 w 15384"/>
              <a:gd name="T57" fmla="*/ 833 h 2206"/>
              <a:gd name="T58" fmla="*/ 10273 w 15384"/>
              <a:gd name="T59" fmla="*/ 822 h 2206"/>
              <a:gd name="T60" fmla="*/ 10463 w 15384"/>
              <a:gd name="T61" fmla="*/ 800 h 2206"/>
              <a:gd name="T62" fmla="*/ 10621 w 15384"/>
              <a:gd name="T63" fmla="*/ 788 h 2206"/>
              <a:gd name="T64" fmla="*/ 10768 w 15384"/>
              <a:gd name="T65" fmla="*/ 739 h 2206"/>
              <a:gd name="T66" fmla="*/ 10905 w 15384"/>
              <a:gd name="T67" fmla="*/ 739 h 2206"/>
              <a:gd name="T68" fmla="*/ 11042 w 15384"/>
              <a:gd name="T69" fmla="*/ 700 h 2206"/>
              <a:gd name="T70" fmla="*/ 11200 w 15384"/>
              <a:gd name="T71" fmla="*/ 686 h 2206"/>
              <a:gd name="T72" fmla="*/ 11327 w 15384"/>
              <a:gd name="T73" fmla="*/ 657 h 2206"/>
              <a:gd name="T74" fmla="*/ 11485 w 15384"/>
              <a:gd name="T75" fmla="*/ 643 h 2206"/>
              <a:gd name="T76" fmla="*/ 11632 w 15384"/>
              <a:gd name="T77" fmla="*/ 612 h 2206"/>
              <a:gd name="T78" fmla="*/ 11780 w 15384"/>
              <a:gd name="T79" fmla="*/ 595 h 2206"/>
              <a:gd name="T80" fmla="*/ 11938 w 15384"/>
              <a:gd name="T81" fmla="*/ 578 h 2206"/>
              <a:gd name="T82" fmla="*/ 12085 w 15384"/>
              <a:gd name="T83" fmla="*/ 560 h 2206"/>
              <a:gd name="T84" fmla="*/ 12233 w 15384"/>
              <a:gd name="T85" fmla="*/ 560 h 2206"/>
              <a:gd name="T86" fmla="*/ 12380 w 15384"/>
              <a:gd name="T87" fmla="*/ 481 h 2206"/>
              <a:gd name="T88" fmla="*/ 12538 w 15384"/>
              <a:gd name="T89" fmla="*/ 481 h 2206"/>
              <a:gd name="T90" fmla="*/ 12707 w 15384"/>
              <a:gd name="T91" fmla="*/ 418 h 2206"/>
              <a:gd name="T92" fmla="*/ 12897 w 15384"/>
              <a:gd name="T93" fmla="*/ 418 h 2206"/>
              <a:gd name="T94" fmla="*/ 13034 w 15384"/>
              <a:gd name="T95" fmla="*/ 394 h 2206"/>
              <a:gd name="T96" fmla="*/ 13192 w 15384"/>
              <a:gd name="T97" fmla="*/ 394 h 2206"/>
              <a:gd name="T98" fmla="*/ 13339 w 15384"/>
              <a:gd name="T99" fmla="*/ 339 h 2206"/>
              <a:gd name="T100" fmla="*/ 13497 w 15384"/>
              <a:gd name="T101" fmla="*/ 278 h 2206"/>
              <a:gd name="T102" fmla="*/ 13666 w 15384"/>
              <a:gd name="T103" fmla="*/ 215 h 2206"/>
              <a:gd name="T104" fmla="*/ 13855 w 15384"/>
              <a:gd name="T105" fmla="*/ 180 h 2206"/>
              <a:gd name="T106" fmla="*/ 14035 w 15384"/>
              <a:gd name="T107" fmla="*/ 180 h 2206"/>
              <a:gd name="T108" fmla="*/ 14214 w 15384"/>
              <a:gd name="T109" fmla="*/ 101 h 2206"/>
              <a:gd name="T110" fmla="*/ 14361 w 15384"/>
              <a:gd name="T111" fmla="*/ 101 h 2206"/>
              <a:gd name="T112" fmla="*/ 14509 w 15384"/>
              <a:gd name="T113" fmla="*/ 101 h 2206"/>
              <a:gd name="T114" fmla="*/ 14667 w 15384"/>
              <a:gd name="T115" fmla="*/ 101 h 2206"/>
              <a:gd name="T116" fmla="*/ 14836 w 15384"/>
              <a:gd name="T117" fmla="*/ 101 h 2206"/>
              <a:gd name="T118" fmla="*/ 14983 w 15384"/>
              <a:gd name="T119" fmla="*/ 101 h 2206"/>
              <a:gd name="T120" fmla="*/ 15141 w 15384"/>
              <a:gd name="T121" fmla="*/ 101 h 2206"/>
              <a:gd name="T122" fmla="*/ 15310 w 15384"/>
              <a:gd name="T123" fmla="*/ 101 h 2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384" h="2206">
                <a:moveTo>
                  <a:pt x="0" y="2205"/>
                </a:moveTo>
                <a:lnTo>
                  <a:pt x="0" y="2205"/>
                </a:lnTo>
                <a:lnTo>
                  <a:pt x="0" y="2205"/>
                </a:lnTo>
                <a:lnTo>
                  <a:pt x="137" y="2205"/>
                </a:lnTo>
                <a:lnTo>
                  <a:pt x="137" y="2205"/>
                </a:lnTo>
                <a:lnTo>
                  <a:pt x="179" y="2205"/>
                </a:lnTo>
                <a:lnTo>
                  <a:pt x="179" y="2197"/>
                </a:lnTo>
                <a:lnTo>
                  <a:pt x="190" y="2197"/>
                </a:lnTo>
                <a:lnTo>
                  <a:pt x="190" y="2189"/>
                </a:lnTo>
                <a:lnTo>
                  <a:pt x="232" y="2189"/>
                </a:lnTo>
                <a:lnTo>
                  <a:pt x="232" y="2182"/>
                </a:lnTo>
                <a:lnTo>
                  <a:pt x="411" y="2182"/>
                </a:lnTo>
                <a:lnTo>
                  <a:pt x="411" y="2174"/>
                </a:lnTo>
                <a:lnTo>
                  <a:pt x="464" y="2174"/>
                </a:lnTo>
                <a:lnTo>
                  <a:pt x="464" y="2166"/>
                </a:lnTo>
                <a:lnTo>
                  <a:pt x="474" y="2166"/>
                </a:lnTo>
                <a:lnTo>
                  <a:pt x="474" y="2166"/>
                </a:lnTo>
                <a:lnTo>
                  <a:pt x="517" y="2166"/>
                </a:lnTo>
                <a:lnTo>
                  <a:pt x="517" y="2159"/>
                </a:lnTo>
                <a:lnTo>
                  <a:pt x="548" y="2159"/>
                </a:lnTo>
                <a:lnTo>
                  <a:pt x="548" y="2144"/>
                </a:lnTo>
                <a:lnTo>
                  <a:pt x="559" y="2144"/>
                </a:lnTo>
                <a:lnTo>
                  <a:pt x="559" y="2136"/>
                </a:lnTo>
                <a:lnTo>
                  <a:pt x="601" y="2136"/>
                </a:lnTo>
                <a:lnTo>
                  <a:pt x="601" y="2136"/>
                </a:lnTo>
                <a:lnTo>
                  <a:pt x="864" y="2136"/>
                </a:lnTo>
                <a:lnTo>
                  <a:pt x="864" y="2128"/>
                </a:lnTo>
                <a:lnTo>
                  <a:pt x="917" y="2128"/>
                </a:lnTo>
                <a:lnTo>
                  <a:pt x="917" y="2121"/>
                </a:lnTo>
                <a:lnTo>
                  <a:pt x="1001" y="2121"/>
                </a:lnTo>
                <a:lnTo>
                  <a:pt x="1001" y="2113"/>
                </a:lnTo>
                <a:lnTo>
                  <a:pt x="1012" y="2113"/>
                </a:lnTo>
                <a:lnTo>
                  <a:pt x="1012" y="2106"/>
                </a:lnTo>
                <a:lnTo>
                  <a:pt x="1064" y="2106"/>
                </a:lnTo>
                <a:lnTo>
                  <a:pt x="1064" y="2098"/>
                </a:lnTo>
                <a:lnTo>
                  <a:pt x="1075" y="2098"/>
                </a:lnTo>
                <a:lnTo>
                  <a:pt x="1075" y="2090"/>
                </a:lnTo>
                <a:lnTo>
                  <a:pt x="1106" y="2090"/>
                </a:lnTo>
                <a:lnTo>
                  <a:pt x="1106" y="2083"/>
                </a:lnTo>
                <a:lnTo>
                  <a:pt x="1128" y="2083"/>
                </a:lnTo>
                <a:lnTo>
                  <a:pt x="1128" y="2075"/>
                </a:lnTo>
                <a:lnTo>
                  <a:pt x="1180" y="2075"/>
                </a:lnTo>
                <a:lnTo>
                  <a:pt x="1180" y="2075"/>
                </a:lnTo>
                <a:lnTo>
                  <a:pt x="1201" y="2075"/>
                </a:lnTo>
                <a:lnTo>
                  <a:pt x="1201" y="2067"/>
                </a:lnTo>
                <a:lnTo>
                  <a:pt x="1265" y="2067"/>
                </a:lnTo>
                <a:lnTo>
                  <a:pt x="1265" y="2060"/>
                </a:lnTo>
                <a:lnTo>
                  <a:pt x="1307" y="2060"/>
                </a:lnTo>
                <a:lnTo>
                  <a:pt x="1307" y="2052"/>
                </a:lnTo>
                <a:lnTo>
                  <a:pt x="1317" y="2052"/>
                </a:lnTo>
                <a:lnTo>
                  <a:pt x="1317" y="2052"/>
                </a:lnTo>
                <a:lnTo>
                  <a:pt x="1391" y="2052"/>
                </a:lnTo>
                <a:lnTo>
                  <a:pt x="1391" y="2052"/>
                </a:lnTo>
                <a:lnTo>
                  <a:pt x="1454" y="2052"/>
                </a:lnTo>
                <a:lnTo>
                  <a:pt x="1454" y="2045"/>
                </a:lnTo>
                <a:lnTo>
                  <a:pt x="1475" y="2045"/>
                </a:lnTo>
                <a:lnTo>
                  <a:pt x="1475" y="2037"/>
                </a:lnTo>
                <a:lnTo>
                  <a:pt x="1486" y="2037"/>
                </a:lnTo>
                <a:lnTo>
                  <a:pt x="1486" y="2029"/>
                </a:lnTo>
                <a:lnTo>
                  <a:pt x="1539" y="2029"/>
                </a:lnTo>
                <a:lnTo>
                  <a:pt x="1539" y="2021"/>
                </a:lnTo>
                <a:lnTo>
                  <a:pt x="1549" y="2021"/>
                </a:lnTo>
                <a:lnTo>
                  <a:pt x="1549" y="2014"/>
                </a:lnTo>
                <a:lnTo>
                  <a:pt x="1591" y="2014"/>
                </a:lnTo>
                <a:lnTo>
                  <a:pt x="1591" y="2006"/>
                </a:lnTo>
                <a:lnTo>
                  <a:pt x="1623" y="2006"/>
                </a:lnTo>
                <a:lnTo>
                  <a:pt x="1623" y="1998"/>
                </a:lnTo>
                <a:lnTo>
                  <a:pt x="1634" y="1998"/>
                </a:lnTo>
                <a:lnTo>
                  <a:pt x="1634" y="1983"/>
                </a:lnTo>
                <a:lnTo>
                  <a:pt x="1654" y="1983"/>
                </a:lnTo>
                <a:lnTo>
                  <a:pt x="1654" y="1976"/>
                </a:lnTo>
                <a:lnTo>
                  <a:pt x="1665" y="1976"/>
                </a:lnTo>
                <a:lnTo>
                  <a:pt x="1665" y="1968"/>
                </a:lnTo>
                <a:lnTo>
                  <a:pt x="1697" y="1968"/>
                </a:lnTo>
                <a:lnTo>
                  <a:pt x="1697" y="1960"/>
                </a:lnTo>
                <a:lnTo>
                  <a:pt x="1770" y="1960"/>
                </a:lnTo>
                <a:lnTo>
                  <a:pt x="1770" y="1952"/>
                </a:lnTo>
                <a:lnTo>
                  <a:pt x="1792" y="1952"/>
                </a:lnTo>
                <a:lnTo>
                  <a:pt x="1792" y="1945"/>
                </a:lnTo>
                <a:lnTo>
                  <a:pt x="1823" y="1945"/>
                </a:lnTo>
                <a:lnTo>
                  <a:pt x="1823" y="1937"/>
                </a:lnTo>
                <a:lnTo>
                  <a:pt x="1897" y="1937"/>
                </a:lnTo>
                <a:lnTo>
                  <a:pt x="1897" y="1929"/>
                </a:lnTo>
                <a:lnTo>
                  <a:pt x="1950" y="1929"/>
                </a:lnTo>
                <a:lnTo>
                  <a:pt x="1950" y="1922"/>
                </a:lnTo>
                <a:lnTo>
                  <a:pt x="2045" y="1922"/>
                </a:lnTo>
                <a:lnTo>
                  <a:pt x="2045" y="1914"/>
                </a:lnTo>
                <a:lnTo>
                  <a:pt x="2107" y="1914"/>
                </a:lnTo>
                <a:lnTo>
                  <a:pt x="2107" y="1907"/>
                </a:lnTo>
                <a:lnTo>
                  <a:pt x="2150" y="1907"/>
                </a:lnTo>
                <a:lnTo>
                  <a:pt x="2150" y="1899"/>
                </a:lnTo>
                <a:lnTo>
                  <a:pt x="2160" y="1899"/>
                </a:lnTo>
                <a:lnTo>
                  <a:pt x="2160" y="1891"/>
                </a:lnTo>
                <a:lnTo>
                  <a:pt x="2181" y="1891"/>
                </a:lnTo>
                <a:lnTo>
                  <a:pt x="2181" y="1884"/>
                </a:lnTo>
                <a:lnTo>
                  <a:pt x="2213" y="1884"/>
                </a:lnTo>
                <a:lnTo>
                  <a:pt x="2213" y="1884"/>
                </a:lnTo>
                <a:lnTo>
                  <a:pt x="2308" y="1884"/>
                </a:lnTo>
                <a:lnTo>
                  <a:pt x="2308" y="1876"/>
                </a:lnTo>
                <a:lnTo>
                  <a:pt x="2329" y="1876"/>
                </a:lnTo>
                <a:lnTo>
                  <a:pt x="2329" y="1876"/>
                </a:lnTo>
                <a:lnTo>
                  <a:pt x="2339" y="1876"/>
                </a:lnTo>
                <a:lnTo>
                  <a:pt x="2339" y="1868"/>
                </a:lnTo>
                <a:lnTo>
                  <a:pt x="2360" y="1868"/>
                </a:lnTo>
                <a:lnTo>
                  <a:pt x="2360" y="1860"/>
                </a:lnTo>
                <a:lnTo>
                  <a:pt x="2381" y="1860"/>
                </a:lnTo>
                <a:lnTo>
                  <a:pt x="2381" y="1853"/>
                </a:lnTo>
                <a:lnTo>
                  <a:pt x="2508" y="1853"/>
                </a:lnTo>
                <a:lnTo>
                  <a:pt x="2508" y="1845"/>
                </a:lnTo>
                <a:lnTo>
                  <a:pt x="2540" y="1845"/>
                </a:lnTo>
                <a:lnTo>
                  <a:pt x="2540" y="1838"/>
                </a:lnTo>
                <a:lnTo>
                  <a:pt x="2666" y="1838"/>
                </a:lnTo>
                <a:lnTo>
                  <a:pt x="2666" y="1822"/>
                </a:lnTo>
                <a:lnTo>
                  <a:pt x="2687" y="1822"/>
                </a:lnTo>
                <a:lnTo>
                  <a:pt x="2687" y="1822"/>
                </a:lnTo>
                <a:lnTo>
                  <a:pt x="2782" y="1822"/>
                </a:lnTo>
                <a:lnTo>
                  <a:pt x="2782" y="1822"/>
                </a:lnTo>
                <a:lnTo>
                  <a:pt x="2803" y="1822"/>
                </a:lnTo>
                <a:lnTo>
                  <a:pt x="2803" y="1807"/>
                </a:lnTo>
                <a:lnTo>
                  <a:pt x="2814" y="1807"/>
                </a:lnTo>
                <a:lnTo>
                  <a:pt x="2814" y="1799"/>
                </a:lnTo>
                <a:lnTo>
                  <a:pt x="2834" y="1799"/>
                </a:lnTo>
                <a:lnTo>
                  <a:pt x="2834" y="1792"/>
                </a:lnTo>
                <a:lnTo>
                  <a:pt x="2929" y="1792"/>
                </a:lnTo>
                <a:lnTo>
                  <a:pt x="2929" y="1784"/>
                </a:lnTo>
                <a:lnTo>
                  <a:pt x="2940" y="1784"/>
                </a:lnTo>
                <a:lnTo>
                  <a:pt x="2940" y="1784"/>
                </a:lnTo>
                <a:lnTo>
                  <a:pt x="2993" y="1784"/>
                </a:lnTo>
                <a:lnTo>
                  <a:pt x="2993" y="1768"/>
                </a:lnTo>
                <a:lnTo>
                  <a:pt x="3077" y="1768"/>
                </a:lnTo>
                <a:lnTo>
                  <a:pt x="3077" y="1761"/>
                </a:lnTo>
                <a:lnTo>
                  <a:pt x="3098" y="1761"/>
                </a:lnTo>
                <a:lnTo>
                  <a:pt x="3098" y="1745"/>
                </a:lnTo>
                <a:lnTo>
                  <a:pt x="3140" y="1745"/>
                </a:lnTo>
                <a:lnTo>
                  <a:pt x="3140" y="1737"/>
                </a:lnTo>
                <a:lnTo>
                  <a:pt x="3151" y="1737"/>
                </a:lnTo>
                <a:lnTo>
                  <a:pt x="3151" y="1715"/>
                </a:lnTo>
                <a:lnTo>
                  <a:pt x="3214" y="1715"/>
                </a:lnTo>
                <a:lnTo>
                  <a:pt x="3214" y="1707"/>
                </a:lnTo>
                <a:lnTo>
                  <a:pt x="3256" y="1707"/>
                </a:lnTo>
                <a:lnTo>
                  <a:pt x="3256" y="1699"/>
                </a:lnTo>
                <a:lnTo>
                  <a:pt x="3320" y="1699"/>
                </a:lnTo>
                <a:lnTo>
                  <a:pt x="3320" y="1692"/>
                </a:lnTo>
                <a:lnTo>
                  <a:pt x="3330" y="1692"/>
                </a:lnTo>
                <a:lnTo>
                  <a:pt x="3330" y="1692"/>
                </a:lnTo>
                <a:lnTo>
                  <a:pt x="3340" y="1692"/>
                </a:lnTo>
                <a:lnTo>
                  <a:pt x="3340" y="1676"/>
                </a:lnTo>
                <a:lnTo>
                  <a:pt x="3382" y="1676"/>
                </a:lnTo>
                <a:lnTo>
                  <a:pt x="3382" y="1669"/>
                </a:lnTo>
                <a:lnTo>
                  <a:pt x="3414" y="1669"/>
                </a:lnTo>
                <a:lnTo>
                  <a:pt x="3414" y="1669"/>
                </a:lnTo>
                <a:lnTo>
                  <a:pt x="3435" y="1669"/>
                </a:lnTo>
                <a:lnTo>
                  <a:pt x="3435" y="1669"/>
                </a:lnTo>
                <a:lnTo>
                  <a:pt x="3446" y="1669"/>
                </a:lnTo>
                <a:lnTo>
                  <a:pt x="3446" y="1661"/>
                </a:lnTo>
                <a:lnTo>
                  <a:pt x="3562" y="1661"/>
                </a:lnTo>
                <a:lnTo>
                  <a:pt x="3562" y="1653"/>
                </a:lnTo>
                <a:lnTo>
                  <a:pt x="3572" y="1653"/>
                </a:lnTo>
                <a:lnTo>
                  <a:pt x="3572" y="1645"/>
                </a:lnTo>
                <a:lnTo>
                  <a:pt x="3583" y="1645"/>
                </a:lnTo>
                <a:lnTo>
                  <a:pt x="3583" y="1645"/>
                </a:lnTo>
                <a:lnTo>
                  <a:pt x="3593" y="1645"/>
                </a:lnTo>
                <a:lnTo>
                  <a:pt x="3593" y="1638"/>
                </a:lnTo>
                <a:lnTo>
                  <a:pt x="3635" y="1638"/>
                </a:lnTo>
                <a:lnTo>
                  <a:pt x="3635" y="1638"/>
                </a:lnTo>
                <a:lnTo>
                  <a:pt x="3698" y="1638"/>
                </a:lnTo>
                <a:lnTo>
                  <a:pt x="3698" y="1630"/>
                </a:lnTo>
                <a:lnTo>
                  <a:pt x="3730" y="1630"/>
                </a:lnTo>
                <a:lnTo>
                  <a:pt x="3730" y="1630"/>
                </a:lnTo>
                <a:lnTo>
                  <a:pt x="4046" y="1630"/>
                </a:lnTo>
                <a:lnTo>
                  <a:pt x="4046" y="1622"/>
                </a:lnTo>
                <a:lnTo>
                  <a:pt x="4078" y="1622"/>
                </a:lnTo>
                <a:lnTo>
                  <a:pt x="4078" y="1615"/>
                </a:lnTo>
                <a:lnTo>
                  <a:pt x="4109" y="1615"/>
                </a:lnTo>
                <a:lnTo>
                  <a:pt x="4109" y="1607"/>
                </a:lnTo>
                <a:lnTo>
                  <a:pt x="4204" y="1607"/>
                </a:lnTo>
                <a:lnTo>
                  <a:pt x="4204" y="1607"/>
                </a:lnTo>
                <a:lnTo>
                  <a:pt x="4215" y="1607"/>
                </a:lnTo>
                <a:lnTo>
                  <a:pt x="4215" y="1599"/>
                </a:lnTo>
                <a:lnTo>
                  <a:pt x="4226" y="1599"/>
                </a:lnTo>
                <a:lnTo>
                  <a:pt x="4226" y="1599"/>
                </a:lnTo>
                <a:lnTo>
                  <a:pt x="4257" y="1599"/>
                </a:lnTo>
                <a:lnTo>
                  <a:pt x="4257" y="1599"/>
                </a:lnTo>
                <a:lnTo>
                  <a:pt x="4320" y="1599"/>
                </a:lnTo>
                <a:lnTo>
                  <a:pt x="4320" y="1591"/>
                </a:lnTo>
                <a:lnTo>
                  <a:pt x="4510" y="1591"/>
                </a:lnTo>
                <a:lnTo>
                  <a:pt x="4510" y="1576"/>
                </a:lnTo>
                <a:lnTo>
                  <a:pt x="4542" y="1576"/>
                </a:lnTo>
                <a:lnTo>
                  <a:pt x="4542" y="1576"/>
                </a:lnTo>
                <a:lnTo>
                  <a:pt x="4573" y="1576"/>
                </a:lnTo>
                <a:lnTo>
                  <a:pt x="4573" y="1568"/>
                </a:lnTo>
                <a:lnTo>
                  <a:pt x="4679" y="1568"/>
                </a:lnTo>
                <a:lnTo>
                  <a:pt x="4679" y="1561"/>
                </a:lnTo>
                <a:lnTo>
                  <a:pt x="4689" y="1561"/>
                </a:lnTo>
                <a:lnTo>
                  <a:pt x="4689" y="1553"/>
                </a:lnTo>
                <a:lnTo>
                  <a:pt x="4731" y="1553"/>
                </a:lnTo>
                <a:lnTo>
                  <a:pt x="4731" y="1545"/>
                </a:lnTo>
                <a:lnTo>
                  <a:pt x="4753" y="1545"/>
                </a:lnTo>
                <a:lnTo>
                  <a:pt x="4753" y="1545"/>
                </a:lnTo>
                <a:lnTo>
                  <a:pt x="4773" y="1545"/>
                </a:lnTo>
                <a:lnTo>
                  <a:pt x="4773" y="1545"/>
                </a:lnTo>
                <a:lnTo>
                  <a:pt x="4784" y="1545"/>
                </a:lnTo>
                <a:lnTo>
                  <a:pt x="4784" y="1545"/>
                </a:lnTo>
                <a:lnTo>
                  <a:pt x="4837" y="1545"/>
                </a:lnTo>
                <a:lnTo>
                  <a:pt x="4837" y="1537"/>
                </a:lnTo>
                <a:lnTo>
                  <a:pt x="4900" y="1537"/>
                </a:lnTo>
                <a:lnTo>
                  <a:pt x="4900" y="1530"/>
                </a:lnTo>
                <a:lnTo>
                  <a:pt x="5006" y="1530"/>
                </a:lnTo>
                <a:lnTo>
                  <a:pt x="5006" y="1530"/>
                </a:lnTo>
                <a:lnTo>
                  <a:pt x="5037" y="1530"/>
                </a:lnTo>
                <a:lnTo>
                  <a:pt x="5037" y="1522"/>
                </a:lnTo>
                <a:lnTo>
                  <a:pt x="5068" y="1522"/>
                </a:lnTo>
                <a:lnTo>
                  <a:pt x="5068" y="1514"/>
                </a:lnTo>
                <a:lnTo>
                  <a:pt x="5079" y="1514"/>
                </a:lnTo>
                <a:lnTo>
                  <a:pt x="5079" y="1514"/>
                </a:lnTo>
                <a:lnTo>
                  <a:pt x="5121" y="1514"/>
                </a:lnTo>
                <a:lnTo>
                  <a:pt x="5121" y="1506"/>
                </a:lnTo>
                <a:lnTo>
                  <a:pt x="5142" y="1506"/>
                </a:lnTo>
                <a:lnTo>
                  <a:pt x="5142" y="1499"/>
                </a:lnTo>
                <a:lnTo>
                  <a:pt x="5226" y="1499"/>
                </a:lnTo>
                <a:lnTo>
                  <a:pt x="5226" y="1475"/>
                </a:lnTo>
                <a:lnTo>
                  <a:pt x="5237" y="1475"/>
                </a:lnTo>
                <a:lnTo>
                  <a:pt x="5237" y="1467"/>
                </a:lnTo>
                <a:lnTo>
                  <a:pt x="5248" y="1467"/>
                </a:lnTo>
                <a:lnTo>
                  <a:pt x="5248" y="1467"/>
                </a:lnTo>
                <a:lnTo>
                  <a:pt x="5279" y="1467"/>
                </a:lnTo>
                <a:lnTo>
                  <a:pt x="5279" y="1460"/>
                </a:lnTo>
                <a:lnTo>
                  <a:pt x="5364" y="1460"/>
                </a:lnTo>
                <a:lnTo>
                  <a:pt x="5364" y="1460"/>
                </a:lnTo>
                <a:lnTo>
                  <a:pt x="5406" y="1460"/>
                </a:lnTo>
                <a:lnTo>
                  <a:pt x="5406" y="1452"/>
                </a:lnTo>
                <a:lnTo>
                  <a:pt x="5448" y="1452"/>
                </a:lnTo>
                <a:lnTo>
                  <a:pt x="5448" y="1444"/>
                </a:lnTo>
                <a:lnTo>
                  <a:pt x="5490" y="1444"/>
                </a:lnTo>
                <a:lnTo>
                  <a:pt x="5490" y="1444"/>
                </a:lnTo>
                <a:lnTo>
                  <a:pt x="5501" y="1444"/>
                </a:lnTo>
                <a:lnTo>
                  <a:pt x="5501" y="1444"/>
                </a:lnTo>
                <a:lnTo>
                  <a:pt x="5511" y="1444"/>
                </a:lnTo>
                <a:lnTo>
                  <a:pt x="5511" y="1436"/>
                </a:lnTo>
                <a:lnTo>
                  <a:pt x="5532" y="1436"/>
                </a:lnTo>
                <a:lnTo>
                  <a:pt x="5532" y="1429"/>
                </a:lnTo>
                <a:lnTo>
                  <a:pt x="5543" y="1429"/>
                </a:lnTo>
                <a:lnTo>
                  <a:pt x="5543" y="1413"/>
                </a:lnTo>
                <a:lnTo>
                  <a:pt x="5574" y="1413"/>
                </a:lnTo>
                <a:lnTo>
                  <a:pt x="5574" y="1406"/>
                </a:lnTo>
                <a:lnTo>
                  <a:pt x="5595" y="1406"/>
                </a:lnTo>
                <a:lnTo>
                  <a:pt x="5595" y="1389"/>
                </a:lnTo>
                <a:lnTo>
                  <a:pt x="5753" y="1389"/>
                </a:lnTo>
                <a:lnTo>
                  <a:pt x="5753" y="1382"/>
                </a:lnTo>
                <a:lnTo>
                  <a:pt x="5764" y="1382"/>
                </a:lnTo>
                <a:lnTo>
                  <a:pt x="5764" y="1359"/>
                </a:lnTo>
                <a:lnTo>
                  <a:pt x="5795" y="1359"/>
                </a:lnTo>
                <a:lnTo>
                  <a:pt x="5795" y="1351"/>
                </a:lnTo>
                <a:lnTo>
                  <a:pt x="5890" y="1351"/>
                </a:lnTo>
                <a:lnTo>
                  <a:pt x="5890" y="1343"/>
                </a:lnTo>
                <a:lnTo>
                  <a:pt x="5912" y="1343"/>
                </a:lnTo>
                <a:lnTo>
                  <a:pt x="5912" y="1343"/>
                </a:lnTo>
                <a:lnTo>
                  <a:pt x="5964" y="1343"/>
                </a:lnTo>
                <a:lnTo>
                  <a:pt x="5964" y="1343"/>
                </a:lnTo>
                <a:lnTo>
                  <a:pt x="5985" y="1343"/>
                </a:lnTo>
                <a:lnTo>
                  <a:pt x="5985" y="1343"/>
                </a:lnTo>
                <a:lnTo>
                  <a:pt x="5996" y="1343"/>
                </a:lnTo>
                <a:lnTo>
                  <a:pt x="5996" y="1343"/>
                </a:lnTo>
                <a:lnTo>
                  <a:pt x="6070" y="1343"/>
                </a:lnTo>
                <a:lnTo>
                  <a:pt x="6070" y="1343"/>
                </a:lnTo>
                <a:lnTo>
                  <a:pt x="6101" y="1343"/>
                </a:lnTo>
                <a:lnTo>
                  <a:pt x="6101" y="1335"/>
                </a:lnTo>
                <a:lnTo>
                  <a:pt x="6112" y="1335"/>
                </a:lnTo>
                <a:lnTo>
                  <a:pt x="6112" y="1335"/>
                </a:lnTo>
                <a:lnTo>
                  <a:pt x="6196" y="1335"/>
                </a:lnTo>
                <a:lnTo>
                  <a:pt x="6196" y="1335"/>
                </a:lnTo>
                <a:lnTo>
                  <a:pt x="6217" y="1335"/>
                </a:lnTo>
                <a:lnTo>
                  <a:pt x="6217" y="1335"/>
                </a:lnTo>
                <a:lnTo>
                  <a:pt x="6238" y="1335"/>
                </a:lnTo>
                <a:lnTo>
                  <a:pt x="6238" y="1335"/>
                </a:lnTo>
                <a:lnTo>
                  <a:pt x="6301" y="1335"/>
                </a:lnTo>
                <a:lnTo>
                  <a:pt x="6301" y="1328"/>
                </a:lnTo>
                <a:lnTo>
                  <a:pt x="6333" y="1328"/>
                </a:lnTo>
                <a:lnTo>
                  <a:pt x="6333" y="1328"/>
                </a:lnTo>
                <a:lnTo>
                  <a:pt x="6386" y="1328"/>
                </a:lnTo>
                <a:lnTo>
                  <a:pt x="6386" y="1319"/>
                </a:lnTo>
                <a:lnTo>
                  <a:pt x="6396" y="1319"/>
                </a:lnTo>
                <a:lnTo>
                  <a:pt x="6396" y="1319"/>
                </a:lnTo>
                <a:lnTo>
                  <a:pt x="6449" y="1319"/>
                </a:lnTo>
                <a:lnTo>
                  <a:pt x="6449" y="1319"/>
                </a:lnTo>
                <a:lnTo>
                  <a:pt x="6512" y="1319"/>
                </a:lnTo>
                <a:lnTo>
                  <a:pt x="6512" y="1319"/>
                </a:lnTo>
                <a:lnTo>
                  <a:pt x="6554" y="1319"/>
                </a:lnTo>
                <a:lnTo>
                  <a:pt x="6554" y="1319"/>
                </a:lnTo>
                <a:lnTo>
                  <a:pt x="6575" y="1319"/>
                </a:lnTo>
                <a:lnTo>
                  <a:pt x="6575" y="1319"/>
                </a:lnTo>
                <a:lnTo>
                  <a:pt x="6617" y="1319"/>
                </a:lnTo>
                <a:lnTo>
                  <a:pt x="6617" y="1319"/>
                </a:lnTo>
                <a:lnTo>
                  <a:pt x="6681" y="1319"/>
                </a:lnTo>
                <a:lnTo>
                  <a:pt x="6681" y="1312"/>
                </a:lnTo>
                <a:lnTo>
                  <a:pt x="6711" y="1312"/>
                </a:lnTo>
                <a:lnTo>
                  <a:pt x="6711" y="1304"/>
                </a:lnTo>
                <a:lnTo>
                  <a:pt x="6722" y="1304"/>
                </a:lnTo>
                <a:lnTo>
                  <a:pt x="6722" y="1304"/>
                </a:lnTo>
                <a:lnTo>
                  <a:pt x="6796" y="1304"/>
                </a:lnTo>
                <a:lnTo>
                  <a:pt x="6796" y="1304"/>
                </a:lnTo>
                <a:lnTo>
                  <a:pt x="6827" y="1304"/>
                </a:lnTo>
                <a:lnTo>
                  <a:pt x="6827" y="1296"/>
                </a:lnTo>
                <a:lnTo>
                  <a:pt x="6880" y="1296"/>
                </a:lnTo>
                <a:lnTo>
                  <a:pt x="6880" y="1289"/>
                </a:lnTo>
                <a:lnTo>
                  <a:pt x="6891" y="1289"/>
                </a:lnTo>
                <a:lnTo>
                  <a:pt x="6891" y="1289"/>
                </a:lnTo>
                <a:lnTo>
                  <a:pt x="6911" y="1289"/>
                </a:lnTo>
                <a:lnTo>
                  <a:pt x="6911" y="1280"/>
                </a:lnTo>
                <a:lnTo>
                  <a:pt x="6933" y="1280"/>
                </a:lnTo>
                <a:lnTo>
                  <a:pt x="6933" y="1272"/>
                </a:lnTo>
                <a:lnTo>
                  <a:pt x="7038" y="1272"/>
                </a:lnTo>
                <a:lnTo>
                  <a:pt x="7038" y="1265"/>
                </a:lnTo>
                <a:lnTo>
                  <a:pt x="7049" y="1265"/>
                </a:lnTo>
                <a:lnTo>
                  <a:pt x="7049" y="1257"/>
                </a:lnTo>
                <a:lnTo>
                  <a:pt x="7101" y="1257"/>
                </a:lnTo>
                <a:lnTo>
                  <a:pt x="7101" y="1249"/>
                </a:lnTo>
                <a:lnTo>
                  <a:pt x="7186" y="1249"/>
                </a:lnTo>
                <a:lnTo>
                  <a:pt x="7186" y="1249"/>
                </a:lnTo>
                <a:lnTo>
                  <a:pt x="7207" y="1249"/>
                </a:lnTo>
                <a:lnTo>
                  <a:pt x="7207" y="1249"/>
                </a:lnTo>
                <a:lnTo>
                  <a:pt x="7228" y="1249"/>
                </a:lnTo>
                <a:lnTo>
                  <a:pt x="7228" y="1249"/>
                </a:lnTo>
                <a:lnTo>
                  <a:pt x="7270" y="1249"/>
                </a:lnTo>
                <a:lnTo>
                  <a:pt x="7270" y="1249"/>
                </a:lnTo>
                <a:lnTo>
                  <a:pt x="7354" y="1249"/>
                </a:lnTo>
                <a:lnTo>
                  <a:pt x="7354" y="1233"/>
                </a:lnTo>
                <a:lnTo>
                  <a:pt x="7375" y="1233"/>
                </a:lnTo>
                <a:lnTo>
                  <a:pt x="7375" y="1226"/>
                </a:lnTo>
                <a:lnTo>
                  <a:pt x="7386" y="1226"/>
                </a:lnTo>
                <a:lnTo>
                  <a:pt x="7386" y="1226"/>
                </a:lnTo>
                <a:lnTo>
                  <a:pt x="7417" y="1226"/>
                </a:lnTo>
                <a:lnTo>
                  <a:pt x="7417" y="1217"/>
                </a:lnTo>
                <a:lnTo>
                  <a:pt x="7438" y="1217"/>
                </a:lnTo>
                <a:lnTo>
                  <a:pt x="7438" y="1210"/>
                </a:lnTo>
                <a:lnTo>
                  <a:pt x="7480" y="1210"/>
                </a:lnTo>
                <a:lnTo>
                  <a:pt x="7480" y="1202"/>
                </a:lnTo>
                <a:lnTo>
                  <a:pt x="7491" y="1202"/>
                </a:lnTo>
                <a:lnTo>
                  <a:pt x="7491" y="1194"/>
                </a:lnTo>
                <a:lnTo>
                  <a:pt x="7512" y="1194"/>
                </a:lnTo>
                <a:lnTo>
                  <a:pt x="7512" y="1186"/>
                </a:lnTo>
                <a:lnTo>
                  <a:pt x="7544" y="1186"/>
                </a:lnTo>
                <a:lnTo>
                  <a:pt x="7544" y="1178"/>
                </a:lnTo>
                <a:lnTo>
                  <a:pt x="7565" y="1178"/>
                </a:lnTo>
                <a:lnTo>
                  <a:pt x="7565" y="1170"/>
                </a:lnTo>
                <a:lnTo>
                  <a:pt x="7597" y="1170"/>
                </a:lnTo>
                <a:lnTo>
                  <a:pt x="7597" y="1163"/>
                </a:lnTo>
                <a:lnTo>
                  <a:pt x="7628" y="1163"/>
                </a:lnTo>
                <a:lnTo>
                  <a:pt x="7628" y="1163"/>
                </a:lnTo>
                <a:lnTo>
                  <a:pt x="7702" y="1163"/>
                </a:lnTo>
                <a:lnTo>
                  <a:pt x="7702" y="1163"/>
                </a:lnTo>
                <a:lnTo>
                  <a:pt x="7713" y="1163"/>
                </a:lnTo>
                <a:lnTo>
                  <a:pt x="7713" y="1154"/>
                </a:lnTo>
                <a:lnTo>
                  <a:pt x="7786" y="1154"/>
                </a:lnTo>
                <a:lnTo>
                  <a:pt x="7786" y="1147"/>
                </a:lnTo>
                <a:lnTo>
                  <a:pt x="7807" y="1147"/>
                </a:lnTo>
                <a:lnTo>
                  <a:pt x="7807" y="1139"/>
                </a:lnTo>
                <a:lnTo>
                  <a:pt x="7828" y="1139"/>
                </a:lnTo>
                <a:lnTo>
                  <a:pt x="7828" y="1139"/>
                </a:lnTo>
                <a:lnTo>
                  <a:pt x="7923" y="1139"/>
                </a:lnTo>
                <a:lnTo>
                  <a:pt x="7923" y="1131"/>
                </a:lnTo>
                <a:lnTo>
                  <a:pt x="7955" y="1131"/>
                </a:lnTo>
                <a:lnTo>
                  <a:pt x="7955" y="1123"/>
                </a:lnTo>
                <a:lnTo>
                  <a:pt x="7966" y="1123"/>
                </a:lnTo>
                <a:lnTo>
                  <a:pt x="7966" y="1123"/>
                </a:lnTo>
                <a:lnTo>
                  <a:pt x="7976" y="1123"/>
                </a:lnTo>
                <a:lnTo>
                  <a:pt x="7976" y="1115"/>
                </a:lnTo>
                <a:lnTo>
                  <a:pt x="8008" y="1115"/>
                </a:lnTo>
                <a:lnTo>
                  <a:pt x="8008" y="1107"/>
                </a:lnTo>
                <a:lnTo>
                  <a:pt x="8060" y="1107"/>
                </a:lnTo>
                <a:lnTo>
                  <a:pt x="8060" y="1099"/>
                </a:lnTo>
                <a:lnTo>
                  <a:pt x="8081" y="1099"/>
                </a:lnTo>
                <a:lnTo>
                  <a:pt x="8081" y="1091"/>
                </a:lnTo>
                <a:lnTo>
                  <a:pt x="8123" y="1091"/>
                </a:lnTo>
                <a:lnTo>
                  <a:pt x="8123" y="1084"/>
                </a:lnTo>
                <a:lnTo>
                  <a:pt x="8197" y="1084"/>
                </a:lnTo>
                <a:lnTo>
                  <a:pt x="8197" y="1075"/>
                </a:lnTo>
                <a:lnTo>
                  <a:pt x="8208" y="1075"/>
                </a:lnTo>
                <a:lnTo>
                  <a:pt x="8208" y="1068"/>
                </a:lnTo>
                <a:lnTo>
                  <a:pt x="8302" y="1068"/>
                </a:lnTo>
                <a:lnTo>
                  <a:pt x="8302" y="1060"/>
                </a:lnTo>
                <a:lnTo>
                  <a:pt x="8397" y="1060"/>
                </a:lnTo>
                <a:lnTo>
                  <a:pt x="8397" y="1060"/>
                </a:lnTo>
                <a:lnTo>
                  <a:pt x="8408" y="1060"/>
                </a:lnTo>
                <a:lnTo>
                  <a:pt x="8408" y="1052"/>
                </a:lnTo>
                <a:lnTo>
                  <a:pt x="8461" y="1052"/>
                </a:lnTo>
                <a:lnTo>
                  <a:pt x="8461" y="1052"/>
                </a:lnTo>
                <a:lnTo>
                  <a:pt x="8471" y="1052"/>
                </a:lnTo>
                <a:lnTo>
                  <a:pt x="8471" y="1052"/>
                </a:lnTo>
                <a:lnTo>
                  <a:pt x="8482" y="1052"/>
                </a:lnTo>
                <a:lnTo>
                  <a:pt x="8482" y="1052"/>
                </a:lnTo>
                <a:lnTo>
                  <a:pt x="8492" y="1052"/>
                </a:lnTo>
                <a:lnTo>
                  <a:pt x="8492" y="1044"/>
                </a:lnTo>
                <a:lnTo>
                  <a:pt x="8524" y="1044"/>
                </a:lnTo>
                <a:lnTo>
                  <a:pt x="8524" y="1044"/>
                </a:lnTo>
                <a:lnTo>
                  <a:pt x="8555" y="1044"/>
                </a:lnTo>
                <a:lnTo>
                  <a:pt x="8555" y="1044"/>
                </a:lnTo>
                <a:lnTo>
                  <a:pt x="8566" y="1044"/>
                </a:lnTo>
                <a:lnTo>
                  <a:pt x="8566" y="1044"/>
                </a:lnTo>
                <a:lnTo>
                  <a:pt x="8577" y="1044"/>
                </a:lnTo>
                <a:lnTo>
                  <a:pt x="8577" y="1044"/>
                </a:lnTo>
                <a:lnTo>
                  <a:pt x="8587" y="1044"/>
                </a:lnTo>
                <a:lnTo>
                  <a:pt x="8587" y="1036"/>
                </a:lnTo>
                <a:lnTo>
                  <a:pt x="8608" y="1036"/>
                </a:lnTo>
                <a:lnTo>
                  <a:pt x="8608" y="1036"/>
                </a:lnTo>
                <a:lnTo>
                  <a:pt x="8629" y="1036"/>
                </a:lnTo>
                <a:lnTo>
                  <a:pt x="8629" y="1036"/>
                </a:lnTo>
                <a:lnTo>
                  <a:pt x="8640" y="1036"/>
                </a:lnTo>
                <a:lnTo>
                  <a:pt x="8640" y="1036"/>
                </a:lnTo>
                <a:lnTo>
                  <a:pt x="8650" y="1036"/>
                </a:lnTo>
                <a:lnTo>
                  <a:pt x="8650" y="1036"/>
                </a:lnTo>
                <a:lnTo>
                  <a:pt x="8671" y="1036"/>
                </a:lnTo>
                <a:lnTo>
                  <a:pt x="8671" y="1036"/>
                </a:lnTo>
                <a:lnTo>
                  <a:pt x="8682" y="1036"/>
                </a:lnTo>
                <a:lnTo>
                  <a:pt x="8682" y="1036"/>
                </a:lnTo>
                <a:lnTo>
                  <a:pt x="8692" y="1036"/>
                </a:lnTo>
                <a:lnTo>
                  <a:pt x="8692" y="1036"/>
                </a:lnTo>
                <a:lnTo>
                  <a:pt x="8703" y="1036"/>
                </a:lnTo>
                <a:lnTo>
                  <a:pt x="8703" y="1036"/>
                </a:lnTo>
                <a:lnTo>
                  <a:pt x="8713" y="1036"/>
                </a:lnTo>
                <a:lnTo>
                  <a:pt x="8713" y="1036"/>
                </a:lnTo>
                <a:lnTo>
                  <a:pt x="8724" y="1036"/>
                </a:lnTo>
                <a:lnTo>
                  <a:pt x="8724" y="1036"/>
                </a:lnTo>
                <a:lnTo>
                  <a:pt x="8755" y="1036"/>
                </a:lnTo>
                <a:lnTo>
                  <a:pt x="8755" y="1036"/>
                </a:lnTo>
                <a:lnTo>
                  <a:pt x="8766" y="1036"/>
                </a:lnTo>
                <a:lnTo>
                  <a:pt x="8766" y="1028"/>
                </a:lnTo>
                <a:lnTo>
                  <a:pt x="8777" y="1028"/>
                </a:lnTo>
                <a:lnTo>
                  <a:pt x="8777" y="1028"/>
                </a:lnTo>
                <a:lnTo>
                  <a:pt x="8787" y="1028"/>
                </a:lnTo>
                <a:lnTo>
                  <a:pt x="8787" y="1028"/>
                </a:lnTo>
                <a:lnTo>
                  <a:pt x="8798" y="1028"/>
                </a:lnTo>
                <a:lnTo>
                  <a:pt x="8798" y="1028"/>
                </a:lnTo>
                <a:lnTo>
                  <a:pt x="8830" y="1028"/>
                </a:lnTo>
                <a:lnTo>
                  <a:pt x="8830" y="1028"/>
                </a:lnTo>
                <a:lnTo>
                  <a:pt x="8840" y="1028"/>
                </a:lnTo>
                <a:lnTo>
                  <a:pt x="8840" y="1028"/>
                </a:lnTo>
                <a:lnTo>
                  <a:pt x="8850" y="1028"/>
                </a:lnTo>
                <a:lnTo>
                  <a:pt x="8850" y="1028"/>
                </a:lnTo>
                <a:lnTo>
                  <a:pt x="8861" y="1028"/>
                </a:lnTo>
                <a:lnTo>
                  <a:pt x="8861" y="1028"/>
                </a:lnTo>
                <a:lnTo>
                  <a:pt x="8872" y="1028"/>
                </a:lnTo>
                <a:lnTo>
                  <a:pt x="8872" y="1028"/>
                </a:lnTo>
                <a:lnTo>
                  <a:pt x="8893" y="1028"/>
                </a:lnTo>
                <a:lnTo>
                  <a:pt x="8893" y="1028"/>
                </a:lnTo>
                <a:lnTo>
                  <a:pt x="8903" y="1028"/>
                </a:lnTo>
                <a:lnTo>
                  <a:pt x="8903" y="1028"/>
                </a:lnTo>
                <a:lnTo>
                  <a:pt x="8914" y="1028"/>
                </a:lnTo>
                <a:lnTo>
                  <a:pt x="8914" y="1028"/>
                </a:lnTo>
                <a:lnTo>
                  <a:pt x="8924" y="1028"/>
                </a:lnTo>
                <a:lnTo>
                  <a:pt x="8924" y="1028"/>
                </a:lnTo>
                <a:lnTo>
                  <a:pt x="8935" y="1028"/>
                </a:lnTo>
                <a:lnTo>
                  <a:pt x="8935" y="1028"/>
                </a:lnTo>
                <a:lnTo>
                  <a:pt x="8945" y="1028"/>
                </a:lnTo>
                <a:lnTo>
                  <a:pt x="8945" y="1011"/>
                </a:lnTo>
                <a:lnTo>
                  <a:pt x="8977" y="1011"/>
                </a:lnTo>
                <a:lnTo>
                  <a:pt x="8977" y="1011"/>
                </a:lnTo>
                <a:lnTo>
                  <a:pt x="8988" y="1011"/>
                </a:lnTo>
                <a:lnTo>
                  <a:pt x="8988" y="1011"/>
                </a:lnTo>
                <a:lnTo>
                  <a:pt x="8998" y="1011"/>
                </a:lnTo>
                <a:lnTo>
                  <a:pt x="8998" y="1011"/>
                </a:lnTo>
                <a:lnTo>
                  <a:pt x="9008" y="1011"/>
                </a:lnTo>
                <a:lnTo>
                  <a:pt x="9008" y="1011"/>
                </a:lnTo>
                <a:lnTo>
                  <a:pt x="9019" y="1011"/>
                </a:lnTo>
                <a:lnTo>
                  <a:pt x="9019" y="1011"/>
                </a:lnTo>
                <a:lnTo>
                  <a:pt x="9051" y="1011"/>
                </a:lnTo>
                <a:lnTo>
                  <a:pt x="9051" y="1011"/>
                </a:lnTo>
                <a:lnTo>
                  <a:pt x="9061" y="1011"/>
                </a:lnTo>
                <a:lnTo>
                  <a:pt x="9061" y="1011"/>
                </a:lnTo>
                <a:lnTo>
                  <a:pt x="9072" y="1011"/>
                </a:lnTo>
                <a:lnTo>
                  <a:pt x="9072" y="1011"/>
                </a:lnTo>
                <a:lnTo>
                  <a:pt x="9082" y="1011"/>
                </a:lnTo>
                <a:lnTo>
                  <a:pt x="9082" y="1011"/>
                </a:lnTo>
                <a:lnTo>
                  <a:pt x="9093" y="1011"/>
                </a:lnTo>
                <a:lnTo>
                  <a:pt x="9093" y="1003"/>
                </a:lnTo>
                <a:lnTo>
                  <a:pt x="9103" y="1003"/>
                </a:lnTo>
                <a:lnTo>
                  <a:pt x="9103" y="994"/>
                </a:lnTo>
                <a:lnTo>
                  <a:pt x="9124" y="994"/>
                </a:lnTo>
                <a:lnTo>
                  <a:pt x="9124" y="994"/>
                </a:lnTo>
                <a:lnTo>
                  <a:pt x="9135" y="994"/>
                </a:lnTo>
                <a:lnTo>
                  <a:pt x="9135" y="994"/>
                </a:lnTo>
                <a:lnTo>
                  <a:pt x="9146" y="994"/>
                </a:lnTo>
                <a:lnTo>
                  <a:pt x="9146" y="986"/>
                </a:lnTo>
                <a:lnTo>
                  <a:pt x="9156" y="986"/>
                </a:lnTo>
                <a:lnTo>
                  <a:pt x="9156" y="968"/>
                </a:lnTo>
                <a:lnTo>
                  <a:pt x="9166" y="968"/>
                </a:lnTo>
                <a:lnTo>
                  <a:pt x="9166" y="968"/>
                </a:lnTo>
                <a:lnTo>
                  <a:pt x="9177" y="968"/>
                </a:lnTo>
                <a:lnTo>
                  <a:pt x="9177" y="968"/>
                </a:lnTo>
                <a:lnTo>
                  <a:pt x="9188" y="968"/>
                </a:lnTo>
                <a:lnTo>
                  <a:pt x="9188" y="968"/>
                </a:lnTo>
                <a:lnTo>
                  <a:pt x="9198" y="968"/>
                </a:lnTo>
                <a:lnTo>
                  <a:pt x="9198" y="968"/>
                </a:lnTo>
                <a:lnTo>
                  <a:pt x="9208" y="968"/>
                </a:lnTo>
                <a:lnTo>
                  <a:pt x="9208" y="960"/>
                </a:lnTo>
                <a:lnTo>
                  <a:pt x="9219" y="960"/>
                </a:lnTo>
                <a:lnTo>
                  <a:pt x="9219" y="960"/>
                </a:lnTo>
                <a:lnTo>
                  <a:pt x="9230" y="960"/>
                </a:lnTo>
                <a:lnTo>
                  <a:pt x="9230" y="951"/>
                </a:lnTo>
                <a:lnTo>
                  <a:pt x="9241" y="951"/>
                </a:lnTo>
                <a:lnTo>
                  <a:pt x="9241" y="951"/>
                </a:lnTo>
                <a:lnTo>
                  <a:pt x="9272" y="951"/>
                </a:lnTo>
                <a:lnTo>
                  <a:pt x="9272" y="951"/>
                </a:lnTo>
                <a:lnTo>
                  <a:pt x="9283" y="951"/>
                </a:lnTo>
                <a:lnTo>
                  <a:pt x="9283" y="951"/>
                </a:lnTo>
                <a:lnTo>
                  <a:pt x="9293" y="951"/>
                </a:lnTo>
                <a:lnTo>
                  <a:pt x="9293" y="951"/>
                </a:lnTo>
                <a:lnTo>
                  <a:pt x="9303" y="951"/>
                </a:lnTo>
                <a:lnTo>
                  <a:pt x="9303" y="951"/>
                </a:lnTo>
                <a:lnTo>
                  <a:pt x="9314" y="951"/>
                </a:lnTo>
                <a:lnTo>
                  <a:pt x="9314" y="951"/>
                </a:lnTo>
                <a:lnTo>
                  <a:pt x="9335" y="951"/>
                </a:lnTo>
                <a:lnTo>
                  <a:pt x="9335" y="951"/>
                </a:lnTo>
                <a:lnTo>
                  <a:pt x="9356" y="951"/>
                </a:lnTo>
                <a:lnTo>
                  <a:pt x="9356" y="951"/>
                </a:lnTo>
                <a:lnTo>
                  <a:pt x="9367" y="951"/>
                </a:lnTo>
                <a:lnTo>
                  <a:pt x="9367" y="951"/>
                </a:lnTo>
                <a:lnTo>
                  <a:pt x="9377" y="951"/>
                </a:lnTo>
                <a:lnTo>
                  <a:pt x="9377" y="951"/>
                </a:lnTo>
                <a:lnTo>
                  <a:pt x="9388" y="951"/>
                </a:lnTo>
                <a:lnTo>
                  <a:pt x="9388" y="951"/>
                </a:lnTo>
                <a:lnTo>
                  <a:pt x="9399" y="951"/>
                </a:lnTo>
                <a:lnTo>
                  <a:pt x="9399" y="942"/>
                </a:lnTo>
                <a:lnTo>
                  <a:pt x="9409" y="942"/>
                </a:lnTo>
                <a:lnTo>
                  <a:pt x="9409" y="942"/>
                </a:lnTo>
                <a:lnTo>
                  <a:pt x="9419" y="942"/>
                </a:lnTo>
                <a:lnTo>
                  <a:pt x="9419" y="942"/>
                </a:lnTo>
                <a:lnTo>
                  <a:pt x="9430" y="942"/>
                </a:lnTo>
                <a:lnTo>
                  <a:pt x="9430" y="942"/>
                </a:lnTo>
                <a:lnTo>
                  <a:pt x="9441" y="942"/>
                </a:lnTo>
                <a:lnTo>
                  <a:pt x="9441" y="942"/>
                </a:lnTo>
                <a:lnTo>
                  <a:pt x="9451" y="942"/>
                </a:lnTo>
                <a:lnTo>
                  <a:pt x="9451" y="942"/>
                </a:lnTo>
                <a:lnTo>
                  <a:pt x="9461" y="942"/>
                </a:lnTo>
                <a:lnTo>
                  <a:pt x="9461" y="932"/>
                </a:lnTo>
                <a:lnTo>
                  <a:pt x="9472" y="932"/>
                </a:lnTo>
                <a:lnTo>
                  <a:pt x="9472" y="923"/>
                </a:lnTo>
                <a:lnTo>
                  <a:pt x="9483" y="923"/>
                </a:lnTo>
                <a:lnTo>
                  <a:pt x="9483" y="913"/>
                </a:lnTo>
                <a:lnTo>
                  <a:pt x="9493" y="913"/>
                </a:lnTo>
                <a:lnTo>
                  <a:pt x="9493" y="913"/>
                </a:lnTo>
                <a:lnTo>
                  <a:pt x="9504" y="913"/>
                </a:lnTo>
                <a:lnTo>
                  <a:pt x="9504" y="913"/>
                </a:lnTo>
                <a:lnTo>
                  <a:pt x="9514" y="913"/>
                </a:lnTo>
                <a:lnTo>
                  <a:pt x="9514" y="913"/>
                </a:lnTo>
                <a:lnTo>
                  <a:pt x="9525" y="913"/>
                </a:lnTo>
                <a:lnTo>
                  <a:pt x="9525" y="913"/>
                </a:lnTo>
                <a:lnTo>
                  <a:pt x="9535" y="913"/>
                </a:lnTo>
                <a:lnTo>
                  <a:pt x="9535" y="913"/>
                </a:lnTo>
                <a:lnTo>
                  <a:pt x="9556" y="913"/>
                </a:lnTo>
                <a:lnTo>
                  <a:pt x="9556" y="913"/>
                </a:lnTo>
                <a:lnTo>
                  <a:pt x="9567" y="913"/>
                </a:lnTo>
                <a:lnTo>
                  <a:pt x="9567" y="913"/>
                </a:lnTo>
                <a:lnTo>
                  <a:pt x="9577" y="913"/>
                </a:lnTo>
                <a:lnTo>
                  <a:pt x="9577" y="913"/>
                </a:lnTo>
                <a:lnTo>
                  <a:pt x="9588" y="913"/>
                </a:lnTo>
                <a:lnTo>
                  <a:pt x="9588" y="913"/>
                </a:lnTo>
                <a:lnTo>
                  <a:pt x="9599" y="913"/>
                </a:lnTo>
                <a:lnTo>
                  <a:pt x="9599" y="913"/>
                </a:lnTo>
                <a:lnTo>
                  <a:pt x="9609" y="913"/>
                </a:lnTo>
                <a:lnTo>
                  <a:pt x="9609" y="904"/>
                </a:lnTo>
                <a:lnTo>
                  <a:pt x="9619" y="904"/>
                </a:lnTo>
                <a:lnTo>
                  <a:pt x="9619" y="904"/>
                </a:lnTo>
                <a:lnTo>
                  <a:pt x="9641" y="904"/>
                </a:lnTo>
                <a:lnTo>
                  <a:pt x="9641" y="904"/>
                </a:lnTo>
                <a:lnTo>
                  <a:pt x="9652" y="904"/>
                </a:lnTo>
                <a:lnTo>
                  <a:pt x="9652" y="904"/>
                </a:lnTo>
                <a:lnTo>
                  <a:pt x="9662" y="904"/>
                </a:lnTo>
                <a:lnTo>
                  <a:pt x="9662" y="904"/>
                </a:lnTo>
                <a:lnTo>
                  <a:pt x="9672" y="904"/>
                </a:lnTo>
                <a:lnTo>
                  <a:pt x="9672" y="904"/>
                </a:lnTo>
                <a:lnTo>
                  <a:pt x="9683" y="904"/>
                </a:lnTo>
                <a:lnTo>
                  <a:pt x="9683" y="894"/>
                </a:lnTo>
                <a:lnTo>
                  <a:pt x="9704" y="894"/>
                </a:lnTo>
                <a:lnTo>
                  <a:pt x="9704" y="884"/>
                </a:lnTo>
                <a:lnTo>
                  <a:pt x="9714" y="884"/>
                </a:lnTo>
                <a:lnTo>
                  <a:pt x="9714" y="884"/>
                </a:lnTo>
                <a:lnTo>
                  <a:pt x="9725" y="884"/>
                </a:lnTo>
                <a:lnTo>
                  <a:pt x="9725" y="874"/>
                </a:lnTo>
                <a:lnTo>
                  <a:pt x="9736" y="874"/>
                </a:lnTo>
                <a:lnTo>
                  <a:pt x="9736" y="874"/>
                </a:lnTo>
                <a:lnTo>
                  <a:pt x="9746" y="874"/>
                </a:lnTo>
                <a:lnTo>
                  <a:pt x="9746" y="874"/>
                </a:lnTo>
                <a:lnTo>
                  <a:pt x="9757" y="874"/>
                </a:lnTo>
                <a:lnTo>
                  <a:pt x="9757" y="874"/>
                </a:lnTo>
                <a:lnTo>
                  <a:pt x="9767" y="874"/>
                </a:lnTo>
                <a:lnTo>
                  <a:pt x="9767" y="874"/>
                </a:lnTo>
                <a:lnTo>
                  <a:pt x="9788" y="874"/>
                </a:lnTo>
                <a:lnTo>
                  <a:pt x="9788" y="874"/>
                </a:lnTo>
                <a:lnTo>
                  <a:pt x="9799" y="874"/>
                </a:lnTo>
                <a:lnTo>
                  <a:pt x="9799" y="874"/>
                </a:lnTo>
                <a:lnTo>
                  <a:pt x="9809" y="874"/>
                </a:lnTo>
                <a:lnTo>
                  <a:pt x="9809" y="874"/>
                </a:lnTo>
                <a:lnTo>
                  <a:pt x="9820" y="874"/>
                </a:lnTo>
                <a:lnTo>
                  <a:pt x="9820" y="874"/>
                </a:lnTo>
                <a:lnTo>
                  <a:pt x="9830" y="874"/>
                </a:lnTo>
                <a:lnTo>
                  <a:pt x="9830" y="854"/>
                </a:lnTo>
                <a:lnTo>
                  <a:pt x="9841" y="854"/>
                </a:lnTo>
                <a:lnTo>
                  <a:pt x="9841" y="854"/>
                </a:lnTo>
                <a:lnTo>
                  <a:pt x="9862" y="854"/>
                </a:lnTo>
                <a:lnTo>
                  <a:pt x="9862" y="854"/>
                </a:lnTo>
                <a:lnTo>
                  <a:pt x="9872" y="854"/>
                </a:lnTo>
                <a:lnTo>
                  <a:pt x="9872" y="854"/>
                </a:lnTo>
                <a:lnTo>
                  <a:pt x="9883" y="854"/>
                </a:lnTo>
                <a:lnTo>
                  <a:pt x="9883" y="844"/>
                </a:lnTo>
                <a:lnTo>
                  <a:pt x="9894" y="844"/>
                </a:lnTo>
                <a:lnTo>
                  <a:pt x="9894" y="844"/>
                </a:lnTo>
                <a:lnTo>
                  <a:pt x="9936" y="844"/>
                </a:lnTo>
                <a:lnTo>
                  <a:pt x="9936" y="844"/>
                </a:lnTo>
                <a:lnTo>
                  <a:pt x="9946" y="844"/>
                </a:lnTo>
                <a:lnTo>
                  <a:pt x="9946" y="844"/>
                </a:lnTo>
                <a:lnTo>
                  <a:pt x="9957" y="844"/>
                </a:lnTo>
                <a:lnTo>
                  <a:pt x="9957" y="844"/>
                </a:lnTo>
                <a:lnTo>
                  <a:pt x="9967" y="844"/>
                </a:lnTo>
                <a:lnTo>
                  <a:pt x="9967" y="844"/>
                </a:lnTo>
                <a:lnTo>
                  <a:pt x="9978" y="844"/>
                </a:lnTo>
                <a:lnTo>
                  <a:pt x="9978" y="844"/>
                </a:lnTo>
                <a:lnTo>
                  <a:pt x="9999" y="844"/>
                </a:lnTo>
                <a:lnTo>
                  <a:pt x="9999" y="844"/>
                </a:lnTo>
                <a:lnTo>
                  <a:pt x="10010" y="844"/>
                </a:lnTo>
                <a:lnTo>
                  <a:pt x="10010" y="844"/>
                </a:lnTo>
                <a:lnTo>
                  <a:pt x="10020" y="844"/>
                </a:lnTo>
                <a:lnTo>
                  <a:pt x="10020" y="844"/>
                </a:lnTo>
                <a:lnTo>
                  <a:pt x="10030" y="844"/>
                </a:lnTo>
                <a:lnTo>
                  <a:pt x="10030" y="844"/>
                </a:lnTo>
                <a:lnTo>
                  <a:pt x="10041" y="844"/>
                </a:lnTo>
                <a:lnTo>
                  <a:pt x="10041" y="844"/>
                </a:lnTo>
                <a:lnTo>
                  <a:pt x="10052" y="844"/>
                </a:lnTo>
                <a:lnTo>
                  <a:pt x="10052" y="844"/>
                </a:lnTo>
                <a:lnTo>
                  <a:pt x="10083" y="844"/>
                </a:lnTo>
                <a:lnTo>
                  <a:pt x="10083" y="844"/>
                </a:lnTo>
                <a:lnTo>
                  <a:pt x="10094" y="844"/>
                </a:lnTo>
                <a:lnTo>
                  <a:pt x="10094" y="844"/>
                </a:lnTo>
                <a:lnTo>
                  <a:pt x="10105" y="844"/>
                </a:lnTo>
                <a:lnTo>
                  <a:pt x="10105" y="844"/>
                </a:lnTo>
                <a:lnTo>
                  <a:pt x="10115" y="844"/>
                </a:lnTo>
                <a:lnTo>
                  <a:pt x="10115" y="833"/>
                </a:lnTo>
                <a:lnTo>
                  <a:pt x="10125" y="833"/>
                </a:lnTo>
                <a:lnTo>
                  <a:pt x="10125" y="833"/>
                </a:lnTo>
                <a:lnTo>
                  <a:pt x="10136" y="833"/>
                </a:lnTo>
                <a:lnTo>
                  <a:pt x="10136" y="822"/>
                </a:lnTo>
                <a:lnTo>
                  <a:pt x="10157" y="822"/>
                </a:lnTo>
                <a:lnTo>
                  <a:pt x="10157" y="822"/>
                </a:lnTo>
                <a:lnTo>
                  <a:pt x="10168" y="822"/>
                </a:lnTo>
                <a:lnTo>
                  <a:pt x="10168" y="822"/>
                </a:lnTo>
                <a:lnTo>
                  <a:pt x="10178" y="822"/>
                </a:lnTo>
                <a:lnTo>
                  <a:pt x="10178" y="822"/>
                </a:lnTo>
                <a:lnTo>
                  <a:pt x="10189" y="822"/>
                </a:lnTo>
                <a:lnTo>
                  <a:pt x="10189" y="822"/>
                </a:lnTo>
                <a:lnTo>
                  <a:pt x="10199" y="822"/>
                </a:lnTo>
                <a:lnTo>
                  <a:pt x="10199" y="822"/>
                </a:lnTo>
                <a:lnTo>
                  <a:pt x="10231" y="822"/>
                </a:lnTo>
                <a:lnTo>
                  <a:pt x="10231" y="822"/>
                </a:lnTo>
                <a:lnTo>
                  <a:pt x="10241" y="822"/>
                </a:lnTo>
                <a:lnTo>
                  <a:pt x="10241" y="822"/>
                </a:lnTo>
                <a:lnTo>
                  <a:pt x="10252" y="822"/>
                </a:lnTo>
                <a:lnTo>
                  <a:pt x="10252" y="822"/>
                </a:lnTo>
                <a:lnTo>
                  <a:pt x="10263" y="822"/>
                </a:lnTo>
                <a:lnTo>
                  <a:pt x="10263" y="822"/>
                </a:lnTo>
                <a:lnTo>
                  <a:pt x="10273" y="822"/>
                </a:lnTo>
                <a:lnTo>
                  <a:pt x="10273" y="822"/>
                </a:lnTo>
                <a:lnTo>
                  <a:pt x="10305" y="822"/>
                </a:lnTo>
                <a:lnTo>
                  <a:pt x="10305" y="822"/>
                </a:lnTo>
                <a:lnTo>
                  <a:pt x="10315" y="822"/>
                </a:lnTo>
                <a:lnTo>
                  <a:pt x="10315" y="811"/>
                </a:lnTo>
                <a:lnTo>
                  <a:pt x="10326" y="811"/>
                </a:lnTo>
                <a:lnTo>
                  <a:pt x="10326" y="811"/>
                </a:lnTo>
                <a:lnTo>
                  <a:pt x="10336" y="811"/>
                </a:lnTo>
                <a:lnTo>
                  <a:pt x="10336" y="800"/>
                </a:lnTo>
                <a:lnTo>
                  <a:pt x="10347" y="800"/>
                </a:lnTo>
                <a:lnTo>
                  <a:pt x="10347" y="800"/>
                </a:lnTo>
                <a:lnTo>
                  <a:pt x="10378" y="800"/>
                </a:lnTo>
                <a:lnTo>
                  <a:pt x="10378" y="800"/>
                </a:lnTo>
                <a:lnTo>
                  <a:pt x="10389" y="800"/>
                </a:lnTo>
                <a:lnTo>
                  <a:pt x="10389" y="800"/>
                </a:lnTo>
                <a:lnTo>
                  <a:pt x="10399" y="800"/>
                </a:lnTo>
                <a:lnTo>
                  <a:pt x="10399" y="800"/>
                </a:lnTo>
                <a:lnTo>
                  <a:pt x="10410" y="800"/>
                </a:lnTo>
                <a:lnTo>
                  <a:pt x="10410" y="800"/>
                </a:lnTo>
                <a:lnTo>
                  <a:pt x="10452" y="800"/>
                </a:lnTo>
                <a:lnTo>
                  <a:pt x="10452" y="800"/>
                </a:lnTo>
                <a:lnTo>
                  <a:pt x="10463" y="800"/>
                </a:lnTo>
                <a:lnTo>
                  <a:pt x="10463" y="800"/>
                </a:lnTo>
                <a:lnTo>
                  <a:pt x="10473" y="800"/>
                </a:lnTo>
                <a:lnTo>
                  <a:pt x="10473" y="800"/>
                </a:lnTo>
                <a:lnTo>
                  <a:pt x="10483" y="800"/>
                </a:lnTo>
                <a:lnTo>
                  <a:pt x="10483" y="800"/>
                </a:lnTo>
                <a:lnTo>
                  <a:pt x="10494" y="800"/>
                </a:lnTo>
                <a:lnTo>
                  <a:pt x="10494" y="788"/>
                </a:lnTo>
                <a:lnTo>
                  <a:pt x="10526" y="788"/>
                </a:lnTo>
                <a:lnTo>
                  <a:pt x="10526" y="788"/>
                </a:lnTo>
                <a:lnTo>
                  <a:pt x="10536" y="788"/>
                </a:lnTo>
                <a:lnTo>
                  <a:pt x="10536" y="788"/>
                </a:lnTo>
                <a:lnTo>
                  <a:pt x="10547" y="788"/>
                </a:lnTo>
                <a:lnTo>
                  <a:pt x="10547" y="788"/>
                </a:lnTo>
                <a:lnTo>
                  <a:pt x="10558" y="788"/>
                </a:lnTo>
                <a:lnTo>
                  <a:pt x="10558" y="788"/>
                </a:lnTo>
                <a:lnTo>
                  <a:pt x="10568" y="788"/>
                </a:lnTo>
                <a:lnTo>
                  <a:pt x="10568" y="788"/>
                </a:lnTo>
                <a:lnTo>
                  <a:pt x="10600" y="788"/>
                </a:lnTo>
                <a:lnTo>
                  <a:pt x="10600" y="788"/>
                </a:lnTo>
                <a:lnTo>
                  <a:pt x="10610" y="788"/>
                </a:lnTo>
                <a:lnTo>
                  <a:pt x="10610" y="788"/>
                </a:lnTo>
                <a:lnTo>
                  <a:pt x="10621" y="788"/>
                </a:lnTo>
                <a:lnTo>
                  <a:pt x="10621" y="776"/>
                </a:lnTo>
                <a:lnTo>
                  <a:pt x="10631" y="776"/>
                </a:lnTo>
                <a:lnTo>
                  <a:pt x="10631" y="776"/>
                </a:lnTo>
                <a:lnTo>
                  <a:pt x="10642" y="776"/>
                </a:lnTo>
                <a:lnTo>
                  <a:pt x="10642" y="776"/>
                </a:lnTo>
                <a:lnTo>
                  <a:pt x="10674" y="776"/>
                </a:lnTo>
                <a:lnTo>
                  <a:pt x="10674" y="776"/>
                </a:lnTo>
                <a:lnTo>
                  <a:pt x="10684" y="776"/>
                </a:lnTo>
                <a:lnTo>
                  <a:pt x="10684" y="776"/>
                </a:lnTo>
                <a:lnTo>
                  <a:pt x="10694" y="776"/>
                </a:lnTo>
                <a:lnTo>
                  <a:pt x="10694" y="776"/>
                </a:lnTo>
                <a:lnTo>
                  <a:pt x="10705" y="776"/>
                </a:lnTo>
                <a:lnTo>
                  <a:pt x="10705" y="776"/>
                </a:lnTo>
                <a:lnTo>
                  <a:pt x="10716" y="776"/>
                </a:lnTo>
                <a:lnTo>
                  <a:pt x="10716" y="776"/>
                </a:lnTo>
                <a:lnTo>
                  <a:pt x="10736" y="776"/>
                </a:lnTo>
                <a:lnTo>
                  <a:pt x="10736" y="764"/>
                </a:lnTo>
                <a:lnTo>
                  <a:pt x="10747" y="764"/>
                </a:lnTo>
                <a:lnTo>
                  <a:pt x="10747" y="752"/>
                </a:lnTo>
                <a:lnTo>
                  <a:pt x="10758" y="752"/>
                </a:lnTo>
                <a:lnTo>
                  <a:pt x="10758" y="739"/>
                </a:lnTo>
                <a:lnTo>
                  <a:pt x="10768" y="739"/>
                </a:lnTo>
                <a:lnTo>
                  <a:pt x="10768" y="739"/>
                </a:lnTo>
                <a:lnTo>
                  <a:pt x="10779" y="739"/>
                </a:lnTo>
                <a:lnTo>
                  <a:pt x="10779" y="739"/>
                </a:lnTo>
                <a:lnTo>
                  <a:pt x="10789" y="739"/>
                </a:lnTo>
                <a:lnTo>
                  <a:pt x="10789" y="739"/>
                </a:lnTo>
                <a:lnTo>
                  <a:pt x="10800" y="739"/>
                </a:lnTo>
                <a:lnTo>
                  <a:pt x="10800" y="739"/>
                </a:lnTo>
                <a:lnTo>
                  <a:pt x="10821" y="739"/>
                </a:lnTo>
                <a:lnTo>
                  <a:pt x="10821" y="739"/>
                </a:lnTo>
                <a:lnTo>
                  <a:pt x="10832" y="739"/>
                </a:lnTo>
                <a:lnTo>
                  <a:pt x="10832" y="739"/>
                </a:lnTo>
                <a:lnTo>
                  <a:pt x="10842" y="739"/>
                </a:lnTo>
                <a:lnTo>
                  <a:pt x="10842" y="739"/>
                </a:lnTo>
                <a:lnTo>
                  <a:pt x="10852" y="739"/>
                </a:lnTo>
                <a:lnTo>
                  <a:pt x="10852" y="739"/>
                </a:lnTo>
                <a:lnTo>
                  <a:pt x="10863" y="739"/>
                </a:lnTo>
                <a:lnTo>
                  <a:pt x="10863" y="739"/>
                </a:lnTo>
                <a:lnTo>
                  <a:pt x="10884" y="739"/>
                </a:lnTo>
                <a:lnTo>
                  <a:pt x="10884" y="739"/>
                </a:lnTo>
                <a:lnTo>
                  <a:pt x="10894" y="739"/>
                </a:lnTo>
                <a:lnTo>
                  <a:pt x="10894" y="739"/>
                </a:lnTo>
                <a:lnTo>
                  <a:pt x="10905" y="739"/>
                </a:lnTo>
                <a:lnTo>
                  <a:pt x="10905" y="726"/>
                </a:lnTo>
                <a:lnTo>
                  <a:pt x="10916" y="726"/>
                </a:lnTo>
                <a:lnTo>
                  <a:pt x="10916" y="726"/>
                </a:lnTo>
                <a:lnTo>
                  <a:pt x="10927" y="726"/>
                </a:lnTo>
                <a:lnTo>
                  <a:pt x="10927" y="726"/>
                </a:lnTo>
                <a:lnTo>
                  <a:pt x="10937" y="726"/>
                </a:lnTo>
                <a:lnTo>
                  <a:pt x="10937" y="713"/>
                </a:lnTo>
                <a:lnTo>
                  <a:pt x="10947" y="713"/>
                </a:lnTo>
                <a:lnTo>
                  <a:pt x="10947" y="700"/>
                </a:lnTo>
                <a:lnTo>
                  <a:pt x="10958" y="700"/>
                </a:lnTo>
                <a:lnTo>
                  <a:pt x="10958" y="700"/>
                </a:lnTo>
                <a:lnTo>
                  <a:pt x="10969" y="700"/>
                </a:lnTo>
                <a:lnTo>
                  <a:pt x="10969" y="700"/>
                </a:lnTo>
                <a:lnTo>
                  <a:pt x="10979" y="700"/>
                </a:lnTo>
                <a:lnTo>
                  <a:pt x="10979" y="700"/>
                </a:lnTo>
                <a:lnTo>
                  <a:pt x="10989" y="700"/>
                </a:lnTo>
                <a:lnTo>
                  <a:pt x="10989" y="700"/>
                </a:lnTo>
                <a:lnTo>
                  <a:pt x="11000" y="700"/>
                </a:lnTo>
                <a:lnTo>
                  <a:pt x="11000" y="700"/>
                </a:lnTo>
                <a:lnTo>
                  <a:pt x="11011" y="700"/>
                </a:lnTo>
                <a:lnTo>
                  <a:pt x="11011" y="700"/>
                </a:lnTo>
                <a:lnTo>
                  <a:pt x="11042" y="700"/>
                </a:lnTo>
                <a:lnTo>
                  <a:pt x="11042" y="700"/>
                </a:lnTo>
                <a:lnTo>
                  <a:pt x="11053" y="700"/>
                </a:lnTo>
                <a:lnTo>
                  <a:pt x="11053" y="700"/>
                </a:lnTo>
                <a:lnTo>
                  <a:pt x="11063" y="700"/>
                </a:lnTo>
                <a:lnTo>
                  <a:pt x="11063" y="700"/>
                </a:lnTo>
                <a:lnTo>
                  <a:pt x="11074" y="700"/>
                </a:lnTo>
                <a:lnTo>
                  <a:pt x="11074" y="700"/>
                </a:lnTo>
                <a:lnTo>
                  <a:pt x="11085" y="700"/>
                </a:lnTo>
                <a:lnTo>
                  <a:pt x="11085" y="700"/>
                </a:lnTo>
                <a:lnTo>
                  <a:pt x="11116" y="700"/>
                </a:lnTo>
                <a:lnTo>
                  <a:pt x="11116" y="700"/>
                </a:lnTo>
                <a:lnTo>
                  <a:pt x="11127" y="700"/>
                </a:lnTo>
                <a:lnTo>
                  <a:pt x="11127" y="700"/>
                </a:lnTo>
                <a:lnTo>
                  <a:pt x="11137" y="700"/>
                </a:lnTo>
                <a:lnTo>
                  <a:pt x="11137" y="700"/>
                </a:lnTo>
                <a:lnTo>
                  <a:pt x="11147" y="700"/>
                </a:lnTo>
                <a:lnTo>
                  <a:pt x="11147" y="700"/>
                </a:lnTo>
                <a:lnTo>
                  <a:pt x="11158" y="700"/>
                </a:lnTo>
                <a:lnTo>
                  <a:pt x="11158" y="700"/>
                </a:lnTo>
                <a:lnTo>
                  <a:pt x="11190" y="700"/>
                </a:lnTo>
                <a:lnTo>
                  <a:pt x="11190" y="686"/>
                </a:lnTo>
                <a:lnTo>
                  <a:pt x="11200" y="686"/>
                </a:lnTo>
                <a:lnTo>
                  <a:pt x="11200" y="686"/>
                </a:lnTo>
                <a:lnTo>
                  <a:pt x="11211" y="686"/>
                </a:lnTo>
                <a:lnTo>
                  <a:pt x="11211" y="686"/>
                </a:lnTo>
                <a:lnTo>
                  <a:pt x="11221" y="686"/>
                </a:lnTo>
                <a:lnTo>
                  <a:pt x="11221" y="686"/>
                </a:lnTo>
                <a:lnTo>
                  <a:pt x="11232" y="686"/>
                </a:lnTo>
                <a:lnTo>
                  <a:pt x="11232" y="686"/>
                </a:lnTo>
                <a:lnTo>
                  <a:pt x="11253" y="686"/>
                </a:lnTo>
                <a:lnTo>
                  <a:pt x="11253" y="672"/>
                </a:lnTo>
                <a:lnTo>
                  <a:pt x="11263" y="672"/>
                </a:lnTo>
                <a:lnTo>
                  <a:pt x="11263" y="672"/>
                </a:lnTo>
                <a:lnTo>
                  <a:pt x="11274" y="672"/>
                </a:lnTo>
                <a:lnTo>
                  <a:pt x="11274" y="672"/>
                </a:lnTo>
                <a:lnTo>
                  <a:pt x="11285" y="672"/>
                </a:lnTo>
                <a:lnTo>
                  <a:pt x="11285" y="672"/>
                </a:lnTo>
                <a:lnTo>
                  <a:pt x="11295" y="672"/>
                </a:lnTo>
                <a:lnTo>
                  <a:pt x="11295" y="672"/>
                </a:lnTo>
                <a:lnTo>
                  <a:pt x="11305" y="672"/>
                </a:lnTo>
                <a:lnTo>
                  <a:pt x="11305" y="672"/>
                </a:lnTo>
                <a:lnTo>
                  <a:pt x="11316" y="672"/>
                </a:lnTo>
                <a:lnTo>
                  <a:pt x="11316" y="657"/>
                </a:lnTo>
                <a:lnTo>
                  <a:pt x="11327" y="657"/>
                </a:lnTo>
                <a:lnTo>
                  <a:pt x="11327" y="643"/>
                </a:lnTo>
                <a:lnTo>
                  <a:pt x="11348" y="643"/>
                </a:lnTo>
                <a:lnTo>
                  <a:pt x="11348" y="643"/>
                </a:lnTo>
                <a:lnTo>
                  <a:pt x="11358" y="643"/>
                </a:lnTo>
                <a:lnTo>
                  <a:pt x="11358" y="643"/>
                </a:lnTo>
                <a:lnTo>
                  <a:pt x="11369" y="643"/>
                </a:lnTo>
                <a:lnTo>
                  <a:pt x="11369" y="643"/>
                </a:lnTo>
                <a:lnTo>
                  <a:pt x="11380" y="643"/>
                </a:lnTo>
                <a:lnTo>
                  <a:pt x="11380" y="643"/>
                </a:lnTo>
                <a:lnTo>
                  <a:pt x="11411" y="643"/>
                </a:lnTo>
                <a:lnTo>
                  <a:pt x="11411" y="643"/>
                </a:lnTo>
                <a:lnTo>
                  <a:pt x="11422" y="643"/>
                </a:lnTo>
                <a:lnTo>
                  <a:pt x="11422" y="643"/>
                </a:lnTo>
                <a:lnTo>
                  <a:pt x="11432" y="643"/>
                </a:lnTo>
                <a:lnTo>
                  <a:pt x="11432" y="643"/>
                </a:lnTo>
                <a:lnTo>
                  <a:pt x="11443" y="643"/>
                </a:lnTo>
                <a:lnTo>
                  <a:pt x="11443" y="643"/>
                </a:lnTo>
                <a:lnTo>
                  <a:pt x="11453" y="643"/>
                </a:lnTo>
                <a:lnTo>
                  <a:pt x="11453" y="643"/>
                </a:lnTo>
                <a:lnTo>
                  <a:pt x="11464" y="643"/>
                </a:lnTo>
                <a:lnTo>
                  <a:pt x="11464" y="643"/>
                </a:lnTo>
                <a:lnTo>
                  <a:pt x="11485" y="643"/>
                </a:lnTo>
                <a:lnTo>
                  <a:pt x="11485" y="643"/>
                </a:lnTo>
                <a:lnTo>
                  <a:pt x="11495" y="643"/>
                </a:lnTo>
                <a:lnTo>
                  <a:pt x="11495" y="628"/>
                </a:lnTo>
                <a:lnTo>
                  <a:pt x="11506" y="628"/>
                </a:lnTo>
                <a:lnTo>
                  <a:pt x="11506" y="628"/>
                </a:lnTo>
                <a:lnTo>
                  <a:pt x="11516" y="628"/>
                </a:lnTo>
                <a:lnTo>
                  <a:pt x="11516" y="628"/>
                </a:lnTo>
                <a:lnTo>
                  <a:pt x="11527" y="628"/>
                </a:lnTo>
                <a:lnTo>
                  <a:pt x="11527" y="628"/>
                </a:lnTo>
                <a:lnTo>
                  <a:pt x="11548" y="628"/>
                </a:lnTo>
                <a:lnTo>
                  <a:pt x="11548" y="612"/>
                </a:lnTo>
                <a:lnTo>
                  <a:pt x="11558" y="612"/>
                </a:lnTo>
                <a:lnTo>
                  <a:pt x="11558" y="612"/>
                </a:lnTo>
                <a:lnTo>
                  <a:pt x="11569" y="612"/>
                </a:lnTo>
                <a:lnTo>
                  <a:pt x="11569" y="612"/>
                </a:lnTo>
                <a:lnTo>
                  <a:pt x="11580" y="612"/>
                </a:lnTo>
                <a:lnTo>
                  <a:pt x="11580" y="612"/>
                </a:lnTo>
                <a:lnTo>
                  <a:pt x="11590" y="612"/>
                </a:lnTo>
                <a:lnTo>
                  <a:pt x="11590" y="612"/>
                </a:lnTo>
                <a:lnTo>
                  <a:pt x="11601" y="612"/>
                </a:lnTo>
                <a:lnTo>
                  <a:pt x="11601" y="612"/>
                </a:lnTo>
                <a:lnTo>
                  <a:pt x="11632" y="612"/>
                </a:lnTo>
                <a:lnTo>
                  <a:pt x="11632" y="595"/>
                </a:lnTo>
                <a:lnTo>
                  <a:pt x="11643" y="595"/>
                </a:lnTo>
                <a:lnTo>
                  <a:pt x="11643" y="595"/>
                </a:lnTo>
                <a:lnTo>
                  <a:pt x="11653" y="595"/>
                </a:lnTo>
                <a:lnTo>
                  <a:pt x="11653" y="595"/>
                </a:lnTo>
                <a:lnTo>
                  <a:pt x="11664" y="595"/>
                </a:lnTo>
                <a:lnTo>
                  <a:pt x="11664" y="595"/>
                </a:lnTo>
                <a:lnTo>
                  <a:pt x="11674" y="595"/>
                </a:lnTo>
                <a:lnTo>
                  <a:pt x="11674" y="595"/>
                </a:lnTo>
                <a:lnTo>
                  <a:pt x="11706" y="595"/>
                </a:lnTo>
                <a:lnTo>
                  <a:pt x="11706" y="595"/>
                </a:lnTo>
                <a:lnTo>
                  <a:pt x="11716" y="595"/>
                </a:lnTo>
                <a:lnTo>
                  <a:pt x="11716" y="595"/>
                </a:lnTo>
                <a:lnTo>
                  <a:pt x="11727" y="595"/>
                </a:lnTo>
                <a:lnTo>
                  <a:pt x="11727" y="595"/>
                </a:lnTo>
                <a:lnTo>
                  <a:pt x="11738" y="595"/>
                </a:lnTo>
                <a:lnTo>
                  <a:pt x="11738" y="595"/>
                </a:lnTo>
                <a:lnTo>
                  <a:pt x="11748" y="595"/>
                </a:lnTo>
                <a:lnTo>
                  <a:pt x="11748" y="595"/>
                </a:lnTo>
                <a:lnTo>
                  <a:pt x="11769" y="595"/>
                </a:lnTo>
                <a:lnTo>
                  <a:pt x="11769" y="595"/>
                </a:lnTo>
                <a:lnTo>
                  <a:pt x="11780" y="595"/>
                </a:lnTo>
                <a:lnTo>
                  <a:pt x="11780" y="595"/>
                </a:lnTo>
                <a:lnTo>
                  <a:pt x="11791" y="595"/>
                </a:lnTo>
                <a:lnTo>
                  <a:pt x="11791" y="595"/>
                </a:lnTo>
                <a:lnTo>
                  <a:pt x="11801" y="595"/>
                </a:lnTo>
                <a:lnTo>
                  <a:pt x="11801" y="595"/>
                </a:lnTo>
                <a:lnTo>
                  <a:pt x="11811" y="595"/>
                </a:lnTo>
                <a:lnTo>
                  <a:pt x="11811" y="595"/>
                </a:lnTo>
                <a:lnTo>
                  <a:pt x="11822" y="595"/>
                </a:lnTo>
                <a:lnTo>
                  <a:pt x="11822" y="595"/>
                </a:lnTo>
                <a:lnTo>
                  <a:pt x="11854" y="595"/>
                </a:lnTo>
                <a:lnTo>
                  <a:pt x="11854" y="595"/>
                </a:lnTo>
                <a:lnTo>
                  <a:pt x="11864" y="595"/>
                </a:lnTo>
                <a:lnTo>
                  <a:pt x="11864" y="595"/>
                </a:lnTo>
                <a:lnTo>
                  <a:pt x="11875" y="595"/>
                </a:lnTo>
                <a:lnTo>
                  <a:pt x="11875" y="595"/>
                </a:lnTo>
                <a:lnTo>
                  <a:pt x="11885" y="595"/>
                </a:lnTo>
                <a:lnTo>
                  <a:pt x="11885" y="595"/>
                </a:lnTo>
                <a:lnTo>
                  <a:pt x="11896" y="595"/>
                </a:lnTo>
                <a:lnTo>
                  <a:pt x="11896" y="595"/>
                </a:lnTo>
                <a:lnTo>
                  <a:pt x="11927" y="595"/>
                </a:lnTo>
                <a:lnTo>
                  <a:pt x="11927" y="578"/>
                </a:lnTo>
                <a:lnTo>
                  <a:pt x="11938" y="578"/>
                </a:lnTo>
                <a:lnTo>
                  <a:pt x="11938" y="578"/>
                </a:lnTo>
                <a:lnTo>
                  <a:pt x="11949" y="578"/>
                </a:lnTo>
                <a:lnTo>
                  <a:pt x="11949" y="578"/>
                </a:lnTo>
                <a:lnTo>
                  <a:pt x="11959" y="578"/>
                </a:lnTo>
                <a:lnTo>
                  <a:pt x="11959" y="578"/>
                </a:lnTo>
                <a:lnTo>
                  <a:pt x="11969" y="578"/>
                </a:lnTo>
                <a:lnTo>
                  <a:pt x="11969" y="578"/>
                </a:lnTo>
                <a:lnTo>
                  <a:pt x="11980" y="578"/>
                </a:lnTo>
                <a:lnTo>
                  <a:pt x="11980" y="578"/>
                </a:lnTo>
                <a:lnTo>
                  <a:pt x="12001" y="578"/>
                </a:lnTo>
                <a:lnTo>
                  <a:pt x="12001" y="578"/>
                </a:lnTo>
                <a:lnTo>
                  <a:pt x="12012" y="578"/>
                </a:lnTo>
                <a:lnTo>
                  <a:pt x="12012" y="578"/>
                </a:lnTo>
                <a:lnTo>
                  <a:pt x="12022" y="578"/>
                </a:lnTo>
                <a:lnTo>
                  <a:pt x="12022" y="560"/>
                </a:lnTo>
                <a:lnTo>
                  <a:pt x="12033" y="560"/>
                </a:lnTo>
                <a:lnTo>
                  <a:pt x="12033" y="560"/>
                </a:lnTo>
                <a:lnTo>
                  <a:pt x="12043" y="560"/>
                </a:lnTo>
                <a:lnTo>
                  <a:pt x="12043" y="560"/>
                </a:lnTo>
                <a:lnTo>
                  <a:pt x="12075" y="560"/>
                </a:lnTo>
                <a:lnTo>
                  <a:pt x="12075" y="560"/>
                </a:lnTo>
                <a:lnTo>
                  <a:pt x="12085" y="560"/>
                </a:lnTo>
                <a:lnTo>
                  <a:pt x="12085" y="560"/>
                </a:lnTo>
                <a:lnTo>
                  <a:pt x="12096" y="560"/>
                </a:lnTo>
                <a:lnTo>
                  <a:pt x="12096" y="560"/>
                </a:lnTo>
                <a:lnTo>
                  <a:pt x="12107" y="560"/>
                </a:lnTo>
                <a:lnTo>
                  <a:pt x="12107" y="560"/>
                </a:lnTo>
                <a:lnTo>
                  <a:pt x="12117" y="560"/>
                </a:lnTo>
                <a:lnTo>
                  <a:pt x="12117" y="560"/>
                </a:lnTo>
                <a:lnTo>
                  <a:pt x="12138" y="560"/>
                </a:lnTo>
                <a:lnTo>
                  <a:pt x="12138" y="560"/>
                </a:lnTo>
                <a:lnTo>
                  <a:pt x="12149" y="560"/>
                </a:lnTo>
                <a:lnTo>
                  <a:pt x="12149" y="560"/>
                </a:lnTo>
                <a:lnTo>
                  <a:pt x="12159" y="560"/>
                </a:lnTo>
                <a:lnTo>
                  <a:pt x="12159" y="560"/>
                </a:lnTo>
                <a:lnTo>
                  <a:pt x="12169" y="560"/>
                </a:lnTo>
                <a:lnTo>
                  <a:pt x="12169" y="560"/>
                </a:lnTo>
                <a:lnTo>
                  <a:pt x="12180" y="560"/>
                </a:lnTo>
                <a:lnTo>
                  <a:pt x="12180" y="560"/>
                </a:lnTo>
                <a:lnTo>
                  <a:pt x="12191" y="560"/>
                </a:lnTo>
                <a:lnTo>
                  <a:pt x="12191" y="560"/>
                </a:lnTo>
                <a:lnTo>
                  <a:pt x="12222" y="560"/>
                </a:lnTo>
                <a:lnTo>
                  <a:pt x="12222" y="560"/>
                </a:lnTo>
                <a:lnTo>
                  <a:pt x="12233" y="560"/>
                </a:lnTo>
                <a:lnTo>
                  <a:pt x="12233" y="560"/>
                </a:lnTo>
                <a:lnTo>
                  <a:pt x="12244" y="560"/>
                </a:lnTo>
                <a:lnTo>
                  <a:pt x="12244" y="560"/>
                </a:lnTo>
                <a:lnTo>
                  <a:pt x="12254" y="560"/>
                </a:lnTo>
                <a:lnTo>
                  <a:pt x="12254" y="541"/>
                </a:lnTo>
                <a:lnTo>
                  <a:pt x="12265" y="541"/>
                </a:lnTo>
                <a:lnTo>
                  <a:pt x="12265" y="541"/>
                </a:lnTo>
                <a:lnTo>
                  <a:pt x="12286" y="541"/>
                </a:lnTo>
                <a:lnTo>
                  <a:pt x="12286" y="521"/>
                </a:lnTo>
                <a:lnTo>
                  <a:pt x="12296" y="521"/>
                </a:lnTo>
                <a:lnTo>
                  <a:pt x="12296" y="521"/>
                </a:lnTo>
                <a:lnTo>
                  <a:pt x="12307" y="521"/>
                </a:lnTo>
                <a:lnTo>
                  <a:pt x="12307" y="502"/>
                </a:lnTo>
                <a:lnTo>
                  <a:pt x="12317" y="502"/>
                </a:lnTo>
                <a:lnTo>
                  <a:pt x="12317" y="502"/>
                </a:lnTo>
                <a:lnTo>
                  <a:pt x="12328" y="502"/>
                </a:lnTo>
                <a:lnTo>
                  <a:pt x="12328" y="502"/>
                </a:lnTo>
                <a:lnTo>
                  <a:pt x="12338" y="502"/>
                </a:lnTo>
                <a:lnTo>
                  <a:pt x="12338" y="481"/>
                </a:lnTo>
                <a:lnTo>
                  <a:pt x="12370" y="481"/>
                </a:lnTo>
                <a:lnTo>
                  <a:pt x="12370" y="481"/>
                </a:lnTo>
                <a:lnTo>
                  <a:pt x="12380" y="481"/>
                </a:lnTo>
                <a:lnTo>
                  <a:pt x="12380" y="481"/>
                </a:lnTo>
                <a:lnTo>
                  <a:pt x="12391" y="481"/>
                </a:lnTo>
                <a:lnTo>
                  <a:pt x="12391" y="481"/>
                </a:lnTo>
                <a:lnTo>
                  <a:pt x="12402" y="481"/>
                </a:lnTo>
                <a:lnTo>
                  <a:pt x="12402" y="481"/>
                </a:lnTo>
                <a:lnTo>
                  <a:pt x="12412" y="481"/>
                </a:lnTo>
                <a:lnTo>
                  <a:pt x="12412" y="481"/>
                </a:lnTo>
                <a:lnTo>
                  <a:pt x="12433" y="481"/>
                </a:lnTo>
                <a:lnTo>
                  <a:pt x="12433" y="481"/>
                </a:lnTo>
                <a:lnTo>
                  <a:pt x="12444" y="481"/>
                </a:lnTo>
                <a:lnTo>
                  <a:pt x="12444" y="481"/>
                </a:lnTo>
                <a:lnTo>
                  <a:pt x="12454" y="481"/>
                </a:lnTo>
                <a:lnTo>
                  <a:pt x="12454" y="481"/>
                </a:lnTo>
                <a:lnTo>
                  <a:pt x="12475" y="481"/>
                </a:lnTo>
                <a:lnTo>
                  <a:pt x="12475" y="481"/>
                </a:lnTo>
                <a:lnTo>
                  <a:pt x="12486" y="481"/>
                </a:lnTo>
                <a:lnTo>
                  <a:pt x="12486" y="481"/>
                </a:lnTo>
                <a:lnTo>
                  <a:pt x="12518" y="481"/>
                </a:lnTo>
                <a:lnTo>
                  <a:pt x="12518" y="481"/>
                </a:lnTo>
                <a:lnTo>
                  <a:pt x="12528" y="481"/>
                </a:lnTo>
                <a:lnTo>
                  <a:pt x="12528" y="481"/>
                </a:lnTo>
                <a:lnTo>
                  <a:pt x="12538" y="481"/>
                </a:lnTo>
                <a:lnTo>
                  <a:pt x="12538" y="481"/>
                </a:lnTo>
                <a:lnTo>
                  <a:pt x="12549" y="481"/>
                </a:lnTo>
                <a:lnTo>
                  <a:pt x="12549" y="461"/>
                </a:lnTo>
                <a:lnTo>
                  <a:pt x="12560" y="461"/>
                </a:lnTo>
                <a:lnTo>
                  <a:pt x="12560" y="439"/>
                </a:lnTo>
                <a:lnTo>
                  <a:pt x="12591" y="439"/>
                </a:lnTo>
                <a:lnTo>
                  <a:pt x="12591" y="439"/>
                </a:lnTo>
                <a:lnTo>
                  <a:pt x="12612" y="439"/>
                </a:lnTo>
                <a:lnTo>
                  <a:pt x="12612" y="418"/>
                </a:lnTo>
                <a:lnTo>
                  <a:pt x="12623" y="418"/>
                </a:lnTo>
                <a:lnTo>
                  <a:pt x="12623" y="418"/>
                </a:lnTo>
                <a:lnTo>
                  <a:pt x="12633" y="418"/>
                </a:lnTo>
                <a:lnTo>
                  <a:pt x="12633" y="418"/>
                </a:lnTo>
                <a:lnTo>
                  <a:pt x="12665" y="418"/>
                </a:lnTo>
                <a:lnTo>
                  <a:pt x="12665" y="418"/>
                </a:lnTo>
                <a:lnTo>
                  <a:pt x="12675" y="418"/>
                </a:lnTo>
                <a:lnTo>
                  <a:pt x="12675" y="418"/>
                </a:lnTo>
                <a:lnTo>
                  <a:pt x="12686" y="418"/>
                </a:lnTo>
                <a:lnTo>
                  <a:pt x="12686" y="418"/>
                </a:lnTo>
                <a:lnTo>
                  <a:pt x="12697" y="418"/>
                </a:lnTo>
                <a:lnTo>
                  <a:pt x="12697" y="418"/>
                </a:lnTo>
                <a:lnTo>
                  <a:pt x="12707" y="418"/>
                </a:lnTo>
                <a:lnTo>
                  <a:pt x="12707" y="418"/>
                </a:lnTo>
                <a:lnTo>
                  <a:pt x="12739" y="418"/>
                </a:lnTo>
                <a:lnTo>
                  <a:pt x="12739" y="418"/>
                </a:lnTo>
                <a:lnTo>
                  <a:pt x="12749" y="418"/>
                </a:lnTo>
                <a:lnTo>
                  <a:pt x="12749" y="418"/>
                </a:lnTo>
                <a:lnTo>
                  <a:pt x="12760" y="418"/>
                </a:lnTo>
                <a:lnTo>
                  <a:pt x="12760" y="418"/>
                </a:lnTo>
                <a:lnTo>
                  <a:pt x="12770" y="418"/>
                </a:lnTo>
                <a:lnTo>
                  <a:pt x="12770" y="418"/>
                </a:lnTo>
                <a:lnTo>
                  <a:pt x="12781" y="418"/>
                </a:lnTo>
                <a:lnTo>
                  <a:pt x="12781" y="418"/>
                </a:lnTo>
                <a:lnTo>
                  <a:pt x="12823" y="418"/>
                </a:lnTo>
                <a:lnTo>
                  <a:pt x="12823" y="418"/>
                </a:lnTo>
                <a:lnTo>
                  <a:pt x="12833" y="418"/>
                </a:lnTo>
                <a:lnTo>
                  <a:pt x="12833" y="418"/>
                </a:lnTo>
                <a:lnTo>
                  <a:pt x="12844" y="418"/>
                </a:lnTo>
                <a:lnTo>
                  <a:pt x="12844" y="418"/>
                </a:lnTo>
                <a:lnTo>
                  <a:pt x="12855" y="418"/>
                </a:lnTo>
                <a:lnTo>
                  <a:pt x="12855" y="418"/>
                </a:lnTo>
                <a:lnTo>
                  <a:pt x="12876" y="418"/>
                </a:lnTo>
                <a:lnTo>
                  <a:pt x="12876" y="418"/>
                </a:lnTo>
                <a:lnTo>
                  <a:pt x="12897" y="418"/>
                </a:lnTo>
                <a:lnTo>
                  <a:pt x="12897" y="418"/>
                </a:lnTo>
                <a:lnTo>
                  <a:pt x="12907" y="418"/>
                </a:lnTo>
                <a:lnTo>
                  <a:pt x="12907" y="418"/>
                </a:lnTo>
                <a:lnTo>
                  <a:pt x="12918" y="418"/>
                </a:lnTo>
                <a:lnTo>
                  <a:pt x="12918" y="394"/>
                </a:lnTo>
                <a:lnTo>
                  <a:pt x="12928" y="394"/>
                </a:lnTo>
                <a:lnTo>
                  <a:pt x="12928" y="394"/>
                </a:lnTo>
                <a:lnTo>
                  <a:pt x="12960" y="394"/>
                </a:lnTo>
                <a:lnTo>
                  <a:pt x="12960" y="394"/>
                </a:lnTo>
                <a:lnTo>
                  <a:pt x="12971" y="394"/>
                </a:lnTo>
                <a:lnTo>
                  <a:pt x="12971" y="394"/>
                </a:lnTo>
                <a:lnTo>
                  <a:pt x="12981" y="394"/>
                </a:lnTo>
                <a:lnTo>
                  <a:pt x="12981" y="394"/>
                </a:lnTo>
                <a:lnTo>
                  <a:pt x="12991" y="394"/>
                </a:lnTo>
                <a:lnTo>
                  <a:pt x="12991" y="394"/>
                </a:lnTo>
                <a:lnTo>
                  <a:pt x="13002" y="394"/>
                </a:lnTo>
                <a:lnTo>
                  <a:pt x="13002" y="394"/>
                </a:lnTo>
                <a:lnTo>
                  <a:pt x="13013" y="394"/>
                </a:lnTo>
                <a:lnTo>
                  <a:pt x="13013" y="394"/>
                </a:lnTo>
                <a:lnTo>
                  <a:pt x="13023" y="394"/>
                </a:lnTo>
                <a:lnTo>
                  <a:pt x="13023" y="394"/>
                </a:lnTo>
                <a:lnTo>
                  <a:pt x="13034" y="394"/>
                </a:lnTo>
                <a:lnTo>
                  <a:pt x="13034" y="394"/>
                </a:lnTo>
                <a:lnTo>
                  <a:pt x="13044" y="394"/>
                </a:lnTo>
                <a:lnTo>
                  <a:pt x="13044" y="394"/>
                </a:lnTo>
                <a:lnTo>
                  <a:pt x="13055" y="394"/>
                </a:lnTo>
                <a:lnTo>
                  <a:pt x="13055" y="394"/>
                </a:lnTo>
                <a:lnTo>
                  <a:pt x="13066" y="394"/>
                </a:lnTo>
                <a:lnTo>
                  <a:pt x="13066" y="394"/>
                </a:lnTo>
                <a:lnTo>
                  <a:pt x="13076" y="394"/>
                </a:lnTo>
                <a:lnTo>
                  <a:pt x="13076" y="394"/>
                </a:lnTo>
                <a:lnTo>
                  <a:pt x="13108" y="394"/>
                </a:lnTo>
                <a:lnTo>
                  <a:pt x="13108" y="394"/>
                </a:lnTo>
                <a:lnTo>
                  <a:pt x="13118" y="394"/>
                </a:lnTo>
                <a:lnTo>
                  <a:pt x="13118" y="394"/>
                </a:lnTo>
                <a:lnTo>
                  <a:pt x="13129" y="394"/>
                </a:lnTo>
                <a:lnTo>
                  <a:pt x="13129" y="394"/>
                </a:lnTo>
                <a:lnTo>
                  <a:pt x="13139" y="394"/>
                </a:lnTo>
                <a:lnTo>
                  <a:pt x="13139" y="394"/>
                </a:lnTo>
                <a:lnTo>
                  <a:pt x="13150" y="394"/>
                </a:lnTo>
                <a:lnTo>
                  <a:pt x="13150" y="394"/>
                </a:lnTo>
                <a:lnTo>
                  <a:pt x="13181" y="394"/>
                </a:lnTo>
                <a:lnTo>
                  <a:pt x="13181" y="394"/>
                </a:lnTo>
                <a:lnTo>
                  <a:pt x="13192" y="394"/>
                </a:lnTo>
                <a:lnTo>
                  <a:pt x="13192" y="394"/>
                </a:lnTo>
                <a:lnTo>
                  <a:pt x="13202" y="394"/>
                </a:lnTo>
                <a:lnTo>
                  <a:pt x="13202" y="367"/>
                </a:lnTo>
                <a:lnTo>
                  <a:pt x="13213" y="367"/>
                </a:lnTo>
                <a:lnTo>
                  <a:pt x="13213" y="367"/>
                </a:lnTo>
                <a:lnTo>
                  <a:pt x="13224" y="367"/>
                </a:lnTo>
                <a:lnTo>
                  <a:pt x="13224" y="367"/>
                </a:lnTo>
                <a:lnTo>
                  <a:pt x="13255" y="367"/>
                </a:lnTo>
                <a:lnTo>
                  <a:pt x="13255" y="339"/>
                </a:lnTo>
                <a:lnTo>
                  <a:pt x="13266" y="339"/>
                </a:lnTo>
                <a:lnTo>
                  <a:pt x="13266" y="339"/>
                </a:lnTo>
                <a:lnTo>
                  <a:pt x="13276" y="339"/>
                </a:lnTo>
                <a:lnTo>
                  <a:pt x="13276" y="339"/>
                </a:lnTo>
                <a:lnTo>
                  <a:pt x="13287" y="339"/>
                </a:lnTo>
                <a:lnTo>
                  <a:pt x="13287" y="339"/>
                </a:lnTo>
                <a:lnTo>
                  <a:pt x="13297" y="339"/>
                </a:lnTo>
                <a:lnTo>
                  <a:pt x="13297" y="339"/>
                </a:lnTo>
                <a:lnTo>
                  <a:pt x="13318" y="339"/>
                </a:lnTo>
                <a:lnTo>
                  <a:pt x="13318" y="339"/>
                </a:lnTo>
                <a:lnTo>
                  <a:pt x="13329" y="339"/>
                </a:lnTo>
                <a:lnTo>
                  <a:pt x="13329" y="339"/>
                </a:lnTo>
                <a:lnTo>
                  <a:pt x="13339" y="339"/>
                </a:lnTo>
                <a:lnTo>
                  <a:pt x="13339" y="339"/>
                </a:lnTo>
                <a:lnTo>
                  <a:pt x="13350" y="339"/>
                </a:lnTo>
                <a:lnTo>
                  <a:pt x="13350" y="339"/>
                </a:lnTo>
                <a:lnTo>
                  <a:pt x="13360" y="339"/>
                </a:lnTo>
                <a:lnTo>
                  <a:pt x="13360" y="339"/>
                </a:lnTo>
                <a:lnTo>
                  <a:pt x="13371" y="339"/>
                </a:lnTo>
                <a:lnTo>
                  <a:pt x="13371" y="309"/>
                </a:lnTo>
                <a:lnTo>
                  <a:pt x="13402" y="309"/>
                </a:lnTo>
                <a:lnTo>
                  <a:pt x="13402" y="309"/>
                </a:lnTo>
                <a:lnTo>
                  <a:pt x="13413" y="309"/>
                </a:lnTo>
                <a:lnTo>
                  <a:pt x="13413" y="309"/>
                </a:lnTo>
                <a:lnTo>
                  <a:pt x="13424" y="309"/>
                </a:lnTo>
                <a:lnTo>
                  <a:pt x="13424" y="309"/>
                </a:lnTo>
                <a:lnTo>
                  <a:pt x="13434" y="309"/>
                </a:lnTo>
                <a:lnTo>
                  <a:pt x="13434" y="309"/>
                </a:lnTo>
                <a:lnTo>
                  <a:pt x="13445" y="309"/>
                </a:lnTo>
                <a:lnTo>
                  <a:pt x="13445" y="309"/>
                </a:lnTo>
                <a:lnTo>
                  <a:pt x="13477" y="309"/>
                </a:lnTo>
                <a:lnTo>
                  <a:pt x="13477" y="309"/>
                </a:lnTo>
                <a:lnTo>
                  <a:pt x="13487" y="309"/>
                </a:lnTo>
                <a:lnTo>
                  <a:pt x="13487" y="278"/>
                </a:lnTo>
                <a:lnTo>
                  <a:pt x="13497" y="278"/>
                </a:lnTo>
                <a:lnTo>
                  <a:pt x="13497" y="278"/>
                </a:lnTo>
                <a:lnTo>
                  <a:pt x="13508" y="278"/>
                </a:lnTo>
                <a:lnTo>
                  <a:pt x="13508" y="278"/>
                </a:lnTo>
                <a:lnTo>
                  <a:pt x="13519" y="278"/>
                </a:lnTo>
                <a:lnTo>
                  <a:pt x="13519" y="278"/>
                </a:lnTo>
                <a:lnTo>
                  <a:pt x="13561" y="278"/>
                </a:lnTo>
                <a:lnTo>
                  <a:pt x="13561" y="215"/>
                </a:lnTo>
                <a:lnTo>
                  <a:pt x="13571" y="215"/>
                </a:lnTo>
                <a:lnTo>
                  <a:pt x="13571" y="215"/>
                </a:lnTo>
                <a:lnTo>
                  <a:pt x="13582" y="215"/>
                </a:lnTo>
                <a:lnTo>
                  <a:pt x="13582" y="215"/>
                </a:lnTo>
                <a:lnTo>
                  <a:pt x="13592" y="215"/>
                </a:lnTo>
                <a:lnTo>
                  <a:pt x="13592" y="215"/>
                </a:lnTo>
                <a:lnTo>
                  <a:pt x="13603" y="215"/>
                </a:lnTo>
                <a:lnTo>
                  <a:pt x="13603" y="215"/>
                </a:lnTo>
                <a:lnTo>
                  <a:pt x="13624" y="215"/>
                </a:lnTo>
                <a:lnTo>
                  <a:pt x="13624" y="215"/>
                </a:lnTo>
                <a:lnTo>
                  <a:pt x="13635" y="215"/>
                </a:lnTo>
                <a:lnTo>
                  <a:pt x="13635" y="215"/>
                </a:lnTo>
                <a:lnTo>
                  <a:pt x="13655" y="215"/>
                </a:lnTo>
                <a:lnTo>
                  <a:pt x="13655" y="215"/>
                </a:lnTo>
                <a:lnTo>
                  <a:pt x="13666" y="215"/>
                </a:lnTo>
                <a:lnTo>
                  <a:pt x="13666" y="215"/>
                </a:lnTo>
                <a:lnTo>
                  <a:pt x="13708" y="215"/>
                </a:lnTo>
                <a:lnTo>
                  <a:pt x="13708" y="215"/>
                </a:lnTo>
                <a:lnTo>
                  <a:pt x="13719" y="215"/>
                </a:lnTo>
                <a:lnTo>
                  <a:pt x="13719" y="215"/>
                </a:lnTo>
                <a:lnTo>
                  <a:pt x="13729" y="215"/>
                </a:lnTo>
                <a:lnTo>
                  <a:pt x="13729" y="215"/>
                </a:lnTo>
                <a:lnTo>
                  <a:pt x="13740" y="215"/>
                </a:lnTo>
                <a:lnTo>
                  <a:pt x="13740" y="215"/>
                </a:lnTo>
                <a:lnTo>
                  <a:pt x="13771" y="215"/>
                </a:lnTo>
                <a:lnTo>
                  <a:pt x="13771" y="180"/>
                </a:lnTo>
                <a:lnTo>
                  <a:pt x="13782" y="180"/>
                </a:lnTo>
                <a:lnTo>
                  <a:pt x="13782" y="180"/>
                </a:lnTo>
                <a:lnTo>
                  <a:pt x="13793" y="180"/>
                </a:lnTo>
                <a:lnTo>
                  <a:pt x="13793" y="180"/>
                </a:lnTo>
                <a:lnTo>
                  <a:pt x="13803" y="180"/>
                </a:lnTo>
                <a:lnTo>
                  <a:pt x="13803" y="180"/>
                </a:lnTo>
                <a:lnTo>
                  <a:pt x="13813" y="180"/>
                </a:lnTo>
                <a:lnTo>
                  <a:pt x="13813" y="180"/>
                </a:lnTo>
                <a:lnTo>
                  <a:pt x="13845" y="180"/>
                </a:lnTo>
                <a:lnTo>
                  <a:pt x="13845" y="180"/>
                </a:lnTo>
                <a:lnTo>
                  <a:pt x="13855" y="180"/>
                </a:lnTo>
                <a:lnTo>
                  <a:pt x="13855" y="180"/>
                </a:lnTo>
                <a:lnTo>
                  <a:pt x="13866" y="180"/>
                </a:lnTo>
                <a:lnTo>
                  <a:pt x="13866" y="180"/>
                </a:lnTo>
                <a:lnTo>
                  <a:pt x="13877" y="180"/>
                </a:lnTo>
                <a:lnTo>
                  <a:pt x="13877" y="180"/>
                </a:lnTo>
                <a:lnTo>
                  <a:pt x="13888" y="180"/>
                </a:lnTo>
                <a:lnTo>
                  <a:pt x="13888" y="180"/>
                </a:lnTo>
                <a:lnTo>
                  <a:pt x="13930" y="180"/>
                </a:lnTo>
                <a:lnTo>
                  <a:pt x="13930" y="180"/>
                </a:lnTo>
                <a:lnTo>
                  <a:pt x="13940" y="180"/>
                </a:lnTo>
                <a:lnTo>
                  <a:pt x="13940" y="180"/>
                </a:lnTo>
                <a:lnTo>
                  <a:pt x="13950" y="180"/>
                </a:lnTo>
                <a:lnTo>
                  <a:pt x="13950" y="180"/>
                </a:lnTo>
                <a:lnTo>
                  <a:pt x="13961" y="180"/>
                </a:lnTo>
                <a:lnTo>
                  <a:pt x="13961" y="180"/>
                </a:lnTo>
                <a:lnTo>
                  <a:pt x="14003" y="180"/>
                </a:lnTo>
                <a:lnTo>
                  <a:pt x="14003" y="180"/>
                </a:lnTo>
                <a:lnTo>
                  <a:pt x="14014" y="180"/>
                </a:lnTo>
                <a:lnTo>
                  <a:pt x="14014" y="180"/>
                </a:lnTo>
                <a:lnTo>
                  <a:pt x="14024" y="180"/>
                </a:lnTo>
                <a:lnTo>
                  <a:pt x="14024" y="180"/>
                </a:lnTo>
                <a:lnTo>
                  <a:pt x="14035" y="180"/>
                </a:lnTo>
                <a:lnTo>
                  <a:pt x="14035" y="180"/>
                </a:lnTo>
                <a:lnTo>
                  <a:pt x="14066" y="180"/>
                </a:lnTo>
                <a:lnTo>
                  <a:pt x="14066" y="180"/>
                </a:lnTo>
                <a:lnTo>
                  <a:pt x="14077" y="180"/>
                </a:lnTo>
                <a:lnTo>
                  <a:pt x="14077" y="142"/>
                </a:lnTo>
                <a:lnTo>
                  <a:pt x="14088" y="142"/>
                </a:lnTo>
                <a:lnTo>
                  <a:pt x="14088" y="142"/>
                </a:lnTo>
                <a:lnTo>
                  <a:pt x="14098" y="142"/>
                </a:lnTo>
                <a:lnTo>
                  <a:pt x="14098" y="142"/>
                </a:lnTo>
                <a:lnTo>
                  <a:pt x="14108" y="142"/>
                </a:lnTo>
                <a:lnTo>
                  <a:pt x="14108" y="142"/>
                </a:lnTo>
                <a:lnTo>
                  <a:pt x="14140" y="142"/>
                </a:lnTo>
                <a:lnTo>
                  <a:pt x="14140" y="142"/>
                </a:lnTo>
                <a:lnTo>
                  <a:pt x="14151" y="142"/>
                </a:lnTo>
                <a:lnTo>
                  <a:pt x="14151" y="142"/>
                </a:lnTo>
                <a:lnTo>
                  <a:pt x="14161" y="142"/>
                </a:lnTo>
                <a:lnTo>
                  <a:pt x="14161" y="142"/>
                </a:lnTo>
                <a:lnTo>
                  <a:pt x="14172" y="142"/>
                </a:lnTo>
                <a:lnTo>
                  <a:pt x="14172" y="101"/>
                </a:lnTo>
                <a:lnTo>
                  <a:pt x="14182" y="101"/>
                </a:lnTo>
                <a:lnTo>
                  <a:pt x="14182" y="101"/>
                </a:lnTo>
                <a:lnTo>
                  <a:pt x="14214" y="101"/>
                </a:lnTo>
                <a:lnTo>
                  <a:pt x="14214" y="101"/>
                </a:lnTo>
                <a:lnTo>
                  <a:pt x="14224" y="101"/>
                </a:lnTo>
                <a:lnTo>
                  <a:pt x="14224" y="101"/>
                </a:lnTo>
                <a:lnTo>
                  <a:pt x="14235" y="101"/>
                </a:lnTo>
                <a:lnTo>
                  <a:pt x="14235" y="101"/>
                </a:lnTo>
                <a:lnTo>
                  <a:pt x="14246" y="101"/>
                </a:lnTo>
                <a:lnTo>
                  <a:pt x="14246" y="101"/>
                </a:lnTo>
                <a:lnTo>
                  <a:pt x="14256" y="101"/>
                </a:lnTo>
                <a:lnTo>
                  <a:pt x="14256" y="101"/>
                </a:lnTo>
                <a:lnTo>
                  <a:pt x="14288" y="101"/>
                </a:lnTo>
                <a:lnTo>
                  <a:pt x="14288" y="101"/>
                </a:lnTo>
                <a:lnTo>
                  <a:pt x="14298" y="101"/>
                </a:lnTo>
                <a:lnTo>
                  <a:pt x="14298" y="101"/>
                </a:lnTo>
                <a:lnTo>
                  <a:pt x="14309" y="101"/>
                </a:lnTo>
                <a:lnTo>
                  <a:pt x="14309" y="101"/>
                </a:lnTo>
                <a:lnTo>
                  <a:pt x="14319" y="101"/>
                </a:lnTo>
                <a:lnTo>
                  <a:pt x="14319" y="101"/>
                </a:lnTo>
                <a:lnTo>
                  <a:pt x="14330" y="101"/>
                </a:lnTo>
                <a:lnTo>
                  <a:pt x="14330" y="101"/>
                </a:lnTo>
                <a:lnTo>
                  <a:pt x="14351" y="101"/>
                </a:lnTo>
                <a:lnTo>
                  <a:pt x="14351" y="101"/>
                </a:lnTo>
                <a:lnTo>
                  <a:pt x="14361" y="101"/>
                </a:lnTo>
                <a:lnTo>
                  <a:pt x="14361" y="101"/>
                </a:lnTo>
                <a:lnTo>
                  <a:pt x="14372" y="101"/>
                </a:lnTo>
                <a:lnTo>
                  <a:pt x="14372" y="101"/>
                </a:lnTo>
                <a:lnTo>
                  <a:pt x="14383" y="101"/>
                </a:lnTo>
                <a:lnTo>
                  <a:pt x="14383" y="101"/>
                </a:lnTo>
                <a:lnTo>
                  <a:pt x="14393" y="101"/>
                </a:lnTo>
                <a:lnTo>
                  <a:pt x="14393" y="101"/>
                </a:lnTo>
                <a:lnTo>
                  <a:pt x="14404" y="101"/>
                </a:lnTo>
                <a:lnTo>
                  <a:pt x="14404" y="101"/>
                </a:lnTo>
                <a:lnTo>
                  <a:pt x="14414" y="101"/>
                </a:lnTo>
                <a:lnTo>
                  <a:pt x="14414" y="101"/>
                </a:lnTo>
                <a:lnTo>
                  <a:pt x="14435" y="101"/>
                </a:lnTo>
                <a:lnTo>
                  <a:pt x="14435" y="101"/>
                </a:lnTo>
                <a:lnTo>
                  <a:pt x="14446" y="101"/>
                </a:lnTo>
                <a:lnTo>
                  <a:pt x="14446" y="101"/>
                </a:lnTo>
                <a:lnTo>
                  <a:pt x="14456" y="101"/>
                </a:lnTo>
                <a:lnTo>
                  <a:pt x="14456" y="101"/>
                </a:lnTo>
                <a:lnTo>
                  <a:pt x="14467" y="101"/>
                </a:lnTo>
                <a:lnTo>
                  <a:pt x="14467" y="101"/>
                </a:lnTo>
                <a:lnTo>
                  <a:pt x="14477" y="101"/>
                </a:lnTo>
                <a:lnTo>
                  <a:pt x="14477" y="101"/>
                </a:lnTo>
                <a:lnTo>
                  <a:pt x="14509" y="101"/>
                </a:lnTo>
                <a:lnTo>
                  <a:pt x="14509" y="101"/>
                </a:lnTo>
                <a:lnTo>
                  <a:pt x="14519" y="101"/>
                </a:lnTo>
                <a:lnTo>
                  <a:pt x="14519" y="101"/>
                </a:lnTo>
                <a:lnTo>
                  <a:pt x="14530" y="101"/>
                </a:lnTo>
                <a:lnTo>
                  <a:pt x="14530" y="101"/>
                </a:lnTo>
                <a:lnTo>
                  <a:pt x="14541" y="101"/>
                </a:lnTo>
                <a:lnTo>
                  <a:pt x="14541" y="101"/>
                </a:lnTo>
                <a:lnTo>
                  <a:pt x="14551" y="101"/>
                </a:lnTo>
                <a:lnTo>
                  <a:pt x="14551" y="101"/>
                </a:lnTo>
                <a:lnTo>
                  <a:pt x="14583" y="101"/>
                </a:lnTo>
                <a:lnTo>
                  <a:pt x="14583" y="101"/>
                </a:lnTo>
                <a:lnTo>
                  <a:pt x="14593" y="101"/>
                </a:lnTo>
                <a:lnTo>
                  <a:pt x="14593" y="101"/>
                </a:lnTo>
                <a:lnTo>
                  <a:pt x="14604" y="101"/>
                </a:lnTo>
                <a:lnTo>
                  <a:pt x="14604" y="101"/>
                </a:lnTo>
                <a:lnTo>
                  <a:pt x="14614" y="101"/>
                </a:lnTo>
                <a:lnTo>
                  <a:pt x="14614" y="101"/>
                </a:lnTo>
                <a:lnTo>
                  <a:pt x="14625" y="101"/>
                </a:lnTo>
                <a:lnTo>
                  <a:pt x="14625" y="101"/>
                </a:lnTo>
                <a:lnTo>
                  <a:pt x="14657" y="101"/>
                </a:lnTo>
                <a:lnTo>
                  <a:pt x="14657" y="101"/>
                </a:lnTo>
                <a:lnTo>
                  <a:pt x="14667" y="101"/>
                </a:lnTo>
                <a:lnTo>
                  <a:pt x="14667" y="101"/>
                </a:lnTo>
                <a:lnTo>
                  <a:pt x="14677" y="101"/>
                </a:lnTo>
                <a:lnTo>
                  <a:pt x="14677" y="101"/>
                </a:lnTo>
                <a:lnTo>
                  <a:pt x="14688" y="101"/>
                </a:lnTo>
                <a:lnTo>
                  <a:pt x="14688" y="101"/>
                </a:lnTo>
                <a:lnTo>
                  <a:pt x="14699" y="101"/>
                </a:lnTo>
                <a:lnTo>
                  <a:pt x="14699" y="101"/>
                </a:lnTo>
                <a:lnTo>
                  <a:pt x="14741" y="101"/>
                </a:lnTo>
                <a:lnTo>
                  <a:pt x="14741" y="101"/>
                </a:lnTo>
                <a:lnTo>
                  <a:pt x="14752" y="101"/>
                </a:lnTo>
                <a:lnTo>
                  <a:pt x="14752" y="101"/>
                </a:lnTo>
                <a:lnTo>
                  <a:pt x="14762" y="101"/>
                </a:lnTo>
                <a:lnTo>
                  <a:pt x="14762" y="101"/>
                </a:lnTo>
                <a:lnTo>
                  <a:pt x="14772" y="101"/>
                </a:lnTo>
                <a:lnTo>
                  <a:pt x="14772" y="101"/>
                </a:lnTo>
                <a:lnTo>
                  <a:pt x="14804" y="101"/>
                </a:lnTo>
                <a:lnTo>
                  <a:pt x="14804" y="101"/>
                </a:lnTo>
                <a:lnTo>
                  <a:pt x="14815" y="101"/>
                </a:lnTo>
                <a:lnTo>
                  <a:pt x="14815" y="101"/>
                </a:lnTo>
                <a:lnTo>
                  <a:pt x="14825" y="101"/>
                </a:lnTo>
                <a:lnTo>
                  <a:pt x="14825" y="101"/>
                </a:lnTo>
                <a:lnTo>
                  <a:pt x="14836" y="101"/>
                </a:lnTo>
                <a:lnTo>
                  <a:pt x="14836" y="101"/>
                </a:lnTo>
                <a:lnTo>
                  <a:pt x="14846" y="101"/>
                </a:lnTo>
                <a:lnTo>
                  <a:pt x="14846" y="101"/>
                </a:lnTo>
                <a:lnTo>
                  <a:pt x="14878" y="101"/>
                </a:lnTo>
                <a:lnTo>
                  <a:pt x="14878" y="101"/>
                </a:lnTo>
                <a:lnTo>
                  <a:pt x="14888" y="101"/>
                </a:lnTo>
                <a:lnTo>
                  <a:pt x="14888" y="101"/>
                </a:lnTo>
                <a:lnTo>
                  <a:pt x="14899" y="101"/>
                </a:lnTo>
                <a:lnTo>
                  <a:pt x="14899" y="101"/>
                </a:lnTo>
                <a:lnTo>
                  <a:pt x="14910" y="101"/>
                </a:lnTo>
                <a:lnTo>
                  <a:pt x="14910" y="101"/>
                </a:lnTo>
                <a:lnTo>
                  <a:pt x="14920" y="101"/>
                </a:lnTo>
                <a:lnTo>
                  <a:pt x="14920" y="101"/>
                </a:lnTo>
                <a:lnTo>
                  <a:pt x="14930" y="101"/>
                </a:lnTo>
                <a:lnTo>
                  <a:pt x="14930" y="101"/>
                </a:lnTo>
                <a:lnTo>
                  <a:pt x="14952" y="101"/>
                </a:lnTo>
                <a:lnTo>
                  <a:pt x="14952" y="101"/>
                </a:lnTo>
                <a:lnTo>
                  <a:pt x="14962" y="101"/>
                </a:lnTo>
                <a:lnTo>
                  <a:pt x="14962" y="101"/>
                </a:lnTo>
                <a:lnTo>
                  <a:pt x="14973" y="101"/>
                </a:lnTo>
                <a:lnTo>
                  <a:pt x="14973" y="101"/>
                </a:lnTo>
                <a:lnTo>
                  <a:pt x="14983" y="101"/>
                </a:lnTo>
                <a:lnTo>
                  <a:pt x="14983" y="101"/>
                </a:lnTo>
                <a:lnTo>
                  <a:pt x="14994" y="101"/>
                </a:lnTo>
                <a:lnTo>
                  <a:pt x="14994" y="101"/>
                </a:lnTo>
                <a:lnTo>
                  <a:pt x="15025" y="101"/>
                </a:lnTo>
                <a:lnTo>
                  <a:pt x="15025" y="101"/>
                </a:lnTo>
                <a:lnTo>
                  <a:pt x="15036" y="101"/>
                </a:lnTo>
                <a:lnTo>
                  <a:pt x="15036" y="101"/>
                </a:lnTo>
                <a:lnTo>
                  <a:pt x="15046" y="101"/>
                </a:lnTo>
                <a:lnTo>
                  <a:pt x="15046" y="101"/>
                </a:lnTo>
                <a:lnTo>
                  <a:pt x="15057" y="101"/>
                </a:lnTo>
                <a:lnTo>
                  <a:pt x="15057" y="101"/>
                </a:lnTo>
                <a:lnTo>
                  <a:pt x="15068" y="101"/>
                </a:lnTo>
                <a:lnTo>
                  <a:pt x="15068" y="101"/>
                </a:lnTo>
                <a:lnTo>
                  <a:pt x="15099" y="101"/>
                </a:lnTo>
                <a:lnTo>
                  <a:pt x="15099" y="101"/>
                </a:lnTo>
                <a:lnTo>
                  <a:pt x="15110" y="101"/>
                </a:lnTo>
                <a:lnTo>
                  <a:pt x="15110" y="101"/>
                </a:lnTo>
                <a:lnTo>
                  <a:pt x="15120" y="101"/>
                </a:lnTo>
                <a:lnTo>
                  <a:pt x="15120" y="101"/>
                </a:lnTo>
                <a:lnTo>
                  <a:pt x="15131" y="101"/>
                </a:lnTo>
                <a:lnTo>
                  <a:pt x="15131" y="101"/>
                </a:lnTo>
                <a:lnTo>
                  <a:pt x="15141" y="101"/>
                </a:lnTo>
                <a:lnTo>
                  <a:pt x="15141" y="101"/>
                </a:lnTo>
                <a:lnTo>
                  <a:pt x="15173" y="101"/>
                </a:lnTo>
                <a:lnTo>
                  <a:pt x="15173" y="101"/>
                </a:lnTo>
                <a:lnTo>
                  <a:pt x="15183" y="101"/>
                </a:lnTo>
                <a:lnTo>
                  <a:pt x="15183" y="101"/>
                </a:lnTo>
                <a:lnTo>
                  <a:pt x="15194" y="101"/>
                </a:lnTo>
                <a:lnTo>
                  <a:pt x="15194" y="101"/>
                </a:lnTo>
                <a:lnTo>
                  <a:pt x="15205" y="101"/>
                </a:lnTo>
                <a:lnTo>
                  <a:pt x="15205" y="101"/>
                </a:lnTo>
                <a:lnTo>
                  <a:pt x="15215" y="101"/>
                </a:lnTo>
                <a:lnTo>
                  <a:pt x="15215" y="101"/>
                </a:lnTo>
                <a:lnTo>
                  <a:pt x="15247" y="101"/>
                </a:lnTo>
                <a:lnTo>
                  <a:pt x="15247" y="101"/>
                </a:lnTo>
                <a:lnTo>
                  <a:pt x="15257" y="101"/>
                </a:lnTo>
                <a:lnTo>
                  <a:pt x="15257" y="101"/>
                </a:lnTo>
                <a:lnTo>
                  <a:pt x="15268" y="101"/>
                </a:lnTo>
                <a:lnTo>
                  <a:pt x="15268" y="101"/>
                </a:lnTo>
                <a:lnTo>
                  <a:pt x="15278" y="101"/>
                </a:lnTo>
                <a:lnTo>
                  <a:pt x="15278" y="101"/>
                </a:lnTo>
                <a:lnTo>
                  <a:pt x="15289" y="101"/>
                </a:lnTo>
                <a:lnTo>
                  <a:pt x="15289" y="101"/>
                </a:lnTo>
                <a:lnTo>
                  <a:pt x="15310" y="101"/>
                </a:lnTo>
                <a:lnTo>
                  <a:pt x="15310" y="0"/>
                </a:lnTo>
                <a:lnTo>
                  <a:pt x="15321" y="0"/>
                </a:lnTo>
                <a:lnTo>
                  <a:pt x="15321" y="0"/>
                </a:lnTo>
                <a:lnTo>
                  <a:pt x="15331" y="0"/>
                </a:lnTo>
                <a:lnTo>
                  <a:pt x="15331" y="0"/>
                </a:lnTo>
                <a:lnTo>
                  <a:pt x="15341" y="0"/>
                </a:lnTo>
                <a:lnTo>
                  <a:pt x="15341" y="0"/>
                </a:lnTo>
                <a:lnTo>
                  <a:pt x="15363" y="0"/>
                </a:lnTo>
                <a:lnTo>
                  <a:pt x="15363" y="0"/>
                </a:lnTo>
                <a:lnTo>
                  <a:pt x="15383" y="0"/>
                </a:lnTo>
                <a:lnTo>
                  <a:pt x="15383" y="0"/>
                </a:lnTo>
              </a:path>
            </a:pathLst>
          </a:custGeom>
          <a:noFill/>
          <a:ln w="39960" cap="flat">
            <a:solidFill>
              <a:srgbClr val="1A476F"/>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685800" fontAlgn="auto">
              <a:spcBef>
                <a:spcPts val="0"/>
              </a:spcBef>
              <a:spcAft>
                <a:spcPts val="0"/>
              </a:spcAft>
              <a:defRPr/>
            </a:pPr>
            <a:endParaRPr lang="en-US" sz="1050">
              <a:solidFill>
                <a:prstClr val="black"/>
              </a:solidFill>
              <a:latin typeface="Arial"/>
            </a:endParaRPr>
          </a:p>
        </p:txBody>
      </p:sp>
      <p:sp>
        <p:nvSpPr>
          <p:cNvPr id="140" name="Freeform 19">
            <a:extLst>
              <a:ext uri="{FF2B5EF4-FFF2-40B4-BE49-F238E27FC236}">
                <a16:creationId xmlns:a16="http://schemas.microsoft.com/office/drawing/2014/main" id="{BDC5F647-31C3-8847-B3D5-79243FC69028}"/>
              </a:ext>
            </a:extLst>
          </p:cNvPr>
          <p:cNvSpPr>
            <a:spLocks noChangeArrowheads="1"/>
          </p:cNvSpPr>
          <p:nvPr/>
        </p:nvSpPr>
        <p:spPr bwMode="auto">
          <a:xfrm>
            <a:off x="5198065" y="4615805"/>
            <a:ext cx="3266993" cy="449198"/>
          </a:xfrm>
          <a:custGeom>
            <a:avLst/>
            <a:gdLst>
              <a:gd name="T0" fmla="*/ 822 w 15364"/>
              <a:gd name="T1" fmla="*/ 2145 h 2184"/>
              <a:gd name="T2" fmla="*/ 1401 w 15364"/>
              <a:gd name="T3" fmla="*/ 2062 h 2184"/>
              <a:gd name="T4" fmla="*/ 1939 w 15364"/>
              <a:gd name="T5" fmla="*/ 1993 h 2184"/>
              <a:gd name="T6" fmla="*/ 2550 w 15364"/>
              <a:gd name="T7" fmla="*/ 1932 h 2184"/>
              <a:gd name="T8" fmla="*/ 3077 w 15364"/>
              <a:gd name="T9" fmla="*/ 1864 h 2184"/>
              <a:gd name="T10" fmla="*/ 3446 w 15364"/>
              <a:gd name="T11" fmla="*/ 1803 h 2184"/>
              <a:gd name="T12" fmla="*/ 3846 w 15364"/>
              <a:gd name="T13" fmla="*/ 1719 h 2184"/>
              <a:gd name="T14" fmla="*/ 4194 w 15364"/>
              <a:gd name="T15" fmla="*/ 1673 h 2184"/>
              <a:gd name="T16" fmla="*/ 4710 w 15364"/>
              <a:gd name="T17" fmla="*/ 1612 h 2184"/>
              <a:gd name="T18" fmla="*/ 5216 w 15364"/>
              <a:gd name="T19" fmla="*/ 1566 h 2184"/>
              <a:gd name="T20" fmla="*/ 5501 w 15364"/>
              <a:gd name="T21" fmla="*/ 1504 h 2184"/>
              <a:gd name="T22" fmla="*/ 5848 w 15364"/>
              <a:gd name="T23" fmla="*/ 1450 h 2184"/>
              <a:gd name="T24" fmla="*/ 6417 w 15364"/>
              <a:gd name="T25" fmla="*/ 1435 h 2184"/>
              <a:gd name="T26" fmla="*/ 6733 w 15364"/>
              <a:gd name="T27" fmla="*/ 1373 h 2184"/>
              <a:gd name="T28" fmla="*/ 7122 w 15364"/>
              <a:gd name="T29" fmla="*/ 1310 h 2184"/>
              <a:gd name="T30" fmla="*/ 7533 w 15364"/>
              <a:gd name="T31" fmla="*/ 1240 h 2184"/>
              <a:gd name="T32" fmla="*/ 7913 w 15364"/>
              <a:gd name="T33" fmla="*/ 1186 h 2184"/>
              <a:gd name="T34" fmla="*/ 8439 w 15364"/>
              <a:gd name="T35" fmla="*/ 1138 h 2184"/>
              <a:gd name="T36" fmla="*/ 8577 w 15364"/>
              <a:gd name="T37" fmla="*/ 1107 h 2184"/>
              <a:gd name="T38" fmla="*/ 8713 w 15364"/>
              <a:gd name="T39" fmla="*/ 1091 h 2184"/>
              <a:gd name="T40" fmla="*/ 8850 w 15364"/>
              <a:gd name="T41" fmla="*/ 1083 h 2184"/>
              <a:gd name="T42" fmla="*/ 8977 w 15364"/>
              <a:gd name="T43" fmla="*/ 1059 h 2184"/>
              <a:gd name="T44" fmla="*/ 9103 w 15364"/>
              <a:gd name="T45" fmla="*/ 1050 h 2184"/>
              <a:gd name="T46" fmla="*/ 9241 w 15364"/>
              <a:gd name="T47" fmla="*/ 1007 h 2184"/>
              <a:gd name="T48" fmla="*/ 9388 w 15364"/>
              <a:gd name="T49" fmla="*/ 998 h 2184"/>
              <a:gd name="T50" fmla="*/ 9535 w 15364"/>
              <a:gd name="T51" fmla="*/ 989 h 2184"/>
              <a:gd name="T52" fmla="*/ 9683 w 15364"/>
              <a:gd name="T53" fmla="*/ 979 h 2184"/>
              <a:gd name="T54" fmla="*/ 9820 w 15364"/>
              <a:gd name="T55" fmla="*/ 959 h 2184"/>
              <a:gd name="T56" fmla="*/ 9967 w 15364"/>
              <a:gd name="T57" fmla="*/ 939 h 2184"/>
              <a:gd name="T58" fmla="*/ 10115 w 15364"/>
              <a:gd name="T59" fmla="*/ 898 h 2184"/>
              <a:gd name="T60" fmla="*/ 10241 w 15364"/>
              <a:gd name="T61" fmla="*/ 887 h 2184"/>
              <a:gd name="T62" fmla="*/ 10378 w 15364"/>
              <a:gd name="T63" fmla="*/ 876 h 2184"/>
              <a:gd name="T64" fmla="*/ 10526 w 15364"/>
              <a:gd name="T65" fmla="*/ 818 h 2184"/>
              <a:gd name="T66" fmla="*/ 10694 w 15364"/>
              <a:gd name="T67" fmla="*/ 795 h 2184"/>
              <a:gd name="T68" fmla="*/ 10842 w 15364"/>
              <a:gd name="T69" fmla="*/ 795 h 2184"/>
              <a:gd name="T70" fmla="*/ 10989 w 15364"/>
              <a:gd name="T71" fmla="*/ 756 h 2184"/>
              <a:gd name="T72" fmla="*/ 11147 w 15364"/>
              <a:gd name="T73" fmla="*/ 756 h 2184"/>
              <a:gd name="T74" fmla="*/ 11285 w 15364"/>
              <a:gd name="T75" fmla="*/ 713 h 2184"/>
              <a:gd name="T76" fmla="*/ 11443 w 15364"/>
              <a:gd name="T77" fmla="*/ 699 h 2184"/>
              <a:gd name="T78" fmla="*/ 11590 w 15364"/>
              <a:gd name="T79" fmla="*/ 683 h 2184"/>
              <a:gd name="T80" fmla="*/ 11738 w 15364"/>
              <a:gd name="T81" fmla="*/ 666 h 2184"/>
              <a:gd name="T82" fmla="*/ 11875 w 15364"/>
              <a:gd name="T83" fmla="*/ 597 h 2184"/>
              <a:gd name="T84" fmla="*/ 12043 w 15364"/>
              <a:gd name="T85" fmla="*/ 597 h 2184"/>
              <a:gd name="T86" fmla="*/ 12202 w 15364"/>
              <a:gd name="T87" fmla="*/ 578 h 2184"/>
              <a:gd name="T88" fmla="*/ 12370 w 15364"/>
              <a:gd name="T89" fmla="*/ 518 h 2184"/>
              <a:gd name="T90" fmla="*/ 12518 w 15364"/>
              <a:gd name="T91" fmla="*/ 518 h 2184"/>
              <a:gd name="T92" fmla="*/ 12665 w 15364"/>
              <a:gd name="T93" fmla="*/ 497 h 2184"/>
              <a:gd name="T94" fmla="*/ 12833 w 15364"/>
              <a:gd name="T95" fmla="*/ 497 h 2184"/>
              <a:gd name="T96" fmla="*/ 13002 w 15364"/>
              <a:gd name="T97" fmla="*/ 473 h 2184"/>
              <a:gd name="T98" fmla="*/ 13150 w 15364"/>
              <a:gd name="T99" fmla="*/ 447 h 2184"/>
              <a:gd name="T100" fmla="*/ 13297 w 15364"/>
              <a:gd name="T101" fmla="*/ 447 h 2184"/>
              <a:gd name="T102" fmla="*/ 13466 w 15364"/>
              <a:gd name="T103" fmla="*/ 416 h 2184"/>
              <a:gd name="T104" fmla="*/ 13635 w 15364"/>
              <a:gd name="T105" fmla="*/ 383 h 2184"/>
              <a:gd name="T106" fmla="*/ 13803 w 15364"/>
              <a:gd name="T107" fmla="*/ 310 h 2184"/>
              <a:gd name="T108" fmla="*/ 13972 w 15364"/>
              <a:gd name="T109" fmla="*/ 195 h 2184"/>
              <a:gd name="T110" fmla="*/ 14130 w 15364"/>
              <a:gd name="T111" fmla="*/ 156 h 2184"/>
              <a:gd name="T112" fmla="*/ 14309 w 15364"/>
              <a:gd name="T113" fmla="*/ 156 h 2184"/>
              <a:gd name="T114" fmla="*/ 14477 w 15364"/>
              <a:gd name="T115" fmla="*/ 156 h 2184"/>
              <a:gd name="T116" fmla="*/ 14657 w 15364"/>
              <a:gd name="T117" fmla="*/ 156 h 2184"/>
              <a:gd name="T118" fmla="*/ 14804 w 15364"/>
              <a:gd name="T119" fmla="*/ 156 h 2184"/>
              <a:gd name="T120" fmla="*/ 14973 w 15364"/>
              <a:gd name="T121" fmla="*/ 88 h 2184"/>
              <a:gd name="T122" fmla="*/ 15141 w 15364"/>
              <a:gd name="T123" fmla="*/ 88 h 2184"/>
              <a:gd name="T124" fmla="*/ 15331 w 15364"/>
              <a:gd name="T125" fmla="*/ 0 h 2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364" h="2184">
                <a:moveTo>
                  <a:pt x="0" y="2183"/>
                </a:moveTo>
                <a:lnTo>
                  <a:pt x="0" y="2183"/>
                </a:lnTo>
                <a:lnTo>
                  <a:pt x="0" y="2183"/>
                </a:lnTo>
                <a:lnTo>
                  <a:pt x="137" y="2183"/>
                </a:lnTo>
                <a:lnTo>
                  <a:pt x="137" y="2175"/>
                </a:lnTo>
                <a:lnTo>
                  <a:pt x="190" y="2175"/>
                </a:lnTo>
                <a:lnTo>
                  <a:pt x="190" y="2175"/>
                </a:lnTo>
                <a:lnTo>
                  <a:pt x="211" y="2175"/>
                </a:lnTo>
                <a:lnTo>
                  <a:pt x="211" y="2167"/>
                </a:lnTo>
                <a:lnTo>
                  <a:pt x="242" y="2167"/>
                </a:lnTo>
                <a:lnTo>
                  <a:pt x="242" y="2160"/>
                </a:lnTo>
                <a:lnTo>
                  <a:pt x="369" y="2160"/>
                </a:lnTo>
                <a:lnTo>
                  <a:pt x="369" y="2160"/>
                </a:lnTo>
                <a:lnTo>
                  <a:pt x="664" y="2160"/>
                </a:lnTo>
                <a:lnTo>
                  <a:pt x="664" y="2160"/>
                </a:lnTo>
                <a:lnTo>
                  <a:pt x="695" y="2160"/>
                </a:lnTo>
                <a:lnTo>
                  <a:pt x="695" y="2153"/>
                </a:lnTo>
                <a:lnTo>
                  <a:pt x="717" y="2153"/>
                </a:lnTo>
                <a:lnTo>
                  <a:pt x="717" y="2153"/>
                </a:lnTo>
                <a:lnTo>
                  <a:pt x="801" y="2153"/>
                </a:lnTo>
                <a:lnTo>
                  <a:pt x="801" y="2145"/>
                </a:lnTo>
                <a:lnTo>
                  <a:pt x="822" y="2145"/>
                </a:lnTo>
                <a:lnTo>
                  <a:pt x="822" y="2137"/>
                </a:lnTo>
                <a:lnTo>
                  <a:pt x="832" y="2137"/>
                </a:lnTo>
                <a:lnTo>
                  <a:pt x="832" y="2122"/>
                </a:lnTo>
                <a:lnTo>
                  <a:pt x="917" y="2122"/>
                </a:lnTo>
                <a:lnTo>
                  <a:pt x="917" y="2115"/>
                </a:lnTo>
                <a:lnTo>
                  <a:pt x="970" y="2115"/>
                </a:lnTo>
                <a:lnTo>
                  <a:pt x="970" y="2107"/>
                </a:lnTo>
                <a:lnTo>
                  <a:pt x="1022" y="2107"/>
                </a:lnTo>
                <a:lnTo>
                  <a:pt x="1022" y="2099"/>
                </a:lnTo>
                <a:lnTo>
                  <a:pt x="1033" y="2099"/>
                </a:lnTo>
                <a:lnTo>
                  <a:pt x="1033" y="2092"/>
                </a:lnTo>
                <a:lnTo>
                  <a:pt x="1117" y="2092"/>
                </a:lnTo>
                <a:lnTo>
                  <a:pt x="1117" y="2084"/>
                </a:lnTo>
                <a:lnTo>
                  <a:pt x="1180" y="2084"/>
                </a:lnTo>
                <a:lnTo>
                  <a:pt x="1180" y="2077"/>
                </a:lnTo>
                <a:lnTo>
                  <a:pt x="1201" y="2077"/>
                </a:lnTo>
                <a:lnTo>
                  <a:pt x="1201" y="2069"/>
                </a:lnTo>
                <a:lnTo>
                  <a:pt x="1296" y="2069"/>
                </a:lnTo>
                <a:lnTo>
                  <a:pt x="1296" y="2069"/>
                </a:lnTo>
                <a:lnTo>
                  <a:pt x="1391" y="2069"/>
                </a:lnTo>
                <a:lnTo>
                  <a:pt x="1391" y="2062"/>
                </a:lnTo>
                <a:lnTo>
                  <a:pt x="1401" y="2062"/>
                </a:lnTo>
                <a:lnTo>
                  <a:pt x="1401" y="2054"/>
                </a:lnTo>
                <a:lnTo>
                  <a:pt x="1444" y="2054"/>
                </a:lnTo>
                <a:lnTo>
                  <a:pt x="1444" y="2046"/>
                </a:lnTo>
                <a:lnTo>
                  <a:pt x="1475" y="2046"/>
                </a:lnTo>
                <a:lnTo>
                  <a:pt x="1475" y="2039"/>
                </a:lnTo>
                <a:lnTo>
                  <a:pt x="1486" y="2039"/>
                </a:lnTo>
                <a:lnTo>
                  <a:pt x="1486" y="2031"/>
                </a:lnTo>
                <a:lnTo>
                  <a:pt x="1612" y="2031"/>
                </a:lnTo>
                <a:lnTo>
                  <a:pt x="1612" y="2024"/>
                </a:lnTo>
                <a:lnTo>
                  <a:pt x="1697" y="2024"/>
                </a:lnTo>
                <a:lnTo>
                  <a:pt x="1697" y="2024"/>
                </a:lnTo>
                <a:lnTo>
                  <a:pt x="1770" y="2024"/>
                </a:lnTo>
                <a:lnTo>
                  <a:pt x="1770" y="2008"/>
                </a:lnTo>
                <a:lnTo>
                  <a:pt x="1802" y="2008"/>
                </a:lnTo>
                <a:lnTo>
                  <a:pt x="1802" y="2008"/>
                </a:lnTo>
                <a:lnTo>
                  <a:pt x="1865" y="2008"/>
                </a:lnTo>
                <a:lnTo>
                  <a:pt x="1865" y="2008"/>
                </a:lnTo>
                <a:lnTo>
                  <a:pt x="1886" y="2008"/>
                </a:lnTo>
                <a:lnTo>
                  <a:pt x="1886" y="2001"/>
                </a:lnTo>
                <a:lnTo>
                  <a:pt x="1928" y="2001"/>
                </a:lnTo>
                <a:lnTo>
                  <a:pt x="1928" y="1993"/>
                </a:lnTo>
                <a:lnTo>
                  <a:pt x="1939" y="1993"/>
                </a:lnTo>
                <a:lnTo>
                  <a:pt x="1939" y="1986"/>
                </a:lnTo>
                <a:lnTo>
                  <a:pt x="1960" y="1986"/>
                </a:lnTo>
                <a:lnTo>
                  <a:pt x="1960" y="1986"/>
                </a:lnTo>
                <a:lnTo>
                  <a:pt x="1992" y="1986"/>
                </a:lnTo>
                <a:lnTo>
                  <a:pt x="1992" y="1978"/>
                </a:lnTo>
                <a:lnTo>
                  <a:pt x="2002" y="1978"/>
                </a:lnTo>
                <a:lnTo>
                  <a:pt x="2002" y="1970"/>
                </a:lnTo>
                <a:lnTo>
                  <a:pt x="2076" y="1970"/>
                </a:lnTo>
                <a:lnTo>
                  <a:pt x="2076" y="1963"/>
                </a:lnTo>
                <a:lnTo>
                  <a:pt x="2107" y="1963"/>
                </a:lnTo>
                <a:lnTo>
                  <a:pt x="2107" y="1955"/>
                </a:lnTo>
                <a:lnTo>
                  <a:pt x="2129" y="1955"/>
                </a:lnTo>
                <a:lnTo>
                  <a:pt x="2129" y="1948"/>
                </a:lnTo>
                <a:lnTo>
                  <a:pt x="2297" y="1948"/>
                </a:lnTo>
                <a:lnTo>
                  <a:pt x="2297" y="1940"/>
                </a:lnTo>
                <a:lnTo>
                  <a:pt x="2308" y="1940"/>
                </a:lnTo>
                <a:lnTo>
                  <a:pt x="2308" y="1932"/>
                </a:lnTo>
                <a:lnTo>
                  <a:pt x="2413" y="1932"/>
                </a:lnTo>
                <a:lnTo>
                  <a:pt x="2413" y="1932"/>
                </a:lnTo>
                <a:lnTo>
                  <a:pt x="2498" y="1932"/>
                </a:lnTo>
                <a:lnTo>
                  <a:pt x="2498" y="1932"/>
                </a:lnTo>
                <a:lnTo>
                  <a:pt x="2550" y="1932"/>
                </a:lnTo>
                <a:lnTo>
                  <a:pt x="2550" y="1917"/>
                </a:lnTo>
                <a:lnTo>
                  <a:pt x="2571" y="1917"/>
                </a:lnTo>
                <a:lnTo>
                  <a:pt x="2571" y="1917"/>
                </a:lnTo>
                <a:lnTo>
                  <a:pt x="2676" y="1917"/>
                </a:lnTo>
                <a:lnTo>
                  <a:pt x="2676" y="1910"/>
                </a:lnTo>
                <a:lnTo>
                  <a:pt x="2834" y="1910"/>
                </a:lnTo>
                <a:lnTo>
                  <a:pt x="2834" y="1902"/>
                </a:lnTo>
                <a:lnTo>
                  <a:pt x="2919" y="1902"/>
                </a:lnTo>
                <a:lnTo>
                  <a:pt x="2919" y="1894"/>
                </a:lnTo>
                <a:lnTo>
                  <a:pt x="2929" y="1894"/>
                </a:lnTo>
                <a:lnTo>
                  <a:pt x="2929" y="1887"/>
                </a:lnTo>
                <a:lnTo>
                  <a:pt x="2972" y="1887"/>
                </a:lnTo>
                <a:lnTo>
                  <a:pt x="2972" y="1887"/>
                </a:lnTo>
                <a:lnTo>
                  <a:pt x="2982" y="1887"/>
                </a:lnTo>
                <a:lnTo>
                  <a:pt x="2982" y="1887"/>
                </a:lnTo>
                <a:lnTo>
                  <a:pt x="2993" y="1887"/>
                </a:lnTo>
                <a:lnTo>
                  <a:pt x="2993" y="1879"/>
                </a:lnTo>
                <a:lnTo>
                  <a:pt x="3024" y="1879"/>
                </a:lnTo>
                <a:lnTo>
                  <a:pt x="3024" y="1872"/>
                </a:lnTo>
                <a:lnTo>
                  <a:pt x="3035" y="1872"/>
                </a:lnTo>
                <a:lnTo>
                  <a:pt x="3035" y="1864"/>
                </a:lnTo>
                <a:lnTo>
                  <a:pt x="3077" y="1864"/>
                </a:lnTo>
                <a:lnTo>
                  <a:pt x="3077" y="1856"/>
                </a:lnTo>
                <a:lnTo>
                  <a:pt x="3119" y="1856"/>
                </a:lnTo>
                <a:lnTo>
                  <a:pt x="3119" y="1849"/>
                </a:lnTo>
                <a:lnTo>
                  <a:pt x="3151" y="1849"/>
                </a:lnTo>
                <a:lnTo>
                  <a:pt x="3151" y="1841"/>
                </a:lnTo>
                <a:lnTo>
                  <a:pt x="3193" y="1841"/>
                </a:lnTo>
                <a:lnTo>
                  <a:pt x="3193" y="1841"/>
                </a:lnTo>
                <a:lnTo>
                  <a:pt x="3256" y="1841"/>
                </a:lnTo>
                <a:lnTo>
                  <a:pt x="3256" y="1834"/>
                </a:lnTo>
                <a:lnTo>
                  <a:pt x="3320" y="1834"/>
                </a:lnTo>
                <a:lnTo>
                  <a:pt x="3320" y="1826"/>
                </a:lnTo>
                <a:lnTo>
                  <a:pt x="3340" y="1826"/>
                </a:lnTo>
                <a:lnTo>
                  <a:pt x="3340" y="1826"/>
                </a:lnTo>
                <a:lnTo>
                  <a:pt x="3351" y="1826"/>
                </a:lnTo>
                <a:lnTo>
                  <a:pt x="3351" y="1818"/>
                </a:lnTo>
                <a:lnTo>
                  <a:pt x="3372" y="1818"/>
                </a:lnTo>
                <a:lnTo>
                  <a:pt x="3372" y="1818"/>
                </a:lnTo>
                <a:lnTo>
                  <a:pt x="3404" y="1818"/>
                </a:lnTo>
                <a:lnTo>
                  <a:pt x="3404" y="1811"/>
                </a:lnTo>
                <a:lnTo>
                  <a:pt x="3435" y="1811"/>
                </a:lnTo>
                <a:lnTo>
                  <a:pt x="3435" y="1803"/>
                </a:lnTo>
                <a:lnTo>
                  <a:pt x="3446" y="1803"/>
                </a:lnTo>
                <a:lnTo>
                  <a:pt x="3446" y="1795"/>
                </a:lnTo>
                <a:lnTo>
                  <a:pt x="3467" y="1795"/>
                </a:lnTo>
                <a:lnTo>
                  <a:pt x="3467" y="1787"/>
                </a:lnTo>
                <a:lnTo>
                  <a:pt x="3488" y="1787"/>
                </a:lnTo>
                <a:lnTo>
                  <a:pt x="3488" y="1780"/>
                </a:lnTo>
                <a:lnTo>
                  <a:pt x="3551" y="1780"/>
                </a:lnTo>
                <a:lnTo>
                  <a:pt x="3551" y="1773"/>
                </a:lnTo>
                <a:lnTo>
                  <a:pt x="3583" y="1773"/>
                </a:lnTo>
                <a:lnTo>
                  <a:pt x="3583" y="1765"/>
                </a:lnTo>
                <a:lnTo>
                  <a:pt x="3635" y="1765"/>
                </a:lnTo>
                <a:lnTo>
                  <a:pt x="3635" y="1757"/>
                </a:lnTo>
                <a:lnTo>
                  <a:pt x="3646" y="1757"/>
                </a:lnTo>
                <a:lnTo>
                  <a:pt x="3646" y="1749"/>
                </a:lnTo>
                <a:lnTo>
                  <a:pt x="3678" y="1749"/>
                </a:lnTo>
                <a:lnTo>
                  <a:pt x="3678" y="1742"/>
                </a:lnTo>
                <a:lnTo>
                  <a:pt x="3741" y="1742"/>
                </a:lnTo>
                <a:lnTo>
                  <a:pt x="3741" y="1734"/>
                </a:lnTo>
                <a:lnTo>
                  <a:pt x="3804" y="1734"/>
                </a:lnTo>
                <a:lnTo>
                  <a:pt x="3804" y="1727"/>
                </a:lnTo>
                <a:lnTo>
                  <a:pt x="3836" y="1727"/>
                </a:lnTo>
                <a:lnTo>
                  <a:pt x="3836" y="1719"/>
                </a:lnTo>
                <a:lnTo>
                  <a:pt x="3846" y="1719"/>
                </a:lnTo>
                <a:lnTo>
                  <a:pt x="3846" y="1711"/>
                </a:lnTo>
                <a:lnTo>
                  <a:pt x="3888" y="1711"/>
                </a:lnTo>
                <a:lnTo>
                  <a:pt x="3888" y="1704"/>
                </a:lnTo>
                <a:lnTo>
                  <a:pt x="3920" y="1704"/>
                </a:lnTo>
                <a:lnTo>
                  <a:pt x="3920" y="1704"/>
                </a:lnTo>
                <a:lnTo>
                  <a:pt x="3951" y="1704"/>
                </a:lnTo>
                <a:lnTo>
                  <a:pt x="3951" y="1704"/>
                </a:lnTo>
                <a:lnTo>
                  <a:pt x="4004" y="1704"/>
                </a:lnTo>
                <a:lnTo>
                  <a:pt x="4004" y="1704"/>
                </a:lnTo>
                <a:lnTo>
                  <a:pt x="4015" y="1704"/>
                </a:lnTo>
                <a:lnTo>
                  <a:pt x="4015" y="1696"/>
                </a:lnTo>
                <a:lnTo>
                  <a:pt x="4046" y="1696"/>
                </a:lnTo>
                <a:lnTo>
                  <a:pt x="4046" y="1688"/>
                </a:lnTo>
                <a:lnTo>
                  <a:pt x="4067" y="1688"/>
                </a:lnTo>
                <a:lnTo>
                  <a:pt x="4067" y="1681"/>
                </a:lnTo>
                <a:lnTo>
                  <a:pt x="4089" y="1681"/>
                </a:lnTo>
                <a:lnTo>
                  <a:pt x="4089" y="1681"/>
                </a:lnTo>
                <a:lnTo>
                  <a:pt x="4109" y="1681"/>
                </a:lnTo>
                <a:lnTo>
                  <a:pt x="4109" y="1681"/>
                </a:lnTo>
                <a:lnTo>
                  <a:pt x="4152" y="1681"/>
                </a:lnTo>
                <a:lnTo>
                  <a:pt x="4152" y="1673"/>
                </a:lnTo>
                <a:lnTo>
                  <a:pt x="4194" y="1673"/>
                </a:lnTo>
                <a:lnTo>
                  <a:pt x="4194" y="1673"/>
                </a:lnTo>
                <a:lnTo>
                  <a:pt x="4289" y="1673"/>
                </a:lnTo>
                <a:lnTo>
                  <a:pt x="4289" y="1666"/>
                </a:lnTo>
                <a:lnTo>
                  <a:pt x="4331" y="1666"/>
                </a:lnTo>
                <a:lnTo>
                  <a:pt x="4331" y="1658"/>
                </a:lnTo>
                <a:lnTo>
                  <a:pt x="4352" y="1658"/>
                </a:lnTo>
                <a:lnTo>
                  <a:pt x="4352" y="1658"/>
                </a:lnTo>
                <a:lnTo>
                  <a:pt x="4373" y="1658"/>
                </a:lnTo>
                <a:lnTo>
                  <a:pt x="4373" y="1650"/>
                </a:lnTo>
                <a:lnTo>
                  <a:pt x="4384" y="1650"/>
                </a:lnTo>
                <a:lnTo>
                  <a:pt x="4384" y="1642"/>
                </a:lnTo>
                <a:lnTo>
                  <a:pt x="4405" y="1642"/>
                </a:lnTo>
                <a:lnTo>
                  <a:pt x="4405" y="1635"/>
                </a:lnTo>
                <a:lnTo>
                  <a:pt x="4426" y="1635"/>
                </a:lnTo>
                <a:lnTo>
                  <a:pt x="4426" y="1627"/>
                </a:lnTo>
                <a:lnTo>
                  <a:pt x="4436" y="1627"/>
                </a:lnTo>
                <a:lnTo>
                  <a:pt x="4436" y="1619"/>
                </a:lnTo>
                <a:lnTo>
                  <a:pt x="4626" y="1619"/>
                </a:lnTo>
                <a:lnTo>
                  <a:pt x="4626" y="1619"/>
                </a:lnTo>
                <a:lnTo>
                  <a:pt x="4668" y="1619"/>
                </a:lnTo>
                <a:lnTo>
                  <a:pt x="4668" y="1612"/>
                </a:lnTo>
                <a:lnTo>
                  <a:pt x="4710" y="1612"/>
                </a:lnTo>
                <a:lnTo>
                  <a:pt x="4710" y="1597"/>
                </a:lnTo>
                <a:lnTo>
                  <a:pt x="4742" y="1597"/>
                </a:lnTo>
                <a:lnTo>
                  <a:pt x="4742" y="1589"/>
                </a:lnTo>
                <a:lnTo>
                  <a:pt x="4753" y="1589"/>
                </a:lnTo>
                <a:lnTo>
                  <a:pt x="4753" y="1589"/>
                </a:lnTo>
                <a:lnTo>
                  <a:pt x="4795" y="1589"/>
                </a:lnTo>
                <a:lnTo>
                  <a:pt x="4795" y="1581"/>
                </a:lnTo>
                <a:lnTo>
                  <a:pt x="4931" y="1581"/>
                </a:lnTo>
                <a:lnTo>
                  <a:pt x="4931" y="1581"/>
                </a:lnTo>
                <a:lnTo>
                  <a:pt x="4942" y="1581"/>
                </a:lnTo>
                <a:lnTo>
                  <a:pt x="4942" y="1574"/>
                </a:lnTo>
                <a:lnTo>
                  <a:pt x="4995" y="1574"/>
                </a:lnTo>
                <a:lnTo>
                  <a:pt x="4995" y="1566"/>
                </a:lnTo>
                <a:lnTo>
                  <a:pt x="5090" y="1566"/>
                </a:lnTo>
                <a:lnTo>
                  <a:pt x="5090" y="1566"/>
                </a:lnTo>
                <a:lnTo>
                  <a:pt x="5153" y="1566"/>
                </a:lnTo>
                <a:lnTo>
                  <a:pt x="5153" y="1566"/>
                </a:lnTo>
                <a:lnTo>
                  <a:pt x="5163" y="1566"/>
                </a:lnTo>
                <a:lnTo>
                  <a:pt x="5163" y="1566"/>
                </a:lnTo>
                <a:lnTo>
                  <a:pt x="5195" y="1566"/>
                </a:lnTo>
                <a:lnTo>
                  <a:pt x="5195" y="1566"/>
                </a:lnTo>
                <a:lnTo>
                  <a:pt x="5216" y="1566"/>
                </a:lnTo>
                <a:lnTo>
                  <a:pt x="5216" y="1566"/>
                </a:lnTo>
                <a:lnTo>
                  <a:pt x="5237" y="1566"/>
                </a:lnTo>
                <a:lnTo>
                  <a:pt x="5237" y="1558"/>
                </a:lnTo>
                <a:lnTo>
                  <a:pt x="5311" y="1558"/>
                </a:lnTo>
                <a:lnTo>
                  <a:pt x="5311" y="1543"/>
                </a:lnTo>
                <a:lnTo>
                  <a:pt x="5321" y="1543"/>
                </a:lnTo>
                <a:lnTo>
                  <a:pt x="5321" y="1535"/>
                </a:lnTo>
                <a:lnTo>
                  <a:pt x="5332" y="1535"/>
                </a:lnTo>
                <a:lnTo>
                  <a:pt x="5332" y="1535"/>
                </a:lnTo>
                <a:lnTo>
                  <a:pt x="5374" y="1535"/>
                </a:lnTo>
                <a:lnTo>
                  <a:pt x="5374" y="1535"/>
                </a:lnTo>
                <a:lnTo>
                  <a:pt x="5384" y="1535"/>
                </a:lnTo>
                <a:lnTo>
                  <a:pt x="5384" y="1527"/>
                </a:lnTo>
                <a:lnTo>
                  <a:pt x="5437" y="1527"/>
                </a:lnTo>
                <a:lnTo>
                  <a:pt x="5437" y="1520"/>
                </a:lnTo>
                <a:lnTo>
                  <a:pt x="5459" y="1520"/>
                </a:lnTo>
                <a:lnTo>
                  <a:pt x="5459" y="1512"/>
                </a:lnTo>
                <a:lnTo>
                  <a:pt x="5479" y="1512"/>
                </a:lnTo>
                <a:lnTo>
                  <a:pt x="5479" y="1512"/>
                </a:lnTo>
                <a:lnTo>
                  <a:pt x="5490" y="1512"/>
                </a:lnTo>
                <a:lnTo>
                  <a:pt x="5490" y="1504"/>
                </a:lnTo>
                <a:lnTo>
                  <a:pt x="5501" y="1504"/>
                </a:lnTo>
                <a:lnTo>
                  <a:pt x="5501" y="1504"/>
                </a:lnTo>
                <a:lnTo>
                  <a:pt x="5564" y="1504"/>
                </a:lnTo>
                <a:lnTo>
                  <a:pt x="5564" y="1496"/>
                </a:lnTo>
                <a:lnTo>
                  <a:pt x="5574" y="1496"/>
                </a:lnTo>
                <a:lnTo>
                  <a:pt x="5574" y="1496"/>
                </a:lnTo>
                <a:lnTo>
                  <a:pt x="5606" y="1496"/>
                </a:lnTo>
                <a:lnTo>
                  <a:pt x="5606" y="1496"/>
                </a:lnTo>
                <a:lnTo>
                  <a:pt x="5617" y="1496"/>
                </a:lnTo>
                <a:lnTo>
                  <a:pt x="5617" y="1489"/>
                </a:lnTo>
                <a:lnTo>
                  <a:pt x="5627" y="1489"/>
                </a:lnTo>
                <a:lnTo>
                  <a:pt x="5627" y="1489"/>
                </a:lnTo>
                <a:lnTo>
                  <a:pt x="5637" y="1489"/>
                </a:lnTo>
                <a:lnTo>
                  <a:pt x="5637" y="1481"/>
                </a:lnTo>
                <a:lnTo>
                  <a:pt x="5648" y="1481"/>
                </a:lnTo>
                <a:lnTo>
                  <a:pt x="5648" y="1473"/>
                </a:lnTo>
                <a:lnTo>
                  <a:pt x="5711" y="1473"/>
                </a:lnTo>
                <a:lnTo>
                  <a:pt x="5711" y="1465"/>
                </a:lnTo>
                <a:lnTo>
                  <a:pt x="5732" y="1465"/>
                </a:lnTo>
                <a:lnTo>
                  <a:pt x="5732" y="1458"/>
                </a:lnTo>
                <a:lnTo>
                  <a:pt x="5817" y="1458"/>
                </a:lnTo>
                <a:lnTo>
                  <a:pt x="5817" y="1450"/>
                </a:lnTo>
                <a:lnTo>
                  <a:pt x="5848" y="1450"/>
                </a:lnTo>
                <a:lnTo>
                  <a:pt x="5848" y="1450"/>
                </a:lnTo>
                <a:lnTo>
                  <a:pt x="5912" y="1450"/>
                </a:lnTo>
                <a:lnTo>
                  <a:pt x="5912" y="1450"/>
                </a:lnTo>
                <a:lnTo>
                  <a:pt x="5975" y="1450"/>
                </a:lnTo>
                <a:lnTo>
                  <a:pt x="5975" y="1450"/>
                </a:lnTo>
                <a:lnTo>
                  <a:pt x="5985" y="1450"/>
                </a:lnTo>
                <a:lnTo>
                  <a:pt x="5985" y="1450"/>
                </a:lnTo>
                <a:lnTo>
                  <a:pt x="6006" y="1450"/>
                </a:lnTo>
                <a:lnTo>
                  <a:pt x="6006" y="1450"/>
                </a:lnTo>
                <a:lnTo>
                  <a:pt x="6017" y="1450"/>
                </a:lnTo>
                <a:lnTo>
                  <a:pt x="6017" y="1442"/>
                </a:lnTo>
                <a:lnTo>
                  <a:pt x="6028" y="1442"/>
                </a:lnTo>
                <a:lnTo>
                  <a:pt x="6028" y="1442"/>
                </a:lnTo>
                <a:lnTo>
                  <a:pt x="6196" y="1442"/>
                </a:lnTo>
                <a:lnTo>
                  <a:pt x="6196" y="1442"/>
                </a:lnTo>
                <a:lnTo>
                  <a:pt x="6281" y="1442"/>
                </a:lnTo>
                <a:lnTo>
                  <a:pt x="6281" y="1435"/>
                </a:lnTo>
                <a:lnTo>
                  <a:pt x="6386" y="1435"/>
                </a:lnTo>
                <a:lnTo>
                  <a:pt x="6386" y="1435"/>
                </a:lnTo>
                <a:lnTo>
                  <a:pt x="6396" y="1435"/>
                </a:lnTo>
                <a:lnTo>
                  <a:pt x="6396" y="1435"/>
                </a:lnTo>
                <a:lnTo>
                  <a:pt x="6417" y="1435"/>
                </a:lnTo>
                <a:lnTo>
                  <a:pt x="6417" y="1435"/>
                </a:lnTo>
                <a:lnTo>
                  <a:pt x="6428" y="1435"/>
                </a:lnTo>
                <a:lnTo>
                  <a:pt x="6428" y="1427"/>
                </a:lnTo>
                <a:lnTo>
                  <a:pt x="6439" y="1427"/>
                </a:lnTo>
                <a:lnTo>
                  <a:pt x="6439" y="1427"/>
                </a:lnTo>
                <a:lnTo>
                  <a:pt x="6470" y="1427"/>
                </a:lnTo>
                <a:lnTo>
                  <a:pt x="6470" y="1411"/>
                </a:lnTo>
                <a:lnTo>
                  <a:pt x="6481" y="1411"/>
                </a:lnTo>
                <a:lnTo>
                  <a:pt x="6481" y="1411"/>
                </a:lnTo>
                <a:lnTo>
                  <a:pt x="6501" y="1411"/>
                </a:lnTo>
                <a:lnTo>
                  <a:pt x="6501" y="1404"/>
                </a:lnTo>
                <a:lnTo>
                  <a:pt x="6565" y="1404"/>
                </a:lnTo>
                <a:lnTo>
                  <a:pt x="6565" y="1404"/>
                </a:lnTo>
                <a:lnTo>
                  <a:pt x="6607" y="1404"/>
                </a:lnTo>
                <a:lnTo>
                  <a:pt x="6607" y="1396"/>
                </a:lnTo>
                <a:lnTo>
                  <a:pt x="6617" y="1396"/>
                </a:lnTo>
                <a:lnTo>
                  <a:pt x="6617" y="1388"/>
                </a:lnTo>
                <a:lnTo>
                  <a:pt x="6659" y="1388"/>
                </a:lnTo>
                <a:lnTo>
                  <a:pt x="6659" y="1381"/>
                </a:lnTo>
                <a:lnTo>
                  <a:pt x="6722" y="1381"/>
                </a:lnTo>
                <a:lnTo>
                  <a:pt x="6722" y="1373"/>
                </a:lnTo>
                <a:lnTo>
                  <a:pt x="6733" y="1373"/>
                </a:lnTo>
                <a:lnTo>
                  <a:pt x="6733" y="1365"/>
                </a:lnTo>
                <a:lnTo>
                  <a:pt x="6753" y="1365"/>
                </a:lnTo>
                <a:lnTo>
                  <a:pt x="6753" y="1357"/>
                </a:lnTo>
                <a:lnTo>
                  <a:pt x="6806" y="1357"/>
                </a:lnTo>
                <a:lnTo>
                  <a:pt x="6806" y="1349"/>
                </a:lnTo>
                <a:lnTo>
                  <a:pt x="6817" y="1349"/>
                </a:lnTo>
                <a:lnTo>
                  <a:pt x="6817" y="1341"/>
                </a:lnTo>
                <a:lnTo>
                  <a:pt x="6901" y="1341"/>
                </a:lnTo>
                <a:lnTo>
                  <a:pt x="6901" y="1334"/>
                </a:lnTo>
                <a:lnTo>
                  <a:pt x="7017" y="1334"/>
                </a:lnTo>
                <a:lnTo>
                  <a:pt x="7017" y="1326"/>
                </a:lnTo>
                <a:lnTo>
                  <a:pt x="7027" y="1326"/>
                </a:lnTo>
                <a:lnTo>
                  <a:pt x="7027" y="1310"/>
                </a:lnTo>
                <a:lnTo>
                  <a:pt x="7069" y="1310"/>
                </a:lnTo>
                <a:lnTo>
                  <a:pt x="7069" y="1310"/>
                </a:lnTo>
                <a:lnTo>
                  <a:pt x="7080" y="1310"/>
                </a:lnTo>
                <a:lnTo>
                  <a:pt x="7080" y="1310"/>
                </a:lnTo>
                <a:lnTo>
                  <a:pt x="7101" y="1310"/>
                </a:lnTo>
                <a:lnTo>
                  <a:pt x="7101" y="1310"/>
                </a:lnTo>
                <a:lnTo>
                  <a:pt x="7112" y="1310"/>
                </a:lnTo>
                <a:lnTo>
                  <a:pt x="7112" y="1310"/>
                </a:lnTo>
                <a:lnTo>
                  <a:pt x="7122" y="1310"/>
                </a:lnTo>
                <a:lnTo>
                  <a:pt x="7122" y="1310"/>
                </a:lnTo>
                <a:lnTo>
                  <a:pt x="7154" y="1310"/>
                </a:lnTo>
                <a:lnTo>
                  <a:pt x="7154" y="1303"/>
                </a:lnTo>
                <a:lnTo>
                  <a:pt x="7207" y="1303"/>
                </a:lnTo>
                <a:lnTo>
                  <a:pt x="7207" y="1295"/>
                </a:lnTo>
                <a:lnTo>
                  <a:pt x="7238" y="1295"/>
                </a:lnTo>
                <a:lnTo>
                  <a:pt x="7238" y="1287"/>
                </a:lnTo>
                <a:lnTo>
                  <a:pt x="7249" y="1287"/>
                </a:lnTo>
                <a:lnTo>
                  <a:pt x="7249" y="1279"/>
                </a:lnTo>
                <a:lnTo>
                  <a:pt x="7270" y="1279"/>
                </a:lnTo>
                <a:lnTo>
                  <a:pt x="7270" y="1271"/>
                </a:lnTo>
                <a:lnTo>
                  <a:pt x="7291" y="1271"/>
                </a:lnTo>
                <a:lnTo>
                  <a:pt x="7291" y="1264"/>
                </a:lnTo>
                <a:lnTo>
                  <a:pt x="7312" y="1264"/>
                </a:lnTo>
                <a:lnTo>
                  <a:pt x="7312" y="1264"/>
                </a:lnTo>
                <a:lnTo>
                  <a:pt x="7322" y="1264"/>
                </a:lnTo>
                <a:lnTo>
                  <a:pt x="7322" y="1256"/>
                </a:lnTo>
                <a:lnTo>
                  <a:pt x="7365" y="1256"/>
                </a:lnTo>
                <a:lnTo>
                  <a:pt x="7365" y="1248"/>
                </a:lnTo>
                <a:lnTo>
                  <a:pt x="7502" y="1248"/>
                </a:lnTo>
                <a:lnTo>
                  <a:pt x="7502" y="1240"/>
                </a:lnTo>
                <a:lnTo>
                  <a:pt x="7533" y="1240"/>
                </a:lnTo>
                <a:lnTo>
                  <a:pt x="7533" y="1240"/>
                </a:lnTo>
                <a:lnTo>
                  <a:pt x="7565" y="1240"/>
                </a:lnTo>
                <a:lnTo>
                  <a:pt x="7565" y="1240"/>
                </a:lnTo>
                <a:lnTo>
                  <a:pt x="7660" y="1240"/>
                </a:lnTo>
                <a:lnTo>
                  <a:pt x="7660" y="1240"/>
                </a:lnTo>
                <a:lnTo>
                  <a:pt x="7723" y="1240"/>
                </a:lnTo>
                <a:lnTo>
                  <a:pt x="7723" y="1233"/>
                </a:lnTo>
                <a:lnTo>
                  <a:pt x="7733" y="1233"/>
                </a:lnTo>
                <a:lnTo>
                  <a:pt x="7733" y="1224"/>
                </a:lnTo>
                <a:lnTo>
                  <a:pt x="7755" y="1224"/>
                </a:lnTo>
                <a:lnTo>
                  <a:pt x="7755" y="1217"/>
                </a:lnTo>
                <a:lnTo>
                  <a:pt x="7775" y="1217"/>
                </a:lnTo>
                <a:lnTo>
                  <a:pt x="7775" y="1217"/>
                </a:lnTo>
                <a:lnTo>
                  <a:pt x="7786" y="1217"/>
                </a:lnTo>
                <a:lnTo>
                  <a:pt x="7786" y="1201"/>
                </a:lnTo>
                <a:lnTo>
                  <a:pt x="7807" y="1201"/>
                </a:lnTo>
                <a:lnTo>
                  <a:pt x="7807" y="1193"/>
                </a:lnTo>
                <a:lnTo>
                  <a:pt x="7849" y="1193"/>
                </a:lnTo>
                <a:lnTo>
                  <a:pt x="7849" y="1193"/>
                </a:lnTo>
                <a:lnTo>
                  <a:pt x="7902" y="1193"/>
                </a:lnTo>
                <a:lnTo>
                  <a:pt x="7902" y="1186"/>
                </a:lnTo>
                <a:lnTo>
                  <a:pt x="7913" y="1186"/>
                </a:lnTo>
                <a:lnTo>
                  <a:pt x="7913" y="1170"/>
                </a:lnTo>
                <a:lnTo>
                  <a:pt x="8008" y="1170"/>
                </a:lnTo>
                <a:lnTo>
                  <a:pt x="8008" y="1170"/>
                </a:lnTo>
                <a:lnTo>
                  <a:pt x="8018" y="1170"/>
                </a:lnTo>
                <a:lnTo>
                  <a:pt x="8018" y="1170"/>
                </a:lnTo>
                <a:lnTo>
                  <a:pt x="8113" y="1170"/>
                </a:lnTo>
                <a:lnTo>
                  <a:pt x="8113" y="1170"/>
                </a:lnTo>
                <a:lnTo>
                  <a:pt x="8218" y="1170"/>
                </a:lnTo>
                <a:lnTo>
                  <a:pt x="8218" y="1162"/>
                </a:lnTo>
                <a:lnTo>
                  <a:pt x="8239" y="1162"/>
                </a:lnTo>
                <a:lnTo>
                  <a:pt x="8239" y="1162"/>
                </a:lnTo>
                <a:lnTo>
                  <a:pt x="8292" y="1162"/>
                </a:lnTo>
                <a:lnTo>
                  <a:pt x="8292" y="1154"/>
                </a:lnTo>
                <a:lnTo>
                  <a:pt x="8324" y="1154"/>
                </a:lnTo>
                <a:lnTo>
                  <a:pt x="8324" y="1147"/>
                </a:lnTo>
                <a:lnTo>
                  <a:pt x="8408" y="1147"/>
                </a:lnTo>
                <a:lnTo>
                  <a:pt x="8408" y="1147"/>
                </a:lnTo>
                <a:lnTo>
                  <a:pt x="8419" y="1147"/>
                </a:lnTo>
                <a:lnTo>
                  <a:pt x="8419" y="1138"/>
                </a:lnTo>
                <a:lnTo>
                  <a:pt x="8429" y="1138"/>
                </a:lnTo>
                <a:lnTo>
                  <a:pt x="8429" y="1138"/>
                </a:lnTo>
                <a:lnTo>
                  <a:pt x="8439" y="1138"/>
                </a:lnTo>
                <a:lnTo>
                  <a:pt x="8439" y="1123"/>
                </a:lnTo>
                <a:lnTo>
                  <a:pt x="8461" y="1123"/>
                </a:lnTo>
                <a:lnTo>
                  <a:pt x="8461" y="1115"/>
                </a:lnTo>
                <a:lnTo>
                  <a:pt x="8471" y="1115"/>
                </a:lnTo>
                <a:lnTo>
                  <a:pt x="8471" y="1115"/>
                </a:lnTo>
                <a:lnTo>
                  <a:pt x="8492" y="1115"/>
                </a:lnTo>
                <a:lnTo>
                  <a:pt x="8492" y="1115"/>
                </a:lnTo>
                <a:lnTo>
                  <a:pt x="8503" y="1115"/>
                </a:lnTo>
                <a:lnTo>
                  <a:pt x="8503" y="1107"/>
                </a:lnTo>
                <a:lnTo>
                  <a:pt x="8513" y="1107"/>
                </a:lnTo>
                <a:lnTo>
                  <a:pt x="8513" y="1107"/>
                </a:lnTo>
                <a:lnTo>
                  <a:pt x="8524" y="1107"/>
                </a:lnTo>
                <a:lnTo>
                  <a:pt x="8524" y="1107"/>
                </a:lnTo>
                <a:lnTo>
                  <a:pt x="8534" y="1107"/>
                </a:lnTo>
                <a:lnTo>
                  <a:pt x="8534" y="1107"/>
                </a:lnTo>
                <a:lnTo>
                  <a:pt x="8545" y="1107"/>
                </a:lnTo>
                <a:lnTo>
                  <a:pt x="8545" y="1107"/>
                </a:lnTo>
                <a:lnTo>
                  <a:pt x="8555" y="1107"/>
                </a:lnTo>
                <a:lnTo>
                  <a:pt x="8555" y="1107"/>
                </a:lnTo>
                <a:lnTo>
                  <a:pt x="8566" y="1107"/>
                </a:lnTo>
                <a:lnTo>
                  <a:pt x="8566" y="1107"/>
                </a:lnTo>
                <a:lnTo>
                  <a:pt x="8577" y="1107"/>
                </a:lnTo>
                <a:lnTo>
                  <a:pt x="8577" y="1107"/>
                </a:lnTo>
                <a:lnTo>
                  <a:pt x="8587" y="1107"/>
                </a:lnTo>
                <a:lnTo>
                  <a:pt x="8587" y="1107"/>
                </a:lnTo>
                <a:lnTo>
                  <a:pt x="8608" y="1107"/>
                </a:lnTo>
                <a:lnTo>
                  <a:pt x="8608" y="1099"/>
                </a:lnTo>
                <a:lnTo>
                  <a:pt x="8619" y="1099"/>
                </a:lnTo>
                <a:lnTo>
                  <a:pt x="8619" y="1099"/>
                </a:lnTo>
                <a:lnTo>
                  <a:pt x="8629" y="1099"/>
                </a:lnTo>
                <a:lnTo>
                  <a:pt x="8629" y="1099"/>
                </a:lnTo>
                <a:lnTo>
                  <a:pt x="8640" y="1099"/>
                </a:lnTo>
                <a:lnTo>
                  <a:pt x="8640" y="1099"/>
                </a:lnTo>
                <a:lnTo>
                  <a:pt x="8650" y="1099"/>
                </a:lnTo>
                <a:lnTo>
                  <a:pt x="8650" y="1091"/>
                </a:lnTo>
                <a:lnTo>
                  <a:pt x="8661" y="1091"/>
                </a:lnTo>
                <a:lnTo>
                  <a:pt x="8661" y="1091"/>
                </a:lnTo>
                <a:lnTo>
                  <a:pt x="8682" y="1091"/>
                </a:lnTo>
                <a:lnTo>
                  <a:pt x="8682" y="1091"/>
                </a:lnTo>
                <a:lnTo>
                  <a:pt x="8692" y="1091"/>
                </a:lnTo>
                <a:lnTo>
                  <a:pt x="8692" y="1091"/>
                </a:lnTo>
                <a:lnTo>
                  <a:pt x="8703" y="1091"/>
                </a:lnTo>
                <a:lnTo>
                  <a:pt x="8703" y="1091"/>
                </a:lnTo>
                <a:lnTo>
                  <a:pt x="8713" y="1091"/>
                </a:lnTo>
                <a:lnTo>
                  <a:pt x="8713" y="1091"/>
                </a:lnTo>
                <a:lnTo>
                  <a:pt x="8724" y="1091"/>
                </a:lnTo>
                <a:lnTo>
                  <a:pt x="8724" y="1091"/>
                </a:lnTo>
                <a:lnTo>
                  <a:pt x="8735" y="1091"/>
                </a:lnTo>
                <a:lnTo>
                  <a:pt x="8735" y="1083"/>
                </a:lnTo>
                <a:lnTo>
                  <a:pt x="8755" y="1083"/>
                </a:lnTo>
                <a:lnTo>
                  <a:pt x="8755" y="1083"/>
                </a:lnTo>
                <a:lnTo>
                  <a:pt x="8766" y="1083"/>
                </a:lnTo>
                <a:lnTo>
                  <a:pt x="8766" y="1083"/>
                </a:lnTo>
                <a:lnTo>
                  <a:pt x="8777" y="1083"/>
                </a:lnTo>
                <a:lnTo>
                  <a:pt x="8777" y="1083"/>
                </a:lnTo>
                <a:lnTo>
                  <a:pt x="8787" y="1083"/>
                </a:lnTo>
                <a:lnTo>
                  <a:pt x="8787" y="1083"/>
                </a:lnTo>
                <a:lnTo>
                  <a:pt x="8798" y="1083"/>
                </a:lnTo>
                <a:lnTo>
                  <a:pt x="8798" y="1083"/>
                </a:lnTo>
                <a:lnTo>
                  <a:pt x="8819" y="1083"/>
                </a:lnTo>
                <a:lnTo>
                  <a:pt x="8819" y="1083"/>
                </a:lnTo>
                <a:lnTo>
                  <a:pt x="8830" y="1083"/>
                </a:lnTo>
                <a:lnTo>
                  <a:pt x="8830" y="1083"/>
                </a:lnTo>
                <a:lnTo>
                  <a:pt x="8840" y="1083"/>
                </a:lnTo>
                <a:lnTo>
                  <a:pt x="8840" y="1083"/>
                </a:lnTo>
                <a:lnTo>
                  <a:pt x="8850" y="1083"/>
                </a:lnTo>
                <a:lnTo>
                  <a:pt x="8850" y="1083"/>
                </a:lnTo>
                <a:lnTo>
                  <a:pt x="8861" y="1083"/>
                </a:lnTo>
                <a:lnTo>
                  <a:pt x="8861" y="1083"/>
                </a:lnTo>
                <a:lnTo>
                  <a:pt x="8872" y="1083"/>
                </a:lnTo>
                <a:lnTo>
                  <a:pt x="8872" y="1083"/>
                </a:lnTo>
                <a:lnTo>
                  <a:pt x="8882" y="1083"/>
                </a:lnTo>
                <a:lnTo>
                  <a:pt x="8882" y="1075"/>
                </a:lnTo>
                <a:lnTo>
                  <a:pt x="8893" y="1075"/>
                </a:lnTo>
                <a:lnTo>
                  <a:pt x="8893" y="1067"/>
                </a:lnTo>
                <a:lnTo>
                  <a:pt x="8903" y="1067"/>
                </a:lnTo>
                <a:lnTo>
                  <a:pt x="8903" y="1067"/>
                </a:lnTo>
                <a:lnTo>
                  <a:pt x="8914" y="1067"/>
                </a:lnTo>
                <a:lnTo>
                  <a:pt x="8914" y="1067"/>
                </a:lnTo>
                <a:lnTo>
                  <a:pt x="8924" y="1067"/>
                </a:lnTo>
                <a:lnTo>
                  <a:pt x="8924" y="1067"/>
                </a:lnTo>
                <a:lnTo>
                  <a:pt x="8935" y="1067"/>
                </a:lnTo>
                <a:lnTo>
                  <a:pt x="8935" y="1067"/>
                </a:lnTo>
                <a:lnTo>
                  <a:pt x="8945" y="1067"/>
                </a:lnTo>
                <a:lnTo>
                  <a:pt x="8945" y="1067"/>
                </a:lnTo>
                <a:lnTo>
                  <a:pt x="8956" y="1067"/>
                </a:lnTo>
                <a:lnTo>
                  <a:pt x="8956" y="1059"/>
                </a:lnTo>
                <a:lnTo>
                  <a:pt x="8977" y="1059"/>
                </a:lnTo>
                <a:lnTo>
                  <a:pt x="8977" y="1059"/>
                </a:lnTo>
                <a:lnTo>
                  <a:pt x="8988" y="1059"/>
                </a:lnTo>
                <a:lnTo>
                  <a:pt x="8988" y="1059"/>
                </a:lnTo>
                <a:lnTo>
                  <a:pt x="8998" y="1059"/>
                </a:lnTo>
                <a:lnTo>
                  <a:pt x="8998" y="1059"/>
                </a:lnTo>
                <a:lnTo>
                  <a:pt x="9008" y="1059"/>
                </a:lnTo>
                <a:lnTo>
                  <a:pt x="9008" y="1059"/>
                </a:lnTo>
                <a:lnTo>
                  <a:pt x="9019" y="1059"/>
                </a:lnTo>
                <a:lnTo>
                  <a:pt x="9019" y="1059"/>
                </a:lnTo>
                <a:lnTo>
                  <a:pt x="9030" y="1059"/>
                </a:lnTo>
                <a:lnTo>
                  <a:pt x="9030" y="1050"/>
                </a:lnTo>
                <a:lnTo>
                  <a:pt x="9040" y="1050"/>
                </a:lnTo>
                <a:lnTo>
                  <a:pt x="9040" y="1050"/>
                </a:lnTo>
                <a:lnTo>
                  <a:pt x="9061" y="1050"/>
                </a:lnTo>
                <a:lnTo>
                  <a:pt x="9061" y="1050"/>
                </a:lnTo>
                <a:lnTo>
                  <a:pt x="9072" y="1050"/>
                </a:lnTo>
                <a:lnTo>
                  <a:pt x="9072" y="1050"/>
                </a:lnTo>
                <a:lnTo>
                  <a:pt x="9082" y="1050"/>
                </a:lnTo>
                <a:lnTo>
                  <a:pt x="9082" y="1050"/>
                </a:lnTo>
                <a:lnTo>
                  <a:pt x="9093" y="1050"/>
                </a:lnTo>
                <a:lnTo>
                  <a:pt x="9093" y="1050"/>
                </a:lnTo>
                <a:lnTo>
                  <a:pt x="9103" y="1050"/>
                </a:lnTo>
                <a:lnTo>
                  <a:pt x="9103" y="1050"/>
                </a:lnTo>
                <a:lnTo>
                  <a:pt x="9114" y="1050"/>
                </a:lnTo>
                <a:lnTo>
                  <a:pt x="9114" y="1033"/>
                </a:lnTo>
                <a:lnTo>
                  <a:pt x="9124" y="1033"/>
                </a:lnTo>
                <a:lnTo>
                  <a:pt x="9124" y="1033"/>
                </a:lnTo>
                <a:lnTo>
                  <a:pt x="9135" y="1033"/>
                </a:lnTo>
                <a:lnTo>
                  <a:pt x="9135" y="1033"/>
                </a:lnTo>
                <a:lnTo>
                  <a:pt x="9146" y="1033"/>
                </a:lnTo>
                <a:lnTo>
                  <a:pt x="9146" y="1033"/>
                </a:lnTo>
                <a:lnTo>
                  <a:pt x="9156" y="1033"/>
                </a:lnTo>
                <a:lnTo>
                  <a:pt x="9156" y="1033"/>
                </a:lnTo>
                <a:lnTo>
                  <a:pt x="9166" y="1033"/>
                </a:lnTo>
                <a:lnTo>
                  <a:pt x="9166" y="1033"/>
                </a:lnTo>
                <a:lnTo>
                  <a:pt x="9198" y="1033"/>
                </a:lnTo>
                <a:lnTo>
                  <a:pt x="9198" y="1024"/>
                </a:lnTo>
                <a:lnTo>
                  <a:pt x="9208" y="1024"/>
                </a:lnTo>
                <a:lnTo>
                  <a:pt x="9208" y="1024"/>
                </a:lnTo>
                <a:lnTo>
                  <a:pt x="9219" y="1024"/>
                </a:lnTo>
                <a:lnTo>
                  <a:pt x="9219" y="1015"/>
                </a:lnTo>
                <a:lnTo>
                  <a:pt x="9230" y="1015"/>
                </a:lnTo>
                <a:lnTo>
                  <a:pt x="9230" y="1007"/>
                </a:lnTo>
                <a:lnTo>
                  <a:pt x="9241" y="1007"/>
                </a:lnTo>
                <a:lnTo>
                  <a:pt x="9241" y="998"/>
                </a:lnTo>
                <a:lnTo>
                  <a:pt x="9272" y="998"/>
                </a:lnTo>
                <a:lnTo>
                  <a:pt x="9272" y="998"/>
                </a:lnTo>
                <a:lnTo>
                  <a:pt x="9283" y="998"/>
                </a:lnTo>
                <a:lnTo>
                  <a:pt x="9283" y="998"/>
                </a:lnTo>
                <a:lnTo>
                  <a:pt x="9293" y="998"/>
                </a:lnTo>
                <a:lnTo>
                  <a:pt x="9293" y="998"/>
                </a:lnTo>
                <a:lnTo>
                  <a:pt x="9303" y="998"/>
                </a:lnTo>
                <a:lnTo>
                  <a:pt x="9303" y="998"/>
                </a:lnTo>
                <a:lnTo>
                  <a:pt x="9314" y="998"/>
                </a:lnTo>
                <a:lnTo>
                  <a:pt x="9314" y="998"/>
                </a:lnTo>
                <a:lnTo>
                  <a:pt x="9325" y="998"/>
                </a:lnTo>
                <a:lnTo>
                  <a:pt x="9325" y="998"/>
                </a:lnTo>
                <a:lnTo>
                  <a:pt x="9346" y="998"/>
                </a:lnTo>
                <a:lnTo>
                  <a:pt x="9346" y="998"/>
                </a:lnTo>
                <a:lnTo>
                  <a:pt x="9356" y="998"/>
                </a:lnTo>
                <a:lnTo>
                  <a:pt x="9356" y="998"/>
                </a:lnTo>
                <a:lnTo>
                  <a:pt x="9367" y="998"/>
                </a:lnTo>
                <a:lnTo>
                  <a:pt x="9367" y="998"/>
                </a:lnTo>
                <a:lnTo>
                  <a:pt x="9377" y="998"/>
                </a:lnTo>
                <a:lnTo>
                  <a:pt x="9377" y="998"/>
                </a:lnTo>
                <a:lnTo>
                  <a:pt x="9388" y="998"/>
                </a:lnTo>
                <a:lnTo>
                  <a:pt x="9388" y="998"/>
                </a:lnTo>
                <a:lnTo>
                  <a:pt x="9419" y="998"/>
                </a:lnTo>
                <a:lnTo>
                  <a:pt x="9419" y="998"/>
                </a:lnTo>
                <a:lnTo>
                  <a:pt x="9430" y="998"/>
                </a:lnTo>
                <a:lnTo>
                  <a:pt x="9430" y="989"/>
                </a:lnTo>
                <a:lnTo>
                  <a:pt x="9441" y="989"/>
                </a:lnTo>
                <a:lnTo>
                  <a:pt x="9441" y="989"/>
                </a:lnTo>
                <a:lnTo>
                  <a:pt x="9451" y="989"/>
                </a:lnTo>
                <a:lnTo>
                  <a:pt x="9451" y="989"/>
                </a:lnTo>
                <a:lnTo>
                  <a:pt x="9461" y="989"/>
                </a:lnTo>
                <a:lnTo>
                  <a:pt x="9461" y="989"/>
                </a:lnTo>
                <a:lnTo>
                  <a:pt x="9472" y="989"/>
                </a:lnTo>
                <a:lnTo>
                  <a:pt x="9472" y="989"/>
                </a:lnTo>
                <a:lnTo>
                  <a:pt x="9493" y="989"/>
                </a:lnTo>
                <a:lnTo>
                  <a:pt x="9493" y="989"/>
                </a:lnTo>
                <a:lnTo>
                  <a:pt x="9504" y="989"/>
                </a:lnTo>
                <a:lnTo>
                  <a:pt x="9504" y="989"/>
                </a:lnTo>
                <a:lnTo>
                  <a:pt x="9514" y="989"/>
                </a:lnTo>
                <a:lnTo>
                  <a:pt x="9514" y="989"/>
                </a:lnTo>
                <a:lnTo>
                  <a:pt x="9525" y="989"/>
                </a:lnTo>
                <a:lnTo>
                  <a:pt x="9525" y="989"/>
                </a:lnTo>
                <a:lnTo>
                  <a:pt x="9535" y="989"/>
                </a:lnTo>
                <a:lnTo>
                  <a:pt x="9535" y="989"/>
                </a:lnTo>
                <a:lnTo>
                  <a:pt x="9556" y="989"/>
                </a:lnTo>
                <a:lnTo>
                  <a:pt x="9556" y="979"/>
                </a:lnTo>
                <a:lnTo>
                  <a:pt x="9567" y="979"/>
                </a:lnTo>
                <a:lnTo>
                  <a:pt x="9567" y="979"/>
                </a:lnTo>
                <a:lnTo>
                  <a:pt x="9577" y="979"/>
                </a:lnTo>
                <a:lnTo>
                  <a:pt x="9577" y="979"/>
                </a:lnTo>
                <a:lnTo>
                  <a:pt x="9588" y="979"/>
                </a:lnTo>
                <a:lnTo>
                  <a:pt x="9588" y="979"/>
                </a:lnTo>
                <a:lnTo>
                  <a:pt x="9599" y="979"/>
                </a:lnTo>
                <a:lnTo>
                  <a:pt x="9599" y="979"/>
                </a:lnTo>
                <a:lnTo>
                  <a:pt x="9609" y="979"/>
                </a:lnTo>
                <a:lnTo>
                  <a:pt x="9609" y="979"/>
                </a:lnTo>
                <a:lnTo>
                  <a:pt x="9641" y="979"/>
                </a:lnTo>
                <a:lnTo>
                  <a:pt x="9641" y="979"/>
                </a:lnTo>
                <a:lnTo>
                  <a:pt x="9652" y="979"/>
                </a:lnTo>
                <a:lnTo>
                  <a:pt x="9652" y="979"/>
                </a:lnTo>
                <a:lnTo>
                  <a:pt x="9662" y="979"/>
                </a:lnTo>
                <a:lnTo>
                  <a:pt x="9662" y="979"/>
                </a:lnTo>
                <a:lnTo>
                  <a:pt x="9672" y="979"/>
                </a:lnTo>
                <a:lnTo>
                  <a:pt x="9672" y="979"/>
                </a:lnTo>
                <a:lnTo>
                  <a:pt x="9683" y="979"/>
                </a:lnTo>
                <a:lnTo>
                  <a:pt x="9683" y="979"/>
                </a:lnTo>
                <a:lnTo>
                  <a:pt x="9694" y="979"/>
                </a:lnTo>
                <a:lnTo>
                  <a:pt x="9694" y="970"/>
                </a:lnTo>
                <a:lnTo>
                  <a:pt x="9714" y="970"/>
                </a:lnTo>
                <a:lnTo>
                  <a:pt x="9714" y="970"/>
                </a:lnTo>
                <a:lnTo>
                  <a:pt x="9725" y="970"/>
                </a:lnTo>
                <a:lnTo>
                  <a:pt x="9725" y="970"/>
                </a:lnTo>
                <a:lnTo>
                  <a:pt x="9736" y="970"/>
                </a:lnTo>
                <a:lnTo>
                  <a:pt x="9736" y="970"/>
                </a:lnTo>
                <a:lnTo>
                  <a:pt x="9746" y="970"/>
                </a:lnTo>
                <a:lnTo>
                  <a:pt x="9746" y="970"/>
                </a:lnTo>
                <a:lnTo>
                  <a:pt x="9757" y="970"/>
                </a:lnTo>
                <a:lnTo>
                  <a:pt x="9757" y="970"/>
                </a:lnTo>
                <a:lnTo>
                  <a:pt x="9767" y="970"/>
                </a:lnTo>
                <a:lnTo>
                  <a:pt x="9767" y="959"/>
                </a:lnTo>
                <a:lnTo>
                  <a:pt x="9788" y="959"/>
                </a:lnTo>
                <a:lnTo>
                  <a:pt x="9788" y="959"/>
                </a:lnTo>
                <a:lnTo>
                  <a:pt x="9799" y="959"/>
                </a:lnTo>
                <a:lnTo>
                  <a:pt x="9799" y="959"/>
                </a:lnTo>
                <a:lnTo>
                  <a:pt x="9809" y="959"/>
                </a:lnTo>
                <a:lnTo>
                  <a:pt x="9809" y="959"/>
                </a:lnTo>
                <a:lnTo>
                  <a:pt x="9820" y="959"/>
                </a:lnTo>
                <a:lnTo>
                  <a:pt x="9820" y="959"/>
                </a:lnTo>
                <a:lnTo>
                  <a:pt x="9830" y="959"/>
                </a:lnTo>
                <a:lnTo>
                  <a:pt x="9830" y="959"/>
                </a:lnTo>
                <a:lnTo>
                  <a:pt x="9862" y="959"/>
                </a:lnTo>
                <a:lnTo>
                  <a:pt x="9862" y="959"/>
                </a:lnTo>
                <a:lnTo>
                  <a:pt x="9872" y="959"/>
                </a:lnTo>
                <a:lnTo>
                  <a:pt x="9872" y="959"/>
                </a:lnTo>
                <a:lnTo>
                  <a:pt x="9883" y="959"/>
                </a:lnTo>
                <a:lnTo>
                  <a:pt x="9883" y="959"/>
                </a:lnTo>
                <a:lnTo>
                  <a:pt x="9894" y="959"/>
                </a:lnTo>
                <a:lnTo>
                  <a:pt x="9894" y="959"/>
                </a:lnTo>
                <a:lnTo>
                  <a:pt x="9904" y="959"/>
                </a:lnTo>
                <a:lnTo>
                  <a:pt x="9904" y="959"/>
                </a:lnTo>
                <a:lnTo>
                  <a:pt x="9925" y="959"/>
                </a:lnTo>
                <a:lnTo>
                  <a:pt x="9925" y="949"/>
                </a:lnTo>
                <a:lnTo>
                  <a:pt x="9936" y="949"/>
                </a:lnTo>
                <a:lnTo>
                  <a:pt x="9936" y="949"/>
                </a:lnTo>
                <a:lnTo>
                  <a:pt x="9946" y="949"/>
                </a:lnTo>
                <a:lnTo>
                  <a:pt x="9946" y="939"/>
                </a:lnTo>
                <a:lnTo>
                  <a:pt x="9957" y="939"/>
                </a:lnTo>
                <a:lnTo>
                  <a:pt x="9957" y="939"/>
                </a:lnTo>
                <a:lnTo>
                  <a:pt x="9967" y="939"/>
                </a:lnTo>
                <a:lnTo>
                  <a:pt x="9967" y="939"/>
                </a:lnTo>
                <a:lnTo>
                  <a:pt x="9978" y="939"/>
                </a:lnTo>
                <a:lnTo>
                  <a:pt x="9978" y="919"/>
                </a:lnTo>
                <a:lnTo>
                  <a:pt x="9999" y="919"/>
                </a:lnTo>
                <a:lnTo>
                  <a:pt x="9999" y="919"/>
                </a:lnTo>
                <a:lnTo>
                  <a:pt x="10010" y="919"/>
                </a:lnTo>
                <a:lnTo>
                  <a:pt x="10010" y="919"/>
                </a:lnTo>
                <a:lnTo>
                  <a:pt x="10020" y="919"/>
                </a:lnTo>
                <a:lnTo>
                  <a:pt x="10020" y="908"/>
                </a:lnTo>
                <a:lnTo>
                  <a:pt x="10030" y="908"/>
                </a:lnTo>
                <a:lnTo>
                  <a:pt x="10030" y="908"/>
                </a:lnTo>
                <a:lnTo>
                  <a:pt x="10041" y="908"/>
                </a:lnTo>
                <a:lnTo>
                  <a:pt x="10041" y="908"/>
                </a:lnTo>
                <a:lnTo>
                  <a:pt x="10052" y="908"/>
                </a:lnTo>
                <a:lnTo>
                  <a:pt x="10052" y="908"/>
                </a:lnTo>
                <a:lnTo>
                  <a:pt x="10083" y="908"/>
                </a:lnTo>
                <a:lnTo>
                  <a:pt x="10083" y="908"/>
                </a:lnTo>
                <a:lnTo>
                  <a:pt x="10094" y="908"/>
                </a:lnTo>
                <a:lnTo>
                  <a:pt x="10094" y="908"/>
                </a:lnTo>
                <a:lnTo>
                  <a:pt x="10105" y="908"/>
                </a:lnTo>
                <a:lnTo>
                  <a:pt x="10105" y="898"/>
                </a:lnTo>
                <a:lnTo>
                  <a:pt x="10115" y="898"/>
                </a:lnTo>
                <a:lnTo>
                  <a:pt x="10115" y="898"/>
                </a:lnTo>
                <a:lnTo>
                  <a:pt x="10125" y="898"/>
                </a:lnTo>
                <a:lnTo>
                  <a:pt x="10125" y="898"/>
                </a:lnTo>
                <a:lnTo>
                  <a:pt x="10136" y="898"/>
                </a:lnTo>
                <a:lnTo>
                  <a:pt x="10136" y="898"/>
                </a:lnTo>
                <a:lnTo>
                  <a:pt x="10157" y="898"/>
                </a:lnTo>
                <a:lnTo>
                  <a:pt x="10157" y="898"/>
                </a:lnTo>
                <a:lnTo>
                  <a:pt x="10168" y="898"/>
                </a:lnTo>
                <a:lnTo>
                  <a:pt x="10168" y="898"/>
                </a:lnTo>
                <a:lnTo>
                  <a:pt x="10178" y="898"/>
                </a:lnTo>
                <a:lnTo>
                  <a:pt x="10178" y="898"/>
                </a:lnTo>
                <a:lnTo>
                  <a:pt x="10189" y="898"/>
                </a:lnTo>
                <a:lnTo>
                  <a:pt x="10189" y="898"/>
                </a:lnTo>
                <a:lnTo>
                  <a:pt x="10199" y="898"/>
                </a:lnTo>
                <a:lnTo>
                  <a:pt x="10199" y="898"/>
                </a:lnTo>
                <a:lnTo>
                  <a:pt x="10210" y="898"/>
                </a:lnTo>
                <a:lnTo>
                  <a:pt x="10210" y="887"/>
                </a:lnTo>
                <a:lnTo>
                  <a:pt x="10220" y="887"/>
                </a:lnTo>
                <a:lnTo>
                  <a:pt x="10220" y="887"/>
                </a:lnTo>
                <a:lnTo>
                  <a:pt x="10231" y="887"/>
                </a:lnTo>
                <a:lnTo>
                  <a:pt x="10231" y="887"/>
                </a:lnTo>
                <a:lnTo>
                  <a:pt x="10241" y="887"/>
                </a:lnTo>
                <a:lnTo>
                  <a:pt x="10241" y="887"/>
                </a:lnTo>
                <a:lnTo>
                  <a:pt x="10252" y="887"/>
                </a:lnTo>
                <a:lnTo>
                  <a:pt x="10252" y="887"/>
                </a:lnTo>
                <a:lnTo>
                  <a:pt x="10263" y="887"/>
                </a:lnTo>
                <a:lnTo>
                  <a:pt x="10263" y="887"/>
                </a:lnTo>
                <a:lnTo>
                  <a:pt x="10273" y="887"/>
                </a:lnTo>
                <a:lnTo>
                  <a:pt x="10273" y="887"/>
                </a:lnTo>
                <a:lnTo>
                  <a:pt x="10283" y="887"/>
                </a:lnTo>
                <a:lnTo>
                  <a:pt x="10283" y="887"/>
                </a:lnTo>
                <a:lnTo>
                  <a:pt x="10305" y="887"/>
                </a:lnTo>
                <a:lnTo>
                  <a:pt x="10305" y="876"/>
                </a:lnTo>
                <a:lnTo>
                  <a:pt x="10315" y="876"/>
                </a:lnTo>
                <a:lnTo>
                  <a:pt x="10315" y="876"/>
                </a:lnTo>
                <a:lnTo>
                  <a:pt x="10326" y="876"/>
                </a:lnTo>
                <a:lnTo>
                  <a:pt x="10326" y="876"/>
                </a:lnTo>
                <a:lnTo>
                  <a:pt x="10336" y="876"/>
                </a:lnTo>
                <a:lnTo>
                  <a:pt x="10336" y="876"/>
                </a:lnTo>
                <a:lnTo>
                  <a:pt x="10347" y="876"/>
                </a:lnTo>
                <a:lnTo>
                  <a:pt x="10347" y="876"/>
                </a:lnTo>
                <a:lnTo>
                  <a:pt x="10357" y="876"/>
                </a:lnTo>
                <a:lnTo>
                  <a:pt x="10357" y="876"/>
                </a:lnTo>
                <a:lnTo>
                  <a:pt x="10378" y="876"/>
                </a:lnTo>
                <a:lnTo>
                  <a:pt x="10378" y="876"/>
                </a:lnTo>
                <a:lnTo>
                  <a:pt x="10389" y="876"/>
                </a:lnTo>
                <a:lnTo>
                  <a:pt x="10389" y="876"/>
                </a:lnTo>
                <a:lnTo>
                  <a:pt x="10399" y="876"/>
                </a:lnTo>
                <a:lnTo>
                  <a:pt x="10399" y="864"/>
                </a:lnTo>
                <a:lnTo>
                  <a:pt x="10410" y="864"/>
                </a:lnTo>
                <a:lnTo>
                  <a:pt x="10410" y="864"/>
                </a:lnTo>
                <a:lnTo>
                  <a:pt x="10421" y="864"/>
                </a:lnTo>
                <a:lnTo>
                  <a:pt x="10421" y="864"/>
                </a:lnTo>
                <a:lnTo>
                  <a:pt x="10452" y="864"/>
                </a:lnTo>
                <a:lnTo>
                  <a:pt x="10452" y="864"/>
                </a:lnTo>
                <a:lnTo>
                  <a:pt x="10463" y="864"/>
                </a:lnTo>
                <a:lnTo>
                  <a:pt x="10463" y="853"/>
                </a:lnTo>
                <a:lnTo>
                  <a:pt x="10473" y="853"/>
                </a:lnTo>
                <a:lnTo>
                  <a:pt x="10473" y="853"/>
                </a:lnTo>
                <a:lnTo>
                  <a:pt x="10483" y="853"/>
                </a:lnTo>
                <a:lnTo>
                  <a:pt x="10483" y="853"/>
                </a:lnTo>
                <a:lnTo>
                  <a:pt x="10494" y="853"/>
                </a:lnTo>
                <a:lnTo>
                  <a:pt x="10494" y="841"/>
                </a:lnTo>
                <a:lnTo>
                  <a:pt x="10505" y="841"/>
                </a:lnTo>
                <a:lnTo>
                  <a:pt x="10505" y="818"/>
                </a:lnTo>
                <a:lnTo>
                  <a:pt x="10526" y="818"/>
                </a:lnTo>
                <a:lnTo>
                  <a:pt x="10526" y="807"/>
                </a:lnTo>
                <a:lnTo>
                  <a:pt x="10536" y="807"/>
                </a:lnTo>
                <a:lnTo>
                  <a:pt x="10536" y="807"/>
                </a:lnTo>
                <a:lnTo>
                  <a:pt x="10547" y="807"/>
                </a:lnTo>
                <a:lnTo>
                  <a:pt x="10547" y="807"/>
                </a:lnTo>
                <a:lnTo>
                  <a:pt x="10568" y="807"/>
                </a:lnTo>
                <a:lnTo>
                  <a:pt x="10568" y="807"/>
                </a:lnTo>
                <a:lnTo>
                  <a:pt x="10600" y="807"/>
                </a:lnTo>
                <a:lnTo>
                  <a:pt x="10600" y="795"/>
                </a:lnTo>
                <a:lnTo>
                  <a:pt x="10610" y="795"/>
                </a:lnTo>
                <a:lnTo>
                  <a:pt x="10610" y="795"/>
                </a:lnTo>
                <a:lnTo>
                  <a:pt x="10621" y="795"/>
                </a:lnTo>
                <a:lnTo>
                  <a:pt x="10621" y="795"/>
                </a:lnTo>
                <a:lnTo>
                  <a:pt x="10631" y="795"/>
                </a:lnTo>
                <a:lnTo>
                  <a:pt x="10631" y="795"/>
                </a:lnTo>
                <a:lnTo>
                  <a:pt x="10642" y="795"/>
                </a:lnTo>
                <a:lnTo>
                  <a:pt x="10642" y="795"/>
                </a:lnTo>
                <a:lnTo>
                  <a:pt x="10674" y="795"/>
                </a:lnTo>
                <a:lnTo>
                  <a:pt x="10674" y="795"/>
                </a:lnTo>
                <a:lnTo>
                  <a:pt x="10684" y="795"/>
                </a:lnTo>
                <a:lnTo>
                  <a:pt x="10684" y="795"/>
                </a:lnTo>
                <a:lnTo>
                  <a:pt x="10694" y="795"/>
                </a:lnTo>
                <a:lnTo>
                  <a:pt x="10694" y="795"/>
                </a:lnTo>
                <a:lnTo>
                  <a:pt x="10705" y="795"/>
                </a:lnTo>
                <a:lnTo>
                  <a:pt x="10705" y="795"/>
                </a:lnTo>
                <a:lnTo>
                  <a:pt x="10716" y="795"/>
                </a:lnTo>
                <a:lnTo>
                  <a:pt x="10716" y="795"/>
                </a:lnTo>
                <a:lnTo>
                  <a:pt x="10747" y="795"/>
                </a:lnTo>
                <a:lnTo>
                  <a:pt x="10747" y="795"/>
                </a:lnTo>
                <a:lnTo>
                  <a:pt x="10758" y="795"/>
                </a:lnTo>
                <a:lnTo>
                  <a:pt x="10758" y="795"/>
                </a:lnTo>
                <a:lnTo>
                  <a:pt x="10768" y="795"/>
                </a:lnTo>
                <a:lnTo>
                  <a:pt x="10768" y="795"/>
                </a:lnTo>
                <a:lnTo>
                  <a:pt x="10779" y="795"/>
                </a:lnTo>
                <a:lnTo>
                  <a:pt x="10779" y="795"/>
                </a:lnTo>
                <a:lnTo>
                  <a:pt x="10789" y="795"/>
                </a:lnTo>
                <a:lnTo>
                  <a:pt x="10789" y="795"/>
                </a:lnTo>
                <a:lnTo>
                  <a:pt x="10810" y="795"/>
                </a:lnTo>
                <a:lnTo>
                  <a:pt x="10810" y="795"/>
                </a:lnTo>
                <a:lnTo>
                  <a:pt x="10821" y="795"/>
                </a:lnTo>
                <a:lnTo>
                  <a:pt x="10821" y="795"/>
                </a:lnTo>
                <a:lnTo>
                  <a:pt x="10832" y="795"/>
                </a:lnTo>
                <a:lnTo>
                  <a:pt x="10832" y="795"/>
                </a:lnTo>
                <a:lnTo>
                  <a:pt x="10842" y="795"/>
                </a:lnTo>
                <a:lnTo>
                  <a:pt x="10842" y="795"/>
                </a:lnTo>
                <a:lnTo>
                  <a:pt x="10852" y="795"/>
                </a:lnTo>
                <a:lnTo>
                  <a:pt x="10852" y="795"/>
                </a:lnTo>
                <a:lnTo>
                  <a:pt x="10863" y="795"/>
                </a:lnTo>
                <a:lnTo>
                  <a:pt x="10863" y="795"/>
                </a:lnTo>
                <a:lnTo>
                  <a:pt x="10894" y="795"/>
                </a:lnTo>
                <a:lnTo>
                  <a:pt x="10894" y="795"/>
                </a:lnTo>
                <a:lnTo>
                  <a:pt x="10905" y="795"/>
                </a:lnTo>
                <a:lnTo>
                  <a:pt x="10905" y="782"/>
                </a:lnTo>
                <a:lnTo>
                  <a:pt x="10916" y="782"/>
                </a:lnTo>
                <a:lnTo>
                  <a:pt x="10916" y="782"/>
                </a:lnTo>
                <a:lnTo>
                  <a:pt x="10927" y="782"/>
                </a:lnTo>
                <a:lnTo>
                  <a:pt x="10927" y="782"/>
                </a:lnTo>
                <a:lnTo>
                  <a:pt x="10937" y="782"/>
                </a:lnTo>
                <a:lnTo>
                  <a:pt x="10937" y="782"/>
                </a:lnTo>
                <a:lnTo>
                  <a:pt x="10958" y="782"/>
                </a:lnTo>
                <a:lnTo>
                  <a:pt x="10958" y="769"/>
                </a:lnTo>
                <a:lnTo>
                  <a:pt x="10969" y="769"/>
                </a:lnTo>
                <a:lnTo>
                  <a:pt x="10969" y="769"/>
                </a:lnTo>
                <a:lnTo>
                  <a:pt x="10979" y="769"/>
                </a:lnTo>
                <a:lnTo>
                  <a:pt x="10979" y="756"/>
                </a:lnTo>
                <a:lnTo>
                  <a:pt x="10989" y="756"/>
                </a:lnTo>
                <a:lnTo>
                  <a:pt x="10989" y="756"/>
                </a:lnTo>
                <a:lnTo>
                  <a:pt x="11000" y="756"/>
                </a:lnTo>
                <a:lnTo>
                  <a:pt x="11000" y="756"/>
                </a:lnTo>
                <a:lnTo>
                  <a:pt x="11011" y="756"/>
                </a:lnTo>
                <a:lnTo>
                  <a:pt x="11011" y="756"/>
                </a:lnTo>
                <a:lnTo>
                  <a:pt x="11042" y="756"/>
                </a:lnTo>
                <a:lnTo>
                  <a:pt x="11042" y="756"/>
                </a:lnTo>
                <a:lnTo>
                  <a:pt x="11053" y="756"/>
                </a:lnTo>
                <a:lnTo>
                  <a:pt x="11053" y="756"/>
                </a:lnTo>
                <a:lnTo>
                  <a:pt x="11063" y="756"/>
                </a:lnTo>
                <a:lnTo>
                  <a:pt x="11063" y="756"/>
                </a:lnTo>
                <a:lnTo>
                  <a:pt x="11074" y="756"/>
                </a:lnTo>
                <a:lnTo>
                  <a:pt x="11074" y="756"/>
                </a:lnTo>
                <a:lnTo>
                  <a:pt x="11085" y="756"/>
                </a:lnTo>
                <a:lnTo>
                  <a:pt x="11085" y="756"/>
                </a:lnTo>
                <a:lnTo>
                  <a:pt x="11116" y="756"/>
                </a:lnTo>
                <a:lnTo>
                  <a:pt x="11116" y="756"/>
                </a:lnTo>
                <a:lnTo>
                  <a:pt x="11127" y="756"/>
                </a:lnTo>
                <a:lnTo>
                  <a:pt x="11127" y="756"/>
                </a:lnTo>
                <a:lnTo>
                  <a:pt x="11137" y="756"/>
                </a:lnTo>
                <a:lnTo>
                  <a:pt x="11137" y="756"/>
                </a:lnTo>
                <a:lnTo>
                  <a:pt x="11147" y="756"/>
                </a:lnTo>
                <a:lnTo>
                  <a:pt x="11147" y="756"/>
                </a:lnTo>
                <a:lnTo>
                  <a:pt x="11158" y="756"/>
                </a:lnTo>
                <a:lnTo>
                  <a:pt x="11158" y="756"/>
                </a:lnTo>
                <a:lnTo>
                  <a:pt x="11190" y="756"/>
                </a:lnTo>
                <a:lnTo>
                  <a:pt x="11190" y="756"/>
                </a:lnTo>
                <a:lnTo>
                  <a:pt x="11200" y="756"/>
                </a:lnTo>
                <a:lnTo>
                  <a:pt x="11200" y="742"/>
                </a:lnTo>
                <a:lnTo>
                  <a:pt x="11211" y="742"/>
                </a:lnTo>
                <a:lnTo>
                  <a:pt x="11211" y="742"/>
                </a:lnTo>
                <a:lnTo>
                  <a:pt x="11221" y="742"/>
                </a:lnTo>
                <a:lnTo>
                  <a:pt x="11221" y="742"/>
                </a:lnTo>
                <a:lnTo>
                  <a:pt x="11232" y="742"/>
                </a:lnTo>
                <a:lnTo>
                  <a:pt x="11232" y="727"/>
                </a:lnTo>
                <a:lnTo>
                  <a:pt x="11242" y="727"/>
                </a:lnTo>
                <a:lnTo>
                  <a:pt x="11242" y="713"/>
                </a:lnTo>
                <a:lnTo>
                  <a:pt x="11253" y="713"/>
                </a:lnTo>
                <a:lnTo>
                  <a:pt x="11253" y="713"/>
                </a:lnTo>
                <a:lnTo>
                  <a:pt x="11263" y="713"/>
                </a:lnTo>
                <a:lnTo>
                  <a:pt x="11263" y="713"/>
                </a:lnTo>
                <a:lnTo>
                  <a:pt x="11274" y="713"/>
                </a:lnTo>
                <a:lnTo>
                  <a:pt x="11274" y="713"/>
                </a:lnTo>
                <a:lnTo>
                  <a:pt x="11285" y="713"/>
                </a:lnTo>
                <a:lnTo>
                  <a:pt x="11285" y="713"/>
                </a:lnTo>
                <a:lnTo>
                  <a:pt x="11295" y="713"/>
                </a:lnTo>
                <a:lnTo>
                  <a:pt x="11295" y="713"/>
                </a:lnTo>
                <a:lnTo>
                  <a:pt x="11305" y="713"/>
                </a:lnTo>
                <a:lnTo>
                  <a:pt x="11305" y="713"/>
                </a:lnTo>
                <a:lnTo>
                  <a:pt x="11337" y="713"/>
                </a:lnTo>
                <a:lnTo>
                  <a:pt x="11337" y="713"/>
                </a:lnTo>
                <a:lnTo>
                  <a:pt x="11348" y="713"/>
                </a:lnTo>
                <a:lnTo>
                  <a:pt x="11348" y="699"/>
                </a:lnTo>
                <a:lnTo>
                  <a:pt x="11358" y="699"/>
                </a:lnTo>
                <a:lnTo>
                  <a:pt x="11358" y="699"/>
                </a:lnTo>
                <a:lnTo>
                  <a:pt x="11369" y="699"/>
                </a:lnTo>
                <a:lnTo>
                  <a:pt x="11369" y="699"/>
                </a:lnTo>
                <a:lnTo>
                  <a:pt x="11380" y="699"/>
                </a:lnTo>
                <a:lnTo>
                  <a:pt x="11380" y="699"/>
                </a:lnTo>
                <a:lnTo>
                  <a:pt x="11411" y="699"/>
                </a:lnTo>
                <a:lnTo>
                  <a:pt x="11411" y="699"/>
                </a:lnTo>
                <a:lnTo>
                  <a:pt x="11422" y="699"/>
                </a:lnTo>
                <a:lnTo>
                  <a:pt x="11422" y="699"/>
                </a:lnTo>
                <a:lnTo>
                  <a:pt x="11432" y="699"/>
                </a:lnTo>
                <a:lnTo>
                  <a:pt x="11432" y="699"/>
                </a:lnTo>
                <a:lnTo>
                  <a:pt x="11443" y="699"/>
                </a:lnTo>
                <a:lnTo>
                  <a:pt x="11443" y="699"/>
                </a:lnTo>
                <a:lnTo>
                  <a:pt x="11453" y="699"/>
                </a:lnTo>
                <a:lnTo>
                  <a:pt x="11453" y="699"/>
                </a:lnTo>
                <a:lnTo>
                  <a:pt x="11485" y="699"/>
                </a:lnTo>
                <a:lnTo>
                  <a:pt x="11485" y="699"/>
                </a:lnTo>
                <a:lnTo>
                  <a:pt x="11495" y="699"/>
                </a:lnTo>
                <a:lnTo>
                  <a:pt x="11495" y="699"/>
                </a:lnTo>
                <a:lnTo>
                  <a:pt x="11506" y="699"/>
                </a:lnTo>
                <a:lnTo>
                  <a:pt x="11506" y="699"/>
                </a:lnTo>
                <a:lnTo>
                  <a:pt x="11516" y="699"/>
                </a:lnTo>
                <a:lnTo>
                  <a:pt x="11516" y="683"/>
                </a:lnTo>
                <a:lnTo>
                  <a:pt x="11527" y="683"/>
                </a:lnTo>
                <a:lnTo>
                  <a:pt x="11527" y="683"/>
                </a:lnTo>
                <a:lnTo>
                  <a:pt x="11538" y="683"/>
                </a:lnTo>
                <a:lnTo>
                  <a:pt x="11538" y="683"/>
                </a:lnTo>
                <a:lnTo>
                  <a:pt x="11558" y="683"/>
                </a:lnTo>
                <a:lnTo>
                  <a:pt x="11558" y="683"/>
                </a:lnTo>
                <a:lnTo>
                  <a:pt x="11569" y="683"/>
                </a:lnTo>
                <a:lnTo>
                  <a:pt x="11569" y="683"/>
                </a:lnTo>
                <a:lnTo>
                  <a:pt x="11580" y="683"/>
                </a:lnTo>
                <a:lnTo>
                  <a:pt x="11580" y="683"/>
                </a:lnTo>
                <a:lnTo>
                  <a:pt x="11590" y="683"/>
                </a:lnTo>
                <a:lnTo>
                  <a:pt x="11590" y="683"/>
                </a:lnTo>
                <a:lnTo>
                  <a:pt x="11601" y="683"/>
                </a:lnTo>
                <a:lnTo>
                  <a:pt x="11601" y="683"/>
                </a:lnTo>
                <a:lnTo>
                  <a:pt x="11632" y="683"/>
                </a:lnTo>
                <a:lnTo>
                  <a:pt x="11632" y="683"/>
                </a:lnTo>
                <a:lnTo>
                  <a:pt x="11643" y="683"/>
                </a:lnTo>
                <a:lnTo>
                  <a:pt x="11643" y="683"/>
                </a:lnTo>
                <a:lnTo>
                  <a:pt x="11653" y="683"/>
                </a:lnTo>
                <a:lnTo>
                  <a:pt x="11653" y="683"/>
                </a:lnTo>
                <a:lnTo>
                  <a:pt x="11664" y="683"/>
                </a:lnTo>
                <a:lnTo>
                  <a:pt x="11664" y="683"/>
                </a:lnTo>
                <a:lnTo>
                  <a:pt x="11674" y="683"/>
                </a:lnTo>
                <a:lnTo>
                  <a:pt x="11674" y="683"/>
                </a:lnTo>
                <a:lnTo>
                  <a:pt x="11685" y="683"/>
                </a:lnTo>
                <a:lnTo>
                  <a:pt x="11685" y="666"/>
                </a:lnTo>
                <a:lnTo>
                  <a:pt x="11706" y="666"/>
                </a:lnTo>
                <a:lnTo>
                  <a:pt x="11706" y="666"/>
                </a:lnTo>
                <a:lnTo>
                  <a:pt x="11716" y="666"/>
                </a:lnTo>
                <a:lnTo>
                  <a:pt x="11716" y="666"/>
                </a:lnTo>
                <a:lnTo>
                  <a:pt x="11727" y="666"/>
                </a:lnTo>
                <a:lnTo>
                  <a:pt x="11727" y="666"/>
                </a:lnTo>
                <a:lnTo>
                  <a:pt x="11738" y="666"/>
                </a:lnTo>
                <a:lnTo>
                  <a:pt x="11738" y="666"/>
                </a:lnTo>
                <a:lnTo>
                  <a:pt x="11748" y="666"/>
                </a:lnTo>
                <a:lnTo>
                  <a:pt x="11748" y="666"/>
                </a:lnTo>
                <a:lnTo>
                  <a:pt x="11759" y="666"/>
                </a:lnTo>
                <a:lnTo>
                  <a:pt x="11759" y="649"/>
                </a:lnTo>
                <a:lnTo>
                  <a:pt x="11780" y="649"/>
                </a:lnTo>
                <a:lnTo>
                  <a:pt x="11780" y="649"/>
                </a:lnTo>
                <a:lnTo>
                  <a:pt x="11791" y="649"/>
                </a:lnTo>
                <a:lnTo>
                  <a:pt x="11791" y="649"/>
                </a:lnTo>
                <a:lnTo>
                  <a:pt x="11801" y="649"/>
                </a:lnTo>
                <a:lnTo>
                  <a:pt x="11801" y="649"/>
                </a:lnTo>
                <a:lnTo>
                  <a:pt x="11811" y="649"/>
                </a:lnTo>
                <a:lnTo>
                  <a:pt x="11811" y="632"/>
                </a:lnTo>
                <a:lnTo>
                  <a:pt x="11822" y="632"/>
                </a:lnTo>
                <a:lnTo>
                  <a:pt x="11822" y="614"/>
                </a:lnTo>
                <a:lnTo>
                  <a:pt x="11833" y="614"/>
                </a:lnTo>
                <a:lnTo>
                  <a:pt x="11833" y="597"/>
                </a:lnTo>
                <a:lnTo>
                  <a:pt x="11854" y="597"/>
                </a:lnTo>
                <a:lnTo>
                  <a:pt x="11854" y="597"/>
                </a:lnTo>
                <a:lnTo>
                  <a:pt x="11864" y="597"/>
                </a:lnTo>
                <a:lnTo>
                  <a:pt x="11864" y="597"/>
                </a:lnTo>
                <a:lnTo>
                  <a:pt x="11875" y="597"/>
                </a:lnTo>
                <a:lnTo>
                  <a:pt x="11875" y="597"/>
                </a:lnTo>
                <a:lnTo>
                  <a:pt x="11885" y="597"/>
                </a:lnTo>
                <a:lnTo>
                  <a:pt x="11885" y="597"/>
                </a:lnTo>
                <a:lnTo>
                  <a:pt x="11896" y="597"/>
                </a:lnTo>
                <a:lnTo>
                  <a:pt x="11896" y="597"/>
                </a:lnTo>
                <a:lnTo>
                  <a:pt x="11938" y="597"/>
                </a:lnTo>
                <a:lnTo>
                  <a:pt x="11938" y="597"/>
                </a:lnTo>
                <a:lnTo>
                  <a:pt x="11949" y="597"/>
                </a:lnTo>
                <a:lnTo>
                  <a:pt x="11949" y="597"/>
                </a:lnTo>
                <a:lnTo>
                  <a:pt x="11959" y="597"/>
                </a:lnTo>
                <a:lnTo>
                  <a:pt x="11959" y="597"/>
                </a:lnTo>
                <a:lnTo>
                  <a:pt x="11969" y="597"/>
                </a:lnTo>
                <a:lnTo>
                  <a:pt x="11969" y="597"/>
                </a:lnTo>
                <a:lnTo>
                  <a:pt x="12001" y="597"/>
                </a:lnTo>
                <a:lnTo>
                  <a:pt x="12001" y="597"/>
                </a:lnTo>
                <a:lnTo>
                  <a:pt x="12012" y="597"/>
                </a:lnTo>
                <a:lnTo>
                  <a:pt x="12012" y="597"/>
                </a:lnTo>
                <a:lnTo>
                  <a:pt x="12022" y="597"/>
                </a:lnTo>
                <a:lnTo>
                  <a:pt x="12022" y="597"/>
                </a:lnTo>
                <a:lnTo>
                  <a:pt x="12033" y="597"/>
                </a:lnTo>
                <a:lnTo>
                  <a:pt x="12033" y="597"/>
                </a:lnTo>
                <a:lnTo>
                  <a:pt x="12043" y="597"/>
                </a:lnTo>
                <a:lnTo>
                  <a:pt x="12043" y="597"/>
                </a:lnTo>
                <a:lnTo>
                  <a:pt x="12075" y="597"/>
                </a:lnTo>
                <a:lnTo>
                  <a:pt x="12075" y="597"/>
                </a:lnTo>
                <a:lnTo>
                  <a:pt x="12085" y="597"/>
                </a:lnTo>
                <a:lnTo>
                  <a:pt x="12085" y="597"/>
                </a:lnTo>
                <a:lnTo>
                  <a:pt x="12096" y="597"/>
                </a:lnTo>
                <a:lnTo>
                  <a:pt x="12096" y="597"/>
                </a:lnTo>
                <a:lnTo>
                  <a:pt x="12107" y="597"/>
                </a:lnTo>
                <a:lnTo>
                  <a:pt x="12107" y="597"/>
                </a:lnTo>
                <a:lnTo>
                  <a:pt x="12127" y="597"/>
                </a:lnTo>
                <a:lnTo>
                  <a:pt x="12127" y="597"/>
                </a:lnTo>
                <a:lnTo>
                  <a:pt x="12149" y="597"/>
                </a:lnTo>
                <a:lnTo>
                  <a:pt x="12149" y="597"/>
                </a:lnTo>
                <a:lnTo>
                  <a:pt x="12159" y="597"/>
                </a:lnTo>
                <a:lnTo>
                  <a:pt x="12159" y="597"/>
                </a:lnTo>
                <a:lnTo>
                  <a:pt x="12169" y="597"/>
                </a:lnTo>
                <a:lnTo>
                  <a:pt x="12169" y="597"/>
                </a:lnTo>
                <a:lnTo>
                  <a:pt x="12180" y="597"/>
                </a:lnTo>
                <a:lnTo>
                  <a:pt x="12180" y="597"/>
                </a:lnTo>
                <a:lnTo>
                  <a:pt x="12191" y="597"/>
                </a:lnTo>
                <a:lnTo>
                  <a:pt x="12191" y="578"/>
                </a:lnTo>
                <a:lnTo>
                  <a:pt x="12202" y="578"/>
                </a:lnTo>
                <a:lnTo>
                  <a:pt x="12202" y="578"/>
                </a:lnTo>
                <a:lnTo>
                  <a:pt x="12212" y="578"/>
                </a:lnTo>
                <a:lnTo>
                  <a:pt x="12212" y="558"/>
                </a:lnTo>
                <a:lnTo>
                  <a:pt x="12222" y="558"/>
                </a:lnTo>
                <a:lnTo>
                  <a:pt x="12222" y="558"/>
                </a:lnTo>
                <a:lnTo>
                  <a:pt x="12233" y="558"/>
                </a:lnTo>
                <a:lnTo>
                  <a:pt x="12233" y="558"/>
                </a:lnTo>
                <a:lnTo>
                  <a:pt x="12244" y="558"/>
                </a:lnTo>
                <a:lnTo>
                  <a:pt x="12244" y="538"/>
                </a:lnTo>
                <a:lnTo>
                  <a:pt x="12254" y="538"/>
                </a:lnTo>
                <a:lnTo>
                  <a:pt x="12254" y="538"/>
                </a:lnTo>
                <a:lnTo>
                  <a:pt x="12265" y="538"/>
                </a:lnTo>
                <a:lnTo>
                  <a:pt x="12265" y="538"/>
                </a:lnTo>
                <a:lnTo>
                  <a:pt x="12307" y="538"/>
                </a:lnTo>
                <a:lnTo>
                  <a:pt x="12307" y="538"/>
                </a:lnTo>
                <a:lnTo>
                  <a:pt x="12317" y="538"/>
                </a:lnTo>
                <a:lnTo>
                  <a:pt x="12317" y="538"/>
                </a:lnTo>
                <a:lnTo>
                  <a:pt x="12328" y="538"/>
                </a:lnTo>
                <a:lnTo>
                  <a:pt x="12328" y="538"/>
                </a:lnTo>
                <a:lnTo>
                  <a:pt x="12360" y="538"/>
                </a:lnTo>
                <a:lnTo>
                  <a:pt x="12360" y="518"/>
                </a:lnTo>
                <a:lnTo>
                  <a:pt x="12370" y="518"/>
                </a:lnTo>
                <a:lnTo>
                  <a:pt x="12370" y="518"/>
                </a:lnTo>
                <a:lnTo>
                  <a:pt x="12380" y="518"/>
                </a:lnTo>
                <a:lnTo>
                  <a:pt x="12380" y="518"/>
                </a:lnTo>
                <a:lnTo>
                  <a:pt x="12391" y="518"/>
                </a:lnTo>
                <a:lnTo>
                  <a:pt x="12391" y="518"/>
                </a:lnTo>
                <a:lnTo>
                  <a:pt x="12402" y="518"/>
                </a:lnTo>
                <a:lnTo>
                  <a:pt x="12402" y="518"/>
                </a:lnTo>
                <a:lnTo>
                  <a:pt x="12412" y="518"/>
                </a:lnTo>
                <a:lnTo>
                  <a:pt x="12412" y="518"/>
                </a:lnTo>
                <a:lnTo>
                  <a:pt x="12444" y="518"/>
                </a:lnTo>
                <a:lnTo>
                  <a:pt x="12444" y="518"/>
                </a:lnTo>
                <a:lnTo>
                  <a:pt x="12454" y="518"/>
                </a:lnTo>
                <a:lnTo>
                  <a:pt x="12454" y="518"/>
                </a:lnTo>
                <a:lnTo>
                  <a:pt x="12465" y="518"/>
                </a:lnTo>
                <a:lnTo>
                  <a:pt x="12465" y="518"/>
                </a:lnTo>
                <a:lnTo>
                  <a:pt x="12475" y="518"/>
                </a:lnTo>
                <a:lnTo>
                  <a:pt x="12475" y="518"/>
                </a:lnTo>
                <a:lnTo>
                  <a:pt x="12486" y="518"/>
                </a:lnTo>
                <a:lnTo>
                  <a:pt x="12486" y="518"/>
                </a:lnTo>
                <a:lnTo>
                  <a:pt x="12496" y="518"/>
                </a:lnTo>
                <a:lnTo>
                  <a:pt x="12496" y="518"/>
                </a:lnTo>
                <a:lnTo>
                  <a:pt x="12518" y="518"/>
                </a:lnTo>
                <a:lnTo>
                  <a:pt x="12518" y="497"/>
                </a:lnTo>
                <a:lnTo>
                  <a:pt x="12528" y="497"/>
                </a:lnTo>
                <a:lnTo>
                  <a:pt x="12528" y="497"/>
                </a:lnTo>
                <a:lnTo>
                  <a:pt x="12538" y="497"/>
                </a:lnTo>
                <a:lnTo>
                  <a:pt x="12538" y="497"/>
                </a:lnTo>
                <a:lnTo>
                  <a:pt x="12549" y="497"/>
                </a:lnTo>
                <a:lnTo>
                  <a:pt x="12549" y="497"/>
                </a:lnTo>
                <a:lnTo>
                  <a:pt x="12560" y="497"/>
                </a:lnTo>
                <a:lnTo>
                  <a:pt x="12560" y="497"/>
                </a:lnTo>
                <a:lnTo>
                  <a:pt x="12591" y="497"/>
                </a:lnTo>
                <a:lnTo>
                  <a:pt x="12591" y="497"/>
                </a:lnTo>
                <a:lnTo>
                  <a:pt x="12602" y="497"/>
                </a:lnTo>
                <a:lnTo>
                  <a:pt x="12602" y="497"/>
                </a:lnTo>
                <a:lnTo>
                  <a:pt x="12612" y="497"/>
                </a:lnTo>
                <a:lnTo>
                  <a:pt x="12612" y="497"/>
                </a:lnTo>
                <a:lnTo>
                  <a:pt x="12623" y="497"/>
                </a:lnTo>
                <a:lnTo>
                  <a:pt x="12623" y="497"/>
                </a:lnTo>
                <a:lnTo>
                  <a:pt x="12633" y="497"/>
                </a:lnTo>
                <a:lnTo>
                  <a:pt x="12633" y="497"/>
                </a:lnTo>
                <a:lnTo>
                  <a:pt x="12655" y="497"/>
                </a:lnTo>
                <a:lnTo>
                  <a:pt x="12655" y="497"/>
                </a:lnTo>
                <a:lnTo>
                  <a:pt x="12665" y="497"/>
                </a:lnTo>
                <a:lnTo>
                  <a:pt x="12665" y="497"/>
                </a:lnTo>
                <a:lnTo>
                  <a:pt x="12675" y="497"/>
                </a:lnTo>
                <a:lnTo>
                  <a:pt x="12675" y="497"/>
                </a:lnTo>
                <a:lnTo>
                  <a:pt x="12686" y="497"/>
                </a:lnTo>
                <a:lnTo>
                  <a:pt x="12686" y="497"/>
                </a:lnTo>
                <a:lnTo>
                  <a:pt x="12697" y="497"/>
                </a:lnTo>
                <a:lnTo>
                  <a:pt x="12697" y="497"/>
                </a:lnTo>
                <a:lnTo>
                  <a:pt x="12707" y="497"/>
                </a:lnTo>
                <a:lnTo>
                  <a:pt x="12707" y="497"/>
                </a:lnTo>
                <a:lnTo>
                  <a:pt x="12718" y="497"/>
                </a:lnTo>
                <a:lnTo>
                  <a:pt x="12718" y="497"/>
                </a:lnTo>
                <a:lnTo>
                  <a:pt x="12739" y="497"/>
                </a:lnTo>
                <a:lnTo>
                  <a:pt x="12739" y="497"/>
                </a:lnTo>
                <a:lnTo>
                  <a:pt x="12749" y="497"/>
                </a:lnTo>
                <a:lnTo>
                  <a:pt x="12749" y="497"/>
                </a:lnTo>
                <a:lnTo>
                  <a:pt x="12760" y="497"/>
                </a:lnTo>
                <a:lnTo>
                  <a:pt x="12760" y="497"/>
                </a:lnTo>
                <a:lnTo>
                  <a:pt x="12770" y="497"/>
                </a:lnTo>
                <a:lnTo>
                  <a:pt x="12770" y="497"/>
                </a:lnTo>
                <a:lnTo>
                  <a:pt x="12781" y="497"/>
                </a:lnTo>
                <a:lnTo>
                  <a:pt x="12781" y="497"/>
                </a:lnTo>
                <a:lnTo>
                  <a:pt x="12833" y="497"/>
                </a:lnTo>
                <a:lnTo>
                  <a:pt x="12833" y="473"/>
                </a:lnTo>
                <a:lnTo>
                  <a:pt x="12844" y="473"/>
                </a:lnTo>
                <a:lnTo>
                  <a:pt x="12844" y="473"/>
                </a:lnTo>
                <a:lnTo>
                  <a:pt x="12855" y="473"/>
                </a:lnTo>
                <a:lnTo>
                  <a:pt x="12855" y="473"/>
                </a:lnTo>
                <a:lnTo>
                  <a:pt x="12897" y="473"/>
                </a:lnTo>
                <a:lnTo>
                  <a:pt x="12897" y="473"/>
                </a:lnTo>
                <a:lnTo>
                  <a:pt x="12907" y="473"/>
                </a:lnTo>
                <a:lnTo>
                  <a:pt x="12907" y="473"/>
                </a:lnTo>
                <a:lnTo>
                  <a:pt x="12918" y="473"/>
                </a:lnTo>
                <a:lnTo>
                  <a:pt x="12918" y="473"/>
                </a:lnTo>
                <a:lnTo>
                  <a:pt x="12928" y="473"/>
                </a:lnTo>
                <a:lnTo>
                  <a:pt x="12928" y="473"/>
                </a:lnTo>
                <a:lnTo>
                  <a:pt x="12960" y="473"/>
                </a:lnTo>
                <a:lnTo>
                  <a:pt x="12960" y="473"/>
                </a:lnTo>
                <a:lnTo>
                  <a:pt x="12971" y="473"/>
                </a:lnTo>
                <a:lnTo>
                  <a:pt x="12971" y="473"/>
                </a:lnTo>
                <a:lnTo>
                  <a:pt x="12981" y="473"/>
                </a:lnTo>
                <a:lnTo>
                  <a:pt x="12981" y="473"/>
                </a:lnTo>
                <a:lnTo>
                  <a:pt x="12991" y="473"/>
                </a:lnTo>
                <a:lnTo>
                  <a:pt x="12991" y="473"/>
                </a:lnTo>
                <a:lnTo>
                  <a:pt x="13002" y="473"/>
                </a:lnTo>
                <a:lnTo>
                  <a:pt x="13002" y="473"/>
                </a:lnTo>
                <a:lnTo>
                  <a:pt x="13013" y="473"/>
                </a:lnTo>
                <a:lnTo>
                  <a:pt x="13013" y="473"/>
                </a:lnTo>
                <a:lnTo>
                  <a:pt x="13034" y="473"/>
                </a:lnTo>
                <a:lnTo>
                  <a:pt x="13034" y="473"/>
                </a:lnTo>
                <a:lnTo>
                  <a:pt x="13044" y="473"/>
                </a:lnTo>
                <a:lnTo>
                  <a:pt x="13044" y="473"/>
                </a:lnTo>
                <a:lnTo>
                  <a:pt x="13055" y="473"/>
                </a:lnTo>
                <a:lnTo>
                  <a:pt x="13055" y="473"/>
                </a:lnTo>
                <a:lnTo>
                  <a:pt x="13066" y="473"/>
                </a:lnTo>
                <a:lnTo>
                  <a:pt x="13066" y="447"/>
                </a:lnTo>
                <a:lnTo>
                  <a:pt x="13076" y="447"/>
                </a:lnTo>
                <a:lnTo>
                  <a:pt x="13076" y="447"/>
                </a:lnTo>
                <a:lnTo>
                  <a:pt x="13108" y="447"/>
                </a:lnTo>
                <a:lnTo>
                  <a:pt x="13108" y="447"/>
                </a:lnTo>
                <a:lnTo>
                  <a:pt x="13118" y="447"/>
                </a:lnTo>
                <a:lnTo>
                  <a:pt x="13118" y="447"/>
                </a:lnTo>
                <a:lnTo>
                  <a:pt x="13129" y="447"/>
                </a:lnTo>
                <a:lnTo>
                  <a:pt x="13129" y="447"/>
                </a:lnTo>
                <a:lnTo>
                  <a:pt x="13139" y="447"/>
                </a:lnTo>
                <a:lnTo>
                  <a:pt x="13139" y="447"/>
                </a:lnTo>
                <a:lnTo>
                  <a:pt x="13150" y="447"/>
                </a:lnTo>
                <a:lnTo>
                  <a:pt x="13150" y="447"/>
                </a:lnTo>
                <a:lnTo>
                  <a:pt x="13181" y="447"/>
                </a:lnTo>
                <a:lnTo>
                  <a:pt x="13181" y="447"/>
                </a:lnTo>
                <a:lnTo>
                  <a:pt x="13192" y="447"/>
                </a:lnTo>
                <a:lnTo>
                  <a:pt x="13192" y="447"/>
                </a:lnTo>
                <a:lnTo>
                  <a:pt x="13202" y="447"/>
                </a:lnTo>
                <a:lnTo>
                  <a:pt x="13202" y="447"/>
                </a:lnTo>
                <a:lnTo>
                  <a:pt x="13213" y="447"/>
                </a:lnTo>
                <a:lnTo>
                  <a:pt x="13213" y="447"/>
                </a:lnTo>
                <a:lnTo>
                  <a:pt x="13224" y="447"/>
                </a:lnTo>
                <a:lnTo>
                  <a:pt x="13224" y="447"/>
                </a:lnTo>
                <a:lnTo>
                  <a:pt x="13234" y="447"/>
                </a:lnTo>
                <a:lnTo>
                  <a:pt x="13234" y="447"/>
                </a:lnTo>
                <a:lnTo>
                  <a:pt x="13255" y="447"/>
                </a:lnTo>
                <a:lnTo>
                  <a:pt x="13255" y="447"/>
                </a:lnTo>
                <a:lnTo>
                  <a:pt x="13266" y="447"/>
                </a:lnTo>
                <a:lnTo>
                  <a:pt x="13266" y="447"/>
                </a:lnTo>
                <a:lnTo>
                  <a:pt x="13276" y="447"/>
                </a:lnTo>
                <a:lnTo>
                  <a:pt x="13276" y="447"/>
                </a:lnTo>
                <a:lnTo>
                  <a:pt x="13287" y="447"/>
                </a:lnTo>
                <a:lnTo>
                  <a:pt x="13287" y="447"/>
                </a:lnTo>
                <a:lnTo>
                  <a:pt x="13297" y="447"/>
                </a:lnTo>
                <a:lnTo>
                  <a:pt x="13297" y="447"/>
                </a:lnTo>
                <a:lnTo>
                  <a:pt x="13308" y="447"/>
                </a:lnTo>
                <a:lnTo>
                  <a:pt x="13308" y="416"/>
                </a:lnTo>
                <a:lnTo>
                  <a:pt x="13329" y="416"/>
                </a:lnTo>
                <a:lnTo>
                  <a:pt x="13329" y="416"/>
                </a:lnTo>
                <a:lnTo>
                  <a:pt x="13339" y="416"/>
                </a:lnTo>
                <a:lnTo>
                  <a:pt x="13339" y="416"/>
                </a:lnTo>
                <a:lnTo>
                  <a:pt x="13350" y="416"/>
                </a:lnTo>
                <a:lnTo>
                  <a:pt x="13350" y="416"/>
                </a:lnTo>
                <a:lnTo>
                  <a:pt x="13360" y="416"/>
                </a:lnTo>
                <a:lnTo>
                  <a:pt x="13360" y="416"/>
                </a:lnTo>
                <a:lnTo>
                  <a:pt x="13371" y="416"/>
                </a:lnTo>
                <a:lnTo>
                  <a:pt x="13371" y="416"/>
                </a:lnTo>
                <a:lnTo>
                  <a:pt x="13402" y="416"/>
                </a:lnTo>
                <a:lnTo>
                  <a:pt x="13402" y="416"/>
                </a:lnTo>
                <a:lnTo>
                  <a:pt x="13413" y="416"/>
                </a:lnTo>
                <a:lnTo>
                  <a:pt x="13413" y="416"/>
                </a:lnTo>
                <a:lnTo>
                  <a:pt x="13424" y="416"/>
                </a:lnTo>
                <a:lnTo>
                  <a:pt x="13424" y="416"/>
                </a:lnTo>
                <a:lnTo>
                  <a:pt x="13445" y="416"/>
                </a:lnTo>
                <a:lnTo>
                  <a:pt x="13445" y="416"/>
                </a:lnTo>
                <a:lnTo>
                  <a:pt x="13466" y="416"/>
                </a:lnTo>
                <a:lnTo>
                  <a:pt x="13466" y="383"/>
                </a:lnTo>
                <a:lnTo>
                  <a:pt x="13477" y="383"/>
                </a:lnTo>
                <a:lnTo>
                  <a:pt x="13477" y="383"/>
                </a:lnTo>
                <a:lnTo>
                  <a:pt x="13487" y="383"/>
                </a:lnTo>
                <a:lnTo>
                  <a:pt x="13487" y="383"/>
                </a:lnTo>
                <a:lnTo>
                  <a:pt x="13497" y="383"/>
                </a:lnTo>
                <a:lnTo>
                  <a:pt x="13497" y="383"/>
                </a:lnTo>
                <a:lnTo>
                  <a:pt x="13508" y="383"/>
                </a:lnTo>
                <a:lnTo>
                  <a:pt x="13508" y="383"/>
                </a:lnTo>
                <a:lnTo>
                  <a:pt x="13519" y="383"/>
                </a:lnTo>
                <a:lnTo>
                  <a:pt x="13519" y="383"/>
                </a:lnTo>
                <a:lnTo>
                  <a:pt x="13550" y="383"/>
                </a:lnTo>
                <a:lnTo>
                  <a:pt x="13550" y="383"/>
                </a:lnTo>
                <a:lnTo>
                  <a:pt x="13561" y="383"/>
                </a:lnTo>
                <a:lnTo>
                  <a:pt x="13561" y="383"/>
                </a:lnTo>
                <a:lnTo>
                  <a:pt x="13571" y="383"/>
                </a:lnTo>
                <a:lnTo>
                  <a:pt x="13571" y="383"/>
                </a:lnTo>
                <a:lnTo>
                  <a:pt x="13582" y="383"/>
                </a:lnTo>
                <a:lnTo>
                  <a:pt x="13582" y="383"/>
                </a:lnTo>
                <a:lnTo>
                  <a:pt x="13592" y="383"/>
                </a:lnTo>
                <a:lnTo>
                  <a:pt x="13592" y="383"/>
                </a:lnTo>
                <a:lnTo>
                  <a:pt x="13635" y="383"/>
                </a:lnTo>
                <a:lnTo>
                  <a:pt x="13635" y="383"/>
                </a:lnTo>
                <a:lnTo>
                  <a:pt x="13645" y="383"/>
                </a:lnTo>
                <a:lnTo>
                  <a:pt x="13645" y="383"/>
                </a:lnTo>
                <a:lnTo>
                  <a:pt x="13655" y="383"/>
                </a:lnTo>
                <a:lnTo>
                  <a:pt x="13655" y="383"/>
                </a:lnTo>
                <a:lnTo>
                  <a:pt x="13666" y="383"/>
                </a:lnTo>
                <a:lnTo>
                  <a:pt x="13666" y="383"/>
                </a:lnTo>
                <a:lnTo>
                  <a:pt x="13698" y="383"/>
                </a:lnTo>
                <a:lnTo>
                  <a:pt x="13698" y="383"/>
                </a:lnTo>
                <a:lnTo>
                  <a:pt x="13719" y="383"/>
                </a:lnTo>
                <a:lnTo>
                  <a:pt x="13719" y="383"/>
                </a:lnTo>
                <a:lnTo>
                  <a:pt x="13729" y="383"/>
                </a:lnTo>
                <a:lnTo>
                  <a:pt x="13729" y="383"/>
                </a:lnTo>
                <a:lnTo>
                  <a:pt x="13740" y="383"/>
                </a:lnTo>
                <a:lnTo>
                  <a:pt x="13740" y="383"/>
                </a:lnTo>
                <a:lnTo>
                  <a:pt x="13750" y="383"/>
                </a:lnTo>
                <a:lnTo>
                  <a:pt x="13750" y="347"/>
                </a:lnTo>
                <a:lnTo>
                  <a:pt x="13771" y="347"/>
                </a:lnTo>
                <a:lnTo>
                  <a:pt x="13771" y="310"/>
                </a:lnTo>
                <a:lnTo>
                  <a:pt x="13793" y="310"/>
                </a:lnTo>
                <a:lnTo>
                  <a:pt x="13793" y="310"/>
                </a:lnTo>
                <a:lnTo>
                  <a:pt x="13803" y="310"/>
                </a:lnTo>
                <a:lnTo>
                  <a:pt x="13803" y="310"/>
                </a:lnTo>
                <a:lnTo>
                  <a:pt x="13813" y="310"/>
                </a:lnTo>
                <a:lnTo>
                  <a:pt x="13813" y="310"/>
                </a:lnTo>
                <a:lnTo>
                  <a:pt x="13845" y="310"/>
                </a:lnTo>
                <a:lnTo>
                  <a:pt x="13845" y="310"/>
                </a:lnTo>
                <a:lnTo>
                  <a:pt x="13855" y="310"/>
                </a:lnTo>
                <a:lnTo>
                  <a:pt x="13855" y="310"/>
                </a:lnTo>
                <a:lnTo>
                  <a:pt x="13866" y="310"/>
                </a:lnTo>
                <a:lnTo>
                  <a:pt x="13866" y="310"/>
                </a:lnTo>
                <a:lnTo>
                  <a:pt x="13877" y="310"/>
                </a:lnTo>
                <a:lnTo>
                  <a:pt x="13877" y="310"/>
                </a:lnTo>
                <a:lnTo>
                  <a:pt x="13888" y="310"/>
                </a:lnTo>
                <a:lnTo>
                  <a:pt x="13888" y="310"/>
                </a:lnTo>
                <a:lnTo>
                  <a:pt x="13908" y="310"/>
                </a:lnTo>
                <a:lnTo>
                  <a:pt x="13908" y="272"/>
                </a:lnTo>
                <a:lnTo>
                  <a:pt x="13930" y="272"/>
                </a:lnTo>
                <a:lnTo>
                  <a:pt x="13930" y="195"/>
                </a:lnTo>
                <a:lnTo>
                  <a:pt x="13940" y="195"/>
                </a:lnTo>
                <a:lnTo>
                  <a:pt x="13940" y="195"/>
                </a:lnTo>
                <a:lnTo>
                  <a:pt x="13961" y="195"/>
                </a:lnTo>
                <a:lnTo>
                  <a:pt x="13961" y="195"/>
                </a:lnTo>
                <a:lnTo>
                  <a:pt x="13972" y="195"/>
                </a:lnTo>
                <a:lnTo>
                  <a:pt x="13972" y="156"/>
                </a:lnTo>
                <a:lnTo>
                  <a:pt x="13993" y="156"/>
                </a:lnTo>
                <a:lnTo>
                  <a:pt x="13993" y="156"/>
                </a:lnTo>
                <a:lnTo>
                  <a:pt x="14003" y="156"/>
                </a:lnTo>
                <a:lnTo>
                  <a:pt x="14003" y="156"/>
                </a:lnTo>
                <a:lnTo>
                  <a:pt x="14014" y="156"/>
                </a:lnTo>
                <a:lnTo>
                  <a:pt x="14014" y="156"/>
                </a:lnTo>
                <a:lnTo>
                  <a:pt x="14024" y="156"/>
                </a:lnTo>
                <a:lnTo>
                  <a:pt x="14024" y="156"/>
                </a:lnTo>
                <a:lnTo>
                  <a:pt x="14035" y="156"/>
                </a:lnTo>
                <a:lnTo>
                  <a:pt x="14035" y="156"/>
                </a:lnTo>
                <a:lnTo>
                  <a:pt x="14066" y="156"/>
                </a:lnTo>
                <a:lnTo>
                  <a:pt x="14066" y="156"/>
                </a:lnTo>
                <a:lnTo>
                  <a:pt x="14077" y="156"/>
                </a:lnTo>
                <a:lnTo>
                  <a:pt x="14077" y="156"/>
                </a:lnTo>
                <a:lnTo>
                  <a:pt x="14088" y="156"/>
                </a:lnTo>
                <a:lnTo>
                  <a:pt x="14088" y="156"/>
                </a:lnTo>
                <a:lnTo>
                  <a:pt x="14098" y="156"/>
                </a:lnTo>
                <a:lnTo>
                  <a:pt x="14098" y="156"/>
                </a:lnTo>
                <a:lnTo>
                  <a:pt x="14108" y="156"/>
                </a:lnTo>
                <a:lnTo>
                  <a:pt x="14108" y="156"/>
                </a:lnTo>
                <a:lnTo>
                  <a:pt x="14130" y="156"/>
                </a:lnTo>
                <a:lnTo>
                  <a:pt x="14130" y="156"/>
                </a:lnTo>
                <a:lnTo>
                  <a:pt x="14140" y="156"/>
                </a:lnTo>
                <a:lnTo>
                  <a:pt x="14140" y="156"/>
                </a:lnTo>
                <a:lnTo>
                  <a:pt x="14151" y="156"/>
                </a:lnTo>
                <a:lnTo>
                  <a:pt x="14151" y="156"/>
                </a:lnTo>
                <a:lnTo>
                  <a:pt x="14161" y="156"/>
                </a:lnTo>
                <a:lnTo>
                  <a:pt x="14161" y="156"/>
                </a:lnTo>
                <a:lnTo>
                  <a:pt x="14172" y="156"/>
                </a:lnTo>
                <a:lnTo>
                  <a:pt x="14172" y="156"/>
                </a:lnTo>
                <a:lnTo>
                  <a:pt x="14182" y="156"/>
                </a:lnTo>
                <a:lnTo>
                  <a:pt x="14182" y="156"/>
                </a:lnTo>
                <a:lnTo>
                  <a:pt x="14214" y="156"/>
                </a:lnTo>
                <a:lnTo>
                  <a:pt x="14214" y="156"/>
                </a:lnTo>
                <a:lnTo>
                  <a:pt x="14224" y="156"/>
                </a:lnTo>
                <a:lnTo>
                  <a:pt x="14224" y="156"/>
                </a:lnTo>
                <a:lnTo>
                  <a:pt x="14235" y="156"/>
                </a:lnTo>
                <a:lnTo>
                  <a:pt x="14235" y="156"/>
                </a:lnTo>
                <a:lnTo>
                  <a:pt x="14256" y="156"/>
                </a:lnTo>
                <a:lnTo>
                  <a:pt x="14256" y="156"/>
                </a:lnTo>
                <a:lnTo>
                  <a:pt x="14288" y="156"/>
                </a:lnTo>
                <a:lnTo>
                  <a:pt x="14288" y="156"/>
                </a:lnTo>
                <a:lnTo>
                  <a:pt x="14309" y="156"/>
                </a:lnTo>
                <a:lnTo>
                  <a:pt x="14309" y="156"/>
                </a:lnTo>
                <a:lnTo>
                  <a:pt x="14319" y="156"/>
                </a:lnTo>
                <a:lnTo>
                  <a:pt x="14319" y="156"/>
                </a:lnTo>
                <a:lnTo>
                  <a:pt x="14330" y="156"/>
                </a:lnTo>
                <a:lnTo>
                  <a:pt x="14330" y="156"/>
                </a:lnTo>
                <a:lnTo>
                  <a:pt x="14361" y="156"/>
                </a:lnTo>
                <a:lnTo>
                  <a:pt x="14361" y="156"/>
                </a:lnTo>
                <a:lnTo>
                  <a:pt x="14383" y="156"/>
                </a:lnTo>
                <a:lnTo>
                  <a:pt x="14383" y="156"/>
                </a:lnTo>
                <a:lnTo>
                  <a:pt x="14393" y="156"/>
                </a:lnTo>
                <a:lnTo>
                  <a:pt x="14393" y="156"/>
                </a:lnTo>
                <a:lnTo>
                  <a:pt x="14404" y="156"/>
                </a:lnTo>
                <a:lnTo>
                  <a:pt x="14404" y="156"/>
                </a:lnTo>
                <a:lnTo>
                  <a:pt x="14435" y="156"/>
                </a:lnTo>
                <a:lnTo>
                  <a:pt x="14435" y="156"/>
                </a:lnTo>
                <a:lnTo>
                  <a:pt x="14446" y="156"/>
                </a:lnTo>
                <a:lnTo>
                  <a:pt x="14446" y="156"/>
                </a:lnTo>
                <a:lnTo>
                  <a:pt x="14456" y="156"/>
                </a:lnTo>
                <a:lnTo>
                  <a:pt x="14456" y="156"/>
                </a:lnTo>
                <a:lnTo>
                  <a:pt x="14467" y="156"/>
                </a:lnTo>
                <a:lnTo>
                  <a:pt x="14467" y="156"/>
                </a:lnTo>
                <a:lnTo>
                  <a:pt x="14477" y="156"/>
                </a:lnTo>
                <a:lnTo>
                  <a:pt x="14477" y="156"/>
                </a:lnTo>
                <a:lnTo>
                  <a:pt x="14488" y="156"/>
                </a:lnTo>
                <a:lnTo>
                  <a:pt x="14488" y="156"/>
                </a:lnTo>
                <a:lnTo>
                  <a:pt x="14509" y="156"/>
                </a:lnTo>
                <a:lnTo>
                  <a:pt x="14509" y="156"/>
                </a:lnTo>
                <a:lnTo>
                  <a:pt x="14519" y="156"/>
                </a:lnTo>
                <a:lnTo>
                  <a:pt x="14519" y="156"/>
                </a:lnTo>
                <a:lnTo>
                  <a:pt x="14530" y="156"/>
                </a:lnTo>
                <a:lnTo>
                  <a:pt x="14530" y="156"/>
                </a:lnTo>
                <a:lnTo>
                  <a:pt x="14541" y="156"/>
                </a:lnTo>
                <a:lnTo>
                  <a:pt x="14541" y="156"/>
                </a:lnTo>
                <a:lnTo>
                  <a:pt x="14551" y="156"/>
                </a:lnTo>
                <a:lnTo>
                  <a:pt x="14551" y="156"/>
                </a:lnTo>
                <a:lnTo>
                  <a:pt x="14583" y="156"/>
                </a:lnTo>
                <a:lnTo>
                  <a:pt x="14583" y="156"/>
                </a:lnTo>
                <a:lnTo>
                  <a:pt x="14593" y="156"/>
                </a:lnTo>
                <a:lnTo>
                  <a:pt x="14593" y="156"/>
                </a:lnTo>
                <a:lnTo>
                  <a:pt x="14604" y="156"/>
                </a:lnTo>
                <a:lnTo>
                  <a:pt x="14604" y="156"/>
                </a:lnTo>
                <a:lnTo>
                  <a:pt x="14614" y="156"/>
                </a:lnTo>
                <a:lnTo>
                  <a:pt x="14614" y="156"/>
                </a:lnTo>
                <a:lnTo>
                  <a:pt x="14657" y="156"/>
                </a:lnTo>
                <a:lnTo>
                  <a:pt x="14657" y="156"/>
                </a:lnTo>
                <a:lnTo>
                  <a:pt x="14667" y="156"/>
                </a:lnTo>
                <a:lnTo>
                  <a:pt x="14667" y="156"/>
                </a:lnTo>
                <a:lnTo>
                  <a:pt x="14677" y="156"/>
                </a:lnTo>
                <a:lnTo>
                  <a:pt x="14677" y="156"/>
                </a:lnTo>
                <a:lnTo>
                  <a:pt x="14688" y="156"/>
                </a:lnTo>
                <a:lnTo>
                  <a:pt x="14688" y="156"/>
                </a:lnTo>
                <a:lnTo>
                  <a:pt x="14699" y="156"/>
                </a:lnTo>
                <a:lnTo>
                  <a:pt x="14699" y="156"/>
                </a:lnTo>
                <a:lnTo>
                  <a:pt x="14730" y="156"/>
                </a:lnTo>
                <a:lnTo>
                  <a:pt x="14730" y="156"/>
                </a:lnTo>
                <a:lnTo>
                  <a:pt x="14741" y="156"/>
                </a:lnTo>
                <a:lnTo>
                  <a:pt x="14741" y="156"/>
                </a:lnTo>
                <a:lnTo>
                  <a:pt x="14752" y="156"/>
                </a:lnTo>
                <a:lnTo>
                  <a:pt x="14752" y="156"/>
                </a:lnTo>
                <a:lnTo>
                  <a:pt x="14762" y="156"/>
                </a:lnTo>
                <a:lnTo>
                  <a:pt x="14762" y="156"/>
                </a:lnTo>
                <a:lnTo>
                  <a:pt x="14772" y="156"/>
                </a:lnTo>
                <a:lnTo>
                  <a:pt x="14772" y="156"/>
                </a:lnTo>
                <a:lnTo>
                  <a:pt x="14794" y="156"/>
                </a:lnTo>
                <a:lnTo>
                  <a:pt x="14794" y="156"/>
                </a:lnTo>
                <a:lnTo>
                  <a:pt x="14804" y="156"/>
                </a:lnTo>
                <a:lnTo>
                  <a:pt x="14804" y="156"/>
                </a:lnTo>
                <a:lnTo>
                  <a:pt x="14815" y="156"/>
                </a:lnTo>
                <a:lnTo>
                  <a:pt x="14815" y="156"/>
                </a:lnTo>
                <a:lnTo>
                  <a:pt x="14825" y="156"/>
                </a:lnTo>
                <a:lnTo>
                  <a:pt x="14825" y="156"/>
                </a:lnTo>
                <a:lnTo>
                  <a:pt x="14836" y="156"/>
                </a:lnTo>
                <a:lnTo>
                  <a:pt x="14836" y="156"/>
                </a:lnTo>
                <a:lnTo>
                  <a:pt x="14878" y="156"/>
                </a:lnTo>
                <a:lnTo>
                  <a:pt x="14878" y="156"/>
                </a:lnTo>
                <a:lnTo>
                  <a:pt x="14888" y="156"/>
                </a:lnTo>
                <a:lnTo>
                  <a:pt x="14888" y="156"/>
                </a:lnTo>
                <a:lnTo>
                  <a:pt x="14899" y="156"/>
                </a:lnTo>
                <a:lnTo>
                  <a:pt x="14899" y="156"/>
                </a:lnTo>
                <a:lnTo>
                  <a:pt x="14910" y="156"/>
                </a:lnTo>
                <a:lnTo>
                  <a:pt x="14910" y="88"/>
                </a:lnTo>
                <a:lnTo>
                  <a:pt x="14920" y="88"/>
                </a:lnTo>
                <a:lnTo>
                  <a:pt x="14920" y="88"/>
                </a:lnTo>
                <a:lnTo>
                  <a:pt x="14952" y="88"/>
                </a:lnTo>
                <a:lnTo>
                  <a:pt x="14952" y="88"/>
                </a:lnTo>
                <a:lnTo>
                  <a:pt x="14962" y="88"/>
                </a:lnTo>
                <a:lnTo>
                  <a:pt x="14962" y="88"/>
                </a:lnTo>
                <a:lnTo>
                  <a:pt x="14973" y="88"/>
                </a:lnTo>
                <a:lnTo>
                  <a:pt x="14973" y="88"/>
                </a:lnTo>
                <a:lnTo>
                  <a:pt x="14983" y="88"/>
                </a:lnTo>
                <a:lnTo>
                  <a:pt x="14983" y="88"/>
                </a:lnTo>
                <a:lnTo>
                  <a:pt x="14994" y="88"/>
                </a:lnTo>
                <a:lnTo>
                  <a:pt x="14994" y="88"/>
                </a:lnTo>
                <a:lnTo>
                  <a:pt x="15025" y="88"/>
                </a:lnTo>
                <a:lnTo>
                  <a:pt x="15025" y="88"/>
                </a:lnTo>
                <a:lnTo>
                  <a:pt x="15036" y="88"/>
                </a:lnTo>
                <a:lnTo>
                  <a:pt x="15036" y="88"/>
                </a:lnTo>
                <a:lnTo>
                  <a:pt x="15046" y="88"/>
                </a:lnTo>
                <a:lnTo>
                  <a:pt x="15046" y="88"/>
                </a:lnTo>
                <a:lnTo>
                  <a:pt x="15057" y="88"/>
                </a:lnTo>
                <a:lnTo>
                  <a:pt x="15057" y="88"/>
                </a:lnTo>
                <a:lnTo>
                  <a:pt x="15068" y="88"/>
                </a:lnTo>
                <a:lnTo>
                  <a:pt x="15068" y="88"/>
                </a:lnTo>
                <a:lnTo>
                  <a:pt x="15110" y="88"/>
                </a:lnTo>
                <a:lnTo>
                  <a:pt x="15110" y="88"/>
                </a:lnTo>
                <a:lnTo>
                  <a:pt x="15120" y="88"/>
                </a:lnTo>
                <a:lnTo>
                  <a:pt x="15120" y="88"/>
                </a:lnTo>
                <a:lnTo>
                  <a:pt x="15131" y="88"/>
                </a:lnTo>
                <a:lnTo>
                  <a:pt x="15131" y="88"/>
                </a:lnTo>
                <a:lnTo>
                  <a:pt x="15141" y="88"/>
                </a:lnTo>
                <a:lnTo>
                  <a:pt x="15141" y="0"/>
                </a:lnTo>
                <a:lnTo>
                  <a:pt x="15173" y="0"/>
                </a:lnTo>
                <a:lnTo>
                  <a:pt x="15173" y="0"/>
                </a:lnTo>
                <a:lnTo>
                  <a:pt x="15183" y="0"/>
                </a:lnTo>
                <a:lnTo>
                  <a:pt x="15183" y="0"/>
                </a:lnTo>
                <a:lnTo>
                  <a:pt x="15194" y="0"/>
                </a:lnTo>
                <a:lnTo>
                  <a:pt x="15194" y="0"/>
                </a:lnTo>
                <a:lnTo>
                  <a:pt x="15205" y="0"/>
                </a:lnTo>
                <a:lnTo>
                  <a:pt x="15205" y="0"/>
                </a:lnTo>
                <a:lnTo>
                  <a:pt x="15215" y="0"/>
                </a:lnTo>
                <a:lnTo>
                  <a:pt x="15215" y="0"/>
                </a:lnTo>
                <a:lnTo>
                  <a:pt x="15257" y="0"/>
                </a:lnTo>
                <a:lnTo>
                  <a:pt x="15257" y="0"/>
                </a:lnTo>
                <a:lnTo>
                  <a:pt x="15268" y="0"/>
                </a:lnTo>
                <a:lnTo>
                  <a:pt x="15268" y="0"/>
                </a:lnTo>
                <a:lnTo>
                  <a:pt x="15278" y="0"/>
                </a:lnTo>
                <a:lnTo>
                  <a:pt x="15278" y="0"/>
                </a:lnTo>
                <a:lnTo>
                  <a:pt x="15289" y="0"/>
                </a:lnTo>
                <a:lnTo>
                  <a:pt x="15289" y="0"/>
                </a:lnTo>
                <a:lnTo>
                  <a:pt x="15321" y="0"/>
                </a:lnTo>
                <a:lnTo>
                  <a:pt x="15321" y="0"/>
                </a:lnTo>
                <a:lnTo>
                  <a:pt x="15331" y="0"/>
                </a:lnTo>
                <a:lnTo>
                  <a:pt x="15331" y="0"/>
                </a:lnTo>
                <a:lnTo>
                  <a:pt x="15341" y="0"/>
                </a:lnTo>
                <a:lnTo>
                  <a:pt x="15341" y="0"/>
                </a:lnTo>
                <a:lnTo>
                  <a:pt x="15352" y="0"/>
                </a:lnTo>
                <a:lnTo>
                  <a:pt x="15352" y="0"/>
                </a:lnTo>
                <a:lnTo>
                  <a:pt x="15363" y="0"/>
                </a:lnTo>
                <a:lnTo>
                  <a:pt x="15363" y="0"/>
                </a:lnTo>
              </a:path>
            </a:pathLst>
          </a:custGeom>
          <a:noFill/>
          <a:ln w="39960" cap="flat">
            <a:solidFill>
              <a:srgbClr val="90353B"/>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685800" fontAlgn="auto">
              <a:spcBef>
                <a:spcPts val="0"/>
              </a:spcBef>
              <a:spcAft>
                <a:spcPts val="0"/>
              </a:spcAft>
              <a:defRPr/>
            </a:pPr>
            <a:endParaRPr lang="en-US" sz="1050">
              <a:solidFill>
                <a:prstClr val="black"/>
              </a:solidFill>
              <a:latin typeface="Arial"/>
            </a:endParaRPr>
          </a:p>
        </p:txBody>
      </p:sp>
      <p:sp>
        <p:nvSpPr>
          <p:cNvPr id="141" name="Line 20">
            <a:extLst>
              <a:ext uri="{FF2B5EF4-FFF2-40B4-BE49-F238E27FC236}">
                <a16:creationId xmlns:a16="http://schemas.microsoft.com/office/drawing/2014/main" id="{EBA44B19-A3DC-DB4C-AA55-FC8F37362827}"/>
              </a:ext>
            </a:extLst>
          </p:cNvPr>
          <p:cNvSpPr>
            <a:spLocks noChangeShapeType="1"/>
          </p:cNvSpPr>
          <p:nvPr/>
        </p:nvSpPr>
        <p:spPr bwMode="auto">
          <a:xfrm flipV="1">
            <a:off x="5133363" y="2940615"/>
            <a:ext cx="938" cy="2187911"/>
          </a:xfrm>
          <a:prstGeom prst="line">
            <a:avLst/>
          </a:prstGeom>
          <a:noFill/>
          <a:ln w="10080" cap="flat">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685800" fontAlgn="auto">
              <a:spcBef>
                <a:spcPts val="0"/>
              </a:spcBef>
              <a:spcAft>
                <a:spcPts val="0"/>
              </a:spcAft>
              <a:defRPr/>
            </a:pPr>
            <a:endParaRPr lang="en-US" sz="1050">
              <a:solidFill>
                <a:prstClr val="black"/>
              </a:solidFill>
              <a:latin typeface="Arial"/>
            </a:endParaRPr>
          </a:p>
        </p:txBody>
      </p:sp>
      <p:sp>
        <p:nvSpPr>
          <p:cNvPr id="142" name="Line 21">
            <a:extLst>
              <a:ext uri="{FF2B5EF4-FFF2-40B4-BE49-F238E27FC236}">
                <a16:creationId xmlns:a16="http://schemas.microsoft.com/office/drawing/2014/main" id="{E70716C4-576B-9442-A0D8-EF316E23AE38}"/>
              </a:ext>
            </a:extLst>
          </p:cNvPr>
          <p:cNvSpPr>
            <a:spLocks noChangeShapeType="1"/>
          </p:cNvSpPr>
          <p:nvPr/>
        </p:nvSpPr>
        <p:spPr bwMode="auto">
          <a:xfrm flipH="1">
            <a:off x="5092104" y="5065003"/>
            <a:ext cx="42197" cy="908"/>
          </a:xfrm>
          <a:prstGeom prst="line">
            <a:avLst/>
          </a:prstGeom>
          <a:noFill/>
          <a:ln w="10080" cap="flat">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685800" fontAlgn="auto">
              <a:spcBef>
                <a:spcPts val="0"/>
              </a:spcBef>
              <a:spcAft>
                <a:spcPts val="0"/>
              </a:spcAft>
              <a:defRPr/>
            </a:pPr>
            <a:endParaRPr lang="en-US" sz="1050">
              <a:solidFill>
                <a:prstClr val="black"/>
              </a:solidFill>
              <a:latin typeface="Arial"/>
            </a:endParaRPr>
          </a:p>
        </p:txBody>
      </p:sp>
      <p:sp>
        <p:nvSpPr>
          <p:cNvPr id="144" name="Line 23">
            <a:extLst>
              <a:ext uri="{FF2B5EF4-FFF2-40B4-BE49-F238E27FC236}">
                <a16:creationId xmlns:a16="http://schemas.microsoft.com/office/drawing/2014/main" id="{63808987-78A7-F24C-B9B0-6A7DD4375A7D}"/>
              </a:ext>
            </a:extLst>
          </p:cNvPr>
          <p:cNvSpPr>
            <a:spLocks noChangeShapeType="1"/>
          </p:cNvSpPr>
          <p:nvPr/>
        </p:nvSpPr>
        <p:spPr bwMode="auto">
          <a:xfrm flipH="1">
            <a:off x="5092104" y="4878064"/>
            <a:ext cx="42197" cy="908"/>
          </a:xfrm>
          <a:prstGeom prst="line">
            <a:avLst/>
          </a:prstGeom>
          <a:noFill/>
          <a:ln w="10080" cap="flat">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685800" fontAlgn="auto">
              <a:spcBef>
                <a:spcPts val="0"/>
              </a:spcBef>
              <a:spcAft>
                <a:spcPts val="0"/>
              </a:spcAft>
              <a:defRPr/>
            </a:pPr>
            <a:endParaRPr lang="en-US" sz="1050">
              <a:solidFill>
                <a:prstClr val="black"/>
              </a:solidFill>
              <a:latin typeface="Arial"/>
            </a:endParaRPr>
          </a:p>
        </p:txBody>
      </p:sp>
      <p:sp>
        <p:nvSpPr>
          <p:cNvPr id="146" name="Line 25">
            <a:extLst>
              <a:ext uri="{FF2B5EF4-FFF2-40B4-BE49-F238E27FC236}">
                <a16:creationId xmlns:a16="http://schemas.microsoft.com/office/drawing/2014/main" id="{9ABC8524-9A20-D544-A824-E71C8E3E0E40}"/>
              </a:ext>
            </a:extLst>
          </p:cNvPr>
          <p:cNvSpPr>
            <a:spLocks noChangeShapeType="1"/>
          </p:cNvSpPr>
          <p:nvPr/>
        </p:nvSpPr>
        <p:spPr bwMode="auto">
          <a:xfrm flipH="1">
            <a:off x="5092104" y="4690218"/>
            <a:ext cx="42197" cy="908"/>
          </a:xfrm>
          <a:prstGeom prst="line">
            <a:avLst/>
          </a:prstGeom>
          <a:noFill/>
          <a:ln w="10080" cap="flat">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685800" fontAlgn="auto">
              <a:spcBef>
                <a:spcPts val="0"/>
              </a:spcBef>
              <a:spcAft>
                <a:spcPts val="0"/>
              </a:spcAft>
              <a:defRPr/>
            </a:pPr>
            <a:endParaRPr lang="en-US" sz="1050">
              <a:solidFill>
                <a:prstClr val="black"/>
              </a:solidFill>
              <a:latin typeface="Arial"/>
            </a:endParaRPr>
          </a:p>
        </p:txBody>
      </p:sp>
      <p:sp>
        <p:nvSpPr>
          <p:cNvPr id="148" name="Line 27">
            <a:extLst>
              <a:ext uri="{FF2B5EF4-FFF2-40B4-BE49-F238E27FC236}">
                <a16:creationId xmlns:a16="http://schemas.microsoft.com/office/drawing/2014/main" id="{A99228D3-3EC7-5C4A-B6F2-1965AC56E9DD}"/>
              </a:ext>
            </a:extLst>
          </p:cNvPr>
          <p:cNvSpPr>
            <a:spLocks noChangeShapeType="1"/>
          </p:cNvSpPr>
          <p:nvPr/>
        </p:nvSpPr>
        <p:spPr bwMode="auto">
          <a:xfrm flipH="1">
            <a:off x="5092104" y="4503279"/>
            <a:ext cx="42197" cy="908"/>
          </a:xfrm>
          <a:prstGeom prst="line">
            <a:avLst/>
          </a:prstGeom>
          <a:noFill/>
          <a:ln w="10080" cap="flat">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685800" fontAlgn="auto">
              <a:spcBef>
                <a:spcPts val="0"/>
              </a:spcBef>
              <a:spcAft>
                <a:spcPts val="0"/>
              </a:spcAft>
              <a:defRPr/>
            </a:pPr>
            <a:endParaRPr lang="en-US" sz="1050">
              <a:solidFill>
                <a:prstClr val="black"/>
              </a:solidFill>
              <a:latin typeface="Arial"/>
            </a:endParaRPr>
          </a:p>
        </p:txBody>
      </p:sp>
      <p:sp>
        <p:nvSpPr>
          <p:cNvPr id="150" name="Line 29">
            <a:extLst>
              <a:ext uri="{FF2B5EF4-FFF2-40B4-BE49-F238E27FC236}">
                <a16:creationId xmlns:a16="http://schemas.microsoft.com/office/drawing/2014/main" id="{FFFBEEED-6CB8-E747-BC84-D55D6C0CD41A}"/>
              </a:ext>
            </a:extLst>
          </p:cNvPr>
          <p:cNvSpPr>
            <a:spLocks noChangeShapeType="1"/>
          </p:cNvSpPr>
          <p:nvPr/>
        </p:nvSpPr>
        <p:spPr bwMode="auto">
          <a:xfrm flipH="1">
            <a:off x="5092104" y="4315432"/>
            <a:ext cx="42197" cy="908"/>
          </a:xfrm>
          <a:prstGeom prst="line">
            <a:avLst/>
          </a:prstGeom>
          <a:noFill/>
          <a:ln w="10080" cap="flat">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685800" fontAlgn="auto">
              <a:spcBef>
                <a:spcPts val="0"/>
              </a:spcBef>
              <a:spcAft>
                <a:spcPts val="0"/>
              </a:spcAft>
              <a:defRPr/>
            </a:pPr>
            <a:endParaRPr lang="en-US" sz="1050">
              <a:solidFill>
                <a:prstClr val="black"/>
              </a:solidFill>
              <a:latin typeface="Arial"/>
            </a:endParaRPr>
          </a:p>
        </p:txBody>
      </p:sp>
      <p:sp>
        <p:nvSpPr>
          <p:cNvPr id="152" name="Line 31">
            <a:extLst>
              <a:ext uri="{FF2B5EF4-FFF2-40B4-BE49-F238E27FC236}">
                <a16:creationId xmlns:a16="http://schemas.microsoft.com/office/drawing/2014/main" id="{CB1A0A28-7351-6842-B6AA-B441FEE33B84}"/>
              </a:ext>
            </a:extLst>
          </p:cNvPr>
          <p:cNvSpPr>
            <a:spLocks noChangeShapeType="1"/>
          </p:cNvSpPr>
          <p:nvPr/>
        </p:nvSpPr>
        <p:spPr bwMode="auto">
          <a:xfrm flipH="1">
            <a:off x="5092104" y="4128493"/>
            <a:ext cx="42197" cy="908"/>
          </a:xfrm>
          <a:prstGeom prst="line">
            <a:avLst/>
          </a:prstGeom>
          <a:noFill/>
          <a:ln w="10080" cap="flat">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685800" fontAlgn="auto">
              <a:spcBef>
                <a:spcPts val="0"/>
              </a:spcBef>
              <a:spcAft>
                <a:spcPts val="0"/>
              </a:spcAft>
              <a:defRPr/>
            </a:pPr>
            <a:endParaRPr lang="en-US" sz="1050">
              <a:solidFill>
                <a:prstClr val="black"/>
              </a:solidFill>
              <a:latin typeface="Arial"/>
            </a:endParaRPr>
          </a:p>
        </p:txBody>
      </p:sp>
      <p:sp>
        <p:nvSpPr>
          <p:cNvPr id="154" name="Line 33">
            <a:extLst>
              <a:ext uri="{FF2B5EF4-FFF2-40B4-BE49-F238E27FC236}">
                <a16:creationId xmlns:a16="http://schemas.microsoft.com/office/drawing/2014/main" id="{FADE5300-C608-F040-8929-DE3272BD25FA}"/>
              </a:ext>
            </a:extLst>
          </p:cNvPr>
          <p:cNvSpPr>
            <a:spLocks noChangeShapeType="1"/>
          </p:cNvSpPr>
          <p:nvPr/>
        </p:nvSpPr>
        <p:spPr bwMode="auto">
          <a:xfrm flipH="1">
            <a:off x="5092104" y="3940647"/>
            <a:ext cx="42197" cy="908"/>
          </a:xfrm>
          <a:prstGeom prst="line">
            <a:avLst/>
          </a:prstGeom>
          <a:noFill/>
          <a:ln w="10080" cap="flat">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685800" fontAlgn="auto">
              <a:spcBef>
                <a:spcPts val="0"/>
              </a:spcBef>
              <a:spcAft>
                <a:spcPts val="0"/>
              </a:spcAft>
              <a:defRPr/>
            </a:pPr>
            <a:endParaRPr lang="en-US" sz="1050">
              <a:solidFill>
                <a:prstClr val="black"/>
              </a:solidFill>
              <a:latin typeface="Arial"/>
            </a:endParaRPr>
          </a:p>
        </p:txBody>
      </p:sp>
      <p:sp>
        <p:nvSpPr>
          <p:cNvPr id="156" name="Line 35">
            <a:extLst>
              <a:ext uri="{FF2B5EF4-FFF2-40B4-BE49-F238E27FC236}">
                <a16:creationId xmlns:a16="http://schemas.microsoft.com/office/drawing/2014/main" id="{019643A6-4A69-2E49-969C-4FDF1AB2F9EF}"/>
              </a:ext>
            </a:extLst>
          </p:cNvPr>
          <p:cNvSpPr>
            <a:spLocks noChangeShapeType="1"/>
          </p:cNvSpPr>
          <p:nvPr/>
        </p:nvSpPr>
        <p:spPr bwMode="auto">
          <a:xfrm flipH="1">
            <a:off x="5092104" y="3753708"/>
            <a:ext cx="42197" cy="908"/>
          </a:xfrm>
          <a:prstGeom prst="line">
            <a:avLst/>
          </a:prstGeom>
          <a:noFill/>
          <a:ln w="10080" cap="flat">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685800" fontAlgn="auto">
              <a:spcBef>
                <a:spcPts val="0"/>
              </a:spcBef>
              <a:spcAft>
                <a:spcPts val="0"/>
              </a:spcAft>
              <a:defRPr/>
            </a:pPr>
            <a:endParaRPr lang="en-US" sz="1050">
              <a:solidFill>
                <a:prstClr val="black"/>
              </a:solidFill>
              <a:latin typeface="Arial"/>
            </a:endParaRPr>
          </a:p>
        </p:txBody>
      </p:sp>
      <p:sp>
        <p:nvSpPr>
          <p:cNvPr id="158" name="Line 37">
            <a:extLst>
              <a:ext uri="{FF2B5EF4-FFF2-40B4-BE49-F238E27FC236}">
                <a16:creationId xmlns:a16="http://schemas.microsoft.com/office/drawing/2014/main" id="{BBD80067-682F-244A-9E32-0FE76758C306}"/>
              </a:ext>
            </a:extLst>
          </p:cNvPr>
          <p:cNvSpPr>
            <a:spLocks noChangeShapeType="1"/>
          </p:cNvSpPr>
          <p:nvPr/>
        </p:nvSpPr>
        <p:spPr bwMode="auto">
          <a:xfrm flipH="1">
            <a:off x="5092104" y="3565861"/>
            <a:ext cx="42197" cy="908"/>
          </a:xfrm>
          <a:prstGeom prst="line">
            <a:avLst/>
          </a:prstGeom>
          <a:noFill/>
          <a:ln w="10080" cap="flat">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685800" fontAlgn="auto">
              <a:spcBef>
                <a:spcPts val="0"/>
              </a:spcBef>
              <a:spcAft>
                <a:spcPts val="0"/>
              </a:spcAft>
              <a:defRPr/>
            </a:pPr>
            <a:endParaRPr lang="en-US" sz="1050">
              <a:solidFill>
                <a:prstClr val="black"/>
              </a:solidFill>
              <a:latin typeface="Arial"/>
            </a:endParaRPr>
          </a:p>
        </p:txBody>
      </p:sp>
      <p:sp>
        <p:nvSpPr>
          <p:cNvPr id="160" name="Line 39">
            <a:extLst>
              <a:ext uri="{FF2B5EF4-FFF2-40B4-BE49-F238E27FC236}">
                <a16:creationId xmlns:a16="http://schemas.microsoft.com/office/drawing/2014/main" id="{84E265D8-2981-794E-ACBF-4FC365AE5C79}"/>
              </a:ext>
            </a:extLst>
          </p:cNvPr>
          <p:cNvSpPr>
            <a:spLocks noChangeShapeType="1"/>
          </p:cNvSpPr>
          <p:nvPr/>
        </p:nvSpPr>
        <p:spPr bwMode="auto">
          <a:xfrm flipH="1">
            <a:off x="5092104" y="3378922"/>
            <a:ext cx="42197" cy="908"/>
          </a:xfrm>
          <a:prstGeom prst="line">
            <a:avLst/>
          </a:prstGeom>
          <a:noFill/>
          <a:ln w="10080" cap="flat">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685800" fontAlgn="auto">
              <a:spcBef>
                <a:spcPts val="0"/>
              </a:spcBef>
              <a:spcAft>
                <a:spcPts val="0"/>
              </a:spcAft>
              <a:defRPr/>
            </a:pPr>
            <a:endParaRPr lang="en-US" sz="1050">
              <a:solidFill>
                <a:prstClr val="black"/>
              </a:solidFill>
              <a:latin typeface="Arial"/>
            </a:endParaRPr>
          </a:p>
        </p:txBody>
      </p:sp>
      <p:sp>
        <p:nvSpPr>
          <p:cNvPr id="162" name="Line 41">
            <a:extLst>
              <a:ext uri="{FF2B5EF4-FFF2-40B4-BE49-F238E27FC236}">
                <a16:creationId xmlns:a16="http://schemas.microsoft.com/office/drawing/2014/main" id="{9882F430-AB48-7740-8D6F-9A8AB3BBB014}"/>
              </a:ext>
            </a:extLst>
          </p:cNvPr>
          <p:cNvSpPr>
            <a:spLocks noChangeShapeType="1"/>
          </p:cNvSpPr>
          <p:nvPr/>
        </p:nvSpPr>
        <p:spPr bwMode="auto">
          <a:xfrm flipH="1">
            <a:off x="5092104" y="3191983"/>
            <a:ext cx="42197" cy="908"/>
          </a:xfrm>
          <a:prstGeom prst="line">
            <a:avLst/>
          </a:prstGeom>
          <a:noFill/>
          <a:ln w="10080" cap="flat">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685800" fontAlgn="auto">
              <a:spcBef>
                <a:spcPts val="0"/>
              </a:spcBef>
              <a:spcAft>
                <a:spcPts val="0"/>
              </a:spcAft>
              <a:defRPr/>
            </a:pPr>
            <a:endParaRPr lang="en-US" sz="1050">
              <a:solidFill>
                <a:prstClr val="black"/>
              </a:solidFill>
              <a:latin typeface="Arial"/>
            </a:endParaRPr>
          </a:p>
        </p:txBody>
      </p:sp>
      <p:sp>
        <p:nvSpPr>
          <p:cNvPr id="164" name="Line 43">
            <a:extLst>
              <a:ext uri="{FF2B5EF4-FFF2-40B4-BE49-F238E27FC236}">
                <a16:creationId xmlns:a16="http://schemas.microsoft.com/office/drawing/2014/main" id="{FEEA21DE-A454-D644-9A95-E6EBB044CF5F}"/>
              </a:ext>
            </a:extLst>
          </p:cNvPr>
          <p:cNvSpPr>
            <a:spLocks noChangeShapeType="1"/>
          </p:cNvSpPr>
          <p:nvPr/>
        </p:nvSpPr>
        <p:spPr bwMode="auto">
          <a:xfrm flipH="1">
            <a:off x="5092104" y="3004138"/>
            <a:ext cx="42197" cy="908"/>
          </a:xfrm>
          <a:prstGeom prst="line">
            <a:avLst/>
          </a:prstGeom>
          <a:noFill/>
          <a:ln w="10080" cap="flat">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685800" fontAlgn="auto">
              <a:spcBef>
                <a:spcPts val="0"/>
              </a:spcBef>
              <a:spcAft>
                <a:spcPts val="0"/>
              </a:spcAft>
              <a:defRPr/>
            </a:pPr>
            <a:endParaRPr lang="en-US" sz="1050">
              <a:solidFill>
                <a:prstClr val="black"/>
              </a:solidFill>
              <a:latin typeface="Arial"/>
            </a:endParaRPr>
          </a:p>
        </p:txBody>
      </p:sp>
      <p:grpSp>
        <p:nvGrpSpPr>
          <p:cNvPr id="12" name="Group 11"/>
          <p:cNvGrpSpPr/>
          <p:nvPr/>
        </p:nvGrpSpPr>
        <p:grpSpPr>
          <a:xfrm>
            <a:off x="4864091" y="2923099"/>
            <a:ext cx="199733" cy="2170497"/>
            <a:chOff x="6498155" y="2754465"/>
            <a:chExt cx="266310" cy="2893996"/>
          </a:xfrm>
        </p:grpSpPr>
        <p:sp>
          <p:nvSpPr>
            <p:cNvPr id="143" name="Text Box 22">
              <a:extLst>
                <a:ext uri="{FF2B5EF4-FFF2-40B4-BE49-F238E27FC236}">
                  <a16:creationId xmlns:a16="http://schemas.microsoft.com/office/drawing/2014/main" id="{E349C32B-44EA-9346-B913-6FD67929F190}"/>
                </a:ext>
              </a:extLst>
            </p:cNvPr>
            <p:cNvSpPr txBox="1">
              <a:spLocks noChangeArrowheads="1"/>
            </p:cNvSpPr>
            <p:nvPr/>
          </p:nvSpPr>
          <p:spPr bwMode="auto">
            <a:xfrm>
              <a:off x="6498155" y="5516575"/>
              <a:ext cx="266310" cy="13188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9260" rIns="0" bIns="0"/>
            <a:lstStyle/>
            <a:p>
              <a:pPr defTabSz="685800" fontAlgn="auto">
                <a:spcBef>
                  <a:spcPts val="0"/>
                </a:spcBef>
                <a:spcAft>
                  <a:spcPts val="0"/>
                </a:spcAft>
                <a:defRPr/>
              </a:pPr>
              <a:r>
                <a:rPr lang="en-US" altLang="en-US" sz="788" dirty="0">
                  <a:solidFill>
                    <a:srgbClr val="000000"/>
                  </a:solidFill>
                  <a:latin typeface="Arial"/>
                  <a:cs typeface="Arial" panose="020B0604020202020204" pitchFamily="34" charset="0"/>
                </a:rPr>
                <a:t>0.00</a:t>
              </a:r>
            </a:p>
          </p:txBody>
        </p:sp>
        <p:sp>
          <p:nvSpPr>
            <p:cNvPr id="145" name="Text Box 24">
              <a:extLst>
                <a:ext uri="{FF2B5EF4-FFF2-40B4-BE49-F238E27FC236}">
                  <a16:creationId xmlns:a16="http://schemas.microsoft.com/office/drawing/2014/main" id="{825172B3-6302-F540-9A68-1CE893A5EC56}"/>
                </a:ext>
              </a:extLst>
            </p:cNvPr>
            <p:cNvSpPr txBox="1">
              <a:spLocks noChangeArrowheads="1"/>
            </p:cNvSpPr>
            <p:nvPr/>
          </p:nvSpPr>
          <p:spPr bwMode="auto">
            <a:xfrm>
              <a:off x="6498155" y="5265471"/>
              <a:ext cx="266310" cy="13188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9260" rIns="0" bIns="0"/>
            <a:lstStyle/>
            <a:p>
              <a:pPr defTabSz="685800" fontAlgn="auto">
                <a:spcBef>
                  <a:spcPts val="0"/>
                </a:spcBef>
                <a:spcAft>
                  <a:spcPts val="0"/>
                </a:spcAft>
                <a:defRPr/>
              </a:pPr>
              <a:r>
                <a:rPr lang="en-US" altLang="en-US" sz="788">
                  <a:solidFill>
                    <a:srgbClr val="000000"/>
                  </a:solidFill>
                  <a:latin typeface="Arial"/>
                  <a:cs typeface="Arial" panose="020B0604020202020204" pitchFamily="34" charset="0"/>
                </a:rPr>
                <a:t>0.05</a:t>
              </a:r>
            </a:p>
          </p:txBody>
        </p:sp>
        <p:sp>
          <p:nvSpPr>
            <p:cNvPr id="147" name="Text Box 26">
              <a:extLst>
                <a:ext uri="{FF2B5EF4-FFF2-40B4-BE49-F238E27FC236}">
                  <a16:creationId xmlns:a16="http://schemas.microsoft.com/office/drawing/2014/main" id="{ADFBEE29-9521-664C-9F26-C17C09E1823B}"/>
                </a:ext>
              </a:extLst>
            </p:cNvPr>
            <p:cNvSpPr txBox="1">
              <a:spLocks noChangeArrowheads="1"/>
            </p:cNvSpPr>
            <p:nvPr/>
          </p:nvSpPr>
          <p:spPr bwMode="auto">
            <a:xfrm>
              <a:off x="6498155" y="5014370"/>
              <a:ext cx="266310" cy="13188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9260" rIns="0" bIns="0"/>
            <a:lstStyle/>
            <a:p>
              <a:pPr defTabSz="685800" fontAlgn="auto">
                <a:spcBef>
                  <a:spcPts val="0"/>
                </a:spcBef>
                <a:spcAft>
                  <a:spcPts val="0"/>
                </a:spcAft>
                <a:defRPr/>
              </a:pPr>
              <a:r>
                <a:rPr lang="en-US" altLang="en-US" sz="788">
                  <a:solidFill>
                    <a:srgbClr val="000000"/>
                  </a:solidFill>
                  <a:latin typeface="Arial"/>
                  <a:cs typeface="Arial" panose="020B0604020202020204" pitchFamily="34" charset="0"/>
                </a:rPr>
                <a:t>0.10</a:t>
              </a:r>
            </a:p>
          </p:txBody>
        </p:sp>
        <p:sp>
          <p:nvSpPr>
            <p:cNvPr id="149" name="Text Box 28">
              <a:extLst>
                <a:ext uri="{FF2B5EF4-FFF2-40B4-BE49-F238E27FC236}">
                  <a16:creationId xmlns:a16="http://schemas.microsoft.com/office/drawing/2014/main" id="{61E07CCD-ABE4-354C-BC2F-44875D5A8E1A}"/>
                </a:ext>
              </a:extLst>
            </p:cNvPr>
            <p:cNvSpPr txBox="1">
              <a:spLocks noChangeArrowheads="1"/>
            </p:cNvSpPr>
            <p:nvPr/>
          </p:nvSpPr>
          <p:spPr bwMode="auto">
            <a:xfrm>
              <a:off x="6498155" y="4763270"/>
              <a:ext cx="266310" cy="1318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9260" rIns="0" bIns="0"/>
            <a:lstStyle/>
            <a:p>
              <a:pPr defTabSz="685800" fontAlgn="auto">
                <a:spcBef>
                  <a:spcPts val="0"/>
                </a:spcBef>
                <a:spcAft>
                  <a:spcPts val="0"/>
                </a:spcAft>
                <a:defRPr/>
              </a:pPr>
              <a:r>
                <a:rPr lang="en-US" altLang="en-US" sz="788">
                  <a:solidFill>
                    <a:srgbClr val="000000"/>
                  </a:solidFill>
                  <a:latin typeface="Arial"/>
                  <a:cs typeface="Arial" panose="020B0604020202020204" pitchFamily="34" charset="0"/>
                </a:rPr>
                <a:t>0.15</a:t>
              </a:r>
            </a:p>
          </p:txBody>
        </p:sp>
        <p:sp>
          <p:nvSpPr>
            <p:cNvPr id="151" name="Text Box 30">
              <a:extLst>
                <a:ext uri="{FF2B5EF4-FFF2-40B4-BE49-F238E27FC236}">
                  <a16:creationId xmlns:a16="http://schemas.microsoft.com/office/drawing/2014/main" id="{3E56019D-BAFC-0342-B11C-C4B8D5A5490E}"/>
                </a:ext>
              </a:extLst>
            </p:cNvPr>
            <p:cNvSpPr txBox="1">
              <a:spLocks noChangeArrowheads="1"/>
            </p:cNvSpPr>
            <p:nvPr/>
          </p:nvSpPr>
          <p:spPr bwMode="auto">
            <a:xfrm>
              <a:off x="6498155" y="4512169"/>
              <a:ext cx="266310" cy="13188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9260" rIns="0" bIns="0"/>
            <a:lstStyle/>
            <a:p>
              <a:pPr defTabSz="685800" fontAlgn="auto">
                <a:spcBef>
                  <a:spcPts val="0"/>
                </a:spcBef>
                <a:spcAft>
                  <a:spcPts val="0"/>
                </a:spcAft>
                <a:defRPr/>
              </a:pPr>
              <a:r>
                <a:rPr lang="en-US" altLang="en-US" sz="788">
                  <a:solidFill>
                    <a:srgbClr val="000000"/>
                  </a:solidFill>
                  <a:latin typeface="Arial"/>
                  <a:cs typeface="Arial" panose="020B0604020202020204" pitchFamily="34" charset="0"/>
                </a:rPr>
                <a:t>0.20</a:t>
              </a:r>
            </a:p>
          </p:txBody>
        </p:sp>
        <p:sp>
          <p:nvSpPr>
            <p:cNvPr id="153" name="Text Box 32">
              <a:extLst>
                <a:ext uri="{FF2B5EF4-FFF2-40B4-BE49-F238E27FC236}">
                  <a16:creationId xmlns:a16="http://schemas.microsoft.com/office/drawing/2014/main" id="{C00ED206-AFE6-D245-885D-05CD0A143BFE}"/>
                </a:ext>
              </a:extLst>
            </p:cNvPr>
            <p:cNvSpPr txBox="1">
              <a:spLocks noChangeArrowheads="1"/>
            </p:cNvSpPr>
            <p:nvPr/>
          </p:nvSpPr>
          <p:spPr bwMode="auto">
            <a:xfrm>
              <a:off x="6498155" y="4261068"/>
              <a:ext cx="266310" cy="13188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9260" rIns="0" bIns="0"/>
            <a:lstStyle/>
            <a:p>
              <a:pPr defTabSz="685800" fontAlgn="auto">
                <a:spcBef>
                  <a:spcPts val="0"/>
                </a:spcBef>
                <a:spcAft>
                  <a:spcPts val="0"/>
                </a:spcAft>
                <a:defRPr/>
              </a:pPr>
              <a:r>
                <a:rPr lang="en-US" altLang="en-US" sz="788">
                  <a:solidFill>
                    <a:srgbClr val="000000"/>
                  </a:solidFill>
                  <a:latin typeface="Arial"/>
                  <a:cs typeface="Arial" panose="020B0604020202020204" pitchFamily="34" charset="0"/>
                </a:rPr>
                <a:t>0.25</a:t>
              </a:r>
            </a:p>
          </p:txBody>
        </p:sp>
        <p:sp>
          <p:nvSpPr>
            <p:cNvPr id="155" name="Text Box 34">
              <a:extLst>
                <a:ext uri="{FF2B5EF4-FFF2-40B4-BE49-F238E27FC236}">
                  <a16:creationId xmlns:a16="http://schemas.microsoft.com/office/drawing/2014/main" id="{72C38D0D-A896-EA49-943C-07A9D27D9696}"/>
                </a:ext>
              </a:extLst>
            </p:cNvPr>
            <p:cNvSpPr txBox="1">
              <a:spLocks noChangeArrowheads="1"/>
            </p:cNvSpPr>
            <p:nvPr/>
          </p:nvSpPr>
          <p:spPr bwMode="auto">
            <a:xfrm>
              <a:off x="6498155" y="4009967"/>
              <a:ext cx="266310" cy="13188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9260" rIns="0" bIns="0"/>
            <a:lstStyle/>
            <a:p>
              <a:pPr defTabSz="685800" fontAlgn="auto">
                <a:spcBef>
                  <a:spcPts val="0"/>
                </a:spcBef>
                <a:spcAft>
                  <a:spcPts val="0"/>
                </a:spcAft>
                <a:defRPr/>
              </a:pPr>
              <a:r>
                <a:rPr lang="en-US" altLang="en-US" sz="788">
                  <a:solidFill>
                    <a:srgbClr val="000000"/>
                  </a:solidFill>
                  <a:latin typeface="Arial"/>
                  <a:cs typeface="Arial" panose="020B0604020202020204" pitchFamily="34" charset="0"/>
                </a:rPr>
                <a:t>0.30</a:t>
              </a:r>
            </a:p>
          </p:txBody>
        </p:sp>
        <p:sp>
          <p:nvSpPr>
            <p:cNvPr id="157" name="Text Box 36">
              <a:extLst>
                <a:ext uri="{FF2B5EF4-FFF2-40B4-BE49-F238E27FC236}">
                  <a16:creationId xmlns:a16="http://schemas.microsoft.com/office/drawing/2014/main" id="{03F983BC-3415-0945-B2A3-BE2D01FBE33C}"/>
                </a:ext>
              </a:extLst>
            </p:cNvPr>
            <p:cNvSpPr txBox="1">
              <a:spLocks noChangeArrowheads="1"/>
            </p:cNvSpPr>
            <p:nvPr/>
          </p:nvSpPr>
          <p:spPr bwMode="auto">
            <a:xfrm>
              <a:off x="6498155" y="3758867"/>
              <a:ext cx="266310" cy="1318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9260" rIns="0" bIns="0"/>
            <a:lstStyle/>
            <a:p>
              <a:pPr defTabSz="685800" fontAlgn="auto">
                <a:spcBef>
                  <a:spcPts val="0"/>
                </a:spcBef>
                <a:spcAft>
                  <a:spcPts val="0"/>
                </a:spcAft>
                <a:defRPr/>
              </a:pPr>
              <a:r>
                <a:rPr lang="en-US" altLang="en-US" sz="788" dirty="0">
                  <a:solidFill>
                    <a:srgbClr val="000000"/>
                  </a:solidFill>
                  <a:latin typeface="Arial"/>
                  <a:cs typeface="Arial" panose="020B0604020202020204" pitchFamily="34" charset="0"/>
                </a:rPr>
                <a:t>0.35</a:t>
              </a:r>
            </a:p>
          </p:txBody>
        </p:sp>
        <p:sp>
          <p:nvSpPr>
            <p:cNvPr id="159" name="Text Box 38">
              <a:extLst>
                <a:ext uri="{FF2B5EF4-FFF2-40B4-BE49-F238E27FC236}">
                  <a16:creationId xmlns:a16="http://schemas.microsoft.com/office/drawing/2014/main" id="{52E5DB79-80EC-DC47-B50D-BDAB278B7405}"/>
                </a:ext>
              </a:extLst>
            </p:cNvPr>
            <p:cNvSpPr txBox="1">
              <a:spLocks noChangeArrowheads="1"/>
            </p:cNvSpPr>
            <p:nvPr/>
          </p:nvSpPr>
          <p:spPr bwMode="auto">
            <a:xfrm>
              <a:off x="6498155" y="3507767"/>
              <a:ext cx="266310" cy="1318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9260" rIns="0" bIns="0"/>
            <a:lstStyle/>
            <a:p>
              <a:pPr defTabSz="685800" fontAlgn="auto">
                <a:spcBef>
                  <a:spcPts val="0"/>
                </a:spcBef>
                <a:spcAft>
                  <a:spcPts val="0"/>
                </a:spcAft>
                <a:defRPr/>
              </a:pPr>
              <a:r>
                <a:rPr lang="en-US" altLang="en-US" sz="788">
                  <a:solidFill>
                    <a:srgbClr val="000000"/>
                  </a:solidFill>
                  <a:latin typeface="Arial"/>
                  <a:cs typeface="Arial" panose="020B0604020202020204" pitchFamily="34" charset="0"/>
                </a:rPr>
                <a:t>0.40</a:t>
              </a:r>
            </a:p>
          </p:txBody>
        </p:sp>
        <p:sp>
          <p:nvSpPr>
            <p:cNvPr id="161" name="Text Box 40">
              <a:extLst>
                <a:ext uri="{FF2B5EF4-FFF2-40B4-BE49-F238E27FC236}">
                  <a16:creationId xmlns:a16="http://schemas.microsoft.com/office/drawing/2014/main" id="{952CB643-E242-9E4B-BC5E-09885DC0489B}"/>
                </a:ext>
              </a:extLst>
            </p:cNvPr>
            <p:cNvSpPr txBox="1">
              <a:spLocks noChangeArrowheads="1"/>
            </p:cNvSpPr>
            <p:nvPr/>
          </p:nvSpPr>
          <p:spPr bwMode="auto">
            <a:xfrm>
              <a:off x="6498155" y="3256666"/>
              <a:ext cx="266310" cy="13188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9260" rIns="0" bIns="0"/>
            <a:lstStyle/>
            <a:p>
              <a:pPr defTabSz="685800" fontAlgn="auto">
                <a:spcBef>
                  <a:spcPts val="0"/>
                </a:spcBef>
                <a:spcAft>
                  <a:spcPts val="0"/>
                </a:spcAft>
                <a:defRPr/>
              </a:pPr>
              <a:r>
                <a:rPr lang="en-US" altLang="en-US" sz="788" dirty="0">
                  <a:solidFill>
                    <a:srgbClr val="000000"/>
                  </a:solidFill>
                  <a:latin typeface="Arial"/>
                  <a:cs typeface="Arial" panose="020B0604020202020204" pitchFamily="34" charset="0"/>
                </a:rPr>
                <a:t>0.45</a:t>
              </a:r>
            </a:p>
          </p:txBody>
        </p:sp>
        <p:sp>
          <p:nvSpPr>
            <p:cNvPr id="163" name="Text Box 42">
              <a:extLst>
                <a:ext uri="{FF2B5EF4-FFF2-40B4-BE49-F238E27FC236}">
                  <a16:creationId xmlns:a16="http://schemas.microsoft.com/office/drawing/2014/main" id="{570499A8-6F2B-8441-8C00-62391170D28B}"/>
                </a:ext>
              </a:extLst>
            </p:cNvPr>
            <p:cNvSpPr txBox="1">
              <a:spLocks noChangeArrowheads="1"/>
            </p:cNvSpPr>
            <p:nvPr/>
          </p:nvSpPr>
          <p:spPr bwMode="auto">
            <a:xfrm>
              <a:off x="6498155" y="3005565"/>
              <a:ext cx="266310" cy="13188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9260" rIns="0" bIns="0"/>
            <a:lstStyle/>
            <a:p>
              <a:pPr defTabSz="685800" fontAlgn="auto">
                <a:spcBef>
                  <a:spcPts val="0"/>
                </a:spcBef>
                <a:spcAft>
                  <a:spcPts val="0"/>
                </a:spcAft>
                <a:defRPr/>
              </a:pPr>
              <a:r>
                <a:rPr lang="en-US" altLang="en-US" sz="788">
                  <a:solidFill>
                    <a:srgbClr val="000000"/>
                  </a:solidFill>
                  <a:latin typeface="Arial"/>
                  <a:cs typeface="Arial" panose="020B0604020202020204" pitchFamily="34" charset="0"/>
                </a:rPr>
                <a:t>0.50</a:t>
              </a:r>
            </a:p>
          </p:txBody>
        </p:sp>
        <p:sp>
          <p:nvSpPr>
            <p:cNvPr id="165" name="Text Box 44">
              <a:extLst>
                <a:ext uri="{FF2B5EF4-FFF2-40B4-BE49-F238E27FC236}">
                  <a16:creationId xmlns:a16="http://schemas.microsoft.com/office/drawing/2014/main" id="{BF3E9696-54B2-0B45-A8FC-A1BBE4595ABF}"/>
                </a:ext>
              </a:extLst>
            </p:cNvPr>
            <p:cNvSpPr txBox="1">
              <a:spLocks noChangeArrowheads="1"/>
            </p:cNvSpPr>
            <p:nvPr/>
          </p:nvSpPr>
          <p:spPr bwMode="auto">
            <a:xfrm>
              <a:off x="6498155" y="2754465"/>
              <a:ext cx="266310" cy="1318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9260" rIns="0" bIns="0"/>
            <a:lstStyle/>
            <a:p>
              <a:pPr defTabSz="685800" fontAlgn="auto">
                <a:spcBef>
                  <a:spcPts val="0"/>
                </a:spcBef>
                <a:spcAft>
                  <a:spcPts val="0"/>
                </a:spcAft>
                <a:defRPr/>
              </a:pPr>
              <a:r>
                <a:rPr lang="en-US" altLang="en-US" sz="788" dirty="0">
                  <a:solidFill>
                    <a:srgbClr val="000000"/>
                  </a:solidFill>
                  <a:latin typeface="Arial"/>
                  <a:cs typeface="Arial" panose="020B0604020202020204" pitchFamily="34" charset="0"/>
                </a:rPr>
                <a:t>0.55</a:t>
              </a:r>
            </a:p>
          </p:txBody>
        </p:sp>
      </p:grpSp>
      <p:sp>
        <p:nvSpPr>
          <p:cNvPr id="166" name="Text Box 45">
            <a:extLst>
              <a:ext uri="{FF2B5EF4-FFF2-40B4-BE49-F238E27FC236}">
                <a16:creationId xmlns:a16="http://schemas.microsoft.com/office/drawing/2014/main" id="{5DCDC521-A07E-4141-AA2A-659D1E6DD3FD}"/>
              </a:ext>
            </a:extLst>
          </p:cNvPr>
          <p:cNvSpPr txBox="1">
            <a:spLocks noChangeArrowheads="1"/>
          </p:cNvSpPr>
          <p:nvPr/>
        </p:nvSpPr>
        <p:spPr bwMode="auto">
          <a:xfrm rot="16200000">
            <a:off x="4454636" y="3983465"/>
            <a:ext cx="456458" cy="10221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9260" rIns="0" bIns="0"/>
          <a:lstStyle>
            <a:lvl1pPr>
              <a:tabLst>
                <a:tab pos="7239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1pPr>
            <a:lvl2pPr>
              <a:tabLst>
                <a:tab pos="7239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2pPr>
            <a:lvl3pPr>
              <a:tabLst>
                <a:tab pos="7239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3pPr>
            <a:lvl4pPr>
              <a:tabLst>
                <a:tab pos="7239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4pPr>
            <a:lvl5pPr>
              <a:tabLst>
                <a:tab pos="7239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ctr" defTabSz="685800" fontAlgn="auto">
              <a:spcBef>
                <a:spcPts val="0"/>
              </a:spcBef>
              <a:spcAft>
                <a:spcPts val="0"/>
              </a:spcAft>
              <a:tabLst/>
              <a:defRPr/>
            </a:pPr>
            <a:r>
              <a:rPr lang="en-US" altLang="en-US" sz="900" b="1" dirty="0">
                <a:latin typeface="Arial"/>
                <a:cs typeface="Arial" panose="020B0604020202020204" pitchFamily="34" charset="0"/>
              </a:rPr>
              <a:t>Proportion</a:t>
            </a:r>
          </a:p>
        </p:txBody>
      </p:sp>
      <p:sp>
        <p:nvSpPr>
          <p:cNvPr id="167" name="Line 46">
            <a:extLst>
              <a:ext uri="{FF2B5EF4-FFF2-40B4-BE49-F238E27FC236}">
                <a16:creationId xmlns:a16="http://schemas.microsoft.com/office/drawing/2014/main" id="{40935FCC-9D47-724B-B8EB-446F8118A2E9}"/>
              </a:ext>
            </a:extLst>
          </p:cNvPr>
          <p:cNvSpPr>
            <a:spLocks noChangeShapeType="1"/>
          </p:cNvSpPr>
          <p:nvPr/>
        </p:nvSpPr>
        <p:spPr bwMode="auto">
          <a:xfrm>
            <a:off x="5133363" y="5127619"/>
            <a:ext cx="3402962" cy="908"/>
          </a:xfrm>
          <a:prstGeom prst="line">
            <a:avLst/>
          </a:prstGeom>
          <a:noFill/>
          <a:ln w="10080" cap="flat">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685800" fontAlgn="auto">
              <a:spcBef>
                <a:spcPts val="0"/>
              </a:spcBef>
              <a:spcAft>
                <a:spcPts val="0"/>
              </a:spcAft>
              <a:defRPr/>
            </a:pPr>
            <a:endParaRPr lang="en-US" sz="1050">
              <a:solidFill>
                <a:prstClr val="black"/>
              </a:solidFill>
              <a:latin typeface="Arial"/>
            </a:endParaRPr>
          </a:p>
        </p:txBody>
      </p:sp>
      <p:sp>
        <p:nvSpPr>
          <p:cNvPr id="168" name="Line 47">
            <a:extLst>
              <a:ext uri="{FF2B5EF4-FFF2-40B4-BE49-F238E27FC236}">
                <a16:creationId xmlns:a16="http://schemas.microsoft.com/office/drawing/2014/main" id="{CAFEF917-AAE3-274C-830E-620510347626}"/>
              </a:ext>
            </a:extLst>
          </p:cNvPr>
          <p:cNvSpPr>
            <a:spLocks noChangeShapeType="1"/>
          </p:cNvSpPr>
          <p:nvPr/>
        </p:nvSpPr>
        <p:spPr bwMode="auto">
          <a:xfrm>
            <a:off x="5198065" y="5127619"/>
            <a:ext cx="938" cy="39929"/>
          </a:xfrm>
          <a:prstGeom prst="line">
            <a:avLst/>
          </a:prstGeom>
          <a:noFill/>
          <a:ln w="10080" cap="flat">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685800" fontAlgn="auto">
              <a:spcBef>
                <a:spcPts val="0"/>
              </a:spcBef>
              <a:spcAft>
                <a:spcPts val="0"/>
              </a:spcAft>
              <a:defRPr/>
            </a:pPr>
            <a:endParaRPr lang="en-US" sz="1050">
              <a:solidFill>
                <a:prstClr val="black"/>
              </a:solidFill>
              <a:latin typeface="Arial"/>
            </a:endParaRPr>
          </a:p>
        </p:txBody>
      </p:sp>
      <p:sp>
        <p:nvSpPr>
          <p:cNvPr id="169" name="Text Box 48">
            <a:extLst>
              <a:ext uri="{FF2B5EF4-FFF2-40B4-BE49-F238E27FC236}">
                <a16:creationId xmlns:a16="http://schemas.microsoft.com/office/drawing/2014/main" id="{48E7EA30-604F-CE43-A10D-E38AB7D3BEA1}"/>
              </a:ext>
            </a:extLst>
          </p:cNvPr>
          <p:cNvSpPr txBox="1">
            <a:spLocks noChangeArrowheads="1"/>
          </p:cNvSpPr>
          <p:nvPr/>
        </p:nvSpPr>
        <p:spPr bwMode="auto">
          <a:xfrm>
            <a:off x="5169934" y="5180253"/>
            <a:ext cx="57200" cy="989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9260" rIns="0" bIns="0"/>
          <a:lstStyle/>
          <a:p>
            <a:pPr defTabSz="685800" fontAlgn="auto">
              <a:spcBef>
                <a:spcPts val="0"/>
              </a:spcBef>
              <a:spcAft>
                <a:spcPts val="0"/>
              </a:spcAft>
              <a:defRPr/>
            </a:pPr>
            <a:r>
              <a:rPr lang="en-US" altLang="en-US" sz="825">
                <a:solidFill>
                  <a:srgbClr val="000000"/>
                </a:solidFill>
                <a:latin typeface="Arial"/>
                <a:cs typeface="Arial" panose="020B0604020202020204" pitchFamily="34" charset="0"/>
              </a:rPr>
              <a:t>0</a:t>
            </a:r>
          </a:p>
        </p:txBody>
      </p:sp>
      <p:sp>
        <p:nvSpPr>
          <p:cNvPr id="170" name="Line 49">
            <a:extLst>
              <a:ext uri="{FF2B5EF4-FFF2-40B4-BE49-F238E27FC236}">
                <a16:creationId xmlns:a16="http://schemas.microsoft.com/office/drawing/2014/main" id="{DCB07188-BFFC-6A4E-A48F-C359E3B48841}"/>
              </a:ext>
            </a:extLst>
          </p:cNvPr>
          <p:cNvSpPr>
            <a:spLocks noChangeShapeType="1"/>
          </p:cNvSpPr>
          <p:nvPr/>
        </p:nvSpPr>
        <p:spPr bwMode="auto">
          <a:xfrm>
            <a:off x="6016689" y="5127619"/>
            <a:ext cx="938" cy="39929"/>
          </a:xfrm>
          <a:prstGeom prst="line">
            <a:avLst/>
          </a:prstGeom>
          <a:noFill/>
          <a:ln w="10080" cap="flat">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685800" fontAlgn="auto">
              <a:spcBef>
                <a:spcPts val="0"/>
              </a:spcBef>
              <a:spcAft>
                <a:spcPts val="0"/>
              </a:spcAft>
              <a:defRPr/>
            </a:pPr>
            <a:endParaRPr lang="en-US" sz="1050">
              <a:solidFill>
                <a:prstClr val="black"/>
              </a:solidFill>
              <a:latin typeface="Arial"/>
            </a:endParaRPr>
          </a:p>
        </p:txBody>
      </p:sp>
      <p:sp>
        <p:nvSpPr>
          <p:cNvPr id="171" name="Text Box 50">
            <a:extLst>
              <a:ext uri="{FF2B5EF4-FFF2-40B4-BE49-F238E27FC236}">
                <a16:creationId xmlns:a16="http://schemas.microsoft.com/office/drawing/2014/main" id="{B97F22AE-C0B7-7544-A92C-A19BC1623D32}"/>
              </a:ext>
            </a:extLst>
          </p:cNvPr>
          <p:cNvSpPr txBox="1">
            <a:spLocks noChangeArrowheads="1"/>
          </p:cNvSpPr>
          <p:nvPr/>
        </p:nvSpPr>
        <p:spPr bwMode="auto">
          <a:xfrm>
            <a:off x="5988557" y="5180253"/>
            <a:ext cx="57201" cy="989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9260" rIns="0" bIns="0"/>
          <a:lstStyle/>
          <a:p>
            <a:pPr defTabSz="685800" fontAlgn="auto">
              <a:spcBef>
                <a:spcPts val="0"/>
              </a:spcBef>
              <a:spcAft>
                <a:spcPts val="0"/>
              </a:spcAft>
              <a:defRPr/>
            </a:pPr>
            <a:r>
              <a:rPr lang="en-US" altLang="en-US" sz="825">
                <a:solidFill>
                  <a:srgbClr val="000000"/>
                </a:solidFill>
                <a:latin typeface="Arial"/>
                <a:cs typeface="Arial" panose="020B0604020202020204" pitchFamily="34" charset="0"/>
              </a:rPr>
              <a:t>1</a:t>
            </a:r>
          </a:p>
        </p:txBody>
      </p:sp>
      <p:sp>
        <p:nvSpPr>
          <p:cNvPr id="172" name="Line 51">
            <a:extLst>
              <a:ext uri="{FF2B5EF4-FFF2-40B4-BE49-F238E27FC236}">
                <a16:creationId xmlns:a16="http://schemas.microsoft.com/office/drawing/2014/main" id="{541DB70C-6A6D-8240-A4C5-4F2FDB8BEF6E}"/>
              </a:ext>
            </a:extLst>
          </p:cNvPr>
          <p:cNvSpPr>
            <a:spLocks noChangeShapeType="1"/>
          </p:cNvSpPr>
          <p:nvPr/>
        </p:nvSpPr>
        <p:spPr bwMode="auto">
          <a:xfrm>
            <a:off x="6835312" y="5127619"/>
            <a:ext cx="938" cy="39929"/>
          </a:xfrm>
          <a:prstGeom prst="line">
            <a:avLst/>
          </a:prstGeom>
          <a:noFill/>
          <a:ln w="10080" cap="flat">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685800" fontAlgn="auto">
              <a:spcBef>
                <a:spcPts val="0"/>
              </a:spcBef>
              <a:spcAft>
                <a:spcPts val="0"/>
              </a:spcAft>
              <a:defRPr/>
            </a:pPr>
            <a:endParaRPr lang="en-US" sz="1050">
              <a:solidFill>
                <a:prstClr val="black"/>
              </a:solidFill>
              <a:latin typeface="Arial"/>
            </a:endParaRPr>
          </a:p>
        </p:txBody>
      </p:sp>
      <p:sp>
        <p:nvSpPr>
          <p:cNvPr id="173" name="Text Box 52">
            <a:extLst>
              <a:ext uri="{FF2B5EF4-FFF2-40B4-BE49-F238E27FC236}">
                <a16:creationId xmlns:a16="http://schemas.microsoft.com/office/drawing/2014/main" id="{9A3BBAF6-6938-1E47-B254-4A743B1490EB}"/>
              </a:ext>
            </a:extLst>
          </p:cNvPr>
          <p:cNvSpPr txBox="1">
            <a:spLocks noChangeArrowheads="1"/>
          </p:cNvSpPr>
          <p:nvPr/>
        </p:nvSpPr>
        <p:spPr bwMode="auto">
          <a:xfrm>
            <a:off x="6806243" y="5180253"/>
            <a:ext cx="57201" cy="989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9260" rIns="0" bIns="0"/>
          <a:lstStyle/>
          <a:p>
            <a:pPr defTabSz="685800" fontAlgn="auto">
              <a:spcBef>
                <a:spcPts val="0"/>
              </a:spcBef>
              <a:spcAft>
                <a:spcPts val="0"/>
              </a:spcAft>
              <a:defRPr/>
            </a:pPr>
            <a:r>
              <a:rPr lang="en-US" altLang="en-US" sz="825">
                <a:solidFill>
                  <a:srgbClr val="000000"/>
                </a:solidFill>
                <a:latin typeface="Arial"/>
                <a:cs typeface="Arial" panose="020B0604020202020204" pitchFamily="34" charset="0"/>
              </a:rPr>
              <a:t>2</a:t>
            </a:r>
          </a:p>
        </p:txBody>
      </p:sp>
      <p:sp>
        <p:nvSpPr>
          <p:cNvPr id="174" name="Line 53">
            <a:extLst>
              <a:ext uri="{FF2B5EF4-FFF2-40B4-BE49-F238E27FC236}">
                <a16:creationId xmlns:a16="http://schemas.microsoft.com/office/drawing/2014/main" id="{4B828CEE-5699-A343-A465-89CC5B84A418}"/>
              </a:ext>
            </a:extLst>
          </p:cNvPr>
          <p:cNvSpPr>
            <a:spLocks noChangeShapeType="1"/>
          </p:cNvSpPr>
          <p:nvPr/>
        </p:nvSpPr>
        <p:spPr bwMode="auto">
          <a:xfrm>
            <a:off x="7653937" y="5127619"/>
            <a:ext cx="938" cy="39929"/>
          </a:xfrm>
          <a:prstGeom prst="line">
            <a:avLst/>
          </a:prstGeom>
          <a:noFill/>
          <a:ln w="10080" cap="flat">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685800" fontAlgn="auto">
              <a:spcBef>
                <a:spcPts val="0"/>
              </a:spcBef>
              <a:spcAft>
                <a:spcPts val="0"/>
              </a:spcAft>
              <a:defRPr/>
            </a:pPr>
            <a:endParaRPr lang="en-US" sz="1050">
              <a:solidFill>
                <a:prstClr val="black"/>
              </a:solidFill>
              <a:latin typeface="Arial"/>
            </a:endParaRPr>
          </a:p>
        </p:txBody>
      </p:sp>
      <p:sp>
        <p:nvSpPr>
          <p:cNvPr id="175" name="Text Box 54">
            <a:extLst>
              <a:ext uri="{FF2B5EF4-FFF2-40B4-BE49-F238E27FC236}">
                <a16:creationId xmlns:a16="http://schemas.microsoft.com/office/drawing/2014/main" id="{0A3BDC1A-4993-504C-9260-485021777434}"/>
              </a:ext>
            </a:extLst>
          </p:cNvPr>
          <p:cNvSpPr txBox="1">
            <a:spLocks noChangeArrowheads="1"/>
          </p:cNvSpPr>
          <p:nvPr/>
        </p:nvSpPr>
        <p:spPr bwMode="auto">
          <a:xfrm>
            <a:off x="7624867" y="5180253"/>
            <a:ext cx="57200" cy="989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9260" rIns="0" bIns="0"/>
          <a:lstStyle/>
          <a:p>
            <a:pPr defTabSz="685800" fontAlgn="auto">
              <a:spcBef>
                <a:spcPts val="0"/>
              </a:spcBef>
              <a:spcAft>
                <a:spcPts val="0"/>
              </a:spcAft>
              <a:defRPr/>
            </a:pPr>
            <a:r>
              <a:rPr lang="en-US" altLang="en-US" sz="825">
                <a:solidFill>
                  <a:srgbClr val="000000"/>
                </a:solidFill>
                <a:latin typeface="Arial"/>
                <a:cs typeface="Arial" panose="020B0604020202020204" pitchFamily="34" charset="0"/>
              </a:rPr>
              <a:t>3</a:t>
            </a:r>
          </a:p>
        </p:txBody>
      </p:sp>
      <p:sp>
        <p:nvSpPr>
          <p:cNvPr id="176" name="Line 55">
            <a:extLst>
              <a:ext uri="{FF2B5EF4-FFF2-40B4-BE49-F238E27FC236}">
                <a16:creationId xmlns:a16="http://schemas.microsoft.com/office/drawing/2014/main" id="{5B84E502-B5A9-2C45-8818-D4D7CF24179D}"/>
              </a:ext>
            </a:extLst>
          </p:cNvPr>
          <p:cNvSpPr>
            <a:spLocks noChangeShapeType="1"/>
          </p:cNvSpPr>
          <p:nvPr/>
        </p:nvSpPr>
        <p:spPr bwMode="auto">
          <a:xfrm>
            <a:off x="8471623" y="5127619"/>
            <a:ext cx="938" cy="39929"/>
          </a:xfrm>
          <a:prstGeom prst="line">
            <a:avLst/>
          </a:prstGeom>
          <a:noFill/>
          <a:ln w="10080" cap="flat">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685800" fontAlgn="auto">
              <a:spcBef>
                <a:spcPts val="0"/>
              </a:spcBef>
              <a:spcAft>
                <a:spcPts val="0"/>
              </a:spcAft>
              <a:defRPr/>
            </a:pPr>
            <a:endParaRPr lang="en-US" sz="1050">
              <a:solidFill>
                <a:prstClr val="black"/>
              </a:solidFill>
              <a:latin typeface="Arial"/>
            </a:endParaRPr>
          </a:p>
        </p:txBody>
      </p:sp>
      <p:sp>
        <p:nvSpPr>
          <p:cNvPr id="177" name="Text Box 56">
            <a:extLst>
              <a:ext uri="{FF2B5EF4-FFF2-40B4-BE49-F238E27FC236}">
                <a16:creationId xmlns:a16="http://schemas.microsoft.com/office/drawing/2014/main" id="{D284C069-3A4C-F343-B108-6ECA3520F9DF}"/>
              </a:ext>
            </a:extLst>
          </p:cNvPr>
          <p:cNvSpPr txBox="1">
            <a:spLocks noChangeArrowheads="1"/>
          </p:cNvSpPr>
          <p:nvPr/>
        </p:nvSpPr>
        <p:spPr bwMode="auto">
          <a:xfrm>
            <a:off x="8443490" y="5180253"/>
            <a:ext cx="57201" cy="989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9260" rIns="0" bIns="0"/>
          <a:lstStyle/>
          <a:p>
            <a:pPr defTabSz="685800" fontAlgn="auto">
              <a:spcBef>
                <a:spcPts val="0"/>
              </a:spcBef>
              <a:spcAft>
                <a:spcPts val="0"/>
              </a:spcAft>
              <a:defRPr/>
            </a:pPr>
            <a:r>
              <a:rPr lang="en-US" altLang="en-US" sz="825">
                <a:solidFill>
                  <a:srgbClr val="000000"/>
                </a:solidFill>
                <a:latin typeface="Arial"/>
                <a:cs typeface="Arial" panose="020B0604020202020204" pitchFamily="34" charset="0"/>
              </a:rPr>
              <a:t>4</a:t>
            </a:r>
          </a:p>
        </p:txBody>
      </p:sp>
      <p:sp>
        <p:nvSpPr>
          <p:cNvPr id="178" name="Text Box 57">
            <a:extLst>
              <a:ext uri="{FF2B5EF4-FFF2-40B4-BE49-F238E27FC236}">
                <a16:creationId xmlns:a16="http://schemas.microsoft.com/office/drawing/2014/main" id="{9CDC2D7E-C0A4-5E4A-AFC0-BFCBF1EB85E4}"/>
              </a:ext>
            </a:extLst>
          </p:cNvPr>
          <p:cNvSpPr txBox="1">
            <a:spLocks noChangeArrowheads="1"/>
          </p:cNvSpPr>
          <p:nvPr/>
        </p:nvSpPr>
        <p:spPr bwMode="auto">
          <a:xfrm>
            <a:off x="6702158" y="5288241"/>
            <a:ext cx="267248" cy="9891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9260" rIns="0" bIns="0"/>
          <a:lstStyle/>
          <a:p>
            <a:pPr defTabSz="685800" fontAlgn="auto">
              <a:spcBef>
                <a:spcPts val="0"/>
              </a:spcBef>
              <a:spcAft>
                <a:spcPts val="0"/>
              </a:spcAft>
              <a:defRPr/>
            </a:pPr>
            <a:r>
              <a:rPr lang="en-US" altLang="en-US" sz="900" b="1" dirty="0">
                <a:solidFill>
                  <a:srgbClr val="000000"/>
                </a:solidFill>
                <a:latin typeface="Arial"/>
                <a:cs typeface="Arial" panose="020B0604020202020204" pitchFamily="34" charset="0"/>
              </a:rPr>
              <a:t>Years</a:t>
            </a:r>
          </a:p>
        </p:txBody>
      </p:sp>
      <p:sp>
        <p:nvSpPr>
          <p:cNvPr id="179" name="Text Box 58">
            <a:extLst>
              <a:ext uri="{FF2B5EF4-FFF2-40B4-BE49-F238E27FC236}">
                <a16:creationId xmlns:a16="http://schemas.microsoft.com/office/drawing/2014/main" id="{1656E3D4-5D19-5B45-A95A-052880B201C0}"/>
              </a:ext>
            </a:extLst>
          </p:cNvPr>
          <p:cNvSpPr txBox="1">
            <a:spLocks noChangeArrowheads="1"/>
          </p:cNvSpPr>
          <p:nvPr/>
        </p:nvSpPr>
        <p:spPr bwMode="auto">
          <a:xfrm>
            <a:off x="5988557" y="2170275"/>
            <a:ext cx="1373750" cy="13884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12569" rIns="0" bIns="0"/>
          <a:lstStyle>
            <a:lvl1pPr>
              <a:tabLst>
                <a:tab pos="723900" algn="l"/>
                <a:tab pos="1447800" algn="l"/>
                <a:tab pos="21717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1pPr>
            <a:lvl2pPr>
              <a:tabLst>
                <a:tab pos="723900" algn="l"/>
                <a:tab pos="1447800" algn="l"/>
                <a:tab pos="21717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2pPr>
            <a:lvl3pPr>
              <a:tabLst>
                <a:tab pos="723900" algn="l"/>
                <a:tab pos="1447800" algn="l"/>
                <a:tab pos="21717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3pPr>
            <a:lvl4pPr>
              <a:tabLst>
                <a:tab pos="723900" algn="l"/>
                <a:tab pos="1447800" algn="l"/>
                <a:tab pos="21717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4pPr>
            <a:lvl5pPr>
              <a:tabLst>
                <a:tab pos="723900" algn="l"/>
                <a:tab pos="1447800" algn="l"/>
                <a:tab pos="21717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defTabSz="685800" fontAlgn="auto">
              <a:spcBef>
                <a:spcPts val="0"/>
              </a:spcBef>
              <a:spcAft>
                <a:spcPts val="0"/>
              </a:spcAft>
              <a:tabLst>
                <a:tab pos="542925" algn="l"/>
                <a:tab pos="1085850" algn="l"/>
                <a:tab pos="1628775" algn="l"/>
              </a:tabLst>
              <a:defRPr/>
            </a:pPr>
            <a:r>
              <a:rPr lang="en-US" altLang="en-US" sz="1500" b="1" dirty="0">
                <a:solidFill>
                  <a:srgbClr val="0460A9"/>
                </a:solidFill>
                <a:latin typeface="Arial"/>
                <a:cs typeface="Arial" panose="020B0604020202020204" pitchFamily="34" charset="0"/>
              </a:rPr>
              <a:t>Cardiovascular Death*</a:t>
            </a:r>
          </a:p>
        </p:txBody>
      </p:sp>
      <p:sp>
        <p:nvSpPr>
          <p:cNvPr id="180" name="Rectangle 179">
            <a:extLst>
              <a:ext uri="{FF2B5EF4-FFF2-40B4-BE49-F238E27FC236}">
                <a16:creationId xmlns:a16="http://schemas.microsoft.com/office/drawing/2014/main" id="{394F2EDD-D746-2C47-8A66-A51DCACE1DFB}"/>
              </a:ext>
            </a:extLst>
          </p:cNvPr>
          <p:cNvSpPr/>
          <p:nvPr/>
        </p:nvSpPr>
        <p:spPr>
          <a:xfrm>
            <a:off x="5515161" y="2453699"/>
            <a:ext cx="2749471" cy="900246"/>
          </a:xfrm>
          <a:prstGeom prst="rect">
            <a:avLst/>
          </a:prstGeom>
        </p:spPr>
        <p:txBody>
          <a:bodyPr wrap="none">
            <a:spAutoFit/>
          </a:bodyPr>
          <a:lstStyle/>
          <a:p>
            <a:pPr defTabSz="685800" fontAlgn="auto">
              <a:spcBef>
                <a:spcPts val="0"/>
              </a:spcBef>
              <a:spcAft>
                <a:spcPts val="0"/>
              </a:spcAft>
              <a:defRPr/>
            </a:pPr>
            <a:r>
              <a:rPr lang="en-US" sz="1050" dirty="0">
                <a:solidFill>
                  <a:prstClr val="black"/>
                </a:solidFill>
                <a:latin typeface="Arial"/>
              </a:rPr>
              <a:t>			</a:t>
            </a:r>
            <a:r>
              <a:rPr lang="en-US" sz="1050" u="sng" dirty="0">
                <a:solidFill>
                  <a:prstClr val="black"/>
                </a:solidFill>
                <a:latin typeface="Arial"/>
              </a:rPr>
              <a:t>Patients</a:t>
            </a:r>
          </a:p>
          <a:p>
            <a:pPr defTabSz="685800" fontAlgn="auto">
              <a:spcBef>
                <a:spcPts val="0"/>
              </a:spcBef>
              <a:spcAft>
                <a:spcPts val="0"/>
              </a:spcAft>
              <a:defRPr/>
            </a:pPr>
            <a:r>
              <a:rPr lang="en-US" sz="1050" b="1" dirty="0">
                <a:solidFill>
                  <a:srgbClr val="0460A9"/>
                </a:solidFill>
                <a:latin typeface="Arial"/>
              </a:rPr>
              <a:t>Valsartan 	</a:t>
            </a:r>
            <a:r>
              <a:rPr lang="en-US" sz="1050" dirty="0">
                <a:solidFill>
                  <a:prstClr val="black"/>
                </a:solidFill>
                <a:latin typeface="Arial"/>
              </a:rPr>
              <a:t>	212 (8.9%)</a:t>
            </a:r>
          </a:p>
          <a:p>
            <a:pPr defTabSz="685800" fontAlgn="auto">
              <a:spcBef>
                <a:spcPts val="0"/>
              </a:spcBef>
              <a:spcAft>
                <a:spcPts val="0"/>
              </a:spcAft>
              <a:defRPr/>
            </a:pPr>
            <a:r>
              <a:rPr lang="en-US" sz="1050" b="1" dirty="0">
                <a:solidFill>
                  <a:srgbClr val="90353A"/>
                </a:solidFill>
                <a:latin typeface="Arial"/>
              </a:rPr>
              <a:t>Sacubitril/Valsartan 	</a:t>
            </a:r>
            <a:r>
              <a:rPr lang="en-US" sz="1050" dirty="0">
                <a:solidFill>
                  <a:prstClr val="black"/>
                </a:solidFill>
                <a:latin typeface="Arial"/>
              </a:rPr>
              <a:t>204 (8.5%)</a:t>
            </a:r>
          </a:p>
          <a:p>
            <a:pPr defTabSz="685800" fontAlgn="auto">
              <a:spcBef>
                <a:spcPts val="0"/>
              </a:spcBef>
              <a:spcAft>
                <a:spcPts val="0"/>
              </a:spcAft>
              <a:defRPr/>
            </a:pPr>
            <a:endParaRPr lang="en-US" sz="1050" dirty="0">
              <a:solidFill>
                <a:prstClr val="black"/>
              </a:solidFill>
              <a:latin typeface="Arial"/>
            </a:endParaRPr>
          </a:p>
          <a:p>
            <a:pPr defTabSz="685800" fontAlgn="auto">
              <a:spcBef>
                <a:spcPts val="0"/>
              </a:spcBef>
              <a:spcAft>
                <a:spcPts val="0"/>
              </a:spcAft>
              <a:defRPr/>
            </a:pPr>
            <a:r>
              <a:rPr lang="en-US" sz="1050" dirty="0">
                <a:solidFill>
                  <a:prstClr val="black"/>
                </a:solidFill>
                <a:latin typeface="Arial"/>
              </a:rPr>
              <a:t>Hazard Ratio 0.95 (0.79, 1.16), </a:t>
            </a:r>
            <a:r>
              <a:rPr lang="en-US" sz="1050" i="1" dirty="0">
                <a:solidFill>
                  <a:prstClr val="black"/>
                </a:solidFill>
                <a:latin typeface="Arial"/>
              </a:rPr>
              <a:t>P</a:t>
            </a:r>
            <a:r>
              <a:rPr lang="en-US" sz="1050" dirty="0">
                <a:solidFill>
                  <a:prstClr val="black"/>
                </a:solidFill>
                <a:latin typeface="Arial"/>
              </a:rPr>
              <a:t> = 0.62</a:t>
            </a:r>
            <a:r>
              <a:rPr lang="en-US" sz="1050" baseline="30000" dirty="0">
                <a:solidFill>
                  <a:prstClr val="black"/>
                </a:solidFill>
                <a:latin typeface="Arial" panose="020B0604020202020204" pitchFamily="34" charset="0"/>
                <a:cs typeface="Arial" panose="020B0604020202020204" pitchFamily="34" charset="0"/>
              </a:rPr>
              <a:t>†</a:t>
            </a:r>
            <a:endParaRPr lang="en-US" sz="1050" baseline="30000" dirty="0">
              <a:solidFill>
                <a:prstClr val="black"/>
              </a:solidFill>
              <a:latin typeface="Arial"/>
            </a:endParaRPr>
          </a:p>
        </p:txBody>
      </p:sp>
      <p:sp>
        <p:nvSpPr>
          <p:cNvPr id="181" name="Rectangle 180">
            <a:extLst>
              <a:ext uri="{FF2B5EF4-FFF2-40B4-BE49-F238E27FC236}">
                <a16:creationId xmlns:a16="http://schemas.microsoft.com/office/drawing/2014/main" id="{E1AFD917-3020-A548-9AC4-F913719A4516}"/>
              </a:ext>
            </a:extLst>
          </p:cNvPr>
          <p:cNvSpPr/>
          <p:nvPr/>
        </p:nvSpPr>
        <p:spPr>
          <a:xfrm>
            <a:off x="866338" y="2555225"/>
            <a:ext cx="2778326" cy="900246"/>
          </a:xfrm>
          <a:prstGeom prst="rect">
            <a:avLst/>
          </a:prstGeom>
        </p:spPr>
        <p:txBody>
          <a:bodyPr wrap="none">
            <a:spAutoFit/>
          </a:bodyPr>
          <a:lstStyle/>
          <a:p>
            <a:pPr marL="2057400" lvl="6" algn="ctr" defTabSz="685800">
              <a:defRPr/>
            </a:pPr>
            <a:r>
              <a:rPr lang="en-US" sz="1050" u="sng" dirty="0">
                <a:solidFill>
                  <a:prstClr val="black"/>
                </a:solidFill>
                <a:latin typeface="Arial"/>
              </a:rPr>
              <a:t>Events</a:t>
            </a:r>
          </a:p>
          <a:p>
            <a:pPr defTabSz="685800" fontAlgn="auto">
              <a:spcBef>
                <a:spcPts val="0"/>
              </a:spcBef>
              <a:spcAft>
                <a:spcPts val="0"/>
              </a:spcAft>
              <a:defRPr/>
            </a:pPr>
            <a:r>
              <a:rPr lang="en-US" sz="1050" b="1" dirty="0">
                <a:solidFill>
                  <a:srgbClr val="0460A9"/>
                </a:solidFill>
                <a:latin typeface="Arial"/>
              </a:rPr>
              <a:t>Valsartan 	</a:t>
            </a:r>
            <a:r>
              <a:rPr lang="en-US" sz="1050" dirty="0">
                <a:solidFill>
                  <a:prstClr val="black"/>
                </a:solidFill>
                <a:latin typeface="Arial"/>
              </a:rPr>
              <a:t>	  797</a:t>
            </a:r>
          </a:p>
          <a:p>
            <a:pPr defTabSz="685800" fontAlgn="auto">
              <a:spcBef>
                <a:spcPts val="0"/>
              </a:spcBef>
              <a:spcAft>
                <a:spcPts val="0"/>
              </a:spcAft>
              <a:defRPr/>
            </a:pPr>
            <a:r>
              <a:rPr lang="en-US" sz="1050" b="1" dirty="0">
                <a:solidFill>
                  <a:srgbClr val="90353A"/>
                </a:solidFill>
                <a:latin typeface="Arial"/>
              </a:rPr>
              <a:t>Sacubitril/Valsartan 	</a:t>
            </a:r>
            <a:r>
              <a:rPr lang="en-US" sz="1050" dirty="0">
                <a:solidFill>
                  <a:prstClr val="black"/>
                </a:solidFill>
                <a:latin typeface="Arial"/>
              </a:rPr>
              <a:t>  690 </a:t>
            </a:r>
          </a:p>
          <a:p>
            <a:pPr defTabSz="685800" fontAlgn="auto">
              <a:spcBef>
                <a:spcPts val="0"/>
              </a:spcBef>
              <a:spcAft>
                <a:spcPts val="0"/>
              </a:spcAft>
              <a:defRPr/>
            </a:pPr>
            <a:endParaRPr lang="en-US" sz="1050" dirty="0">
              <a:solidFill>
                <a:prstClr val="black"/>
              </a:solidFill>
              <a:latin typeface="Arial"/>
            </a:endParaRPr>
          </a:p>
          <a:p>
            <a:pPr defTabSz="685800" fontAlgn="auto">
              <a:spcBef>
                <a:spcPts val="0"/>
              </a:spcBef>
              <a:spcAft>
                <a:spcPts val="0"/>
              </a:spcAft>
              <a:defRPr/>
            </a:pPr>
            <a:r>
              <a:rPr lang="en-US" sz="1050" dirty="0">
                <a:solidFill>
                  <a:prstClr val="black"/>
                </a:solidFill>
                <a:latin typeface="Arial"/>
              </a:rPr>
              <a:t>Rate Ratio 0.85 (0.72, 1.00) ,  </a:t>
            </a:r>
            <a:r>
              <a:rPr lang="en-US" sz="1050" i="1" dirty="0">
                <a:solidFill>
                  <a:prstClr val="black"/>
                </a:solidFill>
                <a:latin typeface="Arial"/>
              </a:rPr>
              <a:t>P</a:t>
            </a:r>
            <a:r>
              <a:rPr lang="en-US" sz="1050" dirty="0">
                <a:solidFill>
                  <a:prstClr val="black"/>
                </a:solidFill>
                <a:latin typeface="Arial"/>
              </a:rPr>
              <a:t> = 0.056</a:t>
            </a:r>
            <a:r>
              <a:rPr lang="en-US" sz="1050" baseline="30000" dirty="0">
                <a:solidFill>
                  <a:prstClr val="black"/>
                </a:solidFill>
                <a:latin typeface="Arial" panose="020B0604020202020204" pitchFamily="34" charset="0"/>
                <a:cs typeface="Arial" panose="020B0604020202020204" pitchFamily="34" charset="0"/>
              </a:rPr>
              <a:t>†</a:t>
            </a:r>
            <a:endParaRPr lang="en-US" sz="1050" baseline="30000" dirty="0">
              <a:solidFill>
                <a:prstClr val="black"/>
              </a:solidFill>
              <a:latin typeface="Arial"/>
            </a:endParaRPr>
          </a:p>
        </p:txBody>
      </p:sp>
    </p:spTree>
    <p:extLst>
      <p:ext uri="{BB962C8B-B14F-4D97-AF65-F5344CB8AC3E}">
        <p14:creationId xmlns:p14="http://schemas.microsoft.com/office/powerpoint/2010/main" val="39920812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normAutofit/>
          </a:bodyPr>
          <a:lstStyle/>
          <a:p>
            <a:r>
              <a:rPr lang="en-GB" dirty="0"/>
              <a:t>Primary endpoint: CV death and total </a:t>
            </a:r>
            <a:br>
              <a:rPr lang="en-GB" dirty="0"/>
            </a:br>
            <a:r>
              <a:rPr lang="en-GB" dirty="0"/>
              <a:t>(first and recurrent) HF hospitalizations</a:t>
            </a:r>
            <a:endParaRPr lang="en-US" dirty="0"/>
          </a:p>
        </p:txBody>
      </p:sp>
      <p:sp>
        <p:nvSpPr>
          <p:cNvPr id="4" name="Slide Number Placeholder 3"/>
          <p:cNvSpPr>
            <a:spLocks noGrp="1"/>
          </p:cNvSpPr>
          <p:nvPr>
            <p:ph type="sldNum" sz="quarter" idx="11"/>
          </p:nvPr>
        </p:nvSpPr>
        <p:spPr/>
        <p:txBody>
          <a:bodyPr/>
          <a:lstStyle/>
          <a:p>
            <a:pPr defTabSz="685800" fontAlgn="auto">
              <a:spcBef>
                <a:spcPts val="0"/>
              </a:spcBef>
              <a:spcAft>
                <a:spcPts val="0"/>
              </a:spcAft>
            </a:pPr>
            <a:fld id="{47547CF9-5B10-D24F-A8D7-45A9778164F7}" type="slidenum">
              <a:rPr lang="uk-UA">
                <a:solidFill>
                  <a:srgbClr val="000000"/>
                </a:solidFill>
                <a:latin typeface="Arial"/>
              </a:rPr>
              <a:pPr defTabSz="685800" fontAlgn="auto">
                <a:spcBef>
                  <a:spcPts val="0"/>
                </a:spcBef>
                <a:spcAft>
                  <a:spcPts val="0"/>
                </a:spcAft>
              </a:pPr>
              <a:t>18</a:t>
            </a:fld>
            <a:endParaRPr lang="uk-UA" dirty="0">
              <a:solidFill>
                <a:srgbClr val="000000"/>
              </a:solidFill>
              <a:latin typeface="Arial"/>
            </a:endParaRPr>
          </a:p>
        </p:txBody>
      </p:sp>
      <p:sp>
        <p:nvSpPr>
          <p:cNvPr id="3" name="Text Placeholder 2"/>
          <p:cNvSpPr>
            <a:spLocks noGrp="1"/>
          </p:cNvSpPr>
          <p:nvPr>
            <p:ph type="body" sz="quarter" idx="12"/>
          </p:nvPr>
        </p:nvSpPr>
        <p:spPr>
          <a:xfrm>
            <a:off x="457200" y="5246146"/>
            <a:ext cx="5426242" cy="526004"/>
          </a:xfrm>
        </p:spPr>
        <p:txBody>
          <a:bodyPr/>
          <a:lstStyle/>
          <a:p>
            <a:pPr>
              <a:spcAft>
                <a:spcPts val="375"/>
              </a:spcAft>
            </a:pPr>
            <a:r>
              <a:rPr lang="en-GB" dirty="0"/>
              <a:t>CV, cardiovascular, HF, heart failure</a:t>
            </a:r>
          </a:p>
          <a:p>
            <a:pPr>
              <a:spcAft>
                <a:spcPts val="375"/>
              </a:spcAft>
            </a:pPr>
            <a:r>
              <a:rPr lang="en-GB" dirty="0"/>
              <a:t>*Semiparametric proportional rates method of LWYY   and a joint gamma frailty model  stratified by geographic region</a:t>
            </a:r>
          </a:p>
          <a:p>
            <a:pPr>
              <a:spcAft>
                <a:spcPts val="375"/>
              </a:spcAft>
            </a:pPr>
            <a:r>
              <a:rPr lang="en-GB" baseline="30000" dirty="0">
                <a:latin typeface="Arial" panose="020B0604020202020204" pitchFamily="34" charset="0"/>
                <a:ea typeface="Calibri" panose="020F0502020204030204" pitchFamily="34" charset="0"/>
                <a:cs typeface="Arial" panose="020B0604020202020204" pitchFamily="34" charset="0"/>
              </a:rPr>
              <a:t>†</a:t>
            </a:r>
            <a:r>
              <a:rPr lang="en-GB" dirty="0">
                <a:latin typeface="Arial" panose="020B0604020202020204" pitchFamily="34" charset="0"/>
                <a:ea typeface="Calibri" panose="020F0502020204030204" pitchFamily="34" charset="0"/>
                <a:cs typeface="Arial" panose="020B0604020202020204" pitchFamily="34" charset="0"/>
              </a:rPr>
              <a:t>p-values not included in manuscript, but were included in the ESC Hotline presentation </a:t>
            </a:r>
            <a:endParaRPr lang="en-GB" dirty="0"/>
          </a:p>
          <a:p>
            <a:pPr>
              <a:spcAft>
                <a:spcPts val="375"/>
              </a:spcAft>
            </a:pPr>
            <a:r>
              <a:rPr lang="en-GB" dirty="0"/>
              <a:t>Solomon S, et al. N </a:t>
            </a:r>
            <a:r>
              <a:rPr lang="en-GB" dirty="0" err="1"/>
              <a:t>Engl</a:t>
            </a:r>
            <a:r>
              <a:rPr lang="en-GB" dirty="0"/>
              <a:t> J Med. 2019 (In press)</a:t>
            </a:r>
            <a:endParaRPr lang="en-US" dirty="0"/>
          </a:p>
        </p:txBody>
      </p:sp>
      <p:graphicFrame>
        <p:nvGraphicFramePr>
          <p:cNvPr id="7" name="Table 6"/>
          <p:cNvGraphicFramePr>
            <a:graphicFrameLocks noGrp="1"/>
          </p:cNvGraphicFramePr>
          <p:nvPr/>
        </p:nvGraphicFramePr>
        <p:xfrm>
          <a:off x="457200" y="2029245"/>
          <a:ext cx="8208081" cy="2688170"/>
        </p:xfrm>
        <a:graphic>
          <a:graphicData uri="http://schemas.openxmlformats.org/drawingml/2006/table">
            <a:tbl>
              <a:tblPr firstRow="1" firstCol="1" bandRow="1">
                <a:tableStyleId>{B301B821-A1FF-4177-AEE7-76D212191A09}</a:tableStyleId>
              </a:tblPr>
              <a:tblGrid>
                <a:gridCol w="3429000">
                  <a:extLst>
                    <a:ext uri="{9D8B030D-6E8A-4147-A177-3AD203B41FA5}">
                      <a16:colId xmlns:a16="http://schemas.microsoft.com/office/drawing/2014/main" val="2779971248"/>
                    </a:ext>
                  </a:extLst>
                </a:gridCol>
                <a:gridCol w="1364427">
                  <a:extLst>
                    <a:ext uri="{9D8B030D-6E8A-4147-A177-3AD203B41FA5}">
                      <a16:colId xmlns:a16="http://schemas.microsoft.com/office/drawing/2014/main" val="3425565723"/>
                    </a:ext>
                  </a:extLst>
                </a:gridCol>
                <a:gridCol w="1364427">
                  <a:extLst>
                    <a:ext uri="{9D8B030D-6E8A-4147-A177-3AD203B41FA5}">
                      <a16:colId xmlns:a16="http://schemas.microsoft.com/office/drawing/2014/main" val="671028713"/>
                    </a:ext>
                  </a:extLst>
                </a:gridCol>
                <a:gridCol w="1364427">
                  <a:extLst>
                    <a:ext uri="{9D8B030D-6E8A-4147-A177-3AD203B41FA5}">
                      <a16:colId xmlns:a16="http://schemas.microsoft.com/office/drawing/2014/main" val="3462778571"/>
                    </a:ext>
                  </a:extLst>
                </a:gridCol>
                <a:gridCol w="685800">
                  <a:extLst>
                    <a:ext uri="{9D8B030D-6E8A-4147-A177-3AD203B41FA5}">
                      <a16:colId xmlns:a16="http://schemas.microsoft.com/office/drawing/2014/main" val="2173309800"/>
                    </a:ext>
                  </a:extLst>
                </a:gridCol>
              </a:tblGrid>
              <a:tr h="411480">
                <a:tc>
                  <a:txBody>
                    <a:bodyPr/>
                    <a:lstStyle/>
                    <a:p>
                      <a:pPr>
                        <a:spcAft>
                          <a:spcPts val="0"/>
                        </a:spcAft>
                      </a:pP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8367" marR="2836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en-US" sz="1100" dirty="0">
                          <a:effectLst/>
                        </a:rPr>
                        <a:t> Sacubitril/valsartan</a:t>
                      </a:r>
                    </a:p>
                    <a:p>
                      <a:pPr algn="ctr">
                        <a:spcAft>
                          <a:spcPts val="0"/>
                        </a:spcAft>
                      </a:pPr>
                      <a:r>
                        <a:rPr lang="en-GB" sz="1100" dirty="0">
                          <a:effectLst/>
                        </a:rPr>
                        <a:t>(n = 2407)</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8367" marR="2836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114585"/>
                    </a:solidFill>
                  </a:tcPr>
                </a:tc>
                <a:tc>
                  <a:txBody>
                    <a:bodyPr/>
                    <a:lstStyle/>
                    <a:p>
                      <a:pPr algn="ctr">
                        <a:spcAft>
                          <a:spcPts val="0"/>
                        </a:spcAft>
                      </a:pPr>
                      <a:r>
                        <a:rPr lang="en-US" sz="1100" dirty="0">
                          <a:solidFill>
                            <a:schemeClr val="bg1"/>
                          </a:solidFill>
                          <a:effectLst/>
                        </a:rPr>
                        <a:t>Valsartan</a:t>
                      </a:r>
                      <a:r>
                        <a:rPr lang="en-US" sz="1100" baseline="0" dirty="0">
                          <a:solidFill>
                            <a:schemeClr val="bg1"/>
                          </a:solidFill>
                          <a:effectLst/>
                        </a:rPr>
                        <a:t> </a:t>
                      </a:r>
                    </a:p>
                    <a:p>
                      <a:pPr algn="ctr">
                        <a:spcAft>
                          <a:spcPts val="0"/>
                        </a:spcAft>
                      </a:pPr>
                      <a:r>
                        <a:rPr lang="en-US" sz="1100" baseline="0" dirty="0">
                          <a:solidFill>
                            <a:schemeClr val="bg1"/>
                          </a:solidFill>
                          <a:effectLst/>
                        </a:rPr>
                        <a:t>(n = 2389)</a:t>
                      </a:r>
                      <a:r>
                        <a:rPr lang="en-US" sz="1100" dirty="0">
                          <a:solidFill>
                            <a:schemeClr val="bg1"/>
                          </a:solidFill>
                          <a:effectLst/>
                        </a:rPr>
                        <a:t> </a:t>
                      </a:r>
                      <a:endPar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28367" marR="2836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c>
                  <a:txBody>
                    <a:bodyPr/>
                    <a:lstStyle/>
                    <a:p>
                      <a:pPr algn="ctr"/>
                      <a:r>
                        <a:rPr lang="en-GB" sz="1100" dirty="0">
                          <a:solidFill>
                            <a:schemeClr val="tx1"/>
                          </a:solidFill>
                        </a:rPr>
                        <a:t>Rate ratio</a:t>
                      </a:r>
                      <a:endParaRPr lang="en-US" sz="1100" dirty="0">
                        <a:solidFill>
                          <a:schemeClr val="tx1"/>
                        </a:solidFill>
                      </a:endParaRPr>
                    </a:p>
                  </a:txBody>
                  <a:tcPr marL="28367" marR="2836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en-GB"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p-value</a:t>
                      </a:r>
                      <a:endParaRPr lang="en-US" sz="1100" baseline="30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8367" marR="2836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47194941"/>
                  </a:ext>
                </a:extLst>
              </a:tr>
              <a:tr h="287479">
                <a:tc gridSpan="5">
                  <a:txBody>
                    <a:bodyPr/>
                    <a:lstStyle/>
                    <a:p>
                      <a:pPr>
                        <a:spcAft>
                          <a:spcPts val="0"/>
                        </a:spcAft>
                      </a:pPr>
                      <a:r>
                        <a:rPr lang="en-GB" sz="1200" dirty="0">
                          <a:solidFill>
                            <a:schemeClr val="accent1"/>
                          </a:solidFill>
                          <a:effectLst/>
                        </a:rPr>
                        <a:t>Primary endpoint</a:t>
                      </a:r>
                    </a:p>
                  </a:txBody>
                  <a:tcPr marL="28367" marR="2836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hMerge="1">
                  <a:txBody>
                    <a:bodyPr/>
                    <a:lstStyle/>
                    <a:p>
                      <a:pPr algn="ctr">
                        <a:spcAft>
                          <a:spcPts val="0"/>
                        </a:spcAft>
                      </a:pPr>
                      <a:endParaRPr lang="en-US" sz="1400" b="0" dirty="0">
                        <a:effectLst/>
                        <a:latin typeface="Arial Regular"/>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solidFill>
                        <a:srgbClr val="114585"/>
                      </a:solidFill>
                      <a:prstDash val="solid"/>
                      <a:round/>
                      <a:headEnd type="none" w="med" len="med"/>
                      <a:tailEnd type="none" w="med" len="med"/>
                    </a:lnR>
                    <a:lnT w="12700" cap="flat" cmpd="sng" algn="ctr">
                      <a:solidFill>
                        <a:srgbClr val="114585"/>
                      </a:solidFill>
                      <a:prstDash val="solid"/>
                      <a:round/>
                      <a:headEnd type="none" w="med" len="med"/>
                      <a:tailEnd type="none" w="med" len="med"/>
                    </a:lnT>
                    <a:lnB w="12700" cap="flat" cmpd="sng" algn="ctr">
                      <a:solidFill>
                        <a:srgbClr val="114585"/>
                      </a:solidFill>
                      <a:prstDash val="solid"/>
                      <a:round/>
                      <a:headEnd type="none" w="med" len="med"/>
                      <a:tailEnd type="none" w="med" len="med"/>
                    </a:lnB>
                    <a:solidFill>
                      <a:schemeClr val="accent5">
                        <a:lumMod val="20000"/>
                        <a:lumOff val="80000"/>
                      </a:schemeClr>
                    </a:solidFill>
                  </a:tcPr>
                </a:tc>
                <a:tc hMerge="1">
                  <a:txBody>
                    <a:bodyPr/>
                    <a:lstStyle/>
                    <a:p>
                      <a:pPr algn="ctr">
                        <a:spcAft>
                          <a:spcPts val="0"/>
                        </a:spcAft>
                      </a:pPr>
                      <a:endParaRPr lang="en-US" sz="1400" b="0" dirty="0">
                        <a:effectLst/>
                        <a:latin typeface="Arial Regular"/>
                        <a:ea typeface="Calibri" panose="020F0502020204030204" pitchFamily="34" charset="0"/>
                        <a:cs typeface="Times New Roman" panose="02020603050405020304" pitchFamily="18" charset="0"/>
                      </a:endParaRPr>
                    </a:p>
                  </a:txBody>
                  <a:tcPr marL="68580" marR="68580" marT="0" marB="0" anchor="ctr">
                    <a:lnL w="12700" cap="flat" cmpd="sng" algn="ctr">
                      <a:solidFill>
                        <a:srgbClr val="114585"/>
                      </a:solidFill>
                      <a:prstDash val="solid"/>
                      <a:round/>
                      <a:headEnd type="none" w="med" len="med"/>
                      <a:tailEnd type="none" w="med" len="med"/>
                    </a:lnL>
                    <a:lnR w="12700" cap="flat" cmpd="sng" algn="ctr">
                      <a:solidFill>
                        <a:srgbClr val="114585"/>
                      </a:solidFill>
                      <a:prstDash val="solid"/>
                      <a:round/>
                      <a:headEnd type="none" w="med" len="med"/>
                      <a:tailEnd type="none" w="med" len="med"/>
                    </a:lnR>
                    <a:lnT w="12700" cap="flat" cmpd="sng" algn="ctr">
                      <a:solidFill>
                        <a:srgbClr val="114585"/>
                      </a:solidFill>
                      <a:prstDash val="solid"/>
                      <a:round/>
                      <a:headEnd type="none" w="med" len="med"/>
                      <a:tailEnd type="none" w="med" len="med"/>
                    </a:lnT>
                    <a:lnB w="12700" cap="flat" cmpd="sng" algn="ctr">
                      <a:solidFill>
                        <a:srgbClr val="114585"/>
                      </a:solidFill>
                      <a:prstDash val="solid"/>
                      <a:round/>
                      <a:headEnd type="none" w="med" len="med"/>
                      <a:tailEnd type="none" w="med" len="med"/>
                    </a:lnB>
                    <a:solidFill>
                      <a:schemeClr val="accent5">
                        <a:lumMod val="20000"/>
                        <a:lumOff val="80000"/>
                      </a:schemeClr>
                    </a:solidFill>
                  </a:tcPr>
                </a:tc>
                <a:tc hMerge="1">
                  <a:txBody>
                    <a:bodyPr/>
                    <a:lstStyle/>
                    <a:p>
                      <a:pPr algn="ctr"/>
                      <a:endParaRPr lang="en-US" dirty="0"/>
                    </a:p>
                  </a:txBody>
                  <a:tcPr marL="68580" marR="68580" marT="0" marB="0" anchor="ctr">
                    <a:lnL w="12700" cap="flat" cmpd="sng" algn="ctr">
                      <a:solidFill>
                        <a:srgbClr val="114585"/>
                      </a:solidFill>
                      <a:prstDash val="solid"/>
                      <a:round/>
                      <a:headEnd type="none" w="med" len="med"/>
                      <a:tailEnd type="none" w="med" len="med"/>
                    </a:lnL>
                    <a:lnR w="12700" cap="flat" cmpd="sng" algn="ctr">
                      <a:solidFill>
                        <a:srgbClr val="114585"/>
                      </a:solidFill>
                      <a:prstDash val="solid"/>
                      <a:round/>
                      <a:headEnd type="none" w="med" len="med"/>
                      <a:tailEnd type="none" w="med" len="med"/>
                    </a:lnR>
                    <a:lnT w="12700" cap="flat" cmpd="sng" algn="ctr">
                      <a:solidFill>
                        <a:srgbClr val="114585"/>
                      </a:solidFill>
                      <a:prstDash val="solid"/>
                      <a:round/>
                      <a:headEnd type="none" w="med" len="med"/>
                      <a:tailEnd type="none" w="med" len="med"/>
                    </a:lnT>
                    <a:lnB w="12700" cap="flat" cmpd="sng" algn="ctr">
                      <a:solidFill>
                        <a:srgbClr val="114585"/>
                      </a:solidFill>
                      <a:prstDash val="solid"/>
                      <a:round/>
                      <a:headEnd type="none" w="med" len="med"/>
                      <a:tailEnd type="none" w="med" len="med"/>
                    </a:lnB>
                    <a:solidFill>
                      <a:schemeClr val="accent5">
                        <a:lumMod val="20000"/>
                        <a:lumOff val="80000"/>
                      </a:schemeClr>
                    </a:solidFill>
                  </a:tcPr>
                </a:tc>
                <a:tc hMerge="1">
                  <a:txBody>
                    <a:bodyPr/>
                    <a:lstStyle/>
                    <a:p>
                      <a:pPr algn="ctr">
                        <a:spcAft>
                          <a:spcPts val="0"/>
                        </a:spcAft>
                      </a:pPr>
                      <a:endParaRPr lang="en-US" sz="1400" b="0" dirty="0">
                        <a:effectLst/>
                        <a:latin typeface="Arial Regular"/>
                        <a:ea typeface="Calibri" panose="020F0502020204030204" pitchFamily="34" charset="0"/>
                        <a:cs typeface="Times New Roman" panose="02020603050405020304" pitchFamily="18" charset="0"/>
                      </a:endParaRPr>
                    </a:p>
                  </a:txBody>
                  <a:tcPr marL="68580" marR="68580" marT="0" marB="0" anchor="ctr">
                    <a:lnL w="12700" cap="flat" cmpd="sng" algn="ctr">
                      <a:solidFill>
                        <a:srgbClr val="114585"/>
                      </a:solidFill>
                      <a:prstDash val="solid"/>
                      <a:round/>
                      <a:headEnd type="none" w="med" len="med"/>
                      <a:tailEnd type="none" w="med" len="med"/>
                    </a:lnL>
                    <a:lnR w="12700" cap="flat" cmpd="sng" algn="ctr">
                      <a:solidFill>
                        <a:srgbClr val="114585"/>
                      </a:solidFill>
                      <a:prstDash val="solid"/>
                      <a:round/>
                      <a:headEnd type="none" w="med" len="med"/>
                      <a:tailEnd type="none" w="med" len="med"/>
                    </a:lnR>
                    <a:lnT w="12700" cap="flat" cmpd="sng" algn="ctr">
                      <a:solidFill>
                        <a:srgbClr val="114585"/>
                      </a:solidFill>
                      <a:prstDash val="solid"/>
                      <a:round/>
                      <a:headEnd type="none" w="med" len="med"/>
                      <a:tailEnd type="none" w="med" len="med"/>
                    </a:lnT>
                    <a:lnB w="12700" cap="flat" cmpd="sng" algn="ctr">
                      <a:solidFill>
                        <a:srgbClr val="114585"/>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131891194"/>
                  </a:ext>
                </a:extLst>
              </a:tr>
              <a:tr h="891540">
                <a:tc>
                  <a:txBody>
                    <a:bodyPr/>
                    <a:lstStyle/>
                    <a:p>
                      <a:pPr>
                        <a:spcAft>
                          <a:spcPts val="0"/>
                        </a:spcAft>
                      </a:pPr>
                      <a:r>
                        <a:rPr lang="en-US" sz="1100" b="0" kern="1200" dirty="0">
                          <a:solidFill>
                            <a:schemeClr val="dk1"/>
                          </a:solidFill>
                          <a:effectLst/>
                          <a:latin typeface="+mn-lt"/>
                          <a:ea typeface="+mn-ea"/>
                          <a:cs typeface="+mn-cs"/>
                        </a:rPr>
                        <a:t>Total (first and recurrent) hospitalizations for </a:t>
                      </a:r>
                      <a:br>
                        <a:rPr lang="en-US" sz="1100" b="0" kern="1200" dirty="0">
                          <a:solidFill>
                            <a:schemeClr val="dk1"/>
                          </a:solidFill>
                          <a:effectLst/>
                          <a:latin typeface="+mn-lt"/>
                          <a:ea typeface="+mn-ea"/>
                          <a:cs typeface="+mn-cs"/>
                        </a:rPr>
                      </a:br>
                      <a:r>
                        <a:rPr lang="en-US" sz="1100" b="0" kern="1200" dirty="0">
                          <a:solidFill>
                            <a:schemeClr val="dk1"/>
                          </a:solidFill>
                          <a:effectLst/>
                          <a:latin typeface="+mn-lt"/>
                          <a:ea typeface="+mn-ea"/>
                          <a:cs typeface="+mn-cs"/>
                        </a:rPr>
                        <a:t>heart failure or death from cardiovascular causes </a:t>
                      </a:r>
                      <a:br>
                        <a:rPr lang="en-US" sz="1100" b="0" kern="1200" dirty="0">
                          <a:solidFill>
                            <a:schemeClr val="dk1"/>
                          </a:solidFill>
                          <a:effectLst/>
                          <a:latin typeface="+mn-lt"/>
                          <a:ea typeface="+mn-ea"/>
                          <a:cs typeface="+mn-cs"/>
                        </a:rPr>
                      </a:br>
                      <a:r>
                        <a:rPr lang="en-US" sz="1100" b="0" kern="1200" dirty="0">
                          <a:solidFill>
                            <a:schemeClr val="dk1"/>
                          </a:solidFill>
                          <a:effectLst/>
                          <a:latin typeface="+mn-lt"/>
                          <a:ea typeface="+mn-ea"/>
                          <a:cs typeface="+mn-cs"/>
                        </a:rPr>
                        <a:t>(total number of events)*</a:t>
                      </a:r>
                      <a:endParaRPr lang="en-GB" sz="1100" b="0" dirty="0">
                        <a:effectLst/>
                      </a:endParaRPr>
                    </a:p>
                  </a:txBody>
                  <a:tcPr marL="28367" marR="2836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en-US" sz="1100" kern="1200" dirty="0">
                          <a:solidFill>
                            <a:schemeClr val="dk1"/>
                          </a:solidFill>
                          <a:effectLst/>
                          <a:latin typeface="+mn-lt"/>
                          <a:ea typeface="+mn-ea"/>
                          <a:cs typeface="+mn-cs"/>
                        </a:rPr>
                        <a:t>894 (37.1)</a:t>
                      </a:r>
                    </a:p>
                    <a:p>
                      <a:pPr algn="ctr">
                        <a:spcAft>
                          <a:spcPts val="0"/>
                        </a:spcAft>
                      </a:pPr>
                      <a:br>
                        <a:rPr lang="en-GB" sz="1100" kern="1200" dirty="0">
                          <a:solidFill>
                            <a:schemeClr val="dk1"/>
                          </a:solidFill>
                          <a:effectLst/>
                          <a:latin typeface="+mn-lt"/>
                          <a:ea typeface="+mn-ea"/>
                          <a:cs typeface="+mn-cs"/>
                        </a:rPr>
                      </a:br>
                      <a:r>
                        <a:rPr lang="en-GB" sz="1100" kern="1200" dirty="0">
                          <a:solidFill>
                            <a:schemeClr val="dk1"/>
                          </a:solidFill>
                          <a:effectLst/>
                          <a:latin typeface="+mn-lt"/>
                          <a:ea typeface="+mn-ea"/>
                          <a:cs typeface="+mn-cs"/>
                        </a:rPr>
                        <a:t>12.8 per </a:t>
                      </a:r>
                      <a:br>
                        <a:rPr lang="en-GB" sz="1100" kern="1200" dirty="0">
                          <a:solidFill>
                            <a:schemeClr val="dk1"/>
                          </a:solidFill>
                          <a:effectLst/>
                          <a:latin typeface="+mn-lt"/>
                          <a:ea typeface="+mn-ea"/>
                          <a:cs typeface="+mn-cs"/>
                        </a:rPr>
                      </a:br>
                      <a:r>
                        <a:rPr lang="en-GB" sz="1100" kern="1200" dirty="0">
                          <a:solidFill>
                            <a:schemeClr val="dk1"/>
                          </a:solidFill>
                          <a:effectLst/>
                          <a:latin typeface="+mn-lt"/>
                          <a:ea typeface="+mn-ea"/>
                          <a:cs typeface="+mn-cs"/>
                        </a:rPr>
                        <a:t>100-patient years</a:t>
                      </a:r>
                      <a:endParaRPr lang="en-US" sz="1100" kern="1200" dirty="0">
                        <a:solidFill>
                          <a:schemeClr val="dk1"/>
                        </a:solidFill>
                        <a:effectLst/>
                        <a:latin typeface="+mn-lt"/>
                        <a:ea typeface="+mn-ea"/>
                        <a:cs typeface="+mn-cs"/>
                      </a:endParaRPr>
                    </a:p>
                  </a:txBody>
                  <a:tcPr marL="51435" marR="5143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BDE1FD"/>
                    </a:solidFill>
                  </a:tcPr>
                </a:tc>
                <a:tc>
                  <a:txBody>
                    <a:bodyPr/>
                    <a:lstStyle/>
                    <a:p>
                      <a:pPr marL="0" algn="ctr" defTabSz="1219170" rtl="0" eaLnBrk="1" latinLnBrk="0" hangingPunct="1">
                        <a:spcAft>
                          <a:spcPts val="0"/>
                        </a:spcAft>
                      </a:pPr>
                      <a:r>
                        <a:rPr lang="en-US" sz="1100" kern="1200" dirty="0">
                          <a:solidFill>
                            <a:schemeClr val="dk1"/>
                          </a:solidFill>
                          <a:effectLst/>
                          <a:latin typeface="+mn-lt"/>
                          <a:ea typeface="+mn-ea"/>
                          <a:cs typeface="+mn-cs"/>
                        </a:rPr>
                        <a:t>1009  (42.2)</a:t>
                      </a:r>
                    </a:p>
                    <a:p>
                      <a:pPr marL="0" algn="ctr" defTabSz="1219170" rtl="0" eaLnBrk="1" latinLnBrk="0" hangingPunct="1">
                        <a:spcAft>
                          <a:spcPts val="0"/>
                        </a:spcAft>
                      </a:pPr>
                      <a:br>
                        <a:rPr lang="en-US" sz="1100" kern="1200" dirty="0">
                          <a:solidFill>
                            <a:schemeClr val="dk1"/>
                          </a:solidFill>
                          <a:effectLst/>
                          <a:latin typeface="+mn-lt"/>
                          <a:ea typeface="+mn-ea"/>
                          <a:cs typeface="+mn-cs"/>
                        </a:rPr>
                      </a:br>
                      <a:r>
                        <a:rPr lang="en-US" sz="1100" kern="1200" dirty="0">
                          <a:solidFill>
                            <a:schemeClr val="dk1"/>
                          </a:solidFill>
                          <a:effectLst/>
                          <a:latin typeface="+mn-lt"/>
                          <a:ea typeface="+mn-ea"/>
                          <a:cs typeface="+mn-cs"/>
                        </a:rPr>
                        <a:t>14.6 per </a:t>
                      </a:r>
                      <a:br>
                        <a:rPr lang="en-US" sz="1100" kern="1200" dirty="0">
                          <a:solidFill>
                            <a:schemeClr val="dk1"/>
                          </a:solidFill>
                          <a:effectLst/>
                          <a:latin typeface="+mn-lt"/>
                          <a:ea typeface="+mn-ea"/>
                          <a:cs typeface="+mn-cs"/>
                        </a:rPr>
                      </a:br>
                      <a:r>
                        <a:rPr lang="en-US" sz="1100" kern="1200" dirty="0">
                          <a:solidFill>
                            <a:schemeClr val="dk1"/>
                          </a:solidFill>
                          <a:effectLst/>
                          <a:latin typeface="+mn-lt"/>
                          <a:ea typeface="+mn-ea"/>
                          <a:cs typeface="+mn-cs"/>
                        </a:rPr>
                        <a:t>100-patient years</a:t>
                      </a:r>
                    </a:p>
                  </a:txBody>
                  <a:tcPr marL="51435" marR="5143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a:r>
                        <a:rPr lang="en-US" sz="1100" kern="1200" dirty="0">
                          <a:solidFill>
                            <a:schemeClr val="dk1"/>
                          </a:solidFill>
                          <a:effectLst/>
                          <a:latin typeface="+mn-lt"/>
                          <a:ea typeface="+mn-ea"/>
                          <a:cs typeface="+mn-cs"/>
                        </a:rPr>
                        <a:t>0.87 (0.75, 1.01)</a:t>
                      </a:r>
                      <a:endParaRPr lang="en-US" sz="1100" dirty="0"/>
                    </a:p>
                  </a:txBody>
                  <a:tcPr marL="51435" marR="5143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en-GB" sz="1100" b="0" dirty="0">
                          <a:effectLst/>
                          <a:latin typeface="Arial Regular"/>
                          <a:ea typeface="Calibri" panose="020F0502020204030204" pitchFamily="34" charset="0"/>
                          <a:cs typeface="Times New Roman" panose="02020603050405020304" pitchFamily="18" charset="0"/>
                        </a:rPr>
                        <a:t>0.059</a:t>
                      </a:r>
                      <a:endParaRPr lang="en-US" sz="1100" b="0" dirty="0">
                        <a:effectLst/>
                        <a:latin typeface="Arial Regular"/>
                        <a:ea typeface="Calibri" panose="020F0502020204030204" pitchFamily="34" charset="0"/>
                        <a:cs typeface="Times New Roman" panose="02020603050405020304" pitchFamily="18" charset="0"/>
                      </a:endParaRPr>
                    </a:p>
                  </a:txBody>
                  <a:tcPr marL="51435" marR="5143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62866961"/>
                  </a:ext>
                </a:extLst>
              </a:tr>
              <a:tr h="287479">
                <a:tc gridSpan="5">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GB" sz="1200" b="1" kern="1200" noProof="0" dirty="0">
                          <a:solidFill>
                            <a:schemeClr val="accent1"/>
                          </a:solidFill>
                          <a:effectLst/>
                          <a:latin typeface="+mn-lt"/>
                          <a:ea typeface="+mn-ea"/>
                          <a:cs typeface="+mn-cs"/>
                        </a:rPr>
                        <a:t>Components</a:t>
                      </a:r>
                      <a:endParaRPr lang="en-US" sz="1200" b="1" kern="1200" dirty="0">
                        <a:solidFill>
                          <a:schemeClr val="accent1"/>
                        </a:solidFill>
                        <a:effectLst/>
                        <a:latin typeface="+mn-lt"/>
                        <a:ea typeface="+mn-ea"/>
                        <a:cs typeface="+mn-cs"/>
                      </a:endParaRPr>
                    </a:p>
                  </a:txBody>
                  <a:tcPr marL="43200" marR="2836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0" algn="ctr" defTabSz="914377" rtl="0" eaLnBrk="1" latinLnBrk="0" hangingPunct="1">
                        <a:spcAft>
                          <a:spcPts val="0"/>
                        </a:spcAft>
                      </a:pPr>
                      <a:endParaRPr lang="en-US" sz="1400" b="0" kern="1200" dirty="0">
                        <a:solidFill>
                          <a:srgbClr val="000000"/>
                        </a:solidFill>
                        <a:effectLst/>
                        <a:latin typeface="Arial Regular"/>
                        <a:ea typeface="Calibri" panose="020F0502020204030204" pitchFamily="34" charset="0"/>
                        <a:cs typeface="Calibri Light" panose="020F0302020204030204" pitchFamily="34" charset="0"/>
                      </a:endParaRPr>
                    </a:p>
                  </a:txBody>
                  <a:tcPr marL="68580" marR="68580" marT="0" marB="0" anchor="ctr">
                    <a:lnL w="12700" cap="flat" cmpd="sng" algn="ctr">
                      <a:solidFill>
                        <a:srgbClr val="114585"/>
                      </a:solidFill>
                      <a:prstDash val="solid"/>
                      <a:round/>
                      <a:headEnd type="none" w="med" len="med"/>
                      <a:tailEnd type="none" w="med" len="med"/>
                    </a:lnL>
                    <a:lnR w="12700" cap="flat" cmpd="sng" algn="ctr">
                      <a:solidFill>
                        <a:srgbClr val="114585"/>
                      </a:solidFill>
                      <a:prstDash val="solid"/>
                      <a:round/>
                      <a:headEnd type="none" w="med" len="med"/>
                      <a:tailEnd type="none" w="med" len="med"/>
                    </a:lnR>
                    <a:lnT w="12700" cap="flat" cmpd="sng" algn="ctr">
                      <a:solidFill>
                        <a:srgbClr val="114585"/>
                      </a:solidFill>
                      <a:prstDash val="solid"/>
                      <a:round/>
                      <a:headEnd type="none" w="med" len="med"/>
                      <a:tailEnd type="none" w="med" len="med"/>
                    </a:lnT>
                    <a:lnB w="12700" cap="flat" cmpd="sng" algn="ctr">
                      <a:solidFill>
                        <a:srgbClr val="114585"/>
                      </a:solidFill>
                      <a:prstDash val="solid"/>
                      <a:round/>
                      <a:headEnd type="none" w="med" len="med"/>
                      <a:tailEnd type="none" w="med" len="med"/>
                    </a:lnB>
                    <a:noFill/>
                  </a:tcPr>
                </a:tc>
                <a:extLst>
                  <a:ext uri="{0D108BD9-81ED-4DB2-BD59-A6C34878D82A}">
                    <a16:rowId xmlns:a16="http://schemas.microsoft.com/office/drawing/2014/main" val="4283714210"/>
                  </a:ext>
                </a:extLst>
              </a:tr>
              <a:tr h="359376">
                <a:tc>
                  <a:txBody>
                    <a:bodyPr/>
                    <a:lstStyle/>
                    <a:p>
                      <a:pPr marL="0" marR="0" lvl="1" indent="0" algn="l" defTabSz="1219170" rtl="0" eaLnBrk="1" latinLnBrk="0" hangingPunct="1">
                        <a:lnSpc>
                          <a:spcPct val="100000"/>
                        </a:lnSpc>
                        <a:spcBef>
                          <a:spcPts val="0"/>
                        </a:spcBef>
                        <a:spcAft>
                          <a:spcPts val="0"/>
                        </a:spcAft>
                      </a:pPr>
                      <a:r>
                        <a:rPr lang="en-GB" sz="1100" b="0" kern="1200" dirty="0">
                          <a:solidFill>
                            <a:schemeClr val="dk1"/>
                          </a:solidFill>
                          <a:effectLst/>
                          <a:latin typeface="+mn-lt"/>
                          <a:ea typeface="+mn-ea"/>
                          <a:cs typeface="+mn-cs"/>
                        </a:rPr>
                        <a:t>Total hospitalizations for worsening of HF, n (%)</a:t>
                      </a:r>
                    </a:p>
                  </a:txBody>
                  <a:tcPr marL="43200" marR="2836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1219170" rtl="0" eaLnBrk="1" latinLnBrk="0" hangingPunct="1">
                        <a:spcAft>
                          <a:spcPts val="0"/>
                        </a:spcAft>
                      </a:pPr>
                      <a:r>
                        <a:rPr lang="en-US" sz="1100" kern="1200" dirty="0">
                          <a:solidFill>
                            <a:schemeClr val="dk1"/>
                          </a:solidFill>
                          <a:effectLst/>
                          <a:latin typeface="+mn-lt"/>
                          <a:ea typeface="+mn-ea"/>
                          <a:cs typeface="+mn-cs"/>
                        </a:rPr>
                        <a:t>690 (28.7)</a:t>
                      </a:r>
                    </a:p>
                  </a:txBody>
                  <a:tcPr marL="51435" marR="51435" marT="540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1219170" rtl="0" eaLnBrk="1" latinLnBrk="0" hangingPunct="1">
                        <a:spcAft>
                          <a:spcPts val="0"/>
                        </a:spcAft>
                      </a:pPr>
                      <a:r>
                        <a:rPr lang="en-US" sz="1100" kern="1200" dirty="0">
                          <a:solidFill>
                            <a:schemeClr val="dk1"/>
                          </a:solidFill>
                          <a:effectLst/>
                          <a:latin typeface="+mn-lt"/>
                          <a:ea typeface="+mn-ea"/>
                          <a:cs typeface="+mn-cs"/>
                        </a:rPr>
                        <a:t>797 (33.4)</a:t>
                      </a:r>
                    </a:p>
                  </a:txBody>
                  <a:tcPr marL="51435" marR="51435" marT="540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1219170" rtl="0" eaLnBrk="1" latinLnBrk="0" hangingPunct="1">
                        <a:spcAft>
                          <a:spcPts val="0"/>
                        </a:spcAft>
                      </a:pPr>
                      <a:r>
                        <a:rPr lang="en-US" sz="1100" kern="1200" dirty="0">
                          <a:solidFill>
                            <a:schemeClr val="dk1"/>
                          </a:solidFill>
                          <a:effectLst/>
                          <a:latin typeface="+mn-lt"/>
                          <a:ea typeface="+mn-ea"/>
                          <a:cs typeface="+mn-cs"/>
                        </a:rPr>
                        <a:t>0.85 (0.72, 1.00) </a:t>
                      </a:r>
                    </a:p>
                  </a:txBody>
                  <a:tcPr marL="51435" marR="51435" marT="540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377" rtl="0" eaLnBrk="1" latinLnBrk="0" hangingPunct="1">
                        <a:spcAft>
                          <a:spcPts val="0"/>
                        </a:spcAft>
                      </a:pPr>
                      <a:r>
                        <a:rPr lang="en-GB" sz="1100" b="0" kern="1200" dirty="0">
                          <a:solidFill>
                            <a:srgbClr val="000000"/>
                          </a:solidFill>
                          <a:effectLst/>
                          <a:latin typeface="Arial Regular"/>
                          <a:ea typeface="Calibri" panose="020F0502020204030204" pitchFamily="34" charset="0"/>
                          <a:cs typeface="Calibri Light" panose="020F0302020204030204" pitchFamily="34" charset="0"/>
                        </a:rPr>
                        <a:t>0.056</a:t>
                      </a:r>
                      <a:r>
                        <a:rPr lang="en-GB" sz="1100" baseline="30000" dirty="0">
                          <a:solidFill>
                            <a:schemeClr val="tx1"/>
                          </a:solidFill>
                          <a:effectLst/>
                          <a:latin typeface="Arial" panose="020B0604020202020204" pitchFamily="34" charset="0"/>
                          <a:ea typeface="Calibri" panose="020F0502020204030204" pitchFamily="34" charset="0"/>
                          <a:cs typeface="Arial" panose="020B0604020202020204" pitchFamily="34" charset="0"/>
                        </a:rPr>
                        <a:t>†</a:t>
                      </a:r>
                      <a:endParaRPr lang="en-US" sz="1100" b="0" kern="1200" dirty="0">
                        <a:solidFill>
                          <a:srgbClr val="000000"/>
                        </a:solidFill>
                        <a:effectLst/>
                        <a:latin typeface="Arial Regular"/>
                        <a:ea typeface="Calibri" panose="020F0502020204030204" pitchFamily="34" charset="0"/>
                        <a:cs typeface="Calibri Light" panose="020F0302020204030204" pitchFamily="34" charset="0"/>
                      </a:endParaRPr>
                    </a:p>
                  </a:txBody>
                  <a:tcPr marL="51435" marR="51435" marT="540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9017329"/>
                  </a:ext>
                </a:extLst>
              </a:tr>
              <a:tr h="359376">
                <a:tc>
                  <a:txBody>
                    <a:bodyPr/>
                    <a:lstStyle/>
                    <a:p>
                      <a:pPr marL="0" marR="0" lvl="1" indent="0" algn="l" defTabSz="1219170" rtl="0" eaLnBrk="1" fontAlgn="auto" latinLnBrk="0" hangingPunct="1">
                        <a:lnSpc>
                          <a:spcPct val="100000"/>
                        </a:lnSpc>
                        <a:spcBef>
                          <a:spcPts val="0"/>
                        </a:spcBef>
                        <a:spcAft>
                          <a:spcPts val="0"/>
                        </a:spcAft>
                        <a:buClrTx/>
                        <a:buSzTx/>
                        <a:buFontTx/>
                        <a:buNone/>
                        <a:tabLst/>
                        <a:defRPr/>
                      </a:pPr>
                      <a:r>
                        <a:rPr lang="en-GB" sz="1100" b="0" kern="1200" dirty="0">
                          <a:solidFill>
                            <a:schemeClr val="dk1"/>
                          </a:solidFill>
                          <a:effectLst/>
                          <a:latin typeface="+mn-lt"/>
                          <a:ea typeface="+mn-ea"/>
                          <a:cs typeface="+mn-cs"/>
                        </a:rPr>
                        <a:t>Death from CV causes,</a:t>
                      </a:r>
                      <a:r>
                        <a:rPr lang="en-GB" sz="1100" b="0" kern="1200" baseline="0" dirty="0">
                          <a:solidFill>
                            <a:schemeClr val="dk1"/>
                          </a:solidFill>
                          <a:effectLst/>
                          <a:latin typeface="+mn-lt"/>
                          <a:ea typeface="+mn-ea"/>
                          <a:cs typeface="+mn-cs"/>
                        </a:rPr>
                        <a:t> n (%)</a:t>
                      </a:r>
                      <a:r>
                        <a:rPr lang="en-GB" sz="1100" b="0" kern="1200" dirty="0">
                          <a:solidFill>
                            <a:schemeClr val="dk1"/>
                          </a:solidFill>
                          <a:effectLst/>
                          <a:latin typeface="+mn-lt"/>
                          <a:ea typeface="+mn-ea"/>
                          <a:cs typeface="+mn-cs"/>
                        </a:rPr>
                        <a:t> </a:t>
                      </a:r>
                    </a:p>
                  </a:txBody>
                  <a:tcPr marL="43200" marR="2836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1219170" rtl="0" eaLnBrk="1" latinLnBrk="0" hangingPunct="1">
                        <a:spcAft>
                          <a:spcPts val="0"/>
                        </a:spcAft>
                      </a:pPr>
                      <a:r>
                        <a:rPr lang="en-US" sz="1100" kern="1200" dirty="0">
                          <a:solidFill>
                            <a:schemeClr val="dk1"/>
                          </a:solidFill>
                          <a:effectLst/>
                          <a:latin typeface="+mn-lt"/>
                          <a:ea typeface="+mn-ea"/>
                          <a:cs typeface="+mn-cs"/>
                        </a:rPr>
                        <a:t>204 (8.5%)</a:t>
                      </a:r>
                    </a:p>
                  </a:txBody>
                  <a:tcPr marL="51435" marR="51435" marT="540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algn="ctr" defTabSz="1219170" rtl="0" eaLnBrk="1" latinLnBrk="0" hangingPunct="1">
                        <a:spcAft>
                          <a:spcPts val="0"/>
                        </a:spcAft>
                      </a:pPr>
                      <a:r>
                        <a:rPr lang="en-US" sz="1100" kern="1200" dirty="0">
                          <a:solidFill>
                            <a:schemeClr val="dk1"/>
                          </a:solidFill>
                          <a:effectLst/>
                          <a:latin typeface="+mn-lt"/>
                          <a:ea typeface="+mn-ea"/>
                          <a:cs typeface="+mn-cs"/>
                        </a:rPr>
                        <a:t>212 (8.9%)</a:t>
                      </a:r>
                    </a:p>
                  </a:txBody>
                  <a:tcPr marL="51435" marR="51435" marT="540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1219170" rtl="0" eaLnBrk="1" latinLnBrk="0" hangingPunct="1">
                        <a:spcAft>
                          <a:spcPts val="0"/>
                        </a:spcAft>
                      </a:pPr>
                      <a:r>
                        <a:rPr lang="en-US" sz="1100" kern="1200" dirty="0">
                          <a:solidFill>
                            <a:schemeClr val="dk1"/>
                          </a:solidFill>
                          <a:effectLst/>
                          <a:latin typeface="+mn-lt"/>
                          <a:ea typeface="+mn-ea"/>
                          <a:cs typeface="+mn-cs"/>
                        </a:rPr>
                        <a:t>0.95 (0.79, 1.16)</a:t>
                      </a:r>
                      <a:endParaRPr lang="en-US" sz="1100" kern="1200" baseline="30000" dirty="0">
                        <a:solidFill>
                          <a:schemeClr val="dk1"/>
                        </a:solidFill>
                        <a:effectLst/>
                        <a:latin typeface="+mn-lt"/>
                        <a:ea typeface="+mn-ea"/>
                        <a:cs typeface="+mn-cs"/>
                      </a:endParaRPr>
                    </a:p>
                  </a:txBody>
                  <a:tcPr marL="51435" marR="51435" marT="540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377" rtl="0" eaLnBrk="1" latinLnBrk="0" hangingPunct="1">
                        <a:spcAft>
                          <a:spcPts val="0"/>
                        </a:spcAft>
                      </a:pPr>
                      <a:r>
                        <a:rPr lang="en-GB" sz="1100" b="0" kern="1200" dirty="0">
                          <a:solidFill>
                            <a:srgbClr val="000000"/>
                          </a:solidFill>
                          <a:effectLst/>
                          <a:latin typeface="Arial Regular"/>
                          <a:ea typeface="Calibri" panose="020F0502020204030204" pitchFamily="34" charset="0"/>
                          <a:cs typeface="Calibri Light" panose="020F0302020204030204" pitchFamily="34" charset="0"/>
                        </a:rPr>
                        <a:t>0.62</a:t>
                      </a:r>
                      <a:r>
                        <a:rPr lang="en-GB" sz="1100" baseline="30000" dirty="0">
                          <a:solidFill>
                            <a:schemeClr val="tx1"/>
                          </a:solidFill>
                          <a:effectLst/>
                          <a:latin typeface="Arial" panose="020B0604020202020204" pitchFamily="34" charset="0"/>
                          <a:ea typeface="Calibri" panose="020F0502020204030204" pitchFamily="34" charset="0"/>
                          <a:cs typeface="Arial" panose="020B0604020202020204" pitchFamily="34" charset="0"/>
                        </a:rPr>
                        <a:t>†</a:t>
                      </a:r>
                      <a:endParaRPr lang="en-US" sz="1100" b="0" kern="1200" dirty="0">
                        <a:solidFill>
                          <a:srgbClr val="000000"/>
                        </a:solidFill>
                        <a:effectLst/>
                        <a:latin typeface="Arial Regular"/>
                        <a:ea typeface="Calibri" panose="020F0502020204030204" pitchFamily="34" charset="0"/>
                        <a:cs typeface="Calibri Light" panose="020F0302020204030204" pitchFamily="34" charset="0"/>
                      </a:endParaRPr>
                    </a:p>
                  </a:txBody>
                  <a:tcPr marL="51435" marR="51435" marT="5400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45424135"/>
                  </a:ext>
                </a:extLst>
              </a:tr>
            </a:tbl>
          </a:graphicData>
        </a:graphic>
      </p:graphicFrame>
      <p:sp>
        <p:nvSpPr>
          <p:cNvPr id="8" name="Text Placeholder 8"/>
          <p:cNvSpPr txBox="1">
            <a:spLocks/>
          </p:cNvSpPr>
          <p:nvPr/>
        </p:nvSpPr>
        <p:spPr>
          <a:xfrm>
            <a:off x="4328160" y="5751985"/>
            <a:ext cx="2834640" cy="115416"/>
          </a:xfrm>
          <a:prstGeom prst="rect">
            <a:avLst/>
          </a:prstGeom>
        </p:spPr>
        <p:txBody>
          <a:bodyPr/>
          <a:lstStyle>
            <a:lvl1pPr marL="304792" indent="-304792" algn="l" defTabSz="1219170" rtl="0" eaLnBrk="1" latinLnBrk="0" hangingPunct="1">
              <a:spcBef>
                <a:spcPts val="1200"/>
              </a:spcBef>
              <a:buClrTx/>
              <a:buSzPct val="120000"/>
              <a:buFont typeface="Arial" pitchFamily="34" charset="0"/>
              <a:buChar char="•"/>
              <a:tabLst>
                <a:tab pos="5331751" algn="r"/>
                <a:tab pos="10972526" algn="r"/>
              </a:tabLst>
              <a:defRPr sz="1867" kern="1200">
                <a:solidFill>
                  <a:schemeClr val="tx1"/>
                </a:solidFill>
                <a:latin typeface="+mn-lt"/>
                <a:ea typeface="+mn-ea"/>
                <a:cs typeface="+mn-cs"/>
              </a:defRPr>
            </a:lvl1pPr>
            <a:lvl2pPr marL="609585" indent="-304792" algn="l" defTabSz="1219170" rtl="0" eaLnBrk="1" latinLnBrk="0" hangingPunct="1">
              <a:spcBef>
                <a:spcPts val="400"/>
              </a:spcBef>
              <a:buClrTx/>
              <a:buSzPct val="100000"/>
              <a:buFont typeface="Arial" pitchFamily="34" charset="0"/>
              <a:buChar char="–"/>
              <a:defRPr sz="1867" kern="1200">
                <a:solidFill>
                  <a:schemeClr val="tx1"/>
                </a:solidFill>
                <a:latin typeface="+mn-lt"/>
                <a:ea typeface="+mn-ea"/>
                <a:cs typeface="+mn-cs"/>
              </a:defRPr>
            </a:lvl2pPr>
            <a:lvl3pPr marL="914377" indent="-304792" algn="l" defTabSz="1219170" rtl="0" eaLnBrk="1" latinLnBrk="0" hangingPunct="1">
              <a:spcBef>
                <a:spcPts val="400"/>
              </a:spcBef>
              <a:buClrTx/>
              <a:buSzPct val="100000"/>
              <a:buFont typeface="Arial" pitchFamily="34" charset="0"/>
              <a:buChar char="–"/>
              <a:defRPr sz="1867" kern="1200">
                <a:solidFill>
                  <a:schemeClr val="tx1"/>
                </a:solidFill>
                <a:latin typeface="+mn-lt"/>
                <a:ea typeface="+mn-ea"/>
                <a:cs typeface="+mn-cs"/>
              </a:defRPr>
            </a:lvl3pPr>
            <a:lvl4pPr marL="1219170" indent="-304792" algn="l" defTabSz="1219170" rtl="0" eaLnBrk="1" latinLnBrk="0" hangingPunct="1">
              <a:spcBef>
                <a:spcPts val="400"/>
              </a:spcBef>
              <a:buClrTx/>
              <a:buSzPct val="100000"/>
              <a:buFont typeface="Arial" pitchFamily="34" charset="0"/>
              <a:buChar char="–"/>
              <a:defRPr sz="1867" kern="1200">
                <a:solidFill>
                  <a:schemeClr val="tx1"/>
                </a:solidFill>
                <a:latin typeface="+mn-lt"/>
                <a:ea typeface="+mn-ea"/>
                <a:cs typeface="+mn-cs"/>
              </a:defRPr>
            </a:lvl4pPr>
            <a:lvl5pPr marL="1523962" indent="-304792" algn="l" defTabSz="1219170" rtl="0" eaLnBrk="1" latinLnBrk="0" hangingPunct="1">
              <a:spcBef>
                <a:spcPts val="400"/>
              </a:spcBef>
              <a:buClrTx/>
              <a:buSzPct val="100000"/>
              <a:buFont typeface="Arial" pitchFamily="34" charset="0"/>
              <a:buChar char="–"/>
              <a:defRPr sz="18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0" indent="0" defTabSz="914378" fontAlgn="auto">
              <a:spcBef>
                <a:spcPts val="900"/>
              </a:spcBef>
              <a:spcAft>
                <a:spcPts val="0"/>
              </a:spcAft>
              <a:buNone/>
              <a:tabLst>
                <a:tab pos="3998813" algn="r"/>
                <a:tab pos="8229395" algn="r"/>
              </a:tabLst>
            </a:pPr>
            <a:endParaRPr lang="en-US" sz="750" dirty="0">
              <a:solidFill>
                <a:srgbClr val="000000"/>
              </a:solidFill>
              <a:latin typeface="Arial"/>
            </a:endParaRPr>
          </a:p>
        </p:txBody>
      </p:sp>
      <p:pic>
        <p:nvPicPr>
          <p:cNvPr id="1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06391" y="930022"/>
            <a:ext cx="1749906" cy="4423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454912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normAutofit/>
          </a:bodyPr>
          <a:lstStyle/>
          <a:p>
            <a:r>
              <a:rPr lang="en-GB" dirty="0"/>
              <a:t>Secondary endpoints</a:t>
            </a:r>
            <a:endParaRPr lang="en-US" dirty="0"/>
          </a:p>
        </p:txBody>
      </p:sp>
      <p:graphicFrame>
        <p:nvGraphicFramePr>
          <p:cNvPr id="7" name="Table 6"/>
          <p:cNvGraphicFramePr>
            <a:graphicFrameLocks noGrp="1"/>
          </p:cNvGraphicFramePr>
          <p:nvPr/>
        </p:nvGraphicFramePr>
        <p:xfrm>
          <a:off x="457200" y="2029245"/>
          <a:ext cx="8229600" cy="2576289"/>
        </p:xfrm>
        <a:graphic>
          <a:graphicData uri="http://schemas.openxmlformats.org/drawingml/2006/table">
            <a:tbl>
              <a:tblPr firstRow="1" firstCol="1" bandRow="1">
                <a:tableStyleId>{B301B821-A1FF-4177-AEE7-76D212191A09}</a:tableStyleId>
              </a:tblPr>
              <a:tblGrid>
                <a:gridCol w="3497580">
                  <a:extLst>
                    <a:ext uri="{9D8B030D-6E8A-4147-A177-3AD203B41FA5}">
                      <a16:colId xmlns:a16="http://schemas.microsoft.com/office/drawing/2014/main" val="2779971248"/>
                    </a:ext>
                  </a:extLst>
                </a:gridCol>
                <a:gridCol w="1577340">
                  <a:extLst>
                    <a:ext uri="{9D8B030D-6E8A-4147-A177-3AD203B41FA5}">
                      <a16:colId xmlns:a16="http://schemas.microsoft.com/office/drawing/2014/main" val="3425565723"/>
                    </a:ext>
                  </a:extLst>
                </a:gridCol>
                <a:gridCol w="1577340">
                  <a:extLst>
                    <a:ext uri="{9D8B030D-6E8A-4147-A177-3AD203B41FA5}">
                      <a16:colId xmlns:a16="http://schemas.microsoft.com/office/drawing/2014/main" val="671028713"/>
                    </a:ext>
                  </a:extLst>
                </a:gridCol>
                <a:gridCol w="1577340">
                  <a:extLst>
                    <a:ext uri="{9D8B030D-6E8A-4147-A177-3AD203B41FA5}">
                      <a16:colId xmlns:a16="http://schemas.microsoft.com/office/drawing/2014/main" val="3462778571"/>
                    </a:ext>
                  </a:extLst>
                </a:gridCol>
              </a:tblGrid>
              <a:tr h="480060">
                <a:tc>
                  <a:txBody>
                    <a:bodyPr/>
                    <a:lstStyle/>
                    <a:p>
                      <a:pPr>
                        <a:spcAft>
                          <a:spcPts val="0"/>
                        </a:spcAft>
                      </a:pP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8367" marR="2836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en-US" sz="1100" dirty="0">
                          <a:effectLst/>
                        </a:rPr>
                        <a:t> Sacubitril/valsartan</a:t>
                      </a:r>
                    </a:p>
                    <a:p>
                      <a:pPr algn="ctr">
                        <a:spcAft>
                          <a:spcPts val="0"/>
                        </a:spcAft>
                      </a:pPr>
                      <a:r>
                        <a:rPr lang="en-GB" sz="1100" dirty="0">
                          <a:effectLst/>
                        </a:rPr>
                        <a:t>(n = 2407)</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8367" marR="2836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114585"/>
                    </a:solidFill>
                  </a:tcPr>
                </a:tc>
                <a:tc>
                  <a:txBody>
                    <a:bodyPr/>
                    <a:lstStyle/>
                    <a:p>
                      <a:pPr algn="ctr">
                        <a:spcAft>
                          <a:spcPts val="0"/>
                        </a:spcAft>
                      </a:pPr>
                      <a:r>
                        <a:rPr lang="en-US" sz="1100" dirty="0">
                          <a:solidFill>
                            <a:schemeClr val="bg1"/>
                          </a:solidFill>
                          <a:effectLst/>
                        </a:rPr>
                        <a:t>Valsartan</a:t>
                      </a:r>
                      <a:r>
                        <a:rPr lang="en-US" sz="1100" baseline="0" dirty="0">
                          <a:solidFill>
                            <a:schemeClr val="bg1"/>
                          </a:solidFill>
                          <a:effectLst/>
                        </a:rPr>
                        <a:t> </a:t>
                      </a:r>
                    </a:p>
                    <a:p>
                      <a:pPr algn="ctr">
                        <a:spcAft>
                          <a:spcPts val="0"/>
                        </a:spcAft>
                      </a:pPr>
                      <a:r>
                        <a:rPr lang="en-US" sz="1100" baseline="0" dirty="0">
                          <a:solidFill>
                            <a:schemeClr val="bg1"/>
                          </a:solidFill>
                          <a:effectLst/>
                        </a:rPr>
                        <a:t>(n = 2389)</a:t>
                      </a:r>
                      <a:r>
                        <a:rPr lang="en-US" sz="1100" dirty="0">
                          <a:solidFill>
                            <a:schemeClr val="tx1"/>
                          </a:solidFill>
                          <a:effectLst/>
                        </a:rPr>
                        <a:t> </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8367" marR="2836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c>
                  <a:txBody>
                    <a:bodyPr/>
                    <a:lstStyle/>
                    <a:p>
                      <a:pPr algn="ctr"/>
                      <a:r>
                        <a:rPr lang="en-GB" sz="1100" dirty="0">
                          <a:solidFill>
                            <a:schemeClr val="tx1"/>
                          </a:solidFill>
                        </a:rPr>
                        <a:t>Ratio or</a:t>
                      </a:r>
                      <a:br>
                        <a:rPr lang="en-GB" sz="1100" dirty="0">
                          <a:solidFill>
                            <a:schemeClr val="tx1"/>
                          </a:solidFill>
                        </a:rPr>
                      </a:br>
                      <a:r>
                        <a:rPr lang="en-GB" sz="1100" dirty="0">
                          <a:solidFill>
                            <a:schemeClr val="tx1"/>
                          </a:solidFill>
                        </a:rPr>
                        <a:t>Difference</a:t>
                      </a:r>
                      <a:endParaRPr lang="en-US" sz="1100" dirty="0">
                        <a:solidFill>
                          <a:schemeClr val="tx1"/>
                        </a:solidFill>
                      </a:endParaRPr>
                    </a:p>
                  </a:txBody>
                  <a:tcPr marL="28367" marR="2836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47194941"/>
                  </a:ext>
                </a:extLst>
              </a:tr>
              <a:tr h="389349">
                <a:tc gridSpan="3">
                  <a:txBody>
                    <a:bodyPr/>
                    <a:lstStyle/>
                    <a:p>
                      <a:r>
                        <a:rPr lang="en-US" sz="1100" b="1" kern="1200" dirty="0">
                          <a:solidFill>
                            <a:schemeClr val="dk1"/>
                          </a:solidFill>
                          <a:effectLst/>
                          <a:latin typeface="+mn-lt"/>
                          <a:ea typeface="+mn-ea"/>
                          <a:cs typeface="+mn-cs"/>
                        </a:rPr>
                        <a:t>NYHA Change from baseline to </a:t>
                      </a:r>
                      <a:br>
                        <a:rPr lang="en-US" sz="1100" b="1" kern="1200" dirty="0">
                          <a:solidFill>
                            <a:schemeClr val="dk1"/>
                          </a:solidFill>
                          <a:effectLst/>
                          <a:latin typeface="+mn-lt"/>
                          <a:ea typeface="+mn-ea"/>
                          <a:cs typeface="+mn-cs"/>
                        </a:rPr>
                      </a:br>
                      <a:r>
                        <a:rPr lang="en-US" sz="1100" b="1" kern="1200" dirty="0">
                          <a:solidFill>
                            <a:schemeClr val="dk1"/>
                          </a:solidFill>
                          <a:effectLst/>
                          <a:latin typeface="+mn-lt"/>
                          <a:ea typeface="+mn-ea"/>
                          <a:cs typeface="+mn-cs"/>
                        </a:rPr>
                        <a:t>8 months (odds ratio of change), n (%)</a:t>
                      </a:r>
                    </a:p>
                  </a:txBody>
                  <a:tcPr marL="28367" marR="2836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spcAft>
                          <a:spcPts val="0"/>
                        </a:spcAft>
                      </a:pPr>
                      <a:endParaRPr lang="en-US" sz="1400" kern="1200" dirty="0">
                        <a:solidFill>
                          <a:schemeClr val="dk1"/>
                        </a:solidFill>
                        <a:effectLst/>
                        <a:latin typeface="+mn-lt"/>
                        <a:ea typeface="+mn-ea"/>
                        <a:cs typeface="+mn-cs"/>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C3E4FD"/>
                    </a:solidFill>
                  </a:tcPr>
                </a:tc>
                <a:tc hMerge="1">
                  <a:txBody>
                    <a:bodyPr/>
                    <a:lstStyle/>
                    <a:p>
                      <a:pPr marL="0" algn="ctr" defTabSz="1219170" rtl="0" eaLnBrk="1" latinLnBrk="0" hangingPunct="1">
                        <a:spcAft>
                          <a:spcPts val="0"/>
                        </a:spcAft>
                      </a:pPr>
                      <a:endParaRPr lang="en-US" sz="1400" kern="1200" dirty="0">
                        <a:solidFill>
                          <a:schemeClr val="dk1"/>
                        </a:solidFill>
                        <a:effectLst/>
                        <a:latin typeface="+mn-lt"/>
                        <a:ea typeface="+mn-ea"/>
                        <a:cs typeface="+mn-cs"/>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rowSpan="4">
                  <a:txBody>
                    <a:bodyPr/>
                    <a:lstStyle/>
                    <a:p>
                      <a:pPr algn="ctr"/>
                      <a:r>
                        <a:rPr lang="en-US" sz="1100" kern="1200" dirty="0">
                          <a:solidFill>
                            <a:schemeClr val="dk1"/>
                          </a:solidFill>
                          <a:effectLst/>
                          <a:latin typeface="+mn-lt"/>
                          <a:ea typeface="+mn-ea"/>
                          <a:cs typeface="+mn-cs"/>
                        </a:rPr>
                        <a:t>OR,1.45 (1.13, 1.86)</a:t>
                      </a:r>
                      <a:endParaRPr lang="en-US" sz="1100" baseline="30000" dirty="0"/>
                    </a:p>
                  </a:txBody>
                  <a:tcPr marL="51435" marR="5143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62866961"/>
                  </a:ext>
                </a:extLst>
              </a:tr>
              <a:tr h="274320">
                <a:tc>
                  <a:txBody>
                    <a:bodyPr/>
                    <a:lstStyle/>
                    <a:p>
                      <a:r>
                        <a:rPr lang="en-GB" sz="1100" dirty="0">
                          <a:effectLst/>
                        </a:rPr>
                        <a:t>Improved</a:t>
                      </a:r>
                    </a:p>
                  </a:txBody>
                  <a:tcPr marL="243000" marR="2836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en-GB" sz="1100" kern="1200" dirty="0">
                          <a:solidFill>
                            <a:schemeClr val="dk1"/>
                          </a:solidFill>
                          <a:effectLst/>
                          <a:latin typeface="+mn-lt"/>
                          <a:ea typeface="+mn-ea"/>
                          <a:cs typeface="+mn-cs"/>
                        </a:rPr>
                        <a:t>347 (15.0)</a:t>
                      </a:r>
                      <a:endParaRPr lang="en-US" sz="1100" kern="1200" dirty="0">
                        <a:solidFill>
                          <a:schemeClr val="dk1"/>
                        </a:solidFill>
                        <a:effectLst/>
                        <a:latin typeface="+mn-lt"/>
                        <a:ea typeface="+mn-ea"/>
                        <a:cs typeface="+mn-cs"/>
                      </a:endParaRPr>
                    </a:p>
                  </a:txBody>
                  <a:tcPr marL="51435" marR="5143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C3E4FD"/>
                    </a:solidFill>
                  </a:tcPr>
                </a:tc>
                <a:tc>
                  <a:txBody>
                    <a:bodyPr/>
                    <a:lstStyle/>
                    <a:p>
                      <a:pPr marL="0" algn="ctr" defTabSz="1219170" rtl="0" eaLnBrk="1" latinLnBrk="0" hangingPunct="1">
                        <a:spcAft>
                          <a:spcPts val="0"/>
                        </a:spcAft>
                      </a:pPr>
                      <a:r>
                        <a:rPr lang="en-GB" sz="1100" kern="1200" dirty="0">
                          <a:solidFill>
                            <a:schemeClr val="dk1"/>
                          </a:solidFill>
                          <a:effectLst/>
                          <a:latin typeface="+mn-lt"/>
                          <a:ea typeface="+mn-ea"/>
                          <a:cs typeface="+mn-cs"/>
                        </a:rPr>
                        <a:t>289 (12.6)</a:t>
                      </a:r>
                      <a:endParaRPr lang="en-US" sz="1100" kern="1200" dirty="0">
                        <a:solidFill>
                          <a:schemeClr val="dk1"/>
                        </a:solidFill>
                        <a:effectLst/>
                        <a:latin typeface="+mn-lt"/>
                        <a:ea typeface="+mn-ea"/>
                        <a:cs typeface="+mn-cs"/>
                      </a:endParaRPr>
                    </a:p>
                  </a:txBody>
                  <a:tcPr marL="51435" marR="5143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vMerge="1">
                  <a:txBody>
                    <a:bodyPr/>
                    <a:lstStyle/>
                    <a:p>
                      <a:pPr algn="ctr"/>
                      <a:endParaRPr lang="en-US" dirty="0"/>
                    </a:p>
                  </a:txBody>
                  <a:tcPr marL="68580" marR="68580" marT="0" marB="0" anchor="ctr">
                    <a:lnL w="12700" cap="flat" cmpd="sng" algn="ctr">
                      <a:solidFill>
                        <a:srgbClr val="114585"/>
                      </a:solidFill>
                      <a:prstDash val="solid"/>
                      <a:round/>
                      <a:headEnd type="none" w="med" len="med"/>
                      <a:tailEnd type="none" w="med" len="med"/>
                    </a:lnL>
                    <a:lnR w="12700" cap="flat" cmpd="sng" algn="ctr">
                      <a:solidFill>
                        <a:srgbClr val="114585"/>
                      </a:solidFill>
                      <a:prstDash val="solid"/>
                      <a:round/>
                      <a:headEnd type="none" w="med" len="med"/>
                      <a:tailEnd type="none" w="med" len="med"/>
                    </a:lnR>
                    <a:lnT w="12700" cap="flat" cmpd="sng" algn="ctr">
                      <a:solidFill>
                        <a:srgbClr val="114585"/>
                      </a:solidFill>
                      <a:prstDash val="solid"/>
                      <a:round/>
                      <a:headEnd type="none" w="med" len="med"/>
                      <a:tailEnd type="none" w="med" len="med"/>
                    </a:lnT>
                    <a:lnB w="12700" cap="flat" cmpd="sng" algn="ctr">
                      <a:solidFill>
                        <a:srgbClr val="114585"/>
                      </a:solidFill>
                      <a:prstDash val="solid"/>
                      <a:round/>
                      <a:headEnd type="none" w="med" len="med"/>
                      <a:tailEnd type="none" w="med" len="med"/>
                    </a:lnB>
                    <a:noFill/>
                  </a:tcPr>
                </a:tc>
                <a:extLst>
                  <a:ext uri="{0D108BD9-81ED-4DB2-BD59-A6C34878D82A}">
                    <a16:rowId xmlns:a16="http://schemas.microsoft.com/office/drawing/2014/main" val="211999411"/>
                  </a:ext>
                </a:extLst>
              </a:tr>
              <a:tr h="274320">
                <a:tc>
                  <a:txBody>
                    <a:bodyPr/>
                    <a:lstStyle/>
                    <a:p>
                      <a:r>
                        <a:rPr lang="en-GB" sz="1100" dirty="0">
                          <a:effectLst/>
                        </a:rPr>
                        <a:t>Unchanged</a:t>
                      </a:r>
                    </a:p>
                  </a:txBody>
                  <a:tcPr marL="243000" marR="2836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en-GB" sz="1100" kern="1200" dirty="0">
                          <a:solidFill>
                            <a:schemeClr val="dk1"/>
                          </a:solidFill>
                          <a:effectLst/>
                          <a:latin typeface="+mn-lt"/>
                          <a:ea typeface="+mn-ea"/>
                          <a:cs typeface="+mn-cs"/>
                        </a:rPr>
                        <a:t>1767 (76.3)</a:t>
                      </a:r>
                      <a:endParaRPr lang="en-US" sz="1100" kern="1200" dirty="0">
                        <a:solidFill>
                          <a:schemeClr val="dk1"/>
                        </a:solidFill>
                        <a:effectLst/>
                        <a:latin typeface="+mn-lt"/>
                        <a:ea typeface="+mn-ea"/>
                        <a:cs typeface="+mn-cs"/>
                      </a:endParaRPr>
                    </a:p>
                  </a:txBody>
                  <a:tcPr marL="51435" marR="5143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1219170" rtl="0" eaLnBrk="1" latinLnBrk="0" hangingPunct="1">
                        <a:spcAft>
                          <a:spcPts val="0"/>
                        </a:spcAft>
                      </a:pPr>
                      <a:r>
                        <a:rPr lang="en-GB" sz="1100" kern="1200" dirty="0">
                          <a:solidFill>
                            <a:schemeClr val="dk1"/>
                          </a:solidFill>
                          <a:effectLst/>
                          <a:latin typeface="+mn-lt"/>
                          <a:ea typeface="+mn-ea"/>
                          <a:cs typeface="+mn-cs"/>
                        </a:rPr>
                        <a:t>1792 (77.8)</a:t>
                      </a:r>
                      <a:endParaRPr lang="en-US" sz="1100" kern="1200" dirty="0">
                        <a:solidFill>
                          <a:schemeClr val="dk1"/>
                        </a:solidFill>
                        <a:effectLst/>
                        <a:latin typeface="+mn-lt"/>
                        <a:ea typeface="+mn-ea"/>
                        <a:cs typeface="+mn-cs"/>
                      </a:endParaRPr>
                    </a:p>
                  </a:txBody>
                  <a:tcPr marL="51435" marR="5143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a:endParaRPr lang="en-US" dirty="0"/>
                    </a:p>
                  </a:txBody>
                  <a:tcPr marL="68580" marR="68580" marT="0" marB="0" anchor="ctr">
                    <a:lnL w="12700" cap="flat" cmpd="sng" algn="ctr">
                      <a:solidFill>
                        <a:srgbClr val="114585"/>
                      </a:solidFill>
                      <a:prstDash val="solid"/>
                      <a:round/>
                      <a:headEnd type="none" w="med" len="med"/>
                      <a:tailEnd type="none" w="med" len="med"/>
                    </a:lnL>
                    <a:lnR w="12700" cap="flat" cmpd="sng" algn="ctr">
                      <a:solidFill>
                        <a:srgbClr val="114585"/>
                      </a:solidFill>
                      <a:prstDash val="solid"/>
                      <a:round/>
                      <a:headEnd type="none" w="med" len="med"/>
                      <a:tailEnd type="none" w="med" len="med"/>
                    </a:lnR>
                    <a:lnT w="12700" cap="flat" cmpd="sng" algn="ctr">
                      <a:solidFill>
                        <a:srgbClr val="114585"/>
                      </a:solidFill>
                      <a:prstDash val="solid"/>
                      <a:round/>
                      <a:headEnd type="none" w="med" len="med"/>
                      <a:tailEnd type="none" w="med" len="med"/>
                    </a:lnT>
                    <a:lnB w="12700" cap="flat" cmpd="sng" algn="ctr">
                      <a:solidFill>
                        <a:srgbClr val="114585"/>
                      </a:solidFill>
                      <a:prstDash val="solid"/>
                      <a:round/>
                      <a:headEnd type="none" w="med" len="med"/>
                      <a:tailEnd type="none" w="med" len="med"/>
                    </a:lnB>
                    <a:noFill/>
                  </a:tcPr>
                </a:tc>
                <a:extLst>
                  <a:ext uri="{0D108BD9-81ED-4DB2-BD59-A6C34878D82A}">
                    <a16:rowId xmlns:a16="http://schemas.microsoft.com/office/drawing/2014/main" val="2416628123"/>
                  </a:ext>
                </a:extLst>
              </a:tr>
              <a:tr h="274320">
                <a:tc>
                  <a:txBody>
                    <a:bodyPr/>
                    <a:lstStyle/>
                    <a:p>
                      <a:r>
                        <a:rPr lang="en-GB" sz="1100" dirty="0">
                          <a:effectLst/>
                        </a:rPr>
                        <a:t>Worsened</a:t>
                      </a:r>
                    </a:p>
                  </a:txBody>
                  <a:tcPr marL="243000" marR="2836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en-GB" sz="1100" kern="1200" dirty="0">
                          <a:solidFill>
                            <a:schemeClr val="dk1"/>
                          </a:solidFill>
                          <a:effectLst/>
                          <a:latin typeface="+mn-lt"/>
                          <a:ea typeface="+mn-ea"/>
                          <a:cs typeface="+mn-cs"/>
                        </a:rPr>
                        <a:t>202 (8.7)</a:t>
                      </a:r>
                      <a:endParaRPr lang="en-US" sz="1100" kern="1200" dirty="0">
                        <a:solidFill>
                          <a:schemeClr val="dk1"/>
                        </a:solidFill>
                        <a:effectLst/>
                        <a:latin typeface="+mn-lt"/>
                        <a:ea typeface="+mn-ea"/>
                        <a:cs typeface="+mn-cs"/>
                      </a:endParaRPr>
                    </a:p>
                  </a:txBody>
                  <a:tcPr marL="51435" marR="5143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C3E4FD"/>
                    </a:solidFill>
                  </a:tcPr>
                </a:tc>
                <a:tc>
                  <a:txBody>
                    <a:bodyPr/>
                    <a:lstStyle/>
                    <a:p>
                      <a:pPr marL="0" algn="ctr" defTabSz="1219170" rtl="0" eaLnBrk="1" latinLnBrk="0" hangingPunct="1">
                        <a:spcAft>
                          <a:spcPts val="0"/>
                        </a:spcAft>
                      </a:pPr>
                      <a:r>
                        <a:rPr lang="en-GB" sz="1100" kern="1200" dirty="0">
                          <a:solidFill>
                            <a:schemeClr val="dk1"/>
                          </a:solidFill>
                          <a:effectLst/>
                          <a:latin typeface="+mn-lt"/>
                          <a:ea typeface="+mn-ea"/>
                          <a:cs typeface="+mn-cs"/>
                        </a:rPr>
                        <a:t>221 (9.6)</a:t>
                      </a:r>
                      <a:endParaRPr lang="en-US" sz="1100" kern="1200" dirty="0">
                        <a:solidFill>
                          <a:schemeClr val="dk1"/>
                        </a:solidFill>
                        <a:effectLst/>
                        <a:latin typeface="+mn-lt"/>
                        <a:ea typeface="+mn-ea"/>
                        <a:cs typeface="+mn-cs"/>
                      </a:endParaRPr>
                    </a:p>
                  </a:txBody>
                  <a:tcPr marL="51435" marR="5143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vMerge="1">
                  <a:txBody>
                    <a:bodyPr/>
                    <a:lstStyle/>
                    <a:p>
                      <a:pPr algn="ctr"/>
                      <a:endParaRPr lang="en-US" dirty="0"/>
                    </a:p>
                  </a:txBody>
                  <a:tcPr marL="68580" marR="68580" marT="0" marB="0" anchor="ctr">
                    <a:lnL w="12700" cap="flat" cmpd="sng" algn="ctr">
                      <a:solidFill>
                        <a:srgbClr val="114585"/>
                      </a:solidFill>
                      <a:prstDash val="solid"/>
                      <a:round/>
                      <a:headEnd type="none" w="med" len="med"/>
                      <a:tailEnd type="none" w="med" len="med"/>
                    </a:lnL>
                    <a:lnR w="12700" cap="flat" cmpd="sng" algn="ctr">
                      <a:solidFill>
                        <a:srgbClr val="114585"/>
                      </a:solidFill>
                      <a:prstDash val="solid"/>
                      <a:round/>
                      <a:headEnd type="none" w="med" len="med"/>
                      <a:tailEnd type="none" w="med" len="med"/>
                    </a:lnR>
                    <a:lnT w="12700" cap="flat" cmpd="sng" algn="ctr">
                      <a:solidFill>
                        <a:srgbClr val="114585"/>
                      </a:solidFill>
                      <a:prstDash val="solid"/>
                      <a:round/>
                      <a:headEnd type="none" w="med" len="med"/>
                      <a:tailEnd type="none" w="med" len="med"/>
                    </a:lnT>
                    <a:lnB w="12700" cap="flat" cmpd="sng" algn="ctr">
                      <a:solidFill>
                        <a:srgbClr val="114585"/>
                      </a:solidFill>
                      <a:prstDash val="solid"/>
                      <a:round/>
                      <a:headEnd type="none" w="med" len="med"/>
                      <a:tailEnd type="none" w="med" len="med"/>
                    </a:lnB>
                    <a:noFill/>
                  </a:tcPr>
                </a:tc>
                <a:extLst>
                  <a:ext uri="{0D108BD9-81ED-4DB2-BD59-A6C34878D82A}">
                    <a16:rowId xmlns:a16="http://schemas.microsoft.com/office/drawing/2014/main" val="4243975895"/>
                  </a:ext>
                </a:extLst>
              </a:tr>
              <a:tr h="320040">
                <a:tc>
                  <a:txBody>
                    <a:bodyPr/>
                    <a:lstStyle/>
                    <a:p>
                      <a:pPr marL="0" marR="0" lvl="1" indent="0" algn="l" defTabSz="1219170" rtl="0" eaLnBrk="1" latinLnBrk="0" hangingPunct="1">
                        <a:lnSpc>
                          <a:spcPct val="100000"/>
                        </a:lnSpc>
                        <a:spcBef>
                          <a:spcPts val="0"/>
                        </a:spcBef>
                        <a:spcAft>
                          <a:spcPts val="0"/>
                        </a:spcAft>
                      </a:pPr>
                      <a:r>
                        <a:rPr lang="en-US" sz="1100" b="1" kern="1200" dirty="0">
                          <a:solidFill>
                            <a:schemeClr val="dk1"/>
                          </a:solidFill>
                          <a:effectLst/>
                          <a:latin typeface="+mn-lt"/>
                          <a:ea typeface="+mn-ea"/>
                          <a:cs typeface="+mn-cs"/>
                        </a:rPr>
                        <a:t>Change in KCCQ clinical summary score at 8 months</a:t>
                      </a:r>
                      <a:r>
                        <a:rPr lang="en-US" sz="1100" b="1" kern="1200" baseline="30000" dirty="0">
                          <a:solidFill>
                            <a:schemeClr val="dk1"/>
                          </a:solidFill>
                          <a:effectLst/>
                          <a:latin typeface="+mn-lt"/>
                          <a:ea typeface="+mn-ea"/>
                          <a:cs typeface="+mn-cs"/>
                        </a:rPr>
                        <a:t>* </a:t>
                      </a:r>
                      <a:endParaRPr lang="en-GB" sz="1100" b="1" kern="1200" baseline="30000" dirty="0">
                        <a:solidFill>
                          <a:schemeClr val="dk1"/>
                        </a:solidFill>
                        <a:effectLst/>
                        <a:latin typeface="+mn-lt"/>
                        <a:ea typeface="+mn-ea"/>
                        <a:cs typeface="+mn-cs"/>
                      </a:endParaRPr>
                    </a:p>
                  </a:txBody>
                  <a:tcPr marL="43200" marR="2836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1219170" rtl="0" eaLnBrk="1" latinLnBrk="0" hangingPunct="1">
                        <a:spcAft>
                          <a:spcPts val="0"/>
                        </a:spcAft>
                      </a:pPr>
                      <a:r>
                        <a:rPr lang="en-US" sz="1100" kern="1200" dirty="0">
                          <a:solidFill>
                            <a:schemeClr val="dk1"/>
                          </a:solidFill>
                          <a:effectLst/>
                          <a:latin typeface="+mn-lt"/>
                          <a:ea typeface="+mn-ea"/>
                          <a:cs typeface="+mn-cs"/>
                        </a:rPr>
                        <a:t>-1.6 </a:t>
                      </a:r>
                      <a:r>
                        <a:rPr lang="en-US" sz="1100" kern="1200" dirty="0">
                          <a:solidFill>
                            <a:schemeClr val="dk1"/>
                          </a:solidFill>
                          <a:effectLst/>
                          <a:latin typeface="+mn-lt"/>
                          <a:ea typeface="+mn-ea"/>
                          <a:cs typeface="+mn-cs"/>
                          <a:sym typeface="Symbol" panose="05050102010706020507" pitchFamily="18" charset="2"/>
                        </a:rPr>
                        <a:t></a:t>
                      </a:r>
                      <a:r>
                        <a:rPr lang="en-US" sz="1100" kern="1200" dirty="0">
                          <a:solidFill>
                            <a:schemeClr val="dk1"/>
                          </a:solidFill>
                          <a:effectLst/>
                          <a:latin typeface="+mn-lt"/>
                          <a:ea typeface="+mn-ea"/>
                          <a:cs typeface="+mn-cs"/>
                        </a:rPr>
                        <a:t> 0.4</a:t>
                      </a:r>
                    </a:p>
                  </a:txBody>
                  <a:tcPr marL="51435" marR="5143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1219170" rtl="0" eaLnBrk="1" latinLnBrk="0" hangingPunct="1">
                        <a:spcAft>
                          <a:spcPts val="0"/>
                        </a:spcAft>
                      </a:pPr>
                      <a:r>
                        <a:rPr lang="en-US" sz="1100" kern="1200" dirty="0">
                          <a:solidFill>
                            <a:schemeClr val="dk1"/>
                          </a:solidFill>
                          <a:effectLst/>
                          <a:latin typeface="+mn-lt"/>
                          <a:ea typeface="+mn-ea"/>
                          <a:cs typeface="+mn-cs"/>
                        </a:rPr>
                        <a:t>-2.6 </a:t>
                      </a:r>
                      <a:r>
                        <a:rPr lang="en-US" sz="1100" kern="1200" dirty="0">
                          <a:solidFill>
                            <a:schemeClr val="dk1"/>
                          </a:solidFill>
                          <a:effectLst/>
                          <a:latin typeface="+mn-lt"/>
                          <a:ea typeface="+mn-ea"/>
                          <a:cs typeface="+mn-cs"/>
                          <a:sym typeface="Symbol" panose="05050102010706020507" pitchFamily="18" charset="2"/>
                        </a:rPr>
                        <a:t></a:t>
                      </a:r>
                      <a:r>
                        <a:rPr lang="en-US" sz="1100" kern="1200" dirty="0">
                          <a:solidFill>
                            <a:schemeClr val="dk1"/>
                          </a:solidFill>
                          <a:effectLst/>
                          <a:latin typeface="+mn-lt"/>
                          <a:ea typeface="+mn-ea"/>
                          <a:cs typeface="+mn-cs"/>
                        </a:rPr>
                        <a:t> 0.4</a:t>
                      </a:r>
                    </a:p>
                  </a:txBody>
                  <a:tcPr marL="51435" marR="5143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1219170" rtl="0" eaLnBrk="1" latinLnBrk="0" hangingPunct="1">
                        <a:spcAft>
                          <a:spcPts val="0"/>
                        </a:spcAft>
                      </a:pPr>
                      <a:r>
                        <a:rPr lang="en-US" sz="1100" kern="1200" baseline="0" dirty="0">
                          <a:solidFill>
                            <a:schemeClr val="dk1"/>
                          </a:solidFill>
                          <a:effectLst/>
                          <a:latin typeface="+mn-lt"/>
                          <a:ea typeface="+mn-ea"/>
                          <a:cs typeface="+mn-cs"/>
                        </a:rPr>
                        <a:t>Difference, </a:t>
                      </a:r>
                      <a:br>
                        <a:rPr lang="en-US" sz="1100" kern="1200" baseline="0" dirty="0">
                          <a:solidFill>
                            <a:schemeClr val="dk1"/>
                          </a:solidFill>
                          <a:effectLst/>
                          <a:latin typeface="+mn-lt"/>
                          <a:ea typeface="+mn-ea"/>
                          <a:cs typeface="+mn-cs"/>
                        </a:rPr>
                      </a:br>
                      <a:r>
                        <a:rPr lang="en-US" sz="1100" kern="1200" baseline="0" dirty="0">
                          <a:solidFill>
                            <a:schemeClr val="dk1"/>
                          </a:solidFill>
                          <a:effectLst/>
                          <a:latin typeface="+mn-lt"/>
                          <a:ea typeface="+mn-ea"/>
                          <a:cs typeface="+mn-cs"/>
                        </a:rPr>
                        <a:t>1.0 (0.0–2.1)</a:t>
                      </a:r>
                      <a:endParaRPr lang="en-US" sz="1100" kern="1200" baseline="30000" dirty="0">
                        <a:solidFill>
                          <a:schemeClr val="dk1"/>
                        </a:solidFill>
                        <a:effectLst/>
                        <a:latin typeface="+mn-lt"/>
                        <a:ea typeface="+mn-ea"/>
                        <a:cs typeface="+mn-cs"/>
                      </a:endParaRPr>
                    </a:p>
                  </a:txBody>
                  <a:tcPr marL="51435" marR="5143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9017329"/>
                  </a:ext>
                </a:extLst>
              </a:tr>
              <a:tr h="274320">
                <a:tc>
                  <a:txBody>
                    <a:bodyPr/>
                    <a:lstStyle/>
                    <a:p>
                      <a:pPr marL="0" marR="0" lvl="1" indent="0" algn="l" defTabSz="1219170" rtl="0" eaLnBrk="1" fontAlgn="auto" latinLnBrk="0" hangingPunct="1">
                        <a:lnSpc>
                          <a:spcPct val="100000"/>
                        </a:lnSpc>
                        <a:spcBef>
                          <a:spcPts val="0"/>
                        </a:spcBef>
                        <a:spcAft>
                          <a:spcPts val="0"/>
                        </a:spcAft>
                        <a:buClrTx/>
                        <a:buSzTx/>
                        <a:buFontTx/>
                        <a:buNone/>
                        <a:tabLst/>
                        <a:defRPr/>
                      </a:pPr>
                      <a:r>
                        <a:rPr lang="en-US" sz="1100" b="1" kern="1200" dirty="0">
                          <a:solidFill>
                            <a:schemeClr val="dk1"/>
                          </a:solidFill>
                          <a:effectLst/>
                          <a:latin typeface="+mn-lt"/>
                          <a:ea typeface="+mn-ea"/>
                          <a:cs typeface="+mn-cs"/>
                        </a:rPr>
                        <a:t>Renal Composite Endpoint</a:t>
                      </a:r>
                      <a:r>
                        <a:rPr lang="en-US" sz="1100" b="1" kern="1200" baseline="30000" dirty="0">
                          <a:solidFill>
                            <a:schemeClr val="dk1"/>
                          </a:solidFill>
                          <a:effectLst/>
                          <a:latin typeface="+mn-lt"/>
                          <a:ea typeface="+mn-ea"/>
                          <a:cs typeface="+mn-cs"/>
                        </a:rPr>
                        <a:t>†</a:t>
                      </a:r>
                      <a:endParaRPr lang="en-US" sz="1100" b="1" kern="1200" dirty="0">
                        <a:solidFill>
                          <a:schemeClr val="dk1"/>
                        </a:solidFill>
                        <a:effectLst/>
                        <a:latin typeface="+mn-lt"/>
                        <a:ea typeface="+mn-ea"/>
                        <a:cs typeface="+mn-cs"/>
                      </a:endParaRPr>
                    </a:p>
                  </a:txBody>
                  <a:tcPr marL="43200" marR="2836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1219170" rtl="0" eaLnBrk="1" latinLnBrk="0" hangingPunct="1">
                        <a:spcAft>
                          <a:spcPts val="0"/>
                        </a:spcAft>
                      </a:pPr>
                      <a:r>
                        <a:rPr lang="en-US" sz="1100" kern="1200" dirty="0">
                          <a:solidFill>
                            <a:schemeClr val="dk1"/>
                          </a:solidFill>
                          <a:effectLst/>
                          <a:latin typeface="+mn-lt"/>
                          <a:ea typeface="+mn-ea"/>
                          <a:cs typeface="+mn-cs"/>
                        </a:rPr>
                        <a:t>33 (1.4%)</a:t>
                      </a:r>
                    </a:p>
                  </a:txBody>
                  <a:tcPr marL="51435" marR="5143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C3E4FD"/>
                    </a:solidFill>
                  </a:tcPr>
                </a:tc>
                <a:tc>
                  <a:txBody>
                    <a:bodyPr/>
                    <a:lstStyle/>
                    <a:p>
                      <a:pPr marL="0" algn="ctr" defTabSz="1219170" rtl="0" eaLnBrk="1" latinLnBrk="0" hangingPunct="1">
                        <a:spcAft>
                          <a:spcPts val="0"/>
                        </a:spcAft>
                      </a:pPr>
                      <a:r>
                        <a:rPr lang="en-US" sz="1100" kern="1200" dirty="0">
                          <a:solidFill>
                            <a:schemeClr val="dk1"/>
                          </a:solidFill>
                          <a:effectLst/>
                          <a:latin typeface="+mn-lt"/>
                          <a:ea typeface="+mn-ea"/>
                          <a:cs typeface="+mn-cs"/>
                        </a:rPr>
                        <a:t>64 (2.7%)</a:t>
                      </a:r>
                    </a:p>
                  </a:txBody>
                  <a:tcPr marL="51435" marR="5143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algn="ctr" defTabSz="1219170" rtl="0" eaLnBrk="1" latinLnBrk="0" hangingPunct="1">
                        <a:spcAft>
                          <a:spcPts val="0"/>
                        </a:spcAft>
                      </a:pPr>
                      <a:r>
                        <a:rPr lang="en-US" sz="1100" kern="1200" dirty="0">
                          <a:solidFill>
                            <a:schemeClr val="dk1"/>
                          </a:solidFill>
                          <a:effectLst/>
                          <a:latin typeface="+mn-lt"/>
                          <a:ea typeface="+mn-ea"/>
                          <a:cs typeface="+mn-cs"/>
                        </a:rPr>
                        <a:t>HR, 0.50 (0.33, 0.77)</a:t>
                      </a:r>
                      <a:endParaRPr lang="en-US" sz="1100" kern="1200" baseline="30000" dirty="0">
                        <a:solidFill>
                          <a:schemeClr val="dk1"/>
                        </a:solidFill>
                        <a:effectLst/>
                        <a:latin typeface="+mn-lt"/>
                        <a:ea typeface="+mn-ea"/>
                        <a:cs typeface="+mn-cs"/>
                      </a:endParaRPr>
                    </a:p>
                  </a:txBody>
                  <a:tcPr marL="51435" marR="5143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45424135"/>
                  </a:ext>
                </a:extLst>
              </a:tr>
              <a:tr h="274320">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100" b="1" kern="1200" dirty="0">
                          <a:solidFill>
                            <a:schemeClr val="dk1"/>
                          </a:solidFill>
                          <a:effectLst/>
                          <a:latin typeface="+mn-lt"/>
                          <a:ea typeface="+mn-ea"/>
                          <a:cs typeface="+mn-cs"/>
                        </a:rPr>
                        <a:t>Death from any cause</a:t>
                      </a:r>
                    </a:p>
                  </a:txBody>
                  <a:tcPr marL="43200" marR="2836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1219170" rtl="0" eaLnBrk="1" latinLnBrk="0" hangingPunct="1">
                        <a:spcAft>
                          <a:spcPts val="0"/>
                        </a:spcAft>
                      </a:pPr>
                      <a:r>
                        <a:rPr lang="en-US" sz="1100" kern="1200" dirty="0">
                          <a:solidFill>
                            <a:schemeClr val="dk1"/>
                          </a:solidFill>
                          <a:effectLst/>
                          <a:latin typeface="+mn-lt"/>
                          <a:ea typeface="+mn-ea"/>
                          <a:cs typeface="+mn-cs"/>
                        </a:rPr>
                        <a:t>342 (14.2%)</a:t>
                      </a:r>
                    </a:p>
                  </a:txBody>
                  <a:tcPr marL="51435" marR="5143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1219170" rtl="0" eaLnBrk="1" latinLnBrk="0" hangingPunct="1">
                        <a:spcAft>
                          <a:spcPts val="0"/>
                        </a:spcAft>
                      </a:pPr>
                      <a:r>
                        <a:rPr lang="en-US" sz="1100" kern="1200" dirty="0">
                          <a:solidFill>
                            <a:schemeClr val="dk1"/>
                          </a:solidFill>
                          <a:effectLst/>
                          <a:latin typeface="+mn-lt"/>
                          <a:ea typeface="+mn-ea"/>
                          <a:cs typeface="+mn-cs"/>
                        </a:rPr>
                        <a:t>349 (14.6%)</a:t>
                      </a:r>
                    </a:p>
                  </a:txBody>
                  <a:tcPr marL="51435" marR="5143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100" kern="1200" dirty="0">
                          <a:solidFill>
                            <a:schemeClr val="dk1"/>
                          </a:solidFill>
                          <a:effectLst/>
                          <a:latin typeface="+mn-lt"/>
                          <a:ea typeface="+mn-ea"/>
                          <a:cs typeface="+mn-cs"/>
                        </a:rPr>
                        <a:t>HR, 0.97 (0.84, 1.13)</a:t>
                      </a:r>
                      <a:endParaRPr lang="en-US" sz="1100" kern="1200" baseline="30000" dirty="0">
                        <a:solidFill>
                          <a:schemeClr val="dk1"/>
                        </a:solidFill>
                        <a:effectLst/>
                        <a:latin typeface="+mn-lt"/>
                        <a:ea typeface="+mn-ea"/>
                        <a:cs typeface="+mn-cs"/>
                      </a:endParaRPr>
                    </a:p>
                  </a:txBody>
                  <a:tcPr marL="51435" marR="5143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83170616"/>
                  </a:ext>
                </a:extLst>
              </a:tr>
            </a:tbl>
          </a:graphicData>
        </a:graphic>
      </p:graphicFrame>
      <p:pic>
        <p:nvPicPr>
          <p:cNvPr id="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06391" y="930022"/>
            <a:ext cx="1749906" cy="4423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11"/>
          </p:nvPr>
        </p:nvSpPr>
        <p:spPr/>
        <p:txBody>
          <a:bodyPr/>
          <a:lstStyle/>
          <a:p>
            <a:pPr defTabSz="685800" fontAlgn="auto">
              <a:spcBef>
                <a:spcPts val="0"/>
              </a:spcBef>
              <a:spcAft>
                <a:spcPts val="0"/>
              </a:spcAft>
            </a:pPr>
            <a:fld id="{47547CF9-5B10-D24F-A8D7-45A9778164F7}" type="slidenum">
              <a:rPr lang="uk-UA">
                <a:solidFill>
                  <a:srgbClr val="000000"/>
                </a:solidFill>
                <a:latin typeface="Arial"/>
              </a:rPr>
              <a:pPr defTabSz="685800" fontAlgn="auto">
                <a:spcBef>
                  <a:spcPts val="0"/>
                </a:spcBef>
                <a:spcAft>
                  <a:spcPts val="0"/>
                </a:spcAft>
              </a:pPr>
              <a:t>19</a:t>
            </a:fld>
            <a:endParaRPr lang="uk-UA" dirty="0">
              <a:solidFill>
                <a:srgbClr val="000000"/>
              </a:solidFill>
              <a:latin typeface="Arial"/>
            </a:endParaRPr>
          </a:p>
        </p:txBody>
      </p:sp>
      <p:sp>
        <p:nvSpPr>
          <p:cNvPr id="11" name="Text Placeholder 12"/>
          <p:cNvSpPr>
            <a:spLocks noGrp="1"/>
          </p:cNvSpPr>
          <p:nvPr>
            <p:ph type="body" sz="quarter" idx="12"/>
          </p:nvPr>
        </p:nvSpPr>
        <p:spPr>
          <a:xfrm>
            <a:off x="457200" y="5246146"/>
            <a:ext cx="5989320" cy="526004"/>
          </a:xfrm>
        </p:spPr>
        <p:txBody>
          <a:bodyPr/>
          <a:lstStyle/>
          <a:p>
            <a:pPr>
              <a:spcAft>
                <a:spcPts val="375"/>
              </a:spcAft>
            </a:pPr>
            <a:r>
              <a:rPr lang="en-GB" dirty="0">
                <a:solidFill>
                  <a:srgbClr val="000000"/>
                </a:solidFill>
                <a:latin typeface="Arial" panose="020B0604020202020204" pitchFamily="34" charset="0"/>
                <a:cs typeface="Arial" panose="020B0604020202020204" pitchFamily="34" charset="0"/>
              </a:rPr>
              <a:t>HR, hazard ratio; KCCQ, Kansas City Cardiomyopathy Questionnaire; NYHA, New York Heart Association; OR, odds ratio</a:t>
            </a:r>
          </a:p>
          <a:p>
            <a:pPr defTabSz="685800">
              <a:spcAft>
                <a:spcPts val="375"/>
              </a:spcAft>
              <a:buSzTx/>
              <a:tabLst/>
              <a:defRPr/>
            </a:pPr>
            <a:r>
              <a:rPr lang="en-GB" dirty="0">
                <a:solidFill>
                  <a:srgbClr val="000000"/>
                </a:solidFill>
                <a:latin typeface="Arial" panose="020B0604020202020204" pitchFamily="34" charset="0"/>
                <a:cs typeface="Arial" panose="020B0604020202020204" pitchFamily="34" charset="0"/>
              </a:rPr>
              <a:t>*A higher score indicated better quality of life</a:t>
            </a:r>
            <a:endParaRPr lang="en-GB" dirty="0">
              <a:solidFill>
                <a:srgbClr val="000000"/>
              </a:solidFill>
            </a:endParaRPr>
          </a:p>
          <a:p>
            <a:pPr defTabSz="685800">
              <a:spcAft>
                <a:spcPts val="375"/>
              </a:spcAft>
              <a:buSzTx/>
              <a:tabLst/>
              <a:defRPr/>
            </a:pPr>
            <a:r>
              <a:rPr lang="en-GB" baseline="30000" dirty="0">
                <a:solidFill>
                  <a:srgbClr val="000000"/>
                </a:solidFill>
                <a:latin typeface="Arial" panose="020B0604020202020204" pitchFamily="34" charset="0"/>
                <a:cs typeface="Arial" panose="020B0604020202020204" pitchFamily="34" charset="0"/>
              </a:rPr>
              <a:t>†</a:t>
            </a:r>
            <a:r>
              <a:rPr lang="en-GB" dirty="0">
                <a:solidFill>
                  <a:srgbClr val="000000"/>
                </a:solidFill>
              </a:rPr>
              <a:t>Defined as renal death, reaching end stage renal disease (ESRD), or ≥50% decline in estimated glomerular filtration rate (</a:t>
            </a:r>
            <a:r>
              <a:rPr lang="en-GB" dirty="0" err="1">
                <a:solidFill>
                  <a:srgbClr val="000000"/>
                </a:solidFill>
              </a:rPr>
              <a:t>eGFR</a:t>
            </a:r>
            <a:r>
              <a:rPr lang="en-GB" dirty="0">
                <a:solidFill>
                  <a:srgbClr val="000000"/>
                </a:solidFill>
              </a:rPr>
              <a:t>) relative to baseline</a:t>
            </a:r>
          </a:p>
          <a:p>
            <a:pPr defTabSz="685800">
              <a:spcAft>
                <a:spcPts val="375"/>
              </a:spcAft>
              <a:buSzTx/>
              <a:tabLst/>
              <a:defRPr/>
            </a:pPr>
            <a:r>
              <a:rPr lang="en-GB" dirty="0"/>
              <a:t>Solomon S, et al. N </a:t>
            </a:r>
            <a:r>
              <a:rPr lang="en-GB" dirty="0" err="1"/>
              <a:t>Engl</a:t>
            </a:r>
            <a:r>
              <a:rPr lang="en-GB" dirty="0"/>
              <a:t> J Med. 2019 (In press)</a:t>
            </a:r>
            <a:endParaRPr lang="en-GB" dirty="0">
              <a:solidFill>
                <a:srgbClr val="000000"/>
              </a:solidFill>
            </a:endParaRPr>
          </a:p>
        </p:txBody>
      </p:sp>
    </p:spTree>
    <p:extLst>
      <p:ext uri="{BB962C8B-B14F-4D97-AF65-F5344CB8AC3E}">
        <p14:creationId xmlns:p14="http://schemas.microsoft.com/office/powerpoint/2010/main" val="32303066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00150"/>
            <a:ext cx="7817112" cy="720090"/>
          </a:xfrm>
        </p:spPr>
        <p:txBody>
          <a:bodyPr>
            <a:normAutofit/>
          </a:bodyPr>
          <a:lstStyle/>
          <a:p>
            <a:r>
              <a:rPr lang="en-US" dirty="0"/>
              <a:t>Sacubitril/valsartan is the only medication </a:t>
            </a:r>
            <a:br>
              <a:rPr lang="en-US" dirty="0"/>
            </a:br>
            <a:r>
              <a:rPr lang="en-US" dirty="0"/>
              <a:t>with positive phase II data in HFpEF (PARAMOUNT)</a:t>
            </a:r>
          </a:p>
        </p:txBody>
      </p:sp>
      <p:sp>
        <p:nvSpPr>
          <p:cNvPr id="4" name="Slide Number Placeholder 3"/>
          <p:cNvSpPr>
            <a:spLocks noGrp="1"/>
          </p:cNvSpPr>
          <p:nvPr>
            <p:ph type="sldNum" sz="quarter" idx="11"/>
          </p:nvPr>
        </p:nvSpPr>
        <p:spPr/>
        <p:txBody>
          <a:bodyPr/>
          <a:lstStyle/>
          <a:p>
            <a:pPr defTabSz="685800" fontAlgn="auto">
              <a:spcBef>
                <a:spcPts val="0"/>
              </a:spcBef>
              <a:spcAft>
                <a:spcPts val="0"/>
              </a:spcAft>
            </a:pPr>
            <a:fld id="{47547CF9-5B10-D24F-A8D7-45A9778164F7}" type="slidenum">
              <a:rPr lang="uk-UA">
                <a:solidFill>
                  <a:srgbClr val="000000"/>
                </a:solidFill>
                <a:latin typeface="Arial"/>
              </a:rPr>
              <a:pPr defTabSz="685800" fontAlgn="auto">
                <a:spcBef>
                  <a:spcPts val="0"/>
                </a:spcBef>
                <a:spcAft>
                  <a:spcPts val="0"/>
                </a:spcAft>
              </a:pPr>
              <a:t>2</a:t>
            </a:fld>
            <a:endParaRPr lang="uk-UA" dirty="0">
              <a:solidFill>
                <a:srgbClr val="000000"/>
              </a:solidFill>
              <a:latin typeface="Arial"/>
            </a:endParaRPr>
          </a:p>
        </p:txBody>
      </p:sp>
      <p:sp>
        <p:nvSpPr>
          <p:cNvPr id="6" name="Text Placeholder 5"/>
          <p:cNvSpPr>
            <a:spLocks noGrp="1"/>
          </p:cNvSpPr>
          <p:nvPr>
            <p:ph type="body" sz="quarter" idx="12"/>
          </p:nvPr>
        </p:nvSpPr>
        <p:spPr>
          <a:xfrm>
            <a:off x="457200" y="5246146"/>
            <a:ext cx="6214507" cy="526004"/>
          </a:xfrm>
        </p:spPr>
        <p:txBody>
          <a:bodyPr/>
          <a:lstStyle/>
          <a:p>
            <a:pPr defTabSz="685800" fontAlgn="base">
              <a:lnSpc>
                <a:spcPct val="95000"/>
              </a:lnSpc>
              <a:spcAft>
                <a:spcPts val="0"/>
              </a:spcAft>
              <a:buClr>
                <a:srgbClr val="0460A9"/>
              </a:buClr>
              <a:buSzPct val="110000"/>
              <a:tabLst/>
              <a:defRPr/>
            </a:pPr>
            <a:r>
              <a:rPr lang="da-DK" dirty="0">
                <a:solidFill>
                  <a:srgbClr val="000000">
                    <a:lumMod val="85000"/>
                    <a:lumOff val="15000"/>
                  </a:srgbClr>
                </a:solidFill>
              </a:rPr>
              <a:t>HFpEF, heart failure with preserved ejection fraction; NT-proBNP, N-terminal pro-brain natriuretic peptide; NYHA, New York Heart Association; sac/val, sacubitril/valsartan</a:t>
            </a:r>
          </a:p>
          <a:p>
            <a:pPr defTabSz="685800" fontAlgn="base">
              <a:lnSpc>
                <a:spcPct val="95000"/>
              </a:lnSpc>
              <a:spcAft>
                <a:spcPts val="0"/>
              </a:spcAft>
              <a:buClr>
                <a:srgbClr val="0460A9"/>
              </a:buClr>
              <a:buSzPct val="110000"/>
              <a:tabLst/>
              <a:defRPr/>
            </a:pPr>
            <a:endParaRPr lang="da-DK" dirty="0">
              <a:solidFill>
                <a:srgbClr val="000000">
                  <a:lumMod val="85000"/>
                  <a:lumOff val="15000"/>
                </a:srgbClr>
              </a:solidFill>
            </a:endParaRPr>
          </a:p>
          <a:p>
            <a:pPr defTabSz="685800" fontAlgn="base">
              <a:lnSpc>
                <a:spcPct val="95000"/>
              </a:lnSpc>
              <a:spcAft>
                <a:spcPts val="0"/>
              </a:spcAft>
              <a:buClr>
                <a:srgbClr val="0460A9"/>
              </a:buClr>
              <a:buSzPct val="110000"/>
              <a:tabLst/>
              <a:defRPr/>
            </a:pPr>
            <a:r>
              <a:rPr lang="da-DK" dirty="0">
                <a:solidFill>
                  <a:srgbClr val="000000">
                    <a:lumMod val="85000"/>
                    <a:lumOff val="15000"/>
                  </a:srgbClr>
                </a:solidFill>
              </a:rPr>
              <a:t>Solomon et al. Lancet 2012 380(9851):1387-1395</a:t>
            </a:r>
          </a:p>
        </p:txBody>
      </p:sp>
      <p:sp>
        <p:nvSpPr>
          <p:cNvPr id="223" name="Rectangle 222">
            <a:extLst>
              <a:ext uri="{FF2B5EF4-FFF2-40B4-BE49-F238E27FC236}">
                <a16:creationId xmlns:a16="http://schemas.microsoft.com/office/drawing/2014/main" id="{DB500C67-CECE-44F7-B0C5-67B442A3DA7D}"/>
              </a:ext>
            </a:extLst>
          </p:cNvPr>
          <p:cNvSpPr/>
          <p:nvPr/>
        </p:nvSpPr>
        <p:spPr>
          <a:xfrm>
            <a:off x="6412507" y="2185656"/>
            <a:ext cx="2731493" cy="2115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35000" tIns="67500" rIns="0" bIns="0" rtlCol="0" anchor="t"/>
          <a:lstStyle/>
          <a:p>
            <a:pPr defTabSz="685800">
              <a:defRPr/>
            </a:pPr>
            <a:r>
              <a:rPr lang="en-US" sz="1200" b="1" dirty="0">
                <a:solidFill>
                  <a:srgbClr val="0460A9"/>
                </a:solidFill>
                <a:latin typeface="Arial"/>
              </a:rPr>
              <a:t>Improvement in NYHA class</a:t>
            </a:r>
          </a:p>
        </p:txBody>
      </p:sp>
      <p:sp>
        <p:nvSpPr>
          <p:cNvPr id="224" name="Rectangle 223">
            <a:extLst>
              <a:ext uri="{FF2B5EF4-FFF2-40B4-BE49-F238E27FC236}">
                <a16:creationId xmlns:a16="http://schemas.microsoft.com/office/drawing/2014/main" id="{171302DD-51E8-4875-845E-5D9FD2AD5D5D}"/>
              </a:ext>
            </a:extLst>
          </p:cNvPr>
          <p:cNvSpPr/>
          <p:nvPr/>
        </p:nvSpPr>
        <p:spPr>
          <a:xfrm>
            <a:off x="3431652" y="2185656"/>
            <a:ext cx="2731493" cy="2115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35000" tIns="67500" rIns="0" bIns="0" rtlCol="0" anchor="t"/>
          <a:lstStyle/>
          <a:p>
            <a:pPr defTabSz="685800">
              <a:defRPr/>
            </a:pPr>
            <a:r>
              <a:rPr lang="en-GB" sz="1200" b="1" dirty="0">
                <a:solidFill>
                  <a:srgbClr val="0460A9"/>
                </a:solidFill>
                <a:latin typeface="Arial"/>
              </a:rPr>
              <a:t>Improvement in left atrial size</a:t>
            </a:r>
          </a:p>
        </p:txBody>
      </p:sp>
      <p:sp>
        <p:nvSpPr>
          <p:cNvPr id="104" name="Rectangle 60"/>
          <p:cNvSpPr>
            <a:spLocks noChangeArrowheads="1"/>
          </p:cNvSpPr>
          <p:nvPr/>
        </p:nvSpPr>
        <p:spPr bwMode="auto">
          <a:xfrm>
            <a:off x="7469025" y="4484137"/>
            <a:ext cx="65"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defTabSz="685800">
              <a:defRPr/>
            </a:pPr>
            <a:endParaRPr lang="en-US" sz="3600" dirty="0">
              <a:solidFill>
                <a:srgbClr val="000000"/>
              </a:solidFill>
              <a:latin typeface="Arial"/>
              <a:cs typeface="Arial" pitchFamily="34" charset="0"/>
            </a:endParaRPr>
          </a:p>
        </p:txBody>
      </p:sp>
      <p:sp>
        <p:nvSpPr>
          <p:cNvPr id="105" name="Rectangle 62"/>
          <p:cNvSpPr>
            <a:spLocks noChangeArrowheads="1"/>
          </p:cNvSpPr>
          <p:nvPr/>
        </p:nvSpPr>
        <p:spPr bwMode="auto">
          <a:xfrm>
            <a:off x="7469025" y="4407757"/>
            <a:ext cx="65"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defTabSz="685800">
              <a:defRPr/>
            </a:pPr>
            <a:endParaRPr lang="en-US" sz="3600" dirty="0">
              <a:solidFill>
                <a:srgbClr val="000000"/>
              </a:solidFill>
              <a:latin typeface="Arial"/>
              <a:cs typeface="Arial" pitchFamily="34" charset="0"/>
            </a:endParaRPr>
          </a:p>
        </p:txBody>
      </p:sp>
      <p:grpSp>
        <p:nvGrpSpPr>
          <p:cNvPr id="71" name="Group 70"/>
          <p:cNvGrpSpPr/>
          <p:nvPr/>
        </p:nvGrpSpPr>
        <p:grpSpPr>
          <a:xfrm>
            <a:off x="476874" y="2185656"/>
            <a:ext cx="3201981" cy="2649980"/>
            <a:chOff x="807281" y="1771208"/>
            <a:chExt cx="4269308" cy="3533306"/>
          </a:xfrm>
        </p:grpSpPr>
        <p:sp>
          <p:nvSpPr>
            <p:cNvPr id="208" name="Line 88"/>
            <p:cNvSpPr>
              <a:spLocks noChangeShapeType="1"/>
            </p:cNvSpPr>
            <p:nvPr/>
          </p:nvSpPr>
          <p:spPr bwMode="auto">
            <a:xfrm>
              <a:off x="3412976" y="3657497"/>
              <a:ext cx="0" cy="261117"/>
            </a:xfrm>
            <a:prstGeom prst="line">
              <a:avLst/>
            </a:prstGeom>
            <a:noFill/>
            <a:ln w="12700">
              <a:solidFill>
                <a:srgbClr val="9EC72B"/>
              </a:solidFill>
              <a:prstDash val="solid"/>
              <a:round/>
              <a:headEnd/>
              <a:tailEnd/>
            </a:ln>
            <a:extLst>
              <a:ext uri="{909E8E84-426E-40DD-AFC4-6F175D3DCCD1}">
                <a14:hiddenFill xmlns:a14="http://schemas.microsoft.com/office/drawing/2010/main">
                  <a:noFill/>
                </a14:hiddenFill>
              </a:ext>
            </a:extLst>
          </p:spPr>
          <p:txBody>
            <a:bodyPr vert="horz" wrap="square" lIns="34290" tIns="17145" rIns="34290" bIns="17145" numCol="1" anchor="t" anchorCtr="0" compatLnSpc="1">
              <a:prstTxWarp prst="textNoShape">
                <a:avLst/>
              </a:prstTxWarp>
            </a:bodyPr>
            <a:lstStyle/>
            <a:p>
              <a:pPr defTabSz="685800">
                <a:defRPr/>
              </a:pPr>
              <a:endParaRPr lang="en-US" sz="675">
                <a:solidFill>
                  <a:srgbClr val="00FF00"/>
                </a:solidFill>
                <a:latin typeface="Arial"/>
              </a:endParaRPr>
            </a:p>
          </p:txBody>
        </p:sp>
        <p:sp>
          <p:nvSpPr>
            <p:cNvPr id="209" name="Line 89"/>
            <p:cNvSpPr>
              <a:spLocks noChangeShapeType="1"/>
            </p:cNvSpPr>
            <p:nvPr/>
          </p:nvSpPr>
          <p:spPr bwMode="auto">
            <a:xfrm>
              <a:off x="3372863" y="3657496"/>
              <a:ext cx="81563" cy="0"/>
            </a:xfrm>
            <a:prstGeom prst="line">
              <a:avLst/>
            </a:prstGeom>
            <a:ln>
              <a:solidFill>
                <a:srgbClr val="9EC72B"/>
              </a:solidFill>
              <a:headEnd/>
              <a:tailEnd/>
            </a:ln>
          </p:spPr>
          <p:style>
            <a:lnRef idx="1">
              <a:schemeClr val="accent2"/>
            </a:lnRef>
            <a:fillRef idx="0">
              <a:schemeClr val="accent2"/>
            </a:fillRef>
            <a:effectRef idx="0">
              <a:schemeClr val="accent2"/>
            </a:effectRef>
            <a:fontRef idx="minor">
              <a:schemeClr val="tx1"/>
            </a:fontRef>
          </p:style>
          <p:txBody>
            <a:bodyPr vert="horz" wrap="square" lIns="34290" tIns="17145" rIns="34290" bIns="17145" numCol="1" anchor="t" anchorCtr="0" compatLnSpc="1">
              <a:prstTxWarp prst="textNoShape">
                <a:avLst/>
              </a:prstTxWarp>
            </a:bodyPr>
            <a:lstStyle/>
            <a:p>
              <a:pPr defTabSz="685800">
                <a:defRPr/>
              </a:pPr>
              <a:endParaRPr lang="en-US" sz="675">
                <a:solidFill>
                  <a:srgbClr val="FF0000"/>
                </a:solidFill>
                <a:latin typeface="Arial"/>
              </a:endParaRPr>
            </a:p>
          </p:txBody>
        </p:sp>
        <p:sp>
          <p:nvSpPr>
            <p:cNvPr id="198" name="Line 76"/>
            <p:cNvSpPr>
              <a:spLocks noChangeShapeType="1"/>
            </p:cNvSpPr>
            <p:nvPr/>
          </p:nvSpPr>
          <p:spPr bwMode="auto">
            <a:xfrm flipV="1">
              <a:off x="2014387" y="3416577"/>
              <a:ext cx="0" cy="271937"/>
            </a:xfrm>
            <a:prstGeom prst="line">
              <a:avLst/>
            </a:prstGeom>
            <a:noFill/>
            <a:ln w="12700">
              <a:solidFill>
                <a:srgbClr val="9EC72B"/>
              </a:solidFill>
              <a:prstDash val="solid"/>
              <a:round/>
              <a:headEnd/>
              <a:tailEnd/>
            </a:ln>
            <a:extLst>
              <a:ext uri="{909E8E84-426E-40DD-AFC4-6F175D3DCCD1}">
                <a14:hiddenFill xmlns:a14="http://schemas.microsoft.com/office/drawing/2010/main">
                  <a:noFill/>
                </a14:hiddenFill>
              </a:ext>
            </a:extLst>
          </p:spPr>
          <p:txBody>
            <a:bodyPr vert="horz" wrap="square" lIns="34290" tIns="17145" rIns="34290" bIns="17145" numCol="1" anchor="t" anchorCtr="0" compatLnSpc="1">
              <a:prstTxWarp prst="textNoShape">
                <a:avLst/>
              </a:prstTxWarp>
            </a:bodyPr>
            <a:lstStyle/>
            <a:p>
              <a:pPr defTabSz="685800">
                <a:defRPr/>
              </a:pPr>
              <a:endParaRPr lang="en-US" sz="675">
                <a:solidFill>
                  <a:srgbClr val="FF0000"/>
                </a:solidFill>
                <a:latin typeface="Arial"/>
              </a:endParaRPr>
            </a:p>
          </p:txBody>
        </p:sp>
        <p:sp>
          <p:nvSpPr>
            <p:cNvPr id="206" name="Line 86"/>
            <p:cNvSpPr>
              <a:spLocks noChangeShapeType="1"/>
            </p:cNvSpPr>
            <p:nvPr/>
          </p:nvSpPr>
          <p:spPr bwMode="auto">
            <a:xfrm>
              <a:off x="2481028" y="3665432"/>
              <a:ext cx="0" cy="274823"/>
            </a:xfrm>
            <a:prstGeom prst="line">
              <a:avLst/>
            </a:prstGeom>
            <a:noFill/>
            <a:ln w="12700">
              <a:solidFill>
                <a:srgbClr val="9EC72B"/>
              </a:solidFill>
              <a:prstDash val="solid"/>
              <a:round/>
              <a:headEnd/>
              <a:tailEnd/>
            </a:ln>
            <a:extLst>
              <a:ext uri="{909E8E84-426E-40DD-AFC4-6F175D3DCCD1}">
                <a14:hiddenFill xmlns:a14="http://schemas.microsoft.com/office/drawing/2010/main">
                  <a:noFill/>
                </a14:hiddenFill>
              </a:ext>
            </a:extLst>
          </p:spPr>
          <p:txBody>
            <a:bodyPr vert="horz" wrap="square" lIns="34290" tIns="17145" rIns="34290" bIns="17145" numCol="1" anchor="t" anchorCtr="0" compatLnSpc="1">
              <a:prstTxWarp prst="textNoShape">
                <a:avLst/>
              </a:prstTxWarp>
            </a:bodyPr>
            <a:lstStyle/>
            <a:p>
              <a:pPr defTabSz="685800">
                <a:defRPr/>
              </a:pPr>
              <a:endParaRPr lang="en-US" sz="675">
                <a:solidFill>
                  <a:srgbClr val="00FF00"/>
                </a:solidFill>
                <a:latin typeface="Arial"/>
              </a:endParaRPr>
            </a:p>
          </p:txBody>
        </p:sp>
        <p:sp>
          <p:nvSpPr>
            <p:cNvPr id="222" name="Rectangle 221">
              <a:extLst>
                <a:ext uri="{FF2B5EF4-FFF2-40B4-BE49-F238E27FC236}">
                  <a16:creationId xmlns:a16="http://schemas.microsoft.com/office/drawing/2014/main" id="{1BD559AE-C4F8-4647-9814-7BFD7B73322F}"/>
                </a:ext>
              </a:extLst>
            </p:cNvPr>
            <p:cNvSpPr/>
            <p:nvPr/>
          </p:nvSpPr>
          <p:spPr>
            <a:xfrm>
              <a:off x="1175237" y="1771208"/>
              <a:ext cx="3014980" cy="2520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35000" tIns="67500" rIns="0" bIns="0" rtlCol="0" anchor="t"/>
            <a:lstStyle/>
            <a:p>
              <a:pPr defTabSz="685800">
                <a:defRPr/>
              </a:pPr>
              <a:r>
                <a:rPr lang="en-US" sz="1200" b="1" dirty="0">
                  <a:solidFill>
                    <a:srgbClr val="0460A9"/>
                  </a:solidFill>
                  <a:latin typeface="Arial"/>
                </a:rPr>
                <a:t>Improvement in NT-</a:t>
              </a:r>
              <a:r>
                <a:rPr lang="en-US" sz="1200" b="1" dirty="0" err="1">
                  <a:solidFill>
                    <a:srgbClr val="0460A9"/>
                  </a:solidFill>
                  <a:latin typeface="Arial"/>
                </a:rPr>
                <a:t>proBNP</a:t>
              </a:r>
              <a:endParaRPr lang="en-US" sz="1200" b="1" dirty="0">
                <a:solidFill>
                  <a:srgbClr val="0460A9"/>
                </a:solidFill>
                <a:latin typeface="Arial"/>
              </a:endParaRPr>
            </a:p>
          </p:txBody>
        </p:sp>
        <p:sp>
          <p:nvSpPr>
            <p:cNvPr id="210" name="Line 92"/>
            <p:cNvSpPr>
              <a:spLocks noChangeShapeType="1"/>
            </p:cNvSpPr>
            <p:nvPr/>
          </p:nvSpPr>
          <p:spPr bwMode="auto">
            <a:xfrm flipV="1">
              <a:off x="2014387" y="3222543"/>
              <a:ext cx="0" cy="312331"/>
            </a:xfrm>
            <a:prstGeom prst="line">
              <a:avLst/>
            </a:prstGeom>
            <a:noFill/>
            <a:ln w="12700">
              <a:solidFill>
                <a:srgbClr val="9EC72B"/>
              </a:solidFill>
              <a:prstDash val="solid"/>
              <a:round/>
              <a:headEnd/>
              <a:tailEnd/>
            </a:ln>
            <a:extLst>
              <a:ext uri="{909E8E84-426E-40DD-AFC4-6F175D3DCCD1}">
                <a14:hiddenFill xmlns:a14="http://schemas.microsoft.com/office/drawing/2010/main">
                  <a:noFill/>
                </a14:hiddenFill>
              </a:ext>
            </a:extLst>
          </p:spPr>
          <p:txBody>
            <a:bodyPr vert="horz" wrap="square" lIns="34290" tIns="17145" rIns="34290" bIns="17145" numCol="1" anchor="t" anchorCtr="0" compatLnSpc="1">
              <a:prstTxWarp prst="textNoShape">
                <a:avLst/>
              </a:prstTxWarp>
            </a:bodyPr>
            <a:lstStyle/>
            <a:p>
              <a:pPr defTabSz="685800">
                <a:defRPr/>
              </a:pPr>
              <a:endParaRPr lang="en-US" sz="675">
                <a:solidFill>
                  <a:srgbClr val="FF0000"/>
                </a:solidFill>
                <a:latin typeface="Arial"/>
              </a:endParaRPr>
            </a:p>
          </p:txBody>
        </p:sp>
        <p:sp>
          <p:nvSpPr>
            <p:cNvPr id="211" name="Line 93"/>
            <p:cNvSpPr>
              <a:spLocks noChangeShapeType="1"/>
            </p:cNvSpPr>
            <p:nvPr/>
          </p:nvSpPr>
          <p:spPr bwMode="auto">
            <a:xfrm>
              <a:off x="1974276" y="3534874"/>
              <a:ext cx="80225" cy="0"/>
            </a:xfrm>
            <a:prstGeom prst="line">
              <a:avLst/>
            </a:prstGeom>
            <a:noFill/>
            <a:ln w="12700">
              <a:solidFill>
                <a:schemeClr val="tx1">
                  <a:lumMod val="50000"/>
                  <a:lumOff val="50000"/>
                </a:schemeClr>
              </a:solidFill>
              <a:prstDash val="solid"/>
              <a:round/>
              <a:headEnd/>
              <a:tailEnd/>
            </a:ln>
            <a:extLst>
              <a:ext uri="{909E8E84-426E-40DD-AFC4-6F175D3DCCD1}">
                <a14:hiddenFill xmlns:a14="http://schemas.microsoft.com/office/drawing/2010/main">
                  <a:noFill/>
                </a14:hiddenFill>
              </a:ext>
            </a:extLst>
          </p:spPr>
          <p:txBody>
            <a:bodyPr vert="horz" wrap="square" lIns="34290" tIns="17145" rIns="34290" bIns="17145" numCol="1" anchor="t" anchorCtr="0" compatLnSpc="1">
              <a:prstTxWarp prst="textNoShape">
                <a:avLst/>
              </a:prstTxWarp>
            </a:bodyPr>
            <a:lstStyle/>
            <a:p>
              <a:pPr defTabSz="685800">
                <a:defRPr/>
              </a:pPr>
              <a:endParaRPr lang="en-US" sz="675">
                <a:solidFill>
                  <a:srgbClr val="FF0000"/>
                </a:solidFill>
                <a:latin typeface="Arial"/>
              </a:endParaRPr>
            </a:p>
          </p:txBody>
        </p:sp>
        <p:sp>
          <p:nvSpPr>
            <p:cNvPr id="212" name="Line 94"/>
            <p:cNvSpPr>
              <a:spLocks noChangeShapeType="1"/>
            </p:cNvSpPr>
            <p:nvPr/>
          </p:nvSpPr>
          <p:spPr bwMode="auto">
            <a:xfrm flipV="1">
              <a:off x="2481028" y="3415134"/>
              <a:ext cx="0" cy="308725"/>
            </a:xfrm>
            <a:prstGeom prst="line">
              <a:avLst/>
            </a:prstGeom>
            <a:noFill/>
            <a:ln w="12700">
              <a:solidFill>
                <a:schemeClr val="tx1">
                  <a:lumMod val="50000"/>
                  <a:lumOff val="50000"/>
                </a:schemeClr>
              </a:solidFill>
              <a:prstDash val="solid"/>
              <a:round/>
              <a:headEnd/>
              <a:tailEnd/>
            </a:ln>
            <a:extLst>
              <a:ext uri="{909E8E84-426E-40DD-AFC4-6F175D3DCCD1}">
                <a14:hiddenFill xmlns:a14="http://schemas.microsoft.com/office/drawing/2010/main">
                  <a:noFill/>
                </a14:hiddenFill>
              </a:ext>
            </a:extLst>
          </p:spPr>
          <p:txBody>
            <a:bodyPr vert="horz" wrap="square" lIns="34290" tIns="17145" rIns="34290" bIns="17145" numCol="1" anchor="t" anchorCtr="0" compatLnSpc="1">
              <a:prstTxWarp prst="textNoShape">
                <a:avLst/>
              </a:prstTxWarp>
            </a:bodyPr>
            <a:lstStyle/>
            <a:p>
              <a:pPr defTabSz="685800">
                <a:defRPr/>
              </a:pPr>
              <a:endParaRPr lang="en-US" sz="675">
                <a:solidFill>
                  <a:srgbClr val="000000"/>
                </a:solidFill>
                <a:latin typeface="Arial"/>
              </a:endParaRPr>
            </a:p>
          </p:txBody>
        </p:sp>
        <p:sp>
          <p:nvSpPr>
            <p:cNvPr id="213" name="Line 95"/>
            <p:cNvSpPr>
              <a:spLocks noChangeShapeType="1"/>
            </p:cNvSpPr>
            <p:nvPr/>
          </p:nvSpPr>
          <p:spPr bwMode="auto">
            <a:xfrm>
              <a:off x="2440917" y="3723859"/>
              <a:ext cx="80225" cy="0"/>
            </a:xfrm>
            <a:prstGeom prst="line">
              <a:avLst/>
            </a:prstGeom>
            <a:noFill/>
            <a:ln w="12700">
              <a:solidFill>
                <a:schemeClr val="tx1">
                  <a:lumMod val="50000"/>
                  <a:lumOff val="50000"/>
                </a:schemeClr>
              </a:solidFill>
              <a:prstDash val="solid"/>
              <a:round/>
              <a:headEnd/>
              <a:tailEnd/>
            </a:ln>
            <a:extLst>
              <a:ext uri="{909E8E84-426E-40DD-AFC4-6F175D3DCCD1}">
                <a14:hiddenFill xmlns:a14="http://schemas.microsoft.com/office/drawing/2010/main">
                  <a:noFill/>
                </a14:hiddenFill>
              </a:ext>
            </a:extLst>
          </p:spPr>
          <p:txBody>
            <a:bodyPr vert="horz" wrap="square" lIns="34290" tIns="17145" rIns="34290" bIns="17145" numCol="1" anchor="t" anchorCtr="0" compatLnSpc="1">
              <a:prstTxWarp prst="textNoShape">
                <a:avLst/>
              </a:prstTxWarp>
            </a:bodyPr>
            <a:lstStyle/>
            <a:p>
              <a:pPr defTabSz="685800">
                <a:defRPr/>
              </a:pPr>
              <a:endParaRPr lang="en-US" sz="675">
                <a:solidFill>
                  <a:srgbClr val="000000"/>
                </a:solidFill>
                <a:latin typeface="Arial"/>
              </a:endParaRPr>
            </a:p>
          </p:txBody>
        </p:sp>
        <p:sp>
          <p:nvSpPr>
            <p:cNvPr id="214" name="Line 96"/>
            <p:cNvSpPr>
              <a:spLocks noChangeShapeType="1"/>
            </p:cNvSpPr>
            <p:nvPr/>
          </p:nvSpPr>
          <p:spPr bwMode="auto">
            <a:xfrm flipV="1">
              <a:off x="3412976" y="3367528"/>
              <a:ext cx="0" cy="299348"/>
            </a:xfrm>
            <a:prstGeom prst="line">
              <a:avLst/>
            </a:prstGeom>
            <a:noFill/>
            <a:ln w="12700">
              <a:solidFill>
                <a:schemeClr val="tx1">
                  <a:lumMod val="50000"/>
                  <a:lumOff val="50000"/>
                </a:schemeClr>
              </a:solidFill>
              <a:prstDash val="solid"/>
              <a:round/>
              <a:headEnd/>
              <a:tailEnd/>
            </a:ln>
            <a:extLst>
              <a:ext uri="{909E8E84-426E-40DD-AFC4-6F175D3DCCD1}">
                <a14:hiddenFill xmlns:a14="http://schemas.microsoft.com/office/drawing/2010/main">
                  <a:noFill/>
                </a14:hiddenFill>
              </a:ext>
            </a:extLst>
          </p:spPr>
          <p:txBody>
            <a:bodyPr vert="horz" wrap="square" lIns="34290" tIns="17145" rIns="34290" bIns="17145" numCol="1" anchor="t" anchorCtr="0" compatLnSpc="1">
              <a:prstTxWarp prst="textNoShape">
                <a:avLst/>
              </a:prstTxWarp>
            </a:bodyPr>
            <a:lstStyle/>
            <a:p>
              <a:pPr defTabSz="685800">
                <a:defRPr/>
              </a:pPr>
              <a:endParaRPr lang="en-US" sz="675">
                <a:solidFill>
                  <a:srgbClr val="FF0000"/>
                </a:solidFill>
                <a:latin typeface="Arial"/>
              </a:endParaRPr>
            </a:p>
          </p:txBody>
        </p:sp>
        <p:sp>
          <p:nvSpPr>
            <p:cNvPr id="215" name="Line 97"/>
            <p:cNvSpPr>
              <a:spLocks noChangeShapeType="1"/>
            </p:cNvSpPr>
            <p:nvPr/>
          </p:nvSpPr>
          <p:spPr bwMode="auto">
            <a:xfrm>
              <a:off x="3372863" y="3666875"/>
              <a:ext cx="81563" cy="0"/>
            </a:xfrm>
            <a:prstGeom prst="line">
              <a:avLst/>
            </a:prstGeom>
            <a:noFill/>
            <a:ln w="12700">
              <a:solidFill>
                <a:schemeClr val="tx1">
                  <a:lumMod val="50000"/>
                  <a:lumOff val="50000"/>
                </a:schemeClr>
              </a:solidFill>
              <a:prstDash val="solid"/>
              <a:round/>
              <a:headEnd/>
              <a:tailEnd/>
            </a:ln>
            <a:extLst>
              <a:ext uri="{909E8E84-426E-40DD-AFC4-6F175D3DCCD1}">
                <a14:hiddenFill xmlns:a14="http://schemas.microsoft.com/office/drawing/2010/main">
                  <a:noFill/>
                </a14:hiddenFill>
              </a:ext>
            </a:extLst>
          </p:spPr>
          <p:txBody>
            <a:bodyPr vert="horz" wrap="square" lIns="34290" tIns="17145" rIns="34290" bIns="17145" numCol="1" anchor="t" anchorCtr="0" compatLnSpc="1">
              <a:prstTxWarp prst="textNoShape">
                <a:avLst/>
              </a:prstTxWarp>
            </a:bodyPr>
            <a:lstStyle/>
            <a:p>
              <a:pPr defTabSz="685800">
                <a:defRPr/>
              </a:pPr>
              <a:endParaRPr lang="en-US" sz="675">
                <a:solidFill>
                  <a:srgbClr val="FF0000"/>
                </a:solidFill>
                <a:latin typeface="Arial"/>
              </a:endParaRPr>
            </a:p>
          </p:txBody>
        </p:sp>
        <p:sp>
          <p:nvSpPr>
            <p:cNvPr id="216" name="Line 100"/>
            <p:cNvSpPr>
              <a:spLocks noChangeShapeType="1"/>
            </p:cNvSpPr>
            <p:nvPr/>
          </p:nvSpPr>
          <p:spPr bwMode="auto">
            <a:xfrm>
              <a:off x="2014387" y="2804900"/>
              <a:ext cx="0" cy="371479"/>
            </a:xfrm>
            <a:prstGeom prst="line">
              <a:avLst/>
            </a:prstGeom>
            <a:noFill/>
            <a:ln w="12700">
              <a:solidFill>
                <a:schemeClr val="tx1">
                  <a:lumMod val="50000"/>
                  <a:lumOff val="50000"/>
                </a:schemeClr>
              </a:solidFill>
              <a:prstDash val="solid"/>
              <a:round/>
              <a:headEnd/>
              <a:tailEnd/>
            </a:ln>
            <a:extLst>
              <a:ext uri="{909E8E84-426E-40DD-AFC4-6F175D3DCCD1}">
                <a14:hiddenFill xmlns:a14="http://schemas.microsoft.com/office/drawing/2010/main">
                  <a:noFill/>
                </a14:hiddenFill>
              </a:ext>
            </a:extLst>
          </p:spPr>
          <p:txBody>
            <a:bodyPr vert="horz" wrap="square" lIns="34290" tIns="17145" rIns="34290" bIns="17145" numCol="1" anchor="t" anchorCtr="0" compatLnSpc="1">
              <a:prstTxWarp prst="textNoShape">
                <a:avLst/>
              </a:prstTxWarp>
            </a:bodyPr>
            <a:lstStyle/>
            <a:p>
              <a:pPr defTabSz="685800">
                <a:defRPr/>
              </a:pPr>
              <a:endParaRPr lang="en-US" sz="675">
                <a:solidFill>
                  <a:srgbClr val="FF0000"/>
                </a:solidFill>
                <a:latin typeface="Arial"/>
              </a:endParaRPr>
            </a:p>
          </p:txBody>
        </p:sp>
        <p:sp>
          <p:nvSpPr>
            <p:cNvPr id="217" name="Line 101"/>
            <p:cNvSpPr>
              <a:spLocks noChangeShapeType="1"/>
            </p:cNvSpPr>
            <p:nvPr/>
          </p:nvSpPr>
          <p:spPr bwMode="auto">
            <a:xfrm>
              <a:off x="1974276" y="2804899"/>
              <a:ext cx="80225" cy="0"/>
            </a:xfrm>
            <a:prstGeom prst="line">
              <a:avLst/>
            </a:prstGeom>
            <a:noFill/>
            <a:ln w="12700">
              <a:solidFill>
                <a:schemeClr val="tx1">
                  <a:lumMod val="50000"/>
                  <a:lumOff val="50000"/>
                </a:schemeClr>
              </a:solidFill>
              <a:prstDash val="solid"/>
              <a:round/>
              <a:headEnd/>
              <a:tailEnd/>
            </a:ln>
            <a:extLst>
              <a:ext uri="{909E8E84-426E-40DD-AFC4-6F175D3DCCD1}">
                <a14:hiddenFill xmlns:a14="http://schemas.microsoft.com/office/drawing/2010/main">
                  <a:noFill/>
                </a14:hiddenFill>
              </a:ext>
            </a:extLst>
          </p:spPr>
          <p:txBody>
            <a:bodyPr vert="horz" wrap="square" lIns="34290" tIns="17145" rIns="34290" bIns="17145" numCol="1" anchor="t" anchorCtr="0" compatLnSpc="1">
              <a:prstTxWarp prst="textNoShape">
                <a:avLst/>
              </a:prstTxWarp>
            </a:bodyPr>
            <a:lstStyle/>
            <a:p>
              <a:pPr defTabSz="685800">
                <a:defRPr/>
              </a:pPr>
              <a:endParaRPr lang="en-US" sz="675">
                <a:solidFill>
                  <a:srgbClr val="FF0000"/>
                </a:solidFill>
                <a:latin typeface="Arial"/>
              </a:endParaRPr>
            </a:p>
          </p:txBody>
        </p:sp>
        <p:sp>
          <p:nvSpPr>
            <p:cNvPr id="218" name="Line 102"/>
            <p:cNvSpPr>
              <a:spLocks noChangeShapeType="1"/>
            </p:cNvSpPr>
            <p:nvPr/>
          </p:nvSpPr>
          <p:spPr bwMode="auto">
            <a:xfrm>
              <a:off x="2481028" y="2997492"/>
              <a:ext cx="0" cy="371479"/>
            </a:xfrm>
            <a:prstGeom prst="line">
              <a:avLst/>
            </a:prstGeom>
            <a:noFill/>
            <a:ln w="12700">
              <a:solidFill>
                <a:schemeClr val="tx1">
                  <a:lumMod val="50000"/>
                  <a:lumOff val="50000"/>
                </a:schemeClr>
              </a:solidFill>
              <a:prstDash val="solid"/>
              <a:round/>
              <a:headEnd/>
              <a:tailEnd/>
            </a:ln>
            <a:extLst>
              <a:ext uri="{909E8E84-426E-40DD-AFC4-6F175D3DCCD1}">
                <a14:hiddenFill xmlns:a14="http://schemas.microsoft.com/office/drawing/2010/main">
                  <a:noFill/>
                </a14:hiddenFill>
              </a:ext>
            </a:extLst>
          </p:spPr>
          <p:txBody>
            <a:bodyPr vert="horz" wrap="square" lIns="34290" tIns="17145" rIns="34290" bIns="17145" numCol="1" anchor="t" anchorCtr="0" compatLnSpc="1">
              <a:prstTxWarp prst="textNoShape">
                <a:avLst/>
              </a:prstTxWarp>
            </a:bodyPr>
            <a:lstStyle/>
            <a:p>
              <a:pPr defTabSz="685800">
                <a:defRPr/>
              </a:pPr>
              <a:endParaRPr lang="en-US" sz="675">
                <a:solidFill>
                  <a:srgbClr val="FF0000"/>
                </a:solidFill>
                <a:latin typeface="Arial"/>
              </a:endParaRPr>
            </a:p>
          </p:txBody>
        </p:sp>
        <p:sp>
          <p:nvSpPr>
            <p:cNvPr id="219" name="Line 103"/>
            <p:cNvSpPr>
              <a:spLocks noChangeShapeType="1"/>
            </p:cNvSpPr>
            <p:nvPr/>
          </p:nvSpPr>
          <p:spPr bwMode="auto">
            <a:xfrm>
              <a:off x="2440917" y="2997491"/>
              <a:ext cx="80225" cy="0"/>
            </a:xfrm>
            <a:prstGeom prst="line">
              <a:avLst/>
            </a:prstGeom>
            <a:noFill/>
            <a:ln w="12700">
              <a:solidFill>
                <a:schemeClr val="tx1">
                  <a:lumMod val="50000"/>
                  <a:lumOff val="50000"/>
                </a:schemeClr>
              </a:solidFill>
              <a:prstDash val="solid"/>
              <a:round/>
              <a:headEnd/>
              <a:tailEnd/>
            </a:ln>
            <a:extLst>
              <a:ext uri="{909E8E84-426E-40DD-AFC4-6F175D3DCCD1}">
                <a14:hiddenFill xmlns:a14="http://schemas.microsoft.com/office/drawing/2010/main">
                  <a:noFill/>
                </a14:hiddenFill>
              </a:ext>
            </a:extLst>
          </p:spPr>
          <p:txBody>
            <a:bodyPr vert="horz" wrap="square" lIns="34290" tIns="17145" rIns="34290" bIns="17145" numCol="1" anchor="t" anchorCtr="0" compatLnSpc="1">
              <a:prstTxWarp prst="textNoShape">
                <a:avLst/>
              </a:prstTxWarp>
            </a:bodyPr>
            <a:lstStyle/>
            <a:p>
              <a:pPr defTabSz="685800">
                <a:defRPr/>
              </a:pPr>
              <a:endParaRPr lang="en-US" sz="675">
                <a:solidFill>
                  <a:srgbClr val="FF0000"/>
                </a:solidFill>
                <a:latin typeface="Arial"/>
              </a:endParaRPr>
            </a:p>
          </p:txBody>
        </p:sp>
        <p:sp>
          <p:nvSpPr>
            <p:cNvPr id="220" name="Line 104"/>
            <p:cNvSpPr>
              <a:spLocks noChangeShapeType="1"/>
            </p:cNvSpPr>
            <p:nvPr/>
          </p:nvSpPr>
          <p:spPr bwMode="auto">
            <a:xfrm>
              <a:off x="3412976" y="2965754"/>
              <a:ext cx="0" cy="356332"/>
            </a:xfrm>
            <a:prstGeom prst="line">
              <a:avLst/>
            </a:prstGeom>
            <a:noFill/>
            <a:ln w="12700">
              <a:solidFill>
                <a:schemeClr val="tx1">
                  <a:lumMod val="50000"/>
                  <a:lumOff val="50000"/>
                </a:schemeClr>
              </a:solidFill>
              <a:prstDash val="solid"/>
              <a:round/>
              <a:headEnd/>
              <a:tailEnd/>
            </a:ln>
            <a:extLst>
              <a:ext uri="{909E8E84-426E-40DD-AFC4-6F175D3DCCD1}">
                <a14:hiddenFill xmlns:a14="http://schemas.microsoft.com/office/drawing/2010/main">
                  <a:noFill/>
                </a14:hiddenFill>
              </a:ext>
            </a:extLst>
          </p:spPr>
          <p:txBody>
            <a:bodyPr vert="horz" wrap="square" lIns="34290" tIns="17145" rIns="34290" bIns="17145" numCol="1" anchor="t" anchorCtr="0" compatLnSpc="1">
              <a:prstTxWarp prst="textNoShape">
                <a:avLst/>
              </a:prstTxWarp>
            </a:bodyPr>
            <a:lstStyle/>
            <a:p>
              <a:pPr defTabSz="685800">
                <a:defRPr/>
              </a:pPr>
              <a:endParaRPr lang="en-US" sz="675">
                <a:solidFill>
                  <a:srgbClr val="FF0000"/>
                </a:solidFill>
                <a:latin typeface="Arial"/>
              </a:endParaRPr>
            </a:p>
          </p:txBody>
        </p:sp>
        <p:sp>
          <p:nvSpPr>
            <p:cNvPr id="221" name="Line 105"/>
            <p:cNvSpPr>
              <a:spLocks noChangeShapeType="1"/>
            </p:cNvSpPr>
            <p:nvPr/>
          </p:nvSpPr>
          <p:spPr bwMode="auto">
            <a:xfrm>
              <a:off x="3372863" y="2965754"/>
              <a:ext cx="81563" cy="0"/>
            </a:xfrm>
            <a:prstGeom prst="line">
              <a:avLst/>
            </a:prstGeom>
            <a:noFill/>
            <a:ln w="12700">
              <a:solidFill>
                <a:schemeClr val="tx1">
                  <a:lumMod val="50000"/>
                  <a:lumOff val="50000"/>
                </a:schemeClr>
              </a:solidFill>
              <a:prstDash val="solid"/>
              <a:round/>
              <a:headEnd/>
              <a:tailEnd/>
            </a:ln>
            <a:extLst>
              <a:ext uri="{909E8E84-426E-40DD-AFC4-6F175D3DCCD1}">
                <a14:hiddenFill xmlns:a14="http://schemas.microsoft.com/office/drawing/2010/main">
                  <a:noFill/>
                </a14:hiddenFill>
              </a:ext>
            </a:extLst>
          </p:spPr>
          <p:txBody>
            <a:bodyPr vert="horz" wrap="square" lIns="34290" tIns="17145" rIns="34290" bIns="17145" numCol="1" anchor="t" anchorCtr="0" compatLnSpc="1">
              <a:prstTxWarp prst="textNoShape">
                <a:avLst/>
              </a:prstTxWarp>
            </a:bodyPr>
            <a:lstStyle/>
            <a:p>
              <a:pPr defTabSz="685800">
                <a:defRPr/>
              </a:pPr>
              <a:endParaRPr lang="en-US" sz="675">
                <a:solidFill>
                  <a:srgbClr val="FF0000"/>
                </a:solidFill>
                <a:latin typeface="Arial"/>
              </a:endParaRPr>
            </a:p>
          </p:txBody>
        </p:sp>
        <p:sp>
          <p:nvSpPr>
            <p:cNvPr id="8" name="Rectangle 109"/>
            <p:cNvSpPr>
              <a:spLocks noChangeArrowheads="1"/>
            </p:cNvSpPr>
            <p:nvPr/>
          </p:nvSpPr>
          <p:spPr bwMode="auto">
            <a:xfrm>
              <a:off x="1889857" y="5150626"/>
              <a:ext cx="1568805" cy="15388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t" anchorCtr="0" compatLnSpc="1">
              <a:prstTxWarp prst="textNoShape">
                <a:avLst/>
              </a:prstTxWarp>
              <a:spAutoFit/>
            </a:bodyPr>
            <a:lstStyle/>
            <a:p>
              <a:pPr defTabSz="685800">
                <a:defRPr/>
              </a:pPr>
              <a:r>
                <a:rPr lang="en-US" sz="750" dirty="0">
                  <a:solidFill>
                    <a:srgbClr val="000000"/>
                  </a:solidFill>
                  <a:latin typeface="Arial"/>
                  <a:cs typeface="Arial" pitchFamily="34" charset="0"/>
                </a:rPr>
                <a:t>Weeks Post Randomization</a:t>
              </a:r>
              <a:endParaRPr lang="en-US" sz="675" dirty="0">
                <a:solidFill>
                  <a:srgbClr val="000000"/>
                </a:solidFill>
                <a:latin typeface="Arial"/>
                <a:cs typeface="Arial" pitchFamily="34" charset="0"/>
              </a:endParaRPr>
            </a:p>
          </p:txBody>
        </p:sp>
        <p:sp>
          <p:nvSpPr>
            <p:cNvPr id="9" name="Rectangle 114"/>
            <p:cNvSpPr>
              <a:spLocks noChangeArrowheads="1"/>
            </p:cNvSpPr>
            <p:nvPr/>
          </p:nvSpPr>
          <p:spPr bwMode="auto">
            <a:xfrm>
              <a:off x="3500930" y="3831512"/>
              <a:ext cx="1113553" cy="15388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t" anchorCtr="0" compatLnSpc="1">
              <a:prstTxWarp prst="textNoShape">
                <a:avLst/>
              </a:prstTxWarp>
              <a:spAutoFit/>
            </a:bodyPr>
            <a:lstStyle/>
            <a:p>
              <a:pPr defTabSz="685800">
                <a:defRPr/>
              </a:pPr>
              <a:r>
                <a:rPr lang="en-US" sz="750" dirty="0">
                  <a:solidFill>
                    <a:srgbClr val="9EC72B"/>
                  </a:solidFill>
                  <a:latin typeface="Arial"/>
                  <a:cs typeface="Arial" pitchFamily="34" charset="0"/>
                </a:rPr>
                <a:t> Sacubitril/valsartan</a:t>
              </a:r>
              <a:endParaRPr lang="en-US" sz="675" dirty="0">
                <a:solidFill>
                  <a:srgbClr val="9EC72B"/>
                </a:solidFill>
                <a:latin typeface="Arial"/>
                <a:cs typeface="Arial" pitchFamily="34" charset="0"/>
              </a:endParaRPr>
            </a:p>
          </p:txBody>
        </p:sp>
        <p:sp>
          <p:nvSpPr>
            <p:cNvPr id="10" name="Rectangle 118"/>
            <p:cNvSpPr>
              <a:spLocks noChangeArrowheads="1"/>
            </p:cNvSpPr>
            <p:nvPr/>
          </p:nvSpPr>
          <p:spPr bwMode="auto">
            <a:xfrm>
              <a:off x="3471998" y="3268478"/>
              <a:ext cx="574944" cy="15388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t" anchorCtr="0" compatLnSpc="1">
              <a:prstTxWarp prst="textNoShape">
                <a:avLst/>
              </a:prstTxWarp>
              <a:spAutoFit/>
            </a:bodyPr>
            <a:lstStyle/>
            <a:p>
              <a:pPr defTabSz="685800">
                <a:defRPr/>
              </a:pPr>
              <a:r>
                <a:rPr lang="en-US" sz="750" dirty="0">
                  <a:solidFill>
                    <a:srgbClr val="000000">
                      <a:lumMod val="65000"/>
                      <a:lumOff val="35000"/>
                    </a:srgbClr>
                  </a:solidFill>
                  <a:latin typeface="Arial"/>
                  <a:cs typeface="Arial" pitchFamily="34" charset="0"/>
                </a:rPr>
                <a:t> Valsartan</a:t>
              </a:r>
              <a:endParaRPr lang="en-US" sz="675" dirty="0">
                <a:solidFill>
                  <a:srgbClr val="000000">
                    <a:lumMod val="65000"/>
                    <a:lumOff val="35000"/>
                  </a:srgbClr>
                </a:solidFill>
                <a:latin typeface="Arial"/>
                <a:cs typeface="Arial" pitchFamily="34" charset="0"/>
              </a:endParaRPr>
            </a:p>
          </p:txBody>
        </p:sp>
        <p:sp>
          <p:nvSpPr>
            <p:cNvPr id="11" name="Rectangle 10"/>
            <p:cNvSpPr>
              <a:spLocks noChangeArrowheads="1"/>
            </p:cNvSpPr>
            <p:nvPr/>
          </p:nvSpPr>
          <p:spPr bwMode="auto">
            <a:xfrm>
              <a:off x="1991644" y="4997707"/>
              <a:ext cx="59847" cy="13089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t" anchorCtr="0" compatLnSpc="1">
              <a:prstTxWarp prst="textNoShape">
                <a:avLst/>
              </a:prstTxWarp>
              <a:spAutoFit/>
            </a:bodyPr>
            <a:lstStyle/>
            <a:p>
              <a:pPr algn="ctr" defTabSz="685800">
                <a:defRPr/>
              </a:pPr>
              <a:r>
                <a:rPr lang="en-US" sz="638">
                  <a:solidFill>
                    <a:srgbClr val="000000"/>
                  </a:solidFill>
                  <a:latin typeface="Arial"/>
                  <a:cs typeface="Arial" pitchFamily="34" charset="0"/>
                </a:rPr>
                <a:t>0</a:t>
              </a:r>
              <a:endParaRPr lang="en-US" sz="675">
                <a:solidFill>
                  <a:srgbClr val="000000"/>
                </a:solidFill>
                <a:latin typeface="Arial"/>
                <a:cs typeface="Arial" pitchFamily="34" charset="0"/>
              </a:endParaRPr>
            </a:p>
          </p:txBody>
        </p:sp>
        <p:sp>
          <p:nvSpPr>
            <p:cNvPr id="12" name="Rectangle 11"/>
            <p:cNvSpPr>
              <a:spLocks noChangeArrowheads="1"/>
            </p:cNvSpPr>
            <p:nvPr/>
          </p:nvSpPr>
          <p:spPr bwMode="auto">
            <a:xfrm>
              <a:off x="2573276" y="4997707"/>
              <a:ext cx="59847" cy="13089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t" anchorCtr="0" compatLnSpc="1">
              <a:prstTxWarp prst="textNoShape">
                <a:avLst/>
              </a:prstTxWarp>
              <a:spAutoFit/>
            </a:bodyPr>
            <a:lstStyle/>
            <a:p>
              <a:pPr algn="ctr" defTabSz="685800">
                <a:defRPr/>
              </a:pPr>
              <a:r>
                <a:rPr lang="en-US" sz="638">
                  <a:solidFill>
                    <a:srgbClr val="000000"/>
                  </a:solidFill>
                  <a:latin typeface="Arial"/>
                  <a:cs typeface="Arial" pitchFamily="34" charset="0"/>
                </a:rPr>
                <a:t>5</a:t>
              </a:r>
              <a:endParaRPr lang="en-US" sz="675">
                <a:solidFill>
                  <a:srgbClr val="000000"/>
                </a:solidFill>
                <a:latin typeface="Arial"/>
                <a:cs typeface="Arial" pitchFamily="34" charset="0"/>
              </a:endParaRPr>
            </a:p>
          </p:txBody>
        </p:sp>
        <p:sp>
          <p:nvSpPr>
            <p:cNvPr id="13" name="Rectangle 12"/>
            <p:cNvSpPr>
              <a:spLocks noChangeArrowheads="1"/>
            </p:cNvSpPr>
            <p:nvPr/>
          </p:nvSpPr>
          <p:spPr bwMode="auto">
            <a:xfrm>
              <a:off x="3134841" y="4997707"/>
              <a:ext cx="119692" cy="13089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t" anchorCtr="0" compatLnSpc="1">
              <a:prstTxWarp prst="textNoShape">
                <a:avLst/>
              </a:prstTxWarp>
              <a:spAutoFit/>
            </a:bodyPr>
            <a:lstStyle/>
            <a:p>
              <a:pPr algn="ctr" defTabSz="685800">
                <a:defRPr/>
              </a:pPr>
              <a:r>
                <a:rPr lang="en-US" sz="638" dirty="0">
                  <a:solidFill>
                    <a:srgbClr val="000000"/>
                  </a:solidFill>
                  <a:latin typeface="Arial"/>
                  <a:cs typeface="Arial" pitchFamily="34" charset="0"/>
                </a:rPr>
                <a:t>10</a:t>
              </a:r>
              <a:endParaRPr lang="en-US" sz="675" dirty="0">
                <a:solidFill>
                  <a:srgbClr val="000000"/>
                </a:solidFill>
                <a:latin typeface="Arial"/>
                <a:cs typeface="Arial" pitchFamily="34" charset="0"/>
              </a:endParaRPr>
            </a:p>
          </p:txBody>
        </p:sp>
        <p:sp>
          <p:nvSpPr>
            <p:cNvPr id="14" name="Rectangle 13"/>
            <p:cNvSpPr>
              <a:spLocks noChangeArrowheads="1"/>
            </p:cNvSpPr>
            <p:nvPr/>
          </p:nvSpPr>
          <p:spPr bwMode="auto">
            <a:xfrm>
              <a:off x="1227669" y="4857910"/>
              <a:ext cx="192360" cy="13850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ctr" anchorCtr="0" compatLnSpc="1">
              <a:prstTxWarp prst="textNoShape">
                <a:avLst/>
              </a:prstTxWarp>
              <a:spAutoFit/>
            </a:bodyPr>
            <a:lstStyle/>
            <a:p>
              <a:pPr algn="r" defTabSz="685800">
                <a:defRPr/>
              </a:pPr>
              <a:r>
                <a:rPr lang="en-US" sz="675" dirty="0">
                  <a:solidFill>
                    <a:srgbClr val="000000"/>
                  </a:solidFill>
                  <a:latin typeface="Arial"/>
                  <a:cs typeface="Arial" pitchFamily="34" charset="0"/>
                </a:rPr>
                <a:t>200</a:t>
              </a:r>
            </a:p>
          </p:txBody>
        </p:sp>
        <p:sp>
          <p:nvSpPr>
            <p:cNvPr id="15" name="Rectangle 14"/>
            <p:cNvSpPr>
              <a:spLocks noChangeArrowheads="1"/>
            </p:cNvSpPr>
            <p:nvPr/>
          </p:nvSpPr>
          <p:spPr bwMode="auto">
            <a:xfrm>
              <a:off x="1227669" y="4598235"/>
              <a:ext cx="192360" cy="13850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ctr" anchorCtr="0" compatLnSpc="1">
              <a:prstTxWarp prst="textNoShape">
                <a:avLst/>
              </a:prstTxWarp>
              <a:spAutoFit/>
            </a:bodyPr>
            <a:lstStyle/>
            <a:p>
              <a:pPr algn="r" defTabSz="685800">
                <a:defRPr/>
              </a:pPr>
              <a:r>
                <a:rPr lang="en-US" sz="675" dirty="0">
                  <a:solidFill>
                    <a:srgbClr val="000000"/>
                  </a:solidFill>
                  <a:latin typeface="Arial"/>
                  <a:cs typeface="Arial" pitchFamily="34" charset="0"/>
                </a:rPr>
                <a:t>300</a:t>
              </a:r>
            </a:p>
          </p:txBody>
        </p:sp>
        <p:sp>
          <p:nvSpPr>
            <p:cNvPr id="16" name="Rectangle 15"/>
            <p:cNvSpPr>
              <a:spLocks noChangeArrowheads="1"/>
            </p:cNvSpPr>
            <p:nvPr/>
          </p:nvSpPr>
          <p:spPr bwMode="auto">
            <a:xfrm>
              <a:off x="1227669" y="4339282"/>
              <a:ext cx="192360" cy="13850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ctr" anchorCtr="0" compatLnSpc="1">
              <a:prstTxWarp prst="textNoShape">
                <a:avLst/>
              </a:prstTxWarp>
              <a:spAutoFit/>
            </a:bodyPr>
            <a:lstStyle/>
            <a:p>
              <a:pPr algn="r" defTabSz="685800">
                <a:defRPr/>
              </a:pPr>
              <a:r>
                <a:rPr lang="en-US" sz="675" dirty="0">
                  <a:solidFill>
                    <a:srgbClr val="000000"/>
                  </a:solidFill>
                  <a:latin typeface="Arial"/>
                  <a:cs typeface="Arial" pitchFamily="34" charset="0"/>
                </a:rPr>
                <a:t>400</a:t>
              </a:r>
            </a:p>
          </p:txBody>
        </p:sp>
        <p:sp>
          <p:nvSpPr>
            <p:cNvPr id="17" name="Rectangle 16"/>
            <p:cNvSpPr>
              <a:spLocks noChangeArrowheads="1"/>
            </p:cNvSpPr>
            <p:nvPr/>
          </p:nvSpPr>
          <p:spPr bwMode="auto">
            <a:xfrm>
              <a:off x="1227669" y="4081050"/>
              <a:ext cx="192360" cy="13850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ctr" anchorCtr="0" compatLnSpc="1">
              <a:prstTxWarp prst="textNoShape">
                <a:avLst/>
              </a:prstTxWarp>
              <a:spAutoFit/>
            </a:bodyPr>
            <a:lstStyle/>
            <a:p>
              <a:pPr algn="r" defTabSz="685800">
                <a:defRPr/>
              </a:pPr>
              <a:r>
                <a:rPr lang="en-US" sz="675" dirty="0">
                  <a:solidFill>
                    <a:srgbClr val="000000"/>
                  </a:solidFill>
                  <a:latin typeface="Arial"/>
                  <a:cs typeface="Arial" pitchFamily="34" charset="0"/>
                </a:rPr>
                <a:t>500</a:t>
              </a:r>
            </a:p>
          </p:txBody>
        </p:sp>
        <p:sp>
          <p:nvSpPr>
            <p:cNvPr id="18" name="Rectangle 17"/>
            <p:cNvSpPr>
              <a:spLocks noChangeArrowheads="1"/>
            </p:cNvSpPr>
            <p:nvPr/>
          </p:nvSpPr>
          <p:spPr bwMode="auto">
            <a:xfrm>
              <a:off x="1227669" y="3822098"/>
              <a:ext cx="192360" cy="13850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ctr" anchorCtr="0" compatLnSpc="1">
              <a:prstTxWarp prst="textNoShape">
                <a:avLst/>
              </a:prstTxWarp>
              <a:spAutoFit/>
            </a:bodyPr>
            <a:lstStyle/>
            <a:p>
              <a:pPr algn="r" defTabSz="685800">
                <a:defRPr/>
              </a:pPr>
              <a:r>
                <a:rPr lang="en-US" sz="675" dirty="0">
                  <a:solidFill>
                    <a:srgbClr val="000000"/>
                  </a:solidFill>
                  <a:latin typeface="Arial"/>
                  <a:cs typeface="Arial" pitchFamily="34" charset="0"/>
                </a:rPr>
                <a:t>600</a:t>
              </a:r>
            </a:p>
          </p:txBody>
        </p:sp>
        <p:sp>
          <p:nvSpPr>
            <p:cNvPr id="19" name="Rectangle 18"/>
            <p:cNvSpPr>
              <a:spLocks noChangeArrowheads="1"/>
            </p:cNvSpPr>
            <p:nvPr/>
          </p:nvSpPr>
          <p:spPr bwMode="auto">
            <a:xfrm>
              <a:off x="1227669" y="3562422"/>
              <a:ext cx="192360" cy="13850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ctr" anchorCtr="0" compatLnSpc="1">
              <a:prstTxWarp prst="textNoShape">
                <a:avLst/>
              </a:prstTxWarp>
              <a:spAutoFit/>
            </a:bodyPr>
            <a:lstStyle/>
            <a:p>
              <a:pPr algn="r" defTabSz="685800">
                <a:defRPr/>
              </a:pPr>
              <a:r>
                <a:rPr lang="en-US" sz="675" dirty="0">
                  <a:solidFill>
                    <a:srgbClr val="000000"/>
                  </a:solidFill>
                  <a:latin typeface="Arial"/>
                  <a:cs typeface="Arial" pitchFamily="34" charset="0"/>
                </a:rPr>
                <a:t>700</a:t>
              </a:r>
            </a:p>
          </p:txBody>
        </p:sp>
        <p:sp>
          <p:nvSpPr>
            <p:cNvPr id="20" name="Rectangle 19"/>
            <p:cNvSpPr>
              <a:spLocks noChangeArrowheads="1"/>
            </p:cNvSpPr>
            <p:nvPr/>
          </p:nvSpPr>
          <p:spPr bwMode="auto">
            <a:xfrm>
              <a:off x="1227669" y="3303468"/>
              <a:ext cx="192360" cy="13850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ctr" anchorCtr="0" compatLnSpc="1">
              <a:prstTxWarp prst="textNoShape">
                <a:avLst/>
              </a:prstTxWarp>
              <a:spAutoFit/>
            </a:bodyPr>
            <a:lstStyle/>
            <a:p>
              <a:pPr algn="r" defTabSz="685800">
                <a:defRPr/>
              </a:pPr>
              <a:r>
                <a:rPr lang="en-US" sz="675" dirty="0">
                  <a:solidFill>
                    <a:srgbClr val="000000"/>
                  </a:solidFill>
                  <a:latin typeface="Arial"/>
                  <a:cs typeface="Arial" pitchFamily="34" charset="0"/>
                </a:rPr>
                <a:t>800</a:t>
              </a:r>
            </a:p>
          </p:txBody>
        </p:sp>
        <p:sp>
          <p:nvSpPr>
            <p:cNvPr id="21" name="Rectangle 20"/>
            <p:cNvSpPr>
              <a:spLocks noChangeArrowheads="1"/>
            </p:cNvSpPr>
            <p:nvPr/>
          </p:nvSpPr>
          <p:spPr bwMode="auto">
            <a:xfrm>
              <a:off x="1227669" y="3043794"/>
              <a:ext cx="192360" cy="13850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ctr" anchorCtr="0" compatLnSpc="1">
              <a:prstTxWarp prst="textNoShape">
                <a:avLst/>
              </a:prstTxWarp>
              <a:spAutoFit/>
            </a:bodyPr>
            <a:lstStyle/>
            <a:p>
              <a:pPr algn="r" defTabSz="685800">
                <a:defRPr/>
              </a:pPr>
              <a:r>
                <a:rPr lang="en-US" sz="675" dirty="0">
                  <a:solidFill>
                    <a:srgbClr val="000000"/>
                  </a:solidFill>
                  <a:latin typeface="Arial"/>
                  <a:cs typeface="Arial" pitchFamily="34" charset="0"/>
                </a:rPr>
                <a:t>900</a:t>
              </a:r>
            </a:p>
          </p:txBody>
        </p:sp>
        <p:sp>
          <p:nvSpPr>
            <p:cNvPr id="22" name="Rectangle 21"/>
            <p:cNvSpPr>
              <a:spLocks noChangeArrowheads="1"/>
            </p:cNvSpPr>
            <p:nvPr/>
          </p:nvSpPr>
          <p:spPr bwMode="auto">
            <a:xfrm>
              <a:off x="1175237" y="2784842"/>
              <a:ext cx="256480" cy="13850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ctr" anchorCtr="0" compatLnSpc="1">
              <a:prstTxWarp prst="textNoShape">
                <a:avLst/>
              </a:prstTxWarp>
              <a:spAutoFit/>
            </a:bodyPr>
            <a:lstStyle/>
            <a:p>
              <a:pPr algn="r" defTabSz="685800">
                <a:defRPr/>
              </a:pPr>
              <a:r>
                <a:rPr lang="en-US" sz="675" dirty="0">
                  <a:solidFill>
                    <a:srgbClr val="000000"/>
                  </a:solidFill>
                  <a:latin typeface="Arial"/>
                  <a:cs typeface="Arial" pitchFamily="34" charset="0"/>
                </a:rPr>
                <a:t>1000</a:t>
              </a:r>
            </a:p>
          </p:txBody>
        </p:sp>
        <p:sp>
          <p:nvSpPr>
            <p:cNvPr id="23" name="Line 24"/>
            <p:cNvSpPr>
              <a:spLocks noChangeShapeType="1"/>
            </p:cNvSpPr>
            <p:nvPr/>
          </p:nvSpPr>
          <p:spPr bwMode="auto">
            <a:xfrm flipV="1">
              <a:off x="1722903" y="4934952"/>
              <a:ext cx="0" cy="21640"/>
            </a:xfrm>
            <a:prstGeom prst="line">
              <a:avLst/>
            </a:prstGeom>
            <a:noFill/>
            <a:ln w="1270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34290" tIns="17145" rIns="34290" bIns="17145" numCol="1" anchor="t" anchorCtr="0" compatLnSpc="1">
              <a:prstTxWarp prst="textNoShape">
                <a:avLst/>
              </a:prstTxWarp>
            </a:bodyPr>
            <a:lstStyle/>
            <a:p>
              <a:pPr defTabSz="685800">
                <a:defRPr/>
              </a:pPr>
              <a:endParaRPr lang="en-US" sz="675">
                <a:solidFill>
                  <a:srgbClr val="000000"/>
                </a:solidFill>
                <a:latin typeface="Arial"/>
              </a:endParaRPr>
            </a:p>
          </p:txBody>
        </p:sp>
        <p:sp>
          <p:nvSpPr>
            <p:cNvPr id="24" name="Line 25"/>
            <p:cNvSpPr>
              <a:spLocks noChangeShapeType="1"/>
            </p:cNvSpPr>
            <p:nvPr/>
          </p:nvSpPr>
          <p:spPr bwMode="auto">
            <a:xfrm flipV="1">
              <a:off x="2014387" y="4934953"/>
              <a:ext cx="0" cy="43279"/>
            </a:xfrm>
            <a:prstGeom prst="line">
              <a:avLst/>
            </a:prstGeom>
            <a:noFill/>
            <a:ln w="1270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34290" tIns="17145" rIns="34290" bIns="17145" numCol="1" anchor="t" anchorCtr="0" compatLnSpc="1">
              <a:prstTxWarp prst="textNoShape">
                <a:avLst/>
              </a:prstTxWarp>
            </a:bodyPr>
            <a:lstStyle/>
            <a:p>
              <a:pPr defTabSz="685800">
                <a:defRPr/>
              </a:pPr>
              <a:endParaRPr lang="en-US" sz="675">
                <a:solidFill>
                  <a:srgbClr val="000000"/>
                </a:solidFill>
                <a:latin typeface="Arial"/>
              </a:endParaRPr>
            </a:p>
          </p:txBody>
        </p:sp>
        <p:sp>
          <p:nvSpPr>
            <p:cNvPr id="25" name="Line 26"/>
            <p:cNvSpPr>
              <a:spLocks noChangeShapeType="1"/>
            </p:cNvSpPr>
            <p:nvPr/>
          </p:nvSpPr>
          <p:spPr bwMode="auto">
            <a:xfrm flipV="1">
              <a:off x="2305871" y="4934952"/>
              <a:ext cx="0" cy="21640"/>
            </a:xfrm>
            <a:prstGeom prst="line">
              <a:avLst/>
            </a:prstGeom>
            <a:noFill/>
            <a:ln w="1270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34290" tIns="17145" rIns="34290" bIns="17145" numCol="1" anchor="t" anchorCtr="0" compatLnSpc="1">
              <a:prstTxWarp prst="textNoShape">
                <a:avLst/>
              </a:prstTxWarp>
            </a:bodyPr>
            <a:lstStyle/>
            <a:p>
              <a:pPr defTabSz="685800">
                <a:defRPr/>
              </a:pPr>
              <a:endParaRPr lang="en-US" sz="675">
                <a:solidFill>
                  <a:srgbClr val="000000"/>
                </a:solidFill>
                <a:latin typeface="Arial"/>
              </a:endParaRPr>
            </a:p>
          </p:txBody>
        </p:sp>
        <p:sp>
          <p:nvSpPr>
            <p:cNvPr id="26" name="Line 27"/>
            <p:cNvSpPr>
              <a:spLocks noChangeShapeType="1"/>
            </p:cNvSpPr>
            <p:nvPr/>
          </p:nvSpPr>
          <p:spPr bwMode="auto">
            <a:xfrm flipV="1">
              <a:off x="2597355" y="4934953"/>
              <a:ext cx="0" cy="43279"/>
            </a:xfrm>
            <a:prstGeom prst="line">
              <a:avLst/>
            </a:prstGeom>
            <a:noFill/>
            <a:ln w="1270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34290" tIns="17145" rIns="34290" bIns="17145" numCol="1" anchor="t" anchorCtr="0" compatLnSpc="1">
              <a:prstTxWarp prst="textNoShape">
                <a:avLst/>
              </a:prstTxWarp>
            </a:bodyPr>
            <a:lstStyle/>
            <a:p>
              <a:pPr defTabSz="685800">
                <a:defRPr/>
              </a:pPr>
              <a:endParaRPr lang="en-US" sz="675">
                <a:solidFill>
                  <a:srgbClr val="000000"/>
                </a:solidFill>
                <a:latin typeface="Arial"/>
              </a:endParaRPr>
            </a:p>
          </p:txBody>
        </p:sp>
        <p:sp>
          <p:nvSpPr>
            <p:cNvPr id="27" name="Line 28"/>
            <p:cNvSpPr>
              <a:spLocks noChangeShapeType="1"/>
            </p:cNvSpPr>
            <p:nvPr/>
          </p:nvSpPr>
          <p:spPr bwMode="auto">
            <a:xfrm flipV="1">
              <a:off x="2890175" y="4934952"/>
              <a:ext cx="0" cy="21640"/>
            </a:xfrm>
            <a:prstGeom prst="line">
              <a:avLst/>
            </a:prstGeom>
            <a:noFill/>
            <a:ln w="1270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34290" tIns="17145" rIns="34290" bIns="17145" numCol="1" anchor="t" anchorCtr="0" compatLnSpc="1">
              <a:prstTxWarp prst="textNoShape">
                <a:avLst/>
              </a:prstTxWarp>
            </a:bodyPr>
            <a:lstStyle/>
            <a:p>
              <a:pPr defTabSz="685800">
                <a:defRPr/>
              </a:pPr>
              <a:endParaRPr lang="en-US" sz="675">
                <a:solidFill>
                  <a:srgbClr val="000000"/>
                </a:solidFill>
                <a:latin typeface="Arial"/>
              </a:endParaRPr>
            </a:p>
          </p:txBody>
        </p:sp>
        <p:sp>
          <p:nvSpPr>
            <p:cNvPr id="28" name="Line 29"/>
            <p:cNvSpPr>
              <a:spLocks noChangeShapeType="1"/>
            </p:cNvSpPr>
            <p:nvPr/>
          </p:nvSpPr>
          <p:spPr bwMode="auto">
            <a:xfrm flipV="1">
              <a:off x="3181659" y="4934953"/>
              <a:ext cx="0" cy="43279"/>
            </a:xfrm>
            <a:prstGeom prst="line">
              <a:avLst/>
            </a:prstGeom>
            <a:noFill/>
            <a:ln w="1270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34290" tIns="17145" rIns="34290" bIns="17145" numCol="1" anchor="t" anchorCtr="0" compatLnSpc="1">
              <a:prstTxWarp prst="textNoShape">
                <a:avLst/>
              </a:prstTxWarp>
            </a:bodyPr>
            <a:lstStyle/>
            <a:p>
              <a:pPr defTabSz="685800">
                <a:defRPr/>
              </a:pPr>
              <a:endParaRPr lang="en-US" sz="675">
                <a:solidFill>
                  <a:srgbClr val="000000"/>
                </a:solidFill>
                <a:latin typeface="Arial"/>
              </a:endParaRPr>
            </a:p>
          </p:txBody>
        </p:sp>
        <p:sp>
          <p:nvSpPr>
            <p:cNvPr id="29" name="Line 30"/>
            <p:cNvSpPr>
              <a:spLocks noChangeShapeType="1"/>
            </p:cNvSpPr>
            <p:nvPr/>
          </p:nvSpPr>
          <p:spPr bwMode="auto">
            <a:xfrm flipV="1">
              <a:off x="3473143" y="4934952"/>
              <a:ext cx="0" cy="21640"/>
            </a:xfrm>
            <a:prstGeom prst="line">
              <a:avLst/>
            </a:prstGeom>
            <a:noFill/>
            <a:ln w="1270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34290" tIns="17145" rIns="34290" bIns="17145" numCol="1" anchor="t" anchorCtr="0" compatLnSpc="1">
              <a:prstTxWarp prst="textNoShape">
                <a:avLst/>
              </a:prstTxWarp>
            </a:bodyPr>
            <a:lstStyle/>
            <a:p>
              <a:pPr defTabSz="685800">
                <a:defRPr/>
              </a:pPr>
              <a:endParaRPr lang="en-US" sz="675">
                <a:solidFill>
                  <a:srgbClr val="000000"/>
                </a:solidFill>
                <a:latin typeface="Arial"/>
              </a:endParaRPr>
            </a:p>
          </p:txBody>
        </p:sp>
        <p:sp>
          <p:nvSpPr>
            <p:cNvPr id="30" name="Line 42"/>
            <p:cNvSpPr>
              <a:spLocks noChangeShapeType="1"/>
            </p:cNvSpPr>
            <p:nvPr/>
          </p:nvSpPr>
          <p:spPr bwMode="auto">
            <a:xfrm>
              <a:off x="1547744" y="4934952"/>
              <a:ext cx="2056435" cy="0"/>
            </a:xfrm>
            <a:prstGeom prst="line">
              <a:avLst/>
            </a:prstGeom>
            <a:noFill/>
            <a:ln w="1270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34290" tIns="17145" rIns="34290" bIns="17145" numCol="1" anchor="t" anchorCtr="0" compatLnSpc="1">
              <a:prstTxWarp prst="textNoShape">
                <a:avLst/>
              </a:prstTxWarp>
            </a:bodyPr>
            <a:lstStyle/>
            <a:p>
              <a:pPr defTabSz="685800">
                <a:defRPr/>
              </a:pPr>
              <a:endParaRPr lang="en-US" sz="675">
                <a:solidFill>
                  <a:srgbClr val="000000"/>
                </a:solidFill>
                <a:latin typeface="Arial"/>
              </a:endParaRPr>
            </a:p>
          </p:txBody>
        </p:sp>
        <p:sp>
          <p:nvSpPr>
            <p:cNvPr id="31" name="Line 43"/>
            <p:cNvSpPr>
              <a:spLocks noChangeShapeType="1"/>
            </p:cNvSpPr>
            <p:nvPr/>
          </p:nvSpPr>
          <p:spPr bwMode="auto">
            <a:xfrm>
              <a:off x="1467521" y="4934952"/>
              <a:ext cx="80225" cy="0"/>
            </a:xfrm>
            <a:prstGeom prst="line">
              <a:avLst/>
            </a:prstGeom>
            <a:noFill/>
            <a:ln w="1270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34290" tIns="17145" rIns="34290" bIns="17145" numCol="1" anchor="t" anchorCtr="0" compatLnSpc="1">
              <a:prstTxWarp prst="textNoShape">
                <a:avLst/>
              </a:prstTxWarp>
            </a:bodyPr>
            <a:lstStyle/>
            <a:p>
              <a:pPr defTabSz="685800">
                <a:defRPr/>
              </a:pPr>
              <a:endParaRPr lang="en-US" sz="675">
                <a:solidFill>
                  <a:srgbClr val="000000"/>
                </a:solidFill>
                <a:latin typeface="Arial"/>
              </a:endParaRPr>
            </a:p>
          </p:txBody>
        </p:sp>
        <p:sp>
          <p:nvSpPr>
            <p:cNvPr id="32" name="Line 44"/>
            <p:cNvSpPr>
              <a:spLocks noChangeShapeType="1"/>
            </p:cNvSpPr>
            <p:nvPr/>
          </p:nvSpPr>
          <p:spPr bwMode="auto">
            <a:xfrm>
              <a:off x="1507633" y="4805836"/>
              <a:ext cx="40113" cy="0"/>
            </a:xfrm>
            <a:prstGeom prst="line">
              <a:avLst/>
            </a:prstGeom>
            <a:noFill/>
            <a:ln w="1270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34290" tIns="17145" rIns="34290" bIns="17145" numCol="1" anchor="t" anchorCtr="0" compatLnSpc="1">
              <a:prstTxWarp prst="textNoShape">
                <a:avLst/>
              </a:prstTxWarp>
            </a:bodyPr>
            <a:lstStyle/>
            <a:p>
              <a:pPr defTabSz="685800">
                <a:defRPr/>
              </a:pPr>
              <a:endParaRPr lang="en-US" sz="675">
                <a:solidFill>
                  <a:srgbClr val="000000"/>
                </a:solidFill>
                <a:latin typeface="Arial"/>
              </a:endParaRPr>
            </a:p>
          </p:txBody>
        </p:sp>
        <p:sp>
          <p:nvSpPr>
            <p:cNvPr id="33" name="Line 45"/>
            <p:cNvSpPr>
              <a:spLocks noChangeShapeType="1"/>
            </p:cNvSpPr>
            <p:nvPr/>
          </p:nvSpPr>
          <p:spPr bwMode="auto">
            <a:xfrm>
              <a:off x="1467521" y="4675998"/>
              <a:ext cx="80225" cy="0"/>
            </a:xfrm>
            <a:prstGeom prst="line">
              <a:avLst/>
            </a:prstGeom>
            <a:noFill/>
            <a:ln w="1270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34290" tIns="17145" rIns="34290" bIns="17145" numCol="1" anchor="t" anchorCtr="0" compatLnSpc="1">
              <a:prstTxWarp prst="textNoShape">
                <a:avLst/>
              </a:prstTxWarp>
            </a:bodyPr>
            <a:lstStyle/>
            <a:p>
              <a:pPr defTabSz="685800">
                <a:defRPr/>
              </a:pPr>
              <a:endParaRPr lang="en-US" sz="675">
                <a:solidFill>
                  <a:srgbClr val="000000"/>
                </a:solidFill>
                <a:latin typeface="Arial"/>
              </a:endParaRPr>
            </a:p>
          </p:txBody>
        </p:sp>
        <p:sp>
          <p:nvSpPr>
            <p:cNvPr id="34" name="Line 46"/>
            <p:cNvSpPr>
              <a:spLocks noChangeShapeType="1"/>
            </p:cNvSpPr>
            <p:nvPr/>
          </p:nvSpPr>
          <p:spPr bwMode="auto">
            <a:xfrm>
              <a:off x="1507633" y="4546883"/>
              <a:ext cx="40113" cy="0"/>
            </a:xfrm>
            <a:prstGeom prst="line">
              <a:avLst/>
            </a:prstGeom>
            <a:noFill/>
            <a:ln w="1270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34290" tIns="17145" rIns="34290" bIns="17145" numCol="1" anchor="t" anchorCtr="0" compatLnSpc="1">
              <a:prstTxWarp prst="textNoShape">
                <a:avLst/>
              </a:prstTxWarp>
            </a:bodyPr>
            <a:lstStyle/>
            <a:p>
              <a:pPr defTabSz="685800">
                <a:defRPr/>
              </a:pPr>
              <a:endParaRPr lang="en-US" sz="675">
                <a:solidFill>
                  <a:srgbClr val="000000"/>
                </a:solidFill>
                <a:latin typeface="Arial"/>
              </a:endParaRPr>
            </a:p>
          </p:txBody>
        </p:sp>
        <p:sp>
          <p:nvSpPr>
            <p:cNvPr id="35" name="Line 47"/>
            <p:cNvSpPr>
              <a:spLocks noChangeShapeType="1"/>
            </p:cNvSpPr>
            <p:nvPr/>
          </p:nvSpPr>
          <p:spPr bwMode="auto">
            <a:xfrm>
              <a:off x="1467521" y="4416324"/>
              <a:ext cx="80225" cy="0"/>
            </a:xfrm>
            <a:prstGeom prst="line">
              <a:avLst/>
            </a:prstGeom>
            <a:noFill/>
            <a:ln w="1270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34290" tIns="17145" rIns="34290" bIns="17145" numCol="1" anchor="t" anchorCtr="0" compatLnSpc="1">
              <a:prstTxWarp prst="textNoShape">
                <a:avLst/>
              </a:prstTxWarp>
            </a:bodyPr>
            <a:lstStyle/>
            <a:p>
              <a:pPr defTabSz="685800">
                <a:defRPr/>
              </a:pPr>
              <a:endParaRPr lang="en-US" sz="675">
                <a:solidFill>
                  <a:srgbClr val="000000"/>
                </a:solidFill>
                <a:latin typeface="Arial"/>
              </a:endParaRPr>
            </a:p>
          </p:txBody>
        </p:sp>
        <p:sp>
          <p:nvSpPr>
            <p:cNvPr id="36" name="Line 48"/>
            <p:cNvSpPr>
              <a:spLocks noChangeShapeType="1"/>
            </p:cNvSpPr>
            <p:nvPr/>
          </p:nvSpPr>
          <p:spPr bwMode="auto">
            <a:xfrm>
              <a:off x="1507633" y="4287208"/>
              <a:ext cx="40113" cy="0"/>
            </a:xfrm>
            <a:prstGeom prst="line">
              <a:avLst/>
            </a:prstGeom>
            <a:noFill/>
            <a:ln w="1270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34290" tIns="17145" rIns="34290" bIns="17145" numCol="1" anchor="t" anchorCtr="0" compatLnSpc="1">
              <a:prstTxWarp prst="textNoShape">
                <a:avLst/>
              </a:prstTxWarp>
            </a:bodyPr>
            <a:lstStyle/>
            <a:p>
              <a:pPr defTabSz="685800">
                <a:defRPr/>
              </a:pPr>
              <a:endParaRPr lang="en-US" sz="675">
                <a:solidFill>
                  <a:srgbClr val="000000"/>
                </a:solidFill>
                <a:latin typeface="Arial"/>
              </a:endParaRPr>
            </a:p>
          </p:txBody>
        </p:sp>
        <p:sp>
          <p:nvSpPr>
            <p:cNvPr id="37" name="Line 49"/>
            <p:cNvSpPr>
              <a:spLocks noChangeShapeType="1"/>
            </p:cNvSpPr>
            <p:nvPr/>
          </p:nvSpPr>
          <p:spPr bwMode="auto">
            <a:xfrm>
              <a:off x="1467521" y="4158092"/>
              <a:ext cx="80225" cy="0"/>
            </a:xfrm>
            <a:prstGeom prst="line">
              <a:avLst/>
            </a:prstGeom>
            <a:noFill/>
            <a:ln w="1270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34290" tIns="17145" rIns="34290" bIns="17145" numCol="1" anchor="t" anchorCtr="0" compatLnSpc="1">
              <a:prstTxWarp prst="textNoShape">
                <a:avLst/>
              </a:prstTxWarp>
            </a:bodyPr>
            <a:lstStyle/>
            <a:p>
              <a:pPr defTabSz="685800">
                <a:defRPr/>
              </a:pPr>
              <a:endParaRPr lang="en-US" sz="675">
                <a:solidFill>
                  <a:srgbClr val="000000"/>
                </a:solidFill>
                <a:latin typeface="Arial"/>
              </a:endParaRPr>
            </a:p>
          </p:txBody>
        </p:sp>
        <p:sp>
          <p:nvSpPr>
            <p:cNvPr id="38" name="Line 50"/>
            <p:cNvSpPr>
              <a:spLocks noChangeShapeType="1"/>
            </p:cNvSpPr>
            <p:nvPr/>
          </p:nvSpPr>
          <p:spPr bwMode="auto">
            <a:xfrm>
              <a:off x="1507633" y="4028255"/>
              <a:ext cx="40113" cy="0"/>
            </a:xfrm>
            <a:prstGeom prst="line">
              <a:avLst/>
            </a:prstGeom>
            <a:noFill/>
            <a:ln w="1270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34290" tIns="17145" rIns="34290" bIns="17145" numCol="1" anchor="t" anchorCtr="0" compatLnSpc="1">
              <a:prstTxWarp prst="textNoShape">
                <a:avLst/>
              </a:prstTxWarp>
            </a:bodyPr>
            <a:lstStyle/>
            <a:p>
              <a:pPr defTabSz="685800">
                <a:defRPr/>
              </a:pPr>
              <a:endParaRPr lang="en-US" sz="675">
                <a:solidFill>
                  <a:srgbClr val="000000"/>
                </a:solidFill>
                <a:latin typeface="Arial"/>
              </a:endParaRPr>
            </a:p>
          </p:txBody>
        </p:sp>
        <p:sp>
          <p:nvSpPr>
            <p:cNvPr id="39" name="Line 51"/>
            <p:cNvSpPr>
              <a:spLocks noChangeShapeType="1"/>
            </p:cNvSpPr>
            <p:nvPr/>
          </p:nvSpPr>
          <p:spPr bwMode="auto">
            <a:xfrm>
              <a:off x="1467521" y="3899139"/>
              <a:ext cx="80225" cy="0"/>
            </a:xfrm>
            <a:prstGeom prst="line">
              <a:avLst/>
            </a:prstGeom>
            <a:noFill/>
            <a:ln w="1270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34290" tIns="17145" rIns="34290" bIns="17145" numCol="1" anchor="t" anchorCtr="0" compatLnSpc="1">
              <a:prstTxWarp prst="textNoShape">
                <a:avLst/>
              </a:prstTxWarp>
            </a:bodyPr>
            <a:lstStyle/>
            <a:p>
              <a:pPr defTabSz="685800">
                <a:defRPr/>
              </a:pPr>
              <a:endParaRPr lang="en-US" sz="675">
                <a:solidFill>
                  <a:srgbClr val="000000"/>
                </a:solidFill>
                <a:latin typeface="Arial"/>
              </a:endParaRPr>
            </a:p>
          </p:txBody>
        </p:sp>
        <p:sp>
          <p:nvSpPr>
            <p:cNvPr id="40" name="Line 52"/>
            <p:cNvSpPr>
              <a:spLocks noChangeShapeType="1"/>
            </p:cNvSpPr>
            <p:nvPr/>
          </p:nvSpPr>
          <p:spPr bwMode="auto">
            <a:xfrm>
              <a:off x="1507633" y="3768580"/>
              <a:ext cx="40113" cy="0"/>
            </a:xfrm>
            <a:prstGeom prst="line">
              <a:avLst/>
            </a:prstGeom>
            <a:noFill/>
            <a:ln w="1270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34290" tIns="17145" rIns="34290" bIns="17145" numCol="1" anchor="t" anchorCtr="0" compatLnSpc="1">
              <a:prstTxWarp prst="textNoShape">
                <a:avLst/>
              </a:prstTxWarp>
            </a:bodyPr>
            <a:lstStyle/>
            <a:p>
              <a:pPr defTabSz="685800">
                <a:defRPr/>
              </a:pPr>
              <a:endParaRPr lang="en-US" sz="675">
                <a:solidFill>
                  <a:srgbClr val="000000"/>
                </a:solidFill>
                <a:latin typeface="Arial"/>
              </a:endParaRPr>
            </a:p>
          </p:txBody>
        </p:sp>
        <p:sp>
          <p:nvSpPr>
            <p:cNvPr id="41" name="Line 53"/>
            <p:cNvSpPr>
              <a:spLocks noChangeShapeType="1"/>
            </p:cNvSpPr>
            <p:nvPr/>
          </p:nvSpPr>
          <p:spPr bwMode="auto">
            <a:xfrm>
              <a:off x="1467521" y="3640186"/>
              <a:ext cx="80225" cy="0"/>
            </a:xfrm>
            <a:prstGeom prst="line">
              <a:avLst/>
            </a:prstGeom>
            <a:noFill/>
            <a:ln w="1270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34290" tIns="17145" rIns="34290" bIns="17145" numCol="1" anchor="t" anchorCtr="0" compatLnSpc="1">
              <a:prstTxWarp prst="textNoShape">
                <a:avLst/>
              </a:prstTxWarp>
            </a:bodyPr>
            <a:lstStyle/>
            <a:p>
              <a:pPr defTabSz="685800">
                <a:defRPr/>
              </a:pPr>
              <a:endParaRPr lang="en-US" sz="675">
                <a:solidFill>
                  <a:srgbClr val="000000"/>
                </a:solidFill>
                <a:latin typeface="Arial"/>
              </a:endParaRPr>
            </a:p>
          </p:txBody>
        </p:sp>
        <p:sp>
          <p:nvSpPr>
            <p:cNvPr id="42" name="Line 54"/>
            <p:cNvSpPr>
              <a:spLocks noChangeShapeType="1"/>
            </p:cNvSpPr>
            <p:nvPr/>
          </p:nvSpPr>
          <p:spPr bwMode="auto">
            <a:xfrm>
              <a:off x="1507633" y="3509627"/>
              <a:ext cx="40113" cy="0"/>
            </a:xfrm>
            <a:prstGeom prst="line">
              <a:avLst/>
            </a:prstGeom>
            <a:noFill/>
            <a:ln w="1270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34290" tIns="17145" rIns="34290" bIns="17145" numCol="1" anchor="t" anchorCtr="0" compatLnSpc="1">
              <a:prstTxWarp prst="textNoShape">
                <a:avLst/>
              </a:prstTxWarp>
            </a:bodyPr>
            <a:lstStyle/>
            <a:p>
              <a:pPr defTabSz="685800">
                <a:defRPr/>
              </a:pPr>
              <a:endParaRPr lang="en-US" sz="675">
                <a:solidFill>
                  <a:srgbClr val="000000"/>
                </a:solidFill>
                <a:latin typeface="Arial"/>
              </a:endParaRPr>
            </a:p>
          </p:txBody>
        </p:sp>
        <p:sp>
          <p:nvSpPr>
            <p:cNvPr id="43" name="Line 55"/>
            <p:cNvSpPr>
              <a:spLocks noChangeShapeType="1"/>
            </p:cNvSpPr>
            <p:nvPr/>
          </p:nvSpPr>
          <p:spPr bwMode="auto">
            <a:xfrm>
              <a:off x="1467521" y="3380511"/>
              <a:ext cx="80225" cy="0"/>
            </a:xfrm>
            <a:prstGeom prst="line">
              <a:avLst/>
            </a:prstGeom>
            <a:noFill/>
            <a:ln w="1270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34290" tIns="17145" rIns="34290" bIns="17145" numCol="1" anchor="t" anchorCtr="0" compatLnSpc="1">
              <a:prstTxWarp prst="textNoShape">
                <a:avLst/>
              </a:prstTxWarp>
            </a:bodyPr>
            <a:lstStyle/>
            <a:p>
              <a:pPr defTabSz="685800">
                <a:defRPr/>
              </a:pPr>
              <a:endParaRPr lang="en-US" sz="675">
                <a:solidFill>
                  <a:srgbClr val="000000"/>
                </a:solidFill>
                <a:latin typeface="Arial"/>
              </a:endParaRPr>
            </a:p>
          </p:txBody>
        </p:sp>
        <p:sp>
          <p:nvSpPr>
            <p:cNvPr id="44" name="Line 56"/>
            <p:cNvSpPr>
              <a:spLocks noChangeShapeType="1"/>
            </p:cNvSpPr>
            <p:nvPr/>
          </p:nvSpPr>
          <p:spPr bwMode="auto">
            <a:xfrm>
              <a:off x="1507633" y="3251395"/>
              <a:ext cx="40113" cy="0"/>
            </a:xfrm>
            <a:prstGeom prst="line">
              <a:avLst/>
            </a:prstGeom>
            <a:noFill/>
            <a:ln w="1270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34290" tIns="17145" rIns="34290" bIns="17145" numCol="1" anchor="t" anchorCtr="0" compatLnSpc="1">
              <a:prstTxWarp prst="textNoShape">
                <a:avLst/>
              </a:prstTxWarp>
            </a:bodyPr>
            <a:lstStyle/>
            <a:p>
              <a:pPr defTabSz="685800">
                <a:defRPr/>
              </a:pPr>
              <a:endParaRPr lang="en-US" sz="675">
                <a:solidFill>
                  <a:srgbClr val="000000"/>
                </a:solidFill>
                <a:latin typeface="Arial"/>
              </a:endParaRPr>
            </a:p>
          </p:txBody>
        </p:sp>
        <p:sp>
          <p:nvSpPr>
            <p:cNvPr id="45" name="Line 57"/>
            <p:cNvSpPr>
              <a:spLocks noChangeShapeType="1"/>
            </p:cNvSpPr>
            <p:nvPr/>
          </p:nvSpPr>
          <p:spPr bwMode="auto">
            <a:xfrm>
              <a:off x="1467521" y="3121558"/>
              <a:ext cx="80225" cy="0"/>
            </a:xfrm>
            <a:prstGeom prst="line">
              <a:avLst/>
            </a:prstGeom>
            <a:noFill/>
            <a:ln w="1270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34290" tIns="17145" rIns="34290" bIns="17145" numCol="1" anchor="t" anchorCtr="0" compatLnSpc="1">
              <a:prstTxWarp prst="textNoShape">
                <a:avLst/>
              </a:prstTxWarp>
            </a:bodyPr>
            <a:lstStyle/>
            <a:p>
              <a:pPr defTabSz="685800">
                <a:defRPr/>
              </a:pPr>
              <a:endParaRPr lang="en-US" sz="675">
                <a:solidFill>
                  <a:srgbClr val="000000"/>
                </a:solidFill>
                <a:latin typeface="Arial"/>
              </a:endParaRPr>
            </a:p>
          </p:txBody>
        </p:sp>
        <p:sp>
          <p:nvSpPr>
            <p:cNvPr id="46" name="Line 58"/>
            <p:cNvSpPr>
              <a:spLocks noChangeShapeType="1"/>
            </p:cNvSpPr>
            <p:nvPr/>
          </p:nvSpPr>
          <p:spPr bwMode="auto">
            <a:xfrm>
              <a:off x="1507633" y="2992442"/>
              <a:ext cx="40113" cy="0"/>
            </a:xfrm>
            <a:prstGeom prst="line">
              <a:avLst/>
            </a:prstGeom>
            <a:noFill/>
            <a:ln w="1270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34290" tIns="17145" rIns="34290" bIns="17145" numCol="1" anchor="t" anchorCtr="0" compatLnSpc="1">
              <a:prstTxWarp prst="textNoShape">
                <a:avLst/>
              </a:prstTxWarp>
            </a:bodyPr>
            <a:lstStyle/>
            <a:p>
              <a:pPr defTabSz="685800">
                <a:defRPr/>
              </a:pPr>
              <a:endParaRPr lang="en-US" sz="675">
                <a:solidFill>
                  <a:srgbClr val="000000"/>
                </a:solidFill>
                <a:latin typeface="Arial"/>
              </a:endParaRPr>
            </a:p>
          </p:txBody>
        </p:sp>
        <p:sp>
          <p:nvSpPr>
            <p:cNvPr id="47" name="Line 59"/>
            <p:cNvSpPr>
              <a:spLocks noChangeShapeType="1"/>
            </p:cNvSpPr>
            <p:nvPr/>
          </p:nvSpPr>
          <p:spPr bwMode="auto">
            <a:xfrm>
              <a:off x="1467521" y="2861883"/>
              <a:ext cx="80225" cy="0"/>
            </a:xfrm>
            <a:prstGeom prst="line">
              <a:avLst/>
            </a:prstGeom>
            <a:noFill/>
            <a:ln w="1270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34290" tIns="17145" rIns="34290" bIns="17145" numCol="1" anchor="t" anchorCtr="0" compatLnSpc="1">
              <a:prstTxWarp prst="textNoShape">
                <a:avLst/>
              </a:prstTxWarp>
            </a:bodyPr>
            <a:lstStyle/>
            <a:p>
              <a:pPr defTabSz="685800">
                <a:defRPr/>
              </a:pPr>
              <a:endParaRPr lang="en-US" sz="675">
                <a:solidFill>
                  <a:srgbClr val="000000"/>
                </a:solidFill>
                <a:latin typeface="Arial"/>
              </a:endParaRPr>
            </a:p>
          </p:txBody>
        </p:sp>
        <p:sp>
          <p:nvSpPr>
            <p:cNvPr id="48" name="Line 60"/>
            <p:cNvSpPr>
              <a:spLocks noChangeShapeType="1"/>
            </p:cNvSpPr>
            <p:nvPr/>
          </p:nvSpPr>
          <p:spPr bwMode="auto">
            <a:xfrm>
              <a:off x="1507633" y="2733488"/>
              <a:ext cx="40113" cy="0"/>
            </a:xfrm>
            <a:prstGeom prst="line">
              <a:avLst/>
            </a:prstGeom>
            <a:noFill/>
            <a:ln w="1270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34290" tIns="17145" rIns="34290" bIns="17145" numCol="1" anchor="t" anchorCtr="0" compatLnSpc="1">
              <a:prstTxWarp prst="textNoShape">
                <a:avLst/>
              </a:prstTxWarp>
            </a:bodyPr>
            <a:lstStyle/>
            <a:p>
              <a:pPr defTabSz="685800">
                <a:defRPr/>
              </a:pPr>
              <a:endParaRPr lang="en-US" sz="675">
                <a:solidFill>
                  <a:srgbClr val="000000"/>
                </a:solidFill>
                <a:latin typeface="Arial"/>
              </a:endParaRPr>
            </a:p>
          </p:txBody>
        </p:sp>
        <p:sp>
          <p:nvSpPr>
            <p:cNvPr id="49" name="Line 61"/>
            <p:cNvSpPr>
              <a:spLocks noChangeShapeType="1"/>
            </p:cNvSpPr>
            <p:nvPr/>
          </p:nvSpPr>
          <p:spPr bwMode="auto">
            <a:xfrm flipV="1">
              <a:off x="1547744" y="2733488"/>
              <a:ext cx="0" cy="2201464"/>
            </a:xfrm>
            <a:prstGeom prst="line">
              <a:avLst/>
            </a:prstGeom>
            <a:noFill/>
            <a:ln w="1270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34290" tIns="17145" rIns="34290" bIns="17145" numCol="1" anchor="t" anchorCtr="0" compatLnSpc="1">
              <a:prstTxWarp prst="textNoShape">
                <a:avLst/>
              </a:prstTxWarp>
            </a:bodyPr>
            <a:lstStyle/>
            <a:p>
              <a:pPr defTabSz="685800">
                <a:defRPr/>
              </a:pPr>
              <a:endParaRPr lang="en-US" sz="675">
                <a:solidFill>
                  <a:srgbClr val="000000"/>
                </a:solidFill>
                <a:latin typeface="Arial"/>
              </a:endParaRPr>
            </a:p>
          </p:txBody>
        </p:sp>
        <p:sp>
          <p:nvSpPr>
            <p:cNvPr id="50" name="Line 62"/>
            <p:cNvSpPr>
              <a:spLocks noChangeShapeType="1"/>
            </p:cNvSpPr>
            <p:nvPr/>
          </p:nvSpPr>
          <p:spPr bwMode="auto">
            <a:xfrm flipH="1" flipV="1">
              <a:off x="2041130" y="3428119"/>
              <a:ext cx="413159" cy="505645"/>
            </a:xfrm>
            <a:prstGeom prst="line">
              <a:avLst/>
            </a:prstGeom>
            <a:ln w="12700">
              <a:solidFill>
                <a:srgbClr val="9EC72B"/>
              </a:solidFill>
              <a:headEnd/>
              <a:tailEnd/>
            </a:ln>
          </p:spPr>
          <p:style>
            <a:lnRef idx="1">
              <a:schemeClr val="accent2"/>
            </a:lnRef>
            <a:fillRef idx="0">
              <a:schemeClr val="accent2"/>
            </a:fillRef>
            <a:effectRef idx="0">
              <a:schemeClr val="accent2"/>
            </a:effectRef>
            <a:fontRef idx="minor">
              <a:schemeClr val="tx1"/>
            </a:fontRef>
          </p:style>
          <p:txBody>
            <a:bodyPr vert="horz" wrap="square" lIns="34290" tIns="17145" rIns="34290" bIns="17145" numCol="1" anchor="t" anchorCtr="0" compatLnSpc="1">
              <a:prstTxWarp prst="textNoShape">
                <a:avLst/>
              </a:prstTxWarp>
            </a:bodyPr>
            <a:lstStyle/>
            <a:p>
              <a:pPr defTabSz="685800">
                <a:defRPr/>
              </a:pPr>
              <a:endParaRPr lang="en-US" sz="675">
                <a:solidFill>
                  <a:srgbClr val="00FF00"/>
                </a:solidFill>
                <a:latin typeface="Arial"/>
              </a:endParaRPr>
            </a:p>
          </p:txBody>
        </p:sp>
        <p:sp>
          <p:nvSpPr>
            <p:cNvPr id="51" name="Line 63"/>
            <p:cNvSpPr>
              <a:spLocks noChangeShapeType="1"/>
            </p:cNvSpPr>
            <p:nvPr/>
          </p:nvSpPr>
          <p:spPr bwMode="auto">
            <a:xfrm flipH="1">
              <a:off x="2545209" y="3940254"/>
              <a:ext cx="804924" cy="23804"/>
            </a:xfrm>
            <a:prstGeom prst="line">
              <a:avLst/>
            </a:prstGeom>
            <a:noFill/>
            <a:ln w="12700">
              <a:solidFill>
                <a:srgbClr val="9EC72B"/>
              </a:solidFill>
              <a:prstDash val="solid"/>
              <a:round/>
              <a:headEnd/>
              <a:tailEnd/>
            </a:ln>
            <a:extLst>
              <a:ext uri="{909E8E84-426E-40DD-AFC4-6F175D3DCCD1}">
                <a14:hiddenFill xmlns:a14="http://schemas.microsoft.com/office/drawing/2010/main">
                  <a:noFill/>
                </a14:hiddenFill>
              </a:ext>
            </a:extLst>
          </p:spPr>
          <p:txBody>
            <a:bodyPr vert="horz" wrap="square" lIns="34290" tIns="17145" rIns="34290" bIns="17145" numCol="1" anchor="t" anchorCtr="0" compatLnSpc="1">
              <a:prstTxWarp prst="textNoShape">
                <a:avLst/>
              </a:prstTxWarp>
            </a:bodyPr>
            <a:lstStyle/>
            <a:p>
              <a:pPr defTabSz="685800">
                <a:defRPr/>
              </a:pPr>
              <a:endParaRPr lang="en-US" sz="675">
                <a:solidFill>
                  <a:srgbClr val="00FF00"/>
                </a:solidFill>
                <a:latin typeface="Arial"/>
              </a:endParaRPr>
            </a:p>
          </p:txBody>
        </p:sp>
        <p:sp>
          <p:nvSpPr>
            <p:cNvPr id="52" name="Rectangle 65"/>
            <p:cNvSpPr>
              <a:spLocks noChangeArrowheads="1"/>
            </p:cNvSpPr>
            <p:nvPr/>
          </p:nvSpPr>
          <p:spPr bwMode="auto">
            <a:xfrm>
              <a:off x="1976949" y="3375462"/>
              <a:ext cx="74531" cy="67592"/>
            </a:xfrm>
            <a:prstGeom prst="rect">
              <a:avLst/>
            </a:prstGeom>
            <a:solidFill>
              <a:srgbClr val="9EC72B"/>
            </a:solidFill>
            <a:ln w="6">
              <a:solidFill>
                <a:srgbClr val="9EC72B"/>
              </a:solidFill>
              <a:prstDash val="solid"/>
              <a:miter lim="800000"/>
              <a:headEnd/>
              <a:tailEnd/>
            </a:ln>
          </p:spPr>
          <p:txBody>
            <a:bodyPr vert="horz" wrap="square" lIns="34290" tIns="17145" rIns="34290" bIns="17145" numCol="1" anchor="t" anchorCtr="0" compatLnSpc="1">
              <a:prstTxWarp prst="textNoShape">
                <a:avLst/>
              </a:prstTxWarp>
            </a:bodyPr>
            <a:lstStyle/>
            <a:p>
              <a:pPr defTabSz="685800">
                <a:defRPr/>
              </a:pPr>
              <a:endParaRPr lang="en-US" sz="675">
                <a:solidFill>
                  <a:srgbClr val="FF0000"/>
                </a:solidFill>
                <a:latin typeface="Arial"/>
              </a:endParaRPr>
            </a:p>
          </p:txBody>
        </p:sp>
        <p:sp>
          <p:nvSpPr>
            <p:cNvPr id="53" name="Rectangle 66"/>
            <p:cNvSpPr>
              <a:spLocks noChangeArrowheads="1"/>
            </p:cNvSpPr>
            <p:nvPr/>
          </p:nvSpPr>
          <p:spPr bwMode="auto">
            <a:xfrm>
              <a:off x="2443589" y="3945303"/>
              <a:ext cx="73176" cy="67592"/>
            </a:xfrm>
            <a:prstGeom prst="rect">
              <a:avLst/>
            </a:prstGeom>
            <a:solidFill>
              <a:srgbClr val="9EC72B"/>
            </a:solidFill>
            <a:ln w="6">
              <a:solidFill>
                <a:srgbClr val="9EC72B"/>
              </a:solidFill>
              <a:prstDash val="solid"/>
              <a:miter lim="800000"/>
              <a:headEnd/>
              <a:tailEnd/>
            </a:ln>
          </p:spPr>
          <p:txBody>
            <a:bodyPr vert="horz" wrap="square" lIns="34290" tIns="17145" rIns="34290" bIns="17145" numCol="1" anchor="t" anchorCtr="0" compatLnSpc="1">
              <a:prstTxWarp prst="textNoShape">
                <a:avLst/>
              </a:prstTxWarp>
            </a:bodyPr>
            <a:lstStyle/>
            <a:p>
              <a:pPr defTabSz="685800">
                <a:defRPr/>
              </a:pPr>
              <a:endParaRPr lang="en-US" sz="675">
                <a:solidFill>
                  <a:srgbClr val="00FF00"/>
                </a:solidFill>
                <a:latin typeface="Arial"/>
              </a:endParaRPr>
            </a:p>
          </p:txBody>
        </p:sp>
        <p:sp>
          <p:nvSpPr>
            <p:cNvPr id="54" name="Rectangle 67"/>
            <p:cNvSpPr>
              <a:spLocks noChangeArrowheads="1"/>
            </p:cNvSpPr>
            <p:nvPr/>
          </p:nvSpPr>
          <p:spPr bwMode="auto">
            <a:xfrm>
              <a:off x="3375537" y="3918614"/>
              <a:ext cx="74531" cy="66363"/>
            </a:xfrm>
            <a:prstGeom prst="rect">
              <a:avLst/>
            </a:prstGeom>
            <a:solidFill>
              <a:srgbClr val="9EC72B"/>
            </a:solidFill>
            <a:ln w="6">
              <a:solidFill>
                <a:srgbClr val="9EC72B"/>
              </a:solidFill>
              <a:prstDash val="solid"/>
              <a:miter lim="800000"/>
              <a:headEnd/>
              <a:tailEnd/>
            </a:ln>
          </p:spPr>
          <p:txBody>
            <a:bodyPr vert="horz" wrap="square" lIns="34290" tIns="17145" rIns="34290" bIns="17145" numCol="1" anchor="t" anchorCtr="0" compatLnSpc="1">
              <a:prstTxWarp prst="textNoShape">
                <a:avLst/>
              </a:prstTxWarp>
            </a:bodyPr>
            <a:lstStyle/>
            <a:p>
              <a:pPr defTabSz="685800">
                <a:defRPr/>
              </a:pPr>
              <a:endParaRPr lang="en-US" sz="675">
                <a:solidFill>
                  <a:srgbClr val="00FF00"/>
                </a:solidFill>
                <a:latin typeface="Arial"/>
              </a:endParaRPr>
            </a:p>
          </p:txBody>
        </p:sp>
        <p:sp>
          <p:nvSpPr>
            <p:cNvPr id="55" name="Line 69"/>
            <p:cNvSpPr>
              <a:spLocks noChangeShapeType="1"/>
            </p:cNvSpPr>
            <p:nvPr/>
          </p:nvSpPr>
          <p:spPr bwMode="auto">
            <a:xfrm flipH="1" flipV="1">
              <a:off x="2063859" y="3219658"/>
              <a:ext cx="367699" cy="152199"/>
            </a:xfrm>
            <a:prstGeom prst="line">
              <a:avLst/>
            </a:prstGeom>
            <a:noFill/>
            <a:ln w="12700">
              <a:solidFill>
                <a:schemeClr val="tx1">
                  <a:lumMod val="50000"/>
                  <a:lumOff val="50000"/>
                </a:schemeClr>
              </a:solidFill>
              <a:prstDash val="solid"/>
              <a:round/>
              <a:headEnd/>
              <a:tailEnd/>
            </a:ln>
            <a:extLst>
              <a:ext uri="{909E8E84-426E-40DD-AFC4-6F175D3DCCD1}">
                <a14:hiddenFill xmlns:a14="http://schemas.microsoft.com/office/drawing/2010/main">
                  <a:noFill/>
                </a14:hiddenFill>
              </a:ext>
            </a:extLst>
          </p:spPr>
          <p:txBody>
            <a:bodyPr vert="horz" wrap="square" lIns="34290" tIns="17145" rIns="34290" bIns="17145" numCol="1" anchor="t" anchorCtr="0" compatLnSpc="1">
              <a:prstTxWarp prst="textNoShape">
                <a:avLst/>
              </a:prstTxWarp>
            </a:bodyPr>
            <a:lstStyle/>
            <a:p>
              <a:pPr defTabSz="685800">
                <a:defRPr/>
              </a:pPr>
              <a:endParaRPr lang="en-US" sz="675">
                <a:solidFill>
                  <a:srgbClr val="FF0000"/>
                </a:solidFill>
                <a:latin typeface="Arial"/>
              </a:endParaRPr>
            </a:p>
          </p:txBody>
        </p:sp>
        <p:sp>
          <p:nvSpPr>
            <p:cNvPr id="56" name="Line 70"/>
            <p:cNvSpPr>
              <a:spLocks noChangeShapeType="1"/>
            </p:cNvSpPr>
            <p:nvPr/>
          </p:nvSpPr>
          <p:spPr bwMode="auto">
            <a:xfrm flipH="1">
              <a:off x="2545209" y="3348775"/>
              <a:ext cx="804924" cy="39673"/>
            </a:xfrm>
            <a:prstGeom prst="line">
              <a:avLst/>
            </a:prstGeom>
            <a:noFill/>
            <a:ln w="12700">
              <a:solidFill>
                <a:schemeClr val="tx1">
                  <a:lumMod val="50000"/>
                  <a:lumOff val="50000"/>
                </a:schemeClr>
              </a:solidFill>
              <a:prstDash val="solid"/>
              <a:round/>
              <a:headEnd/>
              <a:tailEnd/>
            </a:ln>
            <a:extLst>
              <a:ext uri="{909E8E84-426E-40DD-AFC4-6F175D3DCCD1}">
                <a14:hiddenFill xmlns:a14="http://schemas.microsoft.com/office/drawing/2010/main">
                  <a:noFill/>
                </a14:hiddenFill>
              </a:ext>
            </a:extLst>
          </p:spPr>
          <p:txBody>
            <a:bodyPr vert="horz" wrap="square" lIns="34290" tIns="17145" rIns="34290" bIns="17145" numCol="1" anchor="t" anchorCtr="0" compatLnSpc="1">
              <a:prstTxWarp prst="textNoShape">
                <a:avLst/>
              </a:prstTxWarp>
            </a:bodyPr>
            <a:lstStyle/>
            <a:p>
              <a:pPr defTabSz="685800">
                <a:defRPr/>
              </a:pPr>
              <a:endParaRPr lang="en-US" sz="675">
                <a:solidFill>
                  <a:srgbClr val="FF0000"/>
                </a:solidFill>
                <a:latin typeface="Arial"/>
              </a:endParaRPr>
            </a:p>
          </p:txBody>
        </p:sp>
        <p:sp>
          <p:nvSpPr>
            <p:cNvPr id="57" name="Oval 72"/>
            <p:cNvSpPr>
              <a:spLocks noChangeArrowheads="1"/>
            </p:cNvSpPr>
            <p:nvPr/>
          </p:nvSpPr>
          <p:spPr bwMode="auto">
            <a:xfrm>
              <a:off x="1971601" y="3176380"/>
              <a:ext cx="84017" cy="76193"/>
            </a:xfrm>
            <a:prstGeom prst="ellipse">
              <a:avLst/>
            </a:prstGeom>
            <a:solidFill>
              <a:schemeClr val="tx1">
                <a:lumMod val="50000"/>
                <a:lumOff val="50000"/>
              </a:schemeClr>
            </a:solidFill>
            <a:ln w="12700">
              <a:solidFill>
                <a:schemeClr val="tx1">
                  <a:lumMod val="50000"/>
                  <a:lumOff val="50000"/>
                </a:schemeClr>
              </a:solidFill>
              <a:prstDash val="solid"/>
              <a:round/>
              <a:headEnd/>
              <a:tailEnd/>
            </a:ln>
          </p:spPr>
          <p:txBody>
            <a:bodyPr vert="horz" wrap="square" lIns="34290" tIns="17145" rIns="34290" bIns="17145" numCol="1" anchor="t" anchorCtr="0" compatLnSpc="1">
              <a:prstTxWarp prst="textNoShape">
                <a:avLst/>
              </a:prstTxWarp>
            </a:bodyPr>
            <a:lstStyle/>
            <a:p>
              <a:pPr defTabSz="685800">
                <a:defRPr/>
              </a:pPr>
              <a:endParaRPr lang="en-US" sz="675">
                <a:solidFill>
                  <a:srgbClr val="FF0000"/>
                </a:solidFill>
                <a:latin typeface="Arial"/>
              </a:endParaRPr>
            </a:p>
          </p:txBody>
        </p:sp>
        <p:sp>
          <p:nvSpPr>
            <p:cNvPr id="58" name="Oval 73"/>
            <p:cNvSpPr>
              <a:spLocks noChangeArrowheads="1"/>
            </p:cNvSpPr>
            <p:nvPr/>
          </p:nvSpPr>
          <p:spPr bwMode="auto">
            <a:xfrm>
              <a:off x="2438242" y="3368972"/>
              <a:ext cx="84017" cy="76193"/>
            </a:xfrm>
            <a:prstGeom prst="ellipse">
              <a:avLst/>
            </a:prstGeom>
            <a:solidFill>
              <a:schemeClr val="tx1">
                <a:lumMod val="50000"/>
                <a:lumOff val="50000"/>
              </a:schemeClr>
            </a:solidFill>
            <a:ln w="12700">
              <a:solidFill>
                <a:schemeClr val="tx1">
                  <a:lumMod val="50000"/>
                  <a:lumOff val="50000"/>
                </a:schemeClr>
              </a:solidFill>
              <a:prstDash val="solid"/>
              <a:round/>
              <a:headEnd/>
              <a:tailEnd/>
            </a:ln>
          </p:spPr>
          <p:txBody>
            <a:bodyPr vert="horz" wrap="square" lIns="34290" tIns="17145" rIns="34290" bIns="17145" numCol="1" anchor="t" anchorCtr="0" compatLnSpc="1">
              <a:prstTxWarp prst="textNoShape">
                <a:avLst/>
              </a:prstTxWarp>
            </a:bodyPr>
            <a:lstStyle/>
            <a:p>
              <a:pPr defTabSz="685800">
                <a:defRPr/>
              </a:pPr>
              <a:endParaRPr lang="en-US" sz="675">
                <a:solidFill>
                  <a:srgbClr val="FF0000"/>
                </a:solidFill>
                <a:latin typeface="Arial"/>
              </a:endParaRPr>
            </a:p>
          </p:txBody>
        </p:sp>
        <p:sp>
          <p:nvSpPr>
            <p:cNvPr id="59" name="Oval 74"/>
            <p:cNvSpPr>
              <a:spLocks noChangeArrowheads="1"/>
            </p:cNvSpPr>
            <p:nvPr/>
          </p:nvSpPr>
          <p:spPr bwMode="auto">
            <a:xfrm>
              <a:off x="3371526" y="3322085"/>
              <a:ext cx="84017" cy="76193"/>
            </a:xfrm>
            <a:prstGeom prst="ellipse">
              <a:avLst/>
            </a:prstGeom>
            <a:solidFill>
              <a:schemeClr val="tx1">
                <a:lumMod val="50000"/>
                <a:lumOff val="50000"/>
              </a:schemeClr>
            </a:solidFill>
            <a:ln w="12700">
              <a:solidFill>
                <a:schemeClr val="tx1">
                  <a:lumMod val="50000"/>
                  <a:lumOff val="50000"/>
                </a:schemeClr>
              </a:solidFill>
              <a:prstDash val="solid"/>
              <a:round/>
              <a:headEnd/>
              <a:tailEnd/>
            </a:ln>
          </p:spPr>
          <p:txBody>
            <a:bodyPr vert="horz" wrap="square" lIns="34290" tIns="17145" rIns="34290" bIns="17145" numCol="1" anchor="t" anchorCtr="0" compatLnSpc="1">
              <a:prstTxWarp prst="textNoShape">
                <a:avLst/>
              </a:prstTxWarp>
            </a:bodyPr>
            <a:lstStyle/>
            <a:p>
              <a:pPr defTabSz="685800">
                <a:defRPr/>
              </a:pPr>
              <a:endParaRPr lang="en-US" sz="675">
                <a:solidFill>
                  <a:srgbClr val="FF0000"/>
                </a:solidFill>
                <a:latin typeface="Arial"/>
              </a:endParaRPr>
            </a:p>
          </p:txBody>
        </p:sp>
        <p:sp>
          <p:nvSpPr>
            <p:cNvPr id="199" name="Line 77"/>
            <p:cNvSpPr>
              <a:spLocks noChangeShapeType="1"/>
            </p:cNvSpPr>
            <p:nvPr/>
          </p:nvSpPr>
          <p:spPr bwMode="auto">
            <a:xfrm>
              <a:off x="1974276" y="3688514"/>
              <a:ext cx="80225" cy="0"/>
            </a:xfrm>
            <a:prstGeom prst="line">
              <a:avLst/>
            </a:prstGeom>
            <a:noFill/>
            <a:ln w="12700">
              <a:solidFill>
                <a:srgbClr val="9EC72B"/>
              </a:solidFill>
              <a:prstDash val="solid"/>
              <a:round/>
              <a:headEnd/>
              <a:tailEnd/>
            </a:ln>
            <a:extLst>
              <a:ext uri="{909E8E84-426E-40DD-AFC4-6F175D3DCCD1}">
                <a14:hiddenFill xmlns:a14="http://schemas.microsoft.com/office/drawing/2010/main">
                  <a:noFill/>
                </a14:hiddenFill>
              </a:ext>
            </a:extLst>
          </p:spPr>
          <p:txBody>
            <a:bodyPr vert="horz" wrap="square" lIns="34290" tIns="17145" rIns="34290" bIns="17145" numCol="1" anchor="t" anchorCtr="0" compatLnSpc="1">
              <a:prstTxWarp prst="textNoShape">
                <a:avLst/>
              </a:prstTxWarp>
            </a:bodyPr>
            <a:lstStyle/>
            <a:p>
              <a:pPr defTabSz="685800">
                <a:defRPr/>
              </a:pPr>
              <a:endParaRPr lang="en-US" sz="675">
                <a:solidFill>
                  <a:srgbClr val="FF0000"/>
                </a:solidFill>
                <a:latin typeface="Arial"/>
              </a:endParaRPr>
            </a:p>
          </p:txBody>
        </p:sp>
        <p:sp>
          <p:nvSpPr>
            <p:cNvPr id="200" name="Line 78"/>
            <p:cNvSpPr>
              <a:spLocks noChangeShapeType="1"/>
            </p:cNvSpPr>
            <p:nvPr/>
          </p:nvSpPr>
          <p:spPr bwMode="auto">
            <a:xfrm flipV="1">
              <a:off x="2481028" y="3985697"/>
              <a:ext cx="0" cy="226495"/>
            </a:xfrm>
            <a:prstGeom prst="line">
              <a:avLst/>
            </a:prstGeom>
            <a:noFill/>
            <a:ln w="12700">
              <a:solidFill>
                <a:srgbClr val="9EC72B"/>
              </a:solidFill>
              <a:prstDash val="solid"/>
              <a:round/>
              <a:headEnd/>
              <a:tailEnd/>
            </a:ln>
            <a:extLst>
              <a:ext uri="{909E8E84-426E-40DD-AFC4-6F175D3DCCD1}">
                <a14:hiddenFill xmlns:a14="http://schemas.microsoft.com/office/drawing/2010/main">
                  <a:noFill/>
                </a14:hiddenFill>
              </a:ext>
            </a:extLst>
          </p:spPr>
          <p:txBody>
            <a:bodyPr vert="horz" wrap="square" lIns="34290" tIns="17145" rIns="34290" bIns="17145" numCol="1" anchor="t" anchorCtr="0" compatLnSpc="1">
              <a:prstTxWarp prst="textNoShape">
                <a:avLst/>
              </a:prstTxWarp>
            </a:bodyPr>
            <a:lstStyle/>
            <a:p>
              <a:pPr defTabSz="685800">
                <a:defRPr/>
              </a:pPr>
              <a:endParaRPr lang="en-US" sz="675">
                <a:solidFill>
                  <a:srgbClr val="00FF00"/>
                </a:solidFill>
                <a:latin typeface="Arial"/>
              </a:endParaRPr>
            </a:p>
          </p:txBody>
        </p:sp>
        <p:sp>
          <p:nvSpPr>
            <p:cNvPr id="201" name="Line 79"/>
            <p:cNvSpPr>
              <a:spLocks noChangeShapeType="1"/>
            </p:cNvSpPr>
            <p:nvPr/>
          </p:nvSpPr>
          <p:spPr bwMode="auto">
            <a:xfrm>
              <a:off x="2440917" y="4212191"/>
              <a:ext cx="80225" cy="0"/>
            </a:xfrm>
            <a:prstGeom prst="line">
              <a:avLst/>
            </a:prstGeom>
            <a:noFill/>
            <a:ln w="12700">
              <a:solidFill>
                <a:srgbClr val="9EC72B"/>
              </a:solidFill>
              <a:prstDash val="solid"/>
              <a:round/>
              <a:headEnd/>
              <a:tailEnd/>
            </a:ln>
            <a:extLst>
              <a:ext uri="{909E8E84-426E-40DD-AFC4-6F175D3DCCD1}">
                <a14:hiddenFill xmlns:a14="http://schemas.microsoft.com/office/drawing/2010/main">
                  <a:noFill/>
                </a14:hiddenFill>
              </a:ext>
            </a:extLst>
          </p:spPr>
          <p:txBody>
            <a:bodyPr vert="horz" wrap="square" lIns="34290" tIns="17145" rIns="34290" bIns="17145" numCol="1" anchor="t" anchorCtr="0" compatLnSpc="1">
              <a:prstTxWarp prst="textNoShape">
                <a:avLst/>
              </a:prstTxWarp>
            </a:bodyPr>
            <a:lstStyle/>
            <a:p>
              <a:pPr defTabSz="685800">
                <a:defRPr/>
              </a:pPr>
              <a:endParaRPr lang="en-US" sz="675">
                <a:solidFill>
                  <a:srgbClr val="000000"/>
                </a:solidFill>
                <a:latin typeface="Arial"/>
              </a:endParaRPr>
            </a:p>
          </p:txBody>
        </p:sp>
        <p:sp>
          <p:nvSpPr>
            <p:cNvPr id="202" name="Line 80"/>
            <p:cNvSpPr>
              <a:spLocks noChangeShapeType="1"/>
            </p:cNvSpPr>
            <p:nvPr/>
          </p:nvSpPr>
          <p:spPr bwMode="auto">
            <a:xfrm flipV="1">
              <a:off x="3412976" y="3959009"/>
              <a:ext cx="0" cy="217117"/>
            </a:xfrm>
            <a:prstGeom prst="line">
              <a:avLst/>
            </a:prstGeom>
            <a:noFill/>
            <a:ln w="12700">
              <a:solidFill>
                <a:srgbClr val="9EC72B"/>
              </a:solidFill>
              <a:prstDash val="solid"/>
              <a:round/>
              <a:headEnd/>
              <a:tailEnd/>
            </a:ln>
            <a:extLst>
              <a:ext uri="{909E8E84-426E-40DD-AFC4-6F175D3DCCD1}">
                <a14:hiddenFill xmlns:a14="http://schemas.microsoft.com/office/drawing/2010/main">
                  <a:noFill/>
                </a14:hiddenFill>
              </a:ext>
            </a:extLst>
          </p:spPr>
          <p:txBody>
            <a:bodyPr vert="horz" wrap="square" lIns="34290" tIns="17145" rIns="34290" bIns="17145" numCol="1" anchor="t" anchorCtr="0" compatLnSpc="1">
              <a:prstTxWarp prst="textNoShape">
                <a:avLst/>
              </a:prstTxWarp>
            </a:bodyPr>
            <a:lstStyle/>
            <a:p>
              <a:pPr defTabSz="685800">
                <a:defRPr/>
              </a:pPr>
              <a:endParaRPr lang="en-US" sz="675">
                <a:solidFill>
                  <a:srgbClr val="00FF00"/>
                </a:solidFill>
                <a:latin typeface="Arial"/>
              </a:endParaRPr>
            </a:p>
          </p:txBody>
        </p:sp>
        <p:sp>
          <p:nvSpPr>
            <p:cNvPr id="203" name="Line 81"/>
            <p:cNvSpPr>
              <a:spLocks noChangeShapeType="1"/>
            </p:cNvSpPr>
            <p:nvPr/>
          </p:nvSpPr>
          <p:spPr bwMode="auto">
            <a:xfrm>
              <a:off x="3372863" y="4176126"/>
              <a:ext cx="81563" cy="0"/>
            </a:xfrm>
            <a:prstGeom prst="line">
              <a:avLst/>
            </a:prstGeom>
            <a:noFill/>
            <a:ln w="12700">
              <a:solidFill>
                <a:srgbClr val="9EC72B"/>
              </a:solidFill>
              <a:prstDash val="solid"/>
              <a:round/>
              <a:headEnd/>
              <a:tailEnd/>
            </a:ln>
            <a:extLst>
              <a:ext uri="{909E8E84-426E-40DD-AFC4-6F175D3DCCD1}">
                <a14:hiddenFill xmlns:a14="http://schemas.microsoft.com/office/drawing/2010/main">
                  <a:noFill/>
                </a14:hiddenFill>
              </a:ext>
            </a:extLst>
          </p:spPr>
          <p:txBody>
            <a:bodyPr vert="horz" wrap="square" lIns="34290" tIns="17145" rIns="34290" bIns="17145" numCol="1" anchor="t" anchorCtr="0" compatLnSpc="1">
              <a:prstTxWarp prst="textNoShape">
                <a:avLst/>
              </a:prstTxWarp>
            </a:bodyPr>
            <a:lstStyle/>
            <a:p>
              <a:pPr defTabSz="685800">
                <a:defRPr/>
              </a:pPr>
              <a:endParaRPr lang="en-US" sz="675">
                <a:solidFill>
                  <a:srgbClr val="00FF00"/>
                </a:solidFill>
                <a:latin typeface="Arial"/>
              </a:endParaRPr>
            </a:p>
          </p:txBody>
        </p:sp>
        <p:sp>
          <p:nvSpPr>
            <p:cNvPr id="204" name="Line 84"/>
            <p:cNvSpPr>
              <a:spLocks noChangeShapeType="1"/>
            </p:cNvSpPr>
            <p:nvPr/>
          </p:nvSpPr>
          <p:spPr bwMode="auto">
            <a:xfrm>
              <a:off x="2014387" y="3055917"/>
              <a:ext cx="0" cy="319545"/>
            </a:xfrm>
            <a:prstGeom prst="line">
              <a:avLst/>
            </a:prstGeom>
            <a:noFill/>
            <a:ln w="12700">
              <a:solidFill>
                <a:srgbClr val="9EC72B"/>
              </a:solidFill>
              <a:prstDash val="solid"/>
              <a:round/>
              <a:headEnd/>
              <a:tailEnd/>
            </a:ln>
            <a:extLst>
              <a:ext uri="{909E8E84-426E-40DD-AFC4-6F175D3DCCD1}">
                <a14:hiddenFill xmlns:a14="http://schemas.microsoft.com/office/drawing/2010/main">
                  <a:noFill/>
                </a14:hiddenFill>
              </a:ext>
            </a:extLst>
          </p:spPr>
          <p:txBody>
            <a:bodyPr vert="horz" wrap="square" lIns="34290" tIns="17145" rIns="34290" bIns="17145" numCol="1" anchor="t" anchorCtr="0" compatLnSpc="1">
              <a:prstTxWarp prst="textNoShape">
                <a:avLst/>
              </a:prstTxWarp>
            </a:bodyPr>
            <a:lstStyle/>
            <a:p>
              <a:pPr defTabSz="685800">
                <a:defRPr/>
              </a:pPr>
              <a:endParaRPr lang="en-US" sz="675">
                <a:solidFill>
                  <a:srgbClr val="FF0000"/>
                </a:solidFill>
                <a:latin typeface="Arial"/>
              </a:endParaRPr>
            </a:p>
          </p:txBody>
        </p:sp>
        <p:sp>
          <p:nvSpPr>
            <p:cNvPr id="205" name="Line 85"/>
            <p:cNvSpPr>
              <a:spLocks noChangeShapeType="1"/>
            </p:cNvSpPr>
            <p:nvPr/>
          </p:nvSpPr>
          <p:spPr bwMode="auto">
            <a:xfrm>
              <a:off x="1974276" y="3055916"/>
              <a:ext cx="80225" cy="0"/>
            </a:xfrm>
            <a:prstGeom prst="line">
              <a:avLst/>
            </a:prstGeom>
            <a:noFill/>
            <a:ln w="12700">
              <a:solidFill>
                <a:srgbClr val="9EC72B"/>
              </a:solidFill>
              <a:prstDash val="solid"/>
              <a:round/>
              <a:headEnd/>
              <a:tailEnd/>
            </a:ln>
            <a:extLst>
              <a:ext uri="{909E8E84-426E-40DD-AFC4-6F175D3DCCD1}">
                <a14:hiddenFill xmlns:a14="http://schemas.microsoft.com/office/drawing/2010/main">
                  <a:noFill/>
                </a14:hiddenFill>
              </a:ext>
            </a:extLst>
          </p:spPr>
          <p:txBody>
            <a:bodyPr vert="horz" wrap="square" lIns="34290" tIns="17145" rIns="34290" bIns="17145" numCol="1" anchor="t" anchorCtr="0" compatLnSpc="1">
              <a:prstTxWarp prst="textNoShape">
                <a:avLst/>
              </a:prstTxWarp>
            </a:bodyPr>
            <a:lstStyle/>
            <a:p>
              <a:pPr defTabSz="685800">
                <a:defRPr/>
              </a:pPr>
              <a:endParaRPr lang="en-US" sz="675">
                <a:solidFill>
                  <a:srgbClr val="FF0000"/>
                </a:solidFill>
                <a:latin typeface="Arial"/>
              </a:endParaRPr>
            </a:p>
          </p:txBody>
        </p:sp>
        <p:sp>
          <p:nvSpPr>
            <p:cNvPr id="207" name="Line 87"/>
            <p:cNvSpPr>
              <a:spLocks noChangeShapeType="1"/>
            </p:cNvSpPr>
            <p:nvPr/>
          </p:nvSpPr>
          <p:spPr bwMode="auto">
            <a:xfrm>
              <a:off x="2440917" y="3665431"/>
              <a:ext cx="80225" cy="0"/>
            </a:xfrm>
            <a:prstGeom prst="line">
              <a:avLst/>
            </a:prstGeom>
            <a:noFill/>
            <a:ln w="12700">
              <a:solidFill>
                <a:srgbClr val="9EC72B"/>
              </a:solidFill>
              <a:prstDash val="solid"/>
              <a:round/>
              <a:headEnd/>
              <a:tailEnd/>
            </a:ln>
            <a:extLst>
              <a:ext uri="{909E8E84-426E-40DD-AFC4-6F175D3DCCD1}">
                <a14:hiddenFill xmlns:a14="http://schemas.microsoft.com/office/drawing/2010/main">
                  <a:noFill/>
                </a14:hiddenFill>
              </a:ext>
            </a:extLst>
          </p:spPr>
          <p:txBody>
            <a:bodyPr vert="horz" wrap="square" lIns="34290" tIns="17145" rIns="34290" bIns="17145" numCol="1" anchor="t" anchorCtr="0" compatLnSpc="1">
              <a:prstTxWarp prst="textNoShape">
                <a:avLst/>
              </a:prstTxWarp>
            </a:bodyPr>
            <a:lstStyle/>
            <a:p>
              <a:pPr defTabSz="685800">
                <a:defRPr/>
              </a:pPr>
              <a:endParaRPr lang="en-US" sz="675">
                <a:solidFill>
                  <a:srgbClr val="FF0000"/>
                </a:solidFill>
                <a:latin typeface="Arial"/>
              </a:endParaRPr>
            </a:p>
          </p:txBody>
        </p:sp>
        <p:sp>
          <p:nvSpPr>
            <p:cNvPr id="61" name="Rectangle 108"/>
            <p:cNvSpPr>
              <a:spLocks noChangeArrowheads="1"/>
            </p:cNvSpPr>
            <p:nvPr/>
          </p:nvSpPr>
          <p:spPr bwMode="auto">
            <a:xfrm rot="16200000">
              <a:off x="876487" y="3753072"/>
              <a:ext cx="87" cy="13850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t" anchorCtr="0" compatLnSpc="1">
              <a:prstTxWarp prst="textNoShape">
                <a:avLst/>
              </a:prstTxWarp>
              <a:spAutoFit/>
            </a:bodyPr>
            <a:lstStyle/>
            <a:p>
              <a:pPr defTabSz="685800">
                <a:defRPr/>
              </a:pPr>
              <a:endParaRPr lang="en-US" sz="675" dirty="0">
                <a:solidFill>
                  <a:srgbClr val="000000"/>
                </a:solidFill>
                <a:latin typeface="Arial"/>
                <a:cs typeface="Arial" pitchFamily="34" charset="0"/>
              </a:endParaRPr>
            </a:p>
          </p:txBody>
        </p:sp>
        <p:sp>
          <p:nvSpPr>
            <p:cNvPr id="62" name="TextBox 61"/>
            <p:cNvSpPr txBox="1"/>
            <p:nvPr/>
          </p:nvSpPr>
          <p:spPr>
            <a:xfrm>
              <a:off x="3563157" y="3934732"/>
              <a:ext cx="1513432" cy="553997"/>
            </a:xfrm>
            <a:prstGeom prst="rect">
              <a:avLst/>
            </a:prstGeom>
            <a:noFill/>
            <a:ln>
              <a:noFill/>
            </a:ln>
          </p:spPr>
          <p:txBody>
            <a:bodyPr wrap="square" rtlCol="0">
              <a:spAutoFit/>
            </a:bodyPr>
            <a:lstStyle/>
            <a:p>
              <a:pPr defTabSz="685800">
                <a:defRPr/>
              </a:pPr>
              <a:r>
                <a:rPr lang="en-US" sz="600" dirty="0">
                  <a:solidFill>
                    <a:srgbClr val="000000"/>
                  </a:solidFill>
                  <a:latin typeface="Arial"/>
                </a:rPr>
                <a:t>Sac/</a:t>
              </a:r>
              <a:r>
                <a:rPr lang="en-US" sz="600" dirty="0" err="1">
                  <a:solidFill>
                    <a:srgbClr val="000000"/>
                  </a:solidFill>
                  <a:latin typeface="Arial"/>
                </a:rPr>
                <a:t>val</a:t>
              </a:r>
              <a:r>
                <a:rPr lang="en-US" sz="600" dirty="0">
                  <a:solidFill>
                    <a:srgbClr val="000000"/>
                  </a:solidFill>
                  <a:latin typeface="Arial"/>
                </a:rPr>
                <a:t> </a:t>
              </a:r>
              <a:r>
                <a:rPr lang="en-US" sz="900" dirty="0">
                  <a:solidFill>
                    <a:srgbClr val="000000"/>
                  </a:solidFill>
                  <a:latin typeface="Arial"/>
                </a:rPr>
                <a:t>/</a:t>
              </a:r>
              <a:r>
                <a:rPr lang="en-US" sz="600" dirty="0">
                  <a:solidFill>
                    <a:srgbClr val="000000"/>
                  </a:solidFill>
                  <a:latin typeface="Arial"/>
                </a:rPr>
                <a:t>Valsartan: </a:t>
              </a:r>
            </a:p>
            <a:p>
              <a:pPr defTabSz="685800">
                <a:defRPr/>
              </a:pPr>
              <a:r>
                <a:rPr lang="en-US" sz="600" dirty="0">
                  <a:solidFill>
                    <a:srgbClr val="000000"/>
                  </a:solidFill>
                  <a:latin typeface="Arial"/>
                </a:rPr>
                <a:t>0.77 (0.64, 0.92) </a:t>
              </a:r>
            </a:p>
            <a:p>
              <a:pPr defTabSz="685800">
                <a:defRPr/>
              </a:pPr>
              <a:r>
                <a:rPr lang="en-US" sz="600" i="1" dirty="0">
                  <a:solidFill>
                    <a:srgbClr val="000000"/>
                  </a:solidFill>
                  <a:latin typeface="Arial"/>
                </a:rPr>
                <a:t>P</a:t>
              </a:r>
              <a:r>
                <a:rPr lang="en-US" sz="600" dirty="0">
                  <a:solidFill>
                    <a:srgbClr val="000000"/>
                  </a:solidFill>
                  <a:latin typeface="Arial"/>
                </a:rPr>
                <a:t> = 0.005</a:t>
              </a:r>
            </a:p>
          </p:txBody>
        </p:sp>
        <p:sp>
          <p:nvSpPr>
            <p:cNvPr id="63" name="TextBox 62"/>
            <p:cNvSpPr txBox="1"/>
            <p:nvPr/>
          </p:nvSpPr>
          <p:spPr>
            <a:xfrm>
              <a:off x="2497033" y="4011536"/>
              <a:ext cx="688651" cy="246221"/>
            </a:xfrm>
            <a:prstGeom prst="rect">
              <a:avLst/>
            </a:prstGeom>
            <a:noFill/>
            <a:ln>
              <a:noFill/>
            </a:ln>
          </p:spPr>
          <p:txBody>
            <a:bodyPr wrap="none" rtlCol="0">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fontAlgn="base">
                <a:spcBef>
                  <a:spcPct val="0"/>
                </a:spcBef>
                <a:spcAft>
                  <a:spcPct val="0"/>
                </a:spcAft>
                <a:defRPr sz="1600"/>
              </a:lvl1pPr>
            </a:lstStyle>
            <a:p>
              <a:pPr defTabSz="685800">
                <a:defRPr/>
              </a:pPr>
              <a:r>
                <a:rPr lang="en-US" sz="600" i="1" dirty="0">
                  <a:solidFill>
                    <a:srgbClr val="000000"/>
                  </a:solidFill>
                  <a:latin typeface="Arial"/>
                </a:rPr>
                <a:t>P</a:t>
              </a:r>
              <a:r>
                <a:rPr lang="en-US" sz="600" dirty="0">
                  <a:solidFill>
                    <a:srgbClr val="000000"/>
                  </a:solidFill>
                  <a:latin typeface="Arial"/>
                </a:rPr>
                <a:t> = 0.063</a:t>
              </a:r>
            </a:p>
          </p:txBody>
        </p:sp>
        <p:sp>
          <p:nvSpPr>
            <p:cNvPr id="64" name="Rectangle 63"/>
            <p:cNvSpPr>
              <a:spLocks noChangeArrowheads="1"/>
            </p:cNvSpPr>
            <p:nvPr/>
          </p:nvSpPr>
          <p:spPr bwMode="auto">
            <a:xfrm>
              <a:off x="3402934" y="4996265"/>
              <a:ext cx="119692" cy="13089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t" anchorCtr="0" compatLnSpc="1">
              <a:prstTxWarp prst="textNoShape">
                <a:avLst/>
              </a:prstTxWarp>
              <a:spAutoFit/>
            </a:bodyPr>
            <a:lstStyle/>
            <a:p>
              <a:pPr algn="ctr" defTabSz="685800">
                <a:defRPr/>
              </a:pPr>
              <a:r>
                <a:rPr lang="en-US" sz="638" dirty="0">
                  <a:solidFill>
                    <a:srgbClr val="000000"/>
                  </a:solidFill>
                  <a:latin typeface="Arial"/>
                  <a:cs typeface="Arial" pitchFamily="34" charset="0"/>
                </a:rPr>
                <a:t>12</a:t>
              </a:r>
              <a:endParaRPr lang="en-US" sz="675" dirty="0">
                <a:solidFill>
                  <a:srgbClr val="000000"/>
                </a:solidFill>
                <a:latin typeface="Arial"/>
                <a:cs typeface="Arial" pitchFamily="34" charset="0"/>
              </a:endParaRPr>
            </a:p>
          </p:txBody>
        </p:sp>
        <p:sp>
          <p:nvSpPr>
            <p:cNvPr id="65" name="Rectangle 64"/>
            <p:cNvSpPr/>
            <p:nvPr/>
          </p:nvSpPr>
          <p:spPr>
            <a:xfrm>
              <a:off x="1661077" y="3968384"/>
              <a:ext cx="688651" cy="369332"/>
            </a:xfrm>
            <a:prstGeom prst="rect">
              <a:avLst/>
            </a:prstGeom>
          </p:spPr>
          <p:txBody>
            <a:bodyPr wrap="none">
              <a:spAutoFit/>
            </a:bodyPr>
            <a:lstStyle/>
            <a:p>
              <a:pPr algn="ctr" defTabSz="685800">
                <a:defRPr/>
              </a:pPr>
              <a:r>
                <a:rPr lang="en-US" sz="600" dirty="0">
                  <a:solidFill>
                    <a:srgbClr val="9EC72B"/>
                  </a:solidFill>
                  <a:latin typeface="Arial"/>
                </a:rPr>
                <a:t>783</a:t>
              </a:r>
              <a:br>
                <a:rPr lang="en-US" sz="600" dirty="0">
                  <a:solidFill>
                    <a:srgbClr val="9EC72B"/>
                  </a:solidFill>
                  <a:latin typeface="Arial"/>
                </a:rPr>
              </a:br>
              <a:r>
                <a:rPr lang="en-US" sz="600" dirty="0">
                  <a:solidFill>
                    <a:srgbClr val="9EC72B"/>
                  </a:solidFill>
                  <a:latin typeface="Arial"/>
                </a:rPr>
                <a:t>(670,914)</a:t>
              </a:r>
              <a:endParaRPr lang="en-US" sz="2025" dirty="0">
                <a:solidFill>
                  <a:srgbClr val="9EC72B"/>
                </a:solidFill>
                <a:latin typeface="Arial"/>
              </a:endParaRPr>
            </a:p>
          </p:txBody>
        </p:sp>
        <p:sp>
          <p:nvSpPr>
            <p:cNvPr id="66" name="Rectangle 65"/>
            <p:cNvSpPr/>
            <p:nvPr/>
          </p:nvSpPr>
          <p:spPr>
            <a:xfrm>
              <a:off x="3037745" y="4296304"/>
              <a:ext cx="716437" cy="369332"/>
            </a:xfrm>
            <a:prstGeom prst="rect">
              <a:avLst/>
            </a:prstGeom>
          </p:spPr>
          <p:txBody>
            <a:bodyPr wrap="none">
              <a:spAutoFit/>
            </a:bodyPr>
            <a:lstStyle/>
            <a:p>
              <a:pPr algn="ctr" defTabSz="685800">
                <a:defRPr/>
              </a:pPr>
              <a:r>
                <a:rPr lang="en-US" sz="600" dirty="0">
                  <a:solidFill>
                    <a:srgbClr val="9EC72B"/>
                  </a:solidFill>
                  <a:latin typeface="Arial"/>
                </a:rPr>
                <a:t>605</a:t>
              </a:r>
              <a:br>
                <a:rPr lang="en-US" sz="600" dirty="0">
                  <a:solidFill>
                    <a:srgbClr val="9EC72B"/>
                  </a:solidFill>
                  <a:latin typeface="Arial"/>
                </a:rPr>
              </a:br>
              <a:r>
                <a:rPr lang="en-US" sz="600" dirty="0">
                  <a:solidFill>
                    <a:srgbClr val="9EC72B"/>
                  </a:solidFill>
                  <a:latin typeface="Arial"/>
                </a:rPr>
                <a:t>(512, 714)</a:t>
              </a:r>
              <a:endParaRPr lang="en-US" sz="2025" dirty="0">
                <a:solidFill>
                  <a:srgbClr val="9EC72B"/>
                </a:solidFill>
                <a:latin typeface="Arial"/>
              </a:endParaRPr>
            </a:p>
          </p:txBody>
        </p:sp>
        <p:sp>
          <p:nvSpPr>
            <p:cNvPr id="181" name="Rectangle 84">
              <a:extLst>
                <a:ext uri="{FF2B5EF4-FFF2-40B4-BE49-F238E27FC236}">
                  <a16:creationId xmlns:a16="http://schemas.microsoft.com/office/drawing/2014/main" id="{F16D8C14-C593-44F6-AA87-3BACDAD4805F}"/>
                </a:ext>
              </a:extLst>
            </p:cNvPr>
            <p:cNvSpPr>
              <a:spLocks noChangeArrowheads="1"/>
            </p:cNvSpPr>
            <p:nvPr/>
          </p:nvSpPr>
          <p:spPr bwMode="auto">
            <a:xfrm rot="16200000">
              <a:off x="446112" y="3852270"/>
              <a:ext cx="1094317" cy="15388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t" anchorCtr="0" compatLnSpc="1">
              <a:prstTxWarp prst="textNoShape">
                <a:avLst/>
              </a:prstTxWarp>
              <a:spAutoFit/>
            </a:bodyPr>
            <a:lstStyle/>
            <a:p>
              <a:pPr defTabSz="685800">
                <a:defRPr/>
              </a:pPr>
              <a:r>
                <a:rPr lang="en-US" sz="750" dirty="0" err="1">
                  <a:solidFill>
                    <a:srgbClr val="000000"/>
                  </a:solidFill>
                  <a:latin typeface="Arial"/>
                  <a:cs typeface="Arial" pitchFamily="34" charset="0"/>
                </a:rPr>
                <a:t>NTproBNP</a:t>
              </a:r>
              <a:r>
                <a:rPr lang="en-US" sz="750" dirty="0">
                  <a:solidFill>
                    <a:srgbClr val="000000"/>
                  </a:solidFill>
                  <a:latin typeface="Arial"/>
                  <a:cs typeface="Arial" pitchFamily="34" charset="0"/>
                </a:rPr>
                <a:t> (</a:t>
              </a:r>
              <a:r>
                <a:rPr lang="en-US" sz="750" dirty="0" err="1">
                  <a:solidFill>
                    <a:srgbClr val="000000"/>
                  </a:solidFill>
                  <a:latin typeface="Arial"/>
                  <a:cs typeface="Arial" pitchFamily="34" charset="0"/>
                </a:rPr>
                <a:t>pg</a:t>
              </a:r>
              <a:r>
                <a:rPr lang="en-US" sz="750" dirty="0">
                  <a:solidFill>
                    <a:srgbClr val="000000"/>
                  </a:solidFill>
                  <a:latin typeface="Arial"/>
                  <a:cs typeface="Arial" pitchFamily="34" charset="0"/>
                </a:rPr>
                <a:t>/mL)</a:t>
              </a:r>
            </a:p>
          </p:txBody>
        </p:sp>
        <p:sp>
          <p:nvSpPr>
            <p:cNvPr id="182" name="Rectangle 181">
              <a:extLst>
                <a:ext uri="{FF2B5EF4-FFF2-40B4-BE49-F238E27FC236}">
                  <a16:creationId xmlns:a16="http://schemas.microsoft.com/office/drawing/2014/main" id="{B4C4380A-E794-4AF7-8BFA-DCB8B835FD29}"/>
                </a:ext>
              </a:extLst>
            </p:cNvPr>
            <p:cNvSpPr/>
            <p:nvPr/>
          </p:nvSpPr>
          <p:spPr>
            <a:xfrm>
              <a:off x="1632225" y="2493089"/>
              <a:ext cx="746359" cy="369332"/>
            </a:xfrm>
            <a:prstGeom prst="rect">
              <a:avLst/>
            </a:prstGeom>
          </p:spPr>
          <p:txBody>
            <a:bodyPr wrap="none">
              <a:spAutoFit/>
            </a:bodyPr>
            <a:lstStyle/>
            <a:p>
              <a:pPr algn="ctr" defTabSz="685800">
                <a:defRPr/>
              </a:pPr>
              <a:r>
                <a:rPr lang="en-US" sz="600" dirty="0">
                  <a:solidFill>
                    <a:srgbClr val="000000">
                      <a:lumMod val="65000"/>
                      <a:lumOff val="35000"/>
                    </a:srgbClr>
                  </a:solidFill>
                  <a:latin typeface="Arial"/>
                </a:rPr>
                <a:t>862</a:t>
              </a:r>
              <a:br>
                <a:rPr lang="en-US" sz="600" dirty="0">
                  <a:solidFill>
                    <a:srgbClr val="000000">
                      <a:lumMod val="65000"/>
                      <a:lumOff val="35000"/>
                    </a:srgbClr>
                  </a:solidFill>
                  <a:latin typeface="Arial"/>
                </a:rPr>
              </a:br>
              <a:r>
                <a:rPr lang="en-US" sz="600" dirty="0">
                  <a:solidFill>
                    <a:srgbClr val="000000">
                      <a:lumMod val="65000"/>
                      <a:lumOff val="35000"/>
                    </a:srgbClr>
                  </a:solidFill>
                  <a:latin typeface="Arial"/>
                </a:rPr>
                <a:t>(733,1012)</a:t>
              </a:r>
            </a:p>
          </p:txBody>
        </p:sp>
        <p:sp>
          <p:nvSpPr>
            <p:cNvPr id="183" name="Rectangle 182">
              <a:extLst>
                <a:ext uri="{FF2B5EF4-FFF2-40B4-BE49-F238E27FC236}">
                  <a16:creationId xmlns:a16="http://schemas.microsoft.com/office/drawing/2014/main" id="{D749DE23-0079-4C9E-BC90-42A4C43FC70F}"/>
                </a:ext>
              </a:extLst>
            </p:cNvPr>
            <p:cNvSpPr/>
            <p:nvPr/>
          </p:nvSpPr>
          <p:spPr>
            <a:xfrm>
              <a:off x="3037745" y="2644033"/>
              <a:ext cx="716437" cy="369332"/>
            </a:xfrm>
            <a:prstGeom prst="rect">
              <a:avLst/>
            </a:prstGeom>
          </p:spPr>
          <p:txBody>
            <a:bodyPr wrap="none">
              <a:spAutoFit/>
            </a:bodyPr>
            <a:lstStyle/>
            <a:p>
              <a:pPr algn="ctr" defTabSz="685800">
                <a:defRPr/>
              </a:pPr>
              <a:r>
                <a:rPr lang="en-US" sz="600" dirty="0">
                  <a:solidFill>
                    <a:srgbClr val="000000">
                      <a:lumMod val="65000"/>
                      <a:lumOff val="35000"/>
                    </a:srgbClr>
                  </a:solidFill>
                  <a:latin typeface="Arial"/>
                </a:rPr>
                <a:t>835</a:t>
              </a:r>
              <a:br>
                <a:rPr lang="en-US" sz="600" dirty="0">
                  <a:solidFill>
                    <a:srgbClr val="000000">
                      <a:lumMod val="65000"/>
                      <a:lumOff val="35000"/>
                    </a:srgbClr>
                  </a:solidFill>
                  <a:latin typeface="Arial"/>
                </a:rPr>
              </a:br>
              <a:r>
                <a:rPr lang="en-US" sz="600" dirty="0">
                  <a:solidFill>
                    <a:srgbClr val="000000">
                      <a:lumMod val="65000"/>
                      <a:lumOff val="35000"/>
                    </a:srgbClr>
                  </a:solidFill>
                  <a:latin typeface="Arial"/>
                </a:rPr>
                <a:t>(710, 981)</a:t>
              </a:r>
            </a:p>
          </p:txBody>
        </p:sp>
      </p:grpSp>
      <p:sp>
        <p:nvSpPr>
          <p:cNvPr id="226" name="Rectangle 10"/>
          <p:cNvSpPr>
            <a:spLocks noChangeArrowheads="1"/>
          </p:cNvSpPr>
          <p:nvPr/>
        </p:nvSpPr>
        <p:spPr bwMode="auto">
          <a:xfrm>
            <a:off x="5359313" y="3205367"/>
            <a:ext cx="398897" cy="52089"/>
          </a:xfrm>
          <a:prstGeom prst="rect">
            <a:avLst/>
          </a:prstGeom>
          <a:solidFill>
            <a:schemeClr val="tx1">
              <a:lumMod val="50000"/>
              <a:lumOff val="50000"/>
            </a:schemeClr>
          </a:solidFill>
          <a:ln w="4">
            <a:noFill/>
            <a:prstDash val="solid"/>
            <a:miter lim="800000"/>
            <a:headEnd/>
            <a:tailEnd/>
          </a:ln>
        </p:spPr>
        <p:txBody>
          <a:bodyPr vert="horz" wrap="square" lIns="34290" tIns="17145" rIns="34290" bIns="17145" numCol="1" anchor="t" anchorCtr="0" compatLnSpc="1">
            <a:prstTxWarp prst="textNoShape">
              <a:avLst/>
            </a:prstTxWarp>
          </a:bodyPr>
          <a:lstStyle/>
          <a:p>
            <a:pPr defTabSz="685800">
              <a:defRPr/>
            </a:pPr>
            <a:endParaRPr lang="en-US" sz="675">
              <a:solidFill>
                <a:srgbClr val="000000"/>
              </a:solidFill>
              <a:latin typeface="Arial"/>
            </a:endParaRPr>
          </a:p>
        </p:txBody>
      </p:sp>
      <p:sp>
        <p:nvSpPr>
          <p:cNvPr id="227" name="Line 15"/>
          <p:cNvSpPr>
            <a:spLocks noChangeShapeType="1"/>
          </p:cNvSpPr>
          <p:nvPr/>
        </p:nvSpPr>
        <p:spPr bwMode="auto">
          <a:xfrm>
            <a:off x="5559332" y="2990067"/>
            <a:ext cx="0" cy="215302"/>
          </a:xfrm>
          <a:prstGeom prst="line">
            <a:avLst/>
          </a:prstGeom>
          <a:solidFill>
            <a:srgbClr val="FFC000"/>
          </a:solidFill>
          <a:ln w="3">
            <a:solidFill>
              <a:schemeClr val="tx1"/>
            </a:solidFill>
            <a:prstDash val="solid"/>
            <a:round/>
            <a:headEnd/>
            <a:tailEnd/>
          </a:ln>
        </p:spPr>
        <p:txBody>
          <a:bodyPr vert="horz" wrap="square" lIns="34290" tIns="17145" rIns="34290" bIns="17145" numCol="1" anchor="t" anchorCtr="0" compatLnSpc="1">
            <a:prstTxWarp prst="textNoShape">
              <a:avLst/>
            </a:prstTxWarp>
          </a:bodyPr>
          <a:lstStyle/>
          <a:p>
            <a:pPr defTabSz="685800">
              <a:defRPr/>
            </a:pPr>
            <a:endParaRPr lang="en-US" sz="675">
              <a:solidFill>
                <a:srgbClr val="000000"/>
              </a:solidFill>
              <a:latin typeface="Arial"/>
            </a:endParaRPr>
          </a:p>
        </p:txBody>
      </p:sp>
      <p:sp>
        <p:nvSpPr>
          <p:cNvPr id="228" name="Line 16"/>
          <p:cNvSpPr>
            <a:spLocks noChangeShapeType="1"/>
          </p:cNvSpPr>
          <p:nvPr/>
        </p:nvSpPr>
        <p:spPr bwMode="auto">
          <a:xfrm>
            <a:off x="5158151" y="2990066"/>
            <a:ext cx="30861" cy="0"/>
          </a:xfrm>
          <a:prstGeom prst="line">
            <a:avLst/>
          </a:prstGeom>
          <a:noFill/>
          <a:ln w="3">
            <a:noFill/>
            <a:prstDash val="solid"/>
            <a:round/>
            <a:headEnd/>
            <a:tailEnd/>
          </a:ln>
          <a:extLst>
            <a:ext uri="{909E8E84-426E-40DD-AFC4-6F175D3DCCD1}">
              <a14:hiddenFill xmlns:a14="http://schemas.microsoft.com/office/drawing/2010/main">
                <a:noFill/>
              </a14:hiddenFill>
            </a:ext>
          </a:extLst>
        </p:spPr>
        <p:txBody>
          <a:bodyPr vert="horz" wrap="square" lIns="34290" tIns="17145" rIns="34290" bIns="17145" numCol="1" anchor="t" anchorCtr="0" compatLnSpc="1">
            <a:prstTxWarp prst="textNoShape">
              <a:avLst/>
            </a:prstTxWarp>
          </a:bodyPr>
          <a:lstStyle/>
          <a:p>
            <a:pPr defTabSz="685800">
              <a:defRPr/>
            </a:pPr>
            <a:endParaRPr lang="en-US" sz="675">
              <a:solidFill>
                <a:srgbClr val="000000"/>
              </a:solidFill>
              <a:latin typeface="Arial"/>
            </a:endParaRPr>
          </a:p>
        </p:txBody>
      </p:sp>
      <p:sp>
        <p:nvSpPr>
          <p:cNvPr id="229" name="Rectangle 11"/>
          <p:cNvSpPr>
            <a:spLocks noChangeArrowheads="1"/>
          </p:cNvSpPr>
          <p:nvPr/>
        </p:nvSpPr>
        <p:spPr bwMode="auto">
          <a:xfrm>
            <a:off x="3972891" y="3257457"/>
            <a:ext cx="398897" cy="458384"/>
          </a:xfrm>
          <a:prstGeom prst="rect">
            <a:avLst/>
          </a:prstGeom>
          <a:solidFill>
            <a:srgbClr val="9EC72B"/>
          </a:solidFill>
          <a:ln w="4">
            <a:noFill/>
            <a:prstDash val="solid"/>
            <a:miter lim="800000"/>
            <a:headEnd/>
            <a:tailEnd/>
          </a:ln>
        </p:spPr>
        <p:txBody>
          <a:bodyPr vert="horz" wrap="square" lIns="34290" tIns="17145" rIns="34290" bIns="17145" numCol="1" anchor="t" anchorCtr="0" compatLnSpc="1">
            <a:prstTxWarp prst="textNoShape">
              <a:avLst/>
            </a:prstTxWarp>
          </a:bodyPr>
          <a:lstStyle/>
          <a:p>
            <a:pPr defTabSz="685800">
              <a:defRPr/>
            </a:pPr>
            <a:endParaRPr lang="en-US" sz="675">
              <a:solidFill>
                <a:srgbClr val="000000"/>
              </a:solidFill>
              <a:latin typeface="Arial"/>
            </a:endParaRPr>
          </a:p>
        </p:txBody>
      </p:sp>
      <p:sp>
        <p:nvSpPr>
          <p:cNvPr id="230" name="Line 17"/>
          <p:cNvSpPr>
            <a:spLocks noChangeShapeType="1"/>
          </p:cNvSpPr>
          <p:nvPr/>
        </p:nvSpPr>
        <p:spPr bwMode="auto">
          <a:xfrm flipV="1">
            <a:off x="4171767" y="3715841"/>
            <a:ext cx="0" cy="158004"/>
          </a:xfrm>
          <a:prstGeom prst="line">
            <a:avLst/>
          </a:prstGeom>
          <a:noFill/>
          <a:ln w="3">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34290" tIns="17145" rIns="34290" bIns="17145" numCol="1" anchor="t" anchorCtr="0" compatLnSpc="1">
            <a:prstTxWarp prst="textNoShape">
              <a:avLst/>
            </a:prstTxWarp>
          </a:bodyPr>
          <a:lstStyle/>
          <a:p>
            <a:pPr defTabSz="685800">
              <a:defRPr/>
            </a:pPr>
            <a:endParaRPr lang="en-US" sz="675">
              <a:solidFill>
                <a:srgbClr val="000000"/>
              </a:solidFill>
              <a:latin typeface="Arial"/>
            </a:endParaRPr>
          </a:p>
        </p:txBody>
      </p:sp>
      <p:sp>
        <p:nvSpPr>
          <p:cNvPr id="231" name="Line 18"/>
          <p:cNvSpPr>
            <a:spLocks noChangeShapeType="1"/>
          </p:cNvSpPr>
          <p:nvPr/>
        </p:nvSpPr>
        <p:spPr bwMode="auto">
          <a:xfrm>
            <a:off x="4156908" y="3873843"/>
            <a:ext cx="30861" cy="0"/>
          </a:xfrm>
          <a:prstGeom prst="line">
            <a:avLst/>
          </a:prstGeom>
          <a:noFill/>
          <a:ln w="3">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34290" tIns="17145" rIns="34290" bIns="17145" numCol="1" anchor="t" anchorCtr="0" compatLnSpc="1">
            <a:prstTxWarp prst="textNoShape">
              <a:avLst/>
            </a:prstTxWarp>
          </a:bodyPr>
          <a:lstStyle/>
          <a:p>
            <a:pPr defTabSz="685800">
              <a:defRPr/>
            </a:pPr>
            <a:endParaRPr lang="en-US" sz="675">
              <a:solidFill>
                <a:srgbClr val="000000"/>
              </a:solidFill>
              <a:latin typeface="Arial"/>
            </a:endParaRPr>
          </a:p>
        </p:txBody>
      </p:sp>
      <p:sp>
        <p:nvSpPr>
          <p:cNvPr id="232" name="Rectangle 21"/>
          <p:cNvSpPr>
            <a:spLocks noChangeArrowheads="1"/>
          </p:cNvSpPr>
          <p:nvPr/>
        </p:nvSpPr>
        <p:spPr bwMode="auto">
          <a:xfrm>
            <a:off x="4124097" y="2820191"/>
            <a:ext cx="436018" cy="115416"/>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t" anchorCtr="0" compatLnSpc="1">
            <a:prstTxWarp prst="textNoShape">
              <a:avLst/>
            </a:prstTxWarp>
            <a:spAutoFit/>
          </a:bodyPr>
          <a:lstStyle/>
          <a:p>
            <a:pPr algn="ctr" defTabSz="685800">
              <a:defRPr/>
            </a:pPr>
            <a:r>
              <a:rPr lang="en-US" sz="750" b="1">
                <a:solidFill>
                  <a:srgbClr val="000000"/>
                </a:solidFill>
                <a:latin typeface="Arial"/>
                <a:cs typeface="Arial" pitchFamily="34" charset="0"/>
              </a:rPr>
              <a:t>12 Weeks</a:t>
            </a:r>
          </a:p>
        </p:txBody>
      </p:sp>
      <p:sp>
        <p:nvSpPr>
          <p:cNvPr id="233" name="Rectangle 22"/>
          <p:cNvSpPr>
            <a:spLocks noChangeArrowheads="1"/>
          </p:cNvSpPr>
          <p:nvPr/>
        </p:nvSpPr>
        <p:spPr bwMode="auto">
          <a:xfrm>
            <a:off x="5119623" y="2820191"/>
            <a:ext cx="436018" cy="115416"/>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t" anchorCtr="0" compatLnSpc="1">
            <a:prstTxWarp prst="textNoShape">
              <a:avLst/>
            </a:prstTxWarp>
            <a:spAutoFit/>
          </a:bodyPr>
          <a:lstStyle/>
          <a:p>
            <a:pPr algn="ctr" defTabSz="685800">
              <a:defRPr/>
            </a:pPr>
            <a:r>
              <a:rPr lang="en-US" sz="750" b="1" dirty="0">
                <a:solidFill>
                  <a:srgbClr val="000000"/>
                </a:solidFill>
                <a:latin typeface="Arial"/>
                <a:cs typeface="Arial" pitchFamily="34" charset="0"/>
              </a:rPr>
              <a:t>36 Weeks</a:t>
            </a:r>
          </a:p>
        </p:txBody>
      </p:sp>
      <p:grpSp>
        <p:nvGrpSpPr>
          <p:cNvPr id="234" name="Group 233">
            <a:extLst>
              <a:ext uri="{FF2B5EF4-FFF2-40B4-BE49-F238E27FC236}">
                <a16:creationId xmlns:a16="http://schemas.microsoft.com/office/drawing/2014/main" id="{19F29EA2-2673-480A-A27C-226B9AF8B5AA}"/>
              </a:ext>
            </a:extLst>
          </p:cNvPr>
          <p:cNvGrpSpPr/>
          <p:nvPr/>
        </p:nvGrpSpPr>
        <p:grpSpPr>
          <a:xfrm>
            <a:off x="3757254" y="2924801"/>
            <a:ext cx="68930" cy="1239160"/>
            <a:chOff x="17085981" y="5816134"/>
            <a:chExt cx="183810" cy="3304424"/>
          </a:xfrm>
        </p:grpSpPr>
        <p:sp>
          <p:nvSpPr>
            <p:cNvPr id="235" name="Rectangle 23"/>
            <p:cNvSpPr>
              <a:spLocks noChangeArrowheads="1"/>
            </p:cNvSpPr>
            <p:nvPr/>
          </p:nvSpPr>
          <p:spPr bwMode="auto">
            <a:xfrm>
              <a:off x="17085981" y="8874337"/>
              <a:ext cx="183810" cy="246221"/>
            </a:xfrm>
            <a:prstGeom prst="rect">
              <a:avLst/>
            </a:prstGeom>
            <a:noFill/>
            <a:ln>
              <a:noFill/>
            </a:ln>
            <a:extLst>
              <a:ext uri="{909E8E84-426E-40DD-AFC4-6F175D3DCCD1}">
                <a14:hiddenFill xmlns:a14="http://schemas.microsoft.com/office/drawing/2010/main">
                  <a:solidFill>
                    <a:srgbClr val="FFFFFF"/>
                  </a:solidFill>
                </a14:hiddenFill>
              </a:ext>
            </a:extLst>
          </p:spPr>
          <p:txBody>
            <a:bodyPr wrap="none" lIns="0" tIns="0" rIns="0" bIns="0" rtlCol="0" anchor="ctr">
              <a:spAutoFit/>
            </a:bodyPr>
            <a:lstStyle/>
            <a:p>
              <a:pPr algn="r" defTabSz="685800">
                <a:defRPr/>
              </a:pPr>
              <a:r>
                <a:rPr lang="en-US" sz="600">
                  <a:solidFill>
                    <a:srgbClr val="000000"/>
                  </a:solidFill>
                  <a:latin typeface="Arial"/>
                </a:rPr>
                <a:t>-6</a:t>
              </a:r>
            </a:p>
          </p:txBody>
        </p:sp>
        <p:sp>
          <p:nvSpPr>
            <p:cNvPr id="236" name="Rectangle 24"/>
            <p:cNvSpPr>
              <a:spLocks noChangeArrowheads="1"/>
            </p:cNvSpPr>
            <p:nvPr/>
          </p:nvSpPr>
          <p:spPr bwMode="auto">
            <a:xfrm>
              <a:off x="17085981" y="8492353"/>
              <a:ext cx="183810" cy="246221"/>
            </a:xfrm>
            <a:prstGeom prst="rect">
              <a:avLst/>
            </a:prstGeom>
            <a:noFill/>
            <a:ln>
              <a:noFill/>
            </a:ln>
            <a:extLst>
              <a:ext uri="{909E8E84-426E-40DD-AFC4-6F175D3DCCD1}">
                <a14:hiddenFill xmlns:a14="http://schemas.microsoft.com/office/drawing/2010/main">
                  <a:solidFill>
                    <a:srgbClr val="FFFFFF"/>
                  </a:solidFill>
                </a14:hiddenFill>
              </a:ext>
            </a:extLst>
          </p:spPr>
          <p:txBody>
            <a:bodyPr wrap="none" lIns="0" tIns="0" rIns="0" bIns="0" rtlCol="0" anchor="ctr">
              <a:spAutoFit/>
            </a:bodyPr>
            <a:lstStyle/>
            <a:p>
              <a:pPr algn="r" defTabSz="685800">
                <a:defRPr/>
              </a:pPr>
              <a:r>
                <a:rPr lang="en-US" sz="600">
                  <a:solidFill>
                    <a:srgbClr val="000000"/>
                  </a:solidFill>
                  <a:latin typeface="Arial"/>
                </a:rPr>
                <a:t>-5</a:t>
              </a:r>
            </a:p>
          </p:txBody>
        </p:sp>
        <p:sp>
          <p:nvSpPr>
            <p:cNvPr id="237" name="Rectangle 25"/>
            <p:cNvSpPr>
              <a:spLocks noChangeArrowheads="1"/>
            </p:cNvSpPr>
            <p:nvPr/>
          </p:nvSpPr>
          <p:spPr bwMode="auto">
            <a:xfrm>
              <a:off x="17085981" y="8108052"/>
              <a:ext cx="183810" cy="246221"/>
            </a:xfrm>
            <a:prstGeom prst="rect">
              <a:avLst/>
            </a:prstGeom>
            <a:noFill/>
            <a:ln>
              <a:noFill/>
            </a:ln>
            <a:extLst>
              <a:ext uri="{909E8E84-426E-40DD-AFC4-6F175D3DCCD1}">
                <a14:hiddenFill xmlns:a14="http://schemas.microsoft.com/office/drawing/2010/main">
                  <a:solidFill>
                    <a:srgbClr val="FFFFFF"/>
                  </a:solidFill>
                </a14:hiddenFill>
              </a:ext>
            </a:extLst>
          </p:spPr>
          <p:txBody>
            <a:bodyPr wrap="none" lIns="0" tIns="0" rIns="0" bIns="0" rtlCol="0" anchor="ctr">
              <a:spAutoFit/>
            </a:bodyPr>
            <a:lstStyle/>
            <a:p>
              <a:pPr algn="r" defTabSz="685800">
                <a:defRPr/>
              </a:pPr>
              <a:r>
                <a:rPr lang="en-US" sz="600">
                  <a:solidFill>
                    <a:srgbClr val="000000"/>
                  </a:solidFill>
                  <a:latin typeface="Arial"/>
                </a:rPr>
                <a:t>-4</a:t>
              </a:r>
            </a:p>
          </p:txBody>
        </p:sp>
        <p:sp>
          <p:nvSpPr>
            <p:cNvPr id="238" name="Rectangle 26"/>
            <p:cNvSpPr>
              <a:spLocks noChangeArrowheads="1"/>
            </p:cNvSpPr>
            <p:nvPr/>
          </p:nvSpPr>
          <p:spPr bwMode="auto">
            <a:xfrm>
              <a:off x="17085981" y="7728380"/>
              <a:ext cx="183810" cy="246221"/>
            </a:xfrm>
            <a:prstGeom prst="rect">
              <a:avLst/>
            </a:prstGeom>
            <a:noFill/>
            <a:ln>
              <a:noFill/>
            </a:ln>
            <a:extLst>
              <a:ext uri="{909E8E84-426E-40DD-AFC4-6F175D3DCCD1}">
                <a14:hiddenFill xmlns:a14="http://schemas.microsoft.com/office/drawing/2010/main">
                  <a:solidFill>
                    <a:srgbClr val="FFFFFF"/>
                  </a:solidFill>
                </a14:hiddenFill>
              </a:ext>
            </a:extLst>
          </p:spPr>
          <p:txBody>
            <a:bodyPr wrap="none" lIns="0" tIns="0" rIns="0" bIns="0" rtlCol="0" anchor="ctr">
              <a:spAutoFit/>
            </a:bodyPr>
            <a:lstStyle/>
            <a:p>
              <a:pPr algn="r" defTabSz="685800">
                <a:defRPr/>
              </a:pPr>
              <a:r>
                <a:rPr lang="en-US" sz="600">
                  <a:solidFill>
                    <a:srgbClr val="000000"/>
                  </a:solidFill>
                  <a:latin typeface="Arial"/>
                </a:rPr>
                <a:t>-3</a:t>
              </a:r>
            </a:p>
          </p:txBody>
        </p:sp>
        <p:sp>
          <p:nvSpPr>
            <p:cNvPr id="239" name="Rectangle 27"/>
            <p:cNvSpPr>
              <a:spLocks noChangeArrowheads="1"/>
            </p:cNvSpPr>
            <p:nvPr/>
          </p:nvSpPr>
          <p:spPr bwMode="auto">
            <a:xfrm>
              <a:off x="17085981" y="7346394"/>
              <a:ext cx="183810" cy="246221"/>
            </a:xfrm>
            <a:prstGeom prst="rect">
              <a:avLst/>
            </a:prstGeom>
            <a:noFill/>
            <a:ln>
              <a:noFill/>
            </a:ln>
            <a:extLst>
              <a:ext uri="{909E8E84-426E-40DD-AFC4-6F175D3DCCD1}">
                <a14:hiddenFill xmlns:a14="http://schemas.microsoft.com/office/drawing/2010/main">
                  <a:solidFill>
                    <a:srgbClr val="FFFFFF"/>
                  </a:solidFill>
                </a14:hiddenFill>
              </a:ext>
            </a:extLst>
          </p:spPr>
          <p:txBody>
            <a:bodyPr wrap="none" lIns="0" tIns="0" rIns="0" bIns="0" rtlCol="0" anchor="ctr">
              <a:spAutoFit/>
            </a:bodyPr>
            <a:lstStyle/>
            <a:p>
              <a:pPr algn="r" defTabSz="685800">
                <a:defRPr/>
              </a:pPr>
              <a:r>
                <a:rPr lang="en-US" sz="600">
                  <a:solidFill>
                    <a:srgbClr val="000000"/>
                  </a:solidFill>
                  <a:latin typeface="Arial"/>
                </a:rPr>
                <a:t>-2</a:t>
              </a:r>
            </a:p>
          </p:txBody>
        </p:sp>
        <p:sp>
          <p:nvSpPr>
            <p:cNvPr id="240" name="Rectangle 28"/>
            <p:cNvSpPr>
              <a:spLocks noChangeArrowheads="1"/>
            </p:cNvSpPr>
            <p:nvPr/>
          </p:nvSpPr>
          <p:spPr bwMode="auto">
            <a:xfrm>
              <a:off x="17085981" y="6962090"/>
              <a:ext cx="183810" cy="246221"/>
            </a:xfrm>
            <a:prstGeom prst="rect">
              <a:avLst/>
            </a:prstGeom>
            <a:noFill/>
            <a:ln>
              <a:noFill/>
            </a:ln>
            <a:extLst>
              <a:ext uri="{909E8E84-426E-40DD-AFC4-6F175D3DCCD1}">
                <a14:hiddenFill xmlns:a14="http://schemas.microsoft.com/office/drawing/2010/main">
                  <a:solidFill>
                    <a:srgbClr val="FFFFFF"/>
                  </a:solidFill>
                </a14:hiddenFill>
              </a:ext>
            </a:extLst>
          </p:spPr>
          <p:txBody>
            <a:bodyPr wrap="none" lIns="0" tIns="0" rIns="0" bIns="0" rtlCol="0" anchor="ctr">
              <a:spAutoFit/>
            </a:bodyPr>
            <a:lstStyle/>
            <a:p>
              <a:pPr algn="r" defTabSz="685800">
                <a:defRPr/>
              </a:pPr>
              <a:r>
                <a:rPr lang="en-US" sz="600">
                  <a:solidFill>
                    <a:srgbClr val="000000"/>
                  </a:solidFill>
                  <a:latin typeface="Arial"/>
                </a:rPr>
                <a:t>-1</a:t>
              </a:r>
            </a:p>
          </p:txBody>
        </p:sp>
        <p:sp>
          <p:nvSpPr>
            <p:cNvPr id="241" name="Rectangle 29"/>
            <p:cNvSpPr>
              <a:spLocks noChangeArrowheads="1"/>
            </p:cNvSpPr>
            <p:nvPr/>
          </p:nvSpPr>
          <p:spPr bwMode="auto">
            <a:xfrm>
              <a:off x="17143359" y="6582421"/>
              <a:ext cx="115417" cy="246221"/>
            </a:xfrm>
            <a:prstGeom prst="rect">
              <a:avLst/>
            </a:prstGeom>
            <a:noFill/>
            <a:ln>
              <a:noFill/>
            </a:ln>
            <a:extLst>
              <a:ext uri="{909E8E84-426E-40DD-AFC4-6F175D3DCCD1}">
                <a14:hiddenFill xmlns:a14="http://schemas.microsoft.com/office/drawing/2010/main">
                  <a:solidFill>
                    <a:srgbClr val="FFFFFF"/>
                  </a:solidFill>
                </a14:hiddenFill>
              </a:ext>
            </a:extLst>
          </p:spPr>
          <p:txBody>
            <a:bodyPr wrap="none" lIns="0" tIns="0" rIns="0" bIns="0" rtlCol="0" anchor="ctr">
              <a:spAutoFit/>
            </a:bodyPr>
            <a:lstStyle/>
            <a:p>
              <a:pPr algn="r" defTabSz="685800">
                <a:defRPr/>
              </a:pPr>
              <a:r>
                <a:rPr lang="en-US" sz="600">
                  <a:solidFill>
                    <a:srgbClr val="000000"/>
                  </a:solidFill>
                  <a:latin typeface="Arial"/>
                </a:rPr>
                <a:t>0</a:t>
              </a:r>
            </a:p>
          </p:txBody>
        </p:sp>
        <p:sp>
          <p:nvSpPr>
            <p:cNvPr id="242" name="Rectangle 30"/>
            <p:cNvSpPr>
              <a:spLocks noChangeArrowheads="1"/>
            </p:cNvSpPr>
            <p:nvPr/>
          </p:nvSpPr>
          <p:spPr bwMode="auto">
            <a:xfrm>
              <a:off x="17143359" y="6200435"/>
              <a:ext cx="115417" cy="246221"/>
            </a:xfrm>
            <a:prstGeom prst="rect">
              <a:avLst/>
            </a:prstGeom>
            <a:noFill/>
            <a:ln>
              <a:noFill/>
            </a:ln>
            <a:extLst>
              <a:ext uri="{909E8E84-426E-40DD-AFC4-6F175D3DCCD1}">
                <a14:hiddenFill xmlns:a14="http://schemas.microsoft.com/office/drawing/2010/main">
                  <a:solidFill>
                    <a:srgbClr val="FFFFFF"/>
                  </a:solidFill>
                </a14:hiddenFill>
              </a:ext>
            </a:extLst>
          </p:spPr>
          <p:txBody>
            <a:bodyPr wrap="none" lIns="0" tIns="0" rIns="0" bIns="0" rtlCol="0" anchor="ctr">
              <a:spAutoFit/>
            </a:bodyPr>
            <a:lstStyle/>
            <a:p>
              <a:pPr algn="r" defTabSz="685800">
                <a:defRPr/>
              </a:pPr>
              <a:r>
                <a:rPr lang="en-US" sz="600">
                  <a:solidFill>
                    <a:srgbClr val="000000"/>
                  </a:solidFill>
                  <a:latin typeface="Arial"/>
                </a:rPr>
                <a:t>1</a:t>
              </a:r>
            </a:p>
          </p:txBody>
        </p:sp>
        <p:sp>
          <p:nvSpPr>
            <p:cNvPr id="243" name="Rectangle 31"/>
            <p:cNvSpPr>
              <a:spLocks noChangeArrowheads="1"/>
            </p:cNvSpPr>
            <p:nvPr/>
          </p:nvSpPr>
          <p:spPr bwMode="auto">
            <a:xfrm>
              <a:off x="17143359" y="5816134"/>
              <a:ext cx="115417" cy="246221"/>
            </a:xfrm>
            <a:prstGeom prst="rect">
              <a:avLst/>
            </a:prstGeom>
            <a:noFill/>
            <a:ln>
              <a:noFill/>
            </a:ln>
            <a:extLst>
              <a:ext uri="{909E8E84-426E-40DD-AFC4-6F175D3DCCD1}">
                <a14:hiddenFill xmlns:a14="http://schemas.microsoft.com/office/drawing/2010/main">
                  <a:solidFill>
                    <a:srgbClr val="FFFFFF"/>
                  </a:solidFill>
                </a14:hiddenFill>
              </a:ext>
            </a:extLst>
          </p:spPr>
          <p:txBody>
            <a:bodyPr wrap="none" lIns="0" tIns="0" rIns="0" bIns="0" rtlCol="0" anchor="ctr">
              <a:spAutoFit/>
            </a:bodyPr>
            <a:lstStyle/>
            <a:p>
              <a:pPr algn="r" defTabSz="685800">
                <a:defRPr/>
              </a:pPr>
              <a:r>
                <a:rPr lang="en-US" sz="600" dirty="0">
                  <a:solidFill>
                    <a:srgbClr val="000000"/>
                  </a:solidFill>
                  <a:latin typeface="Arial"/>
                </a:rPr>
                <a:t>2</a:t>
              </a:r>
            </a:p>
          </p:txBody>
        </p:sp>
      </p:grpSp>
      <p:sp>
        <p:nvSpPr>
          <p:cNvPr id="244" name="Line 32"/>
          <p:cNvSpPr>
            <a:spLocks noChangeShapeType="1"/>
          </p:cNvSpPr>
          <p:nvPr/>
        </p:nvSpPr>
        <p:spPr bwMode="auto">
          <a:xfrm flipV="1">
            <a:off x="3879168" y="3257456"/>
            <a:ext cx="0" cy="12155"/>
          </a:xfrm>
          <a:prstGeom prst="line">
            <a:avLst/>
          </a:prstGeom>
          <a:noFill/>
          <a:ln w="1270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34290" tIns="17145" rIns="34290" bIns="17145" numCol="1" anchor="t" anchorCtr="0" compatLnSpc="1">
            <a:prstTxWarp prst="textNoShape">
              <a:avLst/>
            </a:prstTxWarp>
          </a:bodyPr>
          <a:lstStyle/>
          <a:p>
            <a:pPr defTabSz="685800">
              <a:defRPr/>
            </a:pPr>
            <a:endParaRPr lang="en-US" sz="675">
              <a:solidFill>
                <a:srgbClr val="000000"/>
              </a:solidFill>
              <a:latin typeface="Arial"/>
            </a:endParaRPr>
          </a:p>
        </p:txBody>
      </p:sp>
      <p:sp>
        <p:nvSpPr>
          <p:cNvPr id="245" name="Rectangle 9"/>
          <p:cNvSpPr>
            <a:spLocks noChangeArrowheads="1"/>
          </p:cNvSpPr>
          <p:nvPr/>
        </p:nvSpPr>
        <p:spPr bwMode="auto">
          <a:xfrm>
            <a:off x="4371788" y="3254296"/>
            <a:ext cx="398897" cy="186653"/>
          </a:xfrm>
          <a:prstGeom prst="rect">
            <a:avLst/>
          </a:prstGeom>
          <a:solidFill>
            <a:schemeClr val="tx1">
              <a:lumMod val="50000"/>
              <a:lumOff val="50000"/>
            </a:schemeClr>
          </a:solidFill>
          <a:ln w="4">
            <a:noFill/>
            <a:prstDash val="solid"/>
            <a:miter lim="800000"/>
            <a:headEnd/>
            <a:tailEnd/>
          </a:ln>
        </p:spPr>
        <p:txBody>
          <a:bodyPr vert="horz" wrap="square" lIns="34290" tIns="17145" rIns="34290" bIns="17145" numCol="1" anchor="t" anchorCtr="0" compatLnSpc="1">
            <a:prstTxWarp prst="textNoShape">
              <a:avLst/>
            </a:prstTxWarp>
          </a:bodyPr>
          <a:lstStyle/>
          <a:p>
            <a:pPr defTabSz="685800">
              <a:defRPr/>
            </a:pPr>
            <a:endParaRPr lang="en-US" sz="675">
              <a:solidFill>
                <a:srgbClr val="000000"/>
              </a:solidFill>
              <a:latin typeface="Arial"/>
            </a:endParaRPr>
          </a:p>
        </p:txBody>
      </p:sp>
      <p:sp>
        <p:nvSpPr>
          <p:cNvPr id="246" name="Line 13"/>
          <p:cNvSpPr>
            <a:spLocks noChangeShapeType="1"/>
          </p:cNvSpPr>
          <p:nvPr/>
        </p:nvSpPr>
        <p:spPr bwMode="auto">
          <a:xfrm flipV="1">
            <a:off x="4570664" y="3440948"/>
            <a:ext cx="0" cy="157136"/>
          </a:xfrm>
          <a:prstGeom prst="line">
            <a:avLst/>
          </a:prstGeom>
          <a:solidFill>
            <a:srgbClr val="FFC000"/>
          </a:solidFill>
          <a:ln w="3">
            <a:solidFill>
              <a:schemeClr val="tx1"/>
            </a:solidFill>
            <a:prstDash val="solid"/>
            <a:round/>
            <a:headEnd/>
            <a:tailEnd/>
          </a:ln>
        </p:spPr>
        <p:txBody>
          <a:bodyPr vert="horz" wrap="square" lIns="34290" tIns="17145" rIns="34290" bIns="17145" numCol="1" anchor="t" anchorCtr="0" compatLnSpc="1">
            <a:prstTxWarp prst="textNoShape">
              <a:avLst/>
            </a:prstTxWarp>
          </a:bodyPr>
          <a:lstStyle/>
          <a:p>
            <a:pPr defTabSz="685800">
              <a:defRPr/>
            </a:pPr>
            <a:endParaRPr lang="en-US" sz="675">
              <a:solidFill>
                <a:srgbClr val="000000"/>
              </a:solidFill>
              <a:latin typeface="Arial"/>
            </a:endParaRPr>
          </a:p>
        </p:txBody>
      </p:sp>
      <p:sp>
        <p:nvSpPr>
          <p:cNvPr id="247" name="Line 14"/>
          <p:cNvSpPr>
            <a:spLocks noChangeShapeType="1"/>
          </p:cNvSpPr>
          <p:nvPr/>
        </p:nvSpPr>
        <p:spPr bwMode="auto">
          <a:xfrm>
            <a:off x="4555806" y="3598083"/>
            <a:ext cx="30861" cy="0"/>
          </a:xfrm>
          <a:prstGeom prst="line">
            <a:avLst/>
          </a:prstGeom>
          <a:solidFill>
            <a:srgbClr val="FFC000"/>
          </a:solidFill>
          <a:ln w="3">
            <a:solidFill>
              <a:schemeClr val="tx1"/>
            </a:solidFill>
            <a:prstDash val="solid"/>
            <a:round/>
            <a:headEnd/>
            <a:tailEnd/>
          </a:ln>
        </p:spPr>
        <p:txBody>
          <a:bodyPr vert="horz" wrap="square" lIns="34290" tIns="17145" rIns="34290" bIns="17145" numCol="1" anchor="t" anchorCtr="0" compatLnSpc="1">
            <a:prstTxWarp prst="textNoShape">
              <a:avLst/>
            </a:prstTxWarp>
          </a:bodyPr>
          <a:lstStyle/>
          <a:p>
            <a:pPr defTabSz="685800">
              <a:defRPr/>
            </a:pPr>
            <a:endParaRPr lang="en-US" sz="675">
              <a:solidFill>
                <a:srgbClr val="000000"/>
              </a:solidFill>
              <a:latin typeface="Arial"/>
            </a:endParaRPr>
          </a:p>
        </p:txBody>
      </p:sp>
      <p:sp>
        <p:nvSpPr>
          <p:cNvPr id="248" name="Rectangle 12"/>
          <p:cNvSpPr>
            <a:spLocks noChangeArrowheads="1"/>
          </p:cNvSpPr>
          <p:nvPr/>
        </p:nvSpPr>
        <p:spPr bwMode="auto">
          <a:xfrm>
            <a:off x="4951638" y="3257456"/>
            <a:ext cx="398897" cy="658928"/>
          </a:xfrm>
          <a:prstGeom prst="rect">
            <a:avLst/>
          </a:prstGeom>
          <a:solidFill>
            <a:srgbClr val="9EC72B"/>
          </a:solidFill>
          <a:ln w="4">
            <a:noFill/>
            <a:prstDash val="solid"/>
            <a:miter lim="800000"/>
            <a:headEnd/>
            <a:tailEnd/>
          </a:ln>
        </p:spPr>
        <p:txBody>
          <a:bodyPr vert="horz" wrap="square" lIns="34290" tIns="17145" rIns="34290" bIns="17145" numCol="1" anchor="t" anchorCtr="0" compatLnSpc="1">
            <a:prstTxWarp prst="textNoShape">
              <a:avLst/>
            </a:prstTxWarp>
          </a:bodyPr>
          <a:lstStyle/>
          <a:p>
            <a:pPr defTabSz="685800">
              <a:defRPr/>
            </a:pPr>
            <a:endParaRPr lang="en-US" sz="675">
              <a:solidFill>
                <a:srgbClr val="000000"/>
              </a:solidFill>
              <a:latin typeface="Arial"/>
            </a:endParaRPr>
          </a:p>
        </p:txBody>
      </p:sp>
      <p:sp>
        <p:nvSpPr>
          <p:cNvPr id="249" name="Line 19"/>
          <p:cNvSpPr>
            <a:spLocks noChangeShapeType="1"/>
          </p:cNvSpPr>
          <p:nvPr/>
        </p:nvSpPr>
        <p:spPr bwMode="auto">
          <a:xfrm flipV="1">
            <a:off x="5151657" y="3916384"/>
            <a:ext cx="0" cy="186653"/>
          </a:xfrm>
          <a:prstGeom prst="line">
            <a:avLst/>
          </a:prstGeom>
          <a:noFill/>
          <a:ln w="3">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34290" tIns="17145" rIns="34290" bIns="17145" numCol="1" anchor="t" anchorCtr="0" compatLnSpc="1">
            <a:prstTxWarp prst="textNoShape">
              <a:avLst/>
            </a:prstTxWarp>
          </a:bodyPr>
          <a:lstStyle/>
          <a:p>
            <a:pPr defTabSz="685800">
              <a:defRPr/>
            </a:pPr>
            <a:endParaRPr lang="en-US" sz="675">
              <a:solidFill>
                <a:srgbClr val="000000"/>
              </a:solidFill>
              <a:latin typeface="Arial"/>
            </a:endParaRPr>
          </a:p>
        </p:txBody>
      </p:sp>
      <p:sp>
        <p:nvSpPr>
          <p:cNvPr id="250" name="Line 20"/>
          <p:cNvSpPr>
            <a:spLocks noChangeShapeType="1"/>
          </p:cNvSpPr>
          <p:nvPr/>
        </p:nvSpPr>
        <p:spPr bwMode="auto">
          <a:xfrm>
            <a:off x="5135657" y="4103036"/>
            <a:ext cx="30861" cy="0"/>
          </a:xfrm>
          <a:prstGeom prst="line">
            <a:avLst/>
          </a:prstGeom>
          <a:noFill/>
          <a:ln w="3">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34290" tIns="17145" rIns="34290" bIns="17145" numCol="1" anchor="t" anchorCtr="0" compatLnSpc="1">
            <a:prstTxWarp prst="textNoShape">
              <a:avLst/>
            </a:prstTxWarp>
          </a:bodyPr>
          <a:lstStyle/>
          <a:p>
            <a:pPr defTabSz="685800">
              <a:defRPr/>
            </a:pPr>
            <a:endParaRPr lang="en-US" sz="675">
              <a:solidFill>
                <a:srgbClr val="000000"/>
              </a:solidFill>
              <a:latin typeface="Arial"/>
            </a:endParaRPr>
          </a:p>
        </p:txBody>
      </p:sp>
      <p:sp>
        <p:nvSpPr>
          <p:cNvPr id="251" name="Line 37"/>
          <p:cNvSpPr>
            <a:spLocks noChangeShapeType="1"/>
          </p:cNvSpPr>
          <p:nvPr/>
        </p:nvSpPr>
        <p:spPr bwMode="auto">
          <a:xfrm>
            <a:off x="3879168" y="3257456"/>
            <a:ext cx="1992196" cy="0"/>
          </a:xfrm>
          <a:prstGeom prst="line">
            <a:avLst/>
          </a:prstGeom>
          <a:noFill/>
          <a:ln w="1270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34290" tIns="17145" rIns="34290" bIns="17145" numCol="1" anchor="t" anchorCtr="0" compatLnSpc="1">
            <a:prstTxWarp prst="textNoShape">
              <a:avLst/>
            </a:prstTxWarp>
          </a:bodyPr>
          <a:lstStyle/>
          <a:p>
            <a:pPr defTabSz="685800">
              <a:defRPr/>
            </a:pPr>
            <a:endParaRPr lang="en-US" sz="675" dirty="0">
              <a:solidFill>
                <a:srgbClr val="000000"/>
              </a:solidFill>
              <a:latin typeface="Arial"/>
            </a:endParaRPr>
          </a:p>
        </p:txBody>
      </p:sp>
      <p:sp>
        <p:nvSpPr>
          <p:cNvPr id="252" name="Line 38"/>
          <p:cNvSpPr>
            <a:spLocks noChangeShapeType="1"/>
          </p:cNvSpPr>
          <p:nvPr/>
        </p:nvSpPr>
        <p:spPr bwMode="auto">
          <a:xfrm>
            <a:off x="3848307" y="4116926"/>
            <a:ext cx="30861" cy="0"/>
          </a:xfrm>
          <a:prstGeom prst="line">
            <a:avLst/>
          </a:prstGeom>
          <a:noFill/>
          <a:ln w="1270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34290" tIns="17145" rIns="34290" bIns="17145" numCol="1" anchor="t" anchorCtr="0" compatLnSpc="1">
            <a:prstTxWarp prst="textNoShape">
              <a:avLst/>
            </a:prstTxWarp>
          </a:bodyPr>
          <a:lstStyle/>
          <a:p>
            <a:pPr defTabSz="685800">
              <a:defRPr/>
            </a:pPr>
            <a:endParaRPr lang="en-US" sz="675">
              <a:solidFill>
                <a:srgbClr val="000000"/>
              </a:solidFill>
              <a:latin typeface="Arial"/>
            </a:endParaRPr>
          </a:p>
        </p:txBody>
      </p:sp>
      <p:sp>
        <p:nvSpPr>
          <p:cNvPr id="253" name="Line 39"/>
          <p:cNvSpPr>
            <a:spLocks noChangeShapeType="1"/>
          </p:cNvSpPr>
          <p:nvPr/>
        </p:nvSpPr>
        <p:spPr bwMode="auto">
          <a:xfrm>
            <a:off x="3863166" y="4045737"/>
            <a:ext cx="16002" cy="0"/>
          </a:xfrm>
          <a:prstGeom prst="line">
            <a:avLst/>
          </a:prstGeom>
          <a:noFill/>
          <a:ln w="1270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34290" tIns="17145" rIns="34290" bIns="17145" numCol="1" anchor="t" anchorCtr="0" compatLnSpc="1">
            <a:prstTxWarp prst="textNoShape">
              <a:avLst/>
            </a:prstTxWarp>
          </a:bodyPr>
          <a:lstStyle/>
          <a:p>
            <a:pPr defTabSz="685800">
              <a:defRPr/>
            </a:pPr>
            <a:endParaRPr lang="en-US" sz="675">
              <a:solidFill>
                <a:srgbClr val="000000"/>
              </a:solidFill>
              <a:latin typeface="Arial"/>
            </a:endParaRPr>
          </a:p>
        </p:txBody>
      </p:sp>
      <p:sp>
        <p:nvSpPr>
          <p:cNvPr id="254" name="Line 40"/>
          <p:cNvSpPr>
            <a:spLocks noChangeShapeType="1"/>
          </p:cNvSpPr>
          <p:nvPr/>
        </p:nvSpPr>
        <p:spPr bwMode="auto">
          <a:xfrm>
            <a:off x="3848307" y="3974549"/>
            <a:ext cx="30861" cy="0"/>
          </a:xfrm>
          <a:prstGeom prst="line">
            <a:avLst/>
          </a:prstGeom>
          <a:noFill/>
          <a:ln w="1270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34290" tIns="17145" rIns="34290" bIns="17145" numCol="1" anchor="t" anchorCtr="0" compatLnSpc="1">
            <a:prstTxWarp prst="textNoShape">
              <a:avLst/>
            </a:prstTxWarp>
          </a:bodyPr>
          <a:lstStyle/>
          <a:p>
            <a:pPr defTabSz="685800">
              <a:defRPr/>
            </a:pPr>
            <a:endParaRPr lang="en-US" sz="675">
              <a:solidFill>
                <a:srgbClr val="000000"/>
              </a:solidFill>
              <a:latin typeface="Arial"/>
            </a:endParaRPr>
          </a:p>
        </p:txBody>
      </p:sp>
      <p:sp>
        <p:nvSpPr>
          <p:cNvPr id="255" name="Line 41"/>
          <p:cNvSpPr>
            <a:spLocks noChangeShapeType="1"/>
          </p:cNvSpPr>
          <p:nvPr/>
        </p:nvSpPr>
        <p:spPr bwMode="auto">
          <a:xfrm>
            <a:off x="3863166" y="3902492"/>
            <a:ext cx="16002" cy="0"/>
          </a:xfrm>
          <a:prstGeom prst="line">
            <a:avLst/>
          </a:prstGeom>
          <a:noFill/>
          <a:ln w="1270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34290" tIns="17145" rIns="34290" bIns="17145" numCol="1" anchor="t" anchorCtr="0" compatLnSpc="1">
            <a:prstTxWarp prst="textNoShape">
              <a:avLst/>
            </a:prstTxWarp>
          </a:bodyPr>
          <a:lstStyle/>
          <a:p>
            <a:pPr defTabSz="685800">
              <a:defRPr/>
            </a:pPr>
            <a:endParaRPr lang="en-US" sz="675">
              <a:solidFill>
                <a:srgbClr val="000000"/>
              </a:solidFill>
              <a:latin typeface="Arial"/>
            </a:endParaRPr>
          </a:p>
        </p:txBody>
      </p:sp>
      <p:sp>
        <p:nvSpPr>
          <p:cNvPr id="256" name="Line 42"/>
          <p:cNvSpPr>
            <a:spLocks noChangeShapeType="1"/>
          </p:cNvSpPr>
          <p:nvPr/>
        </p:nvSpPr>
        <p:spPr bwMode="auto">
          <a:xfrm>
            <a:off x="3848307" y="3830435"/>
            <a:ext cx="30861" cy="0"/>
          </a:xfrm>
          <a:prstGeom prst="line">
            <a:avLst/>
          </a:prstGeom>
          <a:noFill/>
          <a:ln w="1270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34290" tIns="17145" rIns="34290" bIns="17145" numCol="1" anchor="t" anchorCtr="0" compatLnSpc="1">
            <a:prstTxWarp prst="textNoShape">
              <a:avLst/>
            </a:prstTxWarp>
          </a:bodyPr>
          <a:lstStyle/>
          <a:p>
            <a:pPr defTabSz="685800">
              <a:defRPr/>
            </a:pPr>
            <a:endParaRPr lang="en-US" sz="675">
              <a:solidFill>
                <a:srgbClr val="000000"/>
              </a:solidFill>
              <a:latin typeface="Arial"/>
            </a:endParaRPr>
          </a:p>
        </p:txBody>
      </p:sp>
      <p:sp>
        <p:nvSpPr>
          <p:cNvPr id="257" name="Line 43"/>
          <p:cNvSpPr>
            <a:spLocks noChangeShapeType="1"/>
          </p:cNvSpPr>
          <p:nvPr/>
        </p:nvSpPr>
        <p:spPr bwMode="auto">
          <a:xfrm>
            <a:off x="3863166" y="3759248"/>
            <a:ext cx="16002" cy="0"/>
          </a:xfrm>
          <a:prstGeom prst="line">
            <a:avLst/>
          </a:prstGeom>
          <a:noFill/>
          <a:ln w="1270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34290" tIns="17145" rIns="34290" bIns="17145" numCol="1" anchor="t" anchorCtr="0" compatLnSpc="1">
            <a:prstTxWarp prst="textNoShape">
              <a:avLst/>
            </a:prstTxWarp>
          </a:bodyPr>
          <a:lstStyle/>
          <a:p>
            <a:pPr defTabSz="685800">
              <a:defRPr/>
            </a:pPr>
            <a:endParaRPr lang="en-US" sz="675">
              <a:solidFill>
                <a:srgbClr val="000000"/>
              </a:solidFill>
              <a:latin typeface="Arial"/>
            </a:endParaRPr>
          </a:p>
        </p:txBody>
      </p:sp>
      <p:sp>
        <p:nvSpPr>
          <p:cNvPr id="258" name="Line 44"/>
          <p:cNvSpPr>
            <a:spLocks noChangeShapeType="1"/>
          </p:cNvSpPr>
          <p:nvPr/>
        </p:nvSpPr>
        <p:spPr bwMode="auto">
          <a:xfrm>
            <a:off x="3848307" y="3687191"/>
            <a:ext cx="30861" cy="0"/>
          </a:xfrm>
          <a:prstGeom prst="line">
            <a:avLst/>
          </a:prstGeom>
          <a:noFill/>
          <a:ln w="1270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34290" tIns="17145" rIns="34290" bIns="17145" numCol="1" anchor="t" anchorCtr="0" compatLnSpc="1">
            <a:prstTxWarp prst="textNoShape">
              <a:avLst/>
            </a:prstTxWarp>
          </a:bodyPr>
          <a:lstStyle/>
          <a:p>
            <a:pPr defTabSz="685800">
              <a:defRPr/>
            </a:pPr>
            <a:endParaRPr lang="en-US" sz="675">
              <a:solidFill>
                <a:srgbClr val="000000"/>
              </a:solidFill>
              <a:latin typeface="Arial"/>
            </a:endParaRPr>
          </a:p>
        </p:txBody>
      </p:sp>
      <p:sp>
        <p:nvSpPr>
          <p:cNvPr id="259" name="Line 45"/>
          <p:cNvSpPr>
            <a:spLocks noChangeShapeType="1"/>
          </p:cNvSpPr>
          <p:nvPr/>
        </p:nvSpPr>
        <p:spPr bwMode="auto">
          <a:xfrm>
            <a:off x="3863166" y="3616002"/>
            <a:ext cx="16002" cy="0"/>
          </a:xfrm>
          <a:prstGeom prst="line">
            <a:avLst/>
          </a:prstGeom>
          <a:noFill/>
          <a:ln w="1270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34290" tIns="17145" rIns="34290" bIns="17145" numCol="1" anchor="t" anchorCtr="0" compatLnSpc="1">
            <a:prstTxWarp prst="textNoShape">
              <a:avLst/>
            </a:prstTxWarp>
          </a:bodyPr>
          <a:lstStyle/>
          <a:p>
            <a:pPr defTabSz="685800">
              <a:defRPr/>
            </a:pPr>
            <a:endParaRPr lang="en-US" sz="675">
              <a:solidFill>
                <a:srgbClr val="000000"/>
              </a:solidFill>
              <a:latin typeface="Arial"/>
            </a:endParaRPr>
          </a:p>
        </p:txBody>
      </p:sp>
      <p:sp>
        <p:nvSpPr>
          <p:cNvPr id="260" name="Line 46"/>
          <p:cNvSpPr>
            <a:spLocks noChangeShapeType="1"/>
          </p:cNvSpPr>
          <p:nvPr/>
        </p:nvSpPr>
        <p:spPr bwMode="auto">
          <a:xfrm>
            <a:off x="3848307" y="3544814"/>
            <a:ext cx="30861" cy="0"/>
          </a:xfrm>
          <a:prstGeom prst="line">
            <a:avLst/>
          </a:prstGeom>
          <a:noFill/>
          <a:ln w="1270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34290" tIns="17145" rIns="34290" bIns="17145" numCol="1" anchor="t" anchorCtr="0" compatLnSpc="1">
            <a:prstTxWarp prst="textNoShape">
              <a:avLst/>
            </a:prstTxWarp>
          </a:bodyPr>
          <a:lstStyle/>
          <a:p>
            <a:pPr defTabSz="685800">
              <a:defRPr/>
            </a:pPr>
            <a:endParaRPr lang="en-US" sz="675">
              <a:solidFill>
                <a:srgbClr val="000000"/>
              </a:solidFill>
              <a:latin typeface="Arial"/>
            </a:endParaRPr>
          </a:p>
        </p:txBody>
      </p:sp>
      <p:sp>
        <p:nvSpPr>
          <p:cNvPr id="261" name="Line 47"/>
          <p:cNvSpPr>
            <a:spLocks noChangeShapeType="1"/>
          </p:cNvSpPr>
          <p:nvPr/>
        </p:nvSpPr>
        <p:spPr bwMode="auto">
          <a:xfrm>
            <a:off x="3863166" y="3472757"/>
            <a:ext cx="16002" cy="0"/>
          </a:xfrm>
          <a:prstGeom prst="line">
            <a:avLst/>
          </a:prstGeom>
          <a:noFill/>
          <a:ln w="1270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34290" tIns="17145" rIns="34290" bIns="17145" numCol="1" anchor="t" anchorCtr="0" compatLnSpc="1">
            <a:prstTxWarp prst="textNoShape">
              <a:avLst/>
            </a:prstTxWarp>
          </a:bodyPr>
          <a:lstStyle/>
          <a:p>
            <a:pPr defTabSz="685800">
              <a:defRPr/>
            </a:pPr>
            <a:endParaRPr lang="en-US" sz="675">
              <a:solidFill>
                <a:srgbClr val="000000"/>
              </a:solidFill>
              <a:latin typeface="Arial"/>
            </a:endParaRPr>
          </a:p>
        </p:txBody>
      </p:sp>
      <p:sp>
        <p:nvSpPr>
          <p:cNvPr id="262" name="Line 48"/>
          <p:cNvSpPr>
            <a:spLocks noChangeShapeType="1"/>
          </p:cNvSpPr>
          <p:nvPr/>
        </p:nvSpPr>
        <p:spPr bwMode="auto">
          <a:xfrm>
            <a:off x="3848307" y="3400700"/>
            <a:ext cx="30861" cy="0"/>
          </a:xfrm>
          <a:prstGeom prst="line">
            <a:avLst/>
          </a:prstGeom>
          <a:noFill/>
          <a:ln w="1270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34290" tIns="17145" rIns="34290" bIns="17145" numCol="1" anchor="t" anchorCtr="0" compatLnSpc="1">
            <a:prstTxWarp prst="textNoShape">
              <a:avLst/>
            </a:prstTxWarp>
          </a:bodyPr>
          <a:lstStyle/>
          <a:p>
            <a:pPr defTabSz="685800">
              <a:defRPr/>
            </a:pPr>
            <a:endParaRPr lang="en-US" sz="675">
              <a:solidFill>
                <a:srgbClr val="000000"/>
              </a:solidFill>
              <a:latin typeface="Arial"/>
            </a:endParaRPr>
          </a:p>
        </p:txBody>
      </p:sp>
      <p:sp>
        <p:nvSpPr>
          <p:cNvPr id="263" name="Line 49"/>
          <p:cNvSpPr>
            <a:spLocks noChangeShapeType="1"/>
          </p:cNvSpPr>
          <p:nvPr/>
        </p:nvSpPr>
        <p:spPr bwMode="auto">
          <a:xfrm>
            <a:off x="3863166" y="3329513"/>
            <a:ext cx="16002" cy="0"/>
          </a:xfrm>
          <a:prstGeom prst="line">
            <a:avLst/>
          </a:prstGeom>
          <a:noFill/>
          <a:ln w="1270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34290" tIns="17145" rIns="34290" bIns="17145" numCol="1" anchor="t" anchorCtr="0" compatLnSpc="1">
            <a:prstTxWarp prst="textNoShape">
              <a:avLst/>
            </a:prstTxWarp>
          </a:bodyPr>
          <a:lstStyle/>
          <a:p>
            <a:pPr defTabSz="685800">
              <a:defRPr/>
            </a:pPr>
            <a:endParaRPr lang="en-US" sz="675">
              <a:solidFill>
                <a:srgbClr val="000000"/>
              </a:solidFill>
              <a:latin typeface="Arial"/>
            </a:endParaRPr>
          </a:p>
        </p:txBody>
      </p:sp>
      <p:sp>
        <p:nvSpPr>
          <p:cNvPr id="264" name="Line 50"/>
          <p:cNvSpPr>
            <a:spLocks noChangeShapeType="1"/>
          </p:cNvSpPr>
          <p:nvPr/>
        </p:nvSpPr>
        <p:spPr bwMode="auto">
          <a:xfrm>
            <a:off x="3848307" y="3257456"/>
            <a:ext cx="30861" cy="0"/>
          </a:xfrm>
          <a:prstGeom prst="line">
            <a:avLst/>
          </a:prstGeom>
          <a:noFill/>
          <a:ln w="1270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34290" tIns="17145" rIns="34290" bIns="17145" numCol="1" anchor="t" anchorCtr="0" compatLnSpc="1">
            <a:prstTxWarp prst="textNoShape">
              <a:avLst/>
            </a:prstTxWarp>
          </a:bodyPr>
          <a:lstStyle/>
          <a:p>
            <a:pPr defTabSz="685800">
              <a:defRPr/>
            </a:pPr>
            <a:endParaRPr lang="en-US" sz="675">
              <a:solidFill>
                <a:srgbClr val="000000"/>
              </a:solidFill>
              <a:latin typeface="Arial"/>
            </a:endParaRPr>
          </a:p>
        </p:txBody>
      </p:sp>
      <p:sp>
        <p:nvSpPr>
          <p:cNvPr id="265" name="Line 51"/>
          <p:cNvSpPr>
            <a:spLocks noChangeShapeType="1"/>
          </p:cNvSpPr>
          <p:nvPr/>
        </p:nvSpPr>
        <p:spPr bwMode="auto">
          <a:xfrm>
            <a:off x="3863166" y="3186267"/>
            <a:ext cx="16002" cy="0"/>
          </a:xfrm>
          <a:prstGeom prst="line">
            <a:avLst/>
          </a:prstGeom>
          <a:noFill/>
          <a:ln w="1270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34290" tIns="17145" rIns="34290" bIns="17145" numCol="1" anchor="t" anchorCtr="0" compatLnSpc="1">
            <a:prstTxWarp prst="textNoShape">
              <a:avLst/>
            </a:prstTxWarp>
          </a:bodyPr>
          <a:lstStyle/>
          <a:p>
            <a:pPr defTabSz="685800">
              <a:defRPr/>
            </a:pPr>
            <a:endParaRPr lang="en-US" sz="675">
              <a:solidFill>
                <a:srgbClr val="000000"/>
              </a:solidFill>
              <a:latin typeface="Arial"/>
            </a:endParaRPr>
          </a:p>
        </p:txBody>
      </p:sp>
      <p:sp>
        <p:nvSpPr>
          <p:cNvPr id="266" name="Line 52"/>
          <p:cNvSpPr>
            <a:spLocks noChangeShapeType="1"/>
          </p:cNvSpPr>
          <p:nvPr/>
        </p:nvSpPr>
        <p:spPr bwMode="auto">
          <a:xfrm>
            <a:off x="3848307" y="3115079"/>
            <a:ext cx="30861" cy="0"/>
          </a:xfrm>
          <a:prstGeom prst="line">
            <a:avLst/>
          </a:prstGeom>
          <a:noFill/>
          <a:ln w="1270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34290" tIns="17145" rIns="34290" bIns="17145" numCol="1" anchor="t" anchorCtr="0" compatLnSpc="1">
            <a:prstTxWarp prst="textNoShape">
              <a:avLst/>
            </a:prstTxWarp>
          </a:bodyPr>
          <a:lstStyle/>
          <a:p>
            <a:pPr defTabSz="685800">
              <a:defRPr/>
            </a:pPr>
            <a:endParaRPr lang="en-US" sz="675">
              <a:solidFill>
                <a:srgbClr val="000000"/>
              </a:solidFill>
              <a:latin typeface="Arial"/>
            </a:endParaRPr>
          </a:p>
        </p:txBody>
      </p:sp>
      <p:sp>
        <p:nvSpPr>
          <p:cNvPr id="267" name="Line 53"/>
          <p:cNvSpPr>
            <a:spLocks noChangeShapeType="1"/>
          </p:cNvSpPr>
          <p:nvPr/>
        </p:nvSpPr>
        <p:spPr bwMode="auto">
          <a:xfrm>
            <a:off x="3863166" y="3042155"/>
            <a:ext cx="16002" cy="0"/>
          </a:xfrm>
          <a:prstGeom prst="line">
            <a:avLst/>
          </a:prstGeom>
          <a:noFill/>
          <a:ln w="1270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34290" tIns="17145" rIns="34290" bIns="17145" numCol="1" anchor="t" anchorCtr="0" compatLnSpc="1">
            <a:prstTxWarp prst="textNoShape">
              <a:avLst/>
            </a:prstTxWarp>
          </a:bodyPr>
          <a:lstStyle/>
          <a:p>
            <a:pPr defTabSz="685800">
              <a:defRPr/>
            </a:pPr>
            <a:endParaRPr lang="en-US" sz="675">
              <a:solidFill>
                <a:srgbClr val="000000"/>
              </a:solidFill>
              <a:latin typeface="Arial"/>
            </a:endParaRPr>
          </a:p>
        </p:txBody>
      </p:sp>
      <p:sp>
        <p:nvSpPr>
          <p:cNvPr id="268" name="Line 54"/>
          <p:cNvSpPr>
            <a:spLocks noChangeShapeType="1"/>
          </p:cNvSpPr>
          <p:nvPr/>
        </p:nvSpPr>
        <p:spPr bwMode="auto">
          <a:xfrm>
            <a:off x="3848307" y="2970966"/>
            <a:ext cx="30861" cy="0"/>
          </a:xfrm>
          <a:prstGeom prst="line">
            <a:avLst/>
          </a:prstGeom>
          <a:noFill/>
          <a:ln w="1270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34290" tIns="17145" rIns="34290" bIns="17145" numCol="1" anchor="t" anchorCtr="0" compatLnSpc="1">
            <a:prstTxWarp prst="textNoShape">
              <a:avLst/>
            </a:prstTxWarp>
          </a:bodyPr>
          <a:lstStyle/>
          <a:p>
            <a:pPr defTabSz="685800">
              <a:defRPr/>
            </a:pPr>
            <a:endParaRPr lang="en-US" sz="675">
              <a:solidFill>
                <a:srgbClr val="000000"/>
              </a:solidFill>
              <a:latin typeface="Arial"/>
            </a:endParaRPr>
          </a:p>
        </p:txBody>
      </p:sp>
      <p:sp>
        <p:nvSpPr>
          <p:cNvPr id="269" name="Line 55"/>
          <p:cNvSpPr>
            <a:spLocks noChangeShapeType="1"/>
          </p:cNvSpPr>
          <p:nvPr/>
        </p:nvSpPr>
        <p:spPr bwMode="auto">
          <a:xfrm>
            <a:off x="3863166" y="2899778"/>
            <a:ext cx="16002" cy="0"/>
          </a:xfrm>
          <a:prstGeom prst="line">
            <a:avLst/>
          </a:prstGeom>
          <a:noFill/>
          <a:ln w="1270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34290" tIns="17145" rIns="34290" bIns="17145" numCol="1" anchor="t" anchorCtr="0" compatLnSpc="1">
            <a:prstTxWarp prst="textNoShape">
              <a:avLst/>
            </a:prstTxWarp>
          </a:bodyPr>
          <a:lstStyle/>
          <a:p>
            <a:pPr defTabSz="685800">
              <a:defRPr/>
            </a:pPr>
            <a:endParaRPr lang="en-US" sz="675">
              <a:solidFill>
                <a:srgbClr val="000000"/>
              </a:solidFill>
              <a:latin typeface="Arial"/>
            </a:endParaRPr>
          </a:p>
        </p:txBody>
      </p:sp>
      <p:sp>
        <p:nvSpPr>
          <p:cNvPr id="270" name="Line 56"/>
          <p:cNvSpPr>
            <a:spLocks noChangeShapeType="1"/>
          </p:cNvSpPr>
          <p:nvPr/>
        </p:nvSpPr>
        <p:spPr bwMode="auto">
          <a:xfrm flipV="1">
            <a:off x="3879168" y="2899778"/>
            <a:ext cx="0" cy="1217148"/>
          </a:xfrm>
          <a:prstGeom prst="line">
            <a:avLst/>
          </a:prstGeom>
          <a:noFill/>
          <a:ln w="1270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34290" tIns="17145" rIns="34290" bIns="17145" numCol="1" anchor="t" anchorCtr="0" compatLnSpc="1">
            <a:prstTxWarp prst="textNoShape">
              <a:avLst/>
            </a:prstTxWarp>
          </a:bodyPr>
          <a:lstStyle/>
          <a:p>
            <a:pPr defTabSz="685800">
              <a:defRPr/>
            </a:pPr>
            <a:endParaRPr lang="en-US" sz="675">
              <a:solidFill>
                <a:srgbClr val="000000"/>
              </a:solidFill>
              <a:latin typeface="Arial"/>
            </a:endParaRPr>
          </a:p>
        </p:txBody>
      </p:sp>
      <p:sp>
        <p:nvSpPr>
          <p:cNvPr id="271" name="Rectangle 57"/>
          <p:cNvSpPr>
            <a:spLocks noChangeArrowheads="1"/>
          </p:cNvSpPr>
          <p:nvPr/>
        </p:nvSpPr>
        <p:spPr bwMode="auto">
          <a:xfrm rot="16200000">
            <a:off x="3753696" y="3175792"/>
            <a:ext cx="65" cy="55399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t" anchorCtr="0" compatLnSpc="1">
            <a:prstTxWarp prst="textNoShape">
              <a:avLst/>
            </a:prstTxWarp>
            <a:spAutoFit/>
          </a:bodyPr>
          <a:lstStyle/>
          <a:p>
            <a:pPr defTabSz="685800">
              <a:defRPr/>
            </a:pPr>
            <a:endParaRPr lang="en-US" sz="3600" dirty="0">
              <a:solidFill>
                <a:srgbClr val="000000"/>
              </a:solidFill>
              <a:latin typeface="Arial"/>
              <a:cs typeface="Arial" pitchFamily="34" charset="0"/>
            </a:endParaRPr>
          </a:p>
        </p:txBody>
      </p:sp>
      <p:sp>
        <p:nvSpPr>
          <p:cNvPr id="272" name="TextBox 271"/>
          <p:cNvSpPr txBox="1"/>
          <p:nvPr/>
        </p:nvSpPr>
        <p:spPr>
          <a:xfrm>
            <a:off x="4161052" y="3898081"/>
            <a:ext cx="545342" cy="207749"/>
          </a:xfrm>
          <a:prstGeom prst="rect">
            <a:avLst/>
          </a:prstGeom>
          <a:noFill/>
        </p:spPr>
        <p:txBody>
          <a:bodyPr wrap="none" rtlCol="0">
            <a:spAutoFit/>
          </a:bodyPr>
          <a:lstStyle/>
          <a:p>
            <a:pPr algn="ctr" defTabSz="685800">
              <a:defRPr/>
            </a:pPr>
            <a:r>
              <a:rPr lang="en-US" sz="750" i="1" dirty="0">
                <a:solidFill>
                  <a:srgbClr val="000000"/>
                </a:solidFill>
                <a:latin typeface="Arial"/>
              </a:rPr>
              <a:t>P</a:t>
            </a:r>
            <a:r>
              <a:rPr lang="en-US" sz="750" dirty="0">
                <a:solidFill>
                  <a:srgbClr val="000000"/>
                </a:solidFill>
                <a:latin typeface="Arial"/>
              </a:rPr>
              <a:t> = 0.18</a:t>
            </a:r>
          </a:p>
        </p:txBody>
      </p:sp>
      <p:sp>
        <p:nvSpPr>
          <p:cNvPr id="273" name="TextBox 272"/>
          <p:cNvSpPr txBox="1"/>
          <p:nvPr/>
        </p:nvSpPr>
        <p:spPr>
          <a:xfrm>
            <a:off x="5187605" y="3933216"/>
            <a:ext cx="598242" cy="207749"/>
          </a:xfrm>
          <a:prstGeom prst="rect">
            <a:avLst/>
          </a:prstGeom>
          <a:noFill/>
        </p:spPr>
        <p:txBody>
          <a:bodyPr wrap="none" rtlCol="0">
            <a:spAutoFit/>
          </a:bodyPr>
          <a:lstStyle/>
          <a:p>
            <a:pPr algn="ctr" defTabSz="685800">
              <a:defRPr/>
            </a:pPr>
            <a:r>
              <a:rPr lang="en-US" sz="750" i="1" dirty="0">
                <a:solidFill>
                  <a:srgbClr val="000000"/>
                </a:solidFill>
                <a:latin typeface="Arial"/>
              </a:rPr>
              <a:t>P</a:t>
            </a:r>
            <a:r>
              <a:rPr lang="en-US" sz="750" dirty="0">
                <a:solidFill>
                  <a:srgbClr val="000000"/>
                </a:solidFill>
                <a:latin typeface="Arial"/>
              </a:rPr>
              <a:t> = 0.003</a:t>
            </a:r>
          </a:p>
        </p:txBody>
      </p:sp>
      <p:sp>
        <p:nvSpPr>
          <p:cNvPr id="274" name="Rectangle 84">
            <a:extLst>
              <a:ext uri="{FF2B5EF4-FFF2-40B4-BE49-F238E27FC236}">
                <a16:creationId xmlns:a16="http://schemas.microsoft.com/office/drawing/2014/main" id="{3550165F-3F0C-4966-BA87-9E9E0CC5489D}"/>
              </a:ext>
            </a:extLst>
          </p:cNvPr>
          <p:cNvSpPr>
            <a:spLocks noChangeArrowheads="1"/>
          </p:cNvSpPr>
          <p:nvPr/>
        </p:nvSpPr>
        <p:spPr bwMode="auto">
          <a:xfrm rot="16200000">
            <a:off x="2931722" y="3445271"/>
            <a:ext cx="1383392" cy="115416"/>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t" anchorCtr="0" compatLnSpc="1">
            <a:prstTxWarp prst="textNoShape">
              <a:avLst/>
            </a:prstTxWarp>
            <a:spAutoFit/>
          </a:bodyPr>
          <a:lstStyle/>
          <a:p>
            <a:pPr defTabSz="685800">
              <a:defRPr/>
            </a:pPr>
            <a:r>
              <a:rPr lang="en-GB" sz="750" dirty="0">
                <a:solidFill>
                  <a:srgbClr val="000000"/>
                </a:solidFill>
                <a:latin typeface="Arial"/>
                <a:cs typeface="Arial" pitchFamily="34" charset="0"/>
              </a:rPr>
              <a:t>Change in left atrial volume (mL)</a:t>
            </a:r>
          </a:p>
        </p:txBody>
      </p:sp>
      <p:sp>
        <p:nvSpPr>
          <p:cNvPr id="275" name="Rectangle 87">
            <a:extLst>
              <a:ext uri="{FF2B5EF4-FFF2-40B4-BE49-F238E27FC236}">
                <a16:creationId xmlns:a16="http://schemas.microsoft.com/office/drawing/2014/main" id="{B6AC288E-C8EB-4E18-9CE6-EAD07CFEA2CD}"/>
              </a:ext>
            </a:extLst>
          </p:cNvPr>
          <p:cNvSpPr>
            <a:spLocks noChangeArrowheads="1"/>
          </p:cNvSpPr>
          <p:nvPr/>
        </p:nvSpPr>
        <p:spPr bwMode="auto">
          <a:xfrm>
            <a:off x="4031722" y="4481419"/>
            <a:ext cx="100811" cy="103875"/>
          </a:xfrm>
          <a:prstGeom prst="rect">
            <a:avLst/>
          </a:prstGeom>
          <a:solidFill>
            <a:srgbClr val="9EC72B"/>
          </a:solidFill>
          <a:ln>
            <a:noFill/>
            <a:headEnd/>
            <a:tailEnd/>
          </a:ln>
        </p:spPr>
        <p:style>
          <a:lnRef idx="0">
            <a:schemeClr val="accent1"/>
          </a:lnRef>
          <a:fillRef idx="3">
            <a:schemeClr val="accent1"/>
          </a:fillRef>
          <a:effectRef idx="3">
            <a:schemeClr val="accent1"/>
          </a:effectRef>
          <a:fontRef idx="minor">
            <a:schemeClr val="lt1"/>
          </a:fontRef>
        </p:style>
        <p:txBody>
          <a:bodyPr vert="horz" wrap="square" lIns="34290" tIns="17145" rIns="34290" bIns="17145" numCol="1" anchor="t" anchorCtr="0" compatLnSpc="1">
            <a:prstTxWarp prst="textNoShape">
              <a:avLst/>
            </a:prstTxWarp>
          </a:bodyPr>
          <a:lstStyle/>
          <a:p>
            <a:pPr defTabSz="685800">
              <a:defRPr/>
            </a:pPr>
            <a:endParaRPr lang="en-US" sz="675">
              <a:solidFill>
                <a:srgbClr val="FFFFFF"/>
              </a:solidFill>
              <a:latin typeface="Arial"/>
            </a:endParaRPr>
          </a:p>
        </p:txBody>
      </p:sp>
      <p:sp>
        <p:nvSpPr>
          <p:cNvPr id="276" name="Rectangle 89">
            <a:extLst>
              <a:ext uri="{FF2B5EF4-FFF2-40B4-BE49-F238E27FC236}">
                <a16:creationId xmlns:a16="http://schemas.microsoft.com/office/drawing/2014/main" id="{F572DA9D-E99D-42C4-B6C1-8D93BBFED600}"/>
              </a:ext>
            </a:extLst>
          </p:cNvPr>
          <p:cNvSpPr>
            <a:spLocks noChangeArrowheads="1"/>
          </p:cNvSpPr>
          <p:nvPr/>
        </p:nvSpPr>
        <p:spPr bwMode="auto">
          <a:xfrm>
            <a:off x="4197687" y="4467739"/>
            <a:ext cx="283732" cy="10387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t" anchorCtr="0" compatLnSpc="1">
            <a:prstTxWarp prst="textNoShape">
              <a:avLst/>
            </a:prstTxWarp>
            <a:spAutoFit/>
          </a:bodyPr>
          <a:lstStyle/>
          <a:p>
            <a:pPr defTabSz="685800">
              <a:defRPr/>
            </a:pPr>
            <a:r>
              <a:rPr lang="en-US" sz="675" dirty="0">
                <a:solidFill>
                  <a:srgbClr val="000000"/>
                </a:solidFill>
                <a:latin typeface="Arial"/>
                <a:cs typeface="Arial" pitchFamily="34" charset="0"/>
              </a:rPr>
              <a:t>Sac/</a:t>
            </a:r>
            <a:r>
              <a:rPr lang="en-US" sz="675" dirty="0" err="1">
                <a:solidFill>
                  <a:srgbClr val="000000"/>
                </a:solidFill>
                <a:latin typeface="Arial"/>
                <a:cs typeface="Arial" pitchFamily="34" charset="0"/>
              </a:rPr>
              <a:t>val</a:t>
            </a:r>
            <a:endParaRPr lang="en-US" sz="675" dirty="0">
              <a:solidFill>
                <a:srgbClr val="000000"/>
              </a:solidFill>
              <a:latin typeface="Arial"/>
              <a:cs typeface="Arial" pitchFamily="34" charset="0"/>
            </a:endParaRPr>
          </a:p>
        </p:txBody>
      </p:sp>
      <p:sp>
        <p:nvSpPr>
          <p:cNvPr id="277" name="Rectangle 90">
            <a:extLst>
              <a:ext uri="{FF2B5EF4-FFF2-40B4-BE49-F238E27FC236}">
                <a16:creationId xmlns:a16="http://schemas.microsoft.com/office/drawing/2014/main" id="{715F5503-6299-4B3D-8AD2-0778419EA040}"/>
              </a:ext>
            </a:extLst>
          </p:cNvPr>
          <p:cNvSpPr>
            <a:spLocks noChangeArrowheads="1"/>
          </p:cNvSpPr>
          <p:nvPr/>
        </p:nvSpPr>
        <p:spPr bwMode="auto">
          <a:xfrm>
            <a:off x="4797399" y="4484884"/>
            <a:ext cx="100811" cy="103875"/>
          </a:xfrm>
          <a:prstGeom prst="rect">
            <a:avLst/>
          </a:prstGeom>
          <a:solidFill>
            <a:schemeClr val="tx1">
              <a:lumMod val="50000"/>
              <a:lumOff val="50000"/>
            </a:schemeClr>
          </a:solidFill>
          <a:ln>
            <a:noFill/>
            <a:headEnd/>
            <a:tailEnd/>
          </a:ln>
        </p:spPr>
        <p:style>
          <a:lnRef idx="0">
            <a:schemeClr val="accent2"/>
          </a:lnRef>
          <a:fillRef idx="3">
            <a:schemeClr val="accent2"/>
          </a:fillRef>
          <a:effectRef idx="3">
            <a:schemeClr val="accent2"/>
          </a:effectRef>
          <a:fontRef idx="minor">
            <a:schemeClr val="lt1"/>
          </a:fontRef>
        </p:style>
        <p:txBody>
          <a:bodyPr vert="horz" wrap="square" lIns="34290" tIns="17145" rIns="34290" bIns="17145" numCol="1" anchor="t" anchorCtr="0" compatLnSpc="1">
            <a:prstTxWarp prst="textNoShape">
              <a:avLst/>
            </a:prstTxWarp>
          </a:bodyPr>
          <a:lstStyle/>
          <a:p>
            <a:pPr defTabSz="685800">
              <a:defRPr/>
            </a:pPr>
            <a:endParaRPr lang="en-US" sz="675">
              <a:solidFill>
                <a:srgbClr val="000000"/>
              </a:solidFill>
              <a:latin typeface="Arial"/>
            </a:endParaRPr>
          </a:p>
        </p:txBody>
      </p:sp>
      <p:sp>
        <p:nvSpPr>
          <p:cNvPr id="278" name="Rectangle 92">
            <a:extLst>
              <a:ext uri="{FF2B5EF4-FFF2-40B4-BE49-F238E27FC236}">
                <a16:creationId xmlns:a16="http://schemas.microsoft.com/office/drawing/2014/main" id="{787FF477-3060-47A6-9F23-6C36515351DF}"/>
              </a:ext>
            </a:extLst>
          </p:cNvPr>
          <p:cNvSpPr>
            <a:spLocks noChangeArrowheads="1"/>
          </p:cNvSpPr>
          <p:nvPr/>
        </p:nvSpPr>
        <p:spPr bwMode="auto">
          <a:xfrm>
            <a:off x="4963365" y="4482774"/>
            <a:ext cx="365485" cy="10387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t" anchorCtr="0" compatLnSpc="1">
            <a:prstTxWarp prst="textNoShape">
              <a:avLst/>
            </a:prstTxWarp>
            <a:spAutoFit/>
          </a:bodyPr>
          <a:lstStyle/>
          <a:p>
            <a:pPr defTabSz="685800">
              <a:defRPr/>
            </a:pPr>
            <a:r>
              <a:rPr lang="en-US" sz="675" dirty="0">
                <a:solidFill>
                  <a:srgbClr val="000000"/>
                </a:solidFill>
                <a:latin typeface="Arial"/>
                <a:cs typeface="Arial" pitchFamily="34" charset="0"/>
              </a:rPr>
              <a:t>Valsartan</a:t>
            </a:r>
            <a:endParaRPr lang="en-US" sz="3600" dirty="0">
              <a:solidFill>
                <a:srgbClr val="000000"/>
              </a:solidFill>
              <a:latin typeface="Arial"/>
              <a:cs typeface="Arial" pitchFamily="34" charset="0"/>
            </a:endParaRPr>
          </a:p>
        </p:txBody>
      </p:sp>
      <p:sp>
        <p:nvSpPr>
          <p:cNvPr id="279" name="Rectangle 87"/>
          <p:cNvSpPr>
            <a:spLocks noChangeArrowheads="1"/>
          </p:cNvSpPr>
          <p:nvPr/>
        </p:nvSpPr>
        <p:spPr bwMode="auto">
          <a:xfrm>
            <a:off x="6551611" y="4402093"/>
            <a:ext cx="100811" cy="103875"/>
          </a:xfrm>
          <a:prstGeom prst="rect">
            <a:avLst/>
          </a:prstGeom>
          <a:solidFill>
            <a:srgbClr val="FF0000"/>
          </a:solidFill>
          <a:ln>
            <a:noFill/>
            <a:headEnd/>
            <a:tailEnd/>
          </a:ln>
        </p:spPr>
        <p:style>
          <a:lnRef idx="0">
            <a:schemeClr val="accent1"/>
          </a:lnRef>
          <a:fillRef idx="3">
            <a:schemeClr val="accent1"/>
          </a:fillRef>
          <a:effectRef idx="3">
            <a:schemeClr val="accent1"/>
          </a:effectRef>
          <a:fontRef idx="minor">
            <a:schemeClr val="lt1"/>
          </a:fontRef>
        </p:style>
        <p:txBody>
          <a:bodyPr vert="horz" wrap="square" lIns="34290" tIns="17145" rIns="34290" bIns="17145" numCol="1" anchor="t" anchorCtr="0" compatLnSpc="1">
            <a:prstTxWarp prst="textNoShape">
              <a:avLst/>
            </a:prstTxWarp>
          </a:bodyPr>
          <a:lstStyle/>
          <a:p>
            <a:pPr defTabSz="685800"/>
            <a:endParaRPr lang="en-US" sz="675">
              <a:solidFill>
                <a:srgbClr val="FFFFFF"/>
              </a:solidFill>
              <a:latin typeface="Arial"/>
            </a:endParaRPr>
          </a:p>
        </p:txBody>
      </p:sp>
      <p:sp>
        <p:nvSpPr>
          <p:cNvPr id="280" name="Rectangle 89"/>
          <p:cNvSpPr>
            <a:spLocks noChangeArrowheads="1"/>
          </p:cNvSpPr>
          <p:nvPr/>
        </p:nvSpPr>
        <p:spPr bwMode="auto">
          <a:xfrm>
            <a:off x="6671707" y="4406761"/>
            <a:ext cx="394339" cy="10387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t" anchorCtr="0" compatLnSpc="1">
            <a:prstTxWarp prst="textNoShape">
              <a:avLst/>
            </a:prstTxWarp>
            <a:spAutoFit/>
          </a:bodyPr>
          <a:lstStyle/>
          <a:p>
            <a:pPr defTabSz="685800"/>
            <a:r>
              <a:rPr lang="en-US" sz="675" dirty="0">
                <a:solidFill>
                  <a:srgbClr val="000000"/>
                </a:solidFill>
                <a:latin typeface="Arial"/>
                <a:cs typeface="Arial" pitchFamily="34" charset="0"/>
              </a:rPr>
              <a:t>Worsened</a:t>
            </a:r>
          </a:p>
        </p:txBody>
      </p:sp>
      <p:sp>
        <p:nvSpPr>
          <p:cNvPr id="281" name="Rectangle 90"/>
          <p:cNvSpPr>
            <a:spLocks noChangeArrowheads="1"/>
          </p:cNvSpPr>
          <p:nvPr/>
        </p:nvSpPr>
        <p:spPr bwMode="auto">
          <a:xfrm>
            <a:off x="7254577" y="4396811"/>
            <a:ext cx="100811" cy="103875"/>
          </a:xfrm>
          <a:prstGeom prst="rect">
            <a:avLst/>
          </a:prstGeom>
          <a:solidFill>
            <a:schemeClr val="accent4">
              <a:lumMod val="40000"/>
              <a:lumOff val="60000"/>
            </a:schemeClr>
          </a:solidFill>
          <a:ln>
            <a:noFill/>
            <a:headEnd/>
            <a:tailEnd/>
          </a:ln>
        </p:spPr>
        <p:style>
          <a:lnRef idx="0">
            <a:schemeClr val="accent2"/>
          </a:lnRef>
          <a:fillRef idx="3">
            <a:schemeClr val="accent2"/>
          </a:fillRef>
          <a:effectRef idx="3">
            <a:schemeClr val="accent2"/>
          </a:effectRef>
          <a:fontRef idx="minor">
            <a:schemeClr val="lt1"/>
          </a:fontRef>
        </p:style>
        <p:txBody>
          <a:bodyPr vert="horz" wrap="square" lIns="34290" tIns="17145" rIns="34290" bIns="17145" numCol="1" anchor="t" anchorCtr="0" compatLnSpc="1">
            <a:prstTxWarp prst="textNoShape">
              <a:avLst/>
            </a:prstTxWarp>
          </a:bodyPr>
          <a:lstStyle/>
          <a:p>
            <a:pPr defTabSz="685800"/>
            <a:endParaRPr lang="en-US" sz="675">
              <a:solidFill>
                <a:srgbClr val="000000"/>
              </a:solidFill>
              <a:latin typeface="Arial"/>
            </a:endParaRPr>
          </a:p>
        </p:txBody>
      </p:sp>
      <p:sp>
        <p:nvSpPr>
          <p:cNvPr id="282" name="Rectangle 92"/>
          <p:cNvSpPr>
            <a:spLocks noChangeArrowheads="1"/>
          </p:cNvSpPr>
          <p:nvPr/>
        </p:nvSpPr>
        <p:spPr bwMode="auto">
          <a:xfrm>
            <a:off x="7374673" y="4406932"/>
            <a:ext cx="442429" cy="10387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t" anchorCtr="0" compatLnSpc="1">
            <a:prstTxWarp prst="textNoShape">
              <a:avLst/>
            </a:prstTxWarp>
            <a:spAutoFit/>
          </a:bodyPr>
          <a:lstStyle/>
          <a:p>
            <a:pPr defTabSz="685800"/>
            <a:r>
              <a:rPr lang="en-US" sz="675" dirty="0">
                <a:solidFill>
                  <a:srgbClr val="000000"/>
                </a:solidFill>
                <a:latin typeface="Arial"/>
                <a:cs typeface="Arial" pitchFamily="34" charset="0"/>
              </a:rPr>
              <a:t>Unchanged</a:t>
            </a:r>
          </a:p>
        </p:txBody>
      </p:sp>
      <p:sp>
        <p:nvSpPr>
          <p:cNvPr id="283" name="Rectangle 93"/>
          <p:cNvSpPr>
            <a:spLocks noChangeArrowheads="1"/>
          </p:cNvSpPr>
          <p:nvPr/>
        </p:nvSpPr>
        <p:spPr bwMode="auto">
          <a:xfrm>
            <a:off x="7984552" y="4404310"/>
            <a:ext cx="100811" cy="103875"/>
          </a:xfrm>
          <a:prstGeom prst="rect">
            <a:avLst/>
          </a:prstGeom>
          <a:solidFill>
            <a:srgbClr val="8D1F1B"/>
          </a:solidFill>
          <a:ln>
            <a:noFill/>
            <a:headEnd/>
            <a:tailEnd/>
          </a:ln>
        </p:spPr>
        <p:style>
          <a:lnRef idx="0">
            <a:schemeClr val="accent1"/>
          </a:lnRef>
          <a:fillRef idx="3">
            <a:schemeClr val="accent1"/>
          </a:fillRef>
          <a:effectRef idx="3">
            <a:schemeClr val="accent1"/>
          </a:effectRef>
          <a:fontRef idx="minor">
            <a:schemeClr val="lt1"/>
          </a:fontRef>
        </p:style>
        <p:txBody>
          <a:bodyPr vert="horz" wrap="square" lIns="34290" tIns="17145" rIns="34290" bIns="17145" numCol="1" anchor="t" anchorCtr="0" compatLnSpc="1">
            <a:prstTxWarp prst="textNoShape">
              <a:avLst/>
            </a:prstTxWarp>
          </a:bodyPr>
          <a:lstStyle/>
          <a:p>
            <a:pPr defTabSz="685800"/>
            <a:endParaRPr lang="en-US" sz="675">
              <a:solidFill>
                <a:srgbClr val="000000"/>
              </a:solidFill>
              <a:latin typeface="Arial"/>
            </a:endParaRPr>
          </a:p>
        </p:txBody>
      </p:sp>
      <p:sp>
        <p:nvSpPr>
          <p:cNvPr id="284" name="Rectangle 95"/>
          <p:cNvSpPr>
            <a:spLocks noChangeArrowheads="1"/>
          </p:cNvSpPr>
          <p:nvPr/>
        </p:nvSpPr>
        <p:spPr bwMode="auto">
          <a:xfrm>
            <a:off x="8104649" y="4409655"/>
            <a:ext cx="360676" cy="10387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t" anchorCtr="0" compatLnSpc="1">
            <a:prstTxWarp prst="textNoShape">
              <a:avLst/>
            </a:prstTxWarp>
            <a:spAutoFit/>
          </a:bodyPr>
          <a:lstStyle/>
          <a:p>
            <a:pPr defTabSz="685800"/>
            <a:r>
              <a:rPr lang="en-US" sz="675" dirty="0">
                <a:solidFill>
                  <a:srgbClr val="000000"/>
                </a:solidFill>
                <a:latin typeface="Arial"/>
                <a:cs typeface="Arial" pitchFamily="34" charset="0"/>
              </a:rPr>
              <a:t>Improved</a:t>
            </a:r>
          </a:p>
        </p:txBody>
      </p:sp>
      <p:sp>
        <p:nvSpPr>
          <p:cNvPr id="285" name="Rectangle 7"/>
          <p:cNvSpPr>
            <a:spLocks noChangeArrowheads="1"/>
          </p:cNvSpPr>
          <p:nvPr/>
        </p:nvSpPr>
        <p:spPr bwMode="auto">
          <a:xfrm>
            <a:off x="6431289" y="3958739"/>
            <a:ext cx="350417" cy="30234"/>
          </a:xfrm>
          <a:prstGeom prst="rect">
            <a:avLst/>
          </a:prstGeom>
          <a:solidFill>
            <a:srgbClr val="FF0000"/>
          </a:solidFill>
          <a:ln>
            <a:noFill/>
            <a:headEnd/>
            <a:tailEnd/>
          </a:ln>
        </p:spPr>
        <p:style>
          <a:lnRef idx="2">
            <a:schemeClr val="accent1">
              <a:shade val="50000"/>
            </a:schemeClr>
          </a:lnRef>
          <a:fillRef idx="1">
            <a:schemeClr val="accent1"/>
          </a:fillRef>
          <a:effectRef idx="0">
            <a:schemeClr val="accent1"/>
          </a:effectRef>
          <a:fontRef idx="minor">
            <a:schemeClr val="lt1"/>
          </a:fontRef>
        </p:style>
        <p:txBody>
          <a:bodyPr vert="horz" wrap="square" lIns="34290" tIns="17145" rIns="34290" bIns="17145" numCol="1" anchor="t" anchorCtr="0" compatLnSpc="1">
            <a:prstTxWarp prst="textNoShape">
              <a:avLst/>
            </a:prstTxWarp>
          </a:bodyPr>
          <a:lstStyle/>
          <a:p>
            <a:pPr defTabSz="685800"/>
            <a:endParaRPr lang="en-US" sz="675">
              <a:solidFill>
                <a:srgbClr val="000000"/>
              </a:solidFill>
              <a:latin typeface="Arial"/>
            </a:endParaRPr>
          </a:p>
        </p:txBody>
      </p:sp>
      <p:sp>
        <p:nvSpPr>
          <p:cNvPr id="286" name="Line 8"/>
          <p:cNvSpPr>
            <a:spLocks noChangeShapeType="1"/>
          </p:cNvSpPr>
          <p:nvPr/>
        </p:nvSpPr>
        <p:spPr bwMode="auto">
          <a:xfrm>
            <a:off x="6431289" y="3958739"/>
            <a:ext cx="350417" cy="0"/>
          </a:xfrm>
          <a:prstGeom prst="line">
            <a:avLst/>
          </a:prstGeom>
          <a:solidFill>
            <a:srgbClr val="FF0000"/>
          </a:solidFill>
          <a:ln>
            <a:noFill/>
            <a:headEnd/>
            <a:tailEnd/>
          </a:ln>
        </p:spPr>
        <p:style>
          <a:lnRef idx="0">
            <a:schemeClr val="accent1"/>
          </a:lnRef>
          <a:fillRef idx="3">
            <a:schemeClr val="accent1"/>
          </a:fillRef>
          <a:effectRef idx="3">
            <a:schemeClr val="accent1"/>
          </a:effectRef>
          <a:fontRef idx="minor">
            <a:schemeClr val="lt1"/>
          </a:fontRef>
        </p:style>
        <p:txBody>
          <a:bodyPr vert="horz" wrap="square" lIns="34290" tIns="17145" rIns="34290" bIns="17145" numCol="1" anchor="t" anchorCtr="0" compatLnSpc="1">
            <a:prstTxWarp prst="textNoShape">
              <a:avLst/>
            </a:prstTxWarp>
          </a:bodyPr>
          <a:lstStyle/>
          <a:p>
            <a:pPr defTabSz="685800"/>
            <a:endParaRPr lang="en-US" sz="675">
              <a:solidFill>
                <a:srgbClr val="000000"/>
              </a:solidFill>
              <a:latin typeface="Arial"/>
            </a:endParaRPr>
          </a:p>
        </p:txBody>
      </p:sp>
      <p:sp>
        <p:nvSpPr>
          <p:cNvPr id="287" name="Line 9"/>
          <p:cNvSpPr>
            <a:spLocks noChangeShapeType="1"/>
          </p:cNvSpPr>
          <p:nvPr/>
        </p:nvSpPr>
        <p:spPr bwMode="auto">
          <a:xfrm>
            <a:off x="6781703" y="3958739"/>
            <a:ext cx="0" cy="30234"/>
          </a:xfrm>
          <a:prstGeom prst="line">
            <a:avLst/>
          </a:prstGeom>
          <a:solidFill>
            <a:srgbClr val="FF0000"/>
          </a:solidFill>
          <a:ln>
            <a:noFill/>
            <a:headEnd/>
            <a:tailEnd/>
          </a:ln>
        </p:spPr>
        <p:style>
          <a:lnRef idx="0">
            <a:schemeClr val="accent1"/>
          </a:lnRef>
          <a:fillRef idx="3">
            <a:schemeClr val="accent1"/>
          </a:fillRef>
          <a:effectRef idx="3">
            <a:schemeClr val="accent1"/>
          </a:effectRef>
          <a:fontRef idx="minor">
            <a:schemeClr val="lt1"/>
          </a:fontRef>
        </p:style>
        <p:txBody>
          <a:bodyPr vert="horz" wrap="square" lIns="34290" tIns="17145" rIns="34290" bIns="17145" numCol="1" anchor="t" anchorCtr="0" compatLnSpc="1">
            <a:prstTxWarp prst="textNoShape">
              <a:avLst/>
            </a:prstTxWarp>
          </a:bodyPr>
          <a:lstStyle/>
          <a:p>
            <a:pPr defTabSz="685800"/>
            <a:endParaRPr lang="en-US" sz="675">
              <a:solidFill>
                <a:srgbClr val="000000"/>
              </a:solidFill>
              <a:latin typeface="Arial"/>
            </a:endParaRPr>
          </a:p>
        </p:txBody>
      </p:sp>
      <p:sp>
        <p:nvSpPr>
          <p:cNvPr id="288" name="Line 10"/>
          <p:cNvSpPr>
            <a:spLocks noChangeShapeType="1"/>
          </p:cNvSpPr>
          <p:nvPr/>
        </p:nvSpPr>
        <p:spPr bwMode="auto">
          <a:xfrm flipV="1">
            <a:off x="6431288" y="3958739"/>
            <a:ext cx="0" cy="30234"/>
          </a:xfrm>
          <a:prstGeom prst="line">
            <a:avLst/>
          </a:prstGeom>
          <a:noFill/>
          <a:ln w="1270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34290" tIns="17145" rIns="34290" bIns="17145" numCol="1" anchor="t" anchorCtr="0" compatLnSpc="1">
            <a:prstTxWarp prst="textNoShape">
              <a:avLst/>
            </a:prstTxWarp>
          </a:bodyPr>
          <a:lstStyle/>
          <a:p>
            <a:pPr defTabSz="685800"/>
            <a:endParaRPr lang="en-US" sz="675">
              <a:solidFill>
                <a:srgbClr val="000000"/>
              </a:solidFill>
              <a:latin typeface="Arial"/>
            </a:endParaRPr>
          </a:p>
        </p:txBody>
      </p:sp>
      <p:sp>
        <p:nvSpPr>
          <p:cNvPr id="289" name="Rectangle 11"/>
          <p:cNvSpPr>
            <a:spLocks noChangeArrowheads="1"/>
          </p:cNvSpPr>
          <p:nvPr/>
        </p:nvSpPr>
        <p:spPr bwMode="auto">
          <a:xfrm>
            <a:off x="6869044" y="3958739"/>
            <a:ext cx="351468" cy="30234"/>
          </a:xfrm>
          <a:prstGeom prst="rect">
            <a:avLst/>
          </a:prstGeom>
          <a:solidFill>
            <a:srgbClr val="FF0000"/>
          </a:solidFill>
          <a:ln>
            <a:noFill/>
            <a:headEnd/>
            <a:tailEnd/>
          </a:ln>
        </p:spPr>
        <p:style>
          <a:lnRef idx="2">
            <a:schemeClr val="accent1">
              <a:shade val="50000"/>
            </a:schemeClr>
          </a:lnRef>
          <a:fillRef idx="1">
            <a:schemeClr val="accent1"/>
          </a:fillRef>
          <a:effectRef idx="0">
            <a:schemeClr val="accent1"/>
          </a:effectRef>
          <a:fontRef idx="minor">
            <a:schemeClr val="lt1"/>
          </a:fontRef>
        </p:style>
        <p:txBody>
          <a:bodyPr vert="horz" wrap="square" lIns="34290" tIns="17145" rIns="34290" bIns="17145" numCol="1" anchor="t" anchorCtr="0" compatLnSpc="1">
            <a:prstTxWarp prst="textNoShape">
              <a:avLst/>
            </a:prstTxWarp>
          </a:bodyPr>
          <a:lstStyle/>
          <a:p>
            <a:pPr defTabSz="685800"/>
            <a:endParaRPr lang="en-US" sz="675">
              <a:solidFill>
                <a:srgbClr val="000000"/>
              </a:solidFill>
              <a:latin typeface="Arial"/>
            </a:endParaRPr>
          </a:p>
        </p:txBody>
      </p:sp>
      <p:sp>
        <p:nvSpPr>
          <p:cNvPr id="290" name="Line 12"/>
          <p:cNvSpPr>
            <a:spLocks noChangeShapeType="1"/>
          </p:cNvSpPr>
          <p:nvPr/>
        </p:nvSpPr>
        <p:spPr bwMode="auto">
          <a:xfrm>
            <a:off x="6869044" y="3958739"/>
            <a:ext cx="351468" cy="0"/>
          </a:xfrm>
          <a:prstGeom prst="line">
            <a:avLst/>
          </a:prstGeom>
          <a:solidFill>
            <a:srgbClr val="FF0000"/>
          </a:solidFill>
          <a:ln>
            <a:noFill/>
            <a:headEnd/>
            <a:tailEnd/>
          </a:ln>
        </p:spPr>
        <p:style>
          <a:lnRef idx="0">
            <a:schemeClr val="accent1"/>
          </a:lnRef>
          <a:fillRef idx="3">
            <a:schemeClr val="accent1"/>
          </a:fillRef>
          <a:effectRef idx="3">
            <a:schemeClr val="accent1"/>
          </a:effectRef>
          <a:fontRef idx="minor">
            <a:schemeClr val="lt1"/>
          </a:fontRef>
        </p:style>
        <p:txBody>
          <a:bodyPr vert="horz" wrap="square" lIns="34290" tIns="17145" rIns="34290" bIns="17145" numCol="1" anchor="t" anchorCtr="0" compatLnSpc="1">
            <a:prstTxWarp prst="textNoShape">
              <a:avLst/>
            </a:prstTxWarp>
          </a:bodyPr>
          <a:lstStyle/>
          <a:p>
            <a:pPr defTabSz="685800"/>
            <a:endParaRPr lang="en-US" sz="675">
              <a:solidFill>
                <a:srgbClr val="000000"/>
              </a:solidFill>
              <a:latin typeface="Arial"/>
            </a:endParaRPr>
          </a:p>
        </p:txBody>
      </p:sp>
      <p:sp>
        <p:nvSpPr>
          <p:cNvPr id="291" name="Line 14"/>
          <p:cNvSpPr>
            <a:spLocks noChangeShapeType="1"/>
          </p:cNvSpPr>
          <p:nvPr/>
        </p:nvSpPr>
        <p:spPr bwMode="auto">
          <a:xfrm flipV="1">
            <a:off x="6869044" y="3958739"/>
            <a:ext cx="0" cy="30234"/>
          </a:xfrm>
          <a:prstGeom prst="line">
            <a:avLst/>
          </a:prstGeom>
          <a:noFill/>
          <a:ln w="5">
            <a:noFill/>
            <a:prstDash val="solid"/>
            <a:round/>
            <a:headEnd/>
            <a:tailEnd/>
          </a:ln>
          <a:extLst>
            <a:ext uri="{909E8E84-426E-40DD-AFC4-6F175D3DCCD1}">
              <a14:hiddenFill xmlns:a14="http://schemas.microsoft.com/office/drawing/2010/main">
                <a:noFill/>
              </a14:hiddenFill>
            </a:ext>
          </a:extLst>
        </p:spPr>
        <p:txBody>
          <a:bodyPr vert="horz" wrap="square" lIns="34290" tIns="17145" rIns="34290" bIns="17145" numCol="1" anchor="t" anchorCtr="0" compatLnSpc="1">
            <a:prstTxWarp prst="textNoShape">
              <a:avLst/>
            </a:prstTxWarp>
          </a:bodyPr>
          <a:lstStyle/>
          <a:p>
            <a:pPr defTabSz="685800"/>
            <a:endParaRPr lang="en-US" sz="675">
              <a:solidFill>
                <a:srgbClr val="000000"/>
              </a:solidFill>
              <a:latin typeface="Arial"/>
            </a:endParaRPr>
          </a:p>
        </p:txBody>
      </p:sp>
      <p:sp>
        <p:nvSpPr>
          <p:cNvPr id="292" name="Rectangle 15"/>
          <p:cNvSpPr>
            <a:spLocks noChangeArrowheads="1"/>
          </p:cNvSpPr>
          <p:nvPr/>
        </p:nvSpPr>
        <p:spPr bwMode="auto">
          <a:xfrm>
            <a:off x="7638454" y="3945134"/>
            <a:ext cx="350417" cy="43839"/>
          </a:xfrm>
          <a:prstGeom prst="rect">
            <a:avLst/>
          </a:prstGeom>
          <a:solidFill>
            <a:srgbClr val="FF0000"/>
          </a:solidFill>
          <a:ln>
            <a:noFill/>
            <a:headEnd/>
            <a:tailEnd/>
          </a:ln>
        </p:spPr>
        <p:style>
          <a:lnRef idx="2">
            <a:schemeClr val="accent1">
              <a:shade val="50000"/>
            </a:schemeClr>
          </a:lnRef>
          <a:fillRef idx="1">
            <a:schemeClr val="accent1"/>
          </a:fillRef>
          <a:effectRef idx="0">
            <a:schemeClr val="accent1"/>
          </a:effectRef>
          <a:fontRef idx="minor">
            <a:schemeClr val="lt1"/>
          </a:fontRef>
        </p:style>
        <p:txBody>
          <a:bodyPr vert="horz" wrap="square" lIns="34290" tIns="17145" rIns="34290" bIns="17145" numCol="1" anchor="t" anchorCtr="0" compatLnSpc="1">
            <a:prstTxWarp prst="textNoShape">
              <a:avLst/>
            </a:prstTxWarp>
          </a:bodyPr>
          <a:lstStyle/>
          <a:p>
            <a:pPr defTabSz="685800"/>
            <a:endParaRPr lang="en-US" sz="675">
              <a:solidFill>
                <a:srgbClr val="000000"/>
              </a:solidFill>
              <a:latin typeface="Arial"/>
            </a:endParaRPr>
          </a:p>
        </p:txBody>
      </p:sp>
      <p:sp>
        <p:nvSpPr>
          <p:cNvPr id="293" name="Line 16"/>
          <p:cNvSpPr>
            <a:spLocks noChangeShapeType="1"/>
          </p:cNvSpPr>
          <p:nvPr/>
        </p:nvSpPr>
        <p:spPr bwMode="auto">
          <a:xfrm>
            <a:off x="7638454" y="3945134"/>
            <a:ext cx="350417" cy="0"/>
          </a:xfrm>
          <a:prstGeom prst="line">
            <a:avLst/>
          </a:prstGeom>
          <a:ln>
            <a:noFill/>
            <a:headEnd/>
            <a:tailEnd/>
          </a:ln>
        </p:spPr>
        <p:style>
          <a:lnRef idx="2">
            <a:schemeClr val="accent1">
              <a:shade val="50000"/>
            </a:schemeClr>
          </a:lnRef>
          <a:fillRef idx="1">
            <a:schemeClr val="accent1"/>
          </a:fillRef>
          <a:effectRef idx="0">
            <a:schemeClr val="accent1"/>
          </a:effectRef>
          <a:fontRef idx="minor">
            <a:schemeClr val="lt1"/>
          </a:fontRef>
        </p:style>
        <p:txBody>
          <a:bodyPr vert="horz" wrap="square" lIns="34290" tIns="17145" rIns="34290" bIns="17145" numCol="1" anchor="t" anchorCtr="0" compatLnSpc="1">
            <a:prstTxWarp prst="textNoShape">
              <a:avLst/>
            </a:prstTxWarp>
          </a:bodyPr>
          <a:lstStyle/>
          <a:p>
            <a:pPr defTabSz="685800"/>
            <a:endParaRPr lang="en-US" sz="675">
              <a:solidFill>
                <a:srgbClr val="FFFFFF"/>
              </a:solidFill>
              <a:latin typeface="Arial"/>
            </a:endParaRPr>
          </a:p>
        </p:txBody>
      </p:sp>
      <p:sp>
        <p:nvSpPr>
          <p:cNvPr id="294" name="Line 17"/>
          <p:cNvSpPr>
            <a:spLocks noChangeShapeType="1"/>
          </p:cNvSpPr>
          <p:nvPr/>
        </p:nvSpPr>
        <p:spPr bwMode="auto">
          <a:xfrm>
            <a:off x="7988870" y="3945134"/>
            <a:ext cx="0" cy="43839"/>
          </a:xfrm>
          <a:prstGeom prst="line">
            <a:avLst/>
          </a:prstGeom>
          <a:noFill/>
          <a:ln w="5">
            <a:noFill/>
            <a:prstDash val="solid"/>
            <a:round/>
            <a:headEnd/>
            <a:tailEnd/>
          </a:ln>
          <a:extLst>
            <a:ext uri="{909E8E84-426E-40DD-AFC4-6F175D3DCCD1}">
              <a14:hiddenFill xmlns:a14="http://schemas.microsoft.com/office/drawing/2010/main">
                <a:noFill/>
              </a14:hiddenFill>
            </a:ext>
          </a:extLst>
        </p:spPr>
        <p:txBody>
          <a:bodyPr vert="horz" wrap="square" lIns="34290" tIns="17145" rIns="34290" bIns="17145" numCol="1" anchor="t" anchorCtr="0" compatLnSpc="1">
            <a:prstTxWarp prst="textNoShape">
              <a:avLst/>
            </a:prstTxWarp>
          </a:bodyPr>
          <a:lstStyle/>
          <a:p>
            <a:pPr defTabSz="685800"/>
            <a:endParaRPr lang="en-US" sz="675">
              <a:solidFill>
                <a:srgbClr val="000000"/>
              </a:solidFill>
              <a:latin typeface="Arial"/>
            </a:endParaRPr>
          </a:p>
        </p:txBody>
      </p:sp>
      <p:sp>
        <p:nvSpPr>
          <p:cNvPr id="295" name="Line 18"/>
          <p:cNvSpPr>
            <a:spLocks noChangeShapeType="1"/>
          </p:cNvSpPr>
          <p:nvPr/>
        </p:nvSpPr>
        <p:spPr bwMode="auto">
          <a:xfrm flipV="1">
            <a:off x="7638453" y="3945134"/>
            <a:ext cx="0" cy="43839"/>
          </a:xfrm>
          <a:prstGeom prst="line">
            <a:avLst/>
          </a:prstGeom>
          <a:noFill/>
          <a:ln w="5">
            <a:noFill/>
            <a:prstDash val="solid"/>
            <a:round/>
            <a:headEnd/>
            <a:tailEnd/>
          </a:ln>
          <a:extLst>
            <a:ext uri="{909E8E84-426E-40DD-AFC4-6F175D3DCCD1}">
              <a14:hiddenFill xmlns:a14="http://schemas.microsoft.com/office/drawing/2010/main">
                <a:noFill/>
              </a14:hiddenFill>
            </a:ext>
          </a:extLst>
        </p:spPr>
        <p:txBody>
          <a:bodyPr vert="horz" wrap="square" lIns="34290" tIns="17145" rIns="34290" bIns="17145" numCol="1" anchor="t" anchorCtr="0" compatLnSpc="1">
            <a:prstTxWarp prst="textNoShape">
              <a:avLst/>
            </a:prstTxWarp>
          </a:bodyPr>
          <a:lstStyle/>
          <a:p>
            <a:pPr defTabSz="685800"/>
            <a:endParaRPr lang="en-US" sz="675">
              <a:solidFill>
                <a:srgbClr val="000000"/>
              </a:solidFill>
              <a:latin typeface="Arial"/>
            </a:endParaRPr>
          </a:p>
        </p:txBody>
      </p:sp>
      <p:sp>
        <p:nvSpPr>
          <p:cNvPr id="296" name="Rectangle 19"/>
          <p:cNvSpPr>
            <a:spLocks noChangeArrowheads="1"/>
          </p:cNvSpPr>
          <p:nvPr/>
        </p:nvSpPr>
        <p:spPr bwMode="auto">
          <a:xfrm>
            <a:off x="8077264" y="3961007"/>
            <a:ext cx="350417" cy="27966"/>
          </a:xfrm>
          <a:prstGeom prst="rect">
            <a:avLst/>
          </a:prstGeom>
          <a:solidFill>
            <a:srgbClr val="FF0000"/>
          </a:solidFill>
          <a:ln>
            <a:noFill/>
            <a:headEnd/>
            <a:tailEnd/>
          </a:ln>
        </p:spPr>
        <p:style>
          <a:lnRef idx="2">
            <a:schemeClr val="accent1">
              <a:shade val="50000"/>
            </a:schemeClr>
          </a:lnRef>
          <a:fillRef idx="1">
            <a:schemeClr val="accent1"/>
          </a:fillRef>
          <a:effectRef idx="0">
            <a:schemeClr val="accent1"/>
          </a:effectRef>
          <a:fontRef idx="minor">
            <a:schemeClr val="lt1"/>
          </a:fontRef>
        </p:style>
        <p:txBody>
          <a:bodyPr vert="horz" wrap="square" lIns="34290" tIns="17145" rIns="34290" bIns="17145" numCol="1" anchor="t" anchorCtr="0" compatLnSpc="1">
            <a:prstTxWarp prst="textNoShape">
              <a:avLst/>
            </a:prstTxWarp>
          </a:bodyPr>
          <a:lstStyle/>
          <a:p>
            <a:pPr defTabSz="685800"/>
            <a:endParaRPr lang="en-US" sz="675">
              <a:solidFill>
                <a:srgbClr val="000000"/>
              </a:solidFill>
              <a:latin typeface="Arial"/>
            </a:endParaRPr>
          </a:p>
        </p:txBody>
      </p:sp>
      <p:sp>
        <p:nvSpPr>
          <p:cNvPr id="297" name="Line 20"/>
          <p:cNvSpPr>
            <a:spLocks noChangeShapeType="1"/>
          </p:cNvSpPr>
          <p:nvPr/>
        </p:nvSpPr>
        <p:spPr bwMode="auto">
          <a:xfrm>
            <a:off x="8077264" y="3961007"/>
            <a:ext cx="350417" cy="0"/>
          </a:xfrm>
          <a:prstGeom prst="line">
            <a:avLst/>
          </a:prstGeom>
          <a:solidFill>
            <a:srgbClr val="FF0000"/>
          </a:solidFill>
          <a:ln>
            <a:noFill/>
            <a:headEnd/>
            <a:tailEnd/>
          </a:ln>
        </p:spPr>
        <p:style>
          <a:lnRef idx="0">
            <a:schemeClr val="accent1"/>
          </a:lnRef>
          <a:fillRef idx="3">
            <a:schemeClr val="accent1"/>
          </a:fillRef>
          <a:effectRef idx="3">
            <a:schemeClr val="accent1"/>
          </a:effectRef>
          <a:fontRef idx="minor">
            <a:schemeClr val="lt1"/>
          </a:fontRef>
        </p:style>
        <p:txBody>
          <a:bodyPr vert="horz" wrap="square" lIns="34290" tIns="17145" rIns="34290" bIns="17145" numCol="1" anchor="t" anchorCtr="0" compatLnSpc="1">
            <a:prstTxWarp prst="textNoShape">
              <a:avLst/>
            </a:prstTxWarp>
          </a:bodyPr>
          <a:lstStyle/>
          <a:p>
            <a:pPr defTabSz="685800"/>
            <a:endParaRPr lang="en-US" sz="675">
              <a:solidFill>
                <a:srgbClr val="000000"/>
              </a:solidFill>
              <a:latin typeface="Arial"/>
            </a:endParaRPr>
          </a:p>
        </p:txBody>
      </p:sp>
      <p:sp>
        <p:nvSpPr>
          <p:cNvPr id="298" name="Line 21"/>
          <p:cNvSpPr>
            <a:spLocks noChangeShapeType="1"/>
          </p:cNvSpPr>
          <p:nvPr/>
        </p:nvSpPr>
        <p:spPr bwMode="auto">
          <a:xfrm>
            <a:off x="8427677" y="3961007"/>
            <a:ext cx="0" cy="27966"/>
          </a:xfrm>
          <a:prstGeom prst="line">
            <a:avLst/>
          </a:prstGeom>
          <a:noFill/>
          <a:ln w="5">
            <a:noFill/>
            <a:prstDash val="solid"/>
            <a:round/>
            <a:headEnd/>
            <a:tailEnd/>
          </a:ln>
          <a:extLst>
            <a:ext uri="{909E8E84-426E-40DD-AFC4-6F175D3DCCD1}">
              <a14:hiddenFill xmlns:a14="http://schemas.microsoft.com/office/drawing/2010/main">
                <a:noFill/>
              </a14:hiddenFill>
            </a:ext>
          </a:extLst>
        </p:spPr>
        <p:txBody>
          <a:bodyPr vert="horz" wrap="square" lIns="34290" tIns="17145" rIns="34290" bIns="17145" numCol="1" anchor="t" anchorCtr="0" compatLnSpc="1">
            <a:prstTxWarp prst="textNoShape">
              <a:avLst/>
            </a:prstTxWarp>
          </a:bodyPr>
          <a:lstStyle/>
          <a:p>
            <a:pPr defTabSz="685800"/>
            <a:endParaRPr lang="en-US" sz="675">
              <a:solidFill>
                <a:srgbClr val="000000"/>
              </a:solidFill>
              <a:latin typeface="Arial"/>
            </a:endParaRPr>
          </a:p>
        </p:txBody>
      </p:sp>
      <p:sp>
        <p:nvSpPr>
          <p:cNvPr id="299" name="Line 22"/>
          <p:cNvSpPr>
            <a:spLocks noChangeShapeType="1"/>
          </p:cNvSpPr>
          <p:nvPr/>
        </p:nvSpPr>
        <p:spPr bwMode="auto">
          <a:xfrm flipV="1">
            <a:off x="8077262" y="3961007"/>
            <a:ext cx="0" cy="27966"/>
          </a:xfrm>
          <a:prstGeom prst="line">
            <a:avLst/>
          </a:prstGeom>
          <a:noFill/>
          <a:ln w="5">
            <a:noFill/>
            <a:prstDash val="solid"/>
            <a:round/>
            <a:headEnd/>
            <a:tailEnd/>
          </a:ln>
          <a:extLst>
            <a:ext uri="{909E8E84-426E-40DD-AFC4-6F175D3DCCD1}">
              <a14:hiddenFill xmlns:a14="http://schemas.microsoft.com/office/drawing/2010/main">
                <a:noFill/>
              </a14:hiddenFill>
            </a:ext>
          </a:extLst>
        </p:spPr>
        <p:txBody>
          <a:bodyPr vert="horz" wrap="square" lIns="34290" tIns="17145" rIns="34290" bIns="17145" numCol="1" anchor="t" anchorCtr="0" compatLnSpc="1">
            <a:prstTxWarp prst="textNoShape">
              <a:avLst/>
            </a:prstTxWarp>
          </a:bodyPr>
          <a:lstStyle/>
          <a:p>
            <a:pPr defTabSz="685800"/>
            <a:endParaRPr lang="en-US" sz="675">
              <a:solidFill>
                <a:srgbClr val="000000"/>
              </a:solidFill>
              <a:latin typeface="Arial"/>
            </a:endParaRPr>
          </a:p>
        </p:txBody>
      </p:sp>
      <p:sp>
        <p:nvSpPr>
          <p:cNvPr id="300" name="Rectangle 23"/>
          <p:cNvSpPr>
            <a:spLocks noChangeArrowheads="1"/>
          </p:cNvSpPr>
          <p:nvPr/>
        </p:nvSpPr>
        <p:spPr bwMode="auto">
          <a:xfrm>
            <a:off x="6431289" y="3144695"/>
            <a:ext cx="350417" cy="814044"/>
          </a:xfrm>
          <a:prstGeom prst="rect">
            <a:avLst/>
          </a:prstGeom>
          <a:solidFill>
            <a:schemeClr val="accent4">
              <a:lumMod val="40000"/>
              <a:lumOff val="60000"/>
            </a:schemeClr>
          </a:solidFill>
          <a:ln>
            <a:noFill/>
            <a:headEnd/>
            <a:tailEnd/>
          </a:ln>
        </p:spPr>
        <p:style>
          <a:lnRef idx="2">
            <a:schemeClr val="accent2">
              <a:shade val="50000"/>
            </a:schemeClr>
          </a:lnRef>
          <a:fillRef idx="1">
            <a:schemeClr val="accent2"/>
          </a:fillRef>
          <a:effectRef idx="0">
            <a:schemeClr val="accent2"/>
          </a:effectRef>
          <a:fontRef idx="minor">
            <a:schemeClr val="lt1"/>
          </a:fontRef>
        </p:style>
        <p:txBody>
          <a:bodyPr vert="horz" wrap="square" lIns="34290" tIns="17145" rIns="34290" bIns="17145" numCol="1" anchor="t" anchorCtr="0" compatLnSpc="1">
            <a:prstTxWarp prst="textNoShape">
              <a:avLst/>
            </a:prstTxWarp>
          </a:bodyPr>
          <a:lstStyle/>
          <a:p>
            <a:pPr defTabSz="685800"/>
            <a:endParaRPr lang="en-US" sz="675">
              <a:solidFill>
                <a:srgbClr val="000000"/>
              </a:solidFill>
              <a:latin typeface="Arial"/>
            </a:endParaRPr>
          </a:p>
        </p:txBody>
      </p:sp>
      <p:sp>
        <p:nvSpPr>
          <p:cNvPr id="301" name="Rectangle 24"/>
          <p:cNvSpPr>
            <a:spLocks noChangeArrowheads="1"/>
          </p:cNvSpPr>
          <p:nvPr/>
        </p:nvSpPr>
        <p:spPr bwMode="auto">
          <a:xfrm>
            <a:off x="6869044" y="3054751"/>
            <a:ext cx="351468" cy="903989"/>
          </a:xfrm>
          <a:prstGeom prst="rect">
            <a:avLst/>
          </a:prstGeom>
          <a:solidFill>
            <a:schemeClr val="accent4">
              <a:lumMod val="40000"/>
              <a:lumOff val="60000"/>
            </a:schemeClr>
          </a:solidFill>
          <a:ln>
            <a:noFill/>
            <a:headEnd/>
            <a:tailEnd/>
          </a:ln>
        </p:spPr>
        <p:style>
          <a:lnRef idx="2">
            <a:schemeClr val="accent2">
              <a:shade val="50000"/>
            </a:schemeClr>
          </a:lnRef>
          <a:fillRef idx="1">
            <a:schemeClr val="accent2"/>
          </a:fillRef>
          <a:effectRef idx="0">
            <a:schemeClr val="accent2"/>
          </a:effectRef>
          <a:fontRef idx="minor">
            <a:schemeClr val="lt1"/>
          </a:fontRef>
        </p:style>
        <p:txBody>
          <a:bodyPr vert="horz" wrap="square" lIns="34290" tIns="17145" rIns="34290" bIns="17145" numCol="1" anchor="t" anchorCtr="0" compatLnSpc="1">
            <a:prstTxWarp prst="textNoShape">
              <a:avLst/>
            </a:prstTxWarp>
          </a:bodyPr>
          <a:lstStyle/>
          <a:p>
            <a:pPr defTabSz="685800"/>
            <a:endParaRPr lang="en-US" sz="675">
              <a:solidFill>
                <a:srgbClr val="000000"/>
              </a:solidFill>
              <a:latin typeface="Arial"/>
            </a:endParaRPr>
          </a:p>
        </p:txBody>
      </p:sp>
      <p:sp>
        <p:nvSpPr>
          <p:cNvPr id="302" name="Rectangle 25"/>
          <p:cNvSpPr>
            <a:spLocks noChangeArrowheads="1"/>
          </p:cNvSpPr>
          <p:nvPr/>
        </p:nvSpPr>
        <p:spPr bwMode="auto">
          <a:xfrm>
            <a:off x="7638454" y="3121264"/>
            <a:ext cx="350417" cy="823871"/>
          </a:xfrm>
          <a:prstGeom prst="rect">
            <a:avLst/>
          </a:prstGeom>
          <a:solidFill>
            <a:schemeClr val="accent4">
              <a:lumMod val="40000"/>
              <a:lumOff val="60000"/>
            </a:schemeClr>
          </a:solidFill>
          <a:ln>
            <a:noFill/>
            <a:headEnd/>
            <a:tailEnd/>
          </a:ln>
        </p:spPr>
        <p:style>
          <a:lnRef idx="2">
            <a:schemeClr val="accent2">
              <a:shade val="50000"/>
            </a:schemeClr>
          </a:lnRef>
          <a:fillRef idx="1">
            <a:schemeClr val="accent2"/>
          </a:fillRef>
          <a:effectRef idx="0">
            <a:schemeClr val="accent2"/>
          </a:effectRef>
          <a:fontRef idx="minor">
            <a:schemeClr val="lt1"/>
          </a:fontRef>
        </p:style>
        <p:txBody>
          <a:bodyPr vert="horz" wrap="square" lIns="34290" tIns="17145" rIns="34290" bIns="17145" numCol="1" anchor="t" anchorCtr="0" compatLnSpc="1">
            <a:prstTxWarp prst="textNoShape">
              <a:avLst/>
            </a:prstTxWarp>
          </a:bodyPr>
          <a:lstStyle/>
          <a:p>
            <a:pPr defTabSz="685800"/>
            <a:endParaRPr lang="en-US" sz="675">
              <a:solidFill>
                <a:srgbClr val="000000"/>
              </a:solidFill>
              <a:latin typeface="Arial"/>
            </a:endParaRPr>
          </a:p>
        </p:txBody>
      </p:sp>
      <p:sp>
        <p:nvSpPr>
          <p:cNvPr id="303" name="Rectangle 26"/>
          <p:cNvSpPr>
            <a:spLocks noChangeArrowheads="1"/>
          </p:cNvSpPr>
          <p:nvPr/>
        </p:nvSpPr>
        <p:spPr bwMode="auto">
          <a:xfrm>
            <a:off x="8077264" y="3032831"/>
            <a:ext cx="350417" cy="928176"/>
          </a:xfrm>
          <a:prstGeom prst="rect">
            <a:avLst/>
          </a:prstGeom>
          <a:solidFill>
            <a:schemeClr val="accent4">
              <a:lumMod val="40000"/>
              <a:lumOff val="60000"/>
            </a:schemeClr>
          </a:solidFill>
          <a:ln>
            <a:noFill/>
            <a:headEnd/>
            <a:tailEnd/>
          </a:ln>
        </p:spPr>
        <p:style>
          <a:lnRef idx="2">
            <a:schemeClr val="accent2">
              <a:shade val="50000"/>
            </a:schemeClr>
          </a:lnRef>
          <a:fillRef idx="1">
            <a:schemeClr val="accent2"/>
          </a:fillRef>
          <a:effectRef idx="0">
            <a:schemeClr val="accent2"/>
          </a:effectRef>
          <a:fontRef idx="minor">
            <a:schemeClr val="lt1"/>
          </a:fontRef>
        </p:style>
        <p:txBody>
          <a:bodyPr vert="horz" wrap="square" lIns="34290" tIns="17145" rIns="34290" bIns="17145" numCol="1" anchor="t" anchorCtr="0" compatLnSpc="1">
            <a:prstTxWarp prst="textNoShape">
              <a:avLst/>
            </a:prstTxWarp>
          </a:bodyPr>
          <a:lstStyle/>
          <a:p>
            <a:pPr defTabSz="685800"/>
            <a:endParaRPr lang="en-US" sz="675">
              <a:solidFill>
                <a:srgbClr val="000000"/>
              </a:solidFill>
              <a:latin typeface="Arial"/>
            </a:endParaRPr>
          </a:p>
        </p:txBody>
      </p:sp>
      <p:sp>
        <p:nvSpPr>
          <p:cNvPr id="304" name="Rectangle 27"/>
          <p:cNvSpPr>
            <a:spLocks noChangeArrowheads="1"/>
          </p:cNvSpPr>
          <p:nvPr/>
        </p:nvSpPr>
        <p:spPr bwMode="auto">
          <a:xfrm>
            <a:off x="6431289" y="2960270"/>
            <a:ext cx="350417" cy="184426"/>
          </a:xfrm>
          <a:prstGeom prst="rect">
            <a:avLst/>
          </a:prstGeom>
          <a:solidFill>
            <a:srgbClr val="8D1F1B"/>
          </a:solidFill>
          <a:ln>
            <a:noFill/>
            <a:headEnd/>
            <a:tailEnd/>
          </a:ln>
        </p:spPr>
        <p:style>
          <a:lnRef idx="2">
            <a:schemeClr val="accent1">
              <a:shade val="50000"/>
            </a:schemeClr>
          </a:lnRef>
          <a:fillRef idx="1">
            <a:schemeClr val="accent1"/>
          </a:fillRef>
          <a:effectRef idx="0">
            <a:schemeClr val="accent1"/>
          </a:effectRef>
          <a:fontRef idx="minor">
            <a:schemeClr val="lt1"/>
          </a:fontRef>
        </p:style>
        <p:txBody>
          <a:bodyPr vert="horz" wrap="square" lIns="34290" tIns="17145" rIns="34290" bIns="17145" numCol="1" anchor="t" anchorCtr="0" compatLnSpc="1">
            <a:prstTxWarp prst="textNoShape">
              <a:avLst/>
            </a:prstTxWarp>
          </a:bodyPr>
          <a:lstStyle/>
          <a:p>
            <a:pPr defTabSz="685800"/>
            <a:endParaRPr lang="en-US" sz="675">
              <a:solidFill>
                <a:srgbClr val="000000"/>
              </a:solidFill>
              <a:latin typeface="Arial"/>
            </a:endParaRPr>
          </a:p>
        </p:txBody>
      </p:sp>
      <p:sp>
        <p:nvSpPr>
          <p:cNvPr id="305" name="Rectangle 28"/>
          <p:cNvSpPr>
            <a:spLocks noChangeArrowheads="1"/>
          </p:cNvSpPr>
          <p:nvPr/>
        </p:nvSpPr>
        <p:spPr bwMode="auto">
          <a:xfrm>
            <a:off x="6869044" y="2945152"/>
            <a:ext cx="351468" cy="109598"/>
          </a:xfrm>
          <a:prstGeom prst="rect">
            <a:avLst/>
          </a:prstGeom>
          <a:solidFill>
            <a:srgbClr val="8D1F1B"/>
          </a:solidFill>
          <a:ln>
            <a:noFill/>
            <a:headEnd/>
            <a:tailEnd/>
          </a:ln>
        </p:spPr>
        <p:style>
          <a:lnRef idx="2">
            <a:schemeClr val="accent1">
              <a:shade val="50000"/>
            </a:schemeClr>
          </a:lnRef>
          <a:fillRef idx="1">
            <a:schemeClr val="accent1"/>
          </a:fillRef>
          <a:effectRef idx="0">
            <a:schemeClr val="accent1"/>
          </a:effectRef>
          <a:fontRef idx="minor">
            <a:schemeClr val="lt1"/>
          </a:fontRef>
        </p:style>
        <p:txBody>
          <a:bodyPr vert="horz" wrap="square" lIns="34290" tIns="17145" rIns="34290" bIns="17145" numCol="1" anchor="t" anchorCtr="0" compatLnSpc="1">
            <a:prstTxWarp prst="textNoShape">
              <a:avLst/>
            </a:prstTxWarp>
          </a:bodyPr>
          <a:lstStyle/>
          <a:p>
            <a:pPr defTabSz="685800"/>
            <a:endParaRPr lang="en-US" sz="675">
              <a:solidFill>
                <a:srgbClr val="000000"/>
              </a:solidFill>
              <a:latin typeface="Arial"/>
            </a:endParaRPr>
          </a:p>
        </p:txBody>
      </p:sp>
      <p:sp>
        <p:nvSpPr>
          <p:cNvPr id="306" name="Rectangle 29"/>
          <p:cNvSpPr>
            <a:spLocks noChangeArrowheads="1"/>
          </p:cNvSpPr>
          <p:nvPr/>
        </p:nvSpPr>
        <p:spPr bwMode="auto">
          <a:xfrm>
            <a:off x="7638454" y="2862766"/>
            <a:ext cx="350417" cy="258499"/>
          </a:xfrm>
          <a:prstGeom prst="rect">
            <a:avLst/>
          </a:prstGeom>
          <a:solidFill>
            <a:srgbClr val="8D1F1B"/>
          </a:solidFill>
          <a:ln>
            <a:noFill/>
            <a:headEnd/>
            <a:tailEnd/>
          </a:ln>
        </p:spPr>
        <p:style>
          <a:lnRef idx="2">
            <a:schemeClr val="accent1">
              <a:shade val="50000"/>
            </a:schemeClr>
          </a:lnRef>
          <a:fillRef idx="1">
            <a:schemeClr val="accent1"/>
          </a:fillRef>
          <a:effectRef idx="0">
            <a:schemeClr val="accent1"/>
          </a:effectRef>
          <a:fontRef idx="minor">
            <a:schemeClr val="lt1"/>
          </a:fontRef>
        </p:style>
        <p:txBody>
          <a:bodyPr vert="horz" wrap="square" lIns="34290" tIns="17145" rIns="34290" bIns="17145" numCol="1" anchor="t" anchorCtr="0" compatLnSpc="1">
            <a:prstTxWarp prst="textNoShape">
              <a:avLst/>
            </a:prstTxWarp>
          </a:bodyPr>
          <a:lstStyle/>
          <a:p>
            <a:pPr defTabSz="685800"/>
            <a:endParaRPr lang="en-US" sz="675">
              <a:solidFill>
                <a:srgbClr val="000000"/>
              </a:solidFill>
              <a:latin typeface="Arial"/>
            </a:endParaRPr>
          </a:p>
        </p:txBody>
      </p:sp>
      <p:sp>
        <p:nvSpPr>
          <p:cNvPr id="307" name="Rectangle 30"/>
          <p:cNvSpPr>
            <a:spLocks noChangeArrowheads="1"/>
          </p:cNvSpPr>
          <p:nvPr/>
        </p:nvSpPr>
        <p:spPr bwMode="auto">
          <a:xfrm>
            <a:off x="8077264" y="2878639"/>
            <a:ext cx="350417" cy="154193"/>
          </a:xfrm>
          <a:prstGeom prst="rect">
            <a:avLst/>
          </a:prstGeom>
          <a:solidFill>
            <a:srgbClr val="8D1F1B"/>
          </a:solidFill>
          <a:ln>
            <a:noFill/>
            <a:headEnd/>
            <a:tailEnd/>
          </a:ln>
        </p:spPr>
        <p:style>
          <a:lnRef idx="2">
            <a:schemeClr val="accent1">
              <a:shade val="50000"/>
            </a:schemeClr>
          </a:lnRef>
          <a:fillRef idx="1">
            <a:schemeClr val="accent1"/>
          </a:fillRef>
          <a:effectRef idx="0">
            <a:schemeClr val="accent1"/>
          </a:effectRef>
          <a:fontRef idx="minor">
            <a:schemeClr val="lt1"/>
          </a:fontRef>
        </p:style>
        <p:txBody>
          <a:bodyPr vert="horz" wrap="square" lIns="34290" tIns="17145" rIns="34290" bIns="17145" numCol="1" anchor="t" anchorCtr="0" compatLnSpc="1">
            <a:prstTxWarp prst="textNoShape">
              <a:avLst/>
            </a:prstTxWarp>
          </a:bodyPr>
          <a:lstStyle/>
          <a:p>
            <a:pPr defTabSz="685800"/>
            <a:endParaRPr lang="en-US" sz="675">
              <a:solidFill>
                <a:srgbClr val="000000"/>
              </a:solidFill>
              <a:latin typeface="Arial"/>
            </a:endParaRPr>
          </a:p>
        </p:txBody>
      </p:sp>
      <p:sp>
        <p:nvSpPr>
          <p:cNvPr id="308" name="Rectangle 31"/>
          <p:cNvSpPr>
            <a:spLocks noChangeArrowheads="1"/>
          </p:cNvSpPr>
          <p:nvPr/>
        </p:nvSpPr>
        <p:spPr bwMode="auto">
          <a:xfrm>
            <a:off x="6473938" y="4024500"/>
            <a:ext cx="298160" cy="10387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t" anchorCtr="0" compatLnSpc="1">
            <a:prstTxWarp prst="textNoShape">
              <a:avLst/>
            </a:prstTxWarp>
            <a:spAutoFit/>
          </a:bodyPr>
          <a:lstStyle/>
          <a:p>
            <a:pPr algn="ctr" defTabSz="685800"/>
            <a:r>
              <a:rPr lang="en-US" sz="675" b="1" i="1" dirty="0">
                <a:solidFill>
                  <a:srgbClr val="000000"/>
                </a:solidFill>
                <a:latin typeface="Arial"/>
                <a:cs typeface="Arial" pitchFamily="34" charset="0"/>
              </a:rPr>
              <a:t>Sac/</a:t>
            </a:r>
            <a:r>
              <a:rPr lang="en-US" sz="675" b="1" i="1" dirty="0" err="1">
                <a:solidFill>
                  <a:srgbClr val="000000"/>
                </a:solidFill>
                <a:latin typeface="Arial"/>
                <a:cs typeface="Arial" pitchFamily="34" charset="0"/>
              </a:rPr>
              <a:t>val</a:t>
            </a:r>
            <a:endParaRPr lang="en-US" sz="675" b="1" i="1" dirty="0">
              <a:solidFill>
                <a:srgbClr val="000000"/>
              </a:solidFill>
              <a:latin typeface="Arial"/>
              <a:cs typeface="Arial" pitchFamily="34" charset="0"/>
            </a:endParaRPr>
          </a:p>
        </p:txBody>
      </p:sp>
      <p:sp>
        <p:nvSpPr>
          <p:cNvPr id="309" name="Rectangle 32"/>
          <p:cNvSpPr>
            <a:spLocks noChangeArrowheads="1"/>
          </p:cNvSpPr>
          <p:nvPr/>
        </p:nvSpPr>
        <p:spPr bwMode="auto">
          <a:xfrm>
            <a:off x="6869139" y="4024500"/>
            <a:ext cx="389530" cy="10387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t" anchorCtr="0" compatLnSpc="1">
            <a:prstTxWarp prst="textNoShape">
              <a:avLst/>
            </a:prstTxWarp>
            <a:spAutoFit/>
          </a:bodyPr>
          <a:lstStyle/>
          <a:p>
            <a:pPr algn="ctr" defTabSz="685800"/>
            <a:r>
              <a:rPr lang="en-US" sz="675" b="1" i="1" dirty="0">
                <a:solidFill>
                  <a:srgbClr val="000000"/>
                </a:solidFill>
                <a:latin typeface="Arial"/>
                <a:cs typeface="Arial" pitchFamily="34" charset="0"/>
              </a:rPr>
              <a:t>Valsartan</a:t>
            </a:r>
          </a:p>
        </p:txBody>
      </p:sp>
      <p:sp>
        <p:nvSpPr>
          <p:cNvPr id="310" name="Rectangle 34"/>
          <p:cNvSpPr>
            <a:spLocks noChangeArrowheads="1"/>
          </p:cNvSpPr>
          <p:nvPr/>
        </p:nvSpPr>
        <p:spPr bwMode="auto">
          <a:xfrm>
            <a:off x="7682156" y="4024500"/>
            <a:ext cx="298160" cy="10387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t" anchorCtr="0" compatLnSpc="1">
            <a:prstTxWarp prst="textNoShape">
              <a:avLst/>
            </a:prstTxWarp>
            <a:spAutoFit/>
          </a:bodyPr>
          <a:lstStyle/>
          <a:p>
            <a:pPr algn="ctr" defTabSz="685800"/>
            <a:r>
              <a:rPr lang="en-US" sz="675" b="1" i="1" dirty="0">
                <a:solidFill>
                  <a:srgbClr val="000000"/>
                </a:solidFill>
                <a:latin typeface="Arial"/>
                <a:cs typeface="Arial" pitchFamily="34" charset="0"/>
              </a:rPr>
              <a:t>Sac/</a:t>
            </a:r>
            <a:r>
              <a:rPr lang="en-US" sz="675" b="1" i="1" dirty="0" err="1">
                <a:solidFill>
                  <a:srgbClr val="000000"/>
                </a:solidFill>
                <a:latin typeface="Arial"/>
                <a:cs typeface="Arial" pitchFamily="34" charset="0"/>
              </a:rPr>
              <a:t>val</a:t>
            </a:r>
            <a:endParaRPr lang="en-US" sz="675" b="1" i="1" dirty="0">
              <a:solidFill>
                <a:srgbClr val="000000"/>
              </a:solidFill>
              <a:latin typeface="Arial"/>
              <a:cs typeface="Arial" pitchFamily="34" charset="0"/>
            </a:endParaRPr>
          </a:p>
        </p:txBody>
      </p:sp>
      <p:sp>
        <p:nvSpPr>
          <p:cNvPr id="311" name="Rectangle 35"/>
          <p:cNvSpPr>
            <a:spLocks noChangeArrowheads="1"/>
          </p:cNvSpPr>
          <p:nvPr/>
        </p:nvSpPr>
        <p:spPr bwMode="auto">
          <a:xfrm>
            <a:off x="8077356" y="4024500"/>
            <a:ext cx="389530" cy="10387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t" anchorCtr="0" compatLnSpc="1">
            <a:prstTxWarp prst="textNoShape">
              <a:avLst/>
            </a:prstTxWarp>
            <a:spAutoFit/>
          </a:bodyPr>
          <a:lstStyle/>
          <a:p>
            <a:pPr algn="ctr" defTabSz="685800"/>
            <a:r>
              <a:rPr lang="en-US" sz="675" b="1" i="1">
                <a:solidFill>
                  <a:srgbClr val="000000"/>
                </a:solidFill>
                <a:latin typeface="Arial"/>
                <a:cs typeface="Arial" pitchFamily="34" charset="0"/>
              </a:rPr>
              <a:t>Valsartan</a:t>
            </a:r>
          </a:p>
        </p:txBody>
      </p:sp>
      <p:sp>
        <p:nvSpPr>
          <p:cNvPr id="312" name="Rectangle 36"/>
          <p:cNvSpPr>
            <a:spLocks noChangeArrowheads="1"/>
          </p:cNvSpPr>
          <p:nvPr/>
        </p:nvSpPr>
        <p:spPr bwMode="auto">
          <a:xfrm>
            <a:off x="6290684" y="3937583"/>
            <a:ext cx="48090" cy="10387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ctr" anchorCtr="0" compatLnSpc="1">
            <a:prstTxWarp prst="textNoShape">
              <a:avLst/>
            </a:prstTxWarp>
            <a:spAutoFit/>
          </a:bodyPr>
          <a:lstStyle/>
          <a:p>
            <a:pPr algn="r" defTabSz="685800"/>
            <a:r>
              <a:rPr lang="en-US" sz="675">
                <a:solidFill>
                  <a:srgbClr val="000000"/>
                </a:solidFill>
                <a:latin typeface="Arial"/>
                <a:cs typeface="Arial" pitchFamily="34" charset="0"/>
              </a:rPr>
              <a:t>0</a:t>
            </a:r>
          </a:p>
        </p:txBody>
      </p:sp>
      <p:sp>
        <p:nvSpPr>
          <p:cNvPr id="313" name="Rectangle 37"/>
          <p:cNvSpPr>
            <a:spLocks noChangeArrowheads="1"/>
          </p:cNvSpPr>
          <p:nvPr/>
        </p:nvSpPr>
        <p:spPr bwMode="auto">
          <a:xfrm>
            <a:off x="6242593" y="3823904"/>
            <a:ext cx="96181" cy="10387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ctr" anchorCtr="0" compatLnSpc="1">
            <a:prstTxWarp prst="textNoShape">
              <a:avLst/>
            </a:prstTxWarp>
            <a:spAutoFit/>
          </a:bodyPr>
          <a:lstStyle/>
          <a:p>
            <a:pPr algn="r" defTabSz="685800"/>
            <a:r>
              <a:rPr lang="en-US" sz="675">
                <a:solidFill>
                  <a:srgbClr val="000000"/>
                </a:solidFill>
                <a:latin typeface="Arial"/>
                <a:cs typeface="Arial" pitchFamily="34" charset="0"/>
              </a:rPr>
              <a:t>10</a:t>
            </a:r>
          </a:p>
        </p:txBody>
      </p:sp>
      <p:sp>
        <p:nvSpPr>
          <p:cNvPr id="314" name="Rectangle 38"/>
          <p:cNvSpPr>
            <a:spLocks noChangeArrowheads="1"/>
          </p:cNvSpPr>
          <p:nvPr/>
        </p:nvSpPr>
        <p:spPr bwMode="auto">
          <a:xfrm>
            <a:off x="6242593" y="3710225"/>
            <a:ext cx="96181" cy="10387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ctr" anchorCtr="0" compatLnSpc="1">
            <a:prstTxWarp prst="textNoShape">
              <a:avLst/>
            </a:prstTxWarp>
            <a:spAutoFit/>
          </a:bodyPr>
          <a:lstStyle/>
          <a:p>
            <a:pPr algn="r" defTabSz="685800"/>
            <a:r>
              <a:rPr lang="en-US" sz="675">
                <a:solidFill>
                  <a:srgbClr val="000000"/>
                </a:solidFill>
                <a:latin typeface="Arial"/>
                <a:cs typeface="Arial" pitchFamily="34" charset="0"/>
              </a:rPr>
              <a:t>20</a:t>
            </a:r>
          </a:p>
        </p:txBody>
      </p:sp>
      <p:sp>
        <p:nvSpPr>
          <p:cNvPr id="315" name="Rectangle 39"/>
          <p:cNvSpPr>
            <a:spLocks noChangeArrowheads="1"/>
          </p:cNvSpPr>
          <p:nvPr/>
        </p:nvSpPr>
        <p:spPr bwMode="auto">
          <a:xfrm>
            <a:off x="6242593" y="3596546"/>
            <a:ext cx="96181" cy="10387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ctr" anchorCtr="0" compatLnSpc="1">
            <a:prstTxWarp prst="textNoShape">
              <a:avLst/>
            </a:prstTxWarp>
            <a:spAutoFit/>
          </a:bodyPr>
          <a:lstStyle/>
          <a:p>
            <a:pPr algn="r" defTabSz="685800"/>
            <a:r>
              <a:rPr lang="en-US" sz="675">
                <a:solidFill>
                  <a:srgbClr val="000000"/>
                </a:solidFill>
                <a:latin typeface="Arial"/>
                <a:cs typeface="Arial" pitchFamily="34" charset="0"/>
              </a:rPr>
              <a:t>30</a:t>
            </a:r>
          </a:p>
        </p:txBody>
      </p:sp>
      <p:sp>
        <p:nvSpPr>
          <p:cNvPr id="316" name="Rectangle 40"/>
          <p:cNvSpPr>
            <a:spLocks noChangeArrowheads="1"/>
          </p:cNvSpPr>
          <p:nvPr/>
        </p:nvSpPr>
        <p:spPr bwMode="auto">
          <a:xfrm>
            <a:off x="6242593" y="3482867"/>
            <a:ext cx="96181" cy="10387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ctr" anchorCtr="0" compatLnSpc="1">
            <a:prstTxWarp prst="textNoShape">
              <a:avLst/>
            </a:prstTxWarp>
            <a:spAutoFit/>
          </a:bodyPr>
          <a:lstStyle/>
          <a:p>
            <a:pPr algn="r" defTabSz="685800"/>
            <a:r>
              <a:rPr lang="en-US" sz="675">
                <a:solidFill>
                  <a:srgbClr val="000000"/>
                </a:solidFill>
                <a:latin typeface="Arial"/>
                <a:cs typeface="Arial" pitchFamily="34" charset="0"/>
              </a:rPr>
              <a:t>40</a:t>
            </a:r>
          </a:p>
        </p:txBody>
      </p:sp>
      <p:sp>
        <p:nvSpPr>
          <p:cNvPr id="317" name="Rectangle 41"/>
          <p:cNvSpPr>
            <a:spLocks noChangeArrowheads="1"/>
          </p:cNvSpPr>
          <p:nvPr/>
        </p:nvSpPr>
        <p:spPr bwMode="auto">
          <a:xfrm>
            <a:off x="6242593" y="3369188"/>
            <a:ext cx="96181" cy="10387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ctr" anchorCtr="0" compatLnSpc="1">
            <a:prstTxWarp prst="textNoShape">
              <a:avLst/>
            </a:prstTxWarp>
            <a:spAutoFit/>
          </a:bodyPr>
          <a:lstStyle/>
          <a:p>
            <a:pPr algn="r" defTabSz="685800"/>
            <a:r>
              <a:rPr lang="en-US" sz="675">
                <a:solidFill>
                  <a:srgbClr val="000000"/>
                </a:solidFill>
                <a:latin typeface="Arial"/>
                <a:cs typeface="Arial" pitchFamily="34" charset="0"/>
              </a:rPr>
              <a:t>50</a:t>
            </a:r>
          </a:p>
        </p:txBody>
      </p:sp>
      <p:sp>
        <p:nvSpPr>
          <p:cNvPr id="318" name="Rectangle 42"/>
          <p:cNvSpPr>
            <a:spLocks noChangeArrowheads="1"/>
          </p:cNvSpPr>
          <p:nvPr/>
        </p:nvSpPr>
        <p:spPr bwMode="auto">
          <a:xfrm>
            <a:off x="6242593" y="3255509"/>
            <a:ext cx="96181" cy="10387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ctr" anchorCtr="0" compatLnSpc="1">
            <a:prstTxWarp prst="textNoShape">
              <a:avLst/>
            </a:prstTxWarp>
            <a:spAutoFit/>
          </a:bodyPr>
          <a:lstStyle/>
          <a:p>
            <a:pPr algn="r" defTabSz="685800"/>
            <a:r>
              <a:rPr lang="en-US" sz="675">
                <a:solidFill>
                  <a:srgbClr val="000000"/>
                </a:solidFill>
                <a:latin typeface="Arial"/>
                <a:cs typeface="Arial" pitchFamily="34" charset="0"/>
              </a:rPr>
              <a:t>60</a:t>
            </a:r>
          </a:p>
        </p:txBody>
      </p:sp>
      <p:sp>
        <p:nvSpPr>
          <p:cNvPr id="319" name="Rectangle 43"/>
          <p:cNvSpPr>
            <a:spLocks noChangeArrowheads="1"/>
          </p:cNvSpPr>
          <p:nvPr/>
        </p:nvSpPr>
        <p:spPr bwMode="auto">
          <a:xfrm>
            <a:off x="6242593" y="3141830"/>
            <a:ext cx="96181" cy="10387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ctr" anchorCtr="0" compatLnSpc="1">
            <a:prstTxWarp prst="textNoShape">
              <a:avLst/>
            </a:prstTxWarp>
            <a:spAutoFit/>
          </a:bodyPr>
          <a:lstStyle/>
          <a:p>
            <a:pPr algn="r" defTabSz="685800"/>
            <a:r>
              <a:rPr lang="en-US" sz="675">
                <a:solidFill>
                  <a:srgbClr val="000000"/>
                </a:solidFill>
                <a:latin typeface="Arial"/>
                <a:cs typeface="Arial" pitchFamily="34" charset="0"/>
              </a:rPr>
              <a:t>70</a:t>
            </a:r>
          </a:p>
        </p:txBody>
      </p:sp>
      <p:sp>
        <p:nvSpPr>
          <p:cNvPr id="320" name="Rectangle 44"/>
          <p:cNvSpPr>
            <a:spLocks noChangeArrowheads="1"/>
          </p:cNvSpPr>
          <p:nvPr/>
        </p:nvSpPr>
        <p:spPr bwMode="auto">
          <a:xfrm>
            <a:off x="6242593" y="3028151"/>
            <a:ext cx="96181" cy="10387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ctr" anchorCtr="0" compatLnSpc="1">
            <a:prstTxWarp prst="textNoShape">
              <a:avLst/>
            </a:prstTxWarp>
            <a:spAutoFit/>
          </a:bodyPr>
          <a:lstStyle/>
          <a:p>
            <a:pPr algn="r" defTabSz="685800"/>
            <a:r>
              <a:rPr lang="en-US" sz="675" dirty="0">
                <a:solidFill>
                  <a:srgbClr val="000000"/>
                </a:solidFill>
                <a:latin typeface="Arial"/>
                <a:cs typeface="Arial" pitchFamily="34" charset="0"/>
              </a:rPr>
              <a:t>80</a:t>
            </a:r>
          </a:p>
        </p:txBody>
      </p:sp>
      <p:sp>
        <p:nvSpPr>
          <p:cNvPr id="321" name="Rectangle 45"/>
          <p:cNvSpPr>
            <a:spLocks noChangeArrowheads="1"/>
          </p:cNvSpPr>
          <p:nvPr/>
        </p:nvSpPr>
        <p:spPr bwMode="auto">
          <a:xfrm>
            <a:off x="6242593" y="2914472"/>
            <a:ext cx="96181" cy="10387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ctr" anchorCtr="0" compatLnSpc="1">
            <a:prstTxWarp prst="textNoShape">
              <a:avLst/>
            </a:prstTxWarp>
            <a:spAutoFit/>
          </a:bodyPr>
          <a:lstStyle/>
          <a:p>
            <a:pPr algn="r" defTabSz="685800"/>
            <a:r>
              <a:rPr lang="en-US" sz="675">
                <a:solidFill>
                  <a:srgbClr val="000000"/>
                </a:solidFill>
                <a:latin typeface="Arial"/>
                <a:cs typeface="Arial" pitchFamily="34" charset="0"/>
              </a:rPr>
              <a:t>90</a:t>
            </a:r>
          </a:p>
        </p:txBody>
      </p:sp>
      <p:sp>
        <p:nvSpPr>
          <p:cNvPr id="322" name="Rectangle 46"/>
          <p:cNvSpPr>
            <a:spLocks noChangeArrowheads="1"/>
          </p:cNvSpPr>
          <p:nvPr/>
        </p:nvSpPr>
        <p:spPr bwMode="auto">
          <a:xfrm>
            <a:off x="6194504" y="2800793"/>
            <a:ext cx="144270" cy="10387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ctr" anchorCtr="0" compatLnSpc="1">
            <a:prstTxWarp prst="textNoShape">
              <a:avLst/>
            </a:prstTxWarp>
            <a:spAutoFit/>
          </a:bodyPr>
          <a:lstStyle/>
          <a:p>
            <a:pPr algn="r" defTabSz="685800"/>
            <a:r>
              <a:rPr lang="en-US" sz="675" dirty="0">
                <a:solidFill>
                  <a:srgbClr val="000000"/>
                </a:solidFill>
                <a:latin typeface="Arial"/>
                <a:cs typeface="Arial" pitchFamily="34" charset="0"/>
              </a:rPr>
              <a:t>100</a:t>
            </a:r>
          </a:p>
        </p:txBody>
      </p:sp>
      <p:sp>
        <p:nvSpPr>
          <p:cNvPr id="323" name="Line 59"/>
          <p:cNvSpPr>
            <a:spLocks noChangeShapeType="1"/>
          </p:cNvSpPr>
          <p:nvPr/>
        </p:nvSpPr>
        <p:spPr bwMode="auto">
          <a:xfrm>
            <a:off x="6387091" y="3988973"/>
            <a:ext cx="2071109" cy="0"/>
          </a:xfrm>
          <a:prstGeom prst="line">
            <a:avLst/>
          </a:prstGeom>
          <a:solidFill>
            <a:srgbClr val="FF0000"/>
          </a:solidFill>
          <a:ln w="12700">
            <a:solidFill>
              <a:schemeClr val="tx1"/>
            </a:solidFill>
            <a:headEnd/>
            <a:tailEnd/>
          </a:ln>
        </p:spPr>
        <p:style>
          <a:lnRef idx="0">
            <a:schemeClr val="accent1"/>
          </a:lnRef>
          <a:fillRef idx="3">
            <a:schemeClr val="accent1"/>
          </a:fillRef>
          <a:effectRef idx="3">
            <a:schemeClr val="accent1"/>
          </a:effectRef>
          <a:fontRef idx="minor">
            <a:schemeClr val="lt1"/>
          </a:fontRef>
        </p:style>
        <p:txBody>
          <a:bodyPr vert="horz" wrap="square" lIns="34290" tIns="17145" rIns="34290" bIns="17145" numCol="1" anchor="t" anchorCtr="0" compatLnSpc="1">
            <a:prstTxWarp prst="textNoShape">
              <a:avLst/>
            </a:prstTxWarp>
          </a:bodyPr>
          <a:lstStyle/>
          <a:p>
            <a:pPr defTabSz="685800"/>
            <a:endParaRPr lang="en-US" sz="675">
              <a:solidFill>
                <a:srgbClr val="000000"/>
              </a:solidFill>
              <a:latin typeface="Arial"/>
            </a:endParaRPr>
          </a:p>
        </p:txBody>
      </p:sp>
      <p:sp>
        <p:nvSpPr>
          <p:cNvPr id="324" name="Line 60"/>
          <p:cNvSpPr>
            <a:spLocks noChangeShapeType="1"/>
          </p:cNvSpPr>
          <p:nvPr/>
        </p:nvSpPr>
        <p:spPr bwMode="auto">
          <a:xfrm>
            <a:off x="6353418" y="3988973"/>
            <a:ext cx="33674" cy="0"/>
          </a:xfrm>
          <a:prstGeom prst="line">
            <a:avLst/>
          </a:prstGeom>
          <a:noFill/>
          <a:ln w="1270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34290" tIns="17145" rIns="34290" bIns="17145" numCol="1" anchor="t" anchorCtr="0" compatLnSpc="1">
            <a:prstTxWarp prst="textNoShape">
              <a:avLst/>
            </a:prstTxWarp>
          </a:bodyPr>
          <a:lstStyle/>
          <a:p>
            <a:pPr defTabSz="685800"/>
            <a:endParaRPr lang="en-US" sz="675">
              <a:solidFill>
                <a:srgbClr val="000000"/>
              </a:solidFill>
              <a:latin typeface="Arial"/>
            </a:endParaRPr>
          </a:p>
        </p:txBody>
      </p:sp>
      <p:sp>
        <p:nvSpPr>
          <p:cNvPr id="325" name="Line 61"/>
          <p:cNvSpPr>
            <a:spLocks noChangeShapeType="1"/>
          </p:cNvSpPr>
          <p:nvPr/>
        </p:nvSpPr>
        <p:spPr bwMode="auto">
          <a:xfrm>
            <a:off x="6370256" y="3932285"/>
            <a:ext cx="16837" cy="0"/>
          </a:xfrm>
          <a:prstGeom prst="line">
            <a:avLst/>
          </a:prstGeom>
          <a:noFill/>
          <a:ln w="1270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34290" tIns="17145" rIns="34290" bIns="17145" numCol="1" anchor="t" anchorCtr="0" compatLnSpc="1">
            <a:prstTxWarp prst="textNoShape">
              <a:avLst/>
            </a:prstTxWarp>
          </a:bodyPr>
          <a:lstStyle/>
          <a:p>
            <a:pPr defTabSz="685800"/>
            <a:endParaRPr lang="en-US" sz="675">
              <a:solidFill>
                <a:srgbClr val="000000"/>
              </a:solidFill>
              <a:latin typeface="Arial"/>
            </a:endParaRPr>
          </a:p>
        </p:txBody>
      </p:sp>
      <p:sp>
        <p:nvSpPr>
          <p:cNvPr id="326" name="Line 62"/>
          <p:cNvSpPr>
            <a:spLocks noChangeShapeType="1"/>
          </p:cNvSpPr>
          <p:nvPr/>
        </p:nvSpPr>
        <p:spPr bwMode="auto">
          <a:xfrm>
            <a:off x="6353418" y="3874841"/>
            <a:ext cx="33674" cy="0"/>
          </a:xfrm>
          <a:prstGeom prst="line">
            <a:avLst/>
          </a:prstGeom>
          <a:noFill/>
          <a:ln w="1270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34290" tIns="17145" rIns="34290" bIns="17145" numCol="1" anchor="t" anchorCtr="0" compatLnSpc="1">
            <a:prstTxWarp prst="textNoShape">
              <a:avLst/>
            </a:prstTxWarp>
          </a:bodyPr>
          <a:lstStyle/>
          <a:p>
            <a:pPr defTabSz="685800"/>
            <a:endParaRPr lang="en-US" sz="675">
              <a:solidFill>
                <a:srgbClr val="000000"/>
              </a:solidFill>
              <a:latin typeface="Arial"/>
            </a:endParaRPr>
          </a:p>
        </p:txBody>
      </p:sp>
      <p:sp>
        <p:nvSpPr>
          <p:cNvPr id="327" name="Line 63"/>
          <p:cNvSpPr>
            <a:spLocks noChangeShapeType="1"/>
          </p:cNvSpPr>
          <p:nvPr/>
        </p:nvSpPr>
        <p:spPr bwMode="auto">
          <a:xfrm>
            <a:off x="6370256" y="3818909"/>
            <a:ext cx="16837" cy="0"/>
          </a:xfrm>
          <a:prstGeom prst="line">
            <a:avLst/>
          </a:prstGeom>
          <a:noFill/>
          <a:ln w="1270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34290" tIns="17145" rIns="34290" bIns="17145" numCol="1" anchor="t" anchorCtr="0" compatLnSpc="1">
            <a:prstTxWarp prst="textNoShape">
              <a:avLst/>
            </a:prstTxWarp>
          </a:bodyPr>
          <a:lstStyle/>
          <a:p>
            <a:pPr defTabSz="685800"/>
            <a:endParaRPr lang="en-US" sz="675">
              <a:solidFill>
                <a:srgbClr val="000000"/>
              </a:solidFill>
              <a:latin typeface="Arial"/>
            </a:endParaRPr>
          </a:p>
        </p:txBody>
      </p:sp>
      <p:sp>
        <p:nvSpPr>
          <p:cNvPr id="328" name="Line 64"/>
          <p:cNvSpPr>
            <a:spLocks noChangeShapeType="1"/>
          </p:cNvSpPr>
          <p:nvPr/>
        </p:nvSpPr>
        <p:spPr bwMode="auto">
          <a:xfrm>
            <a:off x="6353418" y="3762219"/>
            <a:ext cx="33674" cy="0"/>
          </a:xfrm>
          <a:prstGeom prst="line">
            <a:avLst/>
          </a:prstGeom>
          <a:noFill/>
          <a:ln w="1270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34290" tIns="17145" rIns="34290" bIns="17145" numCol="1" anchor="t" anchorCtr="0" compatLnSpc="1">
            <a:prstTxWarp prst="textNoShape">
              <a:avLst/>
            </a:prstTxWarp>
          </a:bodyPr>
          <a:lstStyle/>
          <a:p>
            <a:pPr defTabSz="685800"/>
            <a:endParaRPr lang="en-US" sz="675">
              <a:solidFill>
                <a:srgbClr val="000000"/>
              </a:solidFill>
              <a:latin typeface="Arial"/>
            </a:endParaRPr>
          </a:p>
        </p:txBody>
      </p:sp>
      <p:sp>
        <p:nvSpPr>
          <p:cNvPr id="329" name="Line 65"/>
          <p:cNvSpPr>
            <a:spLocks noChangeShapeType="1"/>
          </p:cNvSpPr>
          <p:nvPr/>
        </p:nvSpPr>
        <p:spPr bwMode="auto">
          <a:xfrm>
            <a:off x="6370256" y="3704775"/>
            <a:ext cx="16837" cy="0"/>
          </a:xfrm>
          <a:prstGeom prst="line">
            <a:avLst/>
          </a:prstGeom>
          <a:noFill/>
          <a:ln w="1270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34290" tIns="17145" rIns="34290" bIns="17145" numCol="1" anchor="t" anchorCtr="0" compatLnSpc="1">
            <a:prstTxWarp prst="textNoShape">
              <a:avLst/>
            </a:prstTxWarp>
          </a:bodyPr>
          <a:lstStyle/>
          <a:p>
            <a:pPr defTabSz="685800"/>
            <a:endParaRPr lang="en-US" sz="675">
              <a:solidFill>
                <a:srgbClr val="000000"/>
              </a:solidFill>
              <a:latin typeface="Arial"/>
            </a:endParaRPr>
          </a:p>
        </p:txBody>
      </p:sp>
      <p:sp>
        <p:nvSpPr>
          <p:cNvPr id="330" name="Line 66"/>
          <p:cNvSpPr>
            <a:spLocks noChangeShapeType="1"/>
          </p:cNvSpPr>
          <p:nvPr/>
        </p:nvSpPr>
        <p:spPr bwMode="auto">
          <a:xfrm>
            <a:off x="6353418" y="3648087"/>
            <a:ext cx="33674" cy="0"/>
          </a:xfrm>
          <a:prstGeom prst="line">
            <a:avLst/>
          </a:prstGeom>
          <a:noFill/>
          <a:ln w="1270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34290" tIns="17145" rIns="34290" bIns="17145" numCol="1" anchor="t" anchorCtr="0" compatLnSpc="1">
            <a:prstTxWarp prst="textNoShape">
              <a:avLst/>
            </a:prstTxWarp>
          </a:bodyPr>
          <a:lstStyle/>
          <a:p>
            <a:pPr defTabSz="685800"/>
            <a:endParaRPr lang="en-US" sz="675">
              <a:solidFill>
                <a:srgbClr val="000000"/>
              </a:solidFill>
              <a:latin typeface="Arial"/>
            </a:endParaRPr>
          </a:p>
        </p:txBody>
      </p:sp>
      <p:sp>
        <p:nvSpPr>
          <p:cNvPr id="331" name="Line 67"/>
          <p:cNvSpPr>
            <a:spLocks noChangeShapeType="1"/>
          </p:cNvSpPr>
          <p:nvPr/>
        </p:nvSpPr>
        <p:spPr bwMode="auto">
          <a:xfrm>
            <a:off x="6370256" y="3590642"/>
            <a:ext cx="16837" cy="0"/>
          </a:xfrm>
          <a:prstGeom prst="line">
            <a:avLst/>
          </a:prstGeom>
          <a:noFill/>
          <a:ln w="1270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34290" tIns="17145" rIns="34290" bIns="17145" numCol="1" anchor="t" anchorCtr="0" compatLnSpc="1">
            <a:prstTxWarp prst="textNoShape">
              <a:avLst/>
            </a:prstTxWarp>
          </a:bodyPr>
          <a:lstStyle/>
          <a:p>
            <a:pPr defTabSz="685800"/>
            <a:endParaRPr lang="en-US" sz="675">
              <a:solidFill>
                <a:srgbClr val="000000"/>
              </a:solidFill>
              <a:latin typeface="Arial"/>
            </a:endParaRPr>
          </a:p>
        </p:txBody>
      </p:sp>
      <p:sp>
        <p:nvSpPr>
          <p:cNvPr id="332" name="Line 68"/>
          <p:cNvSpPr>
            <a:spLocks noChangeShapeType="1"/>
          </p:cNvSpPr>
          <p:nvPr/>
        </p:nvSpPr>
        <p:spPr bwMode="auto">
          <a:xfrm>
            <a:off x="6353418" y="3533954"/>
            <a:ext cx="33674" cy="0"/>
          </a:xfrm>
          <a:prstGeom prst="line">
            <a:avLst/>
          </a:prstGeom>
          <a:noFill/>
          <a:ln w="1270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34290" tIns="17145" rIns="34290" bIns="17145" numCol="1" anchor="t" anchorCtr="0" compatLnSpc="1">
            <a:prstTxWarp prst="textNoShape">
              <a:avLst/>
            </a:prstTxWarp>
          </a:bodyPr>
          <a:lstStyle/>
          <a:p>
            <a:pPr defTabSz="685800"/>
            <a:endParaRPr lang="en-US" sz="675">
              <a:solidFill>
                <a:srgbClr val="000000"/>
              </a:solidFill>
              <a:latin typeface="Arial"/>
            </a:endParaRPr>
          </a:p>
        </p:txBody>
      </p:sp>
      <p:sp>
        <p:nvSpPr>
          <p:cNvPr id="333" name="Line 69"/>
          <p:cNvSpPr>
            <a:spLocks noChangeShapeType="1"/>
          </p:cNvSpPr>
          <p:nvPr/>
        </p:nvSpPr>
        <p:spPr bwMode="auto">
          <a:xfrm>
            <a:off x="6370256" y="3477266"/>
            <a:ext cx="16837" cy="0"/>
          </a:xfrm>
          <a:prstGeom prst="line">
            <a:avLst/>
          </a:prstGeom>
          <a:noFill/>
          <a:ln w="1270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34290" tIns="17145" rIns="34290" bIns="17145" numCol="1" anchor="t" anchorCtr="0" compatLnSpc="1">
            <a:prstTxWarp prst="textNoShape">
              <a:avLst/>
            </a:prstTxWarp>
          </a:bodyPr>
          <a:lstStyle/>
          <a:p>
            <a:pPr defTabSz="685800"/>
            <a:endParaRPr lang="en-US" sz="675">
              <a:solidFill>
                <a:srgbClr val="000000"/>
              </a:solidFill>
              <a:latin typeface="Arial"/>
            </a:endParaRPr>
          </a:p>
        </p:txBody>
      </p:sp>
      <p:sp>
        <p:nvSpPr>
          <p:cNvPr id="334" name="Line 70"/>
          <p:cNvSpPr>
            <a:spLocks noChangeShapeType="1"/>
          </p:cNvSpPr>
          <p:nvPr/>
        </p:nvSpPr>
        <p:spPr bwMode="auto">
          <a:xfrm>
            <a:off x="6353418" y="3420578"/>
            <a:ext cx="33674" cy="0"/>
          </a:xfrm>
          <a:prstGeom prst="line">
            <a:avLst/>
          </a:prstGeom>
          <a:noFill/>
          <a:ln w="1270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34290" tIns="17145" rIns="34290" bIns="17145" numCol="1" anchor="t" anchorCtr="0" compatLnSpc="1">
            <a:prstTxWarp prst="textNoShape">
              <a:avLst/>
            </a:prstTxWarp>
          </a:bodyPr>
          <a:lstStyle/>
          <a:p>
            <a:pPr defTabSz="685800"/>
            <a:endParaRPr lang="en-US" sz="675">
              <a:solidFill>
                <a:srgbClr val="000000"/>
              </a:solidFill>
              <a:latin typeface="Arial"/>
            </a:endParaRPr>
          </a:p>
        </p:txBody>
      </p:sp>
      <p:sp>
        <p:nvSpPr>
          <p:cNvPr id="335" name="Line 71"/>
          <p:cNvSpPr>
            <a:spLocks noChangeShapeType="1"/>
          </p:cNvSpPr>
          <p:nvPr/>
        </p:nvSpPr>
        <p:spPr bwMode="auto">
          <a:xfrm>
            <a:off x="6370256" y="3363890"/>
            <a:ext cx="16837" cy="0"/>
          </a:xfrm>
          <a:prstGeom prst="line">
            <a:avLst/>
          </a:prstGeom>
          <a:noFill/>
          <a:ln w="1270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34290" tIns="17145" rIns="34290" bIns="17145" numCol="1" anchor="t" anchorCtr="0" compatLnSpc="1">
            <a:prstTxWarp prst="textNoShape">
              <a:avLst/>
            </a:prstTxWarp>
          </a:bodyPr>
          <a:lstStyle/>
          <a:p>
            <a:pPr defTabSz="685800"/>
            <a:endParaRPr lang="en-US" sz="675">
              <a:solidFill>
                <a:srgbClr val="000000"/>
              </a:solidFill>
              <a:latin typeface="Arial"/>
            </a:endParaRPr>
          </a:p>
        </p:txBody>
      </p:sp>
      <p:sp>
        <p:nvSpPr>
          <p:cNvPr id="336" name="Line 72"/>
          <p:cNvSpPr>
            <a:spLocks noChangeShapeType="1"/>
          </p:cNvSpPr>
          <p:nvPr/>
        </p:nvSpPr>
        <p:spPr bwMode="auto">
          <a:xfrm>
            <a:off x="6353418" y="3307202"/>
            <a:ext cx="33674" cy="0"/>
          </a:xfrm>
          <a:prstGeom prst="line">
            <a:avLst/>
          </a:prstGeom>
          <a:noFill/>
          <a:ln w="1270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34290" tIns="17145" rIns="34290" bIns="17145" numCol="1" anchor="t" anchorCtr="0" compatLnSpc="1">
            <a:prstTxWarp prst="textNoShape">
              <a:avLst/>
            </a:prstTxWarp>
          </a:bodyPr>
          <a:lstStyle/>
          <a:p>
            <a:pPr defTabSz="685800"/>
            <a:endParaRPr lang="en-US" sz="675">
              <a:solidFill>
                <a:srgbClr val="000000"/>
              </a:solidFill>
              <a:latin typeface="Arial"/>
            </a:endParaRPr>
          </a:p>
        </p:txBody>
      </p:sp>
      <p:sp>
        <p:nvSpPr>
          <p:cNvPr id="337" name="Line 73"/>
          <p:cNvSpPr>
            <a:spLocks noChangeShapeType="1"/>
          </p:cNvSpPr>
          <p:nvPr/>
        </p:nvSpPr>
        <p:spPr bwMode="auto">
          <a:xfrm>
            <a:off x="6370256" y="3249758"/>
            <a:ext cx="16837" cy="0"/>
          </a:xfrm>
          <a:prstGeom prst="line">
            <a:avLst/>
          </a:prstGeom>
          <a:noFill/>
          <a:ln w="1270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34290" tIns="17145" rIns="34290" bIns="17145" numCol="1" anchor="t" anchorCtr="0" compatLnSpc="1">
            <a:prstTxWarp prst="textNoShape">
              <a:avLst/>
            </a:prstTxWarp>
          </a:bodyPr>
          <a:lstStyle/>
          <a:p>
            <a:pPr defTabSz="685800"/>
            <a:endParaRPr lang="en-US" sz="675">
              <a:solidFill>
                <a:srgbClr val="000000"/>
              </a:solidFill>
              <a:latin typeface="Arial"/>
            </a:endParaRPr>
          </a:p>
        </p:txBody>
      </p:sp>
      <p:sp>
        <p:nvSpPr>
          <p:cNvPr id="338" name="Line 74"/>
          <p:cNvSpPr>
            <a:spLocks noChangeShapeType="1"/>
          </p:cNvSpPr>
          <p:nvPr/>
        </p:nvSpPr>
        <p:spPr bwMode="auto">
          <a:xfrm>
            <a:off x="6353418" y="3193070"/>
            <a:ext cx="33674" cy="0"/>
          </a:xfrm>
          <a:prstGeom prst="line">
            <a:avLst/>
          </a:prstGeom>
          <a:noFill/>
          <a:ln w="1270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34290" tIns="17145" rIns="34290" bIns="17145" numCol="1" anchor="t" anchorCtr="0" compatLnSpc="1">
            <a:prstTxWarp prst="textNoShape">
              <a:avLst/>
            </a:prstTxWarp>
          </a:bodyPr>
          <a:lstStyle/>
          <a:p>
            <a:pPr defTabSz="685800"/>
            <a:endParaRPr lang="en-US" sz="675">
              <a:solidFill>
                <a:srgbClr val="000000"/>
              </a:solidFill>
              <a:latin typeface="Arial"/>
            </a:endParaRPr>
          </a:p>
        </p:txBody>
      </p:sp>
      <p:sp>
        <p:nvSpPr>
          <p:cNvPr id="339" name="Line 75"/>
          <p:cNvSpPr>
            <a:spLocks noChangeShapeType="1"/>
          </p:cNvSpPr>
          <p:nvPr/>
        </p:nvSpPr>
        <p:spPr bwMode="auto">
          <a:xfrm>
            <a:off x="6370256" y="3136380"/>
            <a:ext cx="16837" cy="0"/>
          </a:xfrm>
          <a:prstGeom prst="line">
            <a:avLst/>
          </a:prstGeom>
          <a:noFill/>
          <a:ln w="1270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34290" tIns="17145" rIns="34290" bIns="17145" numCol="1" anchor="t" anchorCtr="0" compatLnSpc="1">
            <a:prstTxWarp prst="textNoShape">
              <a:avLst/>
            </a:prstTxWarp>
          </a:bodyPr>
          <a:lstStyle/>
          <a:p>
            <a:pPr defTabSz="685800"/>
            <a:endParaRPr lang="en-US" sz="675">
              <a:solidFill>
                <a:srgbClr val="000000"/>
              </a:solidFill>
              <a:latin typeface="Arial"/>
            </a:endParaRPr>
          </a:p>
        </p:txBody>
      </p:sp>
      <p:sp>
        <p:nvSpPr>
          <p:cNvPr id="340" name="Line 76"/>
          <p:cNvSpPr>
            <a:spLocks noChangeShapeType="1"/>
          </p:cNvSpPr>
          <p:nvPr/>
        </p:nvSpPr>
        <p:spPr bwMode="auto">
          <a:xfrm>
            <a:off x="6353418" y="3079692"/>
            <a:ext cx="33674" cy="0"/>
          </a:xfrm>
          <a:prstGeom prst="line">
            <a:avLst/>
          </a:prstGeom>
          <a:noFill/>
          <a:ln w="1270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34290" tIns="17145" rIns="34290" bIns="17145" numCol="1" anchor="t" anchorCtr="0" compatLnSpc="1">
            <a:prstTxWarp prst="textNoShape">
              <a:avLst/>
            </a:prstTxWarp>
          </a:bodyPr>
          <a:lstStyle/>
          <a:p>
            <a:pPr defTabSz="685800"/>
            <a:endParaRPr lang="en-US" sz="675">
              <a:solidFill>
                <a:srgbClr val="000000"/>
              </a:solidFill>
              <a:latin typeface="Arial"/>
            </a:endParaRPr>
          </a:p>
        </p:txBody>
      </p:sp>
      <p:sp>
        <p:nvSpPr>
          <p:cNvPr id="341" name="Line 77"/>
          <p:cNvSpPr>
            <a:spLocks noChangeShapeType="1"/>
          </p:cNvSpPr>
          <p:nvPr/>
        </p:nvSpPr>
        <p:spPr bwMode="auto">
          <a:xfrm>
            <a:off x="6370256" y="3023004"/>
            <a:ext cx="16837" cy="0"/>
          </a:xfrm>
          <a:prstGeom prst="line">
            <a:avLst/>
          </a:prstGeom>
          <a:noFill/>
          <a:ln w="1270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34290" tIns="17145" rIns="34290" bIns="17145" numCol="1" anchor="t" anchorCtr="0" compatLnSpc="1">
            <a:prstTxWarp prst="textNoShape">
              <a:avLst/>
            </a:prstTxWarp>
          </a:bodyPr>
          <a:lstStyle/>
          <a:p>
            <a:pPr defTabSz="685800"/>
            <a:endParaRPr lang="en-US" sz="675">
              <a:solidFill>
                <a:srgbClr val="000000"/>
              </a:solidFill>
              <a:latin typeface="Arial"/>
            </a:endParaRPr>
          </a:p>
        </p:txBody>
      </p:sp>
      <p:sp>
        <p:nvSpPr>
          <p:cNvPr id="342" name="Line 78"/>
          <p:cNvSpPr>
            <a:spLocks noChangeShapeType="1"/>
          </p:cNvSpPr>
          <p:nvPr/>
        </p:nvSpPr>
        <p:spPr bwMode="auto">
          <a:xfrm>
            <a:off x="6353418" y="2965559"/>
            <a:ext cx="33674" cy="0"/>
          </a:xfrm>
          <a:prstGeom prst="line">
            <a:avLst/>
          </a:prstGeom>
          <a:noFill/>
          <a:ln w="1270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34290" tIns="17145" rIns="34290" bIns="17145" numCol="1" anchor="t" anchorCtr="0" compatLnSpc="1">
            <a:prstTxWarp prst="textNoShape">
              <a:avLst/>
            </a:prstTxWarp>
          </a:bodyPr>
          <a:lstStyle/>
          <a:p>
            <a:pPr defTabSz="685800"/>
            <a:endParaRPr lang="en-US" sz="675">
              <a:solidFill>
                <a:srgbClr val="000000"/>
              </a:solidFill>
              <a:latin typeface="Arial"/>
            </a:endParaRPr>
          </a:p>
        </p:txBody>
      </p:sp>
      <p:sp>
        <p:nvSpPr>
          <p:cNvPr id="343" name="Line 79"/>
          <p:cNvSpPr>
            <a:spLocks noChangeShapeType="1"/>
          </p:cNvSpPr>
          <p:nvPr/>
        </p:nvSpPr>
        <p:spPr bwMode="auto">
          <a:xfrm>
            <a:off x="6370256" y="2908871"/>
            <a:ext cx="16837" cy="0"/>
          </a:xfrm>
          <a:prstGeom prst="line">
            <a:avLst/>
          </a:prstGeom>
          <a:noFill/>
          <a:ln w="1270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34290" tIns="17145" rIns="34290" bIns="17145" numCol="1" anchor="t" anchorCtr="0" compatLnSpc="1">
            <a:prstTxWarp prst="textNoShape">
              <a:avLst/>
            </a:prstTxWarp>
          </a:bodyPr>
          <a:lstStyle/>
          <a:p>
            <a:pPr defTabSz="685800"/>
            <a:endParaRPr lang="en-US" sz="675">
              <a:solidFill>
                <a:srgbClr val="000000"/>
              </a:solidFill>
              <a:latin typeface="Arial"/>
            </a:endParaRPr>
          </a:p>
        </p:txBody>
      </p:sp>
      <p:sp>
        <p:nvSpPr>
          <p:cNvPr id="344" name="Line 80"/>
          <p:cNvSpPr>
            <a:spLocks noChangeShapeType="1"/>
          </p:cNvSpPr>
          <p:nvPr/>
        </p:nvSpPr>
        <p:spPr bwMode="auto">
          <a:xfrm>
            <a:off x="6353418" y="2852183"/>
            <a:ext cx="33674" cy="0"/>
          </a:xfrm>
          <a:prstGeom prst="line">
            <a:avLst/>
          </a:prstGeom>
          <a:noFill/>
          <a:ln w="1270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34290" tIns="17145" rIns="34290" bIns="17145" numCol="1" anchor="t" anchorCtr="0" compatLnSpc="1">
            <a:prstTxWarp prst="textNoShape">
              <a:avLst/>
            </a:prstTxWarp>
          </a:bodyPr>
          <a:lstStyle/>
          <a:p>
            <a:pPr defTabSz="685800"/>
            <a:endParaRPr lang="en-US" sz="675">
              <a:solidFill>
                <a:srgbClr val="000000"/>
              </a:solidFill>
              <a:latin typeface="Arial"/>
            </a:endParaRPr>
          </a:p>
        </p:txBody>
      </p:sp>
      <p:sp>
        <p:nvSpPr>
          <p:cNvPr id="345" name="Line 83"/>
          <p:cNvSpPr>
            <a:spLocks noChangeShapeType="1"/>
          </p:cNvSpPr>
          <p:nvPr/>
        </p:nvSpPr>
        <p:spPr bwMode="auto">
          <a:xfrm flipV="1">
            <a:off x="6387091" y="2856069"/>
            <a:ext cx="0" cy="1132904"/>
          </a:xfrm>
          <a:prstGeom prst="line">
            <a:avLst/>
          </a:prstGeom>
          <a:noFill/>
          <a:ln w="1270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34290" tIns="17145" rIns="34290" bIns="17145" numCol="1" anchor="t" anchorCtr="0" compatLnSpc="1">
            <a:prstTxWarp prst="textNoShape">
              <a:avLst/>
            </a:prstTxWarp>
          </a:bodyPr>
          <a:lstStyle/>
          <a:p>
            <a:pPr defTabSz="685800"/>
            <a:endParaRPr lang="en-US" sz="675">
              <a:solidFill>
                <a:srgbClr val="000000"/>
              </a:solidFill>
              <a:latin typeface="Arial"/>
            </a:endParaRPr>
          </a:p>
        </p:txBody>
      </p:sp>
      <p:sp>
        <p:nvSpPr>
          <p:cNvPr id="346" name="Rectangle 84"/>
          <p:cNvSpPr>
            <a:spLocks noChangeArrowheads="1"/>
          </p:cNvSpPr>
          <p:nvPr/>
        </p:nvSpPr>
        <p:spPr bwMode="auto">
          <a:xfrm rot="16200000">
            <a:off x="5681840" y="3428877"/>
            <a:ext cx="799899" cy="115416"/>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t" anchorCtr="0" compatLnSpc="1">
            <a:prstTxWarp prst="textNoShape">
              <a:avLst/>
            </a:prstTxWarp>
            <a:spAutoFit/>
          </a:bodyPr>
          <a:lstStyle/>
          <a:p>
            <a:pPr defTabSz="685800"/>
            <a:r>
              <a:rPr lang="en-US" sz="750" dirty="0">
                <a:solidFill>
                  <a:srgbClr val="000000"/>
                </a:solidFill>
                <a:latin typeface="Arial"/>
                <a:cs typeface="Arial" pitchFamily="34" charset="0"/>
              </a:rPr>
              <a:t>Percent of patients</a:t>
            </a:r>
          </a:p>
        </p:txBody>
      </p:sp>
      <p:sp>
        <p:nvSpPr>
          <p:cNvPr id="347" name="TextBox 346"/>
          <p:cNvSpPr txBox="1"/>
          <p:nvPr/>
        </p:nvSpPr>
        <p:spPr>
          <a:xfrm>
            <a:off x="6536588" y="4105748"/>
            <a:ext cx="530915" cy="196208"/>
          </a:xfrm>
          <a:prstGeom prst="rect">
            <a:avLst/>
          </a:prstGeom>
          <a:noFill/>
          <a:ln>
            <a:noFill/>
          </a:ln>
        </p:spPr>
        <p:txBody>
          <a:bodyPr wrap="none" rtlCol="0">
            <a:spAutoFit/>
          </a:bodyPr>
          <a:lstStyle/>
          <a:p>
            <a:pPr algn="ctr" defTabSz="685800"/>
            <a:r>
              <a:rPr lang="en-US" sz="675" b="1" dirty="0">
                <a:solidFill>
                  <a:srgbClr val="000000"/>
                </a:solidFill>
                <a:latin typeface="Arial"/>
              </a:rPr>
              <a:t>Week 12</a:t>
            </a:r>
          </a:p>
        </p:txBody>
      </p:sp>
      <p:sp>
        <p:nvSpPr>
          <p:cNvPr id="348" name="TextBox 347"/>
          <p:cNvSpPr txBox="1"/>
          <p:nvPr/>
        </p:nvSpPr>
        <p:spPr>
          <a:xfrm>
            <a:off x="7876643" y="4105517"/>
            <a:ext cx="530915" cy="196208"/>
          </a:xfrm>
          <a:prstGeom prst="rect">
            <a:avLst/>
          </a:prstGeom>
          <a:noFill/>
          <a:ln>
            <a:noFill/>
          </a:ln>
        </p:spPr>
        <p:txBody>
          <a:bodyPr wrap="none" rtlCol="0">
            <a:spAutoFit/>
          </a:bodyPr>
          <a:lstStyle/>
          <a:p>
            <a:pPr algn="ctr" defTabSz="685800"/>
            <a:r>
              <a:rPr lang="en-US" sz="675" b="1" dirty="0">
                <a:solidFill>
                  <a:srgbClr val="000000"/>
                </a:solidFill>
                <a:latin typeface="Arial"/>
              </a:rPr>
              <a:t>Week 36</a:t>
            </a:r>
          </a:p>
        </p:txBody>
      </p:sp>
      <p:sp>
        <p:nvSpPr>
          <p:cNvPr id="349" name="TextBox 348"/>
          <p:cNvSpPr txBox="1"/>
          <p:nvPr/>
        </p:nvSpPr>
        <p:spPr>
          <a:xfrm>
            <a:off x="6577430" y="2764099"/>
            <a:ext cx="522900" cy="200055"/>
          </a:xfrm>
          <a:prstGeom prst="rect">
            <a:avLst/>
          </a:prstGeom>
          <a:noFill/>
          <a:ln>
            <a:noFill/>
          </a:ln>
        </p:spPr>
        <p:txBody>
          <a:bodyPr wrap="none" rtlCol="0">
            <a:spAutoFit/>
          </a:bodyPr>
          <a:lstStyle/>
          <a:p>
            <a:pPr algn="ctr" defTabSz="685800"/>
            <a:r>
              <a:rPr lang="en-US" sz="700" i="1" dirty="0">
                <a:solidFill>
                  <a:srgbClr val="000000"/>
                </a:solidFill>
                <a:latin typeface="Arial"/>
              </a:rPr>
              <a:t>P </a:t>
            </a:r>
            <a:r>
              <a:rPr lang="en-US" sz="700" dirty="0">
                <a:solidFill>
                  <a:srgbClr val="000000"/>
                </a:solidFill>
                <a:latin typeface="Arial"/>
              </a:rPr>
              <a:t>= 0.11</a:t>
            </a:r>
          </a:p>
        </p:txBody>
      </p:sp>
      <p:sp>
        <p:nvSpPr>
          <p:cNvPr id="350" name="TextBox 349"/>
          <p:cNvSpPr txBox="1"/>
          <p:nvPr/>
        </p:nvSpPr>
        <p:spPr>
          <a:xfrm>
            <a:off x="7773494" y="2680648"/>
            <a:ext cx="522900" cy="200055"/>
          </a:xfrm>
          <a:prstGeom prst="rect">
            <a:avLst/>
          </a:prstGeom>
          <a:noFill/>
          <a:ln>
            <a:noFill/>
          </a:ln>
        </p:spPr>
        <p:txBody>
          <a:bodyPr wrap="none" rtlCol="0">
            <a:spAutoFit/>
          </a:bodyPr>
          <a:lstStyle/>
          <a:p>
            <a:pPr algn="ctr" defTabSz="685800"/>
            <a:r>
              <a:rPr lang="en-US" sz="700" i="1" dirty="0">
                <a:solidFill>
                  <a:srgbClr val="000000"/>
                </a:solidFill>
                <a:latin typeface="Arial"/>
              </a:rPr>
              <a:t>P</a:t>
            </a:r>
            <a:r>
              <a:rPr lang="en-US" sz="700" dirty="0">
                <a:solidFill>
                  <a:srgbClr val="000000"/>
                </a:solidFill>
                <a:latin typeface="Arial"/>
              </a:rPr>
              <a:t> = 0.05</a:t>
            </a:r>
          </a:p>
        </p:txBody>
      </p:sp>
      <p:pic>
        <p:nvPicPr>
          <p:cNvPr id="35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06391" y="922402"/>
            <a:ext cx="1749906" cy="4423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774550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09AFCE0-24B5-4CFA-9174-2746CCF5C88D}"/>
              </a:ext>
            </a:extLst>
          </p:cNvPr>
          <p:cNvSpPr>
            <a:spLocks noGrp="1"/>
          </p:cNvSpPr>
          <p:nvPr>
            <p:ph type="title"/>
          </p:nvPr>
        </p:nvSpPr>
        <p:spPr/>
        <p:txBody>
          <a:bodyPr/>
          <a:lstStyle/>
          <a:p>
            <a:r>
              <a:rPr lang="cs-CZ" dirty="0"/>
              <a:t>Primární a sekundární  cíle</a:t>
            </a:r>
          </a:p>
        </p:txBody>
      </p:sp>
      <p:sp>
        <p:nvSpPr>
          <p:cNvPr id="3" name="Zástupný symbol pro zápatí 2">
            <a:extLst>
              <a:ext uri="{FF2B5EF4-FFF2-40B4-BE49-F238E27FC236}">
                <a16:creationId xmlns:a16="http://schemas.microsoft.com/office/drawing/2014/main" id="{BDA98340-1850-4FAE-9A58-0EF07D1AB7D3}"/>
              </a:ext>
            </a:extLst>
          </p:cNvPr>
          <p:cNvSpPr>
            <a:spLocks noGrp="1"/>
          </p:cNvSpPr>
          <p:nvPr>
            <p:ph type="ftr" sz="quarter" idx="11"/>
          </p:nvPr>
        </p:nvSpPr>
        <p:spPr/>
        <p:txBody>
          <a:bodyPr/>
          <a:lstStyle/>
          <a:p>
            <a:r>
              <a:rPr lang="en-US" altLang="de-CH"/>
              <a:t>Confidential</a:t>
            </a:r>
            <a:endParaRPr lang="en-US"/>
          </a:p>
        </p:txBody>
      </p:sp>
      <p:sp>
        <p:nvSpPr>
          <p:cNvPr id="4" name="Zástupný symbol pro číslo snímku 3">
            <a:extLst>
              <a:ext uri="{FF2B5EF4-FFF2-40B4-BE49-F238E27FC236}">
                <a16:creationId xmlns:a16="http://schemas.microsoft.com/office/drawing/2014/main" id="{ABA6240F-7FEB-461A-833D-F3E11AFC841D}"/>
              </a:ext>
            </a:extLst>
          </p:cNvPr>
          <p:cNvSpPr>
            <a:spLocks noGrp="1"/>
          </p:cNvSpPr>
          <p:nvPr>
            <p:ph type="sldNum" sz="quarter" idx="12"/>
          </p:nvPr>
        </p:nvSpPr>
        <p:spPr/>
        <p:txBody>
          <a:bodyPr/>
          <a:lstStyle/>
          <a:p>
            <a:fld id="{6A24DBDC-CF19-4E7B-B2D5-494A0AC2BC47}" type="slidenum">
              <a:rPr lang="en-US" smtClean="0"/>
              <a:pPr/>
              <a:t>20</a:t>
            </a:fld>
            <a:endParaRPr lang="en-US"/>
          </a:p>
        </p:txBody>
      </p:sp>
      <p:pic>
        <p:nvPicPr>
          <p:cNvPr id="5" name="Obrázek 4">
            <a:extLst>
              <a:ext uri="{FF2B5EF4-FFF2-40B4-BE49-F238E27FC236}">
                <a16:creationId xmlns:a16="http://schemas.microsoft.com/office/drawing/2014/main" id="{0EDD8EE3-9854-40B5-9FE7-D97F78B697E4}"/>
              </a:ext>
            </a:extLst>
          </p:cNvPr>
          <p:cNvPicPr>
            <a:picLocks noChangeAspect="1"/>
          </p:cNvPicPr>
          <p:nvPr/>
        </p:nvPicPr>
        <p:blipFill>
          <a:blip r:embed="rId2" cstate="print"/>
          <a:stretch>
            <a:fillRect/>
          </a:stretch>
        </p:blipFill>
        <p:spPr>
          <a:xfrm>
            <a:off x="0" y="1097776"/>
            <a:ext cx="9144000" cy="5730062"/>
          </a:xfrm>
          <a:prstGeom prst="rect">
            <a:avLst/>
          </a:prstGeom>
        </p:spPr>
      </p:pic>
    </p:spTree>
    <p:extLst>
      <p:ext uri="{BB962C8B-B14F-4D97-AF65-F5344CB8AC3E}">
        <p14:creationId xmlns:p14="http://schemas.microsoft.com/office/powerpoint/2010/main" val="35165014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7E08385-B136-914D-A20A-8F91BF9561F8}"/>
              </a:ext>
            </a:extLst>
          </p:cNvPr>
          <p:cNvPicPr/>
          <p:nvPr/>
        </p:nvPicPr>
        <p:blipFill rotWithShape="1">
          <a:blip r:embed="rId2"/>
          <a:srcRect b="50337"/>
          <a:stretch/>
        </p:blipFill>
        <p:spPr>
          <a:xfrm>
            <a:off x="221773" y="1016547"/>
            <a:ext cx="4534853" cy="3976555"/>
          </a:xfrm>
          <a:prstGeom prst="rect">
            <a:avLst/>
          </a:prstGeom>
        </p:spPr>
      </p:pic>
      <p:pic>
        <p:nvPicPr>
          <p:cNvPr id="5" name="Picture 4">
            <a:extLst>
              <a:ext uri="{FF2B5EF4-FFF2-40B4-BE49-F238E27FC236}">
                <a16:creationId xmlns:a16="http://schemas.microsoft.com/office/drawing/2014/main" id="{FB3EB058-B025-BA4B-AC53-20CAFA39EFA5}"/>
              </a:ext>
            </a:extLst>
          </p:cNvPr>
          <p:cNvPicPr/>
          <p:nvPr/>
        </p:nvPicPr>
        <p:blipFill rotWithShape="1">
          <a:blip r:embed="rId2"/>
          <a:srcRect t="84634" b="8784"/>
          <a:stretch/>
        </p:blipFill>
        <p:spPr>
          <a:xfrm>
            <a:off x="221773" y="5039784"/>
            <a:ext cx="4534853" cy="397934"/>
          </a:xfrm>
          <a:prstGeom prst="rect">
            <a:avLst/>
          </a:prstGeom>
        </p:spPr>
      </p:pic>
      <p:sp>
        <p:nvSpPr>
          <p:cNvPr id="7" name="Rectangle 6">
            <a:extLst>
              <a:ext uri="{FF2B5EF4-FFF2-40B4-BE49-F238E27FC236}">
                <a16:creationId xmlns:a16="http://schemas.microsoft.com/office/drawing/2014/main" id="{11325B72-FDEC-B84C-A045-D4E15B9519F8}"/>
              </a:ext>
            </a:extLst>
          </p:cNvPr>
          <p:cNvSpPr/>
          <p:nvPr/>
        </p:nvSpPr>
        <p:spPr>
          <a:xfrm>
            <a:off x="457201" y="3333844"/>
            <a:ext cx="3899852" cy="376674"/>
          </a:xfrm>
          <a:prstGeom prst="rect">
            <a:avLst/>
          </a:prstGeom>
          <a:noFill/>
          <a:ln>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685800" fontAlgn="auto">
              <a:spcBef>
                <a:spcPts val="0"/>
              </a:spcBef>
              <a:spcAft>
                <a:spcPts val="0"/>
              </a:spcAft>
            </a:pPr>
            <a:endParaRPr lang="en-US" sz="1350">
              <a:solidFill>
                <a:srgbClr val="FFFFFF"/>
              </a:solidFill>
              <a:latin typeface="Arial"/>
            </a:endParaRPr>
          </a:p>
        </p:txBody>
      </p:sp>
      <p:sp>
        <p:nvSpPr>
          <p:cNvPr id="10" name="TextBox 9">
            <a:extLst>
              <a:ext uri="{FF2B5EF4-FFF2-40B4-BE49-F238E27FC236}">
                <a16:creationId xmlns:a16="http://schemas.microsoft.com/office/drawing/2014/main" id="{7319330D-6FBA-9E42-BCF9-742E24E1A787}"/>
              </a:ext>
            </a:extLst>
          </p:cNvPr>
          <p:cNvSpPr txBox="1"/>
          <p:nvPr/>
        </p:nvSpPr>
        <p:spPr>
          <a:xfrm>
            <a:off x="925073" y="3290500"/>
            <a:ext cx="251992" cy="300082"/>
          </a:xfrm>
          <a:prstGeom prst="rect">
            <a:avLst/>
          </a:prstGeom>
          <a:noFill/>
        </p:spPr>
        <p:txBody>
          <a:bodyPr wrap="none" rtlCol="0">
            <a:spAutoFit/>
          </a:bodyPr>
          <a:lstStyle/>
          <a:p>
            <a:pPr defTabSz="685800" fontAlgn="auto">
              <a:spcBef>
                <a:spcPts val="0"/>
              </a:spcBef>
              <a:spcAft>
                <a:spcPts val="0"/>
              </a:spcAft>
            </a:pPr>
            <a:r>
              <a:rPr lang="en-US" sz="1350" dirty="0">
                <a:solidFill>
                  <a:srgbClr val="000000"/>
                </a:solidFill>
                <a:latin typeface="Arial"/>
              </a:rPr>
              <a:t>*</a:t>
            </a:r>
          </a:p>
        </p:txBody>
      </p:sp>
      <p:grpSp>
        <p:nvGrpSpPr>
          <p:cNvPr id="21" name="Group 20"/>
          <p:cNvGrpSpPr/>
          <p:nvPr/>
        </p:nvGrpSpPr>
        <p:grpSpPr>
          <a:xfrm>
            <a:off x="4532422" y="1974850"/>
            <a:ext cx="4534853" cy="3539067"/>
            <a:chOff x="6342168" y="1490133"/>
            <a:chExt cx="6046470" cy="4718756"/>
          </a:xfrm>
        </p:grpSpPr>
        <p:pic>
          <p:nvPicPr>
            <p:cNvPr id="4" name="Picture 3">
              <a:extLst>
                <a:ext uri="{FF2B5EF4-FFF2-40B4-BE49-F238E27FC236}">
                  <a16:creationId xmlns:a16="http://schemas.microsoft.com/office/drawing/2014/main" id="{041160BD-5E3F-A445-971D-B90B72C1971E}"/>
                </a:ext>
              </a:extLst>
            </p:cNvPr>
            <p:cNvPicPr/>
            <p:nvPr/>
          </p:nvPicPr>
          <p:blipFill rotWithShape="1">
            <a:blip r:embed="rId2"/>
            <a:srcRect t="49454" b="9382"/>
            <a:stretch/>
          </p:blipFill>
          <p:spPr>
            <a:xfrm>
              <a:off x="6342168" y="1862913"/>
              <a:ext cx="6046470" cy="4345976"/>
            </a:xfrm>
            <a:prstGeom prst="rect">
              <a:avLst/>
            </a:prstGeom>
          </p:spPr>
        </p:pic>
        <p:sp>
          <p:nvSpPr>
            <p:cNvPr id="8" name="Rectangle 7">
              <a:extLst>
                <a:ext uri="{FF2B5EF4-FFF2-40B4-BE49-F238E27FC236}">
                  <a16:creationId xmlns:a16="http://schemas.microsoft.com/office/drawing/2014/main" id="{011F6EC6-BB3A-7541-A55A-082993ABAEFF}"/>
                </a:ext>
              </a:extLst>
            </p:cNvPr>
            <p:cNvSpPr/>
            <p:nvPr/>
          </p:nvSpPr>
          <p:spPr>
            <a:xfrm>
              <a:off x="6462889" y="2333132"/>
              <a:ext cx="5199803" cy="502232"/>
            </a:xfrm>
            <a:prstGeom prst="rect">
              <a:avLst/>
            </a:prstGeom>
            <a:noFill/>
            <a:ln>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685800" fontAlgn="auto">
                <a:spcBef>
                  <a:spcPts val="0"/>
                </a:spcBef>
                <a:spcAft>
                  <a:spcPts val="0"/>
                </a:spcAft>
              </a:pPr>
              <a:endParaRPr lang="en-US" sz="1350">
                <a:solidFill>
                  <a:srgbClr val="FFFFFF"/>
                </a:solidFill>
                <a:latin typeface="Arial"/>
              </a:endParaRPr>
            </a:p>
          </p:txBody>
        </p:sp>
        <p:sp>
          <p:nvSpPr>
            <p:cNvPr id="9" name="TextBox 8">
              <a:extLst>
                <a:ext uri="{FF2B5EF4-FFF2-40B4-BE49-F238E27FC236}">
                  <a16:creationId xmlns:a16="http://schemas.microsoft.com/office/drawing/2014/main" id="{6BD51317-5E59-2943-91B5-A1B93A136B9A}"/>
                </a:ext>
              </a:extLst>
            </p:cNvPr>
            <p:cNvSpPr txBox="1"/>
            <p:nvPr/>
          </p:nvSpPr>
          <p:spPr>
            <a:xfrm>
              <a:off x="6750756" y="1490133"/>
              <a:ext cx="246308" cy="400109"/>
            </a:xfrm>
            <a:prstGeom prst="rect">
              <a:avLst/>
            </a:prstGeom>
            <a:noFill/>
          </p:spPr>
          <p:txBody>
            <a:bodyPr wrap="none" rtlCol="0">
              <a:spAutoFit/>
            </a:bodyPr>
            <a:lstStyle/>
            <a:p>
              <a:pPr defTabSz="685800" fontAlgn="auto">
                <a:spcBef>
                  <a:spcPts val="0"/>
                </a:spcBef>
                <a:spcAft>
                  <a:spcPts val="0"/>
                </a:spcAft>
              </a:pPr>
              <a:endParaRPr lang="en-US" sz="1350" dirty="0">
                <a:solidFill>
                  <a:srgbClr val="000000"/>
                </a:solidFill>
                <a:latin typeface="Arial"/>
              </a:endParaRPr>
            </a:p>
          </p:txBody>
        </p:sp>
        <p:sp>
          <p:nvSpPr>
            <p:cNvPr id="11" name="TextBox 10">
              <a:extLst>
                <a:ext uri="{FF2B5EF4-FFF2-40B4-BE49-F238E27FC236}">
                  <a16:creationId xmlns:a16="http://schemas.microsoft.com/office/drawing/2014/main" id="{21AB2B42-22A2-0A49-AB50-306A4B5EEF93}"/>
                </a:ext>
              </a:extLst>
            </p:cNvPr>
            <p:cNvSpPr txBox="1"/>
            <p:nvPr/>
          </p:nvSpPr>
          <p:spPr>
            <a:xfrm>
              <a:off x="7129085" y="2272980"/>
              <a:ext cx="335989" cy="400109"/>
            </a:xfrm>
            <a:prstGeom prst="rect">
              <a:avLst/>
            </a:prstGeom>
            <a:noFill/>
          </p:spPr>
          <p:txBody>
            <a:bodyPr wrap="none" rtlCol="0">
              <a:spAutoFit/>
            </a:bodyPr>
            <a:lstStyle/>
            <a:p>
              <a:pPr defTabSz="685800" fontAlgn="auto">
                <a:spcBef>
                  <a:spcPts val="0"/>
                </a:spcBef>
                <a:spcAft>
                  <a:spcPts val="0"/>
                </a:spcAft>
              </a:pPr>
              <a:r>
                <a:rPr lang="en-US" sz="1350" dirty="0">
                  <a:solidFill>
                    <a:srgbClr val="000000"/>
                  </a:solidFill>
                  <a:latin typeface="Arial"/>
                </a:rPr>
                <a:t>*</a:t>
              </a:r>
            </a:p>
          </p:txBody>
        </p:sp>
      </p:grpSp>
      <p:pic>
        <p:nvPicPr>
          <p:cNvPr id="1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06391" y="930022"/>
            <a:ext cx="1749906" cy="4423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Title 1"/>
          <p:cNvSpPr>
            <a:spLocks noGrp="1"/>
          </p:cNvSpPr>
          <p:nvPr>
            <p:ph type="title"/>
          </p:nvPr>
        </p:nvSpPr>
        <p:spPr/>
        <p:txBody>
          <a:bodyPr>
            <a:normAutofit/>
          </a:bodyPr>
          <a:lstStyle/>
          <a:p>
            <a:r>
              <a:rPr lang="en-GB" dirty="0"/>
              <a:t>Primary endpoint according to </a:t>
            </a:r>
            <a:br>
              <a:rPr lang="en-GB" dirty="0"/>
            </a:br>
            <a:r>
              <a:rPr lang="en-GB" dirty="0"/>
              <a:t>pre-specified subgroups</a:t>
            </a:r>
            <a:endParaRPr lang="en-US" dirty="0"/>
          </a:p>
        </p:txBody>
      </p:sp>
      <p:sp>
        <p:nvSpPr>
          <p:cNvPr id="15" name="Slide Number Placeholder 14"/>
          <p:cNvSpPr>
            <a:spLocks noGrp="1"/>
          </p:cNvSpPr>
          <p:nvPr>
            <p:ph type="sldNum" sz="quarter" idx="11"/>
          </p:nvPr>
        </p:nvSpPr>
        <p:spPr/>
        <p:txBody>
          <a:bodyPr/>
          <a:lstStyle/>
          <a:p>
            <a:pPr defTabSz="685800" fontAlgn="auto">
              <a:spcBef>
                <a:spcPts val="0"/>
              </a:spcBef>
              <a:spcAft>
                <a:spcPts val="0"/>
              </a:spcAft>
            </a:pPr>
            <a:fld id="{47547CF9-5B10-D24F-A8D7-45A9778164F7}" type="slidenum">
              <a:rPr lang="uk-UA">
                <a:solidFill>
                  <a:srgbClr val="000000"/>
                </a:solidFill>
                <a:latin typeface="Arial"/>
              </a:rPr>
              <a:pPr defTabSz="685800" fontAlgn="auto">
                <a:spcBef>
                  <a:spcPts val="0"/>
                </a:spcBef>
                <a:spcAft>
                  <a:spcPts val="0"/>
                </a:spcAft>
              </a:pPr>
              <a:t>21</a:t>
            </a:fld>
            <a:endParaRPr lang="uk-UA" dirty="0">
              <a:solidFill>
                <a:srgbClr val="000000"/>
              </a:solidFill>
              <a:latin typeface="Arial"/>
            </a:endParaRPr>
          </a:p>
        </p:txBody>
      </p:sp>
      <p:sp>
        <p:nvSpPr>
          <p:cNvPr id="13" name="Text Placeholder 12"/>
          <p:cNvSpPr>
            <a:spLocks noGrp="1"/>
          </p:cNvSpPr>
          <p:nvPr>
            <p:ph type="body" sz="quarter" idx="12"/>
          </p:nvPr>
        </p:nvSpPr>
        <p:spPr>
          <a:xfrm>
            <a:off x="457200" y="5246146"/>
            <a:ext cx="6205889" cy="526004"/>
          </a:xfrm>
        </p:spPr>
        <p:txBody>
          <a:bodyPr/>
          <a:lstStyle/>
          <a:p>
            <a:pPr>
              <a:spcAft>
                <a:spcPts val="375"/>
              </a:spcAft>
            </a:pPr>
            <a:r>
              <a:rPr lang="en-US" dirty="0"/>
              <a:t>AF, atrial fibrillation; IQR, interquartile range; </a:t>
            </a:r>
            <a:r>
              <a:rPr lang="en-US" dirty="0" err="1"/>
              <a:t>eGFR</a:t>
            </a:r>
            <a:r>
              <a:rPr lang="en-US" dirty="0"/>
              <a:t>, estimated glomerular filtration rate; LVEF, left ventricular ejection fraction; </a:t>
            </a:r>
            <a:r>
              <a:rPr lang="en-GB" dirty="0">
                <a:solidFill>
                  <a:schemeClr val="tx2"/>
                </a:solidFill>
              </a:rPr>
              <a:t>MRA, mineralocorticoid receptor blocker; </a:t>
            </a:r>
            <a:r>
              <a:rPr lang="en-US" dirty="0"/>
              <a:t>NT-</a:t>
            </a:r>
            <a:r>
              <a:rPr lang="en-US" dirty="0" err="1"/>
              <a:t>proBNP</a:t>
            </a:r>
            <a:r>
              <a:rPr lang="en-US" dirty="0"/>
              <a:t>, N-terminal pro-B-type natriuretic peptide; NYHA, New Yok Heart Association; SBP, systolic blood pressure; SD, standard deviation</a:t>
            </a:r>
          </a:p>
          <a:p>
            <a:pPr>
              <a:spcAft>
                <a:spcPts val="375"/>
              </a:spcAft>
            </a:pPr>
            <a:r>
              <a:rPr lang="en-US" dirty="0"/>
              <a:t>*Multivariate p-interaction &lt; 0.003</a:t>
            </a:r>
          </a:p>
        </p:txBody>
      </p:sp>
      <p:sp>
        <p:nvSpPr>
          <p:cNvPr id="17" name="Text Placeholder 8"/>
          <p:cNvSpPr txBox="1">
            <a:spLocks/>
          </p:cNvSpPr>
          <p:nvPr/>
        </p:nvSpPr>
        <p:spPr>
          <a:xfrm>
            <a:off x="4328160" y="5751985"/>
            <a:ext cx="2834640" cy="115416"/>
          </a:xfrm>
          <a:prstGeom prst="rect">
            <a:avLst/>
          </a:prstGeom>
        </p:spPr>
        <p:txBody>
          <a:bodyPr/>
          <a:lstStyle>
            <a:lvl1pPr marL="304792" indent="-304792" algn="l" defTabSz="1219170" rtl="0" eaLnBrk="1" latinLnBrk="0" hangingPunct="1">
              <a:spcBef>
                <a:spcPts val="1200"/>
              </a:spcBef>
              <a:buClrTx/>
              <a:buSzPct val="120000"/>
              <a:buFont typeface="Arial" pitchFamily="34" charset="0"/>
              <a:buChar char="•"/>
              <a:tabLst>
                <a:tab pos="5331751" algn="r"/>
                <a:tab pos="10972526" algn="r"/>
              </a:tabLst>
              <a:defRPr sz="1867" kern="1200">
                <a:solidFill>
                  <a:schemeClr val="tx1"/>
                </a:solidFill>
                <a:latin typeface="+mn-lt"/>
                <a:ea typeface="+mn-ea"/>
                <a:cs typeface="+mn-cs"/>
              </a:defRPr>
            </a:lvl1pPr>
            <a:lvl2pPr marL="609585" indent="-304792" algn="l" defTabSz="1219170" rtl="0" eaLnBrk="1" latinLnBrk="0" hangingPunct="1">
              <a:spcBef>
                <a:spcPts val="400"/>
              </a:spcBef>
              <a:buClrTx/>
              <a:buSzPct val="100000"/>
              <a:buFont typeface="Arial" pitchFamily="34" charset="0"/>
              <a:buChar char="–"/>
              <a:defRPr sz="1867" kern="1200">
                <a:solidFill>
                  <a:schemeClr val="tx1"/>
                </a:solidFill>
                <a:latin typeface="+mn-lt"/>
                <a:ea typeface="+mn-ea"/>
                <a:cs typeface="+mn-cs"/>
              </a:defRPr>
            </a:lvl2pPr>
            <a:lvl3pPr marL="914377" indent="-304792" algn="l" defTabSz="1219170" rtl="0" eaLnBrk="1" latinLnBrk="0" hangingPunct="1">
              <a:spcBef>
                <a:spcPts val="400"/>
              </a:spcBef>
              <a:buClrTx/>
              <a:buSzPct val="100000"/>
              <a:buFont typeface="Arial" pitchFamily="34" charset="0"/>
              <a:buChar char="–"/>
              <a:defRPr sz="1867" kern="1200">
                <a:solidFill>
                  <a:schemeClr val="tx1"/>
                </a:solidFill>
                <a:latin typeface="+mn-lt"/>
                <a:ea typeface="+mn-ea"/>
                <a:cs typeface="+mn-cs"/>
              </a:defRPr>
            </a:lvl3pPr>
            <a:lvl4pPr marL="1219170" indent="-304792" algn="l" defTabSz="1219170" rtl="0" eaLnBrk="1" latinLnBrk="0" hangingPunct="1">
              <a:spcBef>
                <a:spcPts val="400"/>
              </a:spcBef>
              <a:buClrTx/>
              <a:buSzPct val="100000"/>
              <a:buFont typeface="Arial" pitchFamily="34" charset="0"/>
              <a:buChar char="–"/>
              <a:defRPr sz="1867" kern="1200">
                <a:solidFill>
                  <a:schemeClr val="tx1"/>
                </a:solidFill>
                <a:latin typeface="+mn-lt"/>
                <a:ea typeface="+mn-ea"/>
                <a:cs typeface="+mn-cs"/>
              </a:defRPr>
            </a:lvl4pPr>
            <a:lvl5pPr marL="1523962" indent="-304792" algn="l" defTabSz="1219170" rtl="0" eaLnBrk="1" latinLnBrk="0" hangingPunct="1">
              <a:spcBef>
                <a:spcPts val="400"/>
              </a:spcBef>
              <a:buClrTx/>
              <a:buSzPct val="100000"/>
              <a:buFont typeface="Arial" pitchFamily="34" charset="0"/>
              <a:buChar char="–"/>
              <a:defRPr sz="18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0" indent="0" defTabSz="914378" fontAlgn="auto">
              <a:spcBef>
                <a:spcPts val="900"/>
              </a:spcBef>
              <a:spcAft>
                <a:spcPts val="0"/>
              </a:spcAft>
              <a:buNone/>
              <a:tabLst>
                <a:tab pos="3998813" algn="r"/>
                <a:tab pos="8229395" algn="r"/>
              </a:tabLst>
            </a:pPr>
            <a:endParaRPr lang="en-US" sz="750" dirty="0">
              <a:solidFill>
                <a:srgbClr val="000000"/>
              </a:solidFill>
              <a:latin typeface="Arial"/>
            </a:endParaRPr>
          </a:p>
        </p:txBody>
      </p:sp>
      <p:sp>
        <p:nvSpPr>
          <p:cNvPr id="19" name="TextBox 18"/>
          <p:cNvSpPr txBox="1"/>
          <p:nvPr/>
        </p:nvSpPr>
        <p:spPr>
          <a:xfrm>
            <a:off x="109" y="855309"/>
            <a:ext cx="2580968" cy="300082"/>
          </a:xfrm>
          <a:prstGeom prst="rect">
            <a:avLst/>
          </a:prstGeom>
          <a:solidFill>
            <a:srgbClr val="0070C0"/>
          </a:solidFill>
          <a:effectLst>
            <a:outerShdw blurRad="50800" dist="38100" dir="2700000" algn="tl" rotWithShape="0">
              <a:prstClr val="black">
                <a:alpha val="40000"/>
              </a:prstClr>
            </a:outerShdw>
          </a:effectLst>
        </p:spPr>
        <p:txBody>
          <a:bodyPr wrap="square" rtlCol="0">
            <a:spAutoFit/>
          </a:bodyPr>
          <a:lstStyle/>
          <a:p>
            <a:pPr defTabSz="685800" fontAlgn="auto">
              <a:spcBef>
                <a:spcPts val="0"/>
              </a:spcBef>
              <a:spcAft>
                <a:spcPts val="0"/>
              </a:spcAft>
            </a:pPr>
            <a:r>
              <a:rPr lang="en-GB" sz="1350" b="1" dirty="0">
                <a:solidFill>
                  <a:srgbClr val="FFFFFF"/>
                </a:solidFill>
                <a:latin typeface="Arial"/>
              </a:rPr>
              <a:t>As presented at ESC Hotline</a:t>
            </a:r>
            <a:endParaRPr lang="en-US" sz="1350" b="1" dirty="0">
              <a:solidFill>
                <a:srgbClr val="FFFFFF"/>
              </a:solidFill>
              <a:latin typeface="Arial"/>
            </a:endParaRPr>
          </a:p>
        </p:txBody>
      </p:sp>
    </p:spTree>
    <p:extLst>
      <p:ext uri="{BB962C8B-B14F-4D97-AF65-F5344CB8AC3E}">
        <p14:creationId xmlns:p14="http://schemas.microsoft.com/office/powerpoint/2010/main" val="3208631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normAutofit/>
          </a:bodyPr>
          <a:lstStyle/>
          <a:p>
            <a:r>
              <a:rPr lang="en-US" dirty="0"/>
              <a:t>Primary endpoint: Treatment effect by </a:t>
            </a:r>
            <a:br>
              <a:rPr lang="en-US" dirty="0"/>
            </a:br>
            <a:r>
              <a:rPr lang="en-US" dirty="0"/>
              <a:t>ejection fraction</a:t>
            </a:r>
            <a:r>
              <a:rPr lang="en-US" baseline="30000" dirty="0"/>
              <a:t>1,2</a:t>
            </a:r>
          </a:p>
        </p:txBody>
      </p:sp>
      <p:sp>
        <p:nvSpPr>
          <p:cNvPr id="4" name="Slide Number Placeholder 3"/>
          <p:cNvSpPr>
            <a:spLocks noGrp="1"/>
          </p:cNvSpPr>
          <p:nvPr>
            <p:ph type="sldNum" sz="quarter" idx="11"/>
          </p:nvPr>
        </p:nvSpPr>
        <p:spPr/>
        <p:txBody>
          <a:bodyPr/>
          <a:lstStyle/>
          <a:p>
            <a:pPr defTabSz="685800" fontAlgn="auto">
              <a:spcBef>
                <a:spcPts val="0"/>
              </a:spcBef>
              <a:spcAft>
                <a:spcPts val="0"/>
              </a:spcAft>
              <a:defRPr/>
            </a:pPr>
            <a:fld id="{47547CF9-5B10-D24F-A8D7-45A9778164F7}" type="slidenum">
              <a:rPr lang="uk-UA">
                <a:solidFill>
                  <a:srgbClr val="000000"/>
                </a:solidFill>
                <a:latin typeface="Arial"/>
              </a:rPr>
              <a:pPr defTabSz="685800" fontAlgn="auto">
                <a:spcBef>
                  <a:spcPts val="0"/>
                </a:spcBef>
                <a:spcAft>
                  <a:spcPts val="0"/>
                </a:spcAft>
                <a:defRPr/>
              </a:pPr>
              <a:t>22</a:t>
            </a:fld>
            <a:endParaRPr lang="uk-UA" dirty="0">
              <a:solidFill>
                <a:srgbClr val="000000"/>
              </a:solidFill>
              <a:latin typeface="Arial"/>
            </a:endParaRPr>
          </a:p>
        </p:txBody>
      </p:sp>
      <p:sp>
        <p:nvSpPr>
          <p:cNvPr id="174" name="Text Placeholder 173"/>
          <p:cNvSpPr>
            <a:spLocks noGrp="1"/>
          </p:cNvSpPr>
          <p:nvPr>
            <p:ph type="body" sz="quarter" idx="12"/>
          </p:nvPr>
        </p:nvSpPr>
        <p:spPr>
          <a:xfrm>
            <a:off x="457200" y="5246146"/>
            <a:ext cx="3898106" cy="526004"/>
          </a:xfrm>
        </p:spPr>
        <p:txBody>
          <a:bodyPr/>
          <a:lstStyle/>
          <a:p>
            <a:pPr>
              <a:spcAft>
                <a:spcPts val="375"/>
              </a:spcAft>
            </a:pPr>
            <a:r>
              <a:rPr lang="en-US" dirty="0"/>
              <a:t>CI, confidence interval; EF, ejection fraction</a:t>
            </a:r>
          </a:p>
          <a:p>
            <a:pPr>
              <a:spcAft>
                <a:spcPts val="375"/>
              </a:spcAft>
            </a:pPr>
            <a:r>
              <a:rPr lang="en-GB" dirty="0"/>
              <a:t>1. Solomon S, et al. N </a:t>
            </a:r>
            <a:r>
              <a:rPr lang="en-GB" dirty="0" err="1"/>
              <a:t>Engl</a:t>
            </a:r>
            <a:r>
              <a:rPr lang="en-GB" dirty="0"/>
              <a:t> J Med. 2019 (In press); 2. Data on file</a:t>
            </a:r>
            <a:endParaRPr lang="en-US" dirty="0"/>
          </a:p>
        </p:txBody>
      </p:sp>
      <p:pic>
        <p:nvPicPr>
          <p:cNvPr id="9"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06391" y="930022"/>
            <a:ext cx="1749906" cy="4423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0">
            <a:extLst>
              <a:ext uri="{FF2B5EF4-FFF2-40B4-BE49-F238E27FC236}">
                <a16:creationId xmlns:a16="http://schemas.microsoft.com/office/drawing/2014/main" id="{2CDB7482-A18F-8143-86D4-AFFDD7AAE8D8}"/>
              </a:ext>
            </a:extLst>
          </p:cNvPr>
          <p:cNvPicPr>
            <a:picLocks noChangeAspect="1"/>
          </p:cNvPicPr>
          <p:nvPr/>
        </p:nvPicPr>
        <p:blipFill rotWithShape="1">
          <a:blip r:embed="rId3"/>
          <a:srcRect l="38761" t="28946" b="31036"/>
          <a:stretch/>
        </p:blipFill>
        <p:spPr>
          <a:xfrm>
            <a:off x="2844383" y="1627388"/>
            <a:ext cx="5624759" cy="3198510"/>
          </a:xfrm>
          <a:prstGeom prst="rect">
            <a:avLst/>
          </a:prstGeom>
        </p:spPr>
      </p:pic>
      <p:sp>
        <p:nvSpPr>
          <p:cNvPr id="12" name="TextBox 11">
            <a:extLst>
              <a:ext uri="{FF2B5EF4-FFF2-40B4-BE49-F238E27FC236}">
                <a16:creationId xmlns:a16="http://schemas.microsoft.com/office/drawing/2014/main" id="{D86B8459-7150-4C7B-9086-1E3578FD8447}"/>
              </a:ext>
            </a:extLst>
          </p:cNvPr>
          <p:cNvSpPr txBox="1"/>
          <p:nvPr/>
        </p:nvSpPr>
        <p:spPr>
          <a:xfrm>
            <a:off x="4626355" y="4966575"/>
            <a:ext cx="1713931" cy="300082"/>
          </a:xfrm>
          <a:prstGeom prst="rect">
            <a:avLst/>
          </a:prstGeom>
          <a:noFill/>
        </p:spPr>
        <p:txBody>
          <a:bodyPr wrap="none" rtlCol="0">
            <a:spAutoFit/>
          </a:bodyPr>
          <a:lstStyle/>
          <a:p>
            <a:pPr defTabSz="685800" fontAlgn="auto">
              <a:spcBef>
                <a:spcPts val="0"/>
              </a:spcBef>
              <a:spcAft>
                <a:spcPts val="0"/>
              </a:spcAft>
              <a:defRPr/>
            </a:pPr>
            <a:r>
              <a:rPr lang="en-GB" sz="1350" b="1" dirty="0">
                <a:solidFill>
                  <a:srgbClr val="000000"/>
                </a:solidFill>
                <a:latin typeface="Arial"/>
              </a:rPr>
              <a:t>Rate ratio (95% CI)</a:t>
            </a:r>
          </a:p>
        </p:txBody>
      </p:sp>
      <p:sp>
        <p:nvSpPr>
          <p:cNvPr id="13" name="TextBox 12">
            <a:extLst>
              <a:ext uri="{FF2B5EF4-FFF2-40B4-BE49-F238E27FC236}">
                <a16:creationId xmlns:a16="http://schemas.microsoft.com/office/drawing/2014/main" id="{E71A11E0-76CC-40B4-A539-AC003AE3921D}"/>
              </a:ext>
            </a:extLst>
          </p:cNvPr>
          <p:cNvSpPr txBox="1"/>
          <p:nvPr/>
        </p:nvSpPr>
        <p:spPr>
          <a:xfrm>
            <a:off x="2724222" y="4739054"/>
            <a:ext cx="425116" cy="300082"/>
          </a:xfrm>
          <a:prstGeom prst="rect">
            <a:avLst/>
          </a:prstGeom>
          <a:solidFill>
            <a:schemeClr val="bg1"/>
          </a:solidFill>
        </p:spPr>
        <p:txBody>
          <a:bodyPr wrap="none" rtlCol="0">
            <a:spAutoFit/>
          </a:bodyPr>
          <a:lstStyle/>
          <a:p>
            <a:pPr defTabSz="685800" fontAlgn="auto">
              <a:spcBef>
                <a:spcPts val="0"/>
              </a:spcBef>
              <a:spcAft>
                <a:spcPts val="0"/>
              </a:spcAft>
              <a:defRPr/>
            </a:pPr>
            <a:r>
              <a:rPr lang="en-GB" sz="1350" dirty="0">
                <a:solidFill>
                  <a:srgbClr val="000000"/>
                </a:solidFill>
                <a:latin typeface="Arial"/>
              </a:rPr>
              <a:t>0.4</a:t>
            </a:r>
          </a:p>
        </p:txBody>
      </p:sp>
      <p:sp>
        <p:nvSpPr>
          <p:cNvPr id="14" name="TextBox 13">
            <a:extLst>
              <a:ext uri="{FF2B5EF4-FFF2-40B4-BE49-F238E27FC236}">
                <a16:creationId xmlns:a16="http://schemas.microsoft.com/office/drawing/2014/main" id="{A9977E06-D349-487D-83D8-600D462CF51A}"/>
              </a:ext>
            </a:extLst>
          </p:cNvPr>
          <p:cNvSpPr txBox="1"/>
          <p:nvPr/>
        </p:nvSpPr>
        <p:spPr>
          <a:xfrm>
            <a:off x="3997997" y="4739054"/>
            <a:ext cx="425116" cy="300082"/>
          </a:xfrm>
          <a:prstGeom prst="rect">
            <a:avLst/>
          </a:prstGeom>
          <a:solidFill>
            <a:schemeClr val="bg1"/>
          </a:solidFill>
        </p:spPr>
        <p:txBody>
          <a:bodyPr wrap="none" rtlCol="0">
            <a:spAutoFit/>
          </a:bodyPr>
          <a:lstStyle/>
          <a:p>
            <a:pPr defTabSz="685800" fontAlgn="auto">
              <a:spcBef>
                <a:spcPts val="0"/>
              </a:spcBef>
              <a:spcAft>
                <a:spcPts val="0"/>
              </a:spcAft>
              <a:defRPr/>
            </a:pPr>
            <a:r>
              <a:rPr lang="en-GB" sz="1350" dirty="0">
                <a:solidFill>
                  <a:srgbClr val="000000"/>
                </a:solidFill>
                <a:latin typeface="Arial"/>
              </a:rPr>
              <a:t>0.6</a:t>
            </a:r>
          </a:p>
        </p:txBody>
      </p:sp>
      <p:sp>
        <p:nvSpPr>
          <p:cNvPr id="15" name="TextBox 14">
            <a:extLst>
              <a:ext uri="{FF2B5EF4-FFF2-40B4-BE49-F238E27FC236}">
                <a16:creationId xmlns:a16="http://schemas.microsoft.com/office/drawing/2014/main" id="{FE050DD3-D2E0-4CBF-B25F-AC84D17ACDE2}"/>
              </a:ext>
            </a:extLst>
          </p:cNvPr>
          <p:cNvSpPr txBox="1"/>
          <p:nvPr/>
        </p:nvSpPr>
        <p:spPr>
          <a:xfrm>
            <a:off x="4883453" y="4739054"/>
            <a:ext cx="425116" cy="300082"/>
          </a:xfrm>
          <a:prstGeom prst="rect">
            <a:avLst/>
          </a:prstGeom>
          <a:solidFill>
            <a:schemeClr val="bg1"/>
          </a:solidFill>
        </p:spPr>
        <p:txBody>
          <a:bodyPr wrap="none" rtlCol="0">
            <a:spAutoFit/>
          </a:bodyPr>
          <a:lstStyle/>
          <a:p>
            <a:pPr defTabSz="685800" fontAlgn="auto">
              <a:spcBef>
                <a:spcPts val="0"/>
              </a:spcBef>
              <a:spcAft>
                <a:spcPts val="0"/>
              </a:spcAft>
              <a:defRPr/>
            </a:pPr>
            <a:r>
              <a:rPr lang="en-GB" sz="1350" dirty="0">
                <a:solidFill>
                  <a:srgbClr val="000000"/>
                </a:solidFill>
                <a:latin typeface="Arial"/>
              </a:rPr>
              <a:t>0.8</a:t>
            </a:r>
          </a:p>
        </p:txBody>
      </p:sp>
      <p:sp>
        <p:nvSpPr>
          <p:cNvPr id="16" name="TextBox 15">
            <a:extLst>
              <a:ext uri="{FF2B5EF4-FFF2-40B4-BE49-F238E27FC236}">
                <a16:creationId xmlns:a16="http://schemas.microsoft.com/office/drawing/2014/main" id="{D6EF9648-C218-4AF9-9B87-12BB2A370B0D}"/>
              </a:ext>
            </a:extLst>
          </p:cNvPr>
          <p:cNvSpPr txBox="1"/>
          <p:nvPr/>
        </p:nvSpPr>
        <p:spPr>
          <a:xfrm>
            <a:off x="5580932" y="4739054"/>
            <a:ext cx="425116" cy="300082"/>
          </a:xfrm>
          <a:prstGeom prst="rect">
            <a:avLst/>
          </a:prstGeom>
          <a:solidFill>
            <a:schemeClr val="bg1"/>
          </a:solidFill>
        </p:spPr>
        <p:txBody>
          <a:bodyPr wrap="none" rtlCol="0">
            <a:spAutoFit/>
          </a:bodyPr>
          <a:lstStyle/>
          <a:p>
            <a:pPr defTabSz="685800" fontAlgn="auto">
              <a:spcBef>
                <a:spcPts val="0"/>
              </a:spcBef>
              <a:spcAft>
                <a:spcPts val="0"/>
              </a:spcAft>
              <a:defRPr/>
            </a:pPr>
            <a:r>
              <a:rPr lang="en-GB" sz="1350" dirty="0">
                <a:solidFill>
                  <a:srgbClr val="000000"/>
                </a:solidFill>
                <a:latin typeface="Arial"/>
              </a:rPr>
              <a:t>1.0</a:t>
            </a:r>
          </a:p>
        </p:txBody>
      </p:sp>
      <p:sp>
        <p:nvSpPr>
          <p:cNvPr id="17" name="TextBox 16">
            <a:extLst>
              <a:ext uri="{FF2B5EF4-FFF2-40B4-BE49-F238E27FC236}">
                <a16:creationId xmlns:a16="http://schemas.microsoft.com/office/drawing/2014/main" id="{2BE654BE-AEA3-4C36-862D-3FFC48D7FF7D}"/>
              </a:ext>
            </a:extLst>
          </p:cNvPr>
          <p:cNvSpPr txBox="1"/>
          <p:nvPr/>
        </p:nvSpPr>
        <p:spPr>
          <a:xfrm>
            <a:off x="7721268" y="4739054"/>
            <a:ext cx="425116" cy="300082"/>
          </a:xfrm>
          <a:prstGeom prst="rect">
            <a:avLst/>
          </a:prstGeom>
          <a:solidFill>
            <a:schemeClr val="bg1"/>
          </a:solidFill>
        </p:spPr>
        <p:txBody>
          <a:bodyPr wrap="none" rtlCol="0">
            <a:spAutoFit/>
          </a:bodyPr>
          <a:lstStyle/>
          <a:p>
            <a:pPr defTabSz="685800" fontAlgn="auto">
              <a:spcBef>
                <a:spcPts val="0"/>
              </a:spcBef>
              <a:spcAft>
                <a:spcPts val="0"/>
              </a:spcAft>
              <a:defRPr/>
            </a:pPr>
            <a:r>
              <a:rPr lang="en-GB" sz="1350" dirty="0">
                <a:solidFill>
                  <a:srgbClr val="000000"/>
                </a:solidFill>
                <a:latin typeface="Arial"/>
              </a:rPr>
              <a:t>2.0</a:t>
            </a:r>
          </a:p>
        </p:txBody>
      </p:sp>
      <p:sp>
        <p:nvSpPr>
          <p:cNvPr id="18" name="Rectangle 17">
            <a:extLst>
              <a:ext uri="{FF2B5EF4-FFF2-40B4-BE49-F238E27FC236}">
                <a16:creationId xmlns:a16="http://schemas.microsoft.com/office/drawing/2014/main" id="{375EABA6-5684-4361-97E5-A3C4BA8BF060}"/>
              </a:ext>
            </a:extLst>
          </p:cNvPr>
          <p:cNvSpPr/>
          <p:nvPr/>
        </p:nvSpPr>
        <p:spPr>
          <a:xfrm>
            <a:off x="2844384" y="1902814"/>
            <a:ext cx="1427813" cy="2695563"/>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800" fontAlgn="auto">
              <a:spcBef>
                <a:spcPts val="0"/>
              </a:spcBef>
              <a:spcAft>
                <a:spcPts val="0"/>
              </a:spcAft>
              <a:defRPr/>
            </a:pPr>
            <a:endParaRPr lang="en-GB" sz="1350" dirty="0">
              <a:solidFill>
                <a:srgbClr val="FFFFFF"/>
              </a:solidFill>
              <a:latin typeface="Arial"/>
            </a:endParaRPr>
          </a:p>
        </p:txBody>
      </p:sp>
      <p:sp>
        <p:nvSpPr>
          <p:cNvPr id="19" name="Rectangle 18">
            <a:extLst>
              <a:ext uri="{FF2B5EF4-FFF2-40B4-BE49-F238E27FC236}">
                <a16:creationId xmlns:a16="http://schemas.microsoft.com/office/drawing/2014/main" id="{A6BA921C-7AC2-4D53-BAE6-D369583F62BE}"/>
              </a:ext>
            </a:extLst>
          </p:cNvPr>
          <p:cNvSpPr/>
          <p:nvPr/>
        </p:nvSpPr>
        <p:spPr>
          <a:xfrm>
            <a:off x="2966313" y="2032102"/>
            <a:ext cx="1350050" cy="553998"/>
          </a:xfrm>
          <a:prstGeom prst="rect">
            <a:avLst/>
          </a:prstGeom>
        </p:spPr>
        <p:txBody>
          <a:bodyPr wrap="none">
            <a:spAutoFit/>
          </a:bodyPr>
          <a:lstStyle/>
          <a:p>
            <a:pPr algn="ctr" defTabSz="685800" fontAlgn="auto">
              <a:spcBef>
                <a:spcPts val="0"/>
              </a:spcBef>
              <a:spcAft>
                <a:spcPts val="0"/>
              </a:spcAft>
              <a:defRPr/>
            </a:pPr>
            <a:r>
              <a:rPr lang="en-GB" sz="1500" b="1" dirty="0">
                <a:solidFill>
                  <a:srgbClr val="000000"/>
                </a:solidFill>
                <a:latin typeface="Arial"/>
              </a:rPr>
              <a:t>Hazard ratio </a:t>
            </a:r>
            <a:br>
              <a:rPr lang="en-GB" sz="1500" b="1" dirty="0">
                <a:solidFill>
                  <a:srgbClr val="000000"/>
                </a:solidFill>
                <a:latin typeface="Arial"/>
              </a:rPr>
            </a:br>
            <a:r>
              <a:rPr lang="en-GB" sz="1500" b="1" dirty="0">
                <a:solidFill>
                  <a:srgbClr val="000000"/>
                </a:solidFill>
                <a:latin typeface="Arial"/>
              </a:rPr>
              <a:t>(95% CI)</a:t>
            </a:r>
          </a:p>
        </p:txBody>
      </p:sp>
      <p:sp>
        <p:nvSpPr>
          <p:cNvPr id="20" name="Rectangle 19">
            <a:extLst>
              <a:ext uri="{FF2B5EF4-FFF2-40B4-BE49-F238E27FC236}">
                <a16:creationId xmlns:a16="http://schemas.microsoft.com/office/drawing/2014/main" id="{0ACA67FC-5F34-4957-ADEC-B3A70498D944}"/>
              </a:ext>
            </a:extLst>
          </p:cNvPr>
          <p:cNvSpPr/>
          <p:nvPr/>
        </p:nvSpPr>
        <p:spPr>
          <a:xfrm>
            <a:off x="1742795" y="2032102"/>
            <a:ext cx="1239064" cy="784830"/>
          </a:xfrm>
          <a:prstGeom prst="rect">
            <a:avLst/>
          </a:prstGeom>
        </p:spPr>
        <p:txBody>
          <a:bodyPr wrap="square">
            <a:spAutoFit/>
          </a:bodyPr>
          <a:lstStyle/>
          <a:p>
            <a:pPr algn="ctr" defTabSz="685800" fontAlgn="auto">
              <a:spcBef>
                <a:spcPts val="0"/>
              </a:spcBef>
              <a:spcAft>
                <a:spcPts val="0"/>
              </a:spcAft>
              <a:defRPr/>
            </a:pPr>
            <a:r>
              <a:rPr lang="en-GB" sz="1500" b="1" dirty="0">
                <a:solidFill>
                  <a:srgbClr val="000000"/>
                </a:solidFill>
                <a:latin typeface="Arial"/>
              </a:rPr>
              <a:t>No. of events/</a:t>
            </a:r>
            <a:br>
              <a:rPr lang="en-GB" sz="1500" b="1" dirty="0">
                <a:solidFill>
                  <a:srgbClr val="000000"/>
                </a:solidFill>
                <a:latin typeface="Arial"/>
              </a:rPr>
            </a:br>
            <a:r>
              <a:rPr lang="en-GB" sz="1500" b="1" dirty="0">
                <a:solidFill>
                  <a:srgbClr val="000000"/>
                </a:solidFill>
                <a:latin typeface="Arial"/>
              </a:rPr>
              <a:t>patients</a:t>
            </a:r>
          </a:p>
        </p:txBody>
      </p:sp>
      <p:sp>
        <p:nvSpPr>
          <p:cNvPr id="21" name="Rectangle 20">
            <a:extLst>
              <a:ext uri="{FF2B5EF4-FFF2-40B4-BE49-F238E27FC236}">
                <a16:creationId xmlns:a16="http://schemas.microsoft.com/office/drawing/2014/main" id="{95BA4ECB-799A-4533-A592-F87B990EC8E9}"/>
              </a:ext>
            </a:extLst>
          </p:cNvPr>
          <p:cNvSpPr/>
          <p:nvPr/>
        </p:nvSpPr>
        <p:spPr>
          <a:xfrm>
            <a:off x="804851" y="2032103"/>
            <a:ext cx="1090363" cy="323165"/>
          </a:xfrm>
          <a:prstGeom prst="rect">
            <a:avLst/>
          </a:prstGeom>
        </p:spPr>
        <p:txBody>
          <a:bodyPr wrap="none">
            <a:spAutoFit/>
          </a:bodyPr>
          <a:lstStyle/>
          <a:p>
            <a:pPr defTabSz="685800" fontAlgn="auto">
              <a:spcBef>
                <a:spcPts val="0"/>
              </a:spcBef>
              <a:spcAft>
                <a:spcPts val="0"/>
              </a:spcAft>
              <a:defRPr/>
            </a:pPr>
            <a:r>
              <a:rPr lang="en-GB" sz="1500" b="1" dirty="0">
                <a:solidFill>
                  <a:srgbClr val="000000"/>
                </a:solidFill>
                <a:latin typeface="Arial"/>
              </a:rPr>
              <a:t>Subgroup</a:t>
            </a:r>
          </a:p>
        </p:txBody>
      </p:sp>
      <p:sp>
        <p:nvSpPr>
          <p:cNvPr id="22" name="TextBox 21">
            <a:extLst>
              <a:ext uri="{FF2B5EF4-FFF2-40B4-BE49-F238E27FC236}">
                <a16:creationId xmlns:a16="http://schemas.microsoft.com/office/drawing/2014/main" id="{3C9BF411-5E18-4787-80AF-845EE2880924}"/>
              </a:ext>
            </a:extLst>
          </p:cNvPr>
          <p:cNvSpPr txBox="1"/>
          <p:nvPr/>
        </p:nvSpPr>
        <p:spPr>
          <a:xfrm>
            <a:off x="804851" y="3308798"/>
            <a:ext cx="405880" cy="300082"/>
          </a:xfrm>
          <a:prstGeom prst="rect">
            <a:avLst/>
          </a:prstGeom>
          <a:noFill/>
        </p:spPr>
        <p:txBody>
          <a:bodyPr wrap="none" rtlCol="0">
            <a:spAutoFit/>
          </a:bodyPr>
          <a:lstStyle/>
          <a:p>
            <a:pPr defTabSz="685800" fontAlgn="auto">
              <a:spcBef>
                <a:spcPts val="0"/>
              </a:spcBef>
              <a:spcAft>
                <a:spcPts val="0"/>
              </a:spcAft>
              <a:defRPr/>
            </a:pPr>
            <a:r>
              <a:rPr lang="en-GB" sz="1350" b="1" dirty="0">
                <a:solidFill>
                  <a:srgbClr val="000000"/>
                </a:solidFill>
                <a:latin typeface="Arial"/>
              </a:rPr>
              <a:t>EF</a:t>
            </a:r>
          </a:p>
        </p:txBody>
      </p:sp>
      <p:sp>
        <p:nvSpPr>
          <p:cNvPr id="23" name="TextBox 22">
            <a:extLst>
              <a:ext uri="{FF2B5EF4-FFF2-40B4-BE49-F238E27FC236}">
                <a16:creationId xmlns:a16="http://schemas.microsoft.com/office/drawing/2014/main" id="{EA189474-773F-41CC-A88F-81D77472D925}"/>
              </a:ext>
            </a:extLst>
          </p:cNvPr>
          <p:cNvSpPr txBox="1"/>
          <p:nvPr/>
        </p:nvSpPr>
        <p:spPr>
          <a:xfrm>
            <a:off x="804851" y="3545612"/>
            <a:ext cx="631904" cy="300082"/>
          </a:xfrm>
          <a:prstGeom prst="rect">
            <a:avLst/>
          </a:prstGeom>
          <a:noFill/>
        </p:spPr>
        <p:txBody>
          <a:bodyPr wrap="none" rtlCol="0">
            <a:spAutoFit/>
          </a:bodyPr>
          <a:lstStyle/>
          <a:p>
            <a:pPr defTabSz="685800" fontAlgn="auto">
              <a:spcBef>
                <a:spcPts val="0"/>
              </a:spcBef>
              <a:spcAft>
                <a:spcPts val="0"/>
              </a:spcAft>
              <a:defRPr/>
            </a:pPr>
            <a:r>
              <a:rPr lang="en-GB" sz="1350" b="1" dirty="0">
                <a:solidFill>
                  <a:srgbClr val="000000"/>
                </a:solidFill>
                <a:latin typeface="Arial"/>
              </a:rPr>
              <a:t>&lt;57%</a:t>
            </a:r>
          </a:p>
        </p:txBody>
      </p:sp>
      <p:sp>
        <p:nvSpPr>
          <p:cNvPr id="24" name="TextBox 23">
            <a:extLst>
              <a:ext uri="{FF2B5EF4-FFF2-40B4-BE49-F238E27FC236}">
                <a16:creationId xmlns:a16="http://schemas.microsoft.com/office/drawing/2014/main" id="{83EDE2FA-A6F9-4E4B-8044-EB89D89A4666}"/>
              </a:ext>
            </a:extLst>
          </p:cNvPr>
          <p:cNvSpPr txBox="1"/>
          <p:nvPr/>
        </p:nvSpPr>
        <p:spPr>
          <a:xfrm>
            <a:off x="804851" y="3854624"/>
            <a:ext cx="819455" cy="300082"/>
          </a:xfrm>
          <a:prstGeom prst="rect">
            <a:avLst/>
          </a:prstGeom>
          <a:noFill/>
        </p:spPr>
        <p:txBody>
          <a:bodyPr wrap="none" rtlCol="0">
            <a:spAutoFit/>
          </a:bodyPr>
          <a:lstStyle/>
          <a:p>
            <a:pPr defTabSz="685800" fontAlgn="auto">
              <a:spcBef>
                <a:spcPts val="0"/>
              </a:spcBef>
              <a:spcAft>
                <a:spcPts val="0"/>
              </a:spcAft>
              <a:defRPr/>
            </a:pPr>
            <a:r>
              <a:rPr lang="en-GB" sz="1350" b="1" dirty="0">
                <a:solidFill>
                  <a:srgbClr val="000000"/>
                </a:solidFill>
                <a:latin typeface="Arial"/>
              </a:rPr>
              <a:t>57–62%</a:t>
            </a:r>
          </a:p>
        </p:txBody>
      </p:sp>
      <p:sp>
        <p:nvSpPr>
          <p:cNvPr id="25" name="TextBox 24">
            <a:extLst>
              <a:ext uri="{FF2B5EF4-FFF2-40B4-BE49-F238E27FC236}">
                <a16:creationId xmlns:a16="http://schemas.microsoft.com/office/drawing/2014/main" id="{E7F8F50F-8354-42E8-995C-A9220D7552E4}"/>
              </a:ext>
            </a:extLst>
          </p:cNvPr>
          <p:cNvSpPr txBox="1"/>
          <p:nvPr/>
        </p:nvSpPr>
        <p:spPr>
          <a:xfrm>
            <a:off x="804851" y="4170447"/>
            <a:ext cx="631904" cy="300082"/>
          </a:xfrm>
          <a:prstGeom prst="rect">
            <a:avLst/>
          </a:prstGeom>
          <a:noFill/>
        </p:spPr>
        <p:txBody>
          <a:bodyPr wrap="none" rtlCol="0">
            <a:spAutoFit/>
          </a:bodyPr>
          <a:lstStyle/>
          <a:p>
            <a:pPr defTabSz="685800" fontAlgn="auto">
              <a:spcBef>
                <a:spcPts val="0"/>
              </a:spcBef>
              <a:spcAft>
                <a:spcPts val="0"/>
              </a:spcAft>
              <a:defRPr/>
            </a:pPr>
            <a:r>
              <a:rPr lang="en-GB" sz="1350" b="1" dirty="0">
                <a:solidFill>
                  <a:srgbClr val="000000"/>
                </a:solidFill>
                <a:latin typeface="Arial"/>
              </a:rPr>
              <a:t>&gt;62%</a:t>
            </a:r>
          </a:p>
        </p:txBody>
      </p:sp>
      <p:sp>
        <p:nvSpPr>
          <p:cNvPr id="26" name="Rectangle 25">
            <a:extLst>
              <a:ext uri="{FF2B5EF4-FFF2-40B4-BE49-F238E27FC236}">
                <a16:creationId xmlns:a16="http://schemas.microsoft.com/office/drawing/2014/main" id="{A3A2169B-19BF-4ABF-A0C2-52B35099C63C}"/>
              </a:ext>
            </a:extLst>
          </p:cNvPr>
          <p:cNvSpPr/>
          <p:nvPr/>
        </p:nvSpPr>
        <p:spPr>
          <a:xfrm>
            <a:off x="804851" y="2949643"/>
            <a:ext cx="771365" cy="300082"/>
          </a:xfrm>
          <a:prstGeom prst="rect">
            <a:avLst/>
          </a:prstGeom>
        </p:spPr>
        <p:txBody>
          <a:bodyPr wrap="none">
            <a:spAutoFit/>
          </a:bodyPr>
          <a:lstStyle/>
          <a:p>
            <a:pPr defTabSz="685800" fontAlgn="auto">
              <a:spcBef>
                <a:spcPts val="0"/>
              </a:spcBef>
              <a:spcAft>
                <a:spcPts val="0"/>
              </a:spcAft>
              <a:defRPr/>
            </a:pPr>
            <a:r>
              <a:rPr lang="en-GB" sz="1350" b="1" dirty="0">
                <a:solidFill>
                  <a:srgbClr val="000000"/>
                </a:solidFill>
                <a:latin typeface="Arial"/>
              </a:rPr>
              <a:t>Overall</a:t>
            </a:r>
          </a:p>
        </p:txBody>
      </p:sp>
      <p:sp>
        <p:nvSpPr>
          <p:cNvPr id="27" name="Rectangle 26">
            <a:extLst>
              <a:ext uri="{FF2B5EF4-FFF2-40B4-BE49-F238E27FC236}">
                <a16:creationId xmlns:a16="http://schemas.microsoft.com/office/drawing/2014/main" id="{76C30853-E139-4D81-BD63-B394E700189A}"/>
              </a:ext>
            </a:extLst>
          </p:cNvPr>
          <p:cNvSpPr/>
          <p:nvPr/>
        </p:nvSpPr>
        <p:spPr>
          <a:xfrm>
            <a:off x="1908356" y="2936406"/>
            <a:ext cx="1002197" cy="300082"/>
          </a:xfrm>
          <a:prstGeom prst="rect">
            <a:avLst/>
          </a:prstGeom>
        </p:spPr>
        <p:txBody>
          <a:bodyPr wrap="none">
            <a:spAutoFit/>
          </a:bodyPr>
          <a:lstStyle/>
          <a:p>
            <a:pPr defTabSz="685800" fontAlgn="auto">
              <a:spcBef>
                <a:spcPts val="0"/>
              </a:spcBef>
              <a:spcAft>
                <a:spcPts val="0"/>
              </a:spcAft>
              <a:defRPr/>
            </a:pPr>
            <a:r>
              <a:rPr lang="en-GB" sz="1350" dirty="0">
                <a:solidFill>
                  <a:srgbClr val="000000"/>
                </a:solidFill>
                <a:latin typeface="Arial"/>
              </a:rPr>
              <a:t>1903/4796</a:t>
            </a:r>
          </a:p>
        </p:txBody>
      </p:sp>
      <p:sp>
        <p:nvSpPr>
          <p:cNvPr id="28" name="Rectangle 27">
            <a:extLst>
              <a:ext uri="{FF2B5EF4-FFF2-40B4-BE49-F238E27FC236}">
                <a16:creationId xmlns:a16="http://schemas.microsoft.com/office/drawing/2014/main" id="{511BD941-68C7-4E48-80BF-A5E3CFA2B65C}"/>
              </a:ext>
            </a:extLst>
          </p:cNvPr>
          <p:cNvSpPr/>
          <p:nvPr/>
        </p:nvSpPr>
        <p:spPr>
          <a:xfrm>
            <a:off x="1908356" y="3549106"/>
            <a:ext cx="1002197" cy="300082"/>
          </a:xfrm>
          <a:prstGeom prst="rect">
            <a:avLst/>
          </a:prstGeom>
        </p:spPr>
        <p:txBody>
          <a:bodyPr wrap="none">
            <a:spAutoFit/>
          </a:bodyPr>
          <a:lstStyle/>
          <a:p>
            <a:pPr defTabSz="685800" fontAlgn="auto">
              <a:spcBef>
                <a:spcPts val="0"/>
              </a:spcBef>
              <a:spcAft>
                <a:spcPts val="0"/>
              </a:spcAft>
              <a:defRPr/>
            </a:pPr>
            <a:r>
              <a:rPr lang="en-GB" sz="1350" dirty="0">
                <a:solidFill>
                  <a:srgbClr val="000000"/>
                </a:solidFill>
                <a:latin typeface="Arial"/>
              </a:rPr>
              <a:t>1000/2352</a:t>
            </a:r>
          </a:p>
        </p:txBody>
      </p:sp>
      <p:sp>
        <p:nvSpPr>
          <p:cNvPr id="29" name="Rectangle 28">
            <a:extLst>
              <a:ext uri="{FF2B5EF4-FFF2-40B4-BE49-F238E27FC236}">
                <a16:creationId xmlns:a16="http://schemas.microsoft.com/office/drawing/2014/main" id="{2B54D1F3-72FE-4A24-A259-1CC884313D27}"/>
              </a:ext>
            </a:extLst>
          </p:cNvPr>
          <p:cNvSpPr/>
          <p:nvPr/>
        </p:nvSpPr>
        <p:spPr>
          <a:xfrm>
            <a:off x="1951474" y="3854199"/>
            <a:ext cx="880369" cy="300082"/>
          </a:xfrm>
          <a:prstGeom prst="rect">
            <a:avLst/>
          </a:prstGeom>
        </p:spPr>
        <p:txBody>
          <a:bodyPr wrap="none">
            <a:spAutoFit/>
          </a:bodyPr>
          <a:lstStyle/>
          <a:p>
            <a:pPr defTabSz="685800" fontAlgn="auto">
              <a:spcBef>
                <a:spcPts val="0"/>
              </a:spcBef>
              <a:spcAft>
                <a:spcPts val="0"/>
              </a:spcAft>
              <a:defRPr/>
            </a:pPr>
            <a:r>
              <a:rPr lang="en-GB" sz="1350" dirty="0">
                <a:solidFill>
                  <a:srgbClr val="000000"/>
                </a:solidFill>
                <a:latin typeface="Arial"/>
              </a:rPr>
              <a:t>440/1118</a:t>
            </a:r>
          </a:p>
        </p:txBody>
      </p:sp>
      <p:sp>
        <p:nvSpPr>
          <p:cNvPr id="30" name="Rectangle 29">
            <a:extLst>
              <a:ext uri="{FF2B5EF4-FFF2-40B4-BE49-F238E27FC236}">
                <a16:creationId xmlns:a16="http://schemas.microsoft.com/office/drawing/2014/main" id="{E80A192D-C4BC-49E1-9FAB-DCE78E0E5989}"/>
              </a:ext>
            </a:extLst>
          </p:cNvPr>
          <p:cNvSpPr/>
          <p:nvPr/>
        </p:nvSpPr>
        <p:spPr>
          <a:xfrm>
            <a:off x="1951474" y="4170249"/>
            <a:ext cx="906017" cy="300082"/>
          </a:xfrm>
          <a:prstGeom prst="rect">
            <a:avLst/>
          </a:prstGeom>
        </p:spPr>
        <p:txBody>
          <a:bodyPr wrap="none">
            <a:spAutoFit/>
          </a:bodyPr>
          <a:lstStyle/>
          <a:p>
            <a:pPr defTabSz="685800" fontAlgn="auto">
              <a:spcBef>
                <a:spcPts val="0"/>
              </a:spcBef>
              <a:spcAft>
                <a:spcPts val="0"/>
              </a:spcAft>
              <a:defRPr/>
            </a:pPr>
            <a:r>
              <a:rPr lang="en-GB" sz="1350" dirty="0">
                <a:solidFill>
                  <a:srgbClr val="000000"/>
                </a:solidFill>
                <a:latin typeface="Arial"/>
              </a:rPr>
              <a:t>463/1326</a:t>
            </a:r>
          </a:p>
        </p:txBody>
      </p:sp>
      <p:sp>
        <p:nvSpPr>
          <p:cNvPr id="31" name="Rectangle 30">
            <a:extLst>
              <a:ext uri="{FF2B5EF4-FFF2-40B4-BE49-F238E27FC236}">
                <a16:creationId xmlns:a16="http://schemas.microsoft.com/office/drawing/2014/main" id="{03D814B5-B50E-4D27-925F-A405BA2E46A6}"/>
              </a:ext>
            </a:extLst>
          </p:cNvPr>
          <p:cNvSpPr/>
          <p:nvPr/>
        </p:nvSpPr>
        <p:spPr>
          <a:xfrm>
            <a:off x="2996208" y="2945723"/>
            <a:ext cx="1459054" cy="300082"/>
          </a:xfrm>
          <a:prstGeom prst="rect">
            <a:avLst/>
          </a:prstGeom>
        </p:spPr>
        <p:txBody>
          <a:bodyPr wrap="none">
            <a:spAutoFit/>
          </a:bodyPr>
          <a:lstStyle/>
          <a:p>
            <a:pPr defTabSz="685800" fontAlgn="auto">
              <a:spcBef>
                <a:spcPts val="0"/>
              </a:spcBef>
              <a:spcAft>
                <a:spcPts val="0"/>
              </a:spcAft>
              <a:defRPr/>
            </a:pPr>
            <a:r>
              <a:rPr lang="en-GB" sz="1350" dirty="0">
                <a:solidFill>
                  <a:srgbClr val="000000"/>
                </a:solidFill>
                <a:latin typeface="Arial"/>
              </a:rPr>
              <a:t>0.87 (0.75−1.01)</a:t>
            </a:r>
          </a:p>
        </p:txBody>
      </p:sp>
      <p:sp>
        <p:nvSpPr>
          <p:cNvPr id="32" name="Rectangle 31">
            <a:extLst>
              <a:ext uri="{FF2B5EF4-FFF2-40B4-BE49-F238E27FC236}">
                <a16:creationId xmlns:a16="http://schemas.microsoft.com/office/drawing/2014/main" id="{116C4327-C70A-45DA-9A7B-039482316FF2}"/>
              </a:ext>
            </a:extLst>
          </p:cNvPr>
          <p:cNvSpPr/>
          <p:nvPr/>
        </p:nvSpPr>
        <p:spPr>
          <a:xfrm>
            <a:off x="2995875" y="3563312"/>
            <a:ext cx="1459054" cy="300082"/>
          </a:xfrm>
          <a:prstGeom prst="rect">
            <a:avLst/>
          </a:prstGeom>
        </p:spPr>
        <p:txBody>
          <a:bodyPr wrap="none">
            <a:spAutoFit/>
          </a:bodyPr>
          <a:lstStyle/>
          <a:p>
            <a:pPr defTabSz="685800" fontAlgn="auto">
              <a:spcBef>
                <a:spcPts val="0"/>
              </a:spcBef>
              <a:spcAft>
                <a:spcPts val="0"/>
              </a:spcAft>
              <a:defRPr/>
            </a:pPr>
            <a:r>
              <a:rPr lang="en-GB" sz="1350" dirty="0">
                <a:solidFill>
                  <a:srgbClr val="000000"/>
                </a:solidFill>
                <a:latin typeface="Arial"/>
              </a:rPr>
              <a:t>0.78 (0.64−0.95)</a:t>
            </a:r>
          </a:p>
        </p:txBody>
      </p:sp>
      <p:sp>
        <p:nvSpPr>
          <p:cNvPr id="33" name="Rectangle 32">
            <a:extLst>
              <a:ext uri="{FF2B5EF4-FFF2-40B4-BE49-F238E27FC236}">
                <a16:creationId xmlns:a16="http://schemas.microsoft.com/office/drawing/2014/main" id="{01A45A3D-EA2A-48DC-B7EE-E62796882070}"/>
              </a:ext>
            </a:extLst>
          </p:cNvPr>
          <p:cNvSpPr/>
          <p:nvPr/>
        </p:nvSpPr>
        <p:spPr>
          <a:xfrm>
            <a:off x="2995624" y="3884906"/>
            <a:ext cx="1459054" cy="300082"/>
          </a:xfrm>
          <a:prstGeom prst="rect">
            <a:avLst/>
          </a:prstGeom>
        </p:spPr>
        <p:txBody>
          <a:bodyPr wrap="none">
            <a:spAutoFit/>
          </a:bodyPr>
          <a:lstStyle/>
          <a:p>
            <a:pPr defTabSz="685800" fontAlgn="auto">
              <a:spcBef>
                <a:spcPts val="0"/>
              </a:spcBef>
              <a:spcAft>
                <a:spcPts val="0"/>
              </a:spcAft>
              <a:defRPr/>
            </a:pPr>
            <a:r>
              <a:rPr lang="en-GB" sz="1350" dirty="0">
                <a:solidFill>
                  <a:srgbClr val="000000"/>
                </a:solidFill>
                <a:latin typeface="Arial"/>
              </a:rPr>
              <a:t>0.92 (0.68−1.25)</a:t>
            </a:r>
          </a:p>
        </p:txBody>
      </p:sp>
      <p:sp>
        <p:nvSpPr>
          <p:cNvPr id="34" name="Rectangle 33">
            <a:extLst>
              <a:ext uri="{FF2B5EF4-FFF2-40B4-BE49-F238E27FC236}">
                <a16:creationId xmlns:a16="http://schemas.microsoft.com/office/drawing/2014/main" id="{102BF327-5AF0-4306-9757-37FB2CF25FF4}"/>
              </a:ext>
            </a:extLst>
          </p:cNvPr>
          <p:cNvSpPr/>
          <p:nvPr/>
        </p:nvSpPr>
        <p:spPr>
          <a:xfrm>
            <a:off x="2995372" y="4191168"/>
            <a:ext cx="1459054" cy="300082"/>
          </a:xfrm>
          <a:prstGeom prst="rect">
            <a:avLst/>
          </a:prstGeom>
        </p:spPr>
        <p:txBody>
          <a:bodyPr wrap="none">
            <a:spAutoFit/>
          </a:bodyPr>
          <a:lstStyle/>
          <a:p>
            <a:pPr defTabSz="685800" fontAlgn="auto">
              <a:spcBef>
                <a:spcPts val="0"/>
              </a:spcBef>
              <a:spcAft>
                <a:spcPts val="0"/>
              </a:spcAft>
              <a:defRPr/>
            </a:pPr>
            <a:r>
              <a:rPr lang="en-GB" sz="1350" dirty="0">
                <a:solidFill>
                  <a:srgbClr val="000000"/>
                </a:solidFill>
                <a:latin typeface="Arial"/>
              </a:rPr>
              <a:t>1.06 (0.79−1.41)</a:t>
            </a:r>
          </a:p>
        </p:txBody>
      </p:sp>
      <p:sp>
        <p:nvSpPr>
          <p:cNvPr id="35" name="TextBox 34"/>
          <p:cNvSpPr txBox="1"/>
          <p:nvPr/>
        </p:nvSpPr>
        <p:spPr>
          <a:xfrm>
            <a:off x="109" y="855309"/>
            <a:ext cx="2580968" cy="300082"/>
          </a:xfrm>
          <a:prstGeom prst="rect">
            <a:avLst/>
          </a:prstGeom>
          <a:solidFill>
            <a:srgbClr val="0070C0"/>
          </a:solidFill>
          <a:effectLst>
            <a:outerShdw blurRad="50800" dist="38100" dir="2700000" algn="tl" rotWithShape="0">
              <a:prstClr val="black">
                <a:alpha val="40000"/>
              </a:prstClr>
            </a:outerShdw>
          </a:effectLst>
        </p:spPr>
        <p:txBody>
          <a:bodyPr wrap="square" rtlCol="0">
            <a:spAutoFit/>
          </a:bodyPr>
          <a:lstStyle/>
          <a:p>
            <a:pPr defTabSz="685800" fontAlgn="auto">
              <a:spcBef>
                <a:spcPts val="0"/>
              </a:spcBef>
              <a:spcAft>
                <a:spcPts val="0"/>
              </a:spcAft>
            </a:pPr>
            <a:r>
              <a:rPr lang="en-GB" sz="1350" b="1" dirty="0">
                <a:solidFill>
                  <a:srgbClr val="FFFFFF"/>
                </a:solidFill>
                <a:latin typeface="Arial"/>
              </a:rPr>
              <a:t>As presented at ESC Hotline</a:t>
            </a:r>
            <a:endParaRPr lang="en-US" sz="1350" b="1" dirty="0">
              <a:solidFill>
                <a:srgbClr val="FFFFFF"/>
              </a:solidFill>
              <a:latin typeface="Arial"/>
            </a:endParaRPr>
          </a:p>
        </p:txBody>
      </p:sp>
    </p:spTree>
    <p:extLst>
      <p:ext uri="{BB962C8B-B14F-4D97-AF65-F5344CB8AC3E}">
        <p14:creationId xmlns:p14="http://schemas.microsoft.com/office/powerpoint/2010/main" val="22018099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normAutofit/>
          </a:bodyPr>
          <a:lstStyle/>
          <a:p>
            <a:r>
              <a:rPr lang="en-US" dirty="0"/>
              <a:t>Primary endpoint: </a:t>
            </a:r>
            <a:br>
              <a:rPr lang="en-US" dirty="0"/>
            </a:br>
            <a:r>
              <a:rPr lang="en-US" dirty="0"/>
              <a:t>Treatment effect by ejection fraction</a:t>
            </a:r>
          </a:p>
        </p:txBody>
      </p:sp>
      <p:sp>
        <p:nvSpPr>
          <p:cNvPr id="8" name="Text Placeholder 8"/>
          <p:cNvSpPr txBox="1">
            <a:spLocks/>
          </p:cNvSpPr>
          <p:nvPr/>
        </p:nvSpPr>
        <p:spPr>
          <a:xfrm>
            <a:off x="4328160" y="5751985"/>
            <a:ext cx="2834640" cy="115416"/>
          </a:xfrm>
          <a:prstGeom prst="rect">
            <a:avLst/>
          </a:prstGeom>
        </p:spPr>
        <p:txBody>
          <a:bodyPr/>
          <a:lstStyle>
            <a:lvl1pPr marL="304792" indent="-304792" algn="l" defTabSz="1219170" rtl="0" eaLnBrk="1" latinLnBrk="0" hangingPunct="1">
              <a:spcBef>
                <a:spcPts val="1200"/>
              </a:spcBef>
              <a:buClrTx/>
              <a:buSzPct val="120000"/>
              <a:buFont typeface="Arial" pitchFamily="34" charset="0"/>
              <a:buChar char="•"/>
              <a:tabLst>
                <a:tab pos="5331751" algn="r"/>
                <a:tab pos="10972526" algn="r"/>
              </a:tabLst>
              <a:defRPr sz="1867" kern="1200">
                <a:solidFill>
                  <a:schemeClr val="tx1"/>
                </a:solidFill>
                <a:latin typeface="+mn-lt"/>
                <a:ea typeface="+mn-ea"/>
                <a:cs typeface="+mn-cs"/>
              </a:defRPr>
            </a:lvl1pPr>
            <a:lvl2pPr marL="609585" indent="-304792" algn="l" defTabSz="1219170" rtl="0" eaLnBrk="1" latinLnBrk="0" hangingPunct="1">
              <a:spcBef>
                <a:spcPts val="400"/>
              </a:spcBef>
              <a:buClrTx/>
              <a:buSzPct val="100000"/>
              <a:buFont typeface="Arial" pitchFamily="34" charset="0"/>
              <a:buChar char="–"/>
              <a:defRPr sz="1867" kern="1200">
                <a:solidFill>
                  <a:schemeClr val="tx1"/>
                </a:solidFill>
                <a:latin typeface="+mn-lt"/>
                <a:ea typeface="+mn-ea"/>
                <a:cs typeface="+mn-cs"/>
              </a:defRPr>
            </a:lvl2pPr>
            <a:lvl3pPr marL="914377" indent="-304792" algn="l" defTabSz="1219170" rtl="0" eaLnBrk="1" latinLnBrk="0" hangingPunct="1">
              <a:spcBef>
                <a:spcPts val="400"/>
              </a:spcBef>
              <a:buClrTx/>
              <a:buSzPct val="100000"/>
              <a:buFont typeface="Arial" pitchFamily="34" charset="0"/>
              <a:buChar char="–"/>
              <a:defRPr sz="1867" kern="1200">
                <a:solidFill>
                  <a:schemeClr val="tx1"/>
                </a:solidFill>
                <a:latin typeface="+mn-lt"/>
                <a:ea typeface="+mn-ea"/>
                <a:cs typeface="+mn-cs"/>
              </a:defRPr>
            </a:lvl3pPr>
            <a:lvl4pPr marL="1219170" indent="-304792" algn="l" defTabSz="1219170" rtl="0" eaLnBrk="1" latinLnBrk="0" hangingPunct="1">
              <a:spcBef>
                <a:spcPts val="400"/>
              </a:spcBef>
              <a:buClrTx/>
              <a:buSzPct val="100000"/>
              <a:buFont typeface="Arial" pitchFamily="34" charset="0"/>
              <a:buChar char="–"/>
              <a:defRPr sz="1867" kern="1200">
                <a:solidFill>
                  <a:schemeClr val="tx1"/>
                </a:solidFill>
                <a:latin typeface="+mn-lt"/>
                <a:ea typeface="+mn-ea"/>
                <a:cs typeface="+mn-cs"/>
              </a:defRPr>
            </a:lvl4pPr>
            <a:lvl5pPr marL="1523962" indent="-304792" algn="l" defTabSz="1219170" rtl="0" eaLnBrk="1" latinLnBrk="0" hangingPunct="1">
              <a:spcBef>
                <a:spcPts val="400"/>
              </a:spcBef>
              <a:buClrTx/>
              <a:buSzPct val="100000"/>
              <a:buFont typeface="Arial" pitchFamily="34" charset="0"/>
              <a:buChar char="–"/>
              <a:defRPr sz="18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0" indent="0" defTabSz="914378" fontAlgn="auto">
              <a:spcBef>
                <a:spcPts val="900"/>
              </a:spcBef>
              <a:spcAft>
                <a:spcPts val="0"/>
              </a:spcAft>
              <a:buNone/>
              <a:tabLst>
                <a:tab pos="3998813" algn="r"/>
                <a:tab pos="8229395" algn="r"/>
              </a:tabLst>
              <a:defRPr/>
            </a:pPr>
            <a:endParaRPr lang="en-US" sz="750" dirty="0">
              <a:solidFill>
                <a:srgbClr val="000000"/>
              </a:solidFill>
              <a:latin typeface="Arial"/>
            </a:endParaRPr>
          </a:p>
        </p:txBody>
      </p:sp>
      <p:pic>
        <p:nvPicPr>
          <p:cNvPr id="9"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06391" y="930022"/>
            <a:ext cx="1749906" cy="4423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1"/>
          </p:nvPr>
        </p:nvSpPr>
        <p:spPr/>
        <p:txBody>
          <a:bodyPr/>
          <a:lstStyle/>
          <a:p>
            <a:pPr defTabSz="685800" fontAlgn="auto">
              <a:spcBef>
                <a:spcPts val="0"/>
              </a:spcBef>
              <a:spcAft>
                <a:spcPts val="0"/>
              </a:spcAft>
            </a:pPr>
            <a:fld id="{47547CF9-5B10-D24F-A8D7-45A9778164F7}" type="slidenum">
              <a:rPr lang="uk-UA">
                <a:solidFill>
                  <a:srgbClr val="000000"/>
                </a:solidFill>
                <a:latin typeface="Arial"/>
              </a:rPr>
              <a:pPr defTabSz="685800" fontAlgn="auto">
                <a:spcBef>
                  <a:spcPts val="0"/>
                </a:spcBef>
                <a:spcAft>
                  <a:spcPts val="0"/>
                </a:spcAft>
              </a:pPr>
              <a:t>23</a:t>
            </a:fld>
            <a:endParaRPr lang="uk-UA" dirty="0">
              <a:solidFill>
                <a:srgbClr val="000000"/>
              </a:solidFill>
              <a:latin typeface="Arial"/>
            </a:endParaRPr>
          </a:p>
        </p:txBody>
      </p:sp>
      <p:pic>
        <p:nvPicPr>
          <p:cNvPr id="22" name="Picture 21">
            <a:extLst>
              <a:ext uri="{FF2B5EF4-FFF2-40B4-BE49-F238E27FC236}">
                <a16:creationId xmlns:a16="http://schemas.microsoft.com/office/drawing/2014/main" id="{E62F1A56-C609-5B40-9C25-EDDADC68ECEA}"/>
              </a:ext>
            </a:extLst>
          </p:cNvPr>
          <p:cNvPicPr>
            <a:picLocks noChangeAspect="1"/>
          </p:cNvPicPr>
          <p:nvPr/>
        </p:nvPicPr>
        <p:blipFill rotWithShape="1">
          <a:blip r:embed="rId3">
            <a:lum contrast="20000"/>
          </a:blip>
          <a:srcRect b="3217"/>
          <a:stretch/>
        </p:blipFill>
        <p:spPr>
          <a:xfrm>
            <a:off x="656302" y="1914179"/>
            <a:ext cx="5055027" cy="3486497"/>
          </a:xfrm>
          <a:prstGeom prst="rect">
            <a:avLst/>
          </a:prstGeom>
        </p:spPr>
      </p:pic>
      <p:sp>
        <p:nvSpPr>
          <p:cNvPr id="23" name="Rectangle 22"/>
          <p:cNvSpPr/>
          <p:nvPr/>
        </p:nvSpPr>
        <p:spPr>
          <a:xfrm>
            <a:off x="1769165" y="4206738"/>
            <a:ext cx="1421295" cy="665921"/>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685800" fontAlgn="auto">
              <a:spcBef>
                <a:spcPts val="0"/>
              </a:spcBef>
              <a:spcAft>
                <a:spcPts val="0"/>
              </a:spcAft>
              <a:defRPr/>
            </a:pPr>
            <a:endParaRPr lang="en-US" sz="1350">
              <a:solidFill>
                <a:srgbClr val="FFFFFF"/>
              </a:solidFill>
              <a:latin typeface="Arial"/>
            </a:endParaRPr>
          </a:p>
        </p:txBody>
      </p:sp>
      <p:sp>
        <p:nvSpPr>
          <p:cNvPr id="3" name="Text Placeholder 2"/>
          <p:cNvSpPr>
            <a:spLocks noGrp="1"/>
          </p:cNvSpPr>
          <p:nvPr>
            <p:ph type="body" sz="quarter" idx="12"/>
          </p:nvPr>
        </p:nvSpPr>
        <p:spPr>
          <a:xfrm>
            <a:off x="457200" y="5246146"/>
            <a:ext cx="5943601" cy="526004"/>
          </a:xfrm>
          <a:ln>
            <a:noFill/>
            <a:prstDash val="dash"/>
          </a:ln>
        </p:spPr>
        <p:txBody>
          <a:bodyPr/>
          <a:lstStyle/>
          <a:p>
            <a:pPr>
              <a:spcAft>
                <a:spcPts val="0"/>
              </a:spcAft>
            </a:pPr>
            <a:endParaRPr lang="en-GB" dirty="0"/>
          </a:p>
          <a:p>
            <a:pPr>
              <a:spcAft>
                <a:spcPts val="0"/>
              </a:spcAft>
            </a:pPr>
            <a:r>
              <a:rPr lang="en-GB" dirty="0"/>
              <a:t>CI, confidence interval; CV, cardiovascular; EF, ejection fraction; HFH, hospitalization for heart failure; </a:t>
            </a:r>
            <a:br>
              <a:rPr lang="en-GB" dirty="0"/>
            </a:br>
            <a:r>
              <a:rPr lang="en-GB" dirty="0" err="1"/>
              <a:t>HFpEF</a:t>
            </a:r>
            <a:r>
              <a:rPr lang="en-GB" dirty="0"/>
              <a:t>, heart failure and preserved ejection fraction; LV, left ventricular</a:t>
            </a:r>
          </a:p>
          <a:p>
            <a:pPr>
              <a:spcAft>
                <a:spcPts val="0"/>
              </a:spcAft>
            </a:pPr>
            <a:endParaRPr lang="en-GB" dirty="0"/>
          </a:p>
          <a:p>
            <a:pPr>
              <a:spcAft>
                <a:spcPts val="0"/>
              </a:spcAft>
            </a:pPr>
            <a:r>
              <a:rPr lang="en-GB" dirty="0"/>
              <a:t>1. Data on file </a:t>
            </a:r>
            <a:endParaRPr lang="en-US" dirty="0"/>
          </a:p>
        </p:txBody>
      </p:sp>
      <p:grpSp>
        <p:nvGrpSpPr>
          <p:cNvPr id="11" name="Group 10"/>
          <p:cNvGrpSpPr/>
          <p:nvPr/>
        </p:nvGrpSpPr>
        <p:grpSpPr>
          <a:xfrm>
            <a:off x="1405574" y="2515904"/>
            <a:ext cx="1706213" cy="253916"/>
            <a:chOff x="7709882" y="2066585"/>
            <a:chExt cx="2274950" cy="338555"/>
          </a:xfrm>
        </p:grpSpPr>
        <p:cxnSp>
          <p:nvCxnSpPr>
            <p:cNvPr id="12" name="Straight Connector 11"/>
            <p:cNvCxnSpPr/>
            <p:nvPr/>
          </p:nvCxnSpPr>
          <p:spPr>
            <a:xfrm>
              <a:off x="7709882" y="2199257"/>
              <a:ext cx="610026" cy="0"/>
            </a:xfrm>
            <a:prstGeom prst="line">
              <a:avLst/>
            </a:prstGeom>
            <a:ln w="12700">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8408280" y="2066585"/>
              <a:ext cx="1576552" cy="338555"/>
            </a:xfrm>
            <a:prstGeom prst="rect">
              <a:avLst/>
            </a:prstGeom>
            <a:noFill/>
          </p:spPr>
          <p:txBody>
            <a:bodyPr wrap="square" rtlCol="0">
              <a:spAutoFit/>
            </a:bodyPr>
            <a:lstStyle/>
            <a:p>
              <a:pPr defTabSz="685800" fontAlgn="auto">
                <a:spcBef>
                  <a:spcPts val="0"/>
                </a:spcBef>
                <a:spcAft>
                  <a:spcPts val="0"/>
                </a:spcAft>
              </a:pPr>
              <a:r>
                <a:rPr lang="en-GB" sz="1050" dirty="0">
                  <a:solidFill>
                    <a:srgbClr val="000000"/>
                  </a:solidFill>
                  <a:latin typeface="Arial"/>
                </a:rPr>
                <a:t>95% CI</a:t>
              </a:r>
              <a:endParaRPr lang="en-US" sz="1050" dirty="0">
                <a:solidFill>
                  <a:srgbClr val="000000"/>
                </a:solidFill>
                <a:latin typeface="Arial"/>
              </a:endParaRPr>
            </a:p>
          </p:txBody>
        </p:sp>
      </p:grpSp>
      <p:sp>
        <p:nvSpPr>
          <p:cNvPr id="14" name="TextBox 13"/>
          <p:cNvSpPr txBox="1"/>
          <p:nvPr/>
        </p:nvSpPr>
        <p:spPr>
          <a:xfrm>
            <a:off x="5917540" y="1832408"/>
            <a:ext cx="2920181" cy="3450945"/>
          </a:xfrm>
          <a:prstGeom prst="rect">
            <a:avLst/>
          </a:prstGeom>
          <a:noFill/>
          <a:ln w="34925">
            <a:solidFill>
              <a:srgbClr val="0070C0"/>
            </a:solidFill>
          </a:ln>
        </p:spPr>
        <p:txBody>
          <a:bodyPr wrap="square" lIns="137160" tIns="137160" rIns="137160" bIns="137160" rtlCol="0">
            <a:spAutoFit/>
          </a:bodyPr>
          <a:lstStyle/>
          <a:p>
            <a:pPr defTabSz="685800" fontAlgn="auto">
              <a:spcBef>
                <a:spcPts val="0"/>
              </a:spcBef>
              <a:spcAft>
                <a:spcPts val="600"/>
              </a:spcAft>
              <a:defRPr/>
            </a:pPr>
            <a:r>
              <a:rPr lang="de-CH" sz="1125" b="1" dirty="0">
                <a:solidFill>
                  <a:srgbClr val="000000"/>
                </a:solidFill>
                <a:latin typeface="Arial"/>
              </a:rPr>
              <a:t>Clinical </a:t>
            </a:r>
            <a:r>
              <a:rPr lang="de-CH" sz="1125" b="1" dirty="0" err="1">
                <a:solidFill>
                  <a:srgbClr val="000000"/>
                </a:solidFill>
                <a:latin typeface="Arial"/>
              </a:rPr>
              <a:t>relevance</a:t>
            </a:r>
            <a:endParaRPr lang="de-CH" sz="1125" dirty="0">
              <a:solidFill>
                <a:srgbClr val="000000"/>
              </a:solidFill>
              <a:latin typeface="Arial"/>
            </a:endParaRPr>
          </a:p>
          <a:p>
            <a:pPr marL="214313" indent="-214313" defTabSz="685800" fontAlgn="auto">
              <a:spcBef>
                <a:spcPts val="0"/>
              </a:spcBef>
              <a:spcAft>
                <a:spcPts val="600"/>
              </a:spcAft>
              <a:buFont typeface="Arial" panose="020B0604020202020204" pitchFamily="34" charset="0"/>
              <a:buChar char="•"/>
              <a:defRPr/>
            </a:pPr>
            <a:r>
              <a:rPr lang="en-US" sz="1125" dirty="0">
                <a:solidFill>
                  <a:srgbClr val="000000"/>
                </a:solidFill>
                <a:latin typeface="Arial"/>
              </a:rPr>
              <a:t>The plausibility of the effect across EF groups is supported by similar findings in external </a:t>
            </a:r>
            <a:r>
              <a:rPr lang="en-US" sz="1125" dirty="0" err="1">
                <a:solidFill>
                  <a:srgbClr val="000000"/>
                </a:solidFill>
                <a:latin typeface="Arial"/>
              </a:rPr>
              <a:t>HFpEF</a:t>
            </a:r>
            <a:r>
              <a:rPr lang="en-US" sz="1125" dirty="0">
                <a:solidFill>
                  <a:srgbClr val="000000"/>
                </a:solidFill>
                <a:latin typeface="Arial"/>
              </a:rPr>
              <a:t> studies (TOPCAT, CHARM-P) and confirmed by internal data from PARADIGM HF, pointing towards a consistency of the treatment effect of sac/</a:t>
            </a:r>
            <a:r>
              <a:rPr lang="en-US" sz="1125" dirty="0" err="1">
                <a:solidFill>
                  <a:srgbClr val="000000"/>
                </a:solidFill>
                <a:latin typeface="Arial"/>
              </a:rPr>
              <a:t>val</a:t>
            </a:r>
            <a:r>
              <a:rPr lang="en-US" sz="1125" dirty="0">
                <a:solidFill>
                  <a:srgbClr val="000000"/>
                </a:solidFill>
                <a:latin typeface="Arial"/>
              </a:rPr>
              <a:t> across the continuum of the EF range, with an upper cut-off point at 57% based on PARAGON-HF </a:t>
            </a:r>
            <a:endParaRPr lang="de-CH" sz="1125" dirty="0">
              <a:solidFill>
                <a:srgbClr val="000000"/>
              </a:solidFill>
              <a:latin typeface="Arial"/>
            </a:endParaRPr>
          </a:p>
          <a:p>
            <a:pPr marL="214313" indent="-214313" defTabSz="685800" fontAlgn="auto">
              <a:spcBef>
                <a:spcPts val="0"/>
              </a:spcBef>
              <a:spcAft>
                <a:spcPts val="600"/>
              </a:spcAft>
              <a:buFont typeface="Arial" panose="020B0604020202020204" pitchFamily="34" charset="0"/>
              <a:buChar char="•"/>
              <a:defRPr/>
            </a:pPr>
            <a:r>
              <a:rPr lang="de-CH" sz="1125" dirty="0">
                <a:solidFill>
                  <a:srgbClr val="000000"/>
                </a:solidFill>
                <a:latin typeface="Arial"/>
              </a:rPr>
              <a:t>Further </a:t>
            </a:r>
            <a:r>
              <a:rPr lang="de-CH" sz="1125" dirty="0" err="1">
                <a:solidFill>
                  <a:srgbClr val="000000"/>
                </a:solidFill>
                <a:latin typeface="Arial"/>
              </a:rPr>
              <a:t>analyses</a:t>
            </a:r>
            <a:r>
              <a:rPr lang="de-CH" sz="1125" dirty="0">
                <a:solidFill>
                  <a:srgbClr val="000000"/>
                </a:solidFill>
                <a:latin typeface="Arial"/>
              </a:rPr>
              <a:t> </a:t>
            </a:r>
            <a:r>
              <a:rPr lang="de-CH" sz="1125" dirty="0" err="1">
                <a:solidFill>
                  <a:srgbClr val="000000"/>
                </a:solidFill>
                <a:latin typeface="Arial"/>
              </a:rPr>
              <a:t>addressing</a:t>
            </a:r>
            <a:r>
              <a:rPr lang="de-CH" sz="1125" dirty="0">
                <a:solidFill>
                  <a:srgbClr val="000000"/>
                </a:solidFill>
                <a:latin typeface="Arial"/>
              </a:rPr>
              <a:t> </a:t>
            </a:r>
            <a:r>
              <a:rPr lang="de-CH" sz="1125" dirty="0" err="1">
                <a:solidFill>
                  <a:srgbClr val="000000"/>
                </a:solidFill>
                <a:latin typeface="Arial"/>
              </a:rPr>
              <a:t>the</a:t>
            </a:r>
            <a:r>
              <a:rPr lang="de-CH" sz="1125" dirty="0">
                <a:solidFill>
                  <a:srgbClr val="000000"/>
                </a:solidFill>
                <a:latin typeface="Arial"/>
              </a:rPr>
              <a:t> </a:t>
            </a:r>
            <a:r>
              <a:rPr lang="de-CH" sz="1125" dirty="0" err="1">
                <a:solidFill>
                  <a:srgbClr val="000000"/>
                </a:solidFill>
                <a:latin typeface="Arial"/>
              </a:rPr>
              <a:t>gender</a:t>
            </a:r>
            <a:r>
              <a:rPr lang="de-CH" sz="1125" dirty="0">
                <a:solidFill>
                  <a:srgbClr val="000000"/>
                </a:solidFill>
                <a:latin typeface="Arial"/>
              </a:rPr>
              <a:t> </a:t>
            </a:r>
            <a:r>
              <a:rPr lang="de-CH" sz="1125" dirty="0" err="1">
                <a:solidFill>
                  <a:srgbClr val="000000"/>
                </a:solidFill>
                <a:latin typeface="Arial"/>
              </a:rPr>
              <a:t>split</a:t>
            </a:r>
            <a:r>
              <a:rPr lang="de-CH" sz="1125" dirty="0">
                <a:solidFill>
                  <a:srgbClr val="000000"/>
                </a:solidFill>
                <a:latin typeface="Arial"/>
              </a:rPr>
              <a:t> </a:t>
            </a:r>
            <a:r>
              <a:rPr lang="de-CH" sz="1125" dirty="0" err="1">
                <a:solidFill>
                  <a:srgbClr val="000000"/>
                </a:solidFill>
                <a:latin typeface="Arial"/>
              </a:rPr>
              <a:t>across</a:t>
            </a:r>
            <a:r>
              <a:rPr lang="de-CH" sz="1125" dirty="0">
                <a:solidFill>
                  <a:srgbClr val="000000"/>
                </a:solidFill>
                <a:latin typeface="Arial"/>
              </a:rPr>
              <a:t> EF </a:t>
            </a:r>
            <a:r>
              <a:rPr lang="de-CH" sz="1125" dirty="0" err="1">
                <a:solidFill>
                  <a:srgbClr val="000000"/>
                </a:solidFill>
                <a:latin typeface="Arial"/>
              </a:rPr>
              <a:t>range</a:t>
            </a:r>
            <a:r>
              <a:rPr lang="de-CH" sz="1125" dirty="0">
                <a:solidFill>
                  <a:srgbClr val="000000"/>
                </a:solidFill>
                <a:latin typeface="Arial"/>
              </a:rPr>
              <a:t> </a:t>
            </a:r>
            <a:r>
              <a:rPr lang="de-CH" sz="1125" dirty="0" err="1">
                <a:solidFill>
                  <a:srgbClr val="000000"/>
                </a:solidFill>
                <a:latin typeface="Arial"/>
              </a:rPr>
              <a:t>are</a:t>
            </a:r>
            <a:r>
              <a:rPr lang="de-CH" sz="1125" dirty="0">
                <a:solidFill>
                  <a:srgbClr val="000000"/>
                </a:solidFill>
                <a:latin typeface="Arial"/>
              </a:rPr>
              <a:t> </a:t>
            </a:r>
            <a:r>
              <a:rPr lang="de-CH" sz="1125" dirty="0" err="1">
                <a:solidFill>
                  <a:srgbClr val="000000"/>
                </a:solidFill>
                <a:latin typeface="Arial"/>
              </a:rPr>
              <a:t>warranted</a:t>
            </a:r>
            <a:endParaRPr lang="de-CH" sz="1125" dirty="0">
              <a:solidFill>
                <a:srgbClr val="000000"/>
              </a:solidFill>
              <a:latin typeface="Arial"/>
            </a:endParaRPr>
          </a:p>
          <a:p>
            <a:pPr marL="214313" indent="-214313" defTabSz="685800" fontAlgn="auto">
              <a:spcBef>
                <a:spcPts val="0"/>
              </a:spcBef>
              <a:spcAft>
                <a:spcPts val="600"/>
              </a:spcAft>
              <a:buFont typeface="Arial" panose="020B0604020202020204" pitchFamily="34" charset="0"/>
              <a:buChar char="•"/>
              <a:defRPr/>
            </a:pPr>
            <a:r>
              <a:rPr lang="de-CH" sz="1125" dirty="0">
                <a:solidFill>
                  <a:srgbClr val="000000"/>
                </a:solidFill>
                <a:latin typeface="Arial"/>
              </a:rPr>
              <a:t>Treatment </a:t>
            </a:r>
            <a:r>
              <a:rPr lang="de-CH" sz="1125" dirty="0" err="1">
                <a:solidFill>
                  <a:srgbClr val="000000"/>
                </a:solidFill>
                <a:latin typeface="Arial"/>
              </a:rPr>
              <a:t>response</a:t>
            </a:r>
            <a:r>
              <a:rPr lang="de-CH" sz="1125" dirty="0">
                <a:solidFill>
                  <a:srgbClr val="000000"/>
                </a:solidFill>
                <a:latin typeface="Arial"/>
              </a:rPr>
              <a:t> </a:t>
            </a:r>
            <a:r>
              <a:rPr lang="de-CH" sz="1125" dirty="0" err="1">
                <a:solidFill>
                  <a:srgbClr val="000000"/>
                </a:solidFill>
                <a:latin typeface="Arial"/>
              </a:rPr>
              <a:t>may</a:t>
            </a:r>
            <a:r>
              <a:rPr lang="de-CH" sz="1125" dirty="0">
                <a:solidFill>
                  <a:srgbClr val="000000"/>
                </a:solidFill>
                <a:latin typeface="Arial"/>
              </a:rPr>
              <a:t> also </a:t>
            </a:r>
            <a:r>
              <a:rPr lang="de-CH" sz="1125" dirty="0" err="1">
                <a:solidFill>
                  <a:srgbClr val="000000"/>
                </a:solidFill>
                <a:latin typeface="Arial"/>
              </a:rPr>
              <a:t>be</a:t>
            </a:r>
            <a:r>
              <a:rPr lang="de-CH" sz="1125" dirty="0">
                <a:solidFill>
                  <a:srgbClr val="000000"/>
                </a:solidFill>
                <a:latin typeface="Arial"/>
              </a:rPr>
              <a:t> </a:t>
            </a:r>
            <a:r>
              <a:rPr lang="de-CH" sz="1125" dirty="0" err="1">
                <a:solidFill>
                  <a:srgbClr val="000000"/>
                </a:solidFill>
                <a:latin typeface="Arial"/>
              </a:rPr>
              <a:t>predicted</a:t>
            </a:r>
            <a:r>
              <a:rPr lang="de-CH" sz="1125" dirty="0">
                <a:solidFill>
                  <a:srgbClr val="000000"/>
                </a:solidFill>
                <a:latin typeface="Arial"/>
              </a:rPr>
              <a:t> </a:t>
            </a:r>
            <a:r>
              <a:rPr lang="de-CH" sz="1125" dirty="0" err="1">
                <a:solidFill>
                  <a:srgbClr val="000000"/>
                </a:solidFill>
                <a:latin typeface="Arial"/>
              </a:rPr>
              <a:t>by</a:t>
            </a:r>
            <a:r>
              <a:rPr lang="de-CH" sz="1125" dirty="0">
                <a:solidFill>
                  <a:srgbClr val="000000"/>
                </a:solidFill>
                <a:latin typeface="Arial"/>
              </a:rPr>
              <a:t> </a:t>
            </a:r>
            <a:r>
              <a:rPr lang="de-CH" sz="1125" dirty="0" err="1">
                <a:solidFill>
                  <a:srgbClr val="000000"/>
                </a:solidFill>
                <a:latin typeface="Arial"/>
              </a:rPr>
              <a:t>the</a:t>
            </a:r>
            <a:r>
              <a:rPr lang="de-CH" sz="1125" dirty="0">
                <a:solidFill>
                  <a:srgbClr val="000000"/>
                </a:solidFill>
                <a:latin typeface="Arial"/>
              </a:rPr>
              <a:t> </a:t>
            </a:r>
            <a:r>
              <a:rPr lang="de-CH" sz="1125" dirty="0" err="1">
                <a:solidFill>
                  <a:srgbClr val="000000"/>
                </a:solidFill>
                <a:latin typeface="Arial"/>
              </a:rPr>
              <a:t>systolic</a:t>
            </a:r>
            <a:r>
              <a:rPr lang="de-CH" sz="1125" dirty="0">
                <a:solidFill>
                  <a:srgbClr val="000000"/>
                </a:solidFill>
                <a:latin typeface="Arial"/>
              </a:rPr>
              <a:t> </a:t>
            </a:r>
            <a:r>
              <a:rPr lang="de-CH" sz="1125" dirty="0" err="1">
                <a:solidFill>
                  <a:srgbClr val="000000"/>
                </a:solidFill>
                <a:latin typeface="Arial"/>
              </a:rPr>
              <a:t>or</a:t>
            </a:r>
            <a:r>
              <a:rPr lang="de-CH" sz="1125" dirty="0">
                <a:solidFill>
                  <a:srgbClr val="000000"/>
                </a:solidFill>
                <a:latin typeface="Arial"/>
              </a:rPr>
              <a:t> </a:t>
            </a:r>
            <a:r>
              <a:rPr lang="de-CH" sz="1125" dirty="0" err="1">
                <a:solidFill>
                  <a:srgbClr val="000000"/>
                </a:solidFill>
                <a:latin typeface="Arial"/>
              </a:rPr>
              <a:t>diastolic</a:t>
            </a:r>
            <a:r>
              <a:rPr lang="de-CH" sz="1125" dirty="0">
                <a:solidFill>
                  <a:srgbClr val="000000"/>
                </a:solidFill>
                <a:latin typeface="Arial"/>
              </a:rPr>
              <a:t> </a:t>
            </a:r>
            <a:r>
              <a:rPr lang="de-CH" sz="1125" dirty="0" err="1">
                <a:solidFill>
                  <a:srgbClr val="000000"/>
                </a:solidFill>
                <a:latin typeface="Arial"/>
              </a:rPr>
              <a:t>nature</a:t>
            </a:r>
            <a:r>
              <a:rPr lang="de-CH" sz="1125" dirty="0">
                <a:solidFill>
                  <a:srgbClr val="000000"/>
                </a:solidFill>
                <a:latin typeface="Arial"/>
              </a:rPr>
              <a:t> </a:t>
            </a:r>
            <a:r>
              <a:rPr lang="de-CH" sz="1125" dirty="0" err="1">
                <a:solidFill>
                  <a:srgbClr val="000000"/>
                </a:solidFill>
                <a:latin typeface="Arial"/>
              </a:rPr>
              <a:t>of</a:t>
            </a:r>
            <a:r>
              <a:rPr lang="de-CH" sz="1125" dirty="0">
                <a:solidFill>
                  <a:srgbClr val="000000"/>
                </a:solidFill>
                <a:latin typeface="Arial"/>
              </a:rPr>
              <a:t> </a:t>
            </a:r>
            <a:r>
              <a:rPr lang="de-CH" sz="1125" dirty="0" err="1">
                <a:solidFill>
                  <a:srgbClr val="000000"/>
                </a:solidFill>
                <a:latin typeface="Arial"/>
              </a:rPr>
              <a:t>the</a:t>
            </a:r>
            <a:r>
              <a:rPr lang="de-CH" sz="1125" dirty="0">
                <a:solidFill>
                  <a:srgbClr val="000000"/>
                </a:solidFill>
                <a:latin typeface="Arial"/>
              </a:rPr>
              <a:t> LV </a:t>
            </a:r>
            <a:r>
              <a:rPr lang="de-CH" sz="1125" dirty="0" err="1">
                <a:solidFill>
                  <a:srgbClr val="000000"/>
                </a:solidFill>
                <a:latin typeface="Arial"/>
              </a:rPr>
              <a:t>dysfunction</a:t>
            </a:r>
            <a:endParaRPr lang="en-US" sz="1125" dirty="0">
              <a:solidFill>
                <a:srgbClr val="000000"/>
              </a:solidFill>
              <a:latin typeface="Arial"/>
            </a:endParaRPr>
          </a:p>
        </p:txBody>
      </p:sp>
    </p:spTree>
    <p:extLst>
      <p:ext uri="{BB962C8B-B14F-4D97-AF65-F5344CB8AC3E}">
        <p14:creationId xmlns:p14="http://schemas.microsoft.com/office/powerpoint/2010/main" val="3876149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normAutofit/>
          </a:bodyPr>
          <a:lstStyle/>
          <a:p>
            <a:r>
              <a:rPr lang="en-US" dirty="0"/>
              <a:t>SBP over time by treatment arm</a:t>
            </a:r>
          </a:p>
        </p:txBody>
      </p:sp>
      <p:sp>
        <p:nvSpPr>
          <p:cNvPr id="4" name="Content Placeholder 3"/>
          <p:cNvSpPr>
            <a:spLocks noGrp="1"/>
          </p:cNvSpPr>
          <p:nvPr>
            <p:ph idx="1"/>
          </p:nvPr>
        </p:nvSpPr>
        <p:spPr/>
        <p:txBody>
          <a:bodyPr/>
          <a:lstStyle/>
          <a:p>
            <a:endParaRPr lang="en-US"/>
          </a:p>
        </p:txBody>
      </p:sp>
      <p:sp>
        <p:nvSpPr>
          <p:cNvPr id="5" name="Slide Number Placeholder 4"/>
          <p:cNvSpPr>
            <a:spLocks noGrp="1"/>
          </p:cNvSpPr>
          <p:nvPr>
            <p:ph type="sldNum" sz="quarter" idx="11"/>
          </p:nvPr>
        </p:nvSpPr>
        <p:spPr/>
        <p:txBody>
          <a:bodyPr/>
          <a:lstStyle/>
          <a:p>
            <a:pPr defTabSz="685800" fontAlgn="auto">
              <a:spcBef>
                <a:spcPts val="0"/>
              </a:spcBef>
              <a:spcAft>
                <a:spcPts val="0"/>
              </a:spcAft>
            </a:pPr>
            <a:fld id="{47547CF9-5B10-D24F-A8D7-45A9778164F7}" type="slidenum">
              <a:rPr lang="uk-UA">
                <a:solidFill>
                  <a:srgbClr val="000000"/>
                </a:solidFill>
                <a:latin typeface="Arial"/>
              </a:rPr>
              <a:pPr defTabSz="685800" fontAlgn="auto">
                <a:spcBef>
                  <a:spcPts val="0"/>
                </a:spcBef>
                <a:spcAft>
                  <a:spcPts val="0"/>
                </a:spcAft>
              </a:pPr>
              <a:t>24</a:t>
            </a:fld>
            <a:endParaRPr lang="uk-UA" dirty="0">
              <a:solidFill>
                <a:srgbClr val="000000"/>
              </a:solidFill>
              <a:latin typeface="Arial"/>
            </a:endParaRPr>
          </a:p>
        </p:txBody>
      </p:sp>
      <p:sp>
        <p:nvSpPr>
          <p:cNvPr id="13" name="Text Placeholder 12"/>
          <p:cNvSpPr>
            <a:spLocks noGrp="1"/>
          </p:cNvSpPr>
          <p:nvPr>
            <p:ph type="body" sz="quarter" idx="14"/>
          </p:nvPr>
        </p:nvSpPr>
        <p:spPr/>
        <p:txBody>
          <a:bodyPr/>
          <a:lstStyle/>
          <a:p>
            <a:endParaRPr lang="en-US" dirty="0"/>
          </a:p>
        </p:txBody>
      </p:sp>
      <p:sp>
        <p:nvSpPr>
          <p:cNvPr id="7" name="Text Placeholder 6"/>
          <p:cNvSpPr>
            <a:spLocks noGrp="1"/>
          </p:cNvSpPr>
          <p:nvPr>
            <p:ph type="body" sz="quarter" idx="12"/>
          </p:nvPr>
        </p:nvSpPr>
        <p:spPr/>
        <p:txBody>
          <a:bodyPr/>
          <a:lstStyle/>
          <a:p>
            <a:pPr>
              <a:spcAft>
                <a:spcPts val="0"/>
              </a:spcAft>
            </a:pPr>
            <a:r>
              <a:rPr lang="en-GB" dirty="0">
                <a:solidFill>
                  <a:srgbClr val="000000"/>
                </a:solidFill>
              </a:rPr>
              <a:t>SBP, systolic blood pressure</a:t>
            </a:r>
            <a:endParaRPr lang="en-GB" dirty="0"/>
          </a:p>
          <a:p>
            <a:pPr>
              <a:spcAft>
                <a:spcPts val="0"/>
              </a:spcAft>
            </a:pPr>
            <a:endParaRPr lang="en-GB" dirty="0"/>
          </a:p>
          <a:p>
            <a:pPr>
              <a:spcAft>
                <a:spcPts val="0"/>
              </a:spcAft>
            </a:pPr>
            <a:r>
              <a:rPr lang="en-GB" dirty="0"/>
              <a:t>Solomon S, et al. N </a:t>
            </a:r>
            <a:r>
              <a:rPr lang="en-GB" dirty="0" err="1"/>
              <a:t>Engl</a:t>
            </a:r>
            <a:r>
              <a:rPr lang="en-GB" dirty="0"/>
              <a:t> J Med. 2019 (In press)</a:t>
            </a:r>
            <a:endParaRPr lang="en-US"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4229" y="2051258"/>
            <a:ext cx="5092338" cy="3295888"/>
          </a:xfrm>
          <a:prstGeom prst="rect">
            <a:avLst/>
          </a:prstGeom>
        </p:spPr>
      </p:pic>
      <p:sp>
        <p:nvSpPr>
          <p:cNvPr id="3" name="TextBox 2"/>
          <p:cNvSpPr txBox="1"/>
          <p:nvPr/>
        </p:nvSpPr>
        <p:spPr>
          <a:xfrm>
            <a:off x="5870780" y="2759792"/>
            <a:ext cx="2920181" cy="2146742"/>
          </a:xfrm>
          <a:prstGeom prst="rect">
            <a:avLst/>
          </a:prstGeom>
          <a:noFill/>
          <a:ln w="34925">
            <a:solidFill>
              <a:srgbClr val="0070C0"/>
            </a:solidFill>
          </a:ln>
        </p:spPr>
        <p:txBody>
          <a:bodyPr wrap="square" lIns="137160" tIns="137160" rIns="137160" bIns="137160" rtlCol="0">
            <a:spAutoFit/>
          </a:bodyPr>
          <a:lstStyle/>
          <a:p>
            <a:pPr defTabSz="685800" fontAlgn="auto">
              <a:spcBef>
                <a:spcPts val="0"/>
              </a:spcBef>
              <a:spcAft>
                <a:spcPts val="0"/>
              </a:spcAft>
            </a:pPr>
            <a:r>
              <a:rPr lang="en-GB" sz="1350" dirty="0">
                <a:solidFill>
                  <a:srgbClr val="000000"/>
                </a:solidFill>
                <a:latin typeface="Arial"/>
              </a:rPr>
              <a:t>Although SBP was a mean 4.5 mm Hg lower in the sacubitril/valsartan group than in the valsartan group, this did not account for the potential </a:t>
            </a:r>
            <a:r>
              <a:rPr lang="en-US" sz="1350" dirty="0">
                <a:solidFill>
                  <a:srgbClr val="000000"/>
                </a:solidFill>
                <a:latin typeface="Arial"/>
              </a:rPr>
              <a:t>treatment effect </a:t>
            </a:r>
          </a:p>
          <a:p>
            <a:pPr defTabSz="685800" fontAlgn="auto">
              <a:spcBef>
                <a:spcPts val="0"/>
              </a:spcBef>
              <a:spcAft>
                <a:spcPts val="0"/>
              </a:spcAft>
            </a:pPr>
            <a:endParaRPr lang="en-US" sz="1350" dirty="0">
              <a:solidFill>
                <a:srgbClr val="000000"/>
              </a:solidFill>
              <a:latin typeface="Arial"/>
            </a:endParaRPr>
          </a:p>
          <a:p>
            <a:pPr defTabSz="685800" fontAlgn="auto">
              <a:spcBef>
                <a:spcPts val="0"/>
              </a:spcBef>
              <a:spcAft>
                <a:spcPts val="0"/>
              </a:spcAft>
            </a:pPr>
            <a:r>
              <a:rPr lang="en-US" sz="1350" dirty="0">
                <a:solidFill>
                  <a:srgbClr val="000000"/>
                </a:solidFill>
                <a:latin typeface="Arial"/>
              </a:rPr>
              <a:t>(treatment-SBP (per 10 mmHg) interaction: 0.96 [0.87–1.07])</a:t>
            </a:r>
          </a:p>
        </p:txBody>
      </p:sp>
      <p:sp>
        <p:nvSpPr>
          <p:cNvPr id="9" name="Text Placeholder 8"/>
          <p:cNvSpPr txBox="1">
            <a:spLocks/>
          </p:cNvSpPr>
          <p:nvPr/>
        </p:nvSpPr>
        <p:spPr>
          <a:xfrm>
            <a:off x="4328160" y="5751985"/>
            <a:ext cx="2834640" cy="115416"/>
          </a:xfrm>
          <a:prstGeom prst="rect">
            <a:avLst/>
          </a:prstGeom>
        </p:spPr>
        <p:txBody>
          <a:bodyPr/>
          <a:lstStyle>
            <a:lvl1pPr marL="304792" indent="-304792" algn="l" defTabSz="1219170" rtl="0" eaLnBrk="1" latinLnBrk="0" hangingPunct="1">
              <a:spcBef>
                <a:spcPts val="1200"/>
              </a:spcBef>
              <a:buClrTx/>
              <a:buSzPct val="120000"/>
              <a:buFont typeface="Arial" pitchFamily="34" charset="0"/>
              <a:buChar char="•"/>
              <a:tabLst>
                <a:tab pos="5331751" algn="r"/>
                <a:tab pos="10972526" algn="r"/>
              </a:tabLst>
              <a:defRPr sz="1867" kern="1200">
                <a:solidFill>
                  <a:schemeClr val="tx1"/>
                </a:solidFill>
                <a:latin typeface="+mn-lt"/>
                <a:ea typeface="+mn-ea"/>
                <a:cs typeface="+mn-cs"/>
              </a:defRPr>
            </a:lvl1pPr>
            <a:lvl2pPr marL="609585" indent="-304792" algn="l" defTabSz="1219170" rtl="0" eaLnBrk="1" latinLnBrk="0" hangingPunct="1">
              <a:spcBef>
                <a:spcPts val="400"/>
              </a:spcBef>
              <a:buClrTx/>
              <a:buSzPct val="100000"/>
              <a:buFont typeface="Arial" pitchFamily="34" charset="0"/>
              <a:buChar char="–"/>
              <a:defRPr sz="1867" kern="1200">
                <a:solidFill>
                  <a:schemeClr val="tx1"/>
                </a:solidFill>
                <a:latin typeface="+mn-lt"/>
                <a:ea typeface="+mn-ea"/>
                <a:cs typeface="+mn-cs"/>
              </a:defRPr>
            </a:lvl2pPr>
            <a:lvl3pPr marL="914377" indent="-304792" algn="l" defTabSz="1219170" rtl="0" eaLnBrk="1" latinLnBrk="0" hangingPunct="1">
              <a:spcBef>
                <a:spcPts val="400"/>
              </a:spcBef>
              <a:buClrTx/>
              <a:buSzPct val="100000"/>
              <a:buFont typeface="Arial" pitchFamily="34" charset="0"/>
              <a:buChar char="–"/>
              <a:defRPr sz="1867" kern="1200">
                <a:solidFill>
                  <a:schemeClr val="tx1"/>
                </a:solidFill>
                <a:latin typeface="+mn-lt"/>
                <a:ea typeface="+mn-ea"/>
                <a:cs typeface="+mn-cs"/>
              </a:defRPr>
            </a:lvl3pPr>
            <a:lvl4pPr marL="1219170" indent="-304792" algn="l" defTabSz="1219170" rtl="0" eaLnBrk="1" latinLnBrk="0" hangingPunct="1">
              <a:spcBef>
                <a:spcPts val="400"/>
              </a:spcBef>
              <a:buClrTx/>
              <a:buSzPct val="100000"/>
              <a:buFont typeface="Arial" pitchFamily="34" charset="0"/>
              <a:buChar char="–"/>
              <a:defRPr sz="1867" kern="1200">
                <a:solidFill>
                  <a:schemeClr val="tx1"/>
                </a:solidFill>
                <a:latin typeface="+mn-lt"/>
                <a:ea typeface="+mn-ea"/>
                <a:cs typeface="+mn-cs"/>
              </a:defRPr>
            </a:lvl4pPr>
            <a:lvl5pPr marL="1523962" indent="-304792" algn="l" defTabSz="1219170" rtl="0" eaLnBrk="1" latinLnBrk="0" hangingPunct="1">
              <a:spcBef>
                <a:spcPts val="400"/>
              </a:spcBef>
              <a:buClrTx/>
              <a:buSzPct val="100000"/>
              <a:buFont typeface="Arial" pitchFamily="34" charset="0"/>
              <a:buChar char="–"/>
              <a:defRPr sz="18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0" indent="0" defTabSz="914378" fontAlgn="auto">
              <a:spcBef>
                <a:spcPts val="900"/>
              </a:spcBef>
              <a:spcAft>
                <a:spcPts val="0"/>
              </a:spcAft>
              <a:buNone/>
              <a:tabLst>
                <a:tab pos="3998813" algn="r"/>
                <a:tab pos="8229395" algn="r"/>
              </a:tabLst>
            </a:pPr>
            <a:endParaRPr lang="en-US" sz="750" dirty="0">
              <a:solidFill>
                <a:srgbClr val="000000"/>
              </a:solidFill>
              <a:latin typeface="Arial"/>
            </a:endParaRPr>
          </a:p>
        </p:txBody>
      </p:sp>
      <p:sp>
        <p:nvSpPr>
          <p:cNvPr id="10" name="Text Placeholder 9"/>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20024786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A6A69D9-9071-4A4A-BA25-B70CE2C16495}"/>
              </a:ext>
            </a:extLst>
          </p:cNvPr>
          <p:cNvSpPr>
            <a:spLocks noGrp="1"/>
          </p:cNvSpPr>
          <p:nvPr>
            <p:ph type="title"/>
          </p:nvPr>
        </p:nvSpPr>
        <p:spPr/>
        <p:txBody>
          <a:bodyPr/>
          <a:lstStyle/>
          <a:p>
            <a:r>
              <a:rPr lang="cs-CZ" dirty="0"/>
              <a:t>Studie PARAGON: hospitalizace pro SS</a:t>
            </a:r>
          </a:p>
        </p:txBody>
      </p:sp>
      <p:sp>
        <p:nvSpPr>
          <p:cNvPr id="3" name="Zástupný symbol pro zápatí 2">
            <a:extLst>
              <a:ext uri="{FF2B5EF4-FFF2-40B4-BE49-F238E27FC236}">
                <a16:creationId xmlns:a16="http://schemas.microsoft.com/office/drawing/2014/main" id="{2B96055E-5033-493B-A16A-BB06AD2D0E95}"/>
              </a:ext>
            </a:extLst>
          </p:cNvPr>
          <p:cNvSpPr>
            <a:spLocks noGrp="1"/>
          </p:cNvSpPr>
          <p:nvPr>
            <p:ph type="ftr" sz="quarter" idx="11"/>
          </p:nvPr>
        </p:nvSpPr>
        <p:spPr/>
        <p:txBody>
          <a:bodyPr/>
          <a:lstStyle/>
          <a:p>
            <a:r>
              <a:rPr lang="en-US" altLang="de-CH"/>
              <a:t>Confidential</a:t>
            </a:r>
            <a:endParaRPr lang="en-US"/>
          </a:p>
        </p:txBody>
      </p:sp>
      <p:sp>
        <p:nvSpPr>
          <p:cNvPr id="4" name="Zástupný symbol pro číslo snímku 3">
            <a:extLst>
              <a:ext uri="{FF2B5EF4-FFF2-40B4-BE49-F238E27FC236}">
                <a16:creationId xmlns:a16="http://schemas.microsoft.com/office/drawing/2014/main" id="{BA84CF42-DD11-419F-BF37-B12436000FCD}"/>
              </a:ext>
            </a:extLst>
          </p:cNvPr>
          <p:cNvSpPr>
            <a:spLocks noGrp="1"/>
          </p:cNvSpPr>
          <p:nvPr>
            <p:ph type="sldNum" sz="quarter" idx="12"/>
          </p:nvPr>
        </p:nvSpPr>
        <p:spPr/>
        <p:txBody>
          <a:bodyPr/>
          <a:lstStyle/>
          <a:p>
            <a:fld id="{6A24DBDC-CF19-4E7B-B2D5-494A0AC2BC47}" type="slidenum">
              <a:rPr lang="en-US" smtClean="0"/>
              <a:pPr/>
              <a:t>25</a:t>
            </a:fld>
            <a:endParaRPr lang="en-US"/>
          </a:p>
        </p:txBody>
      </p:sp>
      <p:pic>
        <p:nvPicPr>
          <p:cNvPr id="5" name="Obrázek 4">
            <a:extLst>
              <a:ext uri="{FF2B5EF4-FFF2-40B4-BE49-F238E27FC236}">
                <a16:creationId xmlns:a16="http://schemas.microsoft.com/office/drawing/2014/main" id="{B4A04DE9-9277-49D2-AAFE-32E247E70BEF}"/>
              </a:ext>
            </a:extLst>
          </p:cNvPr>
          <p:cNvPicPr>
            <a:picLocks noChangeAspect="1"/>
          </p:cNvPicPr>
          <p:nvPr/>
        </p:nvPicPr>
        <p:blipFill>
          <a:blip r:embed="rId2" cstate="print"/>
          <a:stretch>
            <a:fillRect/>
          </a:stretch>
        </p:blipFill>
        <p:spPr>
          <a:xfrm>
            <a:off x="0" y="1522397"/>
            <a:ext cx="9144000" cy="5305441"/>
          </a:xfrm>
          <a:prstGeom prst="rect">
            <a:avLst/>
          </a:prstGeom>
        </p:spPr>
      </p:pic>
    </p:spTree>
    <p:extLst>
      <p:ext uri="{BB962C8B-B14F-4D97-AF65-F5344CB8AC3E}">
        <p14:creationId xmlns:p14="http://schemas.microsoft.com/office/powerpoint/2010/main" val="36437704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6E7A629-C804-4F56-B469-8E3CAD0128B2}"/>
              </a:ext>
            </a:extLst>
          </p:cNvPr>
          <p:cNvSpPr>
            <a:spLocks noGrp="1"/>
          </p:cNvSpPr>
          <p:nvPr>
            <p:ph type="title"/>
          </p:nvPr>
        </p:nvSpPr>
        <p:spPr/>
        <p:txBody>
          <a:bodyPr/>
          <a:lstStyle/>
          <a:p>
            <a:r>
              <a:rPr lang="cs-CZ" dirty="0"/>
              <a:t>PARAGON: KV mortalita</a:t>
            </a:r>
          </a:p>
        </p:txBody>
      </p:sp>
      <p:sp>
        <p:nvSpPr>
          <p:cNvPr id="3" name="Zástupný symbol pro zápatí 2">
            <a:extLst>
              <a:ext uri="{FF2B5EF4-FFF2-40B4-BE49-F238E27FC236}">
                <a16:creationId xmlns:a16="http://schemas.microsoft.com/office/drawing/2014/main" id="{5D921761-C499-43BB-B5F9-1150BDF9F201}"/>
              </a:ext>
            </a:extLst>
          </p:cNvPr>
          <p:cNvSpPr>
            <a:spLocks noGrp="1"/>
          </p:cNvSpPr>
          <p:nvPr>
            <p:ph type="ftr" sz="quarter" idx="11"/>
          </p:nvPr>
        </p:nvSpPr>
        <p:spPr/>
        <p:txBody>
          <a:bodyPr/>
          <a:lstStyle/>
          <a:p>
            <a:r>
              <a:rPr lang="en-US" altLang="de-CH"/>
              <a:t>Confidential</a:t>
            </a:r>
            <a:endParaRPr lang="en-US"/>
          </a:p>
        </p:txBody>
      </p:sp>
      <p:sp>
        <p:nvSpPr>
          <p:cNvPr id="4" name="Zástupný symbol pro číslo snímku 3">
            <a:extLst>
              <a:ext uri="{FF2B5EF4-FFF2-40B4-BE49-F238E27FC236}">
                <a16:creationId xmlns:a16="http://schemas.microsoft.com/office/drawing/2014/main" id="{419BDB96-CE9F-4777-A956-C56794ABD645}"/>
              </a:ext>
            </a:extLst>
          </p:cNvPr>
          <p:cNvSpPr>
            <a:spLocks noGrp="1"/>
          </p:cNvSpPr>
          <p:nvPr>
            <p:ph type="sldNum" sz="quarter" idx="12"/>
          </p:nvPr>
        </p:nvSpPr>
        <p:spPr/>
        <p:txBody>
          <a:bodyPr/>
          <a:lstStyle/>
          <a:p>
            <a:fld id="{6A24DBDC-CF19-4E7B-B2D5-494A0AC2BC47}" type="slidenum">
              <a:rPr lang="en-US" smtClean="0"/>
              <a:pPr/>
              <a:t>26</a:t>
            </a:fld>
            <a:endParaRPr lang="en-US"/>
          </a:p>
        </p:txBody>
      </p:sp>
      <p:pic>
        <p:nvPicPr>
          <p:cNvPr id="5" name="Obrázek 4">
            <a:extLst>
              <a:ext uri="{FF2B5EF4-FFF2-40B4-BE49-F238E27FC236}">
                <a16:creationId xmlns:a16="http://schemas.microsoft.com/office/drawing/2014/main" id="{6E9EDD95-6728-4FB7-A4C4-2C53DAFE0D5C}"/>
              </a:ext>
            </a:extLst>
          </p:cNvPr>
          <p:cNvPicPr>
            <a:picLocks noChangeAspect="1"/>
          </p:cNvPicPr>
          <p:nvPr/>
        </p:nvPicPr>
        <p:blipFill>
          <a:blip r:embed="rId2" cstate="print"/>
          <a:stretch>
            <a:fillRect/>
          </a:stretch>
        </p:blipFill>
        <p:spPr>
          <a:xfrm>
            <a:off x="0" y="1519154"/>
            <a:ext cx="9144000" cy="5338846"/>
          </a:xfrm>
          <a:prstGeom prst="rect">
            <a:avLst/>
          </a:prstGeom>
        </p:spPr>
      </p:pic>
    </p:spTree>
    <p:extLst>
      <p:ext uri="{BB962C8B-B14F-4D97-AF65-F5344CB8AC3E}">
        <p14:creationId xmlns:p14="http://schemas.microsoft.com/office/powerpoint/2010/main" val="8483368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346B789-2628-4C91-9BA6-8586E8D6765D}"/>
              </a:ext>
            </a:extLst>
          </p:cNvPr>
          <p:cNvSpPr>
            <a:spLocks noGrp="1"/>
          </p:cNvSpPr>
          <p:nvPr>
            <p:ph type="title"/>
          </p:nvPr>
        </p:nvSpPr>
        <p:spPr/>
        <p:txBody>
          <a:bodyPr/>
          <a:lstStyle/>
          <a:p>
            <a:r>
              <a:rPr lang="cs-CZ"/>
              <a:t>PARAGON- podskupiny</a:t>
            </a:r>
            <a:endParaRPr lang="cs-CZ" dirty="0"/>
          </a:p>
        </p:txBody>
      </p:sp>
      <p:sp>
        <p:nvSpPr>
          <p:cNvPr id="3" name="Zástupný symbol pro zápatí 2">
            <a:extLst>
              <a:ext uri="{FF2B5EF4-FFF2-40B4-BE49-F238E27FC236}">
                <a16:creationId xmlns:a16="http://schemas.microsoft.com/office/drawing/2014/main" id="{7E7612D6-EEE0-47D6-863F-18020DD67E8F}"/>
              </a:ext>
            </a:extLst>
          </p:cNvPr>
          <p:cNvSpPr>
            <a:spLocks noGrp="1"/>
          </p:cNvSpPr>
          <p:nvPr>
            <p:ph type="ftr" sz="quarter" idx="11"/>
          </p:nvPr>
        </p:nvSpPr>
        <p:spPr/>
        <p:txBody>
          <a:bodyPr/>
          <a:lstStyle/>
          <a:p>
            <a:r>
              <a:rPr lang="en-US" altLang="de-CH"/>
              <a:t>Confidential</a:t>
            </a:r>
            <a:endParaRPr lang="en-US"/>
          </a:p>
        </p:txBody>
      </p:sp>
      <p:sp>
        <p:nvSpPr>
          <p:cNvPr id="4" name="Zástupný symbol pro číslo snímku 3">
            <a:extLst>
              <a:ext uri="{FF2B5EF4-FFF2-40B4-BE49-F238E27FC236}">
                <a16:creationId xmlns:a16="http://schemas.microsoft.com/office/drawing/2014/main" id="{B39F3953-10D1-45EC-8B58-7BA86F72AA67}"/>
              </a:ext>
            </a:extLst>
          </p:cNvPr>
          <p:cNvSpPr>
            <a:spLocks noGrp="1"/>
          </p:cNvSpPr>
          <p:nvPr>
            <p:ph type="sldNum" sz="quarter" idx="12"/>
          </p:nvPr>
        </p:nvSpPr>
        <p:spPr/>
        <p:txBody>
          <a:bodyPr/>
          <a:lstStyle/>
          <a:p>
            <a:fld id="{6A24DBDC-CF19-4E7B-B2D5-494A0AC2BC47}" type="slidenum">
              <a:rPr lang="en-US" smtClean="0"/>
              <a:pPr/>
              <a:t>27</a:t>
            </a:fld>
            <a:endParaRPr lang="en-US"/>
          </a:p>
        </p:txBody>
      </p:sp>
      <p:pic>
        <p:nvPicPr>
          <p:cNvPr id="5" name="Obrázek 4">
            <a:extLst>
              <a:ext uri="{FF2B5EF4-FFF2-40B4-BE49-F238E27FC236}">
                <a16:creationId xmlns:a16="http://schemas.microsoft.com/office/drawing/2014/main" id="{62F9023F-C602-4849-9799-C1E6F8470C7F}"/>
              </a:ext>
            </a:extLst>
          </p:cNvPr>
          <p:cNvPicPr>
            <a:picLocks noChangeAspect="1"/>
          </p:cNvPicPr>
          <p:nvPr/>
        </p:nvPicPr>
        <p:blipFill>
          <a:blip r:embed="rId2" cstate="print"/>
          <a:stretch>
            <a:fillRect/>
          </a:stretch>
        </p:blipFill>
        <p:spPr>
          <a:xfrm>
            <a:off x="0" y="1090246"/>
            <a:ext cx="9144000" cy="5737592"/>
          </a:xfrm>
          <a:prstGeom prst="rect">
            <a:avLst/>
          </a:prstGeom>
        </p:spPr>
      </p:pic>
      <p:cxnSp>
        <p:nvCxnSpPr>
          <p:cNvPr id="7" name="Přímá spojnice 6">
            <a:extLst>
              <a:ext uri="{FF2B5EF4-FFF2-40B4-BE49-F238E27FC236}">
                <a16:creationId xmlns:a16="http://schemas.microsoft.com/office/drawing/2014/main" id="{1DC1E366-BB05-4941-949E-7D87818CF7DC}"/>
              </a:ext>
            </a:extLst>
          </p:cNvPr>
          <p:cNvCxnSpPr/>
          <p:nvPr/>
        </p:nvCxnSpPr>
        <p:spPr>
          <a:xfrm>
            <a:off x="190500" y="4032738"/>
            <a:ext cx="863697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976046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23EB30D-73E5-42F4-8A2D-20C68877A7BD}"/>
              </a:ext>
            </a:extLst>
          </p:cNvPr>
          <p:cNvSpPr>
            <a:spLocks noGrp="1"/>
          </p:cNvSpPr>
          <p:nvPr>
            <p:ph type="title"/>
          </p:nvPr>
        </p:nvSpPr>
        <p:spPr/>
        <p:txBody>
          <a:bodyPr/>
          <a:lstStyle/>
          <a:p>
            <a:r>
              <a:rPr lang="cs-CZ" dirty="0"/>
              <a:t>PARAGON: podskupiny</a:t>
            </a:r>
          </a:p>
        </p:txBody>
      </p:sp>
      <p:sp>
        <p:nvSpPr>
          <p:cNvPr id="3" name="Zástupný symbol pro zápatí 2">
            <a:extLst>
              <a:ext uri="{FF2B5EF4-FFF2-40B4-BE49-F238E27FC236}">
                <a16:creationId xmlns:a16="http://schemas.microsoft.com/office/drawing/2014/main" id="{8167090E-AACA-4845-ABA2-DDAE2681AA85}"/>
              </a:ext>
            </a:extLst>
          </p:cNvPr>
          <p:cNvSpPr>
            <a:spLocks noGrp="1"/>
          </p:cNvSpPr>
          <p:nvPr>
            <p:ph type="ftr" sz="quarter" idx="11"/>
          </p:nvPr>
        </p:nvSpPr>
        <p:spPr/>
        <p:txBody>
          <a:bodyPr/>
          <a:lstStyle/>
          <a:p>
            <a:r>
              <a:rPr lang="en-US" altLang="de-CH"/>
              <a:t>Confidential</a:t>
            </a:r>
            <a:endParaRPr lang="en-US"/>
          </a:p>
        </p:txBody>
      </p:sp>
      <p:sp>
        <p:nvSpPr>
          <p:cNvPr id="4" name="Zástupný symbol pro číslo snímku 3">
            <a:extLst>
              <a:ext uri="{FF2B5EF4-FFF2-40B4-BE49-F238E27FC236}">
                <a16:creationId xmlns:a16="http://schemas.microsoft.com/office/drawing/2014/main" id="{AA7FB487-8C98-495F-9C0C-EE648AE66F5E}"/>
              </a:ext>
            </a:extLst>
          </p:cNvPr>
          <p:cNvSpPr>
            <a:spLocks noGrp="1"/>
          </p:cNvSpPr>
          <p:nvPr>
            <p:ph type="sldNum" sz="quarter" idx="12"/>
          </p:nvPr>
        </p:nvSpPr>
        <p:spPr/>
        <p:txBody>
          <a:bodyPr/>
          <a:lstStyle/>
          <a:p>
            <a:fld id="{6A24DBDC-CF19-4E7B-B2D5-494A0AC2BC47}" type="slidenum">
              <a:rPr lang="en-US" smtClean="0"/>
              <a:pPr/>
              <a:t>28</a:t>
            </a:fld>
            <a:endParaRPr lang="en-US"/>
          </a:p>
        </p:txBody>
      </p:sp>
      <p:pic>
        <p:nvPicPr>
          <p:cNvPr id="5" name="Obrázek 4">
            <a:extLst>
              <a:ext uri="{FF2B5EF4-FFF2-40B4-BE49-F238E27FC236}">
                <a16:creationId xmlns:a16="http://schemas.microsoft.com/office/drawing/2014/main" id="{0A47BC98-9E49-456B-9C18-8BCA86807D43}"/>
              </a:ext>
            </a:extLst>
          </p:cNvPr>
          <p:cNvPicPr>
            <a:picLocks noChangeAspect="1"/>
          </p:cNvPicPr>
          <p:nvPr/>
        </p:nvPicPr>
        <p:blipFill>
          <a:blip r:embed="rId2" cstate="print"/>
          <a:stretch>
            <a:fillRect/>
          </a:stretch>
        </p:blipFill>
        <p:spPr>
          <a:xfrm>
            <a:off x="129171" y="1293812"/>
            <a:ext cx="8885658" cy="5564187"/>
          </a:xfrm>
          <a:prstGeom prst="rect">
            <a:avLst/>
          </a:prstGeom>
        </p:spPr>
      </p:pic>
      <p:cxnSp>
        <p:nvCxnSpPr>
          <p:cNvPr id="7" name="Přímá spojnice 6">
            <a:extLst>
              <a:ext uri="{FF2B5EF4-FFF2-40B4-BE49-F238E27FC236}">
                <a16:creationId xmlns:a16="http://schemas.microsoft.com/office/drawing/2014/main" id="{3F6A7822-A38C-43FF-9604-98B243660335}"/>
              </a:ext>
            </a:extLst>
          </p:cNvPr>
          <p:cNvCxnSpPr/>
          <p:nvPr/>
        </p:nvCxnSpPr>
        <p:spPr>
          <a:xfrm>
            <a:off x="190500" y="2157046"/>
            <a:ext cx="84963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53787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B0DEEC0-0D2A-4CBE-90F7-64FF80D7C856}"/>
              </a:ext>
            </a:extLst>
          </p:cNvPr>
          <p:cNvSpPr>
            <a:spLocks noGrp="1"/>
          </p:cNvSpPr>
          <p:nvPr>
            <p:ph type="title"/>
          </p:nvPr>
        </p:nvSpPr>
        <p:spPr/>
        <p:txBody>
          <a:bodyPr/>
          <a:lstStyle/>
          <a:p>
            <a:r>
              <a:rPr lang="cs-CZ" dirty="0"/>
              <a:t>PARAGON: výskyt nežádoucích účinků</a:t>
            </a:r>
          </a:p>
        </p:txBody>
      </p:sp>
      <p:sp>
        <p:nvSpPr>
          <p:cNvPr id="3" name="Zástupný symbol pro zápatí 2">
            <a:extLst>
              <a:ext uri="{FF2B5EF4-FFF2-40B4-BE49-F238E27FC236}">
                <a16:creationId xmlns:a16="http://schemas.microsoft.com/office/drawing/2014/main" id="{73D960F3-F4B3-4A1A-90D4-A442472CC697}"/>
              </a:ext>
            </a:extLst>
          </p:cNvPr>
          <p:cNvSpPr>
            <a:spLocks noGrp="1"/>
          </p:cNvSpPr>
          <p:nvPr>
            <p:ph type="ftr" sz="quarter" idx="11"/>
          </p:nvPr>
        </p:nvSpPr>
        <p:spPr/>
        <p:txBody>
          <a:bodyPr/>
          <a:lstStyle/>
          <a:p>
            <a:r>
              <a:rPr lang="en-US" altLang="de-CH"/>
              <a:t>Confidential</a:t>
            </a:r>
            <a:endParaRPr lang="en-US"/>
          </a:p>
        </p:txBody>
      </p:sp>
      <p:sp>
        <p:nvSpPr>
          <p:cNvPr id="4" name="Zástupný symbol pro číslo snímku 3">
            <a:extLst>
              <a:ext uri="{FF2B5EF4-FFF2-40B4-BE49-F238E27FC236}">
                <a16:creationId xmlns:a16="http://schemas.microsoft.com/office/drawing/2014/main" id="{041CF6F4-3475-44D0-A70A-EAFBAA7C0652}"/>
              </a:ext>
            </a:extLst>
          </p:cNvPr>
          <p:cNvSpPr>
            <a:spLocks noGrp="1"/>
          </p:cNvSpPr>
          <p:nvPr>
            <p:ph type="sldNum" sz="quarter" idx="12"/>
          </p:nvPr>
        </p:nvSpPr>
        <p:spPr/>
        <p:txBody>
          <a:bodyPr/>
          <a:lstStyle/>
          <a:p>
            <a:fld id="{6A24DBDC-CF19-4E7B-B2D5-494A0AC2BC47}" type="slidenum">
              <a:rPr lang="en-US" smtClean="0"/>
              <a:pPr/>
              <a:t>29</a:t>
            </a:fld>
            <a:endParaRPr lang="en-US"/>
          </a:p>
        </p:txBody>
      </p:sp>
      <p:pic>
        <p:nvPicPr>
          <p:cNvPr id="5" name="Obrázek 4">
            <a:extLst>
              <a:ext uri="{FF2B5EF4-FFF2-40B4-BE49-F238E27FC236}">
                <a16:creationId xmlns:a16="http://schemas.microsoft.com/office/drawing/2014/main" id="{33CCAAC8-F876-44C6-836A-D2D55E534213}"/>
              </a:ext>
            </a:extLst>
          </p:cNvPr>
          <p:cNvPicPr>
            <a:picLocks noChangeAspect="1"/>
          </p:cNvPicPr>
          <p:nvPr/>
        </p:nvPicPr>
        <p:blipFill>
          <a:blip r:embed="rId2" cstate="print"/>
          <a:stretch>
            <a:fillRect/>
          </a:stretch>
        </p:blipFill>
        <p:spPr>
          <a:xfrm>
            <a:off x="0" y="1430919"/>
            <a:ext cx="9144000" cy="5396919"/>
          </a:xfrm>
          <a:prstGeom prst="rect">
            <a:avLst/>
          </a:prstGeom>
        </p:spPr>
      </p:pic>
    </p:spTree>
    <p:extLst>
      <p:ext uri="{BB962C8B-B14F-4D97-AF65-F5344CB8AC3E}">
        <p14:creationId xmlns:p14="http://schemas.microsoft.com/office/powerpoint/2010/main" val="37089590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a:extLst>
              <a:ext uri="{FF2B5EF4-FFF2-40B4-BE49-F238E27FC236}">
                <a16:creationId xmlns:a16="http://schemas.microsoft.com/office/drawing/2014/main" id="{F6898518-C694-4798-9B9D-1266204373A2}"/>
              </a:ext>
            </a:extLst>
          </p:cNvPr>
          <p:cNvPicPr>
            <a:picLocks noChangeAspect="1"/>
          </p:cNvPicPr>
          <p:nvPr/>
        </p:nvPicPr>
        <p:blipFill>
          <a:blip r:embed="rId2" cstate="print"/>
          <a:stretch>
            <a:fillRect/>
          </a:stretch>
        </p:blipFill>
        <p:spPr>
          <a:xfrm>
            <a:off x="0" y="1"/>
            <a:ext cx="9144000" cy="6858000"/>
          </a:xfrm>
          <a:prstGeom prst="rect">
            <a:avLst/>
          </a:prstGeom>
        </p:spPr>
      </p:pic>
      <p:sp>
        <p:nvSpPr>
          <p:cNvPr id="2" name="Nadpis 1">
            <a:extLst>
              <a:ext uri="{FF2B5EF4-FFF2-40B4-BE49-F238E27FC236}">
                <a16:creationId xmlns:a16="http://schemas.microsoft.com/office/drawing/2014/main" id="{0C831498-57CE-4C13-85FD-76B8793625C9}"/>
              </a:ext>
            </a:extLst>
          </p:cNvPr>
          <p:cNvSpPr>
            <a:spLocks noGrp="1"/>
          </p:cNvSpPr>
          <p:nvPr>
            <p:ph type="ctrTitle"/>
          </p:nvPr>
        </p:nvSpPr>
        <p:spPr/>
        <p:txBody>
          <a:bodyPr/>
          <a:lstStyle/>
          <a:p>
            <a:endParaRPr lang="cs-CZ" dirty="0"/>
          </a:p>
        </p:txBody>
      </p:sp>
      <p:sp>
        <p:nvSpPr>
          <p:cNvPr id="3" name="Podnadpis 2">
            <a:extLst>
              <a:ext uri="{FF2B5EF4-FFF2-40B4-BE49-F238E27FC236}">
                <a16:creationId xmlns:a16="http://schemas.microsoft.com/office/drawing/2014/main" id="{FF7E5DAF-38C3-48C6-9EC3-B2253F100964}"/>
              </a:ext>
            </a:extLst>
          </p:cNvPr>
          <p:cNvSpPr>
            <a:spLocks noGrp="1"/>
          </p:cNvSpPr>
          <p:nvPr>
            <p:ph type="subTitle" idx="1"/>
          </p:nvPr>
        </p:nvSpPr>
        <p:spPr>
          <a:xfrm flipV="1">
            <a:off x="334537" y="6034088"/>
            <a:ext cx="8122077" cy="143688"/>
          </a:xfrm>
        </p:spPr>
        <p:txBody>
          <a:bodyPr/>
          <a:lstStyle/>
          <a:p>
            <a:endParaRPr lang="cs-CZ" dirty="0"/>
          </a:p>
        </p:txBody>
      </p:sp>
      <p:sp>
        <p:nvSpPr>
          <p:cNvPr id="4" name="Zástupný text 3">
            <a:extLst>
              <a:ext uri="{FF2B5EF4-FFF2-40B4-BE49-F238E27FC236}">
                <a16:creationId xmlns:a16="http://schemas.microsoft.com/office/drawing/2014/main" id="{99F2E71B-A97C-44F5-8F8A-0B32D3BF05DB}"/>
              </a:ext>
            </a:extLst>
          </p:cNvPr>
          <p:cNvSpPr>
            <a:spLocks noGrp="1"/>
          </p:cNvSpPr>
          <p:nvPr>
            <p:ph type="body" sz="quarter" idx="12"/>
          </p:nvPr>
        </p:nvSpPr>
        <p:spPr/>
        <p:txBody>
          <a:bodyPr/>
          <a:lstStyle/>
          <a:p>
            <a:endParaRPr lang="cs-CZ"/>
          </a:p>
        </p:txBody>
      </p:sp>
    </p:spTree>
    <p:extLst>
      <p:ext uri="{BB962C8B-B14F-4D97-AF65-F5344CB8AC3E}">
        <p14:creationId xmlns:p14="http://schemas.microsoft.com/office/powerpoint/2010/main" val="9855846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a:extLst>
              <a:ext uri="{FF2B5EF4-FFF2-40B4-BE49-F238E27FC236}">
                <a16:creationId xmlns:a16="http://schemas.microsoft.com/office/drawing/2014/main" id="{788F6F65-393D-41DA-AFC8-16B4E9242AF3}"/>
              </a:ext>
            </a:extLst>
          </p:cNvPr>
          <p:cNvSpPr>
            <a:spLocks noGrp="1"/>
          </p:cNvSpPr>
          <p:nvPr>
            <p:ph type="title"/>
          </p:nvPr>
        </p:nvSpPr>
        <p:spPr/>
        <p:txBody>
          <a:bodyPr/>
          <a:lstStyle/>
          <a:p>
            <a:r>
              <a:rPr lang="cs-CZ" dirty="0" err="1"/>
              <a:t>ZávěryI</a:t>
            </a:r>
            <a:r>
              <a:rPr lang="cs-CZ" dirty="0"/>
              <a:t> :</a:t>
            </a:r>
          </a:p>
        </p:txBody>
      </p:sp>
      <p:sp>
        <p:nvSpPr>
          <p:cNvPr id="6" name="Zástupný obsah 5">
            <a:extLst>
              <a:ext uri="{FF2B5EF4-FFF2-40B4-BE49-F238E27FC236}">
                <a16:creationId xmlns:a16="http://schemas.microsoft.com/office/drawing/2014/main" id="{524BBD4A-9A24-4A7D-A0A5-6286514CA239}"/>
              </a:ext>
            </a:extLst>
          </p:cNvPr>
          <p:cNvSpPr>
            <a:spLocks noGrp="1"/>
          </p:cNvSpPr>
          <p:nvPr>
            <p:ph idx="1"/>
          </p:nvPr>
        </p:nvSpPr>
        <p:spPr>
          <a:xfrm>
            <a:off x="457200" y="1600199"/>
            <a:ext cx="8229600" cy="1877437"/>
          </a:xfrm>
        </p:spPr>
        <p:txBody>
          <a:bodyPr/>
          <a:lstStyle/>
          <a:p>
            <a:r>
              <a:rPr lang="cs-CZ" dirty="0"/>
              <a:t>Podávání  </a:t>
            </a:r>
            <a:r>
              <a:rPr lang="cs-CZ" dirty="0" err="1"/>
              <a:t>sakubitril-valsartanu</a:t>
            </a:r>
            <a:r>
              <a:rPr lang="cs-CZ" dirty="0"/>
              <a:t>  u nemocných se SS se zachovalou EF nedosáhlo   významných rozdílů ve vztahu ke snížení rizika primárního cíle</a:t>
            </a:r>
          </a:p>
          <a:p>
            <a:endParaRPr lang="cs-CZ" dirty="0"/>
          </a:p>
          <a:p>
            <a:r>
              <a:rPr lang="cs-CZ" dirty="0"/>
              <a:t>Jsou tedy výsledky studie zcela negativní???</a:t>
            </a:r>
          </a:p>
        </p:txBody>
      </p:sp>
      <p:sp>
        <p:nvSpPr>
          <p:cNvPr id="3" name="Zástupný symbol pro zápatí 2">
            <a:extLst>
              <a:ext uri="{FF2B5EF4-FFF2-40B4-BE49-F238E27FC236}">
                <a16:creationId xmlns:a16="http://schemas.microsoft.com/office/drawing/2014/main" id="{43F21BDA-E77B-40E0-988A-FA7C77FBA87E}"/>
              </a:ext>
            </a:extLst>
          </p:cNvPr>
          <p:cNvSpPr>
            <a:spLocks noGrp="1"/>
          </p:cNvSpPr>
          <p:nvPr>
            <p:ph type="ftr" sz="quarter" idx="11"/>
          </p:nvPr>
        </p:nvSpPr>
        <p:spPr/>
        <p:txBody>
          <a:bodyPr/>
          <a:lstStyle/>
          <a:p>
            <a:r>
              <a:rPr lang="en-US" altLang="de-CH"/>
              <a:t>Confidential</a:t>
            </a:r>
            <a:endParaRPr lang="en-US"/>
          </a:p>
        </p:txBody>
      </p:sp>
      <p:sp>
        <p:nvSpPr>
          <p:cNvPr id="4" name="Zástupný symbol pro číslo snímku 3">
            <a:extLst>
              <a:ext uri="{FF2B5EF4-FFF2-40B4-BE49-F238E27FC236}">
                <a16:creationId xmlns:a16="http://schemas.microsoft.com/office/drawing/2014/main" id="{466DEDFD-834A-432A-9E91-7295545781CC}"/>
              </a:ext>
            </a:extLst>
          </p:cNvPr>
          <p:cNvSpPr>
            <a:spLocks noGrp="1"/>
          </p:cNvSpPr>
          <p:nvPr>
            <p:ph type="sldNum" sz="quarter" idx="12"/>
          </p:nvPr>
        </p:nvSpPr>
        <p:spPr/>
        <p:txBody>
          <a:bodyPr/>
          <a:lstStyle/>
          <a:p>
            <a:fld id="{6A24DBDC-CF19-4E7B-B2D5-494A0AC2BC47}" type="slidenum">
              <a:rPr lang="en-US" smtClean="0"/>
              <a:pPr/>
              <a:t>30</a:t>
            </a:fld>
            <a:endParaRPr lang="en-US"/>
          </a:p>
        </p:txBody>
      </p:sp>
    </p:spTree>
    <p:extLst>
      <p:ext uri="{BB962C8B-B14F-4D97-AF65-F5344CB8AC3E}">
        <p14:creationId xmlns:p14="http://schemas.microsoft.com/office/powerpoint/2010/main" val="21840362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a:extLst>
              <a:ext uri="{FF2B5EF4-FFF2-40B4-BE49-F238E27FC236}">
                <a16:creationId xmlns:a16="http://schemas.microsoft.com/office/drawing/2014/main" id="{788F6F65-393D-41DA-AFC8-16B4E9242AF3}"/>
              </a:ext>
            </a:extLst>
          </p:cNvPr>
          <p:cNvSpPr>
            <a:spLocks noGrp="1"/>
          </p:cNvSpPr>
          <p:nvPr>
            <p:ph type="title"/>
          </p:nvPr>
        </p:nvSpPr>
        <p:spPr/>
        <p:txBody>
          <a:bodyPr/>
          <a:lstStyle/>
          <a:p>
            <a:r>
              <a:rPr lang="cs-CZ" dirty="0"/>
              <a:t>Závěry II:</a:t>
            </a:r>
          </a:p>
        </p:txBody>
      </p:sp>
      <p:sp>
        <p:nvSpPr>
          <p:cNvPr id="6" name="Zástupný obsah 5">
            <a:extLst>
              <a:ext uri="{FF2B5EF4-FFF2-40B4-BE49-F238E27FC236}">
                <a16:creationId xmlns:a16="http://schemas.microsoft.com/office/drawing/2014/main" id="{524BBD4A-9A24-4A7D-A0A5-6286514CA239}"/>
              </a:ext>
            </a:extLst>
          </p:cNvPr>
          <p:cNvSpPr>
            <a:spLocks noGrp="1"/>
          </p:cNvSpPr>
          <p:nvPr>
            <p:ph idx="1"/>
          </p:nvPr>
        </p:nvSpPr>
        <p:spPr>
          <a:xfrm>
            <a:off x="457200" y="1600199"/>
            <a:ext cx="8229600" cy="3539430"/>
          </a:xfrm>
        </p:spPr>
        <p:txBody>
          <a:bodyPr/>
          <a:lstStyle/>
          <a:p>
            <a:r>
              <a:rPr lang="cs-CZ" dirty="0"/>
              <a:t>Trend k vyšší klinické účinnosti ve srovnání se samotným </a:t>
            </a:r>
            <a:r>
              <a:rPr lang="cs-CZ" dirty="0" err="1"/>
              <a:t>valsartanem</a:t>
            </a:r>
            <a:r>
              <a:rPr lang="cs-CZ" dirty="0"/>
              <a:t>  se zdá být nepochybný</a:t>
            </a:r>
          </a:p>
          <a:p>
            <a:r>
              <a:rPr lang="cs-CZ" dirty="0" err="1"/>
              <a:t>sakubitril-valsartan</a:t>
            </a:r>
            <a:r>
              <a:rPr lang="cs-CZ" dirty="0"/>
              <a:t> prokázal vyšší  účinnost  v podskupině  osob s nižší ejekční  frakcí pod 57% , kde došlo k významné  redukci rizika primárního cíle o 22% </a:t>
            </a:r>
          </a:p>
          <a:p>
            <a:r>
              <a:rPr lang="cs-CZ" dirty="0"/>
              <a:t>Podobně významná účinnost byla  pozorována u žen –snížení rizika primárního cíle o 27%  </a:t>
            </a:r>
          </a:p>
          <a:p>
            <a:r>
              <a:rPr lang="cs-CZ" dirty="0"/>
              <a:t>léčba </a:t>
            </a:r>
            <a:r>
              <a:rPr lang="cs-CZ" dirty="0" err="1"/>
              <a:t>sakubitril-valsartanem</a:t>
            </a:r>
            <a:r>
              <a:rPr lang="cs-CZ" dirty="0"/>
              <a:t> vedla k markantnímu snížení rychlosti   deteriorace  renálních </a:t>
            </a:r>
            <a:r>
              <a:rPr lang="cs-CZ" dirty="0" err="1"/>
              <a:t>fcí</a:t>
            </a:r>
            <a:r>
              <a:rPr lang="cs-CZ" dirty="0"/>
              <a:t>  oproti samotnému  </a:t>
            </a:r>
            <a:r>
              <a:rPr lang="cs-CZ" dirty="0" err="1"/>
              <a:t>valsartanu</a:t>
            </a:r>
            <a:r>
              <a:rPr lang="cs-CZ" dirty="0"/>
              <a:t>. </a:t>
            </a:r>
          </a:p>
        </p:txBody>
      </p:sp>
      <p:sp>
        <p:nvSpPr>
          <p:cNvPr id="3" name="Zástupný symbol pro zápatí 2">
            <a:extLst>
              <a:ext uri="{FF2B5EF4-FFF2-40B4-BE49-F238E27FC236}">
                <a16:creationId xmlns:a16="http://schemas.microsoft.com/office/drawing/2014/main" id="{43F21BDA-E77B-40E0-988A-FA7C77FBA87E}"/>
              </a:ext>
            </a:extLst>
          </p:cNvPr>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de-CH" sz="1200" b="0" i="0" u="none" strike="noStrike" kern="1200" cap="none" spc="0" normalizeH="0" baseline="0" noProof="0">
                <a:ln>
                  <a:noFill/>
                </a:ln>
                <a:solidFill>
                  <a:srgbClr val="000000"/>
                </a:solidFill>
                <a:effectLst/>
                <a:uLnTx/>
                <a:uFillTx/>
                <a:latin typeface="News Gothic MT" pitchFamily="34" charset="0"/>
                <a:ea typeface="+mn-ea"/>
                <a:cs typeface="+mn-cs"/>
              </a:rPr>
              <a:t>Confidential</a:t>
            </a:r>
            <a:endParaRPr kumimoji="0" lang="en-US" sz="1200" b="0" i="0" u="none" strike="noStrike" kern="1200" cap="none" spc="0" normalizeH="0" baseline="0" noProof="0">
              <a:ln>
                <a:noFill/>
              </a:ln>
              <a:solidFill>
                <a:srgbClr val="000000"/>
              </a:solidFill>
              <a:effectLst/>
              <a:uLnTx/>
              <a:uFillTx/>
              <a:latin typeface="News Gothic MT" pitchFamily="34" charset="0"/>
              <a:ea typeface="+mn-ea"/>
              <a:cs typeface="+mn-cs"/>
            </a:endParaRPr>
          </a:p>
        </p:txBody>
      </p:sp>
      <p:sp>
        <p:nvSpPr>
          <p:cNvPr id="4" name="Zástupný symbol pro číslo snímku 3">
            <a:extLst>
              <a:ext uri="{FF2B5EF4-FFF2-40B4-BE49-F238E27FC236}">
                <a16:creationId xmlns:a16="http://schemas.microsoft.com/office/drawing/2014/main" id="{466DEDFD-834A-432A-9E91-7295545781CC}"/>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A24DBDC-CF19-4E7B-B2D5-494A0AC2BC47}" type="slidenum">
              <a:rPr kumimoji="0" lang="en-US" sz="1400" b="0" i="0" u="none" strike="noStrike" kern="1200" cap="none" spc="0" normalizeH="0" baseline="0" noProof="0" smtClean="0">
                <a:ln>
                  <a:noFill/>
                </a:ln>
                <a:solidFill>
                  <a:srgbClr val="000000"/>
                </a:solidFill>
                <a:effectLst/>
                <a:uLnTx/>
                <a:uFillTx/>
                <a:latin typeface="News Gothic MT"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31</a:t>
            </a:fld>
            <a:endParaRPr kumimoji="0" lang="en-US" sz="1400" b="0" i="0" u="none" strike="noStrike" kern="1200" cap="none" spc="0" normalizeH="0" baseline="0" noProof="0">
              <a:ln>
                <a:noFill/>
              </a:ln>
              <a:solidFill>
                <a:srgbClr val="000000"/>
              </a:solidFill>
              <a:effectLst/>
              <a:uLnTx/>
              <a:uFillTx/>
              <a:latin typeface="News Gothic MT" pitchFamily="34" charset="0"/>
              <a:ea typeface="+mn-ea"/>
              <a:cs typeface="+mn-cs"/>
            </a:endParaRPr>
          </a:p>
        </p:txBody>
      </p:sp>
    </p:spTree>
    <p:extLst>
      <p:ext uri="{BB962C8B-B14F-4D97-AF65-F5344CB8AC3E}">
        <p14:creationId xmlns:p14="http://schemas.microsoft.com/office/powerpoint/2010/main" val="288796059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a:t>Poděkování  všem centrům studie PARAGON</a:t>
            </a:r>
            <a:endParaRPr lang="en-GB" dirty="0"/>
          </a:p>
        </p:txBody>
      </p:sp>
      <p:sp>
        <p:nvSpPr>
          <p:cNvPr id="6" name="Footer Placeholder 5"/>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de-CH" sz="1200" b="0" i="0" u="none" strike="noStrike" kern="1200" cap="none" spc="0" normalizeH="0" baseline="0" noProof="0">
                <a:ln>
                  <a:noFill/>
                </a:ln>
                <a:solidFill>
                  <a:srgbClr val="000000"/>
                </a:solidFill>
                <a:effectLst/>
                <a:uLnTx/>
                <a:uFillTx/>
                <a:latin typeface="News Gothic MT" pitchFamily="34" charset="0"/>
                <a:ea typeface="+mn-ea"/>
                <a:cs typeface="+mn-cs"/>
              </a:rPr>
              <a:t>Confidential</a:t>
            </a:r>
            <a:endParaRPr kumimoji="0" lang="en-US" sz="1200" b="0" i="0" u="none" strike="noStrike" kern="1200" cap="none" spc="0" normalizeH="0" baseline="0" noProof="0">
              <a:ln>
                <a:noFill/>
              </a:ln>
              <a:solidFill>
                <a:srgbClr val="000000"/>
              </a:solidFill>
              <a:effectLst/>
              <a:uLnTx/>
              <a:uFillTx/>
              <a:latin typeface="News Gothic MT" pitchFamily="34" charset="0"/>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9274BDA-A0F4-49AE-81BD-D93FFF0F68D0}" type="slidenum">
              <a:rPr kumimoji="0" lang="en-US" sz="1400" b="0" i="0" u="none" strike="noStrike" kern="1200" cap="none" spc="0" normalizeH="0" baseline="0" noProof="0" smtClean="0">
                <a:ln>
                  <a:noFill/>
                </a:ln>
                <a:solidFill>
                  <a:srgbClr val="000000"/>
                </a:solidFill>
                <a:effectLst/>
                <a:uLnTx/>
                <a:uFillTx/>
                <a:latin typeface="News Gothic MT"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32</a:t>
            </a:fld>
            <a:endParaRPr kumimoji="0" lang="en-US" sz="1400" b="0" i="0" u="none" strike="noStrike" kern="1200" cap="none" spc="0" normalizeH="0" baseline="0" noProof="0">
              <a:ln>
                <a:noFill/>
              </a:ln>
              <a:solidFill>
                <a:srgbClr val="000000"/>
              </a:solidFill>
              <a:effectLst/>
              <a:uLnTx/>
              <a:uFillTx/>
              <a:latin typeface="News Gothic MT" pitchFamily="34" charset="0"/>
              <a:ea typeface="+mn-ea"/>
              <a:cs typeface="+mn-cs"/>
            </a:endParaRPr>
          </a:p>
        </p:txBody>
      </p:sp>
      <p:pic>
        <p:nvPicPr>
          <p:cNvPr id="4" name="Picture 3"/>
          <p:cNvPicPr>
            <a:picLocks noChangeAspect="1"/>
          </p:cNvPicPr>
          <p:nvPr/>
        </p:nvPicPr>
        <p:blipFill rotWithShape="1">
          <a:blip r:embed="rId2" cstate="print"/>
          <a:srcRect l="13348" t="21840" r="20342" b="14617"/>
          <a:stretch/>
        </p:blipFill>
        <p:spPr>
          <a:xfrm>
            <a:off x="457200" y="1417320"/>
            <a:ext cx="7781544" cy="4420387"/>
          </a:xfrm>
          <a:prstGeom prst="rect">
            <a:avLst/>
          </a:prstGeom>
        </p:spPr>
      </p:pic>
    </p:spTree>
    <p:extLst>
      <p:ext uri="{BB962C8B-B14F-4D97-AF65-F5344CB8AC3E}">
        <p14:creationId xmlns:p14="http://schemas.microsoft.com/office/powerpoint/2010/main" val="292118622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F6FC05C-5C35-4683-A8DF-D7F686BECE97}"/>
              </a:ext>
            </a:extLst>
          </p:cNvPr>
          <p:cNvSpPr>
            <a:spLocks noGrp="1"/>
          </p:cNvSpPr>
          <p:nvPr>
            <p:ph type="title"/>
          </p:nvPr>
        </p:nvSpPr>
        <p:spPr>
          <a:xfrm>
            <a:off x="1143000" y="609599"/>
            <a:ext cx="7317432" cy="5123655"/>
          </a:xfrm>
        </p:spPr>
        <p:txBody>
          <a:bodyPr/>
          <a:lstStyle/>
          <a:p>
            <a:r>
              <a:rPr lang="cs-CZ" dirty="0" err="1"/>
              <a:t>J.Widimský</a:t>
            </a:r>
            <a:r>
              <a:rPr lang="cs-CZ" dirty="0"/>
              <a:t> a kolektiv </a:t>
            </a:r>
            <a:br>
              <a:rPr lang="cs-CZ" dirty="0"/>
            </a:br>
            <a:r>
              <a:rPr lang="cs-CZ" dirty="0"/>
              <a:t>22 autorů</a:t>
            </a:r>
            <a:br>
              <a:rPr lang="cs-CZ" dirty="0"/>
            </a:br>
            <a:r>
              <a:rPr lang="cs-CZ" dirty="0"/>
              <a:t>Hypertenze V. vydání, </a:t>
            </a:r>
            <a:br>
              <a:rPr lang="cs-CZ" dirty="0"/>
            </a:br>
            <a:r>
              <a:rPr lang="cs-CZ" dirty="0" err="1"/>
              <a:t>Maxdorf</a:t>
            </a:r>
            <a:r>
              <a:rPr lang="cs-CZ" dirty="0"/>
              <a:t> 2019</a:t>
            </a:r>
            <a:br>
              <a:rPr lang="cs-CZ" dirty="0"/>
            </a:br>
            <a:endParaRPr lang="cs-CZ" dirty="0"/>
          </a:p>
        </p:txBody>
      </p:sp>
      <p:sp>
        <p:nvSpPr>
          <p:cNvPr id="3" name="Zástupný obsah 2">
            <a:extLst>
              <a:ext uri="{FF2B5EF4-FFF2-40B4-BE49-F238E27FC236}">
                <a16:creationId xmlns:a16="http://schemas.microsoft.com/office/drawing/2014/main" id="{421469B5-F4CE-411B-9FAC-B210B79EFD1E}"/>
              </a:ext>
            </a:extLst>
          </p:cNvPr>
          <p:cNvSpPr>
            <a:spLocks noGrp="1"/>
          </p:cNvSpPr>
          <p:nvPr>
            <p:ph idx="1"/>
          </p:nvPr>
        </p:nvSpPr>
        <p:spPr>
          <a:xfrm>
            <a:off x="1169988" y="5733255"/>
            <a:ext cx="7772400" cy="327819"/>
          </a:xfrm>
        </p:spPr>
        <p:txBody>
          <a:bodyPr/>
          <a:lstStyle/>
          <a:p>
            <a:endParaRPr lang="cs-CZ" dirty="0"/>
          </a:p>
        </p:txBody>
      </p:sp>
    </p:spTree>
    <p:extLst>
      <p:ext uri="{BB962C8B-B14F-4D97-AF65-F5344CB8AC3E}">
        <p14:creationId xmlns:p14="http://schemas.microsoft.com/office/powerpoint/2010/main" val="15209953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Largest HFpEF trial ever conducted – 4,822 patients from 43 countries</a:t>
            </a:r>
          </a:p>
        </p:txBody>
      </p:sp>
      <p:sp>
        <p:nvSpPr>
          <p:cNvPr id="4" name="Slide Number Placeholder 3"/>
          <p:cNvSpPr>
            <a:spLocks noGrp="1"/>
          </p:cNvSpPr>
          <p:nvPr>
            <p:ph type="sldNum" sz="quarter" idx="11"/>
          </p:nvPr>
        </p:nvSpPr>
        <p:spPr/>
        <p:txBody>
          <a:bodyPr/>
          <a:lstStyle/>
          <a:p>
            <a:pPr defTabSz="685800" fontAlgn="auto">
              <a:spcBef>
                <a:spcPts val="0"/>
              </a:spcBef>
              <a:spcAft>
                <a:spcPts val="0"/>
              </a:spcAft>
              <a:defRPr/>
            </a:pPr>
            <a:fld id="{47547CF9-5B10-D24F-A8D7-45A9778164F7}" type="slidenum">
              <a:rPr lang="uk-UA">
                <a:solidFill>
                  <a:srgbClr val="000000"/>
                </a:solidFill>
                <a:latin typeface="Arial"/>
              </a:rPr>
              <a:pPr defTabSz="685800" fontAlgn="auto">
                <a:spcBef>
                  <a:spcPts val="0"/>
                </a:spcBef>
                <a:spcAft>
                  <a:spcPts val="0"/>
                </a:spcAft>
                <a:defRPr/>
              </a:pPr>
              <a:t>4</a:t>
            </a:fld>
            <a:endParaRPr lang="uk-UA" dirty="0">
              <a:solidFill>
                <a:srgbClr val="000000"/>
              </a:solidFill>
              <a:latin typeface="Arial"/>
            </a:endParaRPr>
          </a:p>
        </p:txBody>
      </p:sp>
      <p:sp>
        <p:nvSpPr>
          <p:cNvPr id="8" name="Text Placeholder 7"/>
          <p:cNvSpPr>
            <a:spLocks noGrp="1"/>
          </p:cNvSpPr>
          <p:nvPr>
            <p:ph type="body" sz="quarter" idx="12"/>
          </p:nvPr>
        </p:nvSpPr>
        <p:spPr/>
        <p:txBody>
          <a:bodyPr/>
          <a:lstStyle/>
          <a:p>
            <a:r>
              <a:rPr lang="en-US" dirty="0" err="1">
                <a:solidFill>
                  <a:srgbClr val="000000">
                    <a:lumMod val="85000"/>
                    <a:lumOff val="15000"/>
                  </a:srgbClr>
                </a:solidFill>
              </a:rPr>
              <a:t>HFpEF</a:t>
            </a:r>
            <a:r>
              <a:rPr lang="en-US" dirty="0">
                <a:solidFill>
                  <a:srgbClr val="000000">
                    <a:lumMod val="85000"/>
                    <a:lumOff val="15000"/>
                  </a:srgbClr>
                </a:solidFill>
              </a:rPr>
              <a:t>, heart failure with preserved ejection fraction</a:t>
            </a:r>
          </a:p>
        </p:txBody>
      </p:sp>
      <p:sp>
        <p:nvSpPr>
          <p:cNvPr id="10" name="Text Placeholder 9"/>
          <p:cNvSpPr>
            <a:spLocks noGrp="1"/>
          </p:cNvSpPr>
          <p:nvPr>
            <p:ph type="body" sz="quarter" idx="13"/>
          </p:nvPr>
        </p:nvSpPr>
        <p:spPr/>
        <p:txBody>
          <a:bodyPr/>
          <a:lstStyle/>
          <a:p>
            <a:endParaRPr lang="en-US"/>
          </a:p>
        </p:txBody>
      </p:sp>
      <p:pic>
        <p:nvPicPr>
          <p:cNvPr id="5" name="Picture 4"/>
          <p:cNvPicPr>
            <a:picLocks noChangeAspect="1"/>
          </p:cNvPicPr>
          <p:nvPr/>
        </p:nvPicPr>
        <p:blipFill rotWithShape="1">
          <a:blip r:embed="rId2"/>
          <a:srcRect t="9340"/>
          <a:stretch/>
        </p:blipFill>
        <p:spPr>
          <a:xfrm>
            <a:off x="404813" y="1960997"/>
            <a:ext cx="7803356" cy="3420667"/>
          </a:xfrm>
          <a:prstGeom prst="rect">
            <a:avLst/>
          </a:prstGeom>
          <a:noFill/>
          <a:ln>
            <a:noFill/>
          </a:ln>
        </p:spPr>
      </p:pic>
      <p:sp>
        <p:nvSpPr>
          <p:cNvPr id="6" name="Text Placeholder 7"/>
          <p:cNvSpPr txBox="1">
            <a:spLocks/>
          </p:cNvSpPr>
          <p:nvPr/>
        </p:nvSpPr>
        <p:spPr>
          <a:xfrm>
            <a:off x="685800" y="5288331"/>
            <a:ext cx="7772400" cy="275808"/>
          </a:xfrm>
          <a:prstGeom prst="rect">
            <a:avLst/>
          </a:prstGeom>
        </p:spPr>
        <p:txBody>
          <a:bodyPr lIns="0" tIns="0" rIns="0" bIns="0" anchor="b"/>
          <a:lstStyle>
            <a:lvl1pPr marL="0" indent="0" algn="l" rtl="0" eaLnBrk="1" fontAlgn="base" hangingPunct="1">
              <a:lnSpc>
                <a:spcPct val="95000"/>
              </a:lnSpc>
              <a:spcBef>
                <a:spcPct val="75000"/>
              </a:spcBef>
              <a:spcAft>
                <a:spcPts val="0"/>
              </a:spcAft>
              <a:buClr>
                <a:schemeClr val="accent1"/>
              </a:buClr>
              <a:buSzPct val="110000"/>
              <a:buFont typeface="Wingdings" pitchFamily="2" charset="2"/>
              <a:buNone/>
              <a:defRPr sz="800">
                <a:solidFill>
                  <a:srgbClr val="8B8D90"/>
                </a:solidFill>
                <a:latin typeface="+mn-lt"/>
                <a:ea typeface="+mn-ea"/>
                <a:cs typeface="+mn-cs"/>
              </a:defRPr>
            </a:lvl1pPr>
            <a:lvl2pPr marL="234950" indent="0" algn="l" rtl="0" eaLnBrk="1" fontAlgn="base" hangingPunct="1">
              <a:lnSpc>
                <a:spcPct val="95000"/>
              </a:lnSpc>
              <a:spcBef>
                <a:spcPct val="40000"/>
              </a:spcBef>
              <a:spcAft>
                <a:spcPts val="0"/>
              </a:spcAft>
              <a:buClr>
                <a:srgbClr val="917B69"/>
              </a:buClr>
              <a:buFont typeface="Arial" charset="0"/>
              <a:buNone/>
              <a:defRPr sz="800">
                <a:solidFill>
                  <a:srgbClr val="8B8D90"/>
                </a:solidFill>
                <a:latin typeface="+mn-lt"/>
              </a:defRPr>
            </a:lvl2pPr>
            <a:lvl3pPr marL="400050" indent="0" algn="l" rtl="0" eaLnBrk="1" fontAlgn="base" hangingPunct="1">
              <a:lnSpc>
                <a:spcPct val="95000"/>
              </a:lnSpc>
              <a:spcBef>
                <a:spcPct val="30000"/>
              </a:spcBef>
              <a:spcAft>
                <a:spcPts val="0"/>
              </a:spcAft>
              <a:buClrTx/>
              <a:buFont typeface="Arial" charset="0"/>
              <a:buNone/>
              <a:defRPr sz="800">
                <a:solidFill>
                  <a:srgbClr val="8B8D90"/>
                </a:solidFill>
                <a:latin typeface="+mn-lt"/>
              </a:defRPr>
            </a:lvl3pPr>
            <a:lvl4pPr marL="579437" indent="0" algn="l" rtl="0" eaLnBrk="1" fontAlgn="base" hangingPunct="1">
              <a:lnSpc>
                <a:spcPct val="95000"/>
              </a:lnSpc>
              <a:spcBef>
                <a:spcPct val="20000"/>
              </a:spcBef>
              <a:spcAft>
                <a:spcPts val="0"/>
              </a:spcAft>
              <a:buClrTx/>
              <a:buFont typeface="Arial" charset="0"/>
              <a:buNone/>
              <a:defRPr sz="800">
                <a:solidFill>
                  <a:srgbClr val="8B8D90"/>
                </a:solidFill>
                <a:latin typeface="+mn-lt"/>
              </a:defRPr>
            </a:lvl4pPr>
            <a:lvl5pPr marL="754062" indent="0" algn="l" rtl="0" eaLnBrk="1" fontAlgn="base" hangingPunct="1">
              <a:spcBef>
                <a:spcPct val="20000"/>
              </a:spcBef>
              <a:spcAft>
                <a:spcPts val="0"/>
              </a:spcAft>
              <a:buNone/>
              <a:defRPr sz="800">
                <a:solidFill>
                  <a:srgbClr val="8B8D90"/>
                </a:solidFill>
                <a:latin typeface="+mn-lt"/>
              </a:defRPr>
            </a:lvl5pPr>
            <a:lvl6pPr marL="1374775" indent="-163513" algn="l" rtl="0" eaLnBrk="1" fontAlgn="base" hangingPunct="1">
              <a:spcBef>
                <a:spcPct val="20000"/>
              </a:spcBef>
              <a:spcAft>
                <a:spcPct val="0"/>
              </a:spcAft>
              <a:buChar char="»"/>
              <a:defRPr sz="1400">
                <a:solidFill>
                  <a:schemeClr val="tx1"/>
                </a:solidFill>
                <a:latin typeface="+mn-lt"/>
              </a:defRPr>
            </a:lvl6pPr>
            <a:lvl7pPr marL="1831975" indent="-163513" algn="l" rtl="0" eaLnBrk="1" fontAlgn="base" hangingPunct="1">
              <a:spcBef>
                <a:spcPct val="20000"/>
              </a:spcBef>
              <a:spcAft>
                <a:spcPct val="0"/>
              </a:spcAft>
              <a:buChar char="»"/>
              <a:defRPr sz="1400">
                <a:solidFill>
                  <a:schemeClr val="tx1"/>
                </a:solidFill>
                <a:latin typeface="+mn-lt"/>
              </a:defRPr>
            </a:lvl7pPr>
            <a:lvl8pPr marL="2289175" indent="-163513" algn="l" rtl="0" eaLnBrk="1" fontAlgn="base" hangingPunct="1">
              <a:spcBef>
                <a:spcPct val="20000"/>
              </a:spcBef>
              <a:spcAft>
                <a:spcPct val="0"/>
              </a:spcAft>
              <a:buChar char="»"/>
              <a:defRPr sz="1400">
                <a:solidFill>
                  <a:schemeClr val="tx1"/>
                </a:solidFill>
                <a:latin typeface="+mn-lt"/>
              </a:defRPr>
            </a:lvl8pPr>
            <a:lvl9pPr marL="2746375" indent="-163513" algn="l" rtl="0" eaLnBrk="1" fontAlgn="base" hangingPunct="1">
              <a:spcBef>
                <a:spcPct val="20000"/>
              </a:spcBef>
              <a:spcAft>
                <a:spcPct val="0"/>
              </a:spcAft>
              <a:buChar char="»"/>
              <a:defRPr sz="1400">
                <a:solidFill>
                  <a:schemeClr val="tx1"/>
                </a:solidFill>
                <a:latin typeface="+mn-lt"/>
              </a:defRPr>
            </a:lvl9pPr>
          </a:lstStyle>
          <a:p>
            <a:pPr defTabSz="914378">
              <a:spcBef>
                <a:spcPts val="500"/>
              </a:spcBef>
              <a:buClr>
                <a:srgbClr val="5E1619"/>
              </a:buClr>
              <a:defRPr/>
            </a:pPr>
            <a:endParaRPr lang="en-US" sz="700" dirty="0">
              <a:solidFill>
                <a:srgbClr val="000000">
                  <a:lumMod val="85000"/>
                  <a:lumOff val="15000"/>
                </a:srgbClr>
              </a:solidFill>
              <a:latin typeface="Arial" panose="020B0604020202020204"/>
            </a:endParaRPr>
          </a:p>
        </p:txBody>
      </p:sp>
    </p:spTree>
    <p:extLst>
      <p:ext uri="{BB962C8B-B14F-4D97-AF65-F5344CB8AC3E}">
        <p14:creationId xmlns:p14="http://schemas.microsoft.com/office/powerpoint/2010/main" val="26147800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2603" y="766645"/>
            <a:ext cx="8861397" cy="420688"/>
          </a:xfrm>
        </p:spPr>
        <p:txBody>
          <a:bodyPr/>
          <a:lstStyle/>
          <a:p>
            <a:r>
              <a:rPr lang="en-GB" b="1" dirty="0">
                <a:solidFill>
                  <a:srgbClr val="C00000"/>
                </a:solidFill>
              </a:rPr>
              <a:t>Study Design</a:t>
            </a:r>
            <a:br>
              <a:rPr lang="en-GB" b="1" dirty="0">
                <a:solidFill>
                  <a:srgbClr val="C00000"/>
                </a:solidFill>
              </a:rPr>
            </a:br>
            <a:endParaRPr lang="en-US" b="1" dirty="0">
              <a:solidFill>
                <a:srgbClr val="C00000"/>
              </a:solidFill>
            </a:endParaRPr>
          </a:p>
        </p:txBody>
      </p:sp>
      <p:sp>
        <p:nvSpPr>
          <p:cNvPr id="33" name="TextBox 32"/>
          <p:cNvSpPr txBox="1"/>
          <p:nvPr/>
        </p:nvSpPr>
        <p:spPr>
          <a:xfrm>
            <a:off x="328403" y="1670292"/>
            <a:ext cx="8376915" cy="631135"/>
          </a:xfrm>
          <a:prstGeom prst="rect">
            <a:avLst/>
          </a:prstGeom>
          <a:noFill/>
        </p:spPr>
        <p:txBody>
          <a:bodyPr wrap="square" rtlCol="0">
            <a:spAutoFit/>
          </a:bodyPr>
          <a:lstStyle/>
          <a:p>
            <a:pPr defTabSz="761970" fontAlgn="auto">
              <a:spcBef>
                <a:spcPts val="0"/>
              </a:spcBef>
              <a:spcAft>
                <a:spcPts val="0"/>
              </a:spcAft>
              <a:defRPr/>
            </a:pPr>
            <a:r>
              <a:rPr lang="en-US" sz="1167" b="1" kern="0" dirty="0">
                <a:solidFill>
                  <a:prstClr val="black"/>
                </a:solidFill>
                <a:ea typeface="MS PGothic"/>
                <a:cs typeface="Arial" charset="0"/>
              </a:rPr>
              <a:t>Target patient population:</a:t>
            </a:r>
            <a:r>
              <a:rPr lang="en-US" sz="1167" kern="0" dirty="0">
                <a:solidFill>
                  <a:prstClr val="black"/>
                </a:solidFill>
                <a:ea typeface="MS PGothic"/>
                <a:cs typeface="Arial" charset="0"/>
              </a:rPr>
              <a:t> </a:t>
            </a:r>
            <a:r>
              <a:rPr lang="en-US" sz="1167" kern="0" dirty="0">
                <a:solidFill>
                  <a:prstClr val="black"/>
                </a:solidFill>
                <a:ea typeface="MS PGothic"/>
                <a:cs typeface="Arial" charset="0"/>
                <a:sym typeface="Symbol"/>
              </a:rPr>
              <a:t></a:t>
            </a:r>
            <a:r>
              <a:rPr lang="en-US" sz="1167" kern="0" dirty="0">
                <a:solidFill>
                  <a:prstClr val="black"/>
                </a:solidFill>
                <a:ea typeface="MS PGothic"/>
                <a:cs typeface="Arial" charset="0"/>
              </a:rPr>
              <a:t>4,600 symptomatic </a:t>
            </a:r>
            <a:r>
              <a:rPr lang="en-US" sz="1167" kern="0" dirty="0" err="1">
                <a:solidFill>
                  <a:prstClr val="black"/>
                </a:solidFill>
                <a:ea typeface="MS PGothic"/>
                <a:cs typeface="Arial" charset="0"/>
              </a:rPr>
              <a:t>HFpEF</a:t>
            </a:r>
            <a:r>
              <a:rPr lang="en-US" sz="1167" kern="0" dirty="0">
                <a:solidFill>
                  <a:prstClr val="black"/>
                </a:solidFill>
                <a:ea typeface="MS PGothic"/>
                <a:cs typeface="Arial" charset="0"/>
              </a:rPr>
              <a:t> patients (NYHA Class II–IV) requiring diuretics and LVEF </a:t>
            </a:r>
            <a:r>
              <a:rPr lang="en-US" sz="1167" kern="0" dirty="0">
                <a:solidFill>
                  <a:prstClr val="black"/>
                </a:solidFill>
                <a:ea typeface="MS PGothic"/>
                <a:cs typeface="Arial" charset="0"/>
                <a:sym typeface="Symbol"/>
              </a:rPr>
              <a:t></a:t>
            </a:r>
            <a:r>
              <a:rPr lang="en-US" sz="1167" kern="0" dirty="0">
                <a:solidFill>
                  <a:prstClr val="black"/>
                </a:solidFill>
                <a:ea typeface="MS PGothic"/>
                <a:cs typeface="Arial" charset="0"/>
              </a:rPr>
              <a:t>45%. Other entry criteria: LVH or LAE; elevated NT-</a:t>
            </a:r>
            <a:r>
              <a:rPr lang="en-US" sz="1167" kern="0" dirty="0" err="1">
                <a:solidFill>
                  <a:prstClr val="black"/>
                </a:solidFill>
                <a:ea typeface="MS PGothic"/>
                <a:cs typeface="Arial" charset="0"/>
              </a:rPr>
              <a:t>proBNP</a:t>
            </a:r>
            <a:r>
              <a:rPr lang="en-US" sz="1167" kern="0" dirty="0">
                <a:solidFill>
                  <a:prstClr val="black"/>
                </a:solidFill>
                <a:ea typeface="MS PGothic"/>
                <a:cs typeface="Arial" charset="0"/>
              </a:rPr>
              <a:t> (value varies based on presence of prior HF hospitalization)</a:t>
            </a:r>
          </a:p>
        </p:txBody>
      </p:sp>
      <p:sp>
        <p:nvSpPr>
          <p:cNvPr id="6" name="Rectangle 4"/>
          <p:cNvSpPr>
            <a:spLocks noChangeArrowheads="1"/>
          </p:cNvSpPr>
          <p:nvPr/>
        </p:nvSpPr>
        <p:spPr bwMode="auto">
          <a:xfrm>
            <a:off x="561750" y="4883200"/>
            <a:ext cx="1030731" cy="179601"/>
          </a:xfrm>
          <a:prstGeom prst="rect">
            <a:avLst/>
          </a:prstGeom>
          <a:noFill/>
          <a:ln w="9525">
            <a:noFill/>
            <a:miter lim="800000"/>
            <a:headEnd/>
            <a:tailEnd/>
          </a:ln>
        </p:spPr>
        <p:txBody>
          <a:bodyPr wrap="none" lIns="0" tIns="0" rIns="0" bIns="0">
            <a:spAutoFit/>
          </a:bodyPr>
          <a:lstStyle/>
          <a:p>
            <a:pPr algn="ctr" defTabSz="761970"/>
            <a:r>
              <a:rPr lang="en-US" sz="1167" dirty="0">
                <a:solidFill>
                  <a:prstClr val="black"/>
                </a:solidFill>
                <a:ea typeface="MS PGothic"/>
                <a:cs typeface="Arial" charset="0"/>
              </a:rPr>
              <a:t> up to 2 weeks</a:t>
            </a:r>
          </a:p>
        </p:txBody>
      </p:sp>
      <p:sp>
        <p:nvSpPr>
          <p:cNvPr id="7" name="Rectangle 5"/>
          <p:cNvSpPr>
            <a:spLocks noChangeArrowheads="1"/>
          </p:cNvSpPr>
          <p:nvPr/>
        </p:nvSpPr>
        <p:spPr bwMode="auto">
          <a:xfrm>
            <a:off x="3970938" y="4883200"/>
            <a:ext cx="4418700" cy="179601"/>
          </a:xfrm>
          <a:prstGeom prst="rect">
            <a:avLst/>
          </a:prstGeom>
          <a:noFill/>
          <a:ln w="9525">
            <a:noFill/>
            <a:miter lim="800000"/>
            <a:headEnd/>
            <a:tailEnd/>
          </a:ln>
        </p:spPr>
        <p:txBody>
          <a:bodyPr lIns="0" tIns="0" rIns="0" bIns="0">
            <a:spAutoFit/>
          </a:bodyPr>
          <a:lstStyle/>
          <a:p>
            <a:pPr algn="ctr" defTabSz="761970"/>
            <a:r>
              <a:rPr lang="en-US" sz="1167" dirty="0">
                <a:solidFill>
                  <a:prstClr val="black"/>
                </a:solidFill>
                <a:ea typeface="MS PGothic"/>
                <a:cs typeface="Arial" charset="0"/>
              </a:rPr>
              <a:t>~240 weeks</a:t>
            </a:r>
          </a:p>
        </p:txBody>
      </p:sp>
      <p:sp>
        <p:nvSpPr>
          <p:cNvPr id="8" name="Line 6"/>
          <p:cNvSpPr>
            <a:spLocks noChangeShapeType="1"/>
          </p:cNvSpPr>
          <p:nvPr/>
        </p:nvSpPr>
        <p:spPr bwMode="auto">
          <a:xfrm flipH="1">
            <a:off x="3872320" y="2467361"/>
            <a:ext cx="0" cy="2363909"/>
          </a:xfrm>
          <a:prstGeom prst="line">
            <a:avLst/>
          </a:prstGeom>
          <a:noFill/>
          <a:ln w="25400" cap="rnd">
            <a:solidFill>
              <a:schemeClr val="tx1"/>
            </a:solidFill>
            <a:prstDash val="sysDot"/>
            <a:round/>
            <a:headEnd/>
            <a:tailEnd/>
          </a:ln>
        </p:spPr>
        <p:txBody>
          <a:bodyPr lIns="75000" tIns="39000" rIns="75000" bIns="39000" anchor="ctr"/>
          <a:lstStyle/>
          <a:p>
            <a:pPr defTabSz="761970"/>
            <a:endParaRPr lang="en-US" sz="1500" dirty="0">
              <a:solidFill>
                <a:srgbClr val="000000"/>
              </a:solidFill>
            </a:endParaRPr>
          </a:p>
        </p:txBody>
      </p:sp>
      <p:sp>
        <p:nvSpPr>
          <p:cNvPr id="9" name="AutoShape 8"/>
          <p:cNvSpPr>
            <a:spLocks noChangeArrowheads="1"/>
          </p:cNvSpPr>
          <p:nvPr/>
        </p:nvSpPr>
        <p:spPr bwMode="auto">
          <a:xfrm>
            <a:off x="3937536" y="3739891"/>
            <a:ext cx="4545948" cy="498688"/>
          </a:xfrm>
          <a:prstGeom prst="homePlate">
            <a:avLst>
              <a:gd name="adj" fmla="val 23879"/>
            </a:avLst>
          </a:prstGeom>
          <a:solidFill>
            <a:srgbClr val="FCAF17"/>
          </a:solidFill>
          <a:ln w="9525" algn="ctr">
            <a:noFill/>
            <a:miter lim="800000"/>
            <a:headEnd/>
            <a:tailEnd/>
          </a:ln>
        </p:spPr>
        <p:txBody>
          <a:bodyPr wrap="none" lIns="60000" tIns="0" rIns="60000" bIns="0" anchor="ctr"/>
          <a:lstStyle/>
          <a:p>
            <a:pPr defTabSz="761970" eaLnBrk="0" hangingPunct="0">
              <a:lnSpc>
                <a:spcPct val="90000"/>
              </a:lnSpc>
            </a:pPr>
            <a:r>
              <a:rPr lang="en-US" sz="1667" dirty="0">
                <a:solidFill>
                  <a:prstClr val="black"/>
                </a:solidFill>
                <a:ea typeface="Arial Unicode MS" pitchFamily="34" charset="-128"/>
                <a:cs typeface="Arial Unicode MS" pitchFamily="34" charset="-128"/>
              </a:rPr>
              <a:t>Valsartan 160 mg BID</a:t>
            </a:r>
            <a:endParaRPr lang="en-US" sz="1667" baseline="30000" dirty="0">
              <a:solidFill>
                <a:prstClr val="black"/>
              </a:solidFill>
              <a:ea typeface="Arial Unicode MS" pitchFamily="34" charset="-128"/>
              <a:cs typeface="Arial Unicode MS" pitchFamily="34" charset="-128"/>
            </a:endParaRPr>
          </a:p>
        </p:txBody>
      </p:sp>
      <p:sp>
        <p:nvSpPr>
          <p:cNvPr id="10" name="AutoShape 9"/>
          <p:cNvSpPr>
            <a:spLocks noChangeArrowheads="1"/>
          </p:cNvSpPr>
          <p:nvPr/>
        </p:nvSpPr>
        <p:spPr bwMode="auto">
          <a:xfrm>
            <a:off x="3937536" y="2893444"/>
            <a:ext cx="4545948" cy="498688"/>
          </a:xfrm>
          <a:prstGeom prst="homePlate">
            <a:avLst>
              <a:gd name="adj" fmla="val 22659"/>
            </a:avLst>
          </a:prstGeom>
          <a:solidFill>
            <a:srgbClr val="B8DB57"/>
          </a:solidFill>
          <a:ln w="9525" algn="ctr">
            <a:noFill/>
            <a:miter lim="800000"/>
            <a:headEnd/>
            <a:tailEnd/>
          </a:ln>
        </p:spPr>
        <p:txBody>
          <a:bodyPr wrap="none" lIns="60000" tIns="0" rIns="60000" bIns="0" anchor="ctr"/>
          <a:lstStyle/>
          <a:p>
            <a:pPr defTabSz="761970" eaLnBrk="0" hangingPunct="0"/>
            <a:r>
              <a:rPr lang="en-US" sz="1667" dirty="0">
                <a:solidFill>
                  <a:prstClr val="black"/>
                </a:solidFill>
                <a:ea typeface="Arial Unicode MS" pitchFamily="34" charset="-128"/>
                <a:cs typeface="Arial Unicode MS" pitchFamily="34" charset="-128"/>
              </a:rPr>
              <a:t>LCZ696 200 mg BID</a:t>
            </a:r>
            <a:endParaRPr lang="en-US" sz="1667" baseline="30000" dirty="0">
              <a:solidFill>
                <a:prstClr val="black"/>
              </a:solidFill>
              <a:ea typeface="Arial Unicode MS" pitchFamily="34" charset="-128"/>
              <a:cs typeface="Arial Unicode MS" pitchFamily="34" charset="-128"/>
            </a:endParaRPr>
          </a:p>
        </p:txBody>
      </p:sp>
      <p:sp>
        <p:nvSpPr>
          <p:cNvPr id="11" name="Line 10"/>
          <p:cNvSpPr>
            <a:spLocks noChangeShapeType="1"/>
          </p:cNvSpPr>
          <p:nvPr/>
        </p:nvSpPr>
        <p:spPr bwMode="auto">
          <a:xfrm flipV="1">
            <a:off x="3904132" y="4827430"/>
            <a:ext cx="4579352" cy="0"/>
          </a:xfrm>
          <a:prstGeom prst="line">
            <a:avLst/>
          </a:prstGeom>
          <a:noFill/>
          <a:ln w="25400">
            <a:solidFill>
              <a:schemeClr val="tx1"/>
            </a:solidFill>
            <a:round/>
            <a:headEnd type="none" w="med" len="med"/>
            <a:tailEnd type="triangle" w="med" len="med"/>
          </a:ln>
        </p:spPr>
        <p:txBody>
          <a:bodyPr lIns="76729" tIns="38365" rIns="76729" bIns="38365" anchor="ctr"/>
          <a:lstStyle/>
          <a:p>
            <a:pPr defTabSz="761970"/>
            <a:endParaRPr lang="en-US" sz="1500" dirty="0">
              <a:solidFill>
                <a:srgbClr val="000000"/>
              </a:solidFill>
            </a:endParaRPr>
          </a:p>
        </p:txBody>
      </p:sp>
      <p:sp>
        <p:nvSpPr>
          <p:cNvPr id="12" name="AutoShape 12"/>
          <p:cNvSpPr>
            <a:spLocks noChangeArrowheads="1"/>
          </p:cNvSpPr>
          <p:nvPr/>
        </p:nvSpPr>
        <p:spPr bwMode="auto">
          <a:xfrm>
            <a:off x="2792302" y="3351164"/>
            <a:ext cx="1045027" cy="429638"/>
          </a:xfrm>
          <a:prstGeom prst="homePlate">
            <a:avLst>
              <a:gd name="adj" fmla="val 29421"/>
            </a:avLst>
          </a:prstGeom>
          <a:solidFill>
            <a:srgbClr val="DBECAA"/>
          </a:solidFill>
          <a:ln w="19050" algn="ctr">
            <a:noFill/>
            <a:miter lim="800000"/>
            <a:headEnd/>
            <a:tailEnd/>
          </a:ln>
        </p:spPr>
        <p:txBody>
          <a:bodyPr wrap="none" lIns="30000" tIns="0" rIns="60000" bIns="0" anchor="ctr"/>
          <a:lstStyle/>
          <a:p>
            <a:pPr defTabSz="761970" eaLnBrk="0" hangingPunct="0"/>
            <a:r>
              <a:rPr lang="en-GB" sz="1083" dirty="0">
                <a:solidFill>
                  <a:srgbClr val="000000"/>
                </a:solidFill>
                <a:ea typeface="MS PGothic"/>
                <a:cs typeface="Arial Unicode MS" pitchFamily="34" charset="-128"/>
              </a:rPr>
              <a:t>LCZ696 </a:t>
            </a:r>
          </a:p>
          <a:p>
            <a:pPr defTabSz="761970" eaLnBrk="0" hangingPunct="0"/>
            <a:r>
              <a:rPr lang="en-GB" sz="1083" dirty="0">
                <a:solidFill>
                  <a:srgbClr val="000000"/>
                </a:solidFill>
                <a:ea typeface="MS PGothic"/>
                <a:cs typeface="Arial Unicode MS" pitchFamily="34" charset="-128"/>
              </a:rPr>
              <a:t>100 mg BID</a:t>
            </a:r>
            <a:endParaRPr lang="en-GB" sz="1083" baseline="30000" dirty="0">
              <a:solidFill>
                <a:srgbClr val="000000"/>
              </a:solidFill>
              <a:ea typeface="MS PGothic"/>
              <a:cs typeface="Arial Unicode MS" pitchFamily="34" charset="-128"/>
            </a:endParaRPr>
          </a:p>
        </p:txBody>
      </p:sp>
      <p:sp>
        <p:nvSpPr>
          <p:cNvPr id="13" name="Rectangle 16"/>
          <p:cNvSpPr>
            <a:spLocks noChangeArrowheads="1"/>
          </p:cNvSpPr>
          <p:nvPr/>
        </p:nvSpPr>
        <p:spPr bwMode="auto">
          <a:xfrm>
            <a:off x="4210594" y="4374113"/>
            <a:ext cx="4076183" cy="419787"/>
          </a:xfrm>
          <a:prstGeom prst="rect">
            <a:avLst/>
          </a:prstGeom>
          <a:noFill/>
          <a:ln w="19050" algn="ctr">
            <a:noFill/>
            <a:miter lim="800000"/>
            <a:headEnd/>
            <a:tailEnd/>
          </a:ln>
        </p:spPr>
        <p:txBody>
          <a:bodyPr wrap="square" lIns="120000" tIns="30000" rIns="60000" bIns="30000">
            <a:spAutoFit/>
          </a:bodyPr>
          <a:lstStyle/>
          <a:p>
            <a:pPr algn="ctr" defTabSz="761970" eaLnBrk="0" hangingPunct="0"/>
            <a:r>
              <a:rPr lang="sv-SE" sz="1167" dirty="0">
                <a:solidFill>
                  <a:prstClr val="black"/>
                </a:solidFill>
                <a:cs typeface="Arial" charset="0"/>
              </a:rPr>
              <a:t>On top of optimal background medications for co-morbidities (excluding ACEIs and ARBs)</a:t>
            </a:r>
            <a:endParaRPr lang="en-GB" sz="1167" dirty="0">
              <a:solidFill>
                <a:prstClr val="black"/>
              </a:solidFill>
              <a:cs typeface="Arial" charset="0"/>
            </a:endParaRPr>
          </a:p>
        </p:txBody>
      </p:sp>
      <p:sp>
        <p:nvSpPr>
          <p:cNvPr id="14" name="Rectangle 22"/>
          <p:cNvSpPr>
            <a:spLocks noChangeArrowheads="1"/>
          </p:cNvSpPr>
          <p:nvPr/>
        </p:nvSpPr>
        <p:spPr bwMode="auto">
          <a:xfrm>
            <a:off x="3837356" y="5170752"/>
            <a:ext cx="4762161" cy="419787"/>
          </a:xfrm>
          <a:prstGeom prst="rect">
            <a:avLst/>
          </a:prstGeom>
          <a:solidFill>
            <a:srgbClr val="C00000"/>
          </a:solidFill>
          <a:ln w="19050" algn="ctr">
            <a:noFill/>
            <a:miter lim="800000"/>
            <a:headEnd/>
            <a:tailEnd/>
          </a:ln>
        </p:spPr>
        <p:txBody>
          <a:bodyPr wrap="square" lIns="120000" tIns="30000" rIns="60000" bIns="30000">
            <a:spAutoFit/>
          </a:bodyPr>
          <a:lstStyle/>
          <a:p>
            <a:pPr algn="ctr" defTabSz="761970">
              <a:buClr>
                <a:srgbClr val="0000FF"/>
              </a:buClr>
            </a:pPr>
            <a:r>
              <a:rPr lang="en-GB" sz="1167" dirty="0">
                <a:solidFill>
                  <a:prstClr val="white"/>
                </a:solidFill>
                <a:cs typeface="Arial" charset="0"/>
              </a:rPr>
              <a:t>Primary outcome: CV death and total (first and recurrent) HF hospitalizations (anticipated ~1,847 primary events</a:t>
            </a:r>
            <a:r>
              <a:rPr lang="en-GB" sz="1167" b="1" i="1" dirty="0">
                <a:solidFill>
                  <a:prstClr val="white"/>
                </a:solidFill>
                <a:cs typeface="Arial" charset="0"/>
              </a:rPr>
              <a:t>)</a:t>
            </a:r>
            <a:endParaRPr lang="en-US" sz="1167" b="1" i="1" dirty="0">
              <a:solidFill>
                <a:prstClr val="white"/>
              </a:solidFill>
              <a:cs typeface="Arial" charset="0"/>
            </a:endParaRPr>
          </a:p>
        </p:txBody>
      </p:sp>
      <p:sp>
        <p:nvSpPr>
          <p:cNvPr id="16" name="AutoShape 12"/>
          <p:cNvSpPr>
            <a:spLocks noChangeArrowheads="1"/>
          </p:cNvSpPr>
          <p:nvPr/>
        </p:nvSpPr>
        <p:spPr bwMode="auto">
          <a:xfrm>
            <a:off x="1691710" y="3351164"/>
            <a:ext cx="1107061" cy="429638"/>
          </a:xfrm>
          <a:prstGeom prst="homePlate">
            <a:avLst>
              <a:gd name="adj" fmla="val 31167"/>
            </a:avLst>
          </a:prstGeom>
          <a:solidFill>
            <a:srgbClr val="FCAF17">
              <a:alpha val="63137"/>
            </a:srgbClr>
          </a:solidFill>
          <a:ln w="19050" algn="ctr">
            <a:noFill/>
            <a:miter lim="800000"/>
            <a:headEnd/>
            <a:tailEnd/>
          </a:ln>
        </p:spPr>
        <p:txBody>
          <a:bodyPr wrap="none" lIns="30000" tIns="0" rIns="60000" bIns="0" anchor="ctr"/>
          <a:lstStyle/>
          <a:p>
            <a:pPr defTabSz="761970" eaLnBrk="0" hangingPunct="0"/>
            <a:r>
              <a:rPr lang="en-GB" sz="1083" dirty="0">
                <a:solidFill>
                  <a:prstClr val="black"/>
                </a:solidFill>
                <a:ea typeface="MS PGothic"/>
                <a:cs typeface="Arial Unicode MS" pitchFamily="34" charset="-128"/>
              </a:rPr>
              <a:t>Valsartan </a:t>
            </a:r>
          </a:p>
          <a:p>
            <a:pPr defTabSz="761970" eaLnBrk="0" hangingPunct="0"/>
            <a:r>
              <a:rPr lang="en-GB" sz="1083" dirty="0">
                <a:solidFill>
                  <a:prstClr val="black"/>
                </a:solidFill>
                <a:ea typeface="MS PGothic"/>
                <a:cs typeface="Arial Unicode MS" pitchFamily="34" charset="-128"/>
              </a:rPr>
              <a:t>80 mg BID*</a:t>
            </a:r>
            <a:endParaRPr lang="en-GB" sz="1083" baseline="30000" dirty="0">
              <a:solidFill>
                <a:prstClr val="black"/>
              </a:solidFill>
              <a:ea typeface="MS PGothic"/>
              <a:cs typeface="Arial Unicode MS" pitchFamily="34" charset="-128"/>
            </a:endParaRPr>
          </a:p>
        </p:txBody>
      </p:sp>
      <p:sp>
        <p:nvSpPr>
          <p:cNvPr id="17" name="AutoShape 12"/>
          <p:cNvSpPr>
            <a:spLocks noChangeArrowheads="1"/>
          </p:cNvSpPr>
          <p:nvPr/>
        </p:nvSpPr>
        <p:spPr bwMode="auto">
          <a:xfrm>
            <a:off x="415860" y="3351164"/>
            <a:ext cx="1275818" cy="429638"/>
          </a:xfrm>
          <a:prstGeom prst="homePlate">
            <a:avLst>
              <a:gd name="adj" fmla="val 27943"/>
            </a:avLst>
          </a:prstGeom>
          <a:solidFill>
            <a:schemeClr val="bg1">
              <a:lumMod val="65000"/>
            </a:schemeClr>
          </a:solidFill>
          <a:ln w="19050" algn="ctr">
            <a:noFill/>
            <a:miter lim="800000"/>
            <a:headEnd/>
            <a:tailEnd/>
          </a:ln>
        </p:spPr>
        <p:txBody>
          <a:bodyPr wrap="none" lIns="30000" tIns="0" rIns="60000" bIns="0" anchor="ctr"/>
          <a:lstStyle/>
          <a:p>
            <a:pPr defTabSz="761970" eaLnBrk="0" hangingPunct="0"/>
            <a:r>
              <a:rPr lang="en-GB" sz="1083" dirty="0">
                <a:solidFill>
                  <a:prstClr val="black"/>
                </a:solidFill>
                <a:ea typeface="MS PGothic"/>
                <a:cs typeface="Arial Unicode MS" pitchFamily="34" charset="-128"/>
              </a:rPr>
              <a:t>Screening</a:t>
            </a:r>
            <a:endParaRPr lang="en-GB" sz="1083" baseline="30000" dirty="0">
              <a:solidFill>
                <a:prstClr val="black"/>
              </a:solidFill>
              <a:ea typeface="MS PGothic"/>
              <a:cs typeface="Arial Unicode MS" pitchFamily="34" charset="-128"/>
            </a:endParaRPr>
          </a:p>
        </p:txBody>
      </p:sp>
      <p:sp>
        <p:nvSpPr>
          <p:cNvPr id="18" name="Line 3"/>
          <p:cNvSpPr>
            <a:spLocks noChangeShapeType="1"/>
          </p:cNvSpPr>
          <p:nvPr/>
        </p:nvSpPr>
        <p:spPr bwMode="auto">
          <a:xfrm>
            <a:off x="1670923" y="4831266"/>
            <a:ext cx="2160000" cy="0"/>
          </a:xfrm>
          <a:prstGeom prst="line">
            <a:avLst/>
          </a:prstGeom>
          <a:noFill/>
          <a:ln w="25400">
            <a:solidFill>
              <a:schemeClr val="tx1"/>
            </a:solidFill>
            <a:round/>
            <a:headEnd type="none" w="med" len="med"/>
            <a:tailEnd type="triangle" w="med" len="med"/>
          </a:ln>
        </p:spPr>
        <p:txBody>
          <a:bodyPr lIns="76729" tIns="38365" rIns="76729" bIns="38365" anchor="ctr"/>
          <a:lstStyle/>
          <a:p>
            <a:pPr defTabSz="761970"/>
            <a:endParaRPr lang="en-US" sz="1500" dirty="0">
              <a:solidFill>
                <a:srgbClr val="000000"/>
              </a:solidFill>
            </a:endParaRPr>
          </a:p>
        </p:txBody>
      </p:sp>
      <p:sp>
        <p:nvSpPr>
          <p:cNvPr id="19" name="Line 3"/>
          <p:cNvSpPr>
            <a:spLocks noChangeShapeType="1"/>
          </p:cNvSpPr>
          <p:nvPr/>
        </p:nvSpPr>
        <p:spPr bwMode="auto">
          <a:xfrm>
            <a:off x="606812" y="4831266"/>
            <a:ext cx="963907" cy="0"/>
          </a:xfrm>
          <a:prstGeom prst="line">
            <a:avLst/>
          </a:prstGeom>
          <a:noFill/>
          <a:ln w="25400">
            <a:solidFill>
              <a:schemeClr val="tx1"/>
            </a:solidFill>
            <a:round/>
            <a:headEnd type="none" w="med" len="med"/>
            <a:tailEnd type="triangle" w="med" len="med"/>
          </a:ln>
        </p:spPr>
        <p:txBody>
          <a:bodyPr lIns="76729" tIns="38365" rIns="76729" bIns="38365" anchor="ctr"/>
          <a:lstStyle/>
          <a:p>
            <a:pPr defTabSz="761970"/>
            <a:endParaRPr lang="en-US" sz="1500" dirty="0">
              <a:solidFill>
                <a:srgbClr val="000000"/>
              </a:solidFill>
            </a:endParaRPr>
          </a:p>
        </p:txBody>
      </p:sp>
      <p:sp>
        <p:nvSpPr>
          <p:cNvPr id="21" name="Rectangle 4"/>
          <p:cNvSpPr>
            <a:spLocks noChangeArrowheads="1"/>
          </p:cNvSpPr>
          <p:nvPr/>
        </p:nvSpPr>
        <p:spPr bwMode="auto">
          <a:xfrm>
            <a:off x="2345773" y="4882556"/>
            <a:ext cx="738985" cy="179601"/>
          </a:xfrm>
          <a:prstGeom prst="rect">
            <a:avLst/>
          </a:prstGeom>
          <a:noFill/>
          <a:ln w="9525">
            <a:noFill/>
            <a:miter lim="800000"/>
            <a:headEnd/>
            <a:tailEnd/>
          </a:ln>
        </p:spPr>
        <p:txBody>
          <a:bodyPr wrap="none" lIns="0" tIns="0" rIns="0" bIns="0">
            <a:spAutoFit/>
          </a:bodyPr>
          <a:lstStyle/>
          <a:p>
            <a:pPr algn="ctr" defTabSz="761970"/>
            <a:r>
              <a:rPr lang="en-US" sz="1167" dirty="0">
                <a:solidFill>
                  <a:prstClr val="black"/>
                </a:solidFill>
                <a:ea typeface="MS PGothic"/>
                <a:cs typeface="Arial" charset="0"/>
              </a:rPr>
              <a:t>3–8 weeks</a:t>
            </a:r>
          </a:p>
        </p:txBody>
      </p:sp>
      <p:sp>
        <p:nvSpPr>
          <p:cNvPr id="22" name="AutoShape 21"/>
          <p:cNvSpPr>
            <a:spLocks/>
          </p:cNvSpPr>
          <p:nvPr/>
        </p:nvSpPr>
        <p:spPr bwMode="auto">
          <a:xfrm rot="5400000">
            <a:off x="2663271" y="2088409"/>
            <a:ext cx="163672" cy="2124000"/>
          </a:xfrm>
          <a:prstGeom prst="leftBrace">
            <a:avLst>
              <a:gd name="adj1" fmla="val 132161"/>
              <a:gd name="adj2" fmla="val 50000"/>
            </a:avLst>
          </a:prstGeom>
          <a:noFill/>
          <a:ln w="19050">
            <a:solidFill>
              <a:schemeClr val="tx2"/>
            </a:solidFill>
            <a:round/>
            <a:headEnd/>
            <a:tailEnd/>
          </a:ln>
        </p:spPr>
        <p:txBody>
          <a:bodyPr wrap="none" anchor="ctr"/>
          <a:lstStyle/>
          <a:p>
            <a:pPr defTabSz="380985"/>
            <a:endParaRPr lang="en-US" sz="1500" dirty="0">
              <a:solidFill>
                <a:srgbClr val="000000"/>
              </a:solidFill>
              <a:cs typeface="Arial" charset="0"/>
            </a:endParaRPr>
          </a:p>
        </p:txBody>
      </p:sp>
      <p:sp>
        <p:nvSpPr>
          <p:cNvPr id="23" name="Text Box 22"/>
          <p:cNvSpPr txBox="1">
            <a:spLocks noChangeArrowheads="1"/>
          </p:cNvSpPr>
          <p:nvPr/>
        </p:nvSpPr>
        <p:spPr bwMode="auto">
          <a:xfrm>
            <a:off x="1619654" y="2769927"/>
            <a:ext cx="2237981" cy="271934"/>
          </a:xfrm>
          <a:prstGeom prst="rect">
            <a:avLst/>
          </a:prstGeom>
          <a:noFill/>
          <a:ln w="19050">
            <a:noFill/>
            <a:miter lim="800000"/>
            <a:headEnd/>
            <a:tailEnd/>
          </a:ln>
        </p:spPr>
        <p:txBody>
          <a:bodyPr>
            <a:spAutoFit/>
          </a:bodyPr>
          <a:lstStyle/>
          <a:p>
            <a:pPr algn="ctr" defTabSz="761970">
              <a:spcBef>
                <a:spcPct val="50000"/>
              </a:spcBef>
            </a:pPr>
            <a:r>
              <a:rPr lang="en-US" sz="1167" dirty="0">
                <a:solidFill>
                  <a:prstClr val="black"/>
                </a:solidFill>
                <a:cs typeface="Arial" charset="0"/>
              </a:rPr>
              <a:t>Active run-in period</a:t>
            </a:r>
          </a:p>
        </p:txBody>
      </p:sp>
      <p:sp>
        <p:nvSpPr>
          <p:cNvPr id="24" name="AutoShape 23"/>
          <p:cNvSpPr>
            <a:spLocks/>
          </p:cNvSpPr>
          <p:nvPr/>
        </p:nvSpPr>
        <p:spPr bwMode="auto">
          <a:xfrm rot="5400000">
            <a:off x="6113845" y="436583"/>
            <a:ext cx="163672" cy="4586278"/>
          </a:xfrm>
          <a:prstGeom prst="leftBrace">
            <a:avLst>
              <a:gd name="adj1" fmla="val 188542"/>
              <a:gd name="adj2" fmla="val 50000"/>
            </a:avLst>
          </a:prstGeom>
          <a:noFill/>
          <a:ln w="19050">
            <a:solidFill>
              <a:schemeClr val="tx2"/>
            </a:solidFill>
            <a:round/>
            <a:headEnd/>
            <a:tailEnd/>
          </a:ln>
        </p:spPr>
        <p:txBody>
          <a:bodyPr wrap="none" anchor="ctr"/>
          <a:lstStyle/>
          <a:p>
            <a:pPr defTabSz="380985"/>
            <a:endParaRPr lang="en-US" sz="1500" dirty="0">
              <a:solidFill>
                <a:srgbClr val="000000"/>
              </a:solidFill>
              <a:cs typeface="Arial" charset="0"/>
            </a:endParaRPr>
          </a:p>
        </p:txBody>
      </p:sp>
      <p:sp>
        <p:nvSpPr>
          <p:cNvPr id="25" name="Text Box 24"/>
          <p:cNvSpPr txBox="1">
            <a:spLocks noChangeArrowheads="1"/>
          </p:cNvSpPr>
          <p:nvPr/>
        </p:nvSpPr>
        <p:spPr bwMode="auto">
          <a:xfrm>
            <a:off x="4320661" y="2384499"/>
            <a:ext cx="3757009" cy="271934"/>
          </a:xfrm>
          <a:prstGeom prst="rect">
            <a:avLst/>
          </a:prstGeom>
          <a:noFill/>
          <a:ln w="19050">
            <a:noFill/>
            <a:miter lim="800000"/>
            <a:headEnd/>
            <a:tailEnd/>
          </a:ln>
        </p:spPr>
        <p:txBody>
          <a:bodyPr>
            <a:spAutoFit/>
          </a:bodyPr>
          <a:lstStyle/>
          <a:p>
            <a:pPr algn="ctr" defTabSz="761970">
              <a:spcBef>
                <a:spcPct val="50000"/>
              </a:spcBef>
            </a:pPr>
            <a:r>
              <a:rPr lang="en-US" sz="1167" dirty="0">
                <a:solidFill>
                  <a:prstClr val="black"/>
                </a:solidFill>
                <a:cs typeface="Arial" charset="0"/>
              </a:rPr>
              <a:t>Double-blind treatment period</a:t>
            </a:r>
          </a:p>
        </p:txBody>
      </p:sp>
      <p:sp>
        <p:nvSpPr>
          <p:cNvPr id="26" name="Text Box 25"/>
          <p:cNvSpPr txBox="1">
            <a:spLocks noChangeArrowheads="1"/>
          </p:cNvSpPr>
          <p:nvPr/>
        </p:nvSpPr>
        <p:spPr bwMode="auto">
          <a:xfrm>
            <a:off x="584470" y="5646393"/>
            <a:ext cx="7155199" cy="232650"/>
          </a:xfrm>
          <a:prstGeom prst="rect">
            <a:avLst/>
          </a:prstGeom>
          <a:noFill/>
          <a:ln w="9525">
            <a:noFill/>
            <a:miter lim="800000"/>
            <a:headEnd/>
            <a:tailEnd/>
          </a:ln>
        </p:spPr>
        <p:txBody>
          <a:bodyPr wrap="square" lIns="75000" tIns="39000" rIns="75000" bIns="39000">
            <a:spAutoFit/>
          </a:bodyPr>
          <a:lstStyle/>
          <a:p>
            <a:pPr defTabSz="761970" eaLnBrk="0" hangingPunct="0"/>
            <a:r>
              <a:rPr lang="en-GB" sz="1000" dirty="0">
                <a:solidFill>
                  <a:prstClr val="black"/>
                </a:solidFill>
                <a:cs typeface="Arial" charset="0"/>
              </a:rPr>
              <a:t>*Optional step</a:t>
            </a:r>
          </a:p>
        </p:txBody>
      </p:sp>
      <p:sp>
        <p:nvSpPr>
          <p:cNvPr id="32" name="TextBox 31"/>
          <p:cNvSpPr txBox="1"/>
          <p:nvPr/>
        </p:nvSpPr>
        <p:spPr>
          <a:xfrm>
            <a:off x="3059832" y="2234112"/>
            <a:ext cx="2088232" cy="271934"/>
          </a:xfrm>
          <a:prstGeom prst="rect">
            <a:avLst/>
          </a:prstGeom>
          <a:noFill/>
        </p:spPr>
        <p:txBody>
          <a:bodyPr wrap="square" rtlCol="0">
            <a:spAutoFit/>
          </a:bodyPr>
          <a:lstStyle/>
          <a:p>
            <a:pPr defTabSz="761970"/>
            <a:r>
              <a:rPr lang="en-GB" sz="1167" dirty="0">
                <a:solidFill>
                  <a:prstClr val="black"/>
                </a:solidFill>
              </a:rPr>
              <a:t>Randomization 1:1</a:t>
            </a:r>
            <a:endParaRPr lang="en-US" sz="1167" dirty="0">
              <a:solidFill>
                <a:prstClr val="black"/>
              </a:solidFill>
            </a:endParaRPr>
          </a:p>
        </p:txBody>
      </p:sp>
      <p:sp>
        <p:nvSpPr>
          <p:cNvPr id="27" name="AutoShape 12"/>
          <p:cNvSpPr>
            <a:spLocks noChangeArrowheads="1"/>
          </p:cNvSpPr>
          <p:nvPr/>
        </p:nvSpPr>
        <p:spPr bwMode="auto">
          <a:xfrm>
            <a:off x="1017215" y="4209430"/>
            <a:ext cx="1107061" cy="429638"/>
          </a:xfrm>
          <a:prstGeom prst="homePlate">
            <a:avLst>
              <a:gd name="adj" fmla="val 31167"/>
            </a:avLst>
          </a:prstGeom>
          <a:solidFill>
            <a:schemeClr val="accent1">
              <a:lumMod val="40000"/>
              <a:lumOff val="60000"/>
              <a:alpha val="63137"/>
            </a:schemeClr>
          </a:solidFill>
          <a:ln w="19050" algn="ctr">
            <a:noFill/>
            <a:miter lim="800000"/>
            <a:headEnd/>
            <a:tailEnd/>
          </a:ln>
        </p:spPr>
        <p:txBody>
          <a:bodyPr wrap="none" lIns="30000" tIns="0" rIns="60000" bIns="0" anchor="ctr"/>
          <a:lstStyle/>
          <a:p>
            <a:pPr defTabSz="761970" eaLnBrk="0" hangingPunct="0"/>
            <a:r>
              <a:rPr lang="en-GB" sz="1083" dirty="0">
                <a:solidFill>
                  <a:prstClr val="black"/>
                </a:solidFill>
                <a:ea typeface="MS PGothic"/>
                <a:cs typeface="Arial Unicode MS" pitchFamily="34" charset="-128"/>
              </a:rPr>
              <a:t>Valsartan </a:t>
            </a:r>
          </a:p>
          <a:p>
            <a:pPr defTabSz="761970" eaLnBrk="0" hangingPunct="0"/>
            <a:r>
              <a:rPr lang="en-GB" sz="1083" dirty="0">
                <a:solidFill>
                  <a:prstClr val="black"/>
                </a:solidFill>
                <a:ea typeface="MS PGothic"/>
                <a:cs typeface="Arial Unicode MS" pitchFamily="34" charset="-128"/>
              </a:rPr>
              <a:t>40 mg BID*</a:t>
            </a:r>
            <a:endParaRPr lang="en-GB" sz="1083" baseline="30000" dirty="0">
              <a:solidFill>
                <a:prstClr val="black"/>
              </a:solidFill>
              <a:ea typeface="MS PGothic"/>
              <a:cs typeface="Arial Unicode MS" pitchFamily="34" charset="-128"/>
            </a:endParaRPr>
          </a:p>
        </p:txBody>
      </p:sp>
      <p:cxnSp>
        <p:nvCxnSpPr>
          <p:cNvPr id="4" name="Straight Arrow Connector 3"/>
          <p:cNvCxnSpPr/>
          <p:nvPr/>
        </p:nvCxnSpPr>
        <p:spPr bwMode="auto">
          <a:xfrm>
            <a:off x="509971" y="3783949"/>
            <a:ext cx="517151" cy="457769"/>
          </a:xfrm>
          <a:prstGeom prst="straightConnector1">
            <a:avLst/>
          </a:prstGeom>
          <a:ln>
            <a:prstDash val="dash"/>
            <a:headEnd type="none" w="med" len="med"/>
            <a:tailEnd type="arrow"/>
          </a:ln>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p:nvPr/>
        </p:nvCxnSpPr>
        <p:spPr bwMode="auto">
          <a:xfrm flipV="1">
            <a:off x="1930403" y="3783937"/>
            <a:ext cx="356835" cy="425493"/>
          </a:xfrm>
          <a:prstGeom prst="straightConnector1">
            <a:avLst/>
          </a:prstGeom>
          <a:ln>
            <a:prstDash val="dash"/>
            <a:headEnd type="none" w="med" len="med"/>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55744728"/>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PARAGON-HF</a:t>
            </a:r>
          </a:p>
        </p:txBody>
      </p:sp>
      <p:sp>
        <p:nvSpPr>
          <p:cNvPr id="4" name="Slide Number Placeholder 3"/>
          <p:cNvSpPr>
            <a:spLocks noGrp="1"/>
          </p:cNvSpPr>
          <p:nvPr>
            <p:ph type="sldNum"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fld id="{47547CF9-5B10-D24F-A8D7-45A9778164F7}" type="slidenum">
              <a:rPr kumimoji="0" lang="uk-UA" sz="525" b="0" i="0" u="none" strike="noStrike" kern="1200" cap="none" spc="0" normalizeH="0" baseline="0" noProof="0">
                <a:ln>
                  <a:noFill/>
                </a:ln>
                <a:solidFill>
                  <a:srgbClr val="000000"/>
                </a:solidFill>
                <a:effectLst/>
                <a:uLnTx/>
                <a:uFillTx/>
                <a:latin typeface="Arial"/>
                <a:ea typeface="+mn-ea"/>
                <a:cs typeface="+mn-cs"/>
              </a:rPr>
              <a:pPr marL="0" marR="0" lvl="0" indent="0" algn="ctr" defTabSz="685800" rtl="0" eaLnBrk="1" fontAlgn="auto" latinLnBrk="0" hangingPunct="1">
                <a:lnSpc>
                  <a:spcPct val="100000"/>
                </a:lnSpc>
                <a:spcBef>
                  <a:spcPts val="0"/>
                </a:spcBef>
                <a:spcAft>
                  <a:spcPts val="0"/>
                </a:spcAft>
                <a:buClrTx/>
                <a:buSzTx/>
                <a:buFontTx/>
                <a:buNone/>
                <a:tabLst/>
                <a:defRPr/>
              </a:pPr>
              <a:t>6</a:t>
            </a:fld>
            <a:endParaRPr kumimoji="0" lang="uk-UA" sz="525" b="0" i="0" u="none" strike="noStrike" kern="1200" cap="none" spc="0" normalizeH="0" baseline="0" noProof="0" dirty="0">
              <a:ln>
                <a:noFill/>
              </a:ln>
              <a:solidFill>
                <a:srgbClr val="000000"/>
              </a:solidFill>
              <a:effectLst/>
              <a:uLnTx/>
              <a:uFillTx/>
              <a:latin typeface="Arial"/>
              <a:ea typeface="+mn-ea"/>
              <a:cs typeface="+mn-cs"/>
            </a:endParaRPr>
          </a:p>
        </p:txBody>
      </p:sp>
      <p:sp>
        <p:nvSpPr>
          <p:cNvPr id="19" name="Text Placeholder 18"/>
          <p:cNvSpPr>
            <a:spLocks noGrp="1"/>
          </p:cNvSpPr>
          <p:nvPr>
            <p:ph type="body" sz="quarter" idx="14"/>
          </p:nvPr>
        </p:nvSpPr>
        <p:spPr/>
        <p:txBody>
          <a:bodyPr/>
          <a:lstStyle/>
          <a:p>
            <a:r>
              <a:rPr lang="en-US" dirty="0">
                <a:solidFill>
                  <a:schemeClr val="accent1">
                    <a:lumMod val="90000"/>
                    <a:lumOff val="10000"/>
                  </a:schemeClr>
                </a:solidFill>
              </a:rPr>
              <a:t>Key eligibility criteria</a:t>
            </a:r>
          </a:p>
        </p:txBody>
      </p:sp>
      <p:sp>
        <p:nvSpPr>
          <p:cNvPr id="13" name="Text Placeholder 12"/>
          <p:cNvSpPr>
            <a:spLocks noGrp="1"/>
          </p:cNvSpPr>
          <p:nvPr>
            <p:ph type="body" sz="quarter" idx="12"/>
          </p:nvPr>
        </p:nvSpPr>
        <p:spPr>
          <a:xfrm>
            <a:off x="457200" y="5246146"/>
            <a:ext cx="6107907" cy="526004"/>
          </a:xfrm>
        </p:spPr>
        <p:txBody>
          <a:bodyPr/>
          <a:lstStyle/>
          <a:p>
            <a:pPr eaLnBrk="0" hangingPunct="0">
              <a:spcBef>
                <a:spcPts val="300"/>
              </a:spcBef>
              <a:spcAft>
                <a:spcPts val="0"/>
              </a:spcAft>
            </a:pPr>
            <a:r>
              <a:rPr lang="en-GB" dirty="0" err="1">
                <a:solidFill>
                  <a:prstClr val="black"/>
                </a:solidFill>
                <a:cs typeface="Arial" charset="0"/>
              </a:rPr>
              <a:t>ACEi</a:t>
            </a:r>
            <a:r>
              <a:rPr lang="en-GB" dirty="0">
                <a:solidFill>
                  <a:prstClr val="black"/>
                </a:solidFill>
                <a:cs typeface="Arial" charset="0"/>
              </a:rPr>
              <a:t>, angiotensin-converting enzyme inhibitor; AF, atrial fibrillation; ARB, angiotensin receptor blocker; AF, atrial fibrillation; CABG, coronary artery bypass graft; </a:t>
            </a:r>
            <a:r>
              <a:rPr lang="en-GB" dirty="0" err="1">
                <a:solidFill>
                  <a:prstClr val="black"/>
                </a:solidFill>
                <a:cs typeface="Arial" charset="0"/>
              </a:rPr>
              <a:t>eGFR</a:t>
            </a:r>
            <a:r>
              <a:rPr lang="en-GB" dirty="0">
                <a:solidFill>
                  <a:prstClr val="black"/>
                </a:solidFill>
                <a:cs typeface="Arial" charset="0"/>
              </a:rPr>
              <a:t>, estimated glomerular filtration rate; HF, heart failure; LAE, left atrial enlargement; LVH, left ventricular hypertrophy; LVEF, left ventricular ejection fraction; MI, myocardial infarction; NT-</a:t>
            </a:r>
            <a:r>
              <a:rPr lang="en-GB" dirty="0" err="1">
                <a:solidFill>
                  <a:prstClr val="black"/>
                </a:solidFill>
                <a:cs typeface="Arial" charset="0"/>
              </a:rPr>
              <a:t>proBNP</a:t>
            </a:r>
            <a:r>
              <a:rPr lang="en-GB" dirty="0">
                <a:solidFill>
                  <a:prstClr val="black"/>
                </a:solidFill>
                <a:cs typeface="Arial" charset="0"/>
              </a:rPr>
              <a:t>, N-terminal pro-B-type natriuretic peptide; NYHA, New York Heart Association; SBP, systolic blood pressure.</a:t>
            </a:r>
          </a:p>
          <a:p>
            <a:pPr eaLnBrk="0" hangingPunct="0">
              <a:spcBef>
                <a:spcPts val="300"/>
              </a:spcBef>
              <a:spcAft>
                <a:spcPts val="0"/>
              </a:spcAft>
            </a:pPr>
            <a:endParaRPr lang="en-GB" dirty="0">
              <a:solidFill>
                <a:prstClr val="black"/>
              </a:solidFill>
              <a:cs typeface="Arial" charset="0"/>
            </a:endParaRPr>
          </a:p>
          <a:p>
            <a:pPr>
              <a:spcAft>
                <a:spcPts val="0"/>
              </a:spcAft>
            </a:pPr>
            <a:r>
              <a:rPr lang="en-US" dirty="0"/>
              <a:t>Solomon SD et al. JACC Heart Fail. 2017;5:471-482</a:t>
            </a:r>
          </a:p>
        </p:txBody>
      </p:sp>
      <p:sp>
        <p:nvSpPr>
          <p:cNvPr id="5" name="Text Placeholder 2"/>
          <p:cNvSpPr txBox="1">
            <a:spLocks/>
          </p:cNvSpPr>
          <p:nvPr/>
        </p:nvSpPr>
        <p:spPr>
          <a:xfrm>
            <a:off x="381001" y="1447801"/>
            <a:ext cx="8213643" cy="325484"/>
          </a:xfrm>
          <a:prstGeom prst="rect">
            <a:avLst/>
          </a:prstGeom>
        </p:spPr>
        <p:txBody>
          <a:bodyPr/>
          <a:lstStyle>
            <a:lvl1pPr marL="228600" indent="-228600" algn="l" defTabSz="914400" rtl="0" eaLnBrk="1" latinLnBrk="0" hangingPunct="1">
              <a:spcBef>
                <a:spcPts val="900"/>
              </a:spcBef>
              <a:buClrTx/>
              <a:buSzPct val="100000"/>
              <a:buFont typeface="Wingdings" charset="2"/>
              <a:buChar char="§"/>
              <a:tabLst>
                <a:tab pos="3998913" algn="r"/>
                <a:tab pos="8229600" algn="r"/>
              </a:tabLst>
              <a:defRPr sz="1800" b="0" i="0" kern="1200" spc="0" baseline="0">
                <a:solidFill>
                  <a:schemeClr val="tx1"/>
                </a:solidFill>
                <a:latin typeface="+mn-lt"/>
                <a:ea typeface="+mn-ea"/>
                <a:cs typeface="+mn-cs"/>
              </a:defRPr>
            </a:lvl1pPr>
            <a:lvl2pPr marL="457200" indent="-228600" algn="l" defTabSz="914400" rtl="0" eaLnBrk="1" latinLnBrk="0" hangingPunct="1">
              <a:spcBef>
                <a:spcPts val="300"/>
              </a:spcBef>
              <a:buClrTx/>
              <a:buSzPct val="100000"/>
              <a:buFont typeface="Arial" pitchFamily="34" charset="0"/>
              <a:buChar char="–"/>
              <a:defRPr sz="1600" b="0" i="0" kern="1200" spc="0" baseline="0">
                <a:solidFill>
                  <a:schemeClr val="tx1"/>
                </a:solidFill>
                <a:latin typeface="+mn-lt"/>
                <a:ea typeface="+mn-ea"/>
                <a:cs typeface="+mn-cs"/>
              </a:defRPr>
            </a:lvl2pPr>
            <a:lvl3pPr marL="685800" indent="-228600" algn="l" defTabSz="914400" rtl="0" eaLnBrk="1" latinLnBrk="0" hangingPunct="1">
              <a:spcBef>
                <a:spcPts val="300"/>
              </a:spcBef>
              <a:buClrTx/>
              <a:buSzPct val="100000"/>
              <a:buFont typeface="Arial" pitchFamily="34" charset="0"/>
              <a:buChar char="–"/>
              <a:defRPr sz="1600" b="0" i="0" kern="1200" spc="0" baseline="0">
                <a:solidFill>
                  <a:schemeClr val="tx1"/>
                </a:solidFill>
                <a:latin typeface="+mn-lt"/>
                <a:ea typeface="+mn-ea"/>
                <a:cs typeface="+mn-cs"/>
              </a:defRPr>
            </a:lvl3pPr>
            <a:lvl4pPr marL="914400" indent="-228600" algn="l" defTabSz="914400" rtl="0" eaLnBrk="1" latinLnBrk="0" hangingPunct="1">
              <a:spcBef>
                <a:spcPts val="300"/>
              </a:spcBef>
              <a:buClrTx/>
              <a:buSzPct val="100000"/>
              <a:buFont typeface="Arial" pitchFamily="34" charset="0"/>
              <a:buChar char="–"/>
              <a:defRPr sz="1600" b="0" i="0" kern="1200" spc="0" baseline="0">
                <a:solidFill>
                  <a:schemeClr val="tx1"/>
                </a:solidFill>
                <a:latin typeface="+mn-lt"/>
                <a:ea typeface="+mn-ea"/>
                <a:cs typeface="+mn-cs"/>
              </a:defRPr>
            </a:lvl4pPr>
            <a:lvl5pPr marL="1143000" indent="-228600" algn="l" defTabSz="914400" rtl="0" eaLnBrk="1" latinLnBrk="0" hangingPunct="1">
              <a:spcBef>
                <a:spcPts val="300"/>
              </a:spcBef>
              <a:buClrTx/>
              <a:buSzPct val="100000"/>
              <a:buFont typeface="Arial" pitchFamily="34" charset="0"/>
              <a:buChar char="–"/>
              <a:defRPr sz="1600" b="0" i="0" kern="1200" spc="0" baseline="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675"/>
              </a:spcBef>
              <a:spcAft>
                <a:spcPts val="0"/>
              </a:spcAft>
              <a:buClrTx/>
              <a:buSzPct val="100000"/>
              <a:buFont typeface="Wingdings" charset="2"/>
              <a:buNone/>
              <a:tabLst>
                <a:tab pos="2999185" algn="r"/>
                <a:tab pos="6172200" algn="r"/>
              </a:tabLst>
              <a:defRPr/>
            </a:pPr>
            <a:endParaRPr kumimoji="0" lang="en-US" sz="1600" b="1" i="0" u="none" strike="noStrike" kern="1200" cap="none" spc="0" normalizeH="0" baseline="0" noProof="0" dirty="0">
              <a:ln>
                <a:noFill/>
              </a:ln>
              <a:solidFill>
                <a:srgbClr val="0460A9">
                  <a:lumMod val="90000"/>
                  <a:lumOff val="10000"/>
                </a:srgbClr>
              </a:solidFill>
              <a:effectLst/>
              <a:uLnTx/>
              <a:uFillTx/>
              <a:latin typeface="Arial Black"/>
              <a:ea typeface="+mn-ea"/>
              <a:cs typeface="+mn-cs"/>
            </a:endParaRPr>
          </a:p>
        </p:txBody>
      </p:sp>
      <p:sp>
        <p:nvSpPr>
          <p:cNvPr id="11" name="Rectangle 10"/>
          <p:cNvSpPr/>
          <p:nvPr/>
        </p:nvSpPr>
        <p:spPr>
          <a:xfrm>
            <a:off x="457200" y="4889386"/>
            <a:ext cx="8229600" cy="300082"/>
          </a:xfrm>
          <a:prstGeom prst="rect">
            <a:avLst/>
          </a:prstGeom>
        </p:spPr>
        <p:txBody>
          <a:bodyPr wrap="square" lIns="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675" b="0" i="0" u="none" strike="noStrike" kern="0" cap="none" spc="0" normalizeH="0" baseline="0" noProof="0" dirty="0">
                <a:ln>
                  <a:noFill/>
                </a:ln>
                <a:solidFill>
                  <a:srgbClr val="000000"/>
                </a:solidFill>
                <a:effectLst/>
                <a:uLnTx/>
                <a:uFillTx/>
                <a:latin typeface="Arial"/>
                <a:ea typeface="+mn-ea"/>
                <a:cs typeface="+mn-cs"/>
              </a:rPr>
              <a:t>*Patients with AF at screening were limited to approximately 33% of the study sample </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675" b="0" i="0" u="none" strike="noStrike" kern="0" cap="none" spc="0" normalizeH="0" baseline="0" noProof="0" dirty="0">
                <a:ln>
                  <a:noFill/>
                </a:ln>
                <a:solidFill>
                  <a:srgbClr val="000000"/>
                </a:solidFill>
                <a:effectLst/>
                <a:uLnTx/>
                <a:uFillTx/>
                <a:latin typeface="Arial"/>
                <a:ea typeface="+mn-ea"/>
                <a:cs typeface="+mn-cs"/>
              </a:rPr>
              <a:t>^If SBP &gt;150 mmHg and &lt;180 mmHg, the patient should be receiving ≥3 antihypertensive drugs</a:t>
            </a:r>
          </a:p>
        </p:txBody>
      </p:sp>
      <p:grpSp>
        <p:nvGrpSpPr>
          <p:cNvPr id="22" name="Group 21"/>
          <p:cNvGrpSpPr/>
          <p:nvPr/>
        </p:nvGrpSpPr>
        <p:grpSpPr>
          <a:xfrm>
            <a:off x="457200" y="1992898"/>
            <a:ext cx="4329113" cy="2790222"/>
            <a:chOff x="609600" y="1552697"/>
            <a:chExt cx="5492374" cy="3720296"/>
          </a:xfrm>
        </p:grpSpPr>
        <p:sp>
          <p:nvSpPr>
            <p:cNvPr id="7" name="Rectangle 6"/>
            <p:cNvSpPr/>
            <p:nvPr/>
          </p:nvSpPr>
          <p:spPr bwMode="auto">
            <a:xfrm>
              <a:off x="609600" y="1661383"/>
              <a:ext cx="5472455" cy="3611610"/>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54000" tIns="54000" rIns="27000" bIns="54000" rtlCol="0" anchor="ctr"/>
            <a:lstStyle/>
            <a:p>
              <a:pPr marL="134538" marR="0" lvl="0" indent="-134538" algn="l" defTabSz="685800" rtl="0" eaLnBrk="0" fontAlgn="base" latinLnBrk="0" hangingPunct="0">
                <a:lnSpc>
                  <a:spcPct val="100000"/>
                </a:lnSpc>
                <a:spcBef>
                  <a:spcPct val="0"/>
                </a:spcBef>
                <a:spcAft>
                  <a:spcPts val="900"/>
                </a:spcAft>
                <a:buClr>
                  <a:srgbClr val="FCAF17"/>
                </a:buClr>
                <a:buSzPct val="110000"/>
                <a:buFont typeface="Wingdings" panose="05000000000000000000" pitchFamily="2" charset="2"/>
                <a:buChar char="§"/>
                <a:tabLst/>
                <a:defRPr/>
              </a:pPr>
              <a:endParaRPr kumimoji="0" lang="en-US" sz="900" b="0" i="0" u="none" strike="noStrike" kern="1200" cap="none" spc="0" normalizeH="0" baseline="0" noProof="0" dirty="0">
                <a:ln>
                  <a:noFill/>
                </a:ln>
                <a:solidFill>
                  <a:srgbClr val="474749"/>
                </a:solidFill>
                <a:effectLst/>
                <a:uLnTx/>
                <a:uFillTx/>
                <a:latin typeface="Arial"/>
                <a:ea typeface="+mn-ea"/>
                <a:cs typeface="+mn-cs"/>
              </a:endParaRPr>
            </a:p>
          </p:txBody>
        </p:sp>
        <p:sp>
          <p:nvSpPr>
            <p:cNvPr id="9" name="Rectangle 6"/>
            <p:cNvSpPr txBox="1">
              <a:spLocks noChangeArrowheads="1"/>
            </p:cNvSpPr>
            <p:nvPr/>
          </p:nvSpPr>
          <p:spPr bwMode="gray">
            <a:xfrm>
              <a:off x="714078" y="2102446"/>
              <a:ext cx="5257801" cy="3138327"/>
            </a:xfrm>
            <a:prstGeom prst="rect">
              <a:avLst/>
            </a:prstGeom>
            <a:noFill/>
            <a:ln w="9525">
              <a:noFill/>
              <a:miter lim="800000"/>
              <a:headEnd/>
              <a:tailEnd/>
            </a:ln>
          </p:spPr>
          <p:txBody>
            <a:bodyPr vert="horz" wrap="square" lIns="0" tIns="0" rIns="0" bIns="0" numCol="1" anchor="t" anchorCtr="0" compatLnSpc="1">
              <a:prstTxWarp prst="textNoShape">
                <a:avLst/>
              </a:prstTxWarp>
              <a:noAutofit/>
            </a:bodyPr>
            <a:lstStyle>
              <a:lvl1pPr marL="233363" indent="-233363" algn="l" rtl="0" eaLnBrk="0" fontAlgn="base" hangingPunct="0">
                <a:lnSpc>
                  <a:spcPct val="100000"/>
                </a:lnSpc>
                <a:spcBef>
                  <a:spcPct val="0"/>
                </a:spcBef>
                <a:spcAft>
                  <a:spcPts val="600"/>
                </a:spcAft>
                <a:buClr>
                  <a:schemeClr val="accent1"/>
                </a:buClr>
                <a:buSzPct val="110000"/>
                <a:buFont typeface="Wingdings" pitchFamily="2" charset="2"/>
                <a:buChar char="§"/>
                <a:defRPr sz="1600" spc="-50" baseline="0">
                  <a:solidFill>
                    <a:schemeClr val="accent4"/>
                  </a:solidFill>
                  <a:latin typeface="+mn-lt"/>
                  <a:ea typeface="+mn-ea"/>
                  <a:cs typeface="+mn-cs"/>
                </a:defRPr>
              </a:lvl1pPr>
              <a:lvl2pPr marL="398463" indent="-163513" algn="l" rtl="0" eaLnBrk="0" fontAlgn="base" hangingPunct="0">
                <a:lnSpc>
                  <a:spcPct val="100000"/>
                </a:lnSpc>
                <a:spcBef>
                  <a:spcPct val="0"/>
                </a:spcBef>
                <a:spcAft>
                  <a:spcPts val="600"/>
                </a:spcAft>
                <a:buClr>
                  <a:srgbClr val="917B69"/>
                </a:buClr>
                <a:buFont typeface="Arial" charset="0"/>
                <a:buChar char="•"/>
                <a:defRPr sz="1600" spc="-50" baseline="0">
                  <a:solidFill>
                    <a:schemeClr val="accent4"/>
                  </a:solidFill>
                  <a:latin typeface="+mn-lt"/>
                </a:defRPr>
              </a:lvl2pPr>
              <a:lvl3pPr marL="577850" indent="-177800" algn="l" rtl="0" eaLnBrk="0" fontAlgn="base" hangingPunct="0">
                <a:lnSpc>
                  <a:spcPct val="100000"/>
                </a:lnSpc>
                <a:spcBef>
                  <a:spcPct val="0"/>
                </a:spcBef>
                <a:spcAft>
                  <a:spcPts val="600"/>
                </a:spcAft>
                <a:buClr>
                  <a:schemeClr val="tx1"/>
                </a:buClr>
                <a:buFont typeface="Arial" charset="0"/>
                <a:buChar char="-"/>
                <a:defRPr sz="1600" spc="-50" baseline="0">
                  <a:solidFill>
                    <a:schemeClr val="accent4"/>
                  </a:solidFill>
                  <a:latin typeface="+mn-lt"/>
                </a:defRPr>
              </a:lvl3pPr>
              <a:lvl4pPr marL="752475" indent="-173038" algn="l" rtl="0" eaLnBrk="0" fontAlgn="base" hangingPunct="0">
                <a:lnSpc>
                  <a:spcPct val="100000"/>
                </a:lnSpc>
                <a:spcBef>
                  <a:spcPct val="0"/>
                </a:spcBef>
                <a:spcAft>
                  <a:spcPts val="600"/>
                </a:spcAft>
                <a:buClr>
                  <a:schemeClr val="tx1"/>
                </a:buClr>
                <a:buFont typeface="Arial" charset="0"/>
                <a:buChar char="•"/>
                <a:defRPr sz="1600" spc="-50" baseline="0">
                  <a:solidFill>
                    <a:schemeClr val="accent4"/>
                  </a:solidFill>
                  <a:latin typeface="+mn-lt"/>
                </a:defRPr>
              </a:lvl4pPr>
              <a:lvl5pPr marL="917575" indent="-163513" algn="l" rtl="0" eaLnBrk="0" fontAlgn="base" hangingPunct="0">
                <a:lnSpc>
                  <a:spcPct val="100000"/>
                </a:lnSpc>
                <a:spcBef>
                  <a:spcPct val="0"/>
                </a:spcBef>
                <a:spcAft>
                  <a:spcPts val="600"/>
                </a:spcAft>
                <a:buChar char="»"/>
                <a:defRPr sz="1600" spc="-50" baseline="0">
                  <a:solidFill>
                    <a:schemeClr val="accent4"/>
                  </a:solidFill>
                  <a:latin typeface="+mn-lt"/>
                </a:defRPr>
              </a:lvl5pPr>
              <a:lvl6pPr marL="1374775" indent="-163513" algn="l" rtl="0" fontAlgn="base">
                <a:spcBef>
                  <a:spcPct val="0"/>
                </a:spcBef>
                <a:spcAft>
                  <a:spcPct val="20000"/>
                </a:spcAft>
                <a:buChar char="»"/>
                <a:defRPr sz="1400">
                  <a:solidFill>
                    <a:schemeClr val="tx1"/>
                  </a:solidFill>
                  <a:latin typeface="+mn-lt"/>
                </a:defRPr>
              </a:lvl6pPr>
              <a:lvl7pPr marL="1831975" indent="-163513" algn="l" rtl="0" fontAlgn="base">
                <a:spcBef>
                  <a:spcPct val="0"/>
                </a:spcBef>
                <a:spcAft>
                  <a:spcPct val="20000"/>
                </a:spcAft>
                <a:buChar char="»"/>
                <a:defRPr sz="1400">
                  <a:solidFill>
                    <a:schemeClr val="tx1"/>
                  </a:solidFill>
                  <a:latin typeface="+mn-lt"/>
                </a:defRPr>
              </a:lvl7pPr>
              <a:lvl8pPr marL="2289175" indent="-163513" algn="l" rtl="0" fontAlgn="base">
                <a:spcBef>
                  <a:spcPct val="0"/>
                </a:spcBef>
                <a:spcAft>
                  <a:spcPct val="20000"/>
                </a:spcAft>
                <a:buChar char="»"/>
                <a:defRPr sz="1400">
                  <a:solidFill>
                    <a:schemeClr val="tx1"/>
                  </a:solidFill>
                  <a:latin typeface="+mn-lt"/>
                </a:defRPr>
              </a:lvl8pPr>
              <a:lvl9pPr marL="2746375" indent="-163513" algn="l" rtl="0" fontAlgn="base">
                <a:spcBef>
                  <a:spcPct val="0"/>
                </a:spcBef>
                <a:spcAft>
                  <a:spcPct val="20000"/>
                </a:spcAft>
                <a:buChar char="»"/>
                <a:defRPr sz="1400">
                  <a:solidFill>
                    <a:schemeClr val="tx1"/>
                  </a:solidFill>
                  <a:latin typeface="+mn-lt"/>
                </a:defRPr>
              </a:lvl9pPr>
            </a:lstStyle>
            <a:p>
              <a:pPr marL="137156" marR="0" lvl="0" indent="-137156" algn="l" defTabSz="685800" rtl="0" eaLnBrk="0" fontAlgn="base" latinLnBrk="0" hangingPunct="0">
                <a:lnSpc>
                  <a:spcPct val="100000"/>
                </a:lnSpc>
                <a:spcBef>
                  <a:spcPct val="0"/>
                </a:spcBef>
                <a:spcAft>
                  <a:spcPts val="450"/>
                </a:spcAft>
                <a:buClrTx/>
                <a:buSzPct val="110000"/>
                <a:buFont typeface="Arial" panose="020B0604020202020204" pitchFamily="34" charset="0"/>
                <a:buChar char="•"/>
                <a:tabLst/>
                <a:defRPr/>
              </a:pPr>
              <a:r>
                <a:rPr kumimoji="0" lang="en-GB" sz="975" b="0" i="0" u="none" strike="noStrike" kern="1200" cap="none" spc="0" normalizeH="0" baseline="0" noProof="0" dirty="0">
                  <a:ln>
                    <a:noFill/>
                  </a:ln>
                  <a:solidFill>
                    <a:srgbClr val="000000"/>
                  </a:solidFill>
                  <a:effectLst/>
                  <a:uLnTx/>
                  <a:uFillTx/>
                  <a:latin typeface="Arial"/>
                  <a:ea typeface="+mn-ea"/>
                  <a:cs typeface="+mn-cs"/>
                  <a:sym typeface="Symbol"/>
                </a:rPr>
                <a:t>Age </a:t>
              </a:r>
              <a:r>
                <a:rPr kumimoji="0" lang="en-GB" sz="975" b="0" i="0" u="none" strike="noStrike" kern="1200" cap="none" spc="0" normalizeH="0" baseline="0" noProof="0" dirty="0">
                  <a:ln>
                    <a:noFill/>
                  </a:ln>
                  <a:solidFill>
                    <a:srgbClr val="000000"/>
                  </a:solidFill>
                  <a:effectLst/>
                  <a:uLnTx/>
                  <a:uFillTx/>
                  <a:latin typeface="Arial"/>
                  <a:ea typeface="+mn-ea"/>
                  <a:cs typeface="+mn-cs"/>
                </a:rPr>
                <a:t>50 years; LVEF </a:t>
              </a:r>
              <a:r>
                <a:rPr kumimoji="0" lang="en-GB" sz="975" b="0" i="0" u="none" strike="noStrike" kern="1200" cap="none" spc="0" normalizeH="0" baseline="0" noProof="0" dirty="0">
                  <a:ln>
                    <a:noFill/>
                  </a:ln>
                  <a:solidFill>
                    <a:srgbClr val="000000"/>
                  </a:solidFill>
                  <a:effectLst/>
                  <a:uLnTx/>
                  <a:uFillTx/>
                  <a:latin typeface="Arial"/>
                  <a:ea typeface="+mn-ea"/>
                  <a:cs typeface="+mn-cs"/>
                  <a:sym typeface="Symbol"/>
                </a:rPr>
                <a:t></a:t>
              </a:r>
              <a:r>
                <a:rPr kumimoji="0" lang="en-GB" sz="975" b="0" i="0" u="none" strike="noStrike" kern="1200" cap="none" spc="0" normalizeH="0" baseline="0" noProof="0" dirty="0">
                  <a:ln>
                    <a:noFill/>
                  </a:ln>
                  <a:solidFill>
                    <a:srgbClr val="000000"/>
                  </a:solidFill>
                  <a:effectLst/>
                  <a:uLnTx/>
                  <a:uFillTx/>
                  <a:latin typeface="Arial"/>
                  <a:ea typeface="+mn-ea"/>
                  <a:cs typeface="+mn-cs"/>
                </a:rPr>
                <a:t>45% </a:t>
              </a:r>
            </a:p>
            <a:p>
              <a:pPr marL="137156" marR="0" lvl="0" indent="-137156" algn="l" defTabSz="685800" rtl="0" eaLnBrk="0" fontAlgn="base" latinLnBrk="0" hangingPunct="0">
                <a:lnSpc>
                  <a:spcPct val="100000"/>
                </a:lnSpc>
                <a:spcBef>
                  <a:spcPct val="0"/>
                </a:spcBef>
                <a:spcAft>
                  <a:spcPts val="450"/>
                </a:spcAft>
                <a:buClrTx/>
                <a:buSzPct val="110000"/>
                <a:buFont typeface="Arial" panose="020B0604020202020204" pitchFamily="34" charset="0"/>
                <a:buChar char="•"/>
                <a:tabLst/>
                <a:defRPr/>
              </a:pPr>
              <a:r>
                <a:rPr kumimoji="0" lang="en-GB" sz="975" b="0" i="0" u="none" strike="noStrike" kern="1200" cap="none" spc="0" normalizeH="0" baseline="0" noProof="0" dirty="0">
                  <a:ln>
                    <a:noFill/>
                  </a:ln>
                  <a:solidFill>
                    <a:srgbClr val="000000"/>
                  </a:solidFill>
                  <a:effectLst/>
                  <a:uLnTx/>
                  <a:uFillTx/>
                  <a:latin typeface="Arial"/>
                  <a:ea typeface="+mn-ea"/>
                  <a:cs typeface="+mn-cs"/>
                </a:rPr>
                <a:t>Symptoms of HF requiring treatment with diuretic(s) for </a:t>
              </a:r>
              <a:r>
                <a:rPr kumimoji="0" lang="en-GB" sz="975" b="0" i="0" u="none" strike="noStrike" kern="1200" cap="none" spc="0" normalizeH="0" baseline="0" noProof="0" dirty="0">
                  <a:ln>
                    <a:noFill/>
                  </a:ln>
                  <a:solidFill>
                    <a:srgbClr val="000000"/>
                  </a:solidFill>
                  <a:effectLst/>
                  <a:uLnTx/>
                  <a:uFillTx/>
                  <a:latin typeface="Arial"/>
                  <a:ea typeface="+mn-ea"/>
                  <a:cs typeface="+mn-cs"/>
                  <a:sym typeface="Symbol"/>
                </a:rPr>
                <a:t></a:t>
              </a:r>
              <a:r>
                <a:rPr kumimoji="0" lang="en-GB" sz="975" b="0" i="0" u="none" strike="noStrike" kern="1200" cap="none" spc="0" normalizeH="0" baseline="0" noProof="0" dirty="0">
                  <a:ln>
                    <a:noFill/>
                  </a:ln>
                  <a:solidFill>
                    <a:srgbClr val="000000"/>
                  </a:solidFill>
                  <a:effectLst/>
                  <a:uLnTx/>
                  <a:uFillTx/>
                  <a:latin typeface="Arial"/>
                  <a:ea typeface="+mn-ea"/>
                  <a:cs typeface="+mn-cs"/>
                </a:rPr>
                <a:t>30 days prior to screening</a:t>
              </a:r>
            </a:p>
            <a:p>
              <a:pPr marL="137156" marR="0" lvl="0" indent="-137156" algn="l" defTabSz="685800" rtl="0" eaLnBrk="0" fontAlgn="base" latinLnBrk="0" hangingPunct="0">
                <a:lnSpc>
                  <a:spcPct val="100000"/>
                </a:lnSpc>
                <a:spcBef>
                  <a:spcPct val="0"/>
                </a:spcBef>
                <a:spcAft>
                  <a:spcPts val="450"/>
                </a:spcAft>
                <a:buClrTx/>
                <a:buSzPct val="110000"/>
                <a:buFont typeface="Arial" panose="020B0604020202020204" pitchFamily="34" charset="0"/>
                <a:buChar char="•"/>
                <a:tabLst/>
                <a:defRPr/>
              </a:pPr>
              <a:r>
                <a:rPr kumimoji="0" lang="en-GB" sz="975" b="0" i="0" u="none" strike="noStrike" kern="1200" cap="none" spc="0" normalizeH="0" baseline="0" noProof="0" dirty="0">
                  <a:ln>
                    <a:noFill/>
                  </a:ln>
                  <a:solidFill>
                    <a:srgbClr val="000000"/>
                  </a:solidFill>
                  <a:effectLst/>
                  <a:uLnTx/>
                  <a:uFillTx/>
                  <a:latin typeface="Arial"/>
                  <a:ea typeface="+mn-ea"/>
                  <a:cs typeface="+mn-cs"/>
                </a:rPr>
                <a:t>Current symptomatic HF (NYHA class II</a:t>
              </a:r>
              <a:r>
                <a:rPr kumimoji="0" lang="en-GB" sz="975" b="0" i="0" u="none" strike="noStrike" kern="1200" cap="none" spc="0" normalizeH="0" baseline="0" noProof="0" dirty="0">
                  <a:ln>
                    <a:noFill/>
                  </a:ln>
                  <a:solidFill>
                    <a:srgbClr val="000000"/>
                  </a:solidFill>
                  <a:effectLst/>
                  <a:uLnTx/>
                  <a:uFillTx/>
                  <a:latin typeface="Arial"/>
                  <a:ea typeface="+mn-ea"/>
                  <a:cs typeface="+mn-cs"/>
                  <a:sym typeface="Symbol"/>
                </a:rPr>
                <a:t></a:t>
              </a:r>
              <a:r>
                <a:rPr kumimoji="0" lang="en-GB" sz="975" b="0" i="0" u="none" strike="noStrike" kern="1200" cap="none" spc="0" normalizeH="0" baseline="0" noProof="0" dirty="0">
                  <a:ln>
                    <a:noFill/>
                  </a:ln>
                  <a:solidFill>
                    <a:srgbClr val="000000"/>
                  </a:solidFill>
                  <a:effectLst/>
                  <a:uLnTx/>
                  <a:uFillTx/>
                  <a:latin typeface="Arial"/>
                  <a:ea typeface="+mn-ea"/>
                  <a:cs typeface="+mn-cs"/>
                </a:rPr>
                <a:t>IV)</a:t>
              </a:r>
            </a:p>
            <a:p>
              <a:pPr marL="137156" marR="0" lvl="0" indent="-137156" algn="l" defTabSz="685800" rtl="0" eaLnBrk="0" fontAlgn="base" latinLnBrk="0" hangingPunct="0">
                <a:lnSpc>
                  <a:spcPct val="100000"/>
                </a:lnSpc>
                <a:spcBef>
                  <a:spcPct val="0"/>
                </a:spcBef>
                <a:spcAft>
                  <a:spcPts val="450"/>
                </a:spcAft>
                <a:buClrTx/>
                <a:buSzPct val="110000"/>
                <a:buFont typeface="Arial" panose="020B0604020202020204" pitchFamily="34" charset="0"/>
                <a:buChar char="•"/>
                <a:tabLst/>
                <a:defRPr/>
              </a:pPr>
              <a:r>
                <a:rPr kumimoji="0" lang="en-GB" sz="975" b="0" i="0" u="none" strike="noStrike" kern="1200" cap="none" spc="0" normalizeH="0" baseline="0" noProof="0" dirty="0">
                  <a:ln>
                    <a:noFill/>
                  </a:ln>
                  <a:solidFill>
                    <a:srgbClr val="000000"/>
                  </a:solidFill>
                  <a:effectLst/>
                  <a:uLnTx/>
                  <a:uFillTx/>
                  <a:latin typeface="Arial"/>
                  <a:ea typeface="+mn-ea"/>
                  <a:cs typeface="+mn-cs"/>
                </a:rPr>
                <a:t>Structural heart disease within the 6 months prior to screening </a:t>
              </a:r>
              <a:br>
                <a:rPr kumimoji="0" lang="en-GB" sz="975" b="0" i="0" u="none" strike="noStrike" kern="1200" cap="none" spc="0" normalizeH="0" baseline="0" noProof="0" dirty="0">
                  <a:ln>
                    <a:noFill/>
                  </a:ln>
                  <a:solidFill>
                    <a:srgbClr val="000000"/>
                  </a:solidFill>
                  <a:effectLst/>
                  <a:uLnTx/>
                  <a:uFillTx/>
                  <a:latin typeface="Arial"/>
                  <a:ea typeface="+mn-ea"/>
                  <a:cs typeface="+mn-cs"/>
                </a:rPr>
              </a:br>
              <a:r>
                <a:rPr kumimoji="0" lang="en-GB" sz="975" b="0" i="0" u="none" strike="noStrike" kern="1200" cap="none" spc="0" normalizeH="0" baseline="0" noProof="0" dirty="0">
                  <a:ln>
                    <a:noFill/>
                  </a:ln>
                  <a:solidFill>
                    <a:srgbClr val="000000"/>
                  </a:solidFill>
                  <a:effectLst/>
                  <a:uLnTx/>
                  <a:uFillTx/>
                  <a:latin typeface="Arial"/>
                  <a:ea typeface="+mn-ea"/>
                  <a:cs typeface="+mn-cs"/>
                </a:rPr>
                <a:t>(LAE and/or LVH)</a:t>
              </a:r>
            </a:p>
            <a:p>
              <a:pPr marL="137156" marR="0" lvl="0" indent="-137156" algn="l" defTabSz="685800" rtl="0" eaLnBrk="0" fontAlgn="base" latinLnBrk="0" hangingPunct="0">
                <a:lnSpc>
                  <a:spcPct val="100000"/>
                </a:lnSpc>
                <a:spcBef>
                  <a:spcPct val="0"/>
                </a:spcBef>
                <a:spcAft>
                  <a:spcPts val="450"/>
                </a:spcAft>
                <a:buClrTx/>
                <a:buSzPct val="110000"/>
                <a:buFont typeface="Arial" panose="020B0604020202020204" pitchFamily="34" charset="0"/>
                <a:buChar char="•"/>
                <a:tabLst/>
                <a:defRPr/>
              </a:pPr>
              <a:r>
                <a:rPr kumimoji="0" lang="en-GB" sz="975" b="0" i="0" u="none" strike="noStrike" kern="1200" cap="none" spc="0" normalizeH="0" baseline="0" noProof="0" dirty="0">
                  <a:ln>
                    <a:noFill/>
                  </a:ln>
                  <a:solidFill>
                    <a:srgbClr val="000000"/>
                  </a:solidFill>
                  <a:effectLst/>
                  <a:uLnTx/>
                  <a:uFillTx/>
                  <a:latin typeface="Arial"/>
                  <a:ea typeface="+mn-ea"/>
                  <a:cs typeface="+mn-cs"/>
                </a:rPr>
                <a:t>Patients with at least 1 of the following:</a:t>
              </a:r>
            </a:p>
            <a:p>
              <a:pPr marL="298847" marR="0" lvl="1" indent="-122635" algn="l" defTabSz="685800" rtl="0" eaLnBrk="0" fontAlgn="base" latinLnBrk="0" hangingPunct="0">
                <a:lnSpc>
                  <a:spcPct val="100000"/>
                </a:lnSpc>
                <a:spcBef>
                  <a:spcPct val="0"/>
                </a:spcBef>
                <a:spcAft>
                  <a:spcPts val="0"/>
                </a:spcAft>
                <a:buClrTx/>
                <a:buSzTx/>
                <a:buFont typeface="Arial" panose="020B0604020202020204" pitchFamily="34" charset="0"/>
                <a:buChar char="–"/>
                <a:tabLst/>
                <a:defRPr/>
              </a:pPr>
              <a:r>
                <a:rPr kumimoji="0" lang="en-GB" sz="975" b="0" i="0" u="none" strike="noStrike" kern="1200" cap="none" spc="0" normalizeH="0" baseline="0" noProof="0" dirty="0">
                  <a:ln>
                    <a:noFill/>
                  </a:ln>
                  <a:solidFill>
                    <a:srgbClr val="000000"/>
                  </a:solidFill>
                  <a:effectLst/>
                  <a:uLnTx/>
                  <a:uFillTx/>
                  <a:latin typeface="Arial"/>
                  <a:ea typeface="+mn-ea"/>
                  <a:cs typeface="+mn-cs"/>
                </a:rPr>
                <a:t>HF hospitalization within 9 months prior to screening and NT-</a:t>
              </a:r>
              <a:r>
                <a:rPr kumimoji="0" lang="en-GB" sz="975" b="0" i="0" u="none" strike="noStrike" kern="1200" cap="none" spc="0" normalizeH="0" baseline="0" noProof="0" dirty="0" err="1">
                  <a:ln>
                    <a:noFill/>
                  </a:ln>
                  <a:solidFill>
                    <a:srgbClr val="000000"/>
                  </a:solidFill>
                  <a:effectLst/>
                  <a:uLnTx/>
                  <a:uFillTx/>
                  <a:latin typeface="Arial"/>
                  <a:ea typeface="+mn-ea"/>
                  <a:cs typeface="+mn-cs"/>
                </a:rPr>
                <a:t>proBNP</a:t>
              </a:r>
              <a:r>
                <a:rPr kumimoji="0" lang="en-GB" sz="975" b="0" i="0" u="none" strike="noStrike" kern="1200" cap="none" spc="0" normalizeH="0" baseline="0" noProof="0" dirty="0">
                  <a:ln>
                    <a:noFill/>
                  </a:ln>
                  <a:solidFill>
                    <a:srgbClr val="000000"/>
                  </a:solidFill>
                  <a:effectLst/>
                  <a:uLnTx/>
                  <a:uFillTx/>
                  <a:latin typeface="Arial"/>
                  <a:ea typeface="+mn-ea"/>
                  <a:cs typeface="+mn-cs"/>
                </a:rPr>
                <a:t> &gt;200 </a:t>
              </a:r>
              <a:r>
                <a:rPr kumimoji="0" lang="en-GB" sz="975" b="0" i="0" u="none" strike="noStrike" kern="1200" cap="none" spc="0" normalizeH="0" baseline="0" noProof="0" dirty="0" err="1">
                  <a:ln>
                    <a:noFill/>
                  </a:ln>
                  <a:solidFill>
                    <a:srgbClr val="000000"/>
                  </a:solidFill>
                  <a:effectLst/>
                  <a:uLnTx/>
                  <a:uFillTx/>
                  <a:latin typeface="Arial"/>
                  <a:ea typeface="+mn-ea"/>
                  <a:cs typeface="+mn-cs"/>
                </a:rPr>
                <a:t>pg</a:t>
              </a:r>
              <a:r>
                <a:rPr kumimoji="0" lang="en-GB" sz="975" b="0" i="0" u="none" strike="noStrike" kern="1200" cap="none" spc="0" normalizeH="0" baseline="0" noProof="0" dirty="0">
                  <a:ln>
                    <a:noFill/>
                  </a:ln>
                  <a:solidFill>
                    <a:srgbClr val="000000"/>
                  </a:solidFill>
                  <a:effectLst/>
                  <a:uLnTx/>
                  <a:uFillTx/>
                  <a:latin typeface="Arial"/>
                  <a:ea typeface="+mn-ea"/>
                  <a:cs typeface="+mn-cs"/>
                </a:rPr>
                <a:t>/mL for patients without AF or &gt;600 </a:t>
              </a:r>
              <a:r>
                <a:rPr kumimoji="0" lang="en-GB" sz="975" b="0" i="0" u="none" strike="noStrike" kern="1200" cap="none" spc="0" normalizeH="0" baseline="0" noProof="0" dirty="0" err="1">
                  <a:ln>
                    <a:noFill/>
                  </a:ln>
                  <a:solidFill>
                    <a:srgbClr val="000000"/>
                  </a:solidFill>
                  <a:effectLst/>
                  <a:uLnTx/>
                  <a:uFillTx/>
                  <a:latin typeface="Arial"/>
                  <a:ea typeface="+mn-ea"/>
                  <a:cs typeface="+mn-cs"/>
                </a:rPr>
                <a:t>pg</a:t>
              </a:r>
              <a:r>
                <a:rPr kumimoji="0" lang="en-GB" sz="975" b="0" i="0" u="none" strike="noStrike" kern="1200" cap="none" spc="0" normalizeH="0" baseline="0" noProof="0" dirty="0">
                  <a:ln>
                    <a:noFill/>
                  </a:ln>
                  <a:solidFill>
                    <a:srgbClr val="000000"/>
                  </a:solidFill>
                  <a:effectLst/>
                  <a:uLnTx/>
                  <a:uFillTx/>
                  <a:latin typeface="Arial"/>
                  <a:ea typeface="+mn-ea"/>
                  <a:cs typeface="+mn-cs"/>
                </a:rPr>
                <a:t>/mL for patients with AF*</a:t>
              </a:r>
            </a:p>
            <a:p>
              <a:pPr marL="176209" marR="0" lvl="1" indent="0" algn="ctr" defTabSz="685800" rtl="0" eaLnBrk="0" fontAlgn="base" latinLnBrk="0" hangingPunct="0">
                <a:lnSpc>
                  <a:spcPct val="100000"/>
                </a:lnSpc>
                <a:spcBef>
                  <a:spcPct val="0"/>
                </a:spcBef>
                <a:spcAft>
                  <a:spcPts val="450"/>
                </a:spcAft>
                <a:buClrTx/>
                <a:buSzTx/>
                <a:buFont typeface="Arial" charset="0"/>
                <a:buNone/>
                <a:tabLst/>
                <a:defRPr/>
              </a:pPr>
              <a:r>
                <a:rPr kumimoji="0" lang="en-GB" sz="975" b="0" i="0" u="none" strike="noStrike" kern="1200" cap="none" spc="0" normalizeH="0" baseline="0" noProof="0" dirty="0">
                  <a:ln>
                    <a:noFill/>
                  </a:ln>
                  <a:solidFill>
                    <a:srgbClr val="000000"/>
                  </a:solidFill>
                  <a:effectLst/>
                  <a:uLnTx/>
                  <a:uFillTx/>
                  <a:latin typeface="Arial"/>
                  <a:ea typeface="+mn-ea"/>
                  <a:cs typeface="+mn-cs"/>
                </a:rPr>
                <a:t> OR</a:t>
              </a:r>
            </a:p>
            <a:p>
              <a:pPr marL="298847" marR="0" lvl="1" indent="-122635" algn="l" defTabSz="685800" rtl="0" eaLnBrk="0" fontAlgn="base" latinLnBrk="0" hangingPunct="0">
                <a:lnSpc>
                  <a:spcPct val="100000"/>
                </a:lnSpc>
                <a:spcBef>
                  <a:spcPct val="0"/>
                </a:spcBef>
                <a:spcAft>
                  <a:spcPts val="450"/>
                </a:spcAft>
                <a:buClrTx/>
                <a:buSzTx/>
                <a:buFont typeface="Arial" panose="020B0604020202020204" pitchFamily="34" charset="0"/>
                <a:buChar char="–"/>
                <a:tabLst/>
                <a:defRPr/>
              </a:pPr>
              <a:r>
                <a:rPr kumimoji="0" lang="en-US" sz="975" b="0" i="0" u="none" strike="noStrike" kern="1200" cap="none" spc="0" normalizeH="0" baseline="0" noProof="0" dirty="0">
                  <a:ln>
                    <a:noFill/>
                  </a:ln>
                  <a:solidFill>
                    <a:srgbClr val="000000"/>
                  </a:solidFill>
                  <a:effectLst/>
                  <a:uLnTx/>
                  <a:uFillTx/>
                  <a:latin typeface="Arial"/>
                  <a:ea typeface="+mn-ea"/>
                  <a:cs typeface="+mn-cs"/>
                </a:rPr>
                <a:t>NT-</a:t>
              </a:r>
              <a:r>
                <a:rPr kumimoji="0" lang="en-US" sz="975" b="0" i="0" u="none" strike="noStrike" kern="1200" cap="none" spc="0" normalizeH="0" baseline="0" noProof="0" dirty="0" err="1">
                  <a:ln>
                    <a:noFill/>
                  </a:ln>
                  <a:solidFill>
                    <a:srgbClr val="000000"/>
                  </a:solidFill>
                  <a:effectLst/>
                  <a:uLnTx/>
                  <a:uFillTx/>
                  <a:latin typeface="Arial"/>
                  <a:ea typeface="+mn-ea"/>
                  <a:cs typeface="+mn-cs"/>
                </a:rPr>
                <a:t>proBNP</a:t>
              </a:r>
              <a:r>
                <a:rPr kumimoji="0" lang="en-US" sz="975" b="0" i="0" u="none" strike="noStrike" kern="1200" cap="none" spc="0" normalizeH="0" baseline="0" noProof="0" dirty="0">
                  <a:ln>
                    <a:noFill/>
                  </a:ln>
                  <a:solidFill>
                    <a:srgbClr val="000000"/>
                  </a:solidFill>
                  <a:effectLst/>
                  <a:uLnTx/>
                  <a:uFillTx/>
                  <a:latin typeface="Arial"/>
                  <a:ea typeface="+mn-ea"/>
                  <a:cs typeface="+mn-cs"/>
                </a:rPr>
                <a:t> &gt;300 </a:t>
              </a:r>
              <a:r>
                <a:rPr kumimoji="0" lang="en-US" sz="975" b="0" i="0" u="none" strike="noStrike" kern="1200" cap="none" spc="0" normalizeH="0" baseline="0" noProof="0" dirty="0" err="1">
                  <a:ln>
                    <a:noFill/>
                  </a:ln>
                  <a:solidFill>
                    <a:srgbClr val="000000"/>
                  </a:solidFill>
                  <a:effectLst/>
                  <a:uLnTx/>
                  <a:uFillTx/>
                  <a:latin typeface="Arial"/>
                  <a:ea typeface="+mn-ea"/>
                  <a:cs typeface="+mn-cs"/>
                </a:rPr>
                <a:t>pg</a:t>
              </a:r>
              <a:r>
                <a:rPr kumimoji="0" lang="en-US" sz="975" b="0" i="0" u="none" strike="noStrike" kern="1200" cap="none" spc="0" normalizeH="0" baseline="0" noProof="0" dirty="0">
                  <a:ln>
                    <a:noFill/>
                  </a:ln>
                  <a:solidFill>
                    <a:srgbClr val="000000"/>
                  </a:solidFill>
                  <a:effectLst/>
                  <a:uLnTx/>
                  <a:uFillTx/>
                  <a:latin typeface="Arial"/>
                  <a:ea typeface="+mn-ea"/>
                  <a:cs typeface="+mn-cs"/>
                </a:rPr>
                <a:t>/mL for patients without AF or &gt;900 </a:t>
              </a:r>
              <a:r>
                <a:rPr kumimoji="0" lang="en-US" sz="975" b="0" i="0" u="none" strike="noStrike" kern="1200" cap="none" spc="0" normalizeH="0" baseline="0" noProof="0" dirty="0" err="1">
                  <a:ln>
                    <a:noFill/>
                  </a:ln>
                  <a:solidFill>
                    <a:srgbClr val="000000"/>
                  </a:solidFill>
                  <a:effectLst/>
                  <a:uLnTx/>
                  <a:uFillTx/>
                  <a:latin typeface="Arial"/>
                  <a:ea typeface="+mn-ea"/>
                  <a:cs typeface="+mn-cs"/>
                </a:rPr>
                <a:t>pg</a:t>
              </a:r>
              <a:r>
                <a:rPr kumimoji="0" lang="en-US" sz="975" b="0" i="0" u="none" strike="noStrike" kern="1200" cap="none" spc="0" normalizeH="0" baseline="0" noProof="0" dirty="0">
                  <a:ln>
                    <a:noFill/>
                  </a:ln>
                  <a:solidFill>
                    <a:srgbClr val="000000"/>
                  </a:solidFill>
                  <a:effectLst/>
                  <a:uLnTx/>
                  <a:uFillTx/>
                  <a:latin typeface="Arial"/>
                  <a:ea typeface="+mn-ea"/>
                  <a:cs typeface="+mn-cs"/>
                </a:rPr>
                <a:t>/mL for patients with AF*</a:t>
              </a:r>
              <a:endParaRPr kumimoji="0" lang="en-GB" sz="975" b="0" i="0" u="none" strike="noStrike" kern="1200" cap="none" spc="0" normalizeH="0" baseline="0" noProof="0" dirty="0">
                <a:ln>
                  <a:noFill/>
                </a:ln>
                <a:solidFill>
                  <a:srgbClr val="000000"/>
                </a:solidFill>
                <a:effectLst/>
                <a:uLnTx/>
                <a:uFillTx/>
                <a:latin typeface="Arial"/>
                <a:ea typeface="+mn-ea"/>
                <a:cs typeface="+mn-cs"/>
              </a:endParaRPr>
            </a:p>
          </p:txBody>
        </p:sp>
        <p:sp>
          <p:nvSpPr>
            <p:cNvPr id="14" name="Round Same Side Corner Rectangle 13"/>
            <p:cNvSpPr/>
            <p:nvPr/>
          </p:nvSpPr>
          <p:spPr>
            <a:xfrm>
              <a:off x="612479" y="1552697"/>
              <a:ext cx="5489495" cy="433117"/>
            </a:xfrm>
            <a:prstGeom prst="round2SameRect">
              <a:avLst/>
            </a:prstGeom>
            <a:solidFill>
              <a:srgbClr val="1145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Arial"/>
                  <a:ea typeface="+mn-ea"/>
                  <a:cs typeface="+mn-cs"/>
                </a:rPr>
                <a:t>Key inclusion criteria</a:t>
              </a:r>
            </a:p>
          </p:txBody>
        </p:sp>
      </p:grpSp>
      <p:grpSp>
        <p:nvGrpSpPr>
          <p:cNvPr id="21" name="Group 20"/>
          <p:cNvGrpSpPr/>
          <p:nvPr/>
        </p:nvGrpSpPr>
        <p:grpSpPr>
          <a:xfrm>
            <a:off x="4876801" y="1992897"/>
            <a:ext cx="3809999" cy="2804797"/>
            <a:chOff x="6263980" y="1552695"/>
            <a:chExt cx="5079999" cy="3739729"/>
          </a:xfrm>
        </p:grpSpPr>
        <p:sp>
          <p:nvSpPr>
            <p:cNvPr id="8" name="Rectangle 7"/>
            <p:cNvSpPr/>
            <p:nvPr/>
          </p:nvSpPr>
          <p:spPr bwMode="auto">
            <a:xfrm>
              <a:off x="6263980" y="1651645"/>
              <a:ext cx="5079999" cy="3640779"/>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54000" tIns="54000" rIns="27000" bIns="54000" rtlCol="0" anchor="ctr"/>
            <a:lstStyle/>
            <a:p>
              <a:pPr marL="134538" marR="0" lvl="0" indent="-134538" algn="l" defTabSz="685800" rtl="0" eaLnBrk="0" fontAlgn="base" latinLnBrk="0" hangingPunct="0">
                <a:lnSpc>
                  <a:spcPct val="100000"/>
                </a:lnSpc>
                <a:spcBef>
                  <a:spcPct val="0"/>
                </a:spcBef>
                <a:spcAft>
                  <a:spcPts val="900"/>
                </a:spcAft>
                <a:buClr>
                  <a:srgbClr val="FCAF17"/>
                </a:buClr>
                <a:buSzPct val="110000"/>
                <a:buFont typeface="Wingdings" panose="05000000000000000000" pitchFamily="2" charset="2"/>
                <a:buChar char="§"/>
                <a:tabLst/>
                <a:defRPr/>
              </a:pPr>
              <a:endParaRPr kumimoji="0" lang="en-US" sz="900" b="0" i="0" u="none" strike="noStrike" kern="1200" cap="none" spc="0" normalizeH="0" baseline="0" noProof="0" dirty="0">
                <a:ln>
                  <a:noFill/>
                </a:ln>
                <a:solidFill>
                  <a:srgbClr val="474749"/>
                </a:solidFill>
                <a:effectLst/>
                <a:uLnTx/>
                <a:uFillTx/>
                <a:latin typeface="Arial"/>
                <a:ea typeface="+mn-ea"/>
                <a:cs typeface="+mn-cs"/>
              </a:endParaRPr>
            </a:p>
          </p:txBody>
        </p:sp>
        <p:sp>
          <p:nvSpPr>
            <p:cNvPr id="10" name="Rectangle 6"/>
            <p:cNvSpPr txBox="1">
              <a:spLocks noChangeArrowheads="1"/>
            </p:cNvSpPr>
            <p:nvPr/>
          </p:nvSpPr>
          <p:spPr bwMode="gray">
            <a:xfrm>
              <a:off x="6365580" y="2102446"/>
              <a:ext cx="4957127" cy="3081773"/>
            </a:xfrm>
            <a:prstGeom prst="rect">
              <a:avLst/>
            </a:prstGeom>
            <a:noFill/>
            <a:ln w="9525">
              <a:noFill/>
              <a:miter lim="800000"/>
              <a:headEnd/>
              <a:tailEnd/>
            </a:ln>
          </p:spPr>
          <p:txBody>
            <a:bodyPr vert="horz" wrap="square" lIns="0" tIns="0" rIns="0" bIns="0" numCol="1" anchor="t" anchorCtr="0" compatLnSpc="1">
              <a:prstTxWarp prst="textNoShape">
                <a:avLst/>
              </a:prstTxWarp>
              <a:noAutofit/>
            </a:bodyPr>
            <a:lstStyle>
              <a:lvl1pPr marL="233363" indent="-233363" algn="l" rtl="0" eaLnBrk="0" fontAlgn="base" hangingPunct="0">
                <a:lnSpc>
                  <a:spcPct val="100000"/>
                </a:lnSpc>
                <a:spcBef>
                  <a:spcPct val="0"/>
                </a:spcBef>
                <a:spcAft>
                  <a:spcPts val="600"/>
                </a:spcAft>
                <a:buClr>
                  <a:schemeClr val="accent1"/>
                </a:buClr>
                <a:buSzPct val="110000"/>
                <a:buFont typeface="Wingdings" pitchFamily="2" charset="2"/>
                <a:buChar char="§"/>
                <a:defRPr sz="1600" spc="-50" baseline="0">
                  <a:solidFill>
                    <a:schemeClr val="accent4"/>
                  </a:solidFill>
                  <a:latin typeface="+mn-lt"/>
                  <a:ea typeface="+mn-ea"/>
                  <a:cs typeface="+mn-cs"/>
                </a:defRPr>
              </a:lvl1pPr>
              <a:lvl2pPr marL="398463" indent="-163513" algn="l" rtl="0" eaLnBrk="0" fontAlgn="base" hangingPunct="0">
                <a:lnSpc>
                  <a:spcPct val="100000"/>
                </a:lnSpc>
                <a:spcBef>
                  <a:spcPct val="0"/>
                </a:spcBef>
                <a:spcAft>
                  <a:spcPts val="600"/>
                </a:spcAft>
                <a:buClr>
                  <a:srgbClr val="917B69"/>
                </a:buClr>
                <a:buFont typeface="Arial" charset="0"/>
                <a:buChar char="•"/>
                <a:defRPr sz="1600" spc="-50" baseline="0">
                  <a:solidFill>
                    <a:schemeClr val="accent4"/>
                  </a:solidFill>
                  <a:latin typeface="+mn-lt"/>
                </a:defRPr>
              </a:lvl2pPr>
              <a:lvl3pPr marL="577850" indent="-177800" algn="l" rtl="0" eaLnBrk="0" fontAlgn="base" hangingPunct="0">
                <a:lnSpc>
                  <a:spcPct val="100000"/>
                </a:lnSpc>
                <a:spcBef>
                  <a:spcPct val="0"/>
                </a:spcBef>
                <a:spcAft>
                  <a:spcPts val="600"/>
                </a:spcAft>
                <a:buClr>
                  <a:schemeClr val="tx1"/>
                </a:buClr>
                <a:buFont typeface="Arial" charset="0"/>
                <a:buChar char="-"/>
                <a:defRPr sz="1600" spc="-50" baseline="0">
                  <a:solidFill>
                    <a:schemeClr val="accent4"/>
                  </a:solidFill>
                  <a:latin typeface="+mn-lt"/>
                </a:defRPr>
              </a:lvl3pPr>
              <a:lvl4pPr marL="752475" indent="-173038" algn="l" rtl="0" eaLnBrk="0" fontAlgn="base" hangingPunct="0">
                <a:lnSpc>
                  <a:spcPct val="100000"/>
                </a:lnSpc>
                <a:spcBef>
                  <a:spcPct val="0"/>
                </a:spcBef>
                <a:spcAft>
                  <a:spcPts val="600"/>
                </a:spcAft>
                <a:buClr>
                  <a:schemeClr val="tx1"/>
                </a:buClr>
                <a:buFont typeface="Arial" charset="0"/>
                <a:buChar char="•"/>
                <a:defRPr sz="1600" spc="-50" baseline="0">
                  <a:solidFill>
                    <a:schemeClr val="accent4"/>
                  </a:solidFill>
                  <a:latin typeface="+mn-lt"/>
                </a:defRPr>
              </a:lvl4pPr>
              <a:lvl5pPr marL="917575" indent="-163513" algn="l" rtl="0" eaLnBrk="0" fontAlgn="base" hangingPunct="0">
                <a:lnSpc>
                  <a:spcPct val="100000"/>
                </a:lnSpc>
                <a:spcBef>
                  <a:spcPct val="0"/>
                </a:spcBef>
                <a:spcAft>
                  <a:spcPts val="600"/>
                </a:spcAft>
                <a:buChar char="»"/>
                <a:defRPr sz="1600" spc="-50" baseline="0">
                  <a:solidFill>
                    <a:schemeClr val="accent4"/>
                  </a:solidFill>
                  <a:latin typeface="+mn-lt"/>
                </a:defRPr>
              </a:lvl5pPr>
              <a:lvl6pPr marL="1374775" indent="-163513" algn="l" rtl="0" fontAlgn="base">
                <a:spcBef>
                  <a:spcPct val="0"/>
                </a:spcBef>
                <a:spcAft>
                  <a:spcPct val="20000"/>
                </a:spcAft>
                <a:buChar char="»"/>
                <a:defRPr sz="1400">
                  <a:solidFill>
                    <a:schemeClr val="tx1"/>
                  </a:solidFill>
                  <a:latin typeface="+mn-lt"/>
                </a:defRPr>
              </a:lvl6pPr>
              <a:lvl7pPr marL="1831975" indent="-163513" algn="l" rtl="0" fontAlgn="base">
                <a:spcBef>
                  <a:spcPct val="0"/>
                </a:spcBef>
                <a:spcAft>
                  <a:spcPct val="20000"/>
                </a:spcAft>
                <a:buChar char="»"/>
                <a:defRPr sz="1400">
                  <a:solidFill>
                    <a:schemeClr val="tx1"/>
                  </a:solidFill>
                  <a:latin typeface="+mn-lt"/>
                </a:defRPr>
              </a:lvl7pPr>
              <a:lvl8pPr marL="2289175" indent="-163513" algn="l" rtl="0" fontAlgn="base">
                <a:spcBef>
                  <a:spcPct val="0"/>
                </a:spcBef>
                <a:spcAft>
                  <a:spcPct val="20000"/>
                </a:spcAft>
                <a:buChar char="»"/>
                <a:defRPr sz="1400">
                  <a:solidFill>
                    <a:schemeClr val="tx1"/>
                  </a:solidFill>
                  <a:latin typeface="+mn-lt"/>
                </a:defRPr>
              </a:lvl8pPr>
              <a:lvl9pPr marL="2746375" indent="-163513" algn="l" rtl="0" fontAlgn="base">
                <a:spcBef>
                  <a:spcPct val="0"/>
                </a:spcBef>
                <a:spcAft>
                  <a:spcPct val="20000"/>
                </a:spcAft>
                <a:buChar char="»"/>
                <a:defRPr sz="1400">
                  <a:solidFill>
                    <a:schemeClr val="tx1"/>
                  </a:solidFill>
                  <a:latin typeface="+mn-lt"/>
                </a:defRPr>
              </a:lvl9pPr>
            </a:lstStyle>
            <a:p>
              <a:pPr marL="137156" marR="0" lvl="0" indent="-137156" algn="l" defTabSz="685800" rtl="0" eaLnBrk="0" fontAlgn="base" latinLnBrk="0" hangingPunct="0">
                <a:lnSpc>
                  <a:spcPct val="100000"/>
                </a:lnSpc>
                <a:spcBef>
                  <a:spcPct val="0"/>
                </a:spcBef>
                <a:spcAft>
                  <a:spcPts val="450"/>
                </a:spcAft>
                <a:buClrTx/>
                <a:buSzPct val="110000"/>
                <a:buFont typeface="Arial" panose="020B0604020202020204" pitchFamily="34" charset="0"/>
                <a:buChar char="•"/>
                <a:tabLst/>
                <a:defRPr/>
              </a:pPr>
              <a:r>
                <a:rPr kumimoji="0" lang="en-US" sz="975" b="0" i="0" u="none" strike="noStrike" kern="1200" cap="none" spc="0" normalizeH="0" baseline="0" noProof="0" dirty="0">
                  <a:ln>
                    <a:noFill/>
                  </a:ln>
                  <a:solidFill>
                    <a:srgbClr val="000000"/>
                  </a:solidFill>
                  <a:effectLst/>
                  <a:uLnTx/>
                  <a:uFillTx/>
                  <a:latin typeface="Arial"/>
                  <a:ea typeface="+mn-ea"/>
                  <a:cs typeface="+mn-cs"/>
                </a:rPr>
                <a:t>History of LVEF &lt;40%</a:t>
              </a:r>
            </a:p>
            <a:p>
              <a:pPr marL="137156" marR="0" lvl="0" indent="-137156" algn="l" defTabSz="685800" rtl="0" eaLnBrk="0" fontAlgn="base" latinLnBrk="0" hangingPunct="0">
                <a:lnSpc>
                  <a:spcPct val="100000"/>
                </a:lnSpc>
                <a:spcBef>
                  <a:spcPct val="0"/>
                </a:spcBef>
                <a:spcAft>
                  <a:spcPts val="450"/>
                </a:spcAft>
                <a:buClrTx/>
                <a:buSzPct val="110000"/>
                <a:buFont typeface="Arial" panose="020B0604020202020204" pitchFamily="34" charset="0"/>
                <a:buChar char="•"/>
                <a:tabLst/>
                <a:defRPr/>
              </a:pPr>
              <a:r>
                <a:rPr kumimoji="0" lang="en-US" sz="975" b="0" i="0" u="none" strike="noStrike" kern="1200" cap="none" spc="0" normalizeH="0" baseline="0" noProof="0" dirty="0">
                  <a:ln>
                    <a:noFill/>
                  </a:ln>
                  <a:solidFill>
                    <a:srgbClr val="000000"/>
                  </a:solidFill>
                  <a:effectLst/>
                  <a:uLnTx/>
                  <a:uFillTx/>
                  <a:latin typeface="Arial"/>
                  <a:ea typeface="+mn-ea"/>
                  <a:cs typeface="+mn-cs"/>
                </a:rPr>
                <a:t>MI, CABG or any event within the 6 months prior to screening that could have reduced the LVEF (unless LVEF confirmed as </a:t>
              </a:r>
              <a:r>
                <a:rPr kumimoji="0" lang="en-GB" sz="975" b="0" i="0" u="none" strike="noStrike" kern="1200" cap="none" spc="0" normalizeH="0" baseline="0" noProof="0" dirty="0">
                  <a:ln>
                    <a:noFill/>
                  </a:ln>
                  <a:solidFill>
                    <a:srgbClr val="000000"/>
                  </a:solidFill>
                  <a:effectLst/>
                  <a:uLnTx/>
                  <a:uFillTx/>
                  <a:latin typeface="Arial"/>
                  <a:ea typeface="+mn-ea"/>
                  <a:cs typeface="+mn-cs"/>
                  <a:sym typeface="Symbol"/>
                </a:rPr>
                <a:t></a:t>
              </a:r>
              <a:r>
                <a:rPr kumimoji="0" lang="en-GB" sz="975" b="0" i="0" u="none" strike="noStrike" kern="1200" cap="none" spc="0" normalizeH="0" baseline="0" noProof="0" dirty="0">
                  <a:ln>
                    <a:noFill/>
                  </a:ln>
                  <a:solidFill>
                    <a:srgbClr val="000000"/>
                  </a:solidFill>
                  <a:effectLst/>
                  <a:uLnTx/>
                  <a:uFillTx/>
                  <a:latin typeface="Arial"/>
                  <a:ea typeface="+mn-ea"/>
                  <a:cs typeface="+mn-cs"/>
                </a:rPr>
                <a:t>45%)</a:t>
              </a:r>
            </a:p>
            <a:p>
              <a:pPr marL="137156" marR="0" lvl="0" indent="-137156" algn="l" defTabSz="685800" rtl="0" eaLnBrk="0" fontAlgn="base" latinLnBrk="0" hangingPunct="0">
                <a:lnSpc>
                  <a:spcPct val="100000"/>
                </a:lnSpc>
                <a:spcBef>
                  <a:spcPct val="0"/>
                </a:spcBef>
                <a:spcAft>
                  <a:spcPts val="450"/>
                </a:spcAft>
                <a:buClrTx/>
                <a:buSzPct val="110000"/>
                <a:buFont typeface="Arial" panose="020B0604020202020204" pitchFamily="34" charset="0"/>
                <a:buChar char="•"/>
                <a:tabLst/>
                <a:defRPr/>
              </a:pPr>
              <a:r>
                <a:rPr kumimoji="0" lang="en-US" sz="975" b="0" i="0" u="none" strike="noStrike" kern="1200" cap="none" spc="0" normalizeH="0" baseline="0" noProof="0" dirty="0">
                  <a:ln>
                    <a:noFill/>
                  </a:ln>
                  <a:solidFill>
                    <a:srgbClr val="000000"/>
                  </a:solidFill>
                  <a:effectLst/>
                  <a:uLnTx/>
                  <a:uFillTx/>
                  <a:latin typeface="Arial"/>
                  <a:ea typeface="+mn-ea"/>
                  <a:cs typeface="+mn-cs"/>
                </a:rPr>
                <a:t>Current acute decompensated HF requiring therapy</a:t>
              </a:r>
            </a:p>
            <a:p>
              <a:pPr marL="137156" marR="0" lvl="0" indent="-137156" algn="l" defTabSz="685800" rtl="0" eaLnBrk="0" fontAlgn="base" latinLnBrk="0" hangingPunct="0">
                <a:lnSpc>
                  <a:spcPct val="100000"/>
                </a:lnSpc>
                <a:spcBef>
                  <a:spcPct val="0"/>
                </a:spcBef>
                <a:spcAft>
                  <a:spcPts val="450"/>
                </a:spcAft>
                <a:buClrTx/>
                <a:buSzPct val="110000"/>
                <a:buFont typeface="Arial" panose="020B0604020202020204" pitchFamily="34" charset="0"/>
                <a:buChar char="•"/>
                <a:tabLst/>
                <a:defRPr/>
              </a:pPr>
              <a:r>
                <a:rPr kumimoji="0" lang="en-US" sz="975" b="0" i="0" u="none" strike="noStrike" kern="1200" cap="none" spc="0" normalizeH="0" baseline="0" noProof="0" dirty="0">
                  <a:ln>
                    <a:noFill/>
                  </a:ln>
                  <a:solidFill>
                    <a:srgbClr val="000000"/>
                  </a:solidFill>
                  <a:effectLst/>
                  <a:uLnTx/>
                  <a:uFillTx/>
                  <a:latin typeface="Arial"/>
                  <a:ea typeface="+mn-ea"/>
                  <a:cs typeface="+mn-cs"/>
                </a:rPr>
                <a:t>Requirement for treatment with two or more of the following: </a:t>
              </a:r>
              <a:r>
                <a:rPr kumimoji="0" lang="en-US" sz="975" b="0" i="0" u="none" strike="noStrike" kern="1200" cap="none" spc="0" normalizeH="0" baseline="0" noProof="0" dirty="0" err="1">
                  <a:ln>
                    <a:noFill/>
                  </a:ln>
                  <a:solidFill>
                    <a:srgbClr val="000000"/>
                  </a:solidFill>
                  <a:effectLst/>
                  <a:uLnTx/>
                  <a:uFillTx/>
                  <a:latin typeface="Arial"/>
                  <a:ea typeface="+mn-ea"/>
                  <a:cs typeface="+mn-cs"/>
                </a:rPr>
                <a:t>ACEi</a:t>
              </a:r>
              <a:r>
                <a:rPr kumimoji="0" lang="en-US" sz="975" b="0" i="0" u="none" strike="noStrike" kern="1200" cap="none" spc="0" normalizeH="0" baseline="0" noProof="0" dirty="0">
                  <a:ln>
                    <a:noFill/>
                  </a:ln>
                  <a:solidFill>
                    <a:srgbClr val="000000"/>
                  </a:solidFill>
                  <a:effectLst/>
                  <a:uLnTx/>
                  <a:uFillTx/>
                  <a:latin typeface="Arial"/>
                  <a:ea typeface="+mn-ea"/>
                  <a:cs typeface="+mn-cs"/>
                </a:rPr>
                <a:t>, ARB or renin inhibitor</a:t>
              </a:r>
            </a:p>
            <a:p>
              <a:pPr marL="137156" marR="0" lvl="0" indent="-137156" algn="l" defTabSz="685800" rtl="0" eaLnBrk="0" fontAlgn="base" latinLnBrk="0" hangingPunct="0">
                <a:lnSpc>
                  <a:spcPct val="100000"/>
                </a:lnSpc>
                <a:spcBef>
                  <a:spcPct val="0"/>
                </a:spcBef>
                <a:spcAft>
                  <a:spcPts val="450"/>
                </a:spcAft>
                <a:buClrTx/>
                <a:buSzPct val="110000"/>
                <a:buFont typeface="Arial" panose="020B0604020202020204" pitchFamily="34" charset="0"/>
                <a:buChar char="•"/>
                <a:tabLst/>
                <a:defRPr/>
              </a:pPr>
              <a:r>
                <a:rPr kumimoji="0" lang="en-US" sz="975" b="0" i="0" u="none" strike="noStrike" kern="1200" cap="none" spc="0" normalizeH="0" baseline="0" noProof="0" dirty="0">
                  <a:ln>
                    <a:noFill/>
                  </a:ln>
                  <a:solidFill>
                    <a:srgbClr val="000000"/>
                  </a:solidFill>
                  <a:effectLst/>
                  <a:uLnTx/>
                  <a:uFillTx/>
                  <a:latin typeface="Arial"/>
                  <a:ea typeface="+mn-ea"/>
                  <a:cs typeface="+mn-cs"/>
                </a:rPr>
                <a:t>SBP &lt;110 mmHg OR SBP </a:t>
              </a:r>
              <a:r>
                <a:rPr kumimoji="0" lang="en-GB" sz="975" b="0" i="0" u="none" strike="noStrike" kern="1200" cap="none" spc="0" normalizeH="0" baseline="0" noProof="0" dirty="0">
                  <a:ln>
                    <a:noFill/>
                  </a:ln>
                  <a:solidFill>
                    <a:srgbClr val="000000"/>
                  </a:solidFill>
                  <a:effectLst/>
                  <a:uLnTx/>
                  <a:uFillTx/>
                  <a:latin typeface="Arial"/>
                  <a:ea typeface="+mn-ea"/>
                  <a:cs typeface="+mn-cs"/>
                  <a:sym typeface="Symbol"/>
                </a:rPr>
                <a:t>180 mmHg at screening^</a:t>
              </a:r>
            </a:p>
            <a:p>
              <a:pPr marL="137156" marR="0" lvl="0" indent="-137156" algn="l" defTabSz="685800" rtl="0" eaLnBrk="0" fontAlgn="base" latinLnBrk="0" hangingPunct="0">
                <a:lnSpc>
                  <a:spcPct val="100000"/>
                </a:lnSpc>
                <a:spcBef>
                  <a:spcPct val="0"/>
                </a:spcBef>
                <a:spcAft>
                  <a:spcPts val="450"/>
                </a:spcAft>
                <a:buClrTx/>
                <a:buSzPct val="110000"/>
                <a:buFont typeface="Arial" panose="020B0604020202020204" pitchFamily="34" charset="0"/>
                <a:buChar char="•"/>
                <a:tabLst/>
                <a:defRPr/>
              </a:pPr>
              <a:r>
                <a:rPr kumimoji="0" lang="en-GB" sz="975" b="0" i="0" u="none" strike="noStrike" kern="1200" cap="none" spc="0" normalizeH="0" baseline="0" noProof="0" dirty="0">
                  <a:ln>
                    <a:noFill/>
                  </a:ln>
                  <a:solidFill>
                    <a:srgbClr val="000000"/>
                  </a:solidFill>
                  <a:effectLst/>
                  <a:uLnTx/>
                  <a:uFillTx/>
                  <a:latin typeface="Arial"/>
                  <a:ea typeface="+mn-ea"/>
                  <a:cs typeface="+mn-cs"/>
                  <a:sym typeface="Symbol"/>
                </a:rPr>
                <a:t>Serum potassium &gt;5.2 </a:t>
              </a:r>
              <a:r>
                <a:rPr kumimoji="0" lang="en-GB" sz="975" b="0" i="0" u="none" strike="noStrike" kern="1200" cap="none" spc="0" normalizeH="0" baseline="0" noProof="0" dirty="0" err="1">
                  <a:ln>
                    <a:noFill/>
                  </a:ln>
                  <a:solidFill>
                    <a:srgbClr val="000000"/>
                  </a:solidFill>
                  <a:effectLst/>
                  <a:uLnTx/>
                  <a:uFillTx/>
                  <a:latin typeface="Arial"/>
                  <a:ea typeface="+mn-ea"/>
                  <a:cs typeface="+mn-cs"/>
                  <a:sym typeface="Symbol"/>
                </a:rPr>
                <a:t>mmol</a:t>
              </a:r>
              <a:r>
                <a:rPr kumimoji="0" lang="en-GB" sz="975" b="0" i="0" u="none" strike="noStrike" kern="1200" cap="none" spc="0" normalizeH="0" baseline="0" noProof="0" dirty="0">
                  <a:ln>
                    <a:noFill/>
                  </a:ln>
                  <a:solidFill>
                    <a:srgbClr val="000000"/>
                  </a:solidFill>
                  <a:effectLst/>
                  <a:uLnTx/>
                  <a:uFillTx/>
                  <a:latin typeface="Arial"/>
                  <a:ea typeface="+mn-ea"/>
                  <a:cs typeface="+mn-cs"/>
                  <a:sym typeface="Symbol"/>
                </a:rPr>
                <a:t>/L at screening, </a:t>
              </a:r>
              <a:r>
                <a:rPr kumimoji="0" lang="en-US" sz="975" b="0" i="0" u="none" strike="noStrike" kern="1200" cap="none" spc="0" normalizeH="0" baseline="0" noProof="0" dirty="0">
                  <a:ln>
                    <a:noFill/>
                  </a:ln>
                  <a:solidFill>
                    <a:srgbClr val="000000"/>
                  </a:solidFill>
                  <a:effectLst/>
                  <a:uLnTx/>
                  <a:uFillTx/>
                  <a:latin typeface="Arial"/>
                  <a:ea typeface="+mn-ea"/>
                  <a:cs typeface="+mn-cs"/>
                  <a:sym typeface="Symbol"/>
                </a:rPr>
                <a:t>or &gt;5.4 </a:t>
              </a:r>
              <a:r>
                <a:rPr kumimoji="0" lang="en-US" sz="975" b="0" i="0" u="none" strike="noStrike" kern="1200" cap="none" spc="0" normalizeH="0" baseline="0" noProof="0" dirty="0" err="1">
                  <a:ln>
                    <a:noFill/>
                  </a:ln>
                  <a:solidFill>
                    <a:srgbClr val="000000"/>
                  </a:solidFill>
                  <a:effectLst/>
                  <a:uLnTx/>
                  <a:uFillTx/>
                  <a:latin typeface="Arial"/>
                  <a:ea typeface="+mn-ea"/>
                  <a:cs typeface="+mn-cs"/>
                  <a:sym typeface="Symbol"/>
                </a:rPr>
                <a:t>mmol</a:t>
              </a:r>
              <a:r>
                <a:rPr kumimoji="0" lang="en-US" sz="975" b="0" i="0" u="none" strike="noStrike" kern="1200" cap="none" spc="0" normalizeH="0" baseline="0" noProof="0" dirty="0">
                  <a:ln>
                    <a:noFill/>
                  </a:ln>
                  <a:solidFill>
                    <a:srgbClr val="000000"/>
                  </a:solidFill>
                  <a:effectLst/>
                  <a:uLnTx/>
                  <a:uFillTx/>
                  <a:latin typeface="Arial"/>
                  <a:ea typeface="+mn-ea"/>
                  <a:cs typeface="+mn-cs"/>
                  <a:sym typeface="Symbol"/>
                </a:rPr>
                <a:t>/L at the end of each run-in period</a:t>
              </a:r>
              <a:endParaRPr kumimoji="0" lang="en-GB" sz="975" b="0" i="0" u="none" strike="noStrike" kern="1200" cap="none" spc="0" normalizeH="0" baseline="0" noProof="0" dirty="0">
                <a:ln>
                  <a:noFill/>
                </a:ln>
                <a:solidFill>
                  <a:srgbClr val="000000"/>
                </a:solidFill>
                <a:effectLst/>
                <a:uLnTx/>
                <a:uFillTx/>
                <a:latin typeface="Arial"/>
                <a:ea typeface="+mn-ea"/>
                <a:cs typeface="+mn-cs"/>
                <a:sym typeface="Symbol"/>
              </a:endParaRPr>
            </a:p>
            <a:p>
              <a:pPr marL="137156" marR="0" lvl="0" indent="-137156" algn="l" defTabSz="685800" rtl="0" eaLnBrk="0" fontAlgn="base" latinLnBrk="0" hangingPunct="0">
                <a:lnSpc>
                  <a:spcPct val="100000"/>
                </a:lnSpc>
                <a:spcBef>
                  <a:spcPct val="0"/>
                </a:spcBef>
                <a:spcAft>
                  <a:spcPts val="450"/>
                </a:spcAft>
                <a:buClrTx/>
                <a:buSzPct val="110000"/>
                <a:buFont typeface="Arial" panose="020B0604020202020204" pitchFamily="34" charset="0"/>
                <a:buChar char="•"/>
                <a:tabLst/>
                <a:defRPr/>
              </a:pPr>
              <a:r>
                <a:rPr kumimoji="0" lang="en-GB" sz="975" b="0" i="0" u="none" strike="noStrike" kern="1200" cap="none" spc="0" normalizeH="0" baseline="0" noProof="0" dirty="0">
                  <a:ln>
                    <a:noFill/>
                  </a:ln>
                  <a:solidFill>
                    <a:srgbClr val="000000"/>
                  </a:solidFill>
                  <a:effectLst/>
                  <a:uLnTx/>
                  <a:uFillTx/>
                  <a:latin typeface="Arial"/>
                  <a:ea typeface="+mn-ea"/>
                  <a:cs typeface="+mn-cs"/>
                  <a:sym typeface="Symbol"/>
                </a:rPr>
                <a:t>eGFR &lt;30 mL/min/1.73m</a:t>
              </a:r>
              <a:r>
                <a:rPr kumimoji="0" lang="en-GB" sz="975" b="0" i="0" u="none" strike="noStrike" kern="1200" cap="none" spc="0" normalizeH="0" baseline="30000" noProof="0" dirty="0">
                  <a:ln>
                    <a:noFill/>
                  </a:ln>
                  <a:solidFill>
                    <a:srgbClr val="000000"/>
                  </a:solidFill>
                  <a:effectLst/>
                  <a:uLnTx/>
                  <a:uFillTx/>
                  <a:latin typeface="Arial"/>
                  <a:ea typeface="+mn-ea"/>
                  <a:cs typeface="+mn-cs"/>
                  <a:sym typeface="Symbol"/>
                </a:rPr>
                <a:t>2</a:t>
              </a:r>
              <a:r>
                <a:rPr kumimoji="0" lang="en-GB" sz="975" b="0" i="0" u="none" strike="noStrike" kern="1200" cap="none" spc="0" normalizeH="0" baseline="0" noProof="0" dirty="0">
                  <a:ln>
                    <a:noFill/>
                  </a:ln>
                  <a:solidFill>
                    <a:srgbClr val="000000"/>
                  </a:solidFill>
                  <a:effectLst/>
                  <a:uLnTx/>
                  <a:uFillTx/>
                  <a:latin typeface="Arial"/>
                  <a:ea typeface="+mn-ea"/>
                  <a:cs typeface="+mn-cs"/>
                  <a:sym typeface="Symbol"/>
                </a:rPr>
                <a:t> at screening, </a:t>
              </a:r>
              <a:r>
                <a:rPr kumimoji="0" lang="en-US" sz="975" b="0" i="0" u="none" strike="noStrike" kern="1200" cap="none" spc="0" normalizeH="0" baseline="0" noProof="0" dirty="0">
                  <a:ln>
                    <a:noFill/>
                  </a:ln>
                  <a:solidFill>
                    <a:srgbClr val="000000"/>
                  </a:solidFill>
                  <a:effectLst/>
                  <a:uLnTx/>
                  <a:uFillTx/>
                  <a:latin typeface="Arial"/>
                  <a:ea typeface="+mn-ea"/>
                  <a:cs typeface="+mn-cs"/>
                  <a:sym typeface="Symbol"/>
                </a:rPr>
                <a:t>OR at the end of each run-in period eGFR &lt;25 mL/min/1.73m</a:t>
              </a:r>
              <a:r>
                <a:rPr kumimoji="0" lang="en-US" sz="975" b="0" i="0" u="none" strike="noStrike" kern="1200" cap="none" spc="0" normalizeH="0" baseline="30000" noProof="0" dirty="0">
                  <a:ln>
                    <a:noFill/>
                  </a:ln>
                  <a:solidFill>
                    <a:srgbClr val="000000"/>
                  </a:solidFill>
                  <a:effectLst/>
                  <a:uLnTx/>
                  <a:uFillTx/>
                  <a:latin typeface="Arial"/>
                  <a:ea typeface="+mn-ea"/>
                  <a:cs typeface="+mn-cs"/>
                  <a:sym typeface="Symbol"/>
                </a:rPr>
                <a:t>2</a:t>
              </a:r>
              <a:r>
                <a:rPr kumimoji="0" lang="en-US" sz="975" b="0" i="0" u="none" strike="noStrike" kern="1200" cap="none" spc="0" normalizeH="0" baseline="0" noProof="0" dirty="0">
                  <a:ln>
                    <a:noFill/>
                  </a:ln>
                  <a:solidFill>
                    <a:srgbClr val="000000"/>
                  </a:solidFill>
                  <a:effectLst/>
                  <a:uLnTx/>
                  <a:uFillTx/>
                  <a:latin typeface="Arial"/>
                  <a:ea typeface="+mn-ea"/>
                  <a:cs typeface="+mn-cs"/>
                  <a:sym typeface="Symbol"/>
                </a:rPr>
                <a:t> or eGFR reduction of &gt;35% compared to that at screening</a:t>
              </a:r>
            </a:p>
          </p:txBody>
        </p:sp>
        <p:sp>
          <p:nvSpPr>
            <p:cNvPr id="15" name="Round Same Side Corner Rectangle 14"/>
            <p:cNvSpPr/>
            <p:nvPr/>
          </p:nvSpPr>
          <p:spPr>
            <a:xfrm>
              <a:off x="6263980" y="1552695"/>
              <a:ext cx="5079999" cy="433119"/>
            </a:xfrm>
            <a:prstGeom prst="round2SameRect">
              <a:avLst/>
            </a:prstGeom>
            <a:solidFill>
              <a:srgbClr val="1145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Arial"/>
                  <a:ea typeface="+mn-ea"/>
                  <a:cs typeface="+mn-cs"/>
                </a:rPr>
                <a:t>Key exclusion criteria</a:t>
              </a:r>
            </a:p>
          </p:txBody>
        </p:sp>
      </p:grpSp>
      <p:pic>
        <p:nvPicPr>
          <p:cNvPr id="1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06391" y="922402"/>
            <a:ext cx="1749906" cy="4423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99985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Nadpis 7"/>
          <p:cNvSpPr>
            <a:spLocks noGrp="1"/>
          </p:cNvSpPr>
          <p:nvPr>
            <p:ph type="title"/>
          </p:nvPr>
        </p:nvSpPr>
        <p:spPr/>
        <p:txBody>
          <a:bodyPr/>
          <a:lstStyle/>
          <a:p>
            <a:r>
              <a:rPr lang="cs-CZ" dirty="0"/>
              <a:t>Primární a sekundární cíle studie PARAGON</a:t>
            </a:r>
          </a:p>
        </p:txBody>
      </p:sp>
      <p:sp>
        <p:nvSpPr>
          <p:cNvPr id="9" name="Zástupný symbol pro obsah 8"/>
          <p:cNvSpPr>
            <a:spLocks noGrp="1"/>
          </p:cNvSpPr>
          <p:nvPr>
            <p:ph idx="1"/>
          </p:nvPr>
        </p:nvSpPr>
        <p:spPr>
          <a:xfrm>
            <a:off x="457200" y="1600200"/>
            <a:ext cx="8229600" cy="3834896"/>
          </a:xfrm>
        </p:spPr>
        <p:txBody>
          <a:bodyPr/>
          <a:lstStyle/>
          <a:p>
            <a:r>
              <a:rPr lang="cs-CZ" dirty="0">
                <a:latin typeface="Arial Black" pitchFamily="34" charset="0"/>
              </a:rPr>
              <a:t>Primární  cíl: </a:t>
            </a:r>
          </a:p>
          <a:p>
            <a:r>
              <a:rPr lang="cs-CZ" sz="1800" dirty="0">
                <a:latin typeface="Arial Black" pitchFamily="34" charset="0"/>
              </a:rPr>
              <a:t>Počet hospitalizací pro srdeční  selhání a KV mortalita</a:t>
            </a:r>
          </a:p>
          <a:p>
            <a:r>
              <a:rPr lang="cs-CZ" dirty="0">
                <a:latin typeface="Arial Black" pitchFamily="34" charset="0"/>
              </a:rPr>
              <a:t>Sekundární  cíle: </a:t>
            </a:r>
          </a:p>
          <a:p>
            <a:r>
              <a:rPr lang="cs-CZ" sz="1800" dirty="0">
                <a:latin typeface="Arial Black" pitchFamily="34" charset="0"/>
              </a:rPr>
              <a:t>Změny klasifikace dušnosti </a:t>
            </a:r>
            <a:r>
              <a:rPr lang="en-US" sz="1800" dirty="0">
                <a:latin typeface="Arial Black" pitchFamily="34" charset="0"/>
              </a:rPr>
              <a:t>NYHA </a:t>
            </a:r>
            <a:endParaRPr lang="cs-CZ" sz="1800" dirty="0">
              <a:latin typeface="Arial Black" pitchFamily="34" charset="0"/>
            </a:endParaRPr>
          </a:p>
          <a:p>
            <a:r>
              <a:rPr lang="cs-CZ" sz="1800" dirty="0">
                <a:latin typeface="Arial Black" pitchFamily="34" charset="0"/>
              </a:rPr>
              <a:t>Zhoršení  renálních funkcí</a:t>
            </a:r>
          </a:p>
          <a:p>
            <a:r>
              <a:rPr lang="cs-CZ" sz="1800" dirty="0">
                <a:latin typeface="Arial Black" pitchFamily="34" charset="0"/>
              </a:rPr>
              <a:t>Změna </a:t>
            </a:r>
            <a:r>
              <a:rPr lang="cs-CZ" sz="1800" dirty="0" err="1">
                <a:latin typeface="Arial Black" pitchFamily="34" charset="0"/>
              </a:rPr>
              <a:t>skore</a:t>
            </a:r>
            <a:r>
              <a:rPr lang="cs-CZ" sz="1800" dirty="0">
                <a:latin typeface="Arial Black" pitchFamily="34" charset="0"/>
              </a:rPr>
              <a:t> dotazníku </a:t>
            </a:r>
            <a:r>
              <a:rPr lang="en-US" sz="1800" dirty="0">
                <a:latin typeface="Arial Black" pitchFamily="34" charset="0"/>
              </a:rPr>
              <a:t> Kansas City </a:t>
            </a:r>
            <a:r>
              <a:rPr lang="en-US" sz="1800" dirty="0" err="1">
                <a:latin typeface="Arial Black" pitchFamily="34" charset="0"/>
              </a:rPr>
              <a:t>Cardiomyopathy</a:t>
            </a:r>
            <a:r>
              <a:rPr lang="en-US" sz="1800" dirty="0">
                <a:latin typeface="Arial Black" pitchFamily="34" charset="0"/>
              </a:rPr>
              <a:t> Questionnaire [KCCQ]</a:t>
            </a:r>
          </a:p>
          <a:p>
            <a:r>
              <a:rPr lang="en-US" sz="1800" dirty="0">
                <a:latin typeface="Arial Black" pitchFamily="34" charset="0"/>
              </a:rPr>
              <a:t> [ 0 to 100, </a:t>
            </a:r>
            <a:r>
              <a:rPr lang="cs-CZ" sz="1800" dirty="0">
                <a:latin typeface="Arial Black" pitchFamily="34" charset="0"/>
              </a:rPr>
              <a:t> vyšší </a:t>
            </a:r>
            <a:r>
              <a:rPr lang="cs-CZ" sz="1800" dirty="0" err="1">
                <a:latin typeface="Arial Black" pitchFamily="34" charset="0"/>
              </a:rPr>
              <a:t>skore</a:t>
            </a:r>
            <a:r>
              <a:rPr lang="cs-CZ" sz="1800" dirty="0">
                <a:latin typeface="Arial Black" pitchFamily="34" charset="0"/>
              </a:rPr>
              <a:t> indikuje méně symptomů a limitací)</a:t>
            </a:r>
          </a:p>
          <a:p>
            <a:r>
              <a:rPr lang="cs-CZ" sz="1800" dirty="0">
                <a:latin typeface="Arial Black" pitchFamily="34" charset="0"/>
              </a:rPr>
              <a:t>Bezpečnost léčby</a:t>
            </a:r>
          </a:p>
          <a:p>
            <a:r>
              <a:rPr lang="en-US" sz="1800" dirty="0">
                <a:latin typeface="Arial Black" pitchFamily="34" charset="0"/>
              </a:rPr>
              <a:t> </a:t>
            </a:r>
            <a:endParaRPr lang="cs-CZ" sz="1800" dirty="0">
              <a:latin typeface="Arial Black" pitchFamily="34" charset="0"/>
            </a:endParaRPr>
          </a:p>
        </p:txBody>
      </p:sp>
      <p:sp>
        <p:nvSpPr>
          <p:cNvPr id="6" name="Zástupný symbol pro zápatí 5"/>
          <p:cNvSpPr>
            <a:spLocks noGrp="1"/>
          </p:cNvSpPr>
          <p:nvPr>
            <p:ph type="ftr" sz="quarter" idx="11"/>
          </p:nvPr>
        </p:nvSpPr>
        <p:spPr/>
        <p:txBody>
          <a:bodyPr/>
          <a:lstStyle/>
          <a:p>
            <a:r>
              <a:rPr lang="en-US" altLang="de-CH"/>
              <a:t>Confidential</a:t>
            </a:r>
            <a:endParaRPr lang="en-US"/>
          </a:p>
        </p:txBody>
      </p:sp>
      <p:sp>
        <p:nvSpPr>
          <p:cNvPr id="7" name="Zástupný symbol pro číslo snímku 6"/>
          <p:cNvSpPr>
            <a:spLocks noGrp="1"/>
          </p:cNvSpPr>
          <p:nvPr>
            <p:ph type="sldNum" sz="quarter" idx="12"/>
          </p:nvPr>
        </p:nvSpPr>
        <p:spPr/>
        <p:txBody>
          <a:bodyPr/>
          <a:lstStyle/>
          <a:p>
            <a:fld id="{59274BDA-A0F4-49AE-81BD-D93FFF0F68D0}" type="slidenum">
              <a:rPr lang="en-US" smtClean="0"/>
              <a:pPr/>
              <a:t>7</a:t>
            </a:fld>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PARAGON-HF: Summary of baseline </a:t>
            </a:r>
            <a:br>
              <a:rPr lang="en-US" dirty="0"/>
            </a:br>
            <a:r>
              <a:rPr lang="en-US" dirty="0"/>
              <a:t>characteristics</a:t>
            </a:r>
          </a:p>
        </p:txBody>
      </p:sp>
      <p:sp>
        <p:nvSpPr>
          <p:cNvPr id="6" name="Slide Number Placeholder 5"/>
          <p:cNvSpPr>
            <a:spLocks noGrp="1"/>
          </p:cNvSpPr>
          <p:nvPr>
            <p:ph type="sldNum" sz="quarter" idx="11"/>
          </p:nvPr>
        </p:nvSpPr>
        <p:spPr/>
        <p:txBody>
          <a:bodyPr/>
          <a:lstStyle/>
          <a:p>
            <a:pPr defTabSz="685800" fontAlgn="auto">
              <a:spcBef>
                <a:spcPts val="0"/>
              </a:spcBef>
              <a:spcAft>
                <a:spcPts val="0"/>
              </a:spcAft>
            </a:pPr>
            <a:fld id="{47547CF9-5B10-D24F-A8D7-45A9778164F7}" type="slidenum">
              <a:rPr lang="uk-UA">
                <a:solidFill>
                  <a:srgbClr val="000000"/>
                </a:solidFill>
                <a:latin typeface="Arial"/>
              </a:rPr>
              <a:pPr defTabSz="685800" fontAlgn="auto">
                <a:spcBef>
                  <a:spcPts val="0"/>
                </a:spcBef>
                <a:spcAft>
                  <a:spcPts val="0"/>
                </a:spcAft>
              </a:pPr>
              <a:t>8</a:t>
            </a:fld>
            <a:endParaRPr lang="uk-UA" dirty="0">
              <a:solidFill>
                <a:srgbClr val="000000"/>
              </a:solidFill>
              <a:latin typeface="Arial"/>
            </a:endParaRPr>
          </a:p>
        </p:txBody>
      </p:sp>
      <p:sp>
        <p:nvSpPr>
          <p:cNvPr id="13" name="Text Placeholder 12"/>
          <p:cNvSpPr>
            <a:spLocks noGrp="1"/>
          </p:cNvSpPr>
          <p:nvPr>
            <p:ph type="body" sz="quarter" idx="12"/>
          </p:nvPr>
        </p:nvSpPr>
        <p:spPr>
          <a:xfrm>
            <a:off x="457200" y="5246146"/>
            <a:ext cx="6083300" cy="526004"/>
          </a:xfrm>
        </p:spPr>
        <p:txBody>
          <a:bodyPr/>
          <a:lstStyle/>
          <a:p>
            <a:pPr defTabSz="914378">
              <a:spcAft>
                <a:spcPts val="0"/>
              </a:spcAft>
              <a:tabLst>
                <a:tab pos="3998813" algn="r"/>
                <a:tab pos="8229395" algn="r"/>
              </a:tabLst>
            </a:pPr>
            <a:r>
              <a:rPr lang="en-US" dirty="0">
                <a:solidFill>
                  <a:srgbClr val="000000"/>
                </a:solidFill>
              </a:rPr>
              <a:t>SD, standard deviation</a:t>
            </a:r>
          </a:p>
          <a:p>
            <a:pPr defTabSz="914378">
              <a:spcAft>
                <a:spcPts val="0"/>
              </a:spcAft>
              <a:tabLst>
                <a:tab pos="3998813" algn="r"/>
                <a:tab pos="8229395" algn="r"/>
              </a:tabLst>
            </a:pPr>
            <a:r>
              <a:rPr lang="en-US" baseline="30000" dirty="0">
                <a:solidFill>
                  <a:srgbClr val="000000"/>
                </a:solidFill>
              </a:rPr>
              <a:t>†</a:t>
            </a:r>
            <a:r>
              <a:rPr lang="en-US" dirty="0">
                <a:solidFill>
                  <a:srgbClr val="000000"/>
                </a:solidFill>
              </a:rPr>
              <a:t>Baseline characteristics measured at randomization visit (all others from screening visit). 1 missing value for each of the following: ischemic etiology, creatinine, body mass index, systolic blood pressure, heart rate. All other baseline data is complete unless otherwise noted.</a:t>
            </a:r>
          </a:p>
          <a:p>
            <a:pPr>
              <a:spcAft>
                <a:spcPts val="0"/>
              </a:spcAft>
            </a:pPr>
            <a:r>
              <a:rPr lang="en-GB" dirty="0"/>
              <a:t>Solomon S, et al. N </a:t>
            </a:r>
            <a:r>
              <a:rPr lang="en-GB" dirty="0" err="1"/>
              <a:t>Engl</a:t>
            </a:r>
            <a:r>
              <a:rPr lang="en-GB" dirty="0"/>
              <a:t> J Med. 2019 (In press)</a:t>
            </a:r>
            <a:endParaRPr lang="en-US" dirty="0"/>
          </a:p>
        </p:txBody>
      </p:sp>
      <p:sp>
        <p:nvSpPr>
          <p:cNvPr id="7" name="AutoShape 2" descr="Image result for kidney png"/>
          <p:cNvSpPr>
            <a:spLocks noChangeAspect="1" noChangeArrowheads="1"/>
          </p:cNvSpPr>
          <p:nvPr/>
        </p:nvSpPr>
        <p:spPr bwMode="auto">
          <a:xfrm>
            <a:off x="2087761" y="1418929"/>
            <a:ext cx="171450" cy="17145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51435" tIns="25718" rIns="51435" bIns="25718" numCol="1" anchor="t" anchorCtr="0" compatLnSpc="1">
            <a:prstTxWarp prst="textNoShape">
              <a:avLst/>
            </a:prstTxWarp>
          </a:bodyPr>
          <a:lstStyle/>
          <a:p>
            <a:pPr defTabSz="685784" fontAlgn="auto">
              <a:spcBef>
                <a:spcPts val="0"/>
              </a:spcBef>
              <a:spcAft>
                <a:spcPts val="0"/>
              </a:spcAft>
              <a:defRPr/>
            </a:pPr>
            <a:endParaRPr lang="en-US" sz="1013" dirty="0">
              <a:solidFill>
                <a:srgbClr val="000000"/>
              </a:solidFill>
              <a:latin typeface="Calibri" panose="020F0502020204030204" pitchFamily="34" charset="0"/>
            </a:endParaRPr>
          </a:p>
        </p:txBody>
      </p:sp>
      <p:sp>
        <p:nvSpPr>
          <p:cNvPr id="11" name="AutoShape 6" descr="Image result for kidney png"/>
          <p:cNvSpPr>
            <a:spLocks noChangeAspect="1" noChangeArrowheads="1"/>
          </p:cNvSpPr>
          <p:nvPr/>
        </p:nvSpPr>
        <p:spPr bwMode="auto">
          <a:xfrm>
            <a:off x="2173486" y="1504654"/>
            <a:ext cx="171450" cy="17145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51435" tIns="25718" rIns="51435" bIns="25718" numCol="1" anchor="t" anchorCtr="0" compatLnSpc="1">
            <a:prstTxWarp prst="textNoShape">
              <a:avLst/>
            </a:prstTxWarp>
          </a:bodyPr>
          <a:lstStyle/>
          <a:p>
            <a:pPr defTabSz="685784" fontAlgn="auto">
              <a:spcBef>
                <a:spcPts val="0"/>
              </a:spcBef>
              <a:spcAft>
                <a:spcPts val="0"/>
              </a:spcAft>
              <a:defRPr/>
            </a:pPr>
            <a:endParaRPr lang="en-US" sz="1013" dirty="0">
              <a:solidFill>
                <a:srgbClr val="000000"/>
              </a:solidFill>
              <a:latin typeface="Calibri" panose="020F0502020204030204" pitchFamily="34" charset="0"/>
            </a:endParaRPr>
          </a:p>
        </p:txBody>
      </p:sp>
      <p:graphicFrame>
        <p:nvGraphicFramePr>
          <p:cNvPr id="12" name="Table 11"/>
          <p:cNvGraphicFramePr>
            <a:graphicFrameLocks noGrp="1"/>
          </p:cNvGraphicFramePr>
          <p:nvPr/>
        </p:nvGraphicFramePr>
        <p:xfrm>
          <a:off x="457200" y="2029245"/>
          <a:ext cx="8229600" cy="3305556"/>
        </p:xfrm>
        <a:graphic>
          <a:graphicData uri="http://schemas.openxmlformats.org/drawingml/2006/table">
            <a:tbl>
              <a:tblPr firstRow="1" firstCol="1" bandRow="1">
                <a:tableStyleId>{B301B821-A1FF-4177-AEE7-76D212191A09}</a:tableStyleId>
              </a:tblPr>
              <a:tblGrid>
                <a:gridCol w="2266011">
                  <a:extLst>
                    <a:ext uri="{9D8B030D-6E8A-4147-A177-3AD203B41FA5}">
                      <a16:colId xmlns:a16="http://schemas.microsoft.com/office/drawing/2014/main" val="2779971248"/>
                    </a:ext>
                  </a:extLst>
                </a:gridCol>
                <a:gridCol w="2266011">
                  <a:extLst>
                    <a:ext uri="{9D8B030D-6E8A-4147-A177-3AD203B41FA5}">
                      <a16:colId xmlns:a16="http://schemas.microsoft.com/office/drawing/2014/main" val="1483935200"/>
                    </a:ext>
                  </a:extLst>
                </a:gridCol>
                <a:gridCol w="1848789">
                  <a:extLst>
                    <a:ext uri="{9D8B030D-6E8A-4147-A177-3AD203B41FA5}">
                      <a16:colId xmlns:a16="http://schemas.microsoft.com/office/drawing/2014/main" val="3035217605"/>
                    </a:ext>
                  </a:extLst>
                </a:gridCol>
                <a:gridCol w="1848789">
                  <a:extLst>
                    <a:ext uri="{9D8B030D-6E8A-4147-A177-3AD203B41FA5}">
                      <a16:colId xmlns:a16="http://schemas.microsoft.com/office/drawing/2014/main" val="2637310502"/>
                    </a:ext>
                  </a:extLst>
                </a:gridCol>
              </a:tblGrid>
              <a:tr h="342900">
                <a:tc gridSpan="2">
                  <a:txBody>
                    <a:bodyPr/>
                    <a:lstStyle/>
                    <a:p>
                      <a:pPr>
                        <a:spcAft>
                          <a:spcPts val="0"/>
                        </a:spcAft>
                      </a:pPr>
                      <a:r>
                        <a:rPr lang="en-US" sz="1000" dirty="0">
                          <a:solidFill>
                            <a:schemeClr val="accent1"/>
                          </a:solidFill>
                          <a:effectLst/>
                          <a:latin typeface="+mn-lt"/>
                        </a:rPr>
                        <a:t>Characteristic</a:t>
                      </a:r>
                      <a:endParaRPr lang="en-US" sz="1000" dirty="0">
                        <a:solidFill>
                          <a:schemeClr val="accent1"/>
                        </a:solidFill>
                        <a:effectLst/>
                        <a:latin typeface="+mn-lt"/>
                        <a:ea typeface="Calibri" panose="020F0502020204030204" pitchFamily="34" charset="0"/>
                        <a:cs typeface="Times New Roman" panose="02020603050405020304" pitchFamily="18" charset="0"/>
                      </a:endParaRPr>
                    </a:p>
                  </a:txBody>
                  <a:tcPr marL="28367" marR="2836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spcAft>
                          <a:spcPts val="0"/>
                        </a:spcAft>
                      </a:pP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7823" marR="37823" marT="0" marB="0">
                    <a:lnL w="12700" cap="flat" cmpd="sng" algn="ctr">
                      <a:solidFill>
                        <a:srgbClr val="114585"/>
                      </a:solidFill>
                      <a:prstDash val="solid"/>
                      <a:round/>
                      <a:headEnd type="none" w="med" len="med"/>
                      <a:tailEnd type="none" w="med" len="med"/>
                    </a:lnL>
                    <a:lnR w="12700" cap="flat" cmpd="sng" algn="ctr">
                      <a:solidFill>
                        <a:srgbClr val="114585"/>
                      </a:solidFill>
                      <a:prstDash val="solid"/>
                      <a:round/>
                      <a:headEnd type="none" w="med" len="med"/>
                      <a:tailEnd type="none" w="med" len="med"/>
                    </a:lnR>
                    <a:lnT w="12700" cap="flat" cmpd="sng" algn="ctr">
                      <a:solidFill>
                        <a:srgbClr val="114585"/>
                      </a:solidFill>
                      <a:prstDash val="solid"/>
                      <a:round/>
                      <a:headEnd type="none" w="med" len="med"/>
                      <a:tailEnd type="none" w="med" len="med"/>
                    </a:lnT>
                    <a:lnB w="12700" cap="flat" cmpd="sng" algn="ctr">
                      <a:solidFill>
                        <a:srgbClr val="114585"/>
                      </a:solidFill>
                      <a:prstDash val="solid"/>
                      <a:round/>
                      <a:headEnd type="none" w="med" len="med"/>
                      <a:tailEnd type="none" w="med" len="med"/>
                    </a:lnB>
                    <a:noFill/>
                  </a:tcPr>
                </a:tc>
                <a:tc>
                  <a:txBody>
                    <a:bodyPr/>
                    <a:lstStyle/>
                    <a:p>
                      <a:pPr algn="ctr">
                        <a:spcAft>
                          <a:spcPts val="0"/>
                        </a:spcAft>
                      </a:pPr>
                      <a:r>
                        <a:rPr lang="en-US" sz="1000" dirty="0">
                          <a:effectLst/>
                          <a:latin typeface="+mn-lt"/>
                        </a:rPr>
                        <a:t> Sacubitril/valsartan</a:t>
                      </a:r>
                    </a:p>
                    <a:p>
                      <a:pPr algn="ctr">
                        <a:spcAft>
                          <a:spcPts val="0"/>
                        </a:spcAft>
                      </a:pPr>
                      <a:r>
                        <a:rPr lang="en-GB" sz="1000" dirty="0">
                          <a:effectLst/>
                          <a:latin typeface="+mn-lt"/>
                        </a:rPr>
                        <a:t>(n=2407)</a:t>
                      </a:r>
                      <a:endParaRPr lang="en-US" sz="1000" dirty="0">
                        <a:effectLst/>
                        <a:latin typeface="+mn-lt"/>
                        <a:ea typeface="Calibri" panose="020F0502020204030204" pitchFamily="34" charset="0"/>
                        <a:cs typeface="Times New Roman" panose="02020603050405020304" pitchFamily="18" charset="0"/>
                      </a:endParaRPr>
                    </a:p>
                  </a:txBody>
                  <a:tcPr marL="28367" marR="2836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114585"/>
                    </a:solidFill>
                  </a:tcPr>
                </a:tc>
                <a:tc>
                  <a:txBody>
                    <a:bodyPr/>
                    <a:lstStyle/>
                    <a:p>
                      <a:pPr algn="ctr">
                        <a:spcAft>
                          <a:spcPts val="0"/>
                        </a:spcAft>
                      </a:pPr>
                      <a:r>
                        <a:rPr lang="en-US" sz="1000" dirty="0">
                          <a:effectLst/>
                          <a:latin typeface="+mn-lt"/>
                        </a:rPr>
                        <a:t>Valsartan</a:t>
                      </a:r>
                      <a:r>
                        <a:rPr lang="en-US" sz="1000" baseline="0" dirty="0">
                          <a:effectLst/>
                          <a:latin typeface="+mn-lt"/>
                        </a:rPr>
                        <a:t> </a:t>
                      </a:r>
                    </a:p>
                    <a:p>
                      <a:pPr algn="ctr">
                        <a:spcAft>
                          <a:spcPts val="0"/>
                        </a:spcAft>
                      </a:pPr>
                      <a:r>
                        <a:rPr lang="en-US" sz="1000" baseline="0" dirty="0">
                          <a:effectLst/>
                          <a:latin typeface="+mn-lt"/>
                        </a:rPr>
                        <a:t>(n=2389)</a:t>
                      </a:r>
                      <a:r>
                        <a:rPr lang="en-US" sz="1000" dirty="0">
                          <a:effectLst/>
                          <a:latin typeface="+mn-lt"/>
                        </a:rPr>
                        <a:t> </a:t>
                      </a:r>
                      <a:endParaRPr lang="en-US" sz="1000" dirty="0">
                        <a:effectLst/>
                        <a:latin typeface="+mn-lt"/>
                        <a:ea typeface="Calibri" panose="020F0502020204030204" pitchFamily="34" charset="0"/>
                        <a:cs typeface="Times New Roman" panose="02020603050405020304" pitchFamily="18" charset="0"/>
                      </a:endParaRPr>
                    </a:p>
                  </a:txBody>
                  <a:tcPr marL="28367" marR="2836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extLst>
                  <a:ext uri="{0D108BD9-81ED-4DB2-BD59-A6C34878D82A}">
                    <a16:rowId xmlns:a16="http://schemas.microsoft.com/office/drawing/2014/main" val="3247194941"/>
                  </a:ext>
                </a:extLst>
              </a:tr>
              <a:tr h="185166">
                <a:tc>
                  <a:txBody>
                    <a:bodyPr/>
                    <a:lstStyle/>
                    <a:p>
                      <a:pPr>
                        <a:spcAft>
                          <a:spcPts val="0"/>
                        </a:spcAft>
                      </a:pPr>
                      <a:r>
                        <a:rPr lang="en-US" sz="1000" dirty="0">
                          <a:effectLst/>
                          <a:latin typeface="+mn-lt"/>
                        </a:rPr>
                        <a:t>Age,</a:t>
                      </a:r>
                      <a:r>
                        <a:rPr lang="en-US" sz="1000" baseline="0" dirty="0">
                          <a:effectLst/>
                          <a:latin typeface="+mn-lt"/>
                        </a:rPr>
                        <a:t> </a:t>
                      </a:r>
                      <a:r>
                        <a:rPr lang="en-US" sz="1000" dirty="0">
                          <a:effectLst/>
                          <a:latin typeface="+mn-lt"/>
                        </a:rPr>
                        <a:t>years (SD)</a:t>
                      </a:r>
                      <a:endParaRPr lang="en-US" sz="1000" dirty="0">
                        <a:effectLst/>
                        <a:latin typeface="+mn-lt"/>
                        <a:ea typeface="Calibri" panose="020F0502020204030204" pitchFamily="34" charset="0"/>
                        <a:cs typeface="Times New Roman" panose="02020603050405020304" pitchFamily="18" charset="0"/>
                      </a:endParaRPr>
                    </a:p>
                  </a:txBody>
                  <a:tcPr marL="28367" marR="2836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endParaRPr lang="en-US" sz="1000" b="0" dirty="0">
                        <a:effectLst/>
                        <a:latin typeface="+mn-lt"/>
                        <a:ea typeface="Calibri" panose="020F0502020204030204" pitchFamily="34" charset="0"/>
                        <a:cs typeface="Times New Roman" panose="02020603050405020304" pitchFamily="18" charset="0"/>
                      </a:endParaRPr>
                    </a:p>
                  </a:txBody>
                  <a:tcPr marL="51435" marR="5143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en-US" sz="1000" b="0" dirty="0">
                          <a:solidFill>
                            <a:srgbClr val="000000"/>
                          </a:solidFill>
                          <a:effectLst/>
                          <a:latin typeface="+mn-lt"/>
                          <a:ea typeface="Calibri" panose="020F0502020204030204" pitchFamily="34" charset="0"/>
                          <a:cs typeface="Calibri Light" panose="020F0302020204030204" pitchFamily="34" charset="0"/>
                        </a:rPr>
                        <a:t>72.7 (8.3)</a:t>
                      </a:r>
                      <a:endParaRPr lang="en-US" sz="1000" b="0" dirty="0">
                        <a:effectLst/>
                        <a:latin typeface="+mn-lt"/>
                        <a:ea typeface="Calibri" panose="020F0502020204030204" pitchFamily="34" charset="0"/>
                        <a:cs typeface="Times New Roman" panose="02020603050405020304" pitchFamily="18" charset="0"/>
                      </a:endParaRPr>
                    </a:p>
                  </a:txBody>
                  <a:tcPr marL="51435" marR="5143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en-US" sz="1000" b="0" dirty="0">
                          <a:solidFill>
                            <a:srgbClr val="000000"/>
                          </a:solidFill>
                          <a:effectLst/>
                          <a:latin typeface="+mn-lt"/>
                          <a:ea typeface="Calibri" panose="020F0502020204030204" pitchFamily="34" charset="0"/>
                          <a:cs typeface="Calibri Light" panose="020F0302020204030204" pitchFamily="34" charset="0"/>
                        </a:rPr>
                        <a:t>72.8 </a:t>
                      </a:r>
                      <a:r>
                        <a:rPr lang="en-US" sz="1000" b="0" baseline="0" dirty="0">
                          <a:solidFill>
                            <a:srgbClr val="000000"/>
                          </a:solidFill>
                          <a:effectLst/>
                          <a:latin typeface="+mn-lt"/>
                          <a:ea typeface="Calibri" panose="020F0502020204030204" pitchFamily="34" charset="0"/>
                          <a:cs typeface="Calibri Light" panose="020F0302020204030204" pitchFamily="34" charset="0"/>
                        </a:rPr>
                        <a:t> (</a:t>
                      </a:r>
                      <a:r>
                        <a:rPr lang="en-US" sz="1000" b="0" dirty="0">
                          <a:solidFill>
                            <a:srgbClr val="000000"/>
                          </a:solidFill>
                          <a:effectLst/>
                          <a:latin typeface="+mn-lt"/>
                          <a:ea typeface="Calibri" panose="020F0502020204030204" pitchFamily="34" charset="0"/>
                          <a:cs typeface="Calibri Light" panose="020F0302020204030204" pitchFamily="34" charset="0"/>
                        </a:rPr>
                        <a:t>8.5)</a:t>
                      </a:r>
                      <a:endParaRPr lang="en-US" sz="1000" b="0" dirty="0">
                        <a:effectLst/>
                        <a:latin typeface="+mn-lt"/>
                        <a:ea typeface="Calibri" panose="020F0502020204030204" pitchFamily="34" charset="0"/>
                        <a:cs typeface="Times New Roman" panose="02020603050405020304" pitchFamily="18" charset="0"/>
                      </a:endParaRPr>
                    </a:p>
                  </a:txBody>
                  <a:tcPr marL="51435" marR="5143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62866961"/>
                  </a:ext>
                </a:extLst>
              </a:tr>
              <a:tr h="185166">
                <a:tc>
                  <a:txBody>
                    <a:bodyPr/>
                    <a:lstStyle/>
                    <a:p>
                      <a:pPr>
                        <a:spcAft>
                          <a:spcPts val="0"/>
                        </a:spcAft>
                      </a:pPr>
                      <a:r>
                        <a:rPr lang="en-US" sz="1000" dirty="0">
                          <a:effectLst/>
                          <a:latin typeface="+mn-lt"/>
                        </a:rPr>
                        <a:t>Female sex,</a:t>
                      </a:r>
                      <a:r>
                        <a:rPr lang="en-US" sz="1000" baseline="0" dirty="0">
                          <a:effectLst/>
                          <a:latin typeface="+mn-lt"/>
                        </a:rPr>
                        <a:t> </a:t>
                      </a:r>
                      <a:r>
                        <a:rPr lang="en-US" sz="1000" dirty="0">
                          <a:effectLst/>
                          <a:latin typeface="+mn-lt"/>
                        </a:rPr>
                        <a:t>n (%)</a:t>
                      </a:r>
                      <a:endParaRPr lang="en-US" sz="1000" dirty="0">
                        <a:effectLst/>
                        <a:latin typeface="+mn-lt"/>
                        <a:ea typeface="Calibri" panose="020F0502020204030204" pitchFamily="34" charset="0"/>
                        <a:cs typeface="Times New Roman" panose="02020603050405020304" pitchFamily="18" charset="0"/>
                      </a:endParaRPr>
                    </a:p>
                  </a:txBody>
                  <a:tcPr marL="28367" marR="2836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377" rtl="0" eaLnBrk="1" latinLnBrk="0" hangingPunct="1">
                        <a:spcAft>
                          <a:spcPts val="0"/>
                        </a:spcAft>
                      </a:pPr>
                      <a:endParaRPr lang="en-US" sz="1000" b="0" kern="1200" dirty="0">
                        <a:solidFill>
                          <a:srgbClr val="000000"/>
                        </a:solidFill>
                        <a:effectLst/>
                        <a:latin typeface="+mn-lt"/>
                        <a:ea typeface="Calibri" panose="020F0502020204030204" pitchFamily="34" charset="0"/>
                        <a:cs typeface="Calibri Light" panose="020F0302020204030204" pitchFamily="34" charset="0"/>
                      </a:endParaRPr>
                    </a:p>
                  </a:txBody>
                  <a:tcPr marL="51435" marR="5143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377" rtl="0" eaLnBrk="1" latinLnBrk="0" hangingPunct="1">
                        <a:spcAft>
                          <a:spcPts val="0"/>
                        </a:spcAft>
                      </a:pPr>
                      <a:r>
                        <a:rPr lang="en-US" sz="1000" b="0" kern="1200" dirty="0">
                          <a:solidFill>
                            <a:srgbClr val="000000"/>
                          </a:solidFill>
                          <a:effectLst/>
                          <a:latin typeface="+mn-lt"/>
                          <a:ea typeface="Calibri" panose="020F0502020204030204" pitchFamily="34" charset="0"/>
                          <a:cs typeface="Calibri Light" panose="020F0302020204030204" pitchFamily="34" charset="0"/>
                        </a:rPr>
                        <a:t>1241</a:t>
                      </a:r>
                      <a:r>
                        <a:rPr lang="en-US" sz="1000" b="0" kern="1200" baseline="0" dirty="0">
                          <a:solidFill>
                            <a:srgbClr val="000000"/>
                          </a:solidFill>
                          <a:effectLst/>
                          <a:latin typeface="+mn-lt"/>
                          <a:ea typeface="Calibri" panose="020F0502020204030204" pitchFamily="34" charset="0"/>
                          <a:cs typeface="Calibri Light" panose="020F0302020204030204" pitchFamily="34" charset="0"/>
                        </a:rPr>
                        <a:t> </a:t>
                      </a:r>
                      <a:r>
                        <a:rPr lang="en-US" sz="1000" b="0" kern="1200" dirty="0">
                          <a:solidFill>
                            <a:srgbClr val="000000"/>
                          </a:solidFill>
                          <a:effectLst/>
                          <a:latin typeface="+mn-lt"/>
                          <a:ea typeface="Calibri" panose="020F0502020204030204" pitchFamily="34" charset="0"/>
                          <a:cs typeface="Calibri Light" panose="020F0302020204030204" pitchFamily="34" charset="0"/>
                        </a:rPr>
                        <a:t>(51.6)</a:t>
                      </a:r>
                    </a:p>
                  </a:txBody>
                  <a:tcPr marL="51435" marR="5143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algn="ctr" defTabSz="914377" rtl="0" eaLnBrk="1" latinLnBrk="0" hangingPunct="1">
                        <a:spcAft>
                          <a:spcPts val="0"/>
                        </a:spcAft>
                      </a:pPr>
                      <a:r>
                        <a:rPr lang="en-US" sz="1000" b="0" kern="1200" dirty="0">
                          <a:solidFill>
                            <a:srgbClr val="000000"/>
                          </a:solidFill>
                          <a:effectLst/>
                          <a:latin typeface="+mn-lt"/>
                          <a:ea typeface="Calibri" panose="020F0502020204030204" pitchFamily="34" charset="0"/>
                          <a:cs typeface="Calibri Light" panose="020F0302020204030204" pitchFamily="34" charset="0"/>
                        </a:rPr>
                        <a:t>1238</a:t>
                      </a:r>
                      <a:r>
                        <a:rPr lang="en-US" sz="1000" b="0" kern="1200" baseline="0" dirty="0">
                          <a:solidFill>
                            <a:srgbClr val="000000"/>
                          </a:solidFill>
                          <a:effectLst/>
                          <a:latin typeface="+mn-lt"/>
                          <a:ea typeface="Calibri" panose="020F0502020204030204" pitchFamily="34" charset="0"/>
                          <a:cs typeface="Calibri Light" panose="020F0302020204030204" pitchFamily="34" charset="0"/>
                        </a:rPr>
                        <a:t> </a:t>
                      </a:r>
                      <a:r>
                        <a:rPr lang="en-US" sz="1000" b="0" kern="1200" dirty="0">
                          <a:solidFill>
                            <a:srgbClr val="000000"/>
                          </a:solidFill>
                          <a:effectLst/>
                          <a:latin typeface="+mn-lt"/>
                          <a:ea typeface="Calibri" panose="020F0502020204030204" pitchFamily="34" charset="0"/>
                          <a:cs typeface="Calibri Light" panose="020F0302020204030204" pitchFamily="34" charset="0"/>
                        </a:rPr>
                        <a:t>(51.8)</a:t>
                      </a:r>
                    </a:p>
                  </a:txBody>
                  <a:tcPr marL="51435" marR="5143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725118018"/>
                  </a:ext>
                </a:extLst>
              </a:tr>
              <a:tr h="185166">
                <a:tc rowSpan="4">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000" dirty="0">
                          <a:effectLst/>
                          <a:latin typeface="+mn-lt"/>
                        </a:rPr>
                        <a:t>Race or ethnic group,</a:t>
                      </a:r>
                      <a:r>
                        <a:rPr lang="en-US" sz="1000" baseline="0" dirty="0">
                          <a:effectLst/>
                          <a:latin typeface="+mn-lt"/>
                        </a:rPr>
                        <a:t> </a:t>
                      </a:r>
                      <a:r>
                        <a:rPr lang="en-US" sz="1000" dirty="0">
                          <a:effectLst/>
                          <a:latin typeface="+mn-lt"/>
                        </a:rPr>
                        <a:t>n (%)</a:t>
                      </a:r>
                      <a:r>
                        <a:rPr lang="en-US" sz="1000" baseline="30000" dirty="0">
                          <a:effectLst/>
                          <a:latin typeface="+mn-lt"/>
                        </a:rPr>
                        <a:t>†</a:t>
                      </a:r>
                      <a:r>
                        <a:rPr lang="en-US" sz="1000" dirty="0">
                          <a:effectLst/>
                          <a:latin typeface="+mn-lt"/>
                        </a:rPr>
                        <a:t> </a:t>
                      </a:r>
                      <a:endParaRPr lang="en-US" sz="1000" dirty="0">
                        <a:effectLst/>
                        <a:latin typeface="+mn-lt"/>
                        <a:ea typeface="Calibri" panose="020F0502020204030204" pitchFamily="34" charset="0"/>
                        <a:cs typeface="Times New Roman" panose="02020603050405020304" pitchFamily="18" charset="0"/>
                      </a:endParaRPr>
                    </a:p>
                  </a:txBody>
                  <a:tcPr marL="43200" marR="2836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spcAft>
                          <a:spcPts val="0"/>
                        </a:spcAft>
                      </a:pPr>
                      <a:r>
                        <a:rPr lang="en-US" sz="1000" dirty="0">
                          <a:effectLst/>
                          <a:latin typeface="+mn-lt"/>
                        </a:rPr>
                        <a:t>White</a:t>
                      </a:r>
                      <a:endParaRPr lang="en-US" sz="1000" dirty="0">
                        <a:effectLst/>
                        <a:latin typeface="+mn-lt"/>
                        <a:ea typeface="Calibri" panose="020F0502020204030204" pitchFamily="34" charset="0"/>
                        <a:cs typeface="Times New Roman" panose="02020603050405020304" pitchFamily="18" charset="0"/>
                      </a:endParaRPr>
                    </a:p>
                  </a:txBody>
                  <a:tcPr marL="270000" marR="2836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377" rtl="0" eaLnBrk="1" latinLnBrk="0" hangingPunct="1">
                        <a:spcAft>
                          <a:spcPts val="0"/>
                        </a:spcAft>
                      </a:pPr>
                      <a:r>
                        <a:rPr lang="en-US" sz="1000" b="0" kern="1200" dirty="0">
                          <a:solidFill>
                            <a:srgbClr val="000000"/>
                          </a:solidFill>
                          <a:effectLst/>
                          <a:latin typeface="+mn-lt"/>
                          <a:ea typeface="Calibri" panose="020F0502020204030204" pitchFamily="34" charset="0"/>
                          <a:cs typeface="Calibri Light" panose="020F0302020204030204" pitchFamily="34" charset="0"/>
                        </a:rPr>
                        <a:t>1963</a:t>
                      </a:r>
                      <a:r>
                        <a:rPr lang="en-US" sz="1000" b="0" kern="1200" baseline="0" dirty="0">
                          <a:solidFill>
                            <a:srgbClr val="000000"/>
                          </a:solidFill>
                          <a:effectLst/>
                          <a:latin typeface="+mn-lt"/>
                          <a:ea typeface="Calibri" panose="020F0502020204030204" pitchFamily="34" charset="0"/>
                          <a:cs typeface="Calibri Light" panose="020F0302020204030204" pitchFamily="34" charset="0"/>
                        </a:rPr>
                        <a:t> </a:t>
                      </a:r>
                      <a:r>
                        <a:rPr lang="en-US" sz="1000" b="0" kern="1200" dirty="0">
                          <a:solidFill>
                            <a:srgbClr val="000000"/>
                          </a:solidFill>
                          <a:effectLst/>
                          <a:latin typeface="+mn-lt"/>
                          <a:ea typeface="Calibri" panose="020F0502020204030204" pitchFamily="34" charset="0"/>
                          <a:cs typeface="Calibri Light" panose="020F0302020204030204" pitchFamily="34" charset="0"/>
                        </a:rPr>
                        <a:t>(81.6)</a:t>
                      </a:r>
                    </a:p>
                  </a:txBody>
                  <a:tcPr marL="51435" marR="5143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377" rtl="0" eaLnBrk="1" latinLnBrk="0" hangingPunct="1">
                        <a:spcAft>
                          <a:spcPts val="0"/>
                        </a:spcAft>
                      </a:pPr>
                      <a:r>
                        <a:rPr lang="en-US" sz="1000" b="0" kern="1200" dirty="0">
                          <a:solidFill>
                            <a:srgbClr val="000000"/>
                          </a:solidFill>
                          <a:effectLst/>
                          <a:latin typeface="+mn-lt"/>
                          <a:ea typeface="Calibri" panose="020F0502020204030204" pitchFamily="34" charset="0"/>
                          <a:cs typeface="Calibri Light" panose="020F0302020204030204" pitchFamily="34" charset="0"/>
                        </a:rPr>
                        <a:t>1944</a:t>
                      </a:r>
                      <a:r>
                        <a:rPr lang="en-US" sz="1000" b="0" kern="1200" baseline="0" dirty="0">
                          <a:solidFill>
                            <a:srgbClr val="000000"/>
                          </a:solidFill>
                          <a:effectLst/>
                          <a:latin typeface="+mn-lt"/>
                          <a:ea typeface="Calibri" panose="020F0502020204030204" pitchFamily="34" charset="0"/>
                          <a:cs typeface="Calibri Light" panose="020F0302020204030204" pitchFamily="34" charset="0"/>
                        </a:rPr>
                        <a:t> </a:t>
                      </a:r>
                      <a:r>
                        <a:rPr lang="en-US" sz="1000" b="0" kern="1200" dirty="0">
                          <a:solidFill>
                            <a:srgbClr val="000000"/>
                          </a:solidFill>
                          <a:effectLst/>
                          <a:latin typeface="+mn-lt"/>
                          <a:ea typeface="Calibri" panose="020F0502020204030204" pitchFamily="34" charset="0"/>
                          <a:cs typeface="Calibri Light" panose="020F0302020204030204" pitchFamily="34" charset="0"/>
                        </a:rPr>
                        <a:t>(81.4)</a:t>
                      </a:r>
                    </a:p>
                  </a:txBody>
                  <a:tcPr marL="51435" marR="5143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83714210"/>
                  </a:ext>
                </a:extLst>
              </a:tr>
              <a:tr h="185166">
                <a:tc vMerge="1">
                  <a:txBody>
                    <a:bodyPr/>
                    <a:lstStyle/>
                    <a:p>
                      <a:pPr algn="l">
                        <a:spcAft>
                          <a:spcPts val="0"/>
                        </a:spcAft>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60000" marR="37823" marT="0" marB="0" anchor="ctr">
                    <a:noFill/>
                  </a:tcPr>
                </a:tc>
                <a:tc>
                  <a:txBody>
                    <a:bodyPr/>
                    <a:lstStyle/>
                    <a:p>
                      <a:pPr algn="l">
                        <a:spcAft>
                          <a:spcPts val="0"/>
                        </a:spcAft>
                      </a:pPr>
                      <a:r>
                        <a:rPr lang="en-US" sz="1000" dirty="0">
                          <a:effectLst/>
                          <a:latin typeface="+mn-lt"/>
                        </a:rPr>
                        <a:t>Black</a:t>
                      </a:r>
                      <a:endParaRPr lang="en-US" sz="1000" dirty="0">
                        <a:effectLst/>
                        <a:latin typeface="+mn-lt"/>
                        <a:ea typeface="Calibri" panose="020F0502020204030204" pitchFamily="34" charset="0"/>
                        <a:cs typeface="Times New Roman" panose="02020603050405020304" pitchFamily="18" charset="0"/>
                      </a:endParaRPr>
                    </a:p>
                  </a:txBody>
                  <a:tcPr marL="270000" marR="2836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377" rtl="0" eaLnBrk="1" latinLnBrk="0" hangingPunct="1">
                        <a:spcAft>
                          <a:spcPts val="0"/>
                        </a:spcAft>
                      </a:pPr>
                      <a:r>
                        <a:rPr lang="en-US" sz="1000" b="0" kern="1200" dirty="0">
                          <a:solidFill>
                            <a:srgbClr val="000000"/>
                          </a:solidFill>
                          <a:effectLst/>
                          <a:latin typeface="+mn-lt"/>
                          <a:ea typeface="Calibri" panose="020F0502020204030204" pitchFamily="34" charset="0"/>
                          <a:cs typeface="Calibri Light" panose="020F0302020204030204" pitchFamily="34" charset="0"/>
                        </a:rPr>
                        <a:t>52</a:t>
                      </a:r>
                      <a:r>
                        <a:rPr lang="en-US" sz="1000" b="0" kern="1200" baseline="0" dirty="0">
                          <a:solidFill>
                            <a:srgbClr val="000000"/>
                          </a:solidFill>
                          <a:effectLst/>
                          <a:latin typeface="+mn-lt"/>
                          <a:ea typeface="Calibri" panose="020F0502020204030204" pitchFamily="34" charset="0"/>
                          <a:cs typeface="Calibri Light" panose="020F0302020204030204" pitchFamily="34" charset="0"/>
                        </a:rPr>
                        <a:t> </a:t>
                      </a:r>
                      <a:r>
                        <a:rPr lang="en-US" sz="1000" b="0" kern="1200" dirty="0">
                          <a:solidFill>
                            <a:srgbClr val="000000"/>
                          </a:solidFill>
                          <a:effectLst/>
                          <a:latin typeface="+mn-lt"/>
                          <a:ea typeface="Calibri" panose="020F0502020204030204" pitchFamily="34" charset="0"/>
                          <a:cs typeface="Calibri Light" panose="020F0302020204030204" pitchFamily="34" charset="0"/>
                        </a:rPr>
                        <a:t>(2.2)</a:t>
                      </a:r>
                    </a:p>
                  </a:txBody>
                  <a:tcPr marL="51435" marR="5143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algn="ctr" defTabSz="914377" rtl="0" eaLnBrk="1" latinLnBrk="0" hangingPunct="1">
                        <a:spcAft>
                          <a:spcPts val="0"/>
                        </a:spcAft>
                      </a:pPr>
                      <a:r>
                        <a:rPr lang="en-US" sz="1000" b="0" kern="1200" dirty="0">
                          <a:solidFill>
                            <a:srgbClr val="000000"/>
                          </a:solidFill>
                          <a:effectLst/>
                          <a:latin typeface="+mn-lt"/>
                          <a:ea typeface="Calibri" panose="020F0502020204030204" pitchFamily="34" charset="0"/>
                          <a:cs typeface="Calibri Light" panose="020F0302020204030204" pitchFamily="34" charset="0"/>
                        </a:rPr>
                        <a:t>50</a:t>
                      </a:r>
                      <a:r>
                        <a:rPr lang="en-US" sz="1000" b="0" kern="1200" baseline="0" dirty="0">
                          <a:solidFill>
                            <a:srgbClr val="000000"/>
                          </a:solidFill>
                          <a:effectLst/>
                          <a:latin typeface="+mn-lt"/>
                          <a:ea typeface="Calibri" panose="020F0502020204030204" pitchFamily="34" charset="0"/>
                          <a:cs typeface="Calibri Light" panose="020F0302020204030204" pitchFamily="34" charset="0"/>
                        </a:rPr>
                        <a:t> </a:t>
                      </a:r>
                      <a:r>
                        <a:rPr lang="en-US" sz="1000" b="0" kern="1200" dirty="0">
                          <a:solidFill>
                            <a:srgbClr val="000000"/>
                          </a:solidFill>
                          <a:effectLst/>
                          <a:latin typeface="+mn-lt"/>
                          <a:ea typeface="Calibri" panose="020F0502020204030204" pitchFamily="34" charset="0"/>
                          <a:cs typeface="Calibri Light" panose="020F0302020204030204" pitchFamily="34" charset="0"/>
                        </a:rPr>
                        <a:t>(2.1)</a:t>
                      </a:r>
                    </a:p>
                  </a:txBody>
                  <a:tcPr marL="51435" marR="5143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19017329"/>
                  </a:ext>
                </a:extLst>
              </a:tr>
              <a:tr h="185166">
                <a:tc vMerge="1">
                  <a:txBody>
                    <a:bodyPr/>
                    <a:lstStyle/>
                    <a:p>
                      <a:pPr algn="l">
                        <a:spcAft>
                          <a:spcPts val="0"/>
                        </a:spcAft>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60000" marR="37823" marT="0" marB="0" anchor="ctr">
                    <a:noFill/>
                  </a:tcPr>
                </a:tc>
                <a:tc>
                  <a:txBody>
                    <a:bodyPr/>
                    <a:lstStyle/>
                    <a:p>
                      <a:pPr algn="l">
                        <a:spcAft>
                          <a:spcPts val="0"/>
                        </a:spcAft>
                      </a:pPr>
                      <a:r>
                        <a:rPr lang="en-US" sz="1000" dirty="0">
                          <a:effectLst/>
                          <a:latin typeface="+mn-lt"/>
                        </a:rPr>
                        <a:t>Asian</a:t>
                      </a:r>
                      <a:endParaRPr lang="en-US" sz="1000" dirty="0">
                        <a:effectLst/>
                        <a:latin typeface="+mn-lt"/>
                        <a:ea typeface="Calibri" panose="020F0502020204030204" pitchFamily="34" charset="0"/>
                        <a:cs typeface="Times New Roman" panose="02020603050405020304" pitchFamily="18" charset="0"/>
                      </a:endParaRPr>
                    </a:p>
                  </a:txBody>
                  <a:tcPr marL="270000" marR="2836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377" rtl="0" eaLnBrk="1" latinLnBrk="0" hangingPunct="1">
                        <a:spcAft>
                          <a:spcPts val="0"/>
                        </a:spcAft>
                      </a:pPr>
                      <a:r>
                        <a:rPr lang="en-US" sz="1000" b="0" kern="1200" dirty="0">
                          <a:solidFill>
                            <a:srgbClr val="000000"/>
                          </a:solidFill>
                          <a:effectLst/>
                          <a:latin typeface="+mn-lt"/>
                          <a:ea typeface="Calibri" panose="020F0502020204030204" pitchFamily="34" charset="0"/>
                          <a:cs typeface="Calibri Light" panose="020F0302020204030204" pitchFamily="34" charset="0"/>
                        </a:rPr>
                        <a:t>297</a:t>
                      </a:r>
                      <a:r>
                        <a:rPr lang="en-US" sz="1000" b="0" kern="1200" baseline="0" dirty="0">
                          <a:solidFill>
                            <a:srgbClr val="000000"/>
                          </a:solidFill>
                          <a:effectLst/>
                          <a:latin typeface="+mn-lt"/>
                          <a:ea typeface="Calibri" panose="020F0502020204030204" pitchFamily="34" charset="0"/>
                          <a:cs typeface="Calibri Light" panose="020F0302020204030204" pitchFamily="34" charset="0"/>
                        </a:rPr>
                        <a:t> </a:t>
                      </a:r>
                      <a:r>
                        <a:rPr lang="en-US" sz="1000" b="0" kern="1200" dirty="0">
                          <a:solidFill>
                            <a:srgbClr val="000000"/>
                          </a:solidFill>
                          <a:effectLst/>
                          <a:latin typeface="+mn-lt"/>
                          <a:ea typeface="Calibri" panose="020F0502020204030204" pitchFamily="34" charset="0"/>
                          <a:cs typeface="Calibri Light" panose="020F0302020204030204" pitchFamily="34" charset="0"/>
                        </a:rPr>
                        <a:t>(12.3)</a:t>
                      </a:r>
                    </a:p>
                  </a:txBody>
                  <a:tcPr marL="51435" marR="5143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377" rtl="0" eaLnBrk="1" latinLnBrk="0" hangingPunct="1">
                        <a:spcAft>
                          <a:spcPts val="0"/>
                        </a:spcAft>
                      </a:pPr>
                      <a:r>
                        <a:rPr lang="en-US" sz="1000" b="0" kern="1200" dirty="0">
                          <a:solidFill>
                            <a:srgbClr val="000000"/>
                          </a:solidFill>
                          <a:effectLst/>
                          <a:latin typeface="+mn-lt"/>
                          <a:ea typeface="Calibri" panose="020F0502020204030204" pitchFamily="34" charset="0"/>
                          <a:cs typeface="Calibri Light" panose="020F0302020204030204" pitchFamily="34" charset="0"/>
                        </a:rPr>
                        <a:t>310</a:t>
                      </a:r>
                      <a:r>
                        <a:rPr lang="en-US" sz="1000" b="0" kern="1200" baseline="0" dirty="0">
                          <a:solidFill>
                            <a:srgbClr val="000000"/>
                          </a:solidFill>
                          <a:effectLst/>
                          <a:latin typeface="+mn-lt"/>
                          <a:ea typeface="Calibri" panose="020F0502020204030204" pitchFamily="34" charset="0"/>
                          <a:cs typeface="Calibri Light" panose="020F0302020204030204" pitchFamily="34" charset="0"/>
                        </a:rPr>
                        <a:t> </a:t>
                      </a:r>
                      <a:r>
                        <a:rPr lang="en-US" sz="1000" b="0" kern="1200" dirty="0">
                          <a:solidFill>
                            <a:srgbClr val="000000"/>
                          </a:solidFill>
                          <a:effectLst/>
                          <a:latin typeface="+mn-lt"/>
                          <a:ea typeface="Calibri" panose="020F0502020204030204" pitchFamily="34" charset="0"/>
                          <a:cs typeface="Calibri Light" panose="020F0302020204030204" pitchFamily="34" charset="0"/>
                        </a:rPr>
                        <a:t>(13.0)</a:t>
                      </a:r>
                    </a:p>
                  </a:txBody>
                  <a:tcPr marL="51435" marR="5143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45424135"/>
                  </a:ext>
                </a:extLst>
              </a:tr>
              <a:tr h="185166">
                <a:tc vMerge="1">
                  <a:txBody>
                    <a:bodyPr/>
                    <a:lstStyle/>
                    <a:p>
                      <a:pPr algn="l">
                        <a:spcAft>
                          <a:spcPts val="0"/>
                        </a:spcAft>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60000" marR="37823" marT="0" marB="0" anchor="ctr">
                    <a:noFill/>
                  </a:tcPr>
                </a:tc>
                <a:tc>
                  <a:txBody>
                    <a:bodyPr/>
                    <a:lstStyle/>
                    <a:p>
                      <a:pPr algn="l">
                        <a:spcAft>
                          <a:spcPts val="0"/>
                        </a:spcAft>
                      </a:pPr>
                      <a:r>
                        <a:rPr lang="en-US" sz="1000" dirty="0">
                          <a:effectLst/>
                          <a:latin typeface="+mn-lt"/>
                        </a:rPr>
                        <a:t>Other</a:t>
                      </a:r>
                      <a:endParaRPr lang="en-US" sz="1000" dirty="0">
                        <a:effectLst/>
                        <a:latin typeface="+mn-lt"/>
                        <a:ea typeface="Calibri" panose="020F0502020204030204" pitchFamily="34" charset="0"/>
                        <a:cs typeface="Times New Roman" panose="02020603050405020304" pitchFamily="18" charset="0"/>
                      </a:endParaRPr>
                    </a:p>
                  </a:txBody>
                  <a:tcPr marL="270000" marR="2836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377" rtl="0" eaLnBrk="1" latinLnBrk="0" hangingPunct="1">
                        <a:spcAft>
                          <a:spcPts val="0"/>
                        </a:spcAft>
                      </a:pPr>
                      <a:r>
                        <a:rPr lang="en-US" sz="1000" b="0" kern="1200" dirty="0">
                          <a:solidFill>
                            <a:srgbClr val="000000"/>
                          </a:solidFill>
                          <a:effectLst/>
                          <a:latin typeface="+mn-lt"/>
                          <a:ea typeface="Calibri" panose="020F0502020204030204" pitchFamily="34" charset="0"/>
                          <a:cs typeface="Calibri Light" panose="020F0302020204030204" pitchFamily="34" charset="0"/>
                        </a:rPr>
                        <a:t>95</a:t>
                      </a:r>
                      <a:r>
                        <a:rPr lang="en-US" sz="1000" b="0" kern="1200" baseline="0" dirty="0">
                          <a:solidFill>
                            <a:srgbClr val="000000"/>
                          </a:solidFill>
                          <a:effectLst/>
                          <a:latin typeface="+mn-lt"/>
                          <a:ea typeface="Calibri" panose="020F0502020204030204" pitchFamily="34" charset="0"/>
                          <a:cs typeface="Calibri Light" panose="020F0302020204030204" pitchFamily="34" charset="0"/>
                        </a:rPr>
                        <a:t> </a:t>
                      </a:r>
                      <a:r>
                        <a:rPr lang="en-US" sz="1000" b="0" kern="1200" dirty="0">
                          <a:solidFill>
                            <a:srgbClr val="000000"/>
                          </a:solidFill>
                          <a:effectLst/>
                          <a:latin typeface="+mn-lt"/>
                          <a:ea typeface="Calibri" panose="020F0502020204030204" pitchFamily="34" charset="0"/>
                          <a:cs typeface="Calibri Light" panose="020F0302020204030204" pitchFamily="34" charset="0"/>
                        </a:rPr>
                        <a:t>(4.0)</a:t>
                      </a:r>
                    </a:p>
                  </a:txBody>
                  <a:tcPr marL="51435" marR="5143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algn="ctr" defTabSz="914377" rtl="0" eaLnBrk="1" latinLnBrk="0" hangingPunct="1">
                        <a:spcAft>
                          <a:spcPts val="0"/>
                        </a:spcAft>
                      </a:pPr>
                      <a:r>
                        <a:rPr lang="en-US" sz="1000" b="0" kern="1200" dirty="0">
                          <a:solidFill>
                            <a:srgbClr val="000000"/>
                          </a:solidFill>
                          <a:effectLst/>
                          <a:latin typeface="+mn-lt"/>
                          <a:ea typeface="Calibri" panose="020F0502020204030204" pitchFamily="34" charset="0"/>
                          <a:cs typeface="Calibri Light" panose="020F0302020204030204" pitchFamily="34" charset="0"/>
                        </a:rPr>
                        <a:t>85</a:t>
                      </a:r>
                      <a:r>
                        <a:rPr lang="en-US" sz="1000" b="0" kern="1200" baseline="0" dirty="0">
                          <a:solidFill>
                            <a:srgbClr val="000000"/>
                          </a:solidFill>
                          <a:effectLst/>
                          <a:latin typeface="+mn-lt"/>
                          <a:ea typeface="Calibri" panose="020F0502020204030204" pitchFamily="34" charset="0"/>
                          <a:cs typeface="Calibri Light" panose="020F0302020204030204" pitchFamily="34" charset="0"/>
                        </a:rPr>
                        <a:t> </a:t>
                      </a:r>
                      <a:r>
                        <a:rPr lang="en-US" sz="1000" b="0" kern="1200" dirty="0">
                          <a:solidFill>
                            <a:srgbClr val="000000"/>
                          </a:solidFill>
                          <a:effectLst/>
                          <a:latin typeface="+mn-lt"/>
                          <a:ea typeface="Calibri" panose="020F0502020204030204" pitchFamily="34" charset="0"/>
                          <a:cs typeface="Calibri Light" panose="020F0302020204030204" pitchFamily="34" charset="0"/>
                        </a:rPr>
                        <a:t>(3.6)</a:t>
                      </a:r>
                    </a:p>
                  </a:txBody>
                  <a:tcPr marL="51435" marR="5143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936377918"/>
                  </a:ext>
                </a:extLst>
              </a:tr>
              <a:tr h="185166">
                <a:tc rowSpan="5">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000" b="1" kern="1200" dirty="0">
                          <a:solidFill>
                            <a:schemeClr val="dk1"/>
                          </a:solidFill>
                          <a:effectLst/>
                          <a:latin typeface="+mn-lt"/>
                          <a:ea typeface="+mn-ea"/>
                          <a:cs typeface="+mn-cs"/>
                        </a:rPr>
                        <a:t>Region, n (%)</a:t>
                      </a:r>
                    </a:p>
                  </a:txBody>
                  <a:tcPr marL="43200" marR="2836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spcAft>
                          <a:spcPts val="0"/>
                        </a:spcAft>
                      </a:pPr>
                      <a:r>
                        <a:rPr lang="en-US" sz="1000" dirty="0">
                          <a:effectLst/>
                          <a:latin typeface="+mn-lt"/>
                        </a:rPr>
                        <a:t>North America</a:t>
                      </a:r>
                      <a:endParaRPr lang="en-US" sz="1000" dirty="0">
                        <a:effectLst/>
                        <a:latin typeface="+mn-lt"/>
                        <a:ea typeface="Calibri" panose="020F0502020204030204" pitchFamily="34" charset="0"/>
                        <a:cs typeface="Times New Roman" panose="02020603050405020304" pitchFamily="18" charset="0"/>
                      </a:endParaRPr>
                    </a:p>
                  </a:txBody>
                  <a:tcPr marL="270000" marR="2836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377" rtl="0" eaLnBrk="1" latinLnBrk="0" hangingPunct="1">
                        <a:spcAft>
                          <a:spcPts val="0"/>
                        </a:spcAft>
                      </a:pPr>
                      <a:r>
                        <a:rPr lang="en-US" sz="1000" b="0" kern="1200" dirty="0">
                          <a:solidFill>
                            <a:srgbClr val="000000"/>
                          </a:solidFill>
                          <a:effectLst/>
                          <a:latin typeface="+mn-lt"/>
                          <a:ea typeface="Calibri" panose="020F0502020204030204" pitchFamily="34" charset="0"/>
                          <a:cs typeface="Calibri Light" panose="020F0302020204030204" pitchFamily="34" charset="0"/>
                        </a:rPr>
                        <a:t>288</a:t>
                      </a:r>
                      <a:r>
                        <a:rPr lang="en-US" sz="1000" b="0" kern="1200" baseline="0" dirty="0">
                          <a:solidFill>
                            <a:srgbClr val="000000"/>
                          </a:solidFill>
                          <a:effectLst/>
                          <a:latin typeface="+mn-lt"/>
                          <a:ea typeface="Calibri" panose="020F0502020204030204" pitchFamily="34" charset="0"/>
                          <a:cs typeface="Calibri Light" panose="020F0302020204030204" pitchFamily="34" charset="0"/>
                        </a:rPr>
                        <a:t> </a:t>
                      </a:r>
                      <a:r>
                        <a:rPr lang="en-US" sz="1000" b="0" kern="1200" dirty="0">
                          <a:solidFill>
                            <a:srgbClr val="000000"/>
                          </a:solidFill>
                          <a:effectLst/>
                          <a:latin typeface="+mn-lt"/>
                          <a:ea typeface="Calibri" panose="020F0502020204030204" pitchFamily="34" charset="0"/>
                          <a:cs typeface="Calibri Light" panose="020F0302020204030204" pitchFamily="34" charset="0"/>
                        </a:rPr>
                        <a:t>(12.0)</a:t>
                      </a:r>
                    </a:p>
                  </a:txBody>
                  <a:tcPr marL="51435" marR="5143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377" rtl="0" eaLnBrk="1" latinLnBrk="0" hangingPunct="1">
                        <a:spcAft>
                          <a:spcPts val="0"/>
                        </a:spcAft>
                      </a:pPr>
                      <a:r>
                        <a:rPr lang="en-US" sz="1000" b="0" kern="1200" dirty="0">
                          <a:solidFill>
                            <a:srgbClr val="000000"/>
                          </a:solidFill>
                          <a:effectLst/>
                          <a:latin typeface="+mn-lt"/>
                          <a:ea typeface="Calibri" panose="020F0502020204030204" pitchFamily="34" charset="0"/>
                          <a:cs typeface="Calibri Light" panose="020F0302020204030204" pitchFamily="34" charset="0"/>
                        </a:rPr>
                        <a:t>271</a:t>
                      </a:r>
                      <a:r>
                        <a:rPr lang="en-US" sz="1000" b="0" kern="1200" baseline="0" dirty="0">
                          <a:solidFill>
                            <a:srgbClr val="000000"/>
                          </a:solidFill>
                          <a:effectLst/>
                          <a:latin typeface="+mn-lt"/>
                          <a:ea typeface="Calibri" panose="020F0502020204030204" pitchFamily="34" charset="0"/>
                          <a:cs typeface="Calibri Light" panose="020F0302020204030204" pitchFamily="34" charset="0"/>
                        </a:rPr>
                        <a:t> </a:t>
                      </a:r>
                      <a:r>
                        <a:rPr lang="en-US" sz="1000" b="0" kern="1200" dirty="0">
                          <a:solidFill>
                            <a:srgbClr val="000000"/>
                          </a:solidFill>
                          <a:effectLst/>
                          <a:latin typeface="+mn-lt"/>
                          <a:ea typeface="Calibri" panose="020F0502020204030204" pitchFamily="34" charset="0"/>
                          <a:cs typeface="Calibri Light" panose="020F0302020204030204" pitchFamily="34" charset="0"/>
                        </a:rPr>
                        <a:t>(11.3)</a:t>
                      </a:r>
                    </a:p>
                  </a:txBody>
                  <a:tcPr marL="51435" marR="5143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41620270"/>
                  </a:ext>
                </a:extLst>
              </a:tr>
              <a:tr h="185166">
                <a:tc vMerge="1">
                  <a:txBody>
                    <a:bodyPr/>
                    <a:lstStyle/>
                    <a:p>
                      <a:endParaRPr lang="en-US" dirty="0"/>
                    </a:p>
                  </a:txBody>
                  <a:tcPr marL="360000" marR="37823" marT="0" marB="0">
                    <a:noFill/>
                  </a:tcPr>
                </a:tc>
                <a:tc>
                  <a:txBody>
                    <a:bodyPr/>
                    <a:lstStyle/>
                    <a:p>
                      <a:pPr algn="l">
                        <a:spcAft>
                          <a:spcPts val="0"/>
                        </a:spcAft>
                      </a:pPr>
                      <a:r>
                        <a:rPr lang="en-US" sz="1000" dirty="0">
                          <a:effectLst/>
                          <a:latin typeface="+mn-lt"/>
                        </a:rPr>
                        <a:t>Latin America</a:t>
                      </a:r>
                      <a:endParaRPr lang="en-US" sz="1000" dirty="0">
                        <a:effectLst/>
                        <a:latin typeface="+mn-lt"/>
                        <a:ea typeface="Calibri" panose="020F0502020204030204" pitchFamily="34" charset="0"/>
                        <a:cs typeface="Times New Roman" panose="02020603050405020304" pitchFamily="18" charset="0"/>
                      </a:endParaRPr>
                    </a:p>
                  </a:txBody>
                  <a:tcPr marL="270000" marR="2836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377" rtl="0" eaLnBrk="1" latinLnBrk="0" hangingPunct="1">
                        <a:spcAft>
                          <a:spcPts val="0"/>
                        </a:spcAft>
                      </a:pPr>
                      <a:r>
                        <a:rPr lang="en-US" sz="1000" b="0" kern="1200" dirty="0">
                          <a:solidFill>
                            <a:srgbClr val="000000"/>
                          </a:solidFill>
                          <a:effectLst/>
                          <a:latin typeface="+mn-lt"/>
                          <a:ea typeface="Calibri" panose="020F0502020204030204" pitchFamily="34" charset="0"/>
                          <a:cs typeface="Calibri Light" panose="020F0302020204030204" pitchFamily="34" charset="0"/>
                        </a:rPr>
                        <a:t>191</a:t>
                      </a:r>
                      <a:r>
                        <a:rPr lang="en-US" sz="1000" b="0" kern="1200" baseline="0" dirty="0">
                          <a:solidFill>
                            <a:srgbClr val="000000"/>
                          </a:solidFill>
                          <a:effectLst/>
                          <a:latin typeface="+mn-lt"/>
                          <a:ea typeface="Calibri" panose="020F0502020204030204" pitchFamily="34" charset="0"/>
                          <a:cs typeface="Calibri Light" panose="020F0302020204030204" pitchFamily="34" charset="0"/>
                        </a:rPr>
                        <a:t> </a:t>
                      </a:r>
                      <a:r>
                        <a:rPr lang="en-US" sz="1000" b="0" kern="1200" dirty="0">
                          <a:solidFill>
                            <a:srgbClr val="000000"/>
                          </a:solidFill>
                          <a:effectLst/>
                          <a:latin typeface="+mn-lt"/>
                          <a:ea typeface="Calibri" panose="020F0502020204030204" pitchFamily="34" charset="0"/>
                          <a:cs typeface="Calibri Light" panose="020F0302020204030204" pitchFamily="34" charset="0"/>
                        </a:rPr>
                        <a:t>(7.9)</a:t>
                      </a:r>
                    </a:p>
                  </a:txBody>
                  <a:tcPr marL="51435" marR="5143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algn="ctr" defTabSz="914377" rtl="0" eaLnBrk="1" latinLnBrk="0" hangingPunct="1">
                        <a:spcAft>
                          <a:spcPts val="0"/>
                        </a:spcAft>
                      </a:pPr>
                      <a:r>
                        <a:rPr lang="en-US" sz="1000" b="0" kern="1200" dirty="0">
                          <a:solidFill>
                            <a:srgbClr val="000000"/>
                          </a:solidFill>
                          <a:effectLst/>
                          <a:latin typeface="+mn-lt"/>
                          <a:ea typeface="Calibri" panose="020F0502020204030204" pitchFamily="34" charset="0"/>
                          <a:cs typeface="Calibri Light" panose="020F0302020204030204" pitchFamily="34" charset="0"/>
                        </a:rPr>
                        <a:t>179</a:t>
                      </a:r>
                      <a:r>
                        <a:rPr lang="en-US" sz="1000" b="0" kern="1200" baseline="0" dirty="0">
                          <a:solidFill>
                            <a:srgbClr val="000000"/>
                          </a:solidFill>
                          <a:effectLst/>
                          <a:latin typeface="+mn-lt"/>
                          <a:ea typeface="Calibri" panose="020F0502020204030204" pitchFamily="34" charset="0"/>
                          <a:cs typeface="Calibri Light" panose="020F0302020204030204" pitchFamily="34" charset="0"/>
                        </a:rPr>
                        <a:t> </a:t>
                      </a:r>
                      <a:r>
                        <a:rPr lang="en-US" sz="1000" b="0" kern="1200" dirty="0">
                          <a:solidFill>
                            <a:srgbClr val="000000"/>
                          </a:solidFill>
                          <a:effectLst/>
                          <a:latin typeface="+mn-lt"/>
                          <a:ea typeface="Calibri" panose="020F0502020204030204" pitchFamily="34" charset="0"/>
                          <a:cs typeface="Calibri Light" panose="020F0302020204030204" pitchFamily="34" charset="0"/>
                        </a:rPr>
                        <a:t>(7.5)</a:t>
                      </a:r>
                    </a:p>
                  </a:txBody>
                  <a:tcPr marL="51435" marR="5143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528416"/>
                  </a:ext>
                </a:extLst>
              </a:tr>
              <a:tr h="185166">
                <a:tc vMerge="1">
                  <a:txBody>
                    <a:bodyPr/>
                    <a:lstStyle/>
                    <a:p>
                      <a:endParaRPr lang="en-US" dirty="0"/>
                    </a:p>
                  </a:txBody>
                  <a:tcPr marL="360000" marR="37823" marT="0" marB="0">
                    <a:noFill/>
                  </a:tcPr>
                </a:tc>
                <a:tc>
                  <a:txBody>
                    <a:bodyPr/>
                    <a:lstStyle/>
                    <a:p>
                      <a:pPr algn="l">
                        <a:spcAft>
                          <a:spcPts val="0"/>
                        </a:spcAft>
                      </a:pPr>
                      <a:r>
                        <a:rPr lang="en-US" sz="1000" dirty="0">
                          <a:effectLst/>
                          <a:latin typeface="+mn-lt"/>
                        </a:rPr>
                        <a:t>Western Europe </a:t>
                      </a:r>
                      <a:endParaRPr lang="en-US" sz="1000" dirty="0">
                        <a:effectLst/>
                        <a:latin typeface="+mn-lt"/>
                        <a:ea typeface="Calibri" panose="020F0502020204030204" pitchFamily="34" charset="0"/>
                        <a:cs typeface="Times New Roman" panose="02020603050405020304" pitchFamily="18" charset="0"/>
                      </a:endParaRPr>
                    </a:p>
                  </a:txBody>
                  <a:tcPr marL="270000" marR="2836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377" rtl="0" eaLnBrk="1" latinLnBrk="0" hangingPunct="1">
                        <a:spcAft>
                          <a:spcPts val="0"/>
                        </a:spcAft>
                      </a:pPr>
                      <a:r>
                        <a:rPr lang="en-US" sz="1000" b="0" kern="1200" dirty="0">
                          <a:solidFill>
                            <a:srgbClr val="000000"/>
                          </a:solidFill>
                          <a:effectLst/>
                          <a:latin typeface="+mn-lt"/>
                          <a:ea typeface="Calibri" panose="020F0502020204030204" pitchFamily="34" charset="0"/>
                          <a:cs typeface="Calibri Light" panose="020F0302020204030204" pitchFamily="34" charset="0"/>
                        </a:rPr>
                        <a:t>699</a:t>
                      </a:r>
                      <a:r>
                        <a:rPr lang="en-US" sz="1000" b="0" kern="1200" baseline="0" dirty="0">
                          <a:solidFill>
                            <a:srgbClr val="000000"/>
                          </a:solidFill>
                          <a:effectLst/>
                          <a:latin typeface="+mn-lt"/>
                          <a:ea typeface="Calibri" panose="020F0502020204030204" pitchFamily="34" charset="0"/>
                          <a:cs typeface="Calibri Light" panose="020F0302020204030204" pitchFamily="34" charset="0"/>
                        </a:rPr>
                        <a:t> </a:t>
                      </a:r>
                      <a:r>
                        <a:rPr lang="en-US" sz="1000" b="0" kern="1200" dirty="0">
                          <a:solidFill>
                            <a:srgbClr val="000000"/>
                          </a:solidFill>
                          <a:effectLst/>
                          <a:latin typeface="+mn-lt"/>
                          <a:ea typeface="Calibri" panose="020F0502020204030204" pitchFamily="34" charset="0"/>
                          <a:cs typeface="Calibri Light" panose="020F0302020204030204" pitchFamily="34" charset="0"/>
                        </a:rPr>
                        <a:t>(29.0)</a:t>
                      </a:r>
                    </a:p>
                  </a:txBody>
                  <a:tcPr marL="51435" marR="5143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377" rtl="0" eaLnBrk="1" latinLnBrk="0" hangingPunct="1">
                        <a:spcAft>
                          <a:spcPts val="0"/>
                        </a:spcAft>
                      </a:pPr>
                      <a:r>
                        <a:rPr lang="en-US" sz="1000" b="0" kern="1200" dirty="0">
                          <a:solidFill>
                            <a:srgbClr val="000000"/>
                          </a:solidFill>
                          <a:effectLst/>
                          <a:latin typeface="+mn-lt"/>
                          <a:ea typeface="Calibri" panose="020F0502020204030204" pitchFamily="34" charset="0"/>
                          <a:cs typeface="Calibri Light" panose="020F0302020204030204" pitchFamily="34" charset="0"/>
                        </a:rPr>
                        <a:t>691</a:t>
                      </a:r>
                      <a:r>
                        <a:rPr lang="en-US" sz="1000" b="0" kern="1200" baseline="0" dirty="0">
                          <a:solidFill>
                            <a:srgbClr val="000000"/>
                          </a:solidFill>
                          <a:effectLst/>
                          <a:latin typeface="+mn-lt"/>
                          <a:ea typeface="Calibri" panose="020F0502020204030204" pitchFamily="34" charset="0"/>
                          <a:cs typeface="Calibri Light" panose="020F0302020204030204" pitchFamily="34" charset="0"/>
                        </a:rPr>
                        <a:t> </a:t>
                      </a:r>
                      <a:r>
                        <a:rPr lang="en-US" sz="1000" b="0" kern="1200" dirty="0">
                          <a:solidFill>
                            <a:srgbClr val="000000"/>
                          </a:solidFill>
                          <a:effectLst/>
                          <a:latin typeface="+mn-lt"/>
                          <a:ea typeface="Calibri" panose="020F0502020204030204" pitchFamily="34" charset="0"/>
                          <a:cs typeface="Calibri Light" panose="020F0302020204030204" pitchFamily="34" charset="0"/>
                        </a:rPr>
                        <a:t>(28.9)</a:t>
                      </a:r>
                    </a:p>
                  </a:txBody>
                  <a:tcPr marL="51435" marR="5143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28853837"/>
                  </a:ext>
                </a:extLst>
              </a:tr>
              <a:tr h="185166">
                <a:tc vMerge="1">
                  <a:txBody>
                    <a:bodyPr/>
                    <a:lstStyle/>
                    <a:p>
                      <a:endParaRPr lang="en-US" dirty="0"/>
                    </a:p>
                  </a:txBody>
                  <a:tcPr marL="360000" marR="37823" marT="0" marB="0">
                    <a:noFill/>
                  </a:tcPr>
                </a:tc>
                <a:tc>
                  <a:txBody>
                    <a:bodyPr/>
                    <a:lstStyle/>
                    <a:p>
                      <a:pPr algn="l">
                        <a:spcAft>
                          <a:spcPts val="0"/>
                        </a:spcAft>
                      </a:pPr>
                      <a:r>
                        <a:rPr lang="en-US" sz="1000" dirty="0">
                          <a:effectLst/>
                          <a:latin typeface="+mn-lt"/>
                        </a:rPr>
                        <a:t>Central Europe</a:t>
                      </a:r>
                      <a:endParaRPr lang="en-US" sz="1000" dirty="0">
                        <a:effectLst/>
                        <a:latin typeface="+mn-lt"/>
                        <a:ea typeface="Calibri" panose="020F0502020204030204" pitchFamily="34" charset="0"/>
                        <a:cs typeface="Times New Roman" panose="02020603050405020304" pitchFamily="18" charset="0"/>
                      </a:endParaRPr>
                    </a:p>
                  </a:txBody>
                  <a:tcPr marL="270000" marR="2836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377" rtl="0" eaLnBrk="1" latinLnBrk="0" hangingPunct="1">
                        <a:spcAft>
                          <a:spcPts val="0"/>
                        </a:spcAft>
                      </a:pPr>
                      <a:r>
                        <a:rPr lang="en-US" sz="1000" b="0" kern="1200" dirty="0">
                          <a:solidFill>
                            <a:srgbClr val="000000"/>
                          </a:solidFill>
                          <a:effectLst/>
                          <a:latin typeface="+mn-lt"/>
                          <a:ea typeface="Calibri" panose="020F0502020204030204" pitchFamily="34" charset="0"/>
                          <a:cs typeface="Calibri Light" panose="020F0302020204030204" pitchFamily="34" charset="0"/>
                        </a:rPr>
                        <a:t>856</a:t>
                      </a:r>
                      <a:r>
                        <a:rPr lang="en-US" sz="1000" b="0" kern="1200" baseline="0" dirty="0">
                          <a:solidFill>
                            <a:srgbClr val="000000"/>
                          </a:solidFill>
                          <a:effectLst/>
                          <a:latin typeface="+mn-lt"/>
                          <a:ea typeface="Calibri" panose="020F0502020204030204" pitchFamily="34" charset="0"/>
                          <a:cs typeface="Calibri Light" panose="020F0302020204030204" pitchFamily="34" charset="0"/>
                        </a:rPr>
                        <a:t> </a:t>
                      </a:r>
                      <a:r>
                        <a:rPr lang="en-US" sz="1000" b="0" kern="1200" dirty="0">
                          <a:solidFill>
                            <a:srgbClr val="000000"/>
                          </a:solidFill>
                          <a:effectLst/>
                          <a:latin typeface="+mn-lt"/>
                          <a:ea typeface="Calibri" panose="020F0502020204030204" pitchFamily="34" charset="0"/>
                          <a:cs typeface="Calibri Light" panose="020F0302020204030204" pitchFamily="34" charset="0"/>
                        </a:rPr>
                        <a:t>(35.6)</a:t>
                      </a:r>
                    </a:p>
                  </a:txBody>
                  <a:tcPr marL="51435" marR="5143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algn="ctr" defTabSz="914377" rtl="0" eaLnBrk="1" latinLnBrk="0" hangingPunct="1">
                        <a:spcAft>
                          <a:spcPts val="0"/>
                        </a:spcAft>
                      </a:pPr>
                      <a:r>
                        <a:rPr lang="en-US" sz="1000" b="0" kern="1200" dirty="0">
                          <a:solidFill>
                            <a:srgbClr val="000000"/>
                          </a:solidFill>
                          <a:effectLst/>
                          <a:latin typeface="+mn-lt"/>
                          <a:ea typeface="Calibri" panose="020F0502020204030204" pitchFamily="34" charset="0"/>
                          <a:cs typeface="Calibri Light" panose="020F0302020204030204" pitchFamily="34" charset="0"/>
                        </a:rPr>
                        <a:t>859</a:t>
                      </a:r>
                      <a:r>
                        <a:rPr lang="en-US" sz="1000" b="0" kern="1200" baseline="0" dirty="0">
                          <a:solidFill>
                            <a:srgbClr val="000000"/>
                          </a:solidFill>
                          <a:effectLst/>
                          <a:latin typeface="+mn-lt"/>
                          <a:ea typeface="Calibri" panose="020F0502020204030204" pitchFamily="34" charset="0"/>
                          <a:cs typeface="Calibri Light" panose="020F0302020204030204" pitchFamily="34" charset="0"/>
                        </a:rPr>
                        <a:t> </a:t>
                      </a:r>
                      <a:r>
                        <a:rPr lang="en-US" sz="1000" b="0" kern="1200" dirty="0">
                          <a:solidFill>
                            <a:srgbClr val="000000"/>
                          </a:solidFill>
                          <a:effectLst/>
                          <a:latin typeface="+mn-lt"/>
                          <a:ea typeface="Calibri" panose="020F0502020204030204" pitchFamily="34" charset="0"/>
                          <a:cs typeface="Calibri Light" panose="020F0302020204030204" pitchFamily="34" charset="0"/>
                        </a:rPr>
                        <a:t>(36.0)</a:t>
                      </a:r>
                    </a:p>
                  </a:txBody>
                  <a:tcPr marL="51435" marR="5143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116330337"/>
                  </a:ext>
                </a:extLst>
              </a:tr>
              <a:tr h="185166">
                <a:tc vMerge="1">
                  <a:txBody>
                    <a:bodyPr/>
                    <a:lstStyle/>
                    <a:p>
                      <a:endParaRPr lang="en-US" dirty="0"/>
                    </a:p>
                  </a:txBody>
                  <a:tcPr marL="360000" marR="37823" marT="0" marB="0">
                    <a:noFill/>
                  </a:tcPr>
                </a:tc>
                <a:tc>
                  <a:txBody>
                    <a:bodyPr/>
                    <a:lstStyle/>
                    <a:p>
                      <a:pPr algn="l">
                        <a:spcAft>
                          <a:spcPts val="0"/>
                        </a:spcAft>
                      </a:pPr>
                      <a:r>
                        <a:rPr lang="en-US" sz="1000" dirty="0">
                          <a:effectLst/>
                          <a:latin typeface="+mn-lt"/>
                        </a:rPr>
                        <a:t>Asia–Pacific</a:t>
                      </a:r>
                      <a:endParaRPr lang="en-US" sz="1000" dirty="0">
                        <a:effectLst/>
                        <a:latin typeface="+mn-lt"/>
                        <a:ea typeface="Calibri" panose="020F0502020204030204" pitchFamily="34" charset="0"/>
                        <a:cs typeface="Times New Roman" panose="02020603050405020304" pitchFamily="18" charset="0"/>
                      </a:endParaRPr>
                    </a:p>
                  </a:txBody>
                  <a:tcPr marL="270000" marR="2836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377" rtl="0" eaLnBrk="1" latinLnBrk="0" hangingPunct="1">
                        <a:spcAft>
                          <a:spcPts val="0"/>
                        </a:spcAft>
                      </a:pPr>
                      <a:r>
                        <a:rPr lang="en-US" sz="1000" b="0" kern="1200" dirty="0">
                          <a:solidFill>
                            <a:srgbClr val="000000"/>
                          </a:solidFill>
                          <a:effectLst/>
                          <a:latin typeface="+mn-lt"/>
                          <a:ea typeface="Calibri" panose="020F0502020204030204" pitchFamily="34" charset="0"/>
                          <a:cs typeface="Calibri Light" panose="020F0302020204030204" pitchFamily="34" charset="0"/>
                        </a:rPr>
                        <a:t>373</a:t>
                      </a:r>
                      <a:r>
                        <a:rPr lang="en-US" sz="1000" b="0" kern="1200" baseline="0" dirty="0">
                          <a:solidFill>
                            <a:srgbClr val="000000"/>
                          </a:solidFill>
                          <a:effectLst/>
                          <a:latin typeface="+mn-lt"/>
                          <a:ea typeface="Calibri" panose="020F0502020204030204" pitchFamily="34" charset="0"/>
                          <a:cs typeface="Calibri Light" panose="020F0302020204030204" pitchFamily="34" charset="0"/>
                        </a:rPr>
                        <a:t> </a:t>
                      </a:r>
                      <a:r>
                        <a:rPr lang="en-US" sz="1000" b="0" kern="1200" dirty="0">
                          <a:solidFill>
                            <a:srgbClr val="000000"/>
                          </a:solidFill>
                          <a:effectLst/>
                          <a:latin typeface="+mn-lt"/>
                          <a:ea typeface="Calibri" panose="020F0502020204030204" pitchFamily="34" charset="0"/>
                          <a:cs typeface="Calibri Light" panose="020F0302020204030204" pitchFamily="34" charset="0"/>
                        </a:rPr>
                        <a:t>(15.5)</a:t>
                      </a:r>
                    </a:p>
                  </a:txBody>
                  <a:tcPr marL="51435" marR="5143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377" rtl="0" eaLnBrk="1" latinLnBrk="0" hangingPunct="1">
                        <a:spcAft>
                          <a:spcPts val="0"/>
                        </a:spcAft>
                      </a:pPr>
                      <a:r>
                        <a:rPr lang="en-US" sz="1000" b="0" kern="1200" dirty="0">
                          <a:solidFill>
                            <a:srgbClr val="000000"/>
                          </a:solidFill>
                          <a:effectLst/>
                          <a:latin typeface="+mn-lt"/>
                          <a:ea typeface="Calibri" panose="020F0502020204030204" pitchFamily="34" charset="0"/>
                          <a:cs typeface="Calibri Light" panose="020F0302020204030204" pitchFamily="34" charset="0"/>
                        </a:rPr>
                        <a:t>389</a:t>
                      </a:r>
                      <a:r>
                        <a:rPr lang="en-US" sz="1000" b="0" kern="1200" baseline="0" dirty="0">
                          <a:solidFill>
                            <a:srgbClr val="000000"/>
                          </a:solidFill>
                          <a:effectLst/>
                          <a:latin typeface="+mn-lt"/>
                          <a:ea typeface="Calibri" panose="020F0502020204030204" pitchFamily="34" charset="0"/>
                          <a:cs typeface="Calibri Light" panose="020F0302020204030204" pitchFamily="34" charset="0"/>
                        </a:rPr>
                        <a:t> </a:t>
                      </a:r>
                      <a:r>
                        <a:rPr lang="en-US" sz="1000" b="0" kern="1200" dirty="0">
                          <a:solidFill>
                            <a:srgbClr val="000000"/>
                          </a:solidFill>
                          <a:effectLst/>
                          <a:latin typeface="+mn-lt"/>
                          <a:ea typeface="Calibri" panose="020F0502020204030204" pitchFamily="34" charset="0"/>
                          <a:cs typeface="Calibri Light" panose="020F0302020204030204" pitchFamily="34" charset="0"/>
                        </a:rPr>
                        <a:t>(16.3)</a:t>
                      </a:r>
                    </a:p>
                  </a:txBody>
                  <a:tcPr marL="51435" marR="5143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17137207"/>
                  </a:ext>
                </a:extLst>
              </a:tr>
              <a:tr h="185166">
                <a:tc gridSpan="2">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000" baseline="0" dirty="0">
                          <a:effectLst/>
                        </a:rPr>
                        <a:t>Mean systolic blood pressure, </a:t>
                      </a:r>
                      <a:r>
                        <a:rPr lang="en-US" sz="1000" dirty="0">
                          <a:effectLst/>
                        </a:rPr>
                        <a:t>mm Hg (SD)</a:t>
                      </a:r>
                      <a:r>
                        <a:rPr lang="en-US" sz="1000" baseline="30000" dirty="0">
                          <a:effectLst/>
                        </a:rPr>
                        <a:t>†</a:t>
                      </a:r>
                      <a:endParaRPr lang="en-US" sz="1000" baseline="300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spcAft>
                          <a:spcPts val="0"/>
                        </a:spcAft>
                      </a:pPr>
                      <a:endParaRPr lang="en-US" sz="1400" b="0" dirty="0">
                        <a:effectLst/>
                        <a:latin typeface="Arial Regular"/>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solidFill>
                        <a:srgbClr val="114585"/>
                      </a:solidFill>
                      <a:prstDash val="solid"/>
                      <a:round/>
                      <a:headEnd type="none" w="med" len="med"/>
                      <a:tailEnd type="none" w="med" len="med"/>
                    </a:lnR>
                    <a:lnT w="12700" cap="flat" cmpd="sng" algn="ctr">
                      <a:solidFill>
                        <a:srgbClr val="114585"/>
                      </a:solidFill>
                      <a:prstDash val="solid"/>
                      <a:round/>
                      <a:headEnd type="none" w="med" len="med"/>
                      <a:tailEnd type="none" w="med" len="med"/>
                    </a:lnT>
                    <a:lnB w="12700" cap="flat" cmpd="sng" algn="ctr">
                      <a:solidFill>
                        <a:srgbClr val="114585"/>
                      </a:solidFill>
                      <a:prstDash val="solid"/>
                      <a:round/>
                      <a:headEnd type="none" w="med" len="med"/>
                      <a:tailEnd type="none" w="med" len="med"/>
                    </a:lnB>
                    <a:noFill/>
                  </a:tcPr>
                </a:tc>
                <a:tc>
                  <a:txBody>
                    <a:bodyPr/>
                    <a:lstStyle/>
                    <a:p>
                      <a:pPr algn="ctr">
                        <a:spcAft>
                          <a:spcPts val="0"/>
                        </a:spcAft>
                      </a:pPr>
                      <a:r>
                        <a:rPr lang="en-US" sz="1000" dirty="0">
                          <a:effectLst/>
                        </a:rPr>
                        <a:t>130.5</a:t>
                      </a:r>
                      <a:r>
                        <a:rPr lang="en-US" sz="1000" baseline="0" dirty="0">
                          <a:effectLst/>
                        </a:rPr>
                        <a:t> (</a:t>
                      </a:r>
                      <a:r>
                        <a:rPr lang="en-US" sz="1000" dirty="0">
                          <a:effectLst/>
                        </a:rPr>
                        <a:t>15.6)/74.3 (10.6)</a:t>
                      </a:r>
                      <a:endParaRPr lang="en-US" sz="1000" b="0" dirty="0">
                        <a:effectLst/>
                        <a:latin typeface="Arial Regular"/>
                        <a:ea typeface="Calibri" panose="020F0502020204030204" pitchFamily="34" charset="0"/>
                        <a:cs typeface="Times New Roman" panose="02020603050405020304" pitchFamily="18" charset="0"/>
                      </a:endParaRPr>
                    </a:p>
                  </a:txBody>
                  <a:tcPr marL="51435" marR="5143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spcAft>
                          <a:spcPts val="0"/>
                        </a:spcAft>
                      </a:pPr>
                      <a:r>
                        <a:rPr lang="en-US" sz="1000" dirty="0">
                          <a:effectLst/>
                        </a:rPr>
                        <a:t>130.6 (15.3)/74.3 (10.4)</a:t>
                      </a:r>
                      <a:endParaRPr lang="en-US" sz="1000" b="0" dirty="0">
                        <a:effectLst/>
                        <a:latin typeface="Arial Regular"/>
                        <a:ea typeface="Calibri" panose="020F0502020204030204" pitchFamily="34" charset="0"/>
                        <a:cs typeface="Times New Roman" panose="02020603050405020304" pitchFamily="18" charset="0"/>
                      </a:endParaRPr>
                    </a:p>
                  </a:txBody>
                  <a:tcPr marL="51435" marR="5143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607562278"/>
                  </a:ext>
                </a:extLst>
              </a:tr>
              <a:tr h="185166">
                <a:tc gridSpan="2">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000" dirty="0">
                          <a:effectLst/>
                        </a:rPr>
                        <a:t>Heart rate,</a:t>
                      </a:r>
                      <a:r>
                        <a:rPr lang="en-US" sz="1000" baseline="0" dirty="0">
                          <a:effectLst/>
                        </a:rPr>
                        <a:t> </a:t>
                      </a:r>
                      <a:r>
                        <a:rPr lang="en-US" sz="1000" dirty="0">
                          <a:effectLst/>
                        </a:rPr>
                        <a:t>beats/min (SD) )</a:t>
                      </a:r>
                      <a:r>
                        <a:rPr lang="en-US" sz="1000" baseline="30000" dirty="0">
                          <a:effectLst/>
                        </a:rPr>
                        <a:t>†</a:t>
                      </a:r>
                      <a:endParaRPr lang="en-US" sz="1000" baseline="300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lnL w="12700" cap="flat" cmpd="sng" algn="ctr">
                      <a:noFill/>
                      <a:prstDash val="solid"/>
                      <a:round/>
                      <a:headEnd type="none" w="med" len="med"/>
                      <a:tailEnd type="none" w="med" len="med"/>
                    </a:lnL>
                    <a:lnR w="12700" cap="flat" cmpd="sng" algn="ctr">
                      <a:solidFill>
                        <a:srgbClr val="114585"/>
                      </a:solidFill>
                      <a:prstDash val="solid"/>
                      <a:round/>
                      <a:headEnd type="none" w="med" len="med"/>
                      <a:tailEnd type="none" w="med" len="med"/>
                    </a:lnR>
                    <a:lnT w="12700" cap="flat" cmpd="sng" algn="ctr">
                      <a:solidFill>
                        <a:srgbClr val="114585"/>
                      </a:solidFill>
                      <a:prstDash val="solid"/>
                      <a:round/>
                      <a:headEnd type="none" w="med" len="med"/>
                      <a:tailEnd type="none" w="med" len="med"/>
                    </a:lnT>
                    <a:lnB w="12700" cap="flat" cmpd="sng" algn="ctr">
                      <a:solidFill>
                        <a:srgbClr val="114585"/>
                      </a:solidFill>
                      <a:prstDash val="solid"/>
                      <a:round/>
                      <a:headEnd type="none" w="med" len="med"/>
                      <a:tailEnd type="none" w="med" len="med"/>
                    </a:lnB>
                    <a:noFill/>
                  </a:tcPr>
                </a:tc>
                <a:tc>
                  <a:txBody>
                    <a:bodyPr/>
                    <a:lstStyle/>
                    <a:p>
                      <a:pPr marL="0" algn="ctr" defTabSz="914377" rtl="0" eaLnBrk="1" latinLnBrk="0" hangingPunct="1">
                        <a:spcAft>
                          <a:spcPts val="0"/>
                        </a:spcAft>
                      </a:pPr>
                      <a:r>
                        <a:rPr lang="en-US" sz="1000" b="0" kern="1200" dirty="0">
                          <a:solidFill>
                            <a:srgbClr val="000000"/>
                          </a:solidFill>
                          <a:effectLst/>
                          <a:latin typeface="Arial Regular"/>
                          <a:ea typeface="Calibri" panose="020F0502020204030204" pitchFamily="34" charset="0"/>
                          <a:cs typeface="Calibri Light" panose="020F0302020204030204" pitchFamily="34" charset="0"/>
                        </a:rPr>
                        <a:t>70.6</a:t>
                      </a:r>
                      <a:r>
                        <a:rPr lang="en-US" sz="1000" b="0" kern="1200" baseline="0" dirty="0">
                          <a:solidFill>
                            <a:srgbClr val="000000"/>
                          </a:solidFill>
                          <a:effectLst/>
                          <a:latin typeface="Arial Regular"/>
                          <a:ea typeface="Calibri" panose="020F0502020204030204" pitchFamily="34" charset="0"/>
                          <a:cs typeface="Calibri Light" panose="020F0302020204030204" pitchFamily="34" charset="0"/>
                        </a:rPr>
                        <a:t> (</a:t>
                      </a:r>
                      <a:r>
                        <a:rPr lang="en-US" sz="1000" b="0" kern="1200" dirty="0">
                          <a:solidFill>
                            <a:srgbClr val="000000"/>
                          </a:solidFill>
                          <a:effectLst/>
                          <a:latin typeface="Arial Regular"/>
                          <a:ea typeface="Calibri" panose="020F0502020204030204" pitchFamily="34" charset="0"/>
                          <a:cs typeface="Calibri Light" panose="020F0302020204030204" pitchFamily="34" charset="0"/>
                        </a:rPr>
                        <a:t>12.3)</a:t>
                      </a:r>
                    </a:p>
                  </a:txBody>
                  <a:tcPr marL="51435" marR="5143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377" rtl="0" eaLnBrk="1" latinLnBrk="0" hangingPunct="1">
                        <a:spcAft>
                          <a:spcPts val="0"/>
                        </a:spcAft>
                      </a:pPr>
                      <a:r>
                        <a:rPr lang="en-US" sz="1000" b="0" kern="1200" dirty="0">
                          <a:solidFill>
                            <a:srgbClr val="000000"/>
                          </a:solidFill>
                          <a:effectLst/>
                          <a:latin typeface="Arial Regular"/>
                          <a:ea typeface="Calibri" panose="020F0502020204030204" pitchFamily="34" charset="0"/>
                          <a:cs typeface="Calibri Light" panose="020F0302020204030204" pitchFamily="34" charset="0"/>
                        </a:rPr>
                        <a:t>70.3</a:t>
                      </a:r>
                      <a:r>
                        <a:rPr lang="en-US" sz="1000" b="0" kern="1200" baseline="0" dirty="0">
                          <a:solidFill>
                            <a:srgbClr val="000000"/>
                          </a:solidFill>
                          <a:effectLst/>
                          <a:latin typeface="Arial Regular"/>
                          <a:ea typeface="Calibri" panose="020F0502020204030204" pitchFamily="34" charset="0"/>
                          <a:cs typeface="Calibri Light" panose="020F0302020204030204" pitchFamily="34" charset="0"/>
                        </a:rPr>
                        <a:t> (</a:t>
                      </a:r>
                      <a:r>
                        <a:rPr lang="en-US" sz="1000" b="0" kern="1200" dirty="0">
                          <a:solidFill>
                            <a:srgbClr val="000000"/>
                          </a:solidFill>
                          <a:effectLst/>
                          <a:latin typeface="Arial Regular"/>
                          <a:ea typeface="Calibri" panose="020F0502020204030204" pitchFamily="34" charset="0"/>
                          <a:cs typeface="Calibri Light" panose="020F0302020204030204" pitchFamily="34" charset="0"/>
                        </a:rPr>
                        <a:t>12.2)</a:t>
                      </a:r>
                    </a:p>
                  </a:txBody>
                  <a:tcPr marL="51435" marR="5143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91502959"/>
                  </a:ext>
                </a:extLst>
              </a:tr>
              <a:tr h="185166">
                <a:tc gridSpan="2">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GB" sz="1000" kern="1200" dirty="0">
                          <a:effectLst/>
                        </a:rPr>
                        <a:t>Mean body mass index, </a:t>
                      </a:r>
                      <a:r>
                        <a:rPr lang="en-GB" sz="1000" dirty="0">
                          <a:effectLst/>
                        </a:rPr>
                        <a:t>kg/m</a:t>
                      </a:r>
                      <a:r>
                        <a:rPr lang="en-GB" sz="1000" baseline="30000" dirty="0">
                          <a:effectLst/>
                        </a:rPr>
                        <a:t>2</a:t>
                      </a:r>
                      <a:r>
                        <a:rPr lang="en-GB" sz="1000" baseline="0" dirty="0">
                          <a:effectLst/>
                        </a:rPr>
                        <a:t> (SD)</a:t>
                      </a:r>
                      <a:endParaRPr lang="en-US" sz="1000" b="1" kern="1200" dirty="0">
                        <a:solidFill>
                          <a:schemeClr val="dk1"/>
                        </a:solidFill>
                        <a:effectLst/>
                        <a:latin typeface="+mn-lt"/>
                        <a:ea typeface="+mn-ea"/>
                        <a:cs typeface="+mn-cs"/>
                      </a:endParaRPr>
                    </a:p>
                  </a:txBody>
                  <a:tcPr marL="43200" marR="43411"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l">
                        <a:spcAft>
                          <a:spcPts val="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60000" marR="57881" marT="0" marB="0" anchor="ctr">
                    <a:lnL w="12700" cap="flat" cmpd="sng" algn="ctr">
                      <a:noFill/>
                      <a:prstDash val="solid"/>
                      <a:round/>
                      <a:headEnd type="none" w="med" len="med"/>
                      <a:tailEnd type="none" w="med" len="med"/>
                    </a:lnL>
                    <a:lnR w="12700" cap="flat" cmpd="sng" algn="ctr">
                      <a:solidFill>
                        <a:srgbClr val="114585"/>
                      </a:solidFill>
                      <a:prstDash val="solid"/>
                      <a:round/>
                      <a:headEnd type="none" w="med" len="med"/>
                      <a:tailEnd type="none" w="med" len="med"/>
                    </a:lnR>
                    <a:lnT w="12700" cap="flat" cmpd="sng" algn="ctr">
                      <a:solidFill>
                        <a:srgbClr val="114585"/>
                      </a:solidFill>
                      <a:prstDash val="solid"/>
                      <a:round/>
                      <a:headEnd type="none" w="med" len="med"/>
                      <a:tailEnd type="none" w="med" len="med"/>
                    </a:lnT>
                    <a:lnB w="12700" cap="flat" cmpd="sng" algn="ctr">
                      <a:solidFill>
                        <a:srgbClr val="114585"/>
                      </a:solidFill>
                      <a:prstDash val="solid"/>
                      <a:round/>
                      <a:headEnd type="none" w="med" len="med"/>
                      <a:tailEnd type="none" w="med" len="med"/>
                    </a:lnB>
                    <a:noFill/>
                  </a:tcPr>
                </a:tc>
                <a:tc>
                  <a:txBody>
                    <a:bodyPr/>
                    <a:lstStyle/>
                    <a:p>
                      <a:pPr marL="0" algn="ctr" defTabSz="914377" rtl="0" eaLnBrk="1" latinLnBrk="0" hangingPunct="1">
                        <a:spcAft>
                          <a:spcPts val="0"/>
                        </a:spcAft>
                      </a:pPr>
                      <a:r>
                        <a:rPr lang="en-US" sz="1000" kern="1200" dirty="0">
                          <a:effectLst/>
                        </a:rPr>
                        <a:t>30.2 (4.9)</a:t>
                      </a:r>
                      <a:endParaRPr lang="en-US" sz="1000" b="0" kern="1200" dirty="0">
                        <a:solidFill>
                          <a:srgbClr val="000000"/>
                        </a:solidFill>
                        <a:effectLst/>
                        <a:latin typeface="Arial Regular"/>
                        <a:ea typeface="Calibri" panose="020F0502020204030204" pitchFamily="34" charset="0"/>
                        <a:cs typeface="Calibri Light" panose="020F0302020204030204" pitchFamily="34" charset="0"/>
                      </a:endParaRPr>
                    </a:p>
                  </a:txBody>
                  <a:tcPr marL="51435" marR="5143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algn="ctr" defTabSz="914377" rtl="0" eaLnBrk="1" latinLnBrk="0" hangingPunct="1">
                        <a:spcAft>
                          <a:spcPts val="0"/>
                        </a:spcAft>
                      </a:pPr>
                      <a:r>
                        <a:rPr lang="en-US" sz="1000" kern="1200" dirty="0">
                          <a:effectLst/>
                        </a:rPr>
                        <a:t>30.3 (5.1)</a:t>
                      </a:r>
                      <a:endParaRPr lang="en-US" sz="1000" b="0" kern="1200" dirty="0">
                        <a:solidFill>
                          <a:srgbClr val="000000"/>
                        </a:solidFill>
                        <a:effectLst/>
                        <a:latin typeface="Arial Regular"/>
                        <a:ea typeface="Calibri" panose="020F0502020204030204" pitchFamily="34" charset="0"/>
                        <a:cs typeface="Calibri Light" panose="020F0302020204030204" pitchFamily="34" charset="0"/>
                      </a:endParaRPr>
                    </a:p>
                  </a:txBody>
                  <a:tcPr marL="51435" marR="5143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577487620"/>
                  </a:ext>
                </a:extLst>
              </a:tr>
              <a:tr h="185166">
                <a:tc gridSpan="2">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000" dirty="0">
                          <a:effectLst/>
                        </a:rPr>
                        <a:t>Serum creatinine,</a:t>
                      </a:r>
                      <a:r>
                        <a:rPr lang="en-US" sz="1000" baseline="0" dirty="0">
                          <a:effectLst/>
                        </a:rPr>
                        <a:t> </a:t>
                      </a:r>
                      <a:r>
                        <a:rPr lang="en-US" sz="1000" dirty="0">
                          <a:effectLst/>
                        </a:rPr>
                        <a:t>mg/</a:t>
                      </a:r>
                      <a:r>
                        <a:rPr lang="en-US" sz="1000" dirty="0" err="1">
                          <a:effectLst/>
                        </a:rPr>
                        <a:t>dL</a:t>
                      </a:r>
                      <a:r>
                        <a:rPr lang="en-US" sz="1000" dirty="0">
                          <a:effectLst/>
                        </a:rPr>
                        <a:t> (SD)</a:t>
                      </a:r>
                      <a:r>
                        <a:rPr lang="en-US" sz="1000" baseline="30000" dirty="0">
                          <a:effectLst/>
                          <a:latin typeface="Arial" panose="020B0604020202020204" pitchFamily="34" charset="0"/>
                          <a:cs typeface="Arial" panose="020B0604020202020204" pitchFamily="34" charset="0"/>
                        </a:rPr>
                        <a:t>†</a:t>
                      </a:r>
                      <a:endParaRPr lang="en-US" sz="1000" baseline="30000" dirty="0">
                        <a:effectLst/>
                        <a:latin typeface="Calibri" panose="020F0502020204030204" pitchFamily="34" charset="0"/>
                        <a:ea typeface="Calibri" panose="020F0502020204030204" pitchFamily="34" charset="0"/>
                        <a:cs typeface="Times New Roman" panose="02020603050405020304" pitchFamily="18" charset="0"/>
                      </a:endParaRPr>
                    </a:p>
                  </a:txBody>
                  <a:tcPr marL="43200" marR="43411"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lnL w="12700" cap="flat" cmpd="sng" algn="ctr">
                      <a:noFill/>
                      <a:prstDash val="solid"/>
                      <a:round/>
                      <a:headEnd type="none" w="med" len="med"/>
                      <a:tailEnd type="none" w="med" len="med"/>
                    </a:lnL>
                    <a:lnR w="12700" cap="flat" cmpd="sng" algn="ctr">
                      <a:solidFill>
                        <a:srgbClr val="114585"/>
                      </a:solidFill>
                      <a:prstDash val="solid"/>
                      <a:round/>
                      <a:headEnd type="none" w="med" len="med"/>
                      <a:tailEnd type="none" w="med" len="med"/>
                    </a:lnR>
                    <a:lnT w="12700" cap="flat" cmpd="sng" algn="ctr">
                      <a:solidFill>
                        <a:srgbClr val="114585"/>
                      </a:solidFill>
                      <a:prstDash val="solid"/>
                      <a:round/>
                      <a:headEnd type="none" w="med" len="med"/>
                      <a:tailEnd type="none" w="med" len="med"/>
                    </a:lnT>
                    <a:lnB w="12700" cap="flat" cmpd="sng" algn="ctr">
                      <a:solidFill>
                        <a:srgbClr val="114585"/>
                      </a:solidFill>
                      <a:prstDash val="solid"/>
                      <a:round/>
                      <a:headEnd type="none" w="med" len="med"/>
                      <a:tailEnd type="none" w="med" len="med"/>
                    </a:lnB>
                    <a:noFill/>
                  </a:tcPr>
                </a:tc>
                <a:tc>
                  <a:txBody>
                    <a:bodyPr/>
                    <a:lstStyle/>
                    <a:p>
                      <a:pPr marL="0" algn="ctr" defTabSz="914377" rtl="0" eaLnBrk="1" latinLnBrk="0" hangingPunct="1">
                        <a:spcAft>
                          <a:spcPts val="0"/>
                        </a:spcAft>
                      </a:pPr>
                      <a:r>
                        <a:rPr lang="en-US" sz="1000" b="0" kern="1200" dirty="0">
                          <a:solidFill>
                            <a:srgbClr val="000000"/>
                          </a:solidFill>
                          <a:effectLst/>
                          <a:latin typeface="Arial Regular"/>
                          <a:ea typeface="Calibri" panose="020F0502020204030204" pitchFamily="34" charset="0"/>
                          <a:cs typeface="Calibri Light" panose="020F0302020204030204" pitchFamily="34" charset="0"/>
                        </a:rPr>
                        <a:t>96.2 (27.2)</a:t>
                      </a:r>
                    </a:p>
                  </a:txBody>
                  <a:tcPr marL="51435" marR="5143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377" rtl="0" eaLnBrk="1" latinLnBrk="0" hangingPunct="1">
                        <a:spcAft>
                          <a:spcPts val="0"/>
                        </a:spcAft>
                      </a:pPr>
                      <a:r>
                        <a:rPr lang="en-US" sz="1000" b="0" kern="1200" dirty="0">
                          <a:solidFill>
                            <a:srgbClr val="000000"/>
                          </a:solidFill>
                          <a:effectLst/>
                          <a:latin typeface="Arial Regular"/>
                          <a:ea typeface="Calibri" panose="020F0502020204030204" pitchFamily="34" charset="0"/>
                          <a:cs typeface="Calibri Light" panose="020F0302020204030204" pitchFamily="34" charset="0"/>
                        </a:rPr>
                        <a:t>96.6 (27.4)</a:t>
                      </a:r>
                    </a:p>
                  </a:txBody>
                  <a:tcPr marL="51435" marR="5143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9239890"/>
                  </a:ext>
                </a:extLst>
              </a:tr>
              <a:tr h="185166">
                <a:tc gridSpan="2">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GB" sz="1000" baseline="0" dirty="0">
                          <a:effectLst/>
                          <a:latin typeface="+mn-lt"/>
                          <a:ea typeface="Calibri" panose="020F0502020204030204" pitchFamily="34" charset="0"/>
                          <a:cs typeface="Times New Roman" panose="02020603050405020304" pitchFamily="18" charset="0"/>
                        </a:rPr>
                        <a:t>Mean estimated glomerular filtration rate, </a:t>
                      </a:r>
                      <a:r>
                        <a:rPr lang="en-US" sz="1000" b="1" kern="1200" baseline="0" dirty="0">
                          <a:solidFill>
                            <a:schemeClr val="tx1"/>
                          </a:solidFill>
                          <a:effectLst/>
                          <a:latin typeface="+mn-lt"/>
                          <a:ea typeface="Calibri" panose="020F0502020204030204" pitchFamily="34" charset="0"/>
                          <a:cs typeface="Times New Roman" panose="02020603050405020304" pitchFamily="18" charset="0"/>
                        </a:rPr>
                        <a:t>ml/min/1.73 m</a:t>
                      </a:r>
                      <a:r>
                        <a:rPr lang="en-US" sz="1000" b="1" kern="1200" baseline="30000" dirty="0">
                          <a:solidFill>
                            <a:schemeClr val="tx1"/>
                          </a:solidFill>
                          <a:effectLst/>
                          <a:latin typeface="+mn-lt"/>
                          <a:ea typeface="Calibri" panose="020F0502020204030204" pitchFamily="34" charset="0"/>
                          <a:cs typeface="Times New Roman" panose="02020603050405020304" pitchFamily="18" charset="0"/>
                        </a:rPr>
                        <a:t>2</a:t>
                      </a:r>
                      <a:r>
                        <a:rPr lang="en-US" sz="1000" b="1" kern="1200" baseline="0" dirty="0">
                          <a:solidFill>
                            <a:schemeClr val="tx1"/>
                          </a:solidFill>
                          <a:effectLst/>
                          <a:latin typeface="+mn-lt"/>
                          <a:ea typeface="Calibri" panose="020F0502020204030204" pitchFamily="34" charset="0"/>
                          <a:cs typeface="Times New Roman" panose="02020603050405020304" pitchFamily="18" charset="0"/>
                        </a:rPr>
                        <a:t> (SD)</a:t>
                      </a:r>
                    </a:p>
                  </a:txBody>
                  <a:tcPr marL="43200" marR="43411"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lnL w="12700" cap="flat" cmpd="sng" algn="ctr">
                      <a:noFill/>
                      <a:prstDash val="solid"/>
                      <a:round/>
                      <a:headEnd type="none" w="med" len="med"/>
                      <a:tailEnd type="none" w="med" len="med"/>
                    </a:lnL>
                    <a:lnR w="12700" cap="flat" cmpd="sng" algn="ctr">
                      <a:solidFill>
                        <a:srgbClr val="114585"/>
                      </a:solidFill>
                      <a:prstDash val="solid"/>
                      <a:round/>
                      <a:headEnd type="none" w="med" len="med"/>
                      <a:tailEnd type="none" w="med" len="med"/>
                    </a:lnR>
                    <a:lnT w="12700" cap="flat" cmpd="sng" algn="ctr">
                      <a:solidFill>
                        <a:srgbClr val="114585"/>
                      </a:solidFill>
                      <a:prstDash val="solid"/>
                      <a:round/>
                      <a:headEnd type="none" w="med" len="med"/>
                      <a:tailEnd type="none" w="med" len="med"/>
                    </a:lnT>
                    <a:lnB w="12700" cap="flat" cmpd="sng" algn="ctr">
                      <a:solidFill>
                        <a:srgbClr val="114585"/>
                      </a:solidFill>
                      <a:prstDash val="solid"/>
                      <a:round/>
                      <a:headEnd type="none" w="med" len="med"/>
                      <a:tailEnd type="none" w="med" len="med"/>
                    </a:lnB>
                    <a:noFill/>
                  </a:tcPr>
                </a:tc>
                <a:tc>
                  <a:txBody>
                    <a:bodyPr/>
                    <a:lstStyle/>
                    <a:p>
                      <a:pPr marL="0" algn="ctr" defTabSz="914377" rtl="0" eaLnBrk="1" latinLnBrk="0" hangingPunct="1">
                        <a:spcAft>
                          <a:spcPts val="0"/>
                        </a:spcAft>
                      </a:pPr>
                      <a:r>
                        <a:rPr lang="en-GB" sz="1000" b="0" kern="1200" dirty="0">
                          <a:solidFill>
                            <a:srgbClr val="000000"/>
                          </a:solidFill>
                          <a:effectLst/>
                          <a:latin typeface="Arial Regular"/>
                          <a:ea typeface="Calibri" panose="020F0502020204030204" pitchFamily="34" charset="0"/>
                          <a:cs typeface="Calibri Light" panose="020F0302020204030204" pitchFamily="34" charset="0"/>
                        </a:rPr>
                        <a:t>63 (19)</a:t>
                      </a:r>
                      <a:endParaRPr lang="en-US" sz="1000" b="0" kern="1200" dirty="0">
                        <a:solidFill>
                          <a:srgbClr val="000000"/>
                        </a:solidFill>
                        <a:effectLst/>
                        <a:latin typeface="Arial Regular"/>
                        <a:ea typeface="Calibri" panose="020F0502020204030204" pitchFamily="34" charset="0"/>
                        <a:cs typeface="Calibri Light" panose="020F0302020204030204" pitchFamily="34" charset="0"/>
                      </a:endParaRPr>
                    </a:p>
                  </a:txBody>
                  <a:tcPr marL="51435" marR="5143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algn="ctr" defTabSz="914377" rtl="0" eaLnBrk="1" latinLnBrk="0" hangingPunct="1">
                        <a:spcAft>
                          <a:spcPts val="0"/>
                        </a:spcAft>
                      </a:pPr>
                      <a:r>
                        <a:rPr lang="en-GB" sz="1000" b="0" kern="1200" dirty="0">
                          <a:solidFill>
                            <a:srgbClr val="000000"/>
                          </a:solidFill>
                          <a:effectLst/>
                          <a:latin typeface="Arial Regular"/>
                          <a:ea typeface="Calibri" panose="020F0502020204030204" pitchFamily="34" charset="0"/>
                          <a:cs typeface="Calibri Light" panose="020F0302020204030204" pitchFamily="34" charset="0"/>
                        </a:rPr>
                        <a:t>62 (19)</a:t>
                      </a:r>
                      <a:endParaRPr lang="en-US" sz="1000" b="0" kern="1200" dirty="0">
                        <a:solidFill>
                          <a:srgbClr val="000000"/>
                        </a:solidFill>
                        <a:effectLst/>
                        <a:latin typeface="Arial Regular"/>
                        <a:ea typeface="Calibri" panose="020F0502020204030204" pitchFamily="34" charset="0"/>
                        <a:cs typeface="Calibri Light" panose="020F0302020204030204" pitchFamily="34" charset="0"/>
                      </a:endParaRPr>
                    </a:p>
                  </a:txBody>
                  <a:tcPr marL="51435" marR="5143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54671123"/>
                  </a:ext>
                </a:extLst>
              </a:tr>
            </a:tbl>
          </a:graphicData>
        </a:graphic>
      </p:graphicFrame>
      <p:pic>
        <p:nvPicPr>
          <p:cNvPr id="1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06391" y="922402"/>
            <a:ext cx="1749906" cy="4423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860347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PARAGON-HF: Summary of baseline </a:t>
            </a:r>
            <a:br>
              <a:rPr lang="en-US" dirty="0"/>
            </a:br>
            <a:r>
              <a:rPr lang="en-US" dirty="0"/>
              <a:t>clinical HF features</a:t>
            </a:r>
            <a:endParaRPr lang="en-US" i="1" dirty="0">
              <a:solidFill>
                <a:srgbClr val="114585"/>
              </a:solidFill>
            </a:endParaRPr>
          </a:p>
        </p:txBody>
      </p:sp>
      <p:sp>
        <p:nvSpPr>
          <p:cNvPr id="8" name="Slide Number Placeholder 7"/>
          <p:cNvSpPr>
            <a:spLocks noGrp="1"/>
          </p:cNvSpPr>
          <p:nvPr>
            <p:ph type="sldNum" sz="quarter" idx="11"/>
          </p:nvPr>
        </p:nvSpPr>
        <p:spPr/>
        <p:txBody>
          <a:bodyPr/>
          <a:lstStyle/>
          <a:p>
            <a:pPr defTabSz="685800" fontAlgn="auto">
              <a:spcBef>
                <a:spcPts val="0"/>
              </a:spcBef>
              <a:spcAft>
                <a:spcPts val="0"/>
              </a:spcAft>
            </a:pPr>
            <a:fld id="{47547CF9-5B10-D24F-A8D7-45A9778164F7}" type="slidenum">
              <a:rPr lang="uk-UA">
                <a:solidFill>
                  <a:srgbClr val="000000"/>
                </a:solidFill>
                <a:latin typeface="Arial"/>
              </a:rPr>
              <a:pPr defTabSz="685800" fontAlgn="auto">
                <a:spcBef>
                  <a:spcPts val="0"/>
                </a:spcBef>
                <a:spcAft>
                  <a:spcPts val="0"/>
                </a:spcAft>
              </a:pPr>
              <a:t>9</a:t>
            </a:fld>
            <a:endParaRPr lang="uk-UA" dirty="0">
              <a:solidFill>
                <a:srgbClr val="000000"/>
              </a:solidFill>
              <a:latin typeface="Arial"/>
            </a:endParaRPr>
          </a:p>
        </p:txBody>
      </p:sp>
      <p:sp>
        <p:nvSpPr>
          <p:cNvPr id="6" name="Text Placeholder 5"/>
          <p:cNvSpPr>
            <a:spLocks noGrp="1"/>
          </p:cNvSpPr>
          <p:nvPr>
            <p:ph type="body" sz="quarter" idx="14"/>
          </p:nvPr>
        </p:nvSpPr>
        <p:spPr>
          <a:xfrm>
            <a:off x="457200" y="1752390"/>
            <a:ext cx="7772400" cy="285750"/>
          </a:xfrm>
        </p:spPr>
        <p:txBody>
          <a:bodyPr/>
          <a:lstStyle/>
          <a:p>
            <a:r>
              <a:rPr lang="en-US" sz="1350" dirty="0"/>
              <a:t>Broad sample with mild-to-moderate </a:t>
            </a:r>
            <a:r>
              <a:rPr lang="en-US" sz="1350" dirty="0" err="1"/>
              <a:t>HFpEF</a:t>
            </a:r>
            <a:r>
              <a:rPr lang="en-US" sz="1350" dirty="0"/>
              <a:t> severity </a:t>
            </a:r>
          </a:p>
        </p:txBody>
      </p:sp>
      <p:sp>
        <p:nvSpPr>
          <p:cNvPr id="13" name="Text Placeholder 12"/>
          <p:cNvSpPr>
            <a:spLocks noGrp="1"/>
          </p:cNvSpPr>
          <p:nvPr>
            <p:ph type="body" sz="quarter" idx="12"/>
          </p:nvPr>
        </p:nvSpPr>
        <p:spPr>
          <a:xfrm>
            <a:off x="457200" y="5246146"/>
            <a:ext cx="6161183" cy="526004"/>
          </a:xfrm>
        </p:spPr>
        <p:txBody>
          <a:bodyPr/>
          <a:lstStyle/>
          <a:p>
            <a:pPr defTabSz="914378">
              <a:spcAft>
                <a:spcPts val="0"/>
              </a:spcAft>
              <a:tabLst>
                <a:tab pos="3998813" algn="r"/>
                <a:tab pos="8229395" algn="r"/>
              </a:tabLst>
            </a:pPr>
            <a:r>
              <a:rPr lang="en-GB" dirty="0">
                <a:solidFill>
                  <a:srgbClr val="000000"/>
                </a:solidFill>
              </a:rPr>
              <a:t>IQR, interquartile range; NT-</a:t>
            </a:r>
            <a:r>
              <a:rPr lang="en-GB" dirty="0" err="1">
                <a:solidFill>
                  <a:srgbClr val="000000"/>
                </a:solidFill>
              </a:rPr>
              <a:t>proBNP</a:t>
            </a:r>
            <a:r>
              <a:rPr lang="en-GB" dirty="0">
                <a:solidFill>
                  <a:srgbClr val="000000"/>
                </a:solidFill>
              </a:rPr>
              <a:t>, N-terminal pro-B-type natriuretic peptide; NYHA, New Yok Heart Association; SD, standard deviation</a:t>
            </a:r>
          </a:p>
          <a:p>
            <a:pPr defTabSz="914378">
              <a:spcAft>
                <a:spcPts val="0"/>
              </a:spcAft>
              <a:tabLst>
                <a:tab pos="3998813" algn="r"/>
                <a:tab pos="8229395" algn="r"/>
              </a:tabLst>
            </a:pPr>
            <a:r>
              <a:rPr lang="en-GB" dirty="0">
                <a:solidFill>
                  <a:srgbClr val="000000"/>
                </a:solidFill>
              </a:rPr>
              <a:t>†Baseline characteristics measured at randomization visit (all others from screening visit)</a:t>
            </a:r>
          </a:p>
          <a:p>
            <a:pPr defTabSz="914378">
              <a:spcAft>
                <a:spcPts val="0"/>
              </a:spcAft>
              <a:tabLst>
                <a:tab pos="3998813" algn="r"/>
                <a:tab pos="8229395" algn="r"/>
              </a:tabLst>
            </a:pPr>
            <a:r>
              <a:rPr lang="en-GB" dirty="0">
                <a:solidFill>
                  <a:srgbClr val="000000"/>
                </a:solidFill>
              </a:rPr>
              <a:t>Note: 39 patients had missing NT-</a:t>
            </a:r>
            <a:r>
              <a:rPr lang="en-GB" dirty="0" err="1">
                <a:solidFill>
                  <a:srgbClr val="000000"/>
                </a:solidFill>
              </a:rPr>
              <a:t>proBNP</a:t>
            </a:r>
            <a:r>
              <a:rPr lang="en-GB" dirty="0">
                <a:solidFill>
                  <a:srgbClr val="000000"/>
                </a:solidFill>
              </a:rPr>
              <a:t> data. All other baseline data are complete unless otherwise noted.</a:t>
            </a:r>
          </a:p>
          <a:p>
            <a:pPr defTabSz="914378">
              <a:spcAft>
                <a:spcPts val="0"/>
              </a:spcAft>
              <a:tabLst>
                <a:tab pos="3998813" algn="r"/>
                <a:tab pos="8229395" algn="r"/>
              </a:tabLst>
            </a:pPr>
            <a:endParaRPr lang="en-GB" dirty="0"/>
          </a:p>
          <a:p>
            <a:pPr defTabSz="914378">
              <a:spcAft>
                <a:spcPts val="0"/>
              </a:spcAft>
              <a:tabLst>
                <a:tab pos="3998813" algn="r"/>
                <a:tab pos="8229395" algn="r"/>
              </a:tabLst>
            </a:pPr>
            <a:r>
              <a:rPr lang="en-GB" dirty="0"/>
              <a:t>Solomon S, et al. N </a:t>
            </a:r>
            <a:r>
              <a:rPr lang="en-GB" dirty="0" err="1"/>
              <a:t>Engl</a:t>
            </a:r>
            <a:r>
              <a:rPr lang="en-GB" dirty="0"/>
              <a:t> J Med. 2019 (In press)</a:t>
            </a:r>
            <a:endParaRPr lang="en-US" dirty="0"/>
          </a:p>
        </p:txBody>
      </p:sp>
      <p:sp>
        <p:nvSpPr>
          <p:cNvPr id="7" name="AutoShape 2" descr="Image result for kidney png"/>
          <p:cNvSpPr>
            <a:spLocks noChangeAspect="1" noChangeArrowheads="1"/>
          </p:cNvSpPr>
          <p:nvPr/>
        </p:nvSpPr>
        <p:spPr bwMode="auto">
          <a:xfrm>
            <a:off x="2087761" y="1418929"/>
            <a:ext cx="171450" cy="17145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51435" tIns="25718" rIns="51435" bIns="25718" numCol="1" anchor="t" anchorCtr="0" compatLnSpc="1">
            <a:prstTxWarp prst="textNoShape">
              <a:avLst/>
            </a:prstTxWarp>
          </a:bodyPr>
          <a:lstStyle/>
          <a:p>
            <a:pPr defTabSz="685784" fontAlgn="auto">
              <a:spcBef>
                <a:spcPts val="0"/>
              </a:spcBef>
              <a:spcAft>
                <a:spcPts val="0"/>
              </a:spcAft>
              <a:defRPr/>
            </a:pPr>
            <a:endParaRPr lang="en-US" sz="1013" dirty="0">
              <a:solidFill>
                <a:srgbClr val="000000"/>
              </a:solidFill>
              <a:latin typeface="Calibri" panose="020F0502020204030204" pitchFamily="34" charset="0"/>
            </a:endParaRPr>
          </a:p>
        </p:txBody>
      </p:sp>
      <p:sp>
        <p:nvSpPr>
          <p:cNvPr id="11" name="AutoShape 6" descr="Image result for kidney png"/>
          <p:cNvSpPr>
            <a:spLocks noChangeAspect="1" noChangeArrowheads="1"/>
          </p:cNvSpPr>
          <p:nvPr/>
        </p:nvSpPr>
        <p:spPr bwMode="auto">
          <a:xfrm>
            <a:off x="2173486" y="1504654"/>
            <a:ext cx="171450" cy="17145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51435" tIns="25718" rIns="51435" bIns="25718" numCol="1" anchor="t" anchorCtr="0" compatLnSpc="1">
            <a:prstTxWarp prst="textNoShape">
              <a:avLst/>
            </a:prstTxWarp>
          </a:bodyPr>
          <a:lstStyle/>
          <a:p>
            <a:pPr defTabSz="685784" fontAlgn="auto">
              <a:spcBef>
                <a:spcPts val="0"/>
              </a:spcBef>
              <a:spcAft>
                <a:spcPts val="0"/>
              </a:spcAft>
              <a:defRPr/>
            </a:pPr>
            <a:endParaRPr lang="en-US" sz="1013" dirty="0">
              <a:solidFill>
                <a:srgbClr val="000000"/>
              </a:solidFill>
              <a:latin typeface="Calibri" panose="020F0502020204030204" pitchFamily="34" charset="0"/>
            </a:endParaRPr>
          </a:p>
        </p:txBody>
      </p:sp>
      <p:graphicFrame>
        <p:nvGraphicFramePr>
          <p:cNvPr id="3" name="Table 2"/>
          <p:cNvGraphicFramePr>
            <a:graphicFrameLocks noGrp="1"/>
          </p:cNvGraphicFramePr>
          <p:nvPr/>
        </p:nvGraphicFramePr>
        <p:xfrm>
          <a:off x="457200" y="2434826"/>
          <a:ext cx="8229600" cy="2440373"/>
        </p:xfrm>
        <a:graphic>
          <a:graphicData uri="http://schemas.openxmlformats.org/drawingml/2006/table">
            <a:tbl>
              <a:tblPr firstRow="1" firstCol="1" bandRow="1">
                <a:tableStyleId>{3B4B98B0-60AC-42C2-AFA5-B58CD77FA1E5}</a:tableStyleId>
              </a:tblPr>
              <a:tblGrid>
                <a:gridCol w="2263140">
                  <a:extLst>
                    <a:ext uri="{9D8B030D-6E8A-4147-A177-3AD203B41FA5}">
                      <a16:colId xmlns:a16="http://schemas.microsoft.com/office/drawing/2014/main" val="360688894"/>
                    </a:ext>
                  </a:extLst>
                </a:gridCol>
                <a:gridCol w="2263140">
                  <a:extLst>
                    <a:ext uri="{9D8B030D-6E8A-4147-A177-3AD203B41FA5}">
                      <a16:colId xmlns:a16="http://schemas.microsoft.com/office/drawing/2014/main" val="2338681976"/>
                    </a:ext>
                  </a:extLst>
                </a:gridCol>
                <a:gridCol w="1851660">
                  <a:extLst>
                    <a:ext uri="{9D8B030D-6E8A-4147-A177-3AD203B41FA5}">
                      <a16:colId xmlns:a16="http://schemas.microsoft.com/office/drawing/2014/main" val="2301378698"/>
                    </a:ext>
                  </a:extLst>
                </a:gridCol>
                <a:gridCol w="1851660">
                  <a:extLst>
                    <a:ext uri="{9D8B030D-6E8A-4147-A177-3AD203B41FA5}">
                      <a16:colId xmlns:a16="http://schemas.microsoft.com/office/drawing/2014/main" val="2273482442"/>
                    </a:ext>
                  </a:extLst>
                </a:gridCol>
              </a:tblGrid>
              <a:tr h="342900">
                <a:tc gridSpan="2">
                  <a:txBody>
                    <a:bodyPr/>
                    <a:lstStyle/>
                    <a:p>
                      <a:pPr>
                        <a:spcAft>
                          <a:spcPts val="0"/>
                        </a:spcAft>
                      </a:pPr>
                      <a:r>
                        <a:rPr lang="en-US" sz="1000" dirty="0">
                          <a:solidFill>
                            <a:schemeClr val="accent1"/>
                          </a:solidFill>
                          <a:effectLst/>
                        </a:rPr>
                        <a:t>Characteristic </a:t>
                      </a:r>
                      <a:endParaRPr lang="en-US" sz="10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txBody>
                  <a:tcPr marL="43411" marR="43411"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spcAft>
                          <a:spcPts val="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7881" marR="57881" marT="0" marB="0">
                    <a:lnL w="12700" cap="flat" cmpd="sng" algn="ctr">
                      <a:solidFill>
                        <a:srgbClr val="114585"/>
                      </a:solidFill>
                      <a:prstDash val="solid"/>
                      <a:round/>
                      <a:headEnd type="none" w="med" len="med"/>
                      <a:tailEnd type="none" w="med" len="med"/>
                    </a:lnL>
                    <a:lnR w="12700" cap="flat" cmpd="sng" algn="ctr">
                      <a:solidFill>
                        <a:srgbClr val="114585"/>
                      </a:solidFill>
                      <a:prstDash val="solid"/>
                      <a:round/>
                      <a:headEnd type="none" w="med" len="med"/>
                      <a:tailEnd type="none" w="med" len="med"/>
                    </a:lnR>
                    <a:lnT w="12700" cap="flat" cmpd="sng" algn="ctr">
                      <a:solidFill>
                        <a:srgbClr val="114585"/>
                      </a:solidFill>
                      <a:prstDash val="solid"/>
                      <a:round/>
                      <a:headEnd type="none" w="med" len="med"/>
                      <a:tailEnd type="none" w="med" len="med"/>
                    </a:lnT>
                    <a:lnB w="12700" cap="flat" cmpd="sng" algn="ctr">
                      <a:solidFill>
                        <a:srgbClr val="114585"/>
                      </a:solidFill>
                      <a:prstDash val="solid"/>
                      <a:round/>
                      <a:headEnd type="none" w="med" len="med"/>
                      <a:tailEnd type="none" w="med" len="med"/>
                    </a:lnB>
                  </a:tcPr>
                </a:tc>
                <a:tc>
                  <a:txBody>
                    <a:bodyPr/>
                    <a:lstStyle/>
                    <a:p>
                      <a:pPr algn="ctr">
                        <a:spcAft>
                          <a:spcPts val="0"/>
                        </a:spcAft>
                      </a:pPr>
                      <a:r>
                        <a:rPr lang="en-US" sz="1000" dirty="0">
                          <a:solidFill>
                            <a:schemeClr val="bg1"/>
                          </a:solidFill>
                          <a:effectLst/>
                        </a:rPr>
                        <a:t>Sacubitril/valsartan</a:t>
                      </a:r>
                    </a:p>
                    <a:p>
                      <a:pPr algn="ctr">
                        <a:spcAft>
                          <a:spcPts val="0"/>
                        </a:spcAft>
                      </a:pPr>
                      <a:r>
                        <a:rPr lang="en-US" sz="1000" dirty="0">
                          <a:solidFill>
                            <a:schemeClr val="bg1"/>
                          </a:solidFill>
                          <a:effectLst/>
                        </a:rPr>
                        <a:t>(n = 2407)</a:t>
                      </a:r>
                      <a:endParaRPr lang="en-US" sz="1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3411" marR="43411"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114585"/>
                    </a:solidFill>
                  </a:tcPr>
                </a:tc>
                <a:tc>
                  <a:txBody>
                    <a:bodyPr/>
                    <a:lstStyle/>
                    <a:p>
                      <a:pPr algn="ctr">
                        <a:spcAft>
                          <a:spcPts val="0"/>
                        </a:spcAft>
                      </a:pPr>
                      <a:r>
                        <a:rPr lang="en-US" sz="1000" dirty="0">
                          <a:solidFill>
                            <a:schemeClr val="bg1"/>
                          </a:solidFill>
                          <a:effectLst/>
                        </a:rPr>
                        <a:t>Valsartan</a:t>
                      </a:r>
                    </a:p>
                    <a:p>
                      <a:pPr algn="ctr">
                        <a:spcAft>
                          <a:spcPts val="0"/>
                        </a:spcAft>
                      </a:pPr>
                      <a:r>
                        <a:rPr lang="en-US" sz="1000" dirty="0">
                          <a:solidFill>
                            <a:schemeClr val="bg1"/>
                          </a:solidFill>
                          <a:effectLst/>
                        </a:rPr>
                        <a:t>(n = 2389)</a:t>
                      </a:r>
                      <a:endParaRPr lang="en-US" sz="1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3411" marR="43411"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extLst>
                  <a:ext uri="{0D108BD9-81ED-4DB2-BD59-A6C34878D82A}">
                    <a16:rowId xmlns:a16="http://schemas.microsoft.com/office/drawing/2014/main" val="3735575364"/>
                  </a:ext>
                </a:extLst>
              </a:tr>
              <a:tr h="245195">
                <a:tc>
                  <a:txBody>
                    <a:bodyPr/>
                    <a:lstStyle/>
                    <a:p>
                      <a:pPr>
                        <a:spcAft>
                          <a:spcPts val="0"/>
                        </a:spcAft>
                      </a:pPr>
                      <a:r>
                        <a:rPr lang="en-US" sz="1000" dirty="0">
                          <a:effectLst/>
                        </a:rPr>
                        <a:t>Ischemic etiology,</a:t>
                      </a:r>
                      <a:r>
                        <a:rPr lang="en-US" sz="1000" baseline="0" dirty="0">
                          <a:effectLst/>
                        </a:rPr>
                        <a:t> n </a:t>
                      </a:r>
                      <a:r>
                        <a:rPr lang="en-US" sz="1000" dirty="0">
                          <a:effectLst/>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3411" marR="43411"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endParaRPr lang="en-US" sz="1000" b="0" dirty="0">
                        <a:effectLst/>
                        <a:latin typeface="Arial Regular"/>
                        <a:ea typeface="Calibri" panose="020F0502020204030204" pitchFamily="34" charset="0"/>
                        <a:cs typeface="Times New Roman" panose="02020603050405020304" pitchFamily="18" charset="0"/>
                      </a:endParaRPr>
                    </a:p>
                  </a:txBody>
                  <a:tcPr marL="43411" marR="43411"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en-US" sz="1000" dirty="0">
                          <a:effectLst/>
                        </a:rPr>
                        <a:t>899</a:t>
                      </a:r>
                      <a:r>
                        <a:rPr lang="en-US" sz="1000" baseline="0" dirty="0">
                          <a:effectLst/>
                        </a:rPr>
                        <a:t> </a:t>
                      </a:r>
                      <a:r>
                        <a:rPr lang="en-US" sz="1000" dirty="0">
                          <a:effectLst/>
                        </a:rPr>
                        <a:t>(37.4)</a:t>
                      </a:r>
                      <a:endParaRPr lang="en-US" sz="1000" b="0" dirty="0">
                        <a:effectLst/>
                        <a:latin typeface="Arial Regular"/>
                        <a:ea typeface="Calibri" panose="020F0502020204030204" pitchFamily="34" charset="0"/>
                        <a:cs typeface="Times New Roman" panose="02020603050405020304" pitchFamily="18" charset="0"/>
                      </a:endParaRPr>
                    </a:p>
                  </a:txBody>
                  <a:tcPr marL="51435" marR="5143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en-US" sz="1000" dirty="0">
                          <a:effectLst/>
                        </a:rPr>
                        <a:t>824</a:t>
                      </a:r>
                      <a:r>
                        <a:rPr lang="en-US" sz="1000" baseline="0" dirty="0">
                          <a:effectLst/>
                        </a:rPr>
                        <a:t> </a:t>
                      </a:r>
                      <a:r>
                        <a:rPr lang="en-US" sz="1000" dirty="0">
                          <a:effectLst/>
                        </a:rPr>
                        <a:t>(34.5)*</a:t>
                      </a:r>
                      <a:endParaRPr lang="en-US" sz="1000" b="0" dirty="0">
                        <a:effectLst/>
                        <a:latin typeface="Arial Regular"/>
                        <a:ea typeface="Calibri" panose="020F0502020204030204" pitchFamily="34" charset="0"/>
                        <a:cs typeface="Times New Roman" panose="02020603050405020304" pitchFamily="18" charset="0"/>
                      </a:endParaRPr>
                    </a:p>
                  </a:txBody>
                  <a:tcPr marL="51435" marR="5143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91965123"/>
                  </a:ext>
                </a:extLst>
              </a:tr>
              <a:tr h="286028">
                <a:tc gridSpan="2">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000" kern="1200" dirty="0">
                          <a:effectLst/>
                        </a:rPr>
                        <a:t>Mean left ventricular ejection fraction,</a:t>
                      </a:r>
                      <a:r>
                        <a:rPr lang="en-GB" sz="1000" dirty="0">
                          <a:effectLst/>
                        </a:rPr>
                        <a:t>% (SD)</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3200" marR="43411"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spcAft>
                          <a:spcPts val="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60000" marR="57881" marT="0" marB="0" anchor="ctr">
                    <a:lnL w="12700" cap="flat" cmpd="sng" algn="ctr">
                      <a:noFill/>
                      <a:prstDash val="solid"/>
                      <a:round/>
                      <a:headEnd type="none" w="med" len="med"/>
                      <a:tailEnd type="none" w="med" len="med"/>
                    </a:lnL>
                    <a:lnR w="12700" cap="flat" cmpd="sng" algn="ctr">
                      <a:solidFill>
                        <a:srgbClr val="114585"/>
                      </a:solidFill>
                      <a:prstDash val="solid"/>
                      <a:round/>
                      <a:headEnd type="none" w="med" len="med"/>
                      <a:tailEnd type="none" w="med" len="med"/>
                    </a:lnR>
                    <a:lnT w="12700" cap="flat" cmpd="sng" algn="ctr">
                      <a:solidFill>
                        <a:srgbClr val="114585"/>
                      </a:solidFill>
                      <a:prstDash val="solid"/>
                      <a:round/>
                      <a:headEnd type="none" w="med" len="med"/>
                      <a:tailEnd type="none" w="med" len="med"/>
                    </a:lnT>
                    <a:lnB w="12700" cap="flat" cmpd="sng" algn="ctr">
                      <a:solidFill>
                        <a:srgbClr val="114585"/>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377" rtl="0" eaLnBrk="1" latinLnBrk="0" hangingPunct="1">
                        <a:spcAft>
                          <a:spcPts val="0"/>
                        </a:spcAft>
                      </a:pPr>
                      <a:r>
                        <a:rPr lang="en-US" sz="1000" kern="1200" dirty="0">
                          <a:effectLst/>
                        </a:rPr>
                        <a:t>57.6 (7.8)</a:t>
                      </a:r>
                      <a:endParaRPr lang="en-US" sz="1000" b="0" kern="1200" dirty="0">
                        <a:solidFill>
                          <a:srgbClr val="000000"/>
                        </a:solidFill>
                        <a:effectLst/>
                        <a:latin typeface="Arial Regular"/>
                        <a:ea typeface="Calibri" panose="020F0502020204030204" pitchFamily="34" charset="0"/>
                        <a:cs typeface="Calibri Light" panose="020F0302020204030204" pitchFamily="34" charset="0"/>
                      </a:endParaRPr>
                    </a:p>
                  </a:txBody>
                  <a:tcPr marL="51435" marR="5143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C3E4FD"/>
                    </a:solidFill>
                  </a:tcPr>
                </a:tc>
                <a:tc>
                  <a:txBody>
                    <a:bodyPr/>
                    <a:lstStyle/>
                    <a:p>
                      <a:pPr marL="0" algn="ctr" defTabSz="914377" rtl="0" eaLnBrk="1" latinLnBrk="0" hangingPunct="1">
                        <a:spcAft>
                          <a:spcPts val="0"/>
                        </a:spcAft>
                      </a:pPr>
                      <a:r>
                        <a:rPr lang="en-US" sz="1000" kern="1200" dirty="0">
                          <a:effectLst/>
                        </a:rPr>
                        <a:t>57.5 (8.0)</a:t>
                      </a:r>
                      <a:endParaRPr lang="en-US" sz="1000" b="0" kern="1200" dirty="0">
                        <a:solidFill>
                          <a:srgbClr val="000000"/>
                        </a:solidFill>
                        <a:effectLst/>
                        <a:latin typeface="Arial Regular"/>
                        <a:ea typeface="Calibri" panose="020F0502020204030204" pitchFamily="34" charset="0"/>
                        <a:cs typeface="Calibri Light" panose="020F0302020204030204" pitchFamily="34" charset="0"/>
                      </a:endParaRPr>
                    </a:p>
                  </a:txBody>
                  <a:tcPr marL="51435" marR="5143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916487571"/>
                  </a:ext>
                </a:extLst>
              </a:tr>
              <a:tr h="266700">
                <a:tc>
                  <a:txBody>
                    <a:bodyPr/>
                    <a:lstStyle/>
                    <a:p>
                      <a:pPr>
                        <a:spcAft>
                          <a:spcPts val="0"/>
                        </a:spcAft>
                      </a:pPr>
                      <a:r>
                        <a:rPr lang="en-US" sz="1000" dirty="0">
                          <a:effectLst/>
                        </a:rPr>
                        <a:t>Median NT-</a:t>
                      </a:r>
                      <a:r>
                        <a:rPr lang="en-US" sz="1000" dirty="0" err="1">
                          <a:effectLst/>
                        </a:rPr>
                        <a:t>proBNP</a:t>
                      </a:r>
                      <a:r>
                        <a:rPr lang="en-US" sz="1000" dirty="0">
                          <a:effectLst/>
                        </a:rPr>
                        <a:t>,</a:t>
                      </a:r>
                      <a:r>
                        <a:rPr lang="en-US" sz="1000" baseline="0" dirty="0">
                          <a:effectLst/>
                        </a:rPr>
                        <a:t> </a:t>
                      </a:r>
                      <a:r>
                        <a:rPr lang="en-US" sz="1000" dirty="0" err="1">
                          <a:effectLst/>
                        </a:rPr>
                        <a:t>pg</a:t>
                      </a:r>
                      <a:r>
                        <a:rPr lang="en-US" sz="1000" dirty="0">
                          <a:effectLst/>
                        </a:rPr>
                        <a:t>/ml (IQR)</a:t>
                      </a:r>
                      <a:r>
                        <a:rPr lang="en-US" sz="1000" baseline="0" dirty="0">
                          <a:effectLst/>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3411" marR="43411"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endParaRPr lang="en-US" sz="1000" b="0" dirty="0">
                        <a:effectLst/>
                        <a:latin typeface="Arial Regular"/>
                        <a:ea typeface="Calibri" panose="020F0502020204030204" pitchFamily="34" charset="0"/>
                        <a:cs typeface="Times New Roman" panose="02020603050405020304" pitchFamily="18" charset="0"/>
                      </a:endParaRPr>
                    </a:p>
                  </a:txBody>
                  <a:tcPr marL="51435" marR="5143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en-US" sz="1000" dirty="0">
                          <a:effectLst/>
                        </a:rPr>
                        <a:t>904</a:t>
                      </a:r>
                      <a:r>
                        <a:rPr lang="en-US" sz="1000" baseline="0" dirty="0">
                          <a:effectLst/>
                        </a:rPr>
                        <a:t> </a:t>
                      </a:r>
                      <a:r>
                        <a:rPr lang="en-US" sz="1000" dirty="0">
                          <a:effectLst/>
                        </a:rPr>
                        <a:t>(475,1596)</a:t>
                      </a:r>
                      <a:endParaRPr lang="en-US" sz="1000" b="0" dirty="0">
                        <a:effectLst/>
                        <a:latin typeface="Arial Regular"/>
                        <a:ea typeface="Calibri" panose="020F0502020204030204" pitchFamily="34" charset="0"/>
                        <a:cs typeface="Times New Roman" panose="02020603050405020304" pitchFamily="18" charset="0"/>
                      </a:endParaRPr>
                    </a:p>
                  </a:txBody>
                  <a:tcPr marL="51435" marR="5143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en-US" sz="1000" dirty="0">
                          <a:effectLst/>
                        </a:rPr>
                        <a:t>915</a:t>
                      </a:r>
                      <a:r>
                        <a:rPr lang="en-US" sz="1000" baseline="0" dirty="0">
                          <a:effectLst/>
                        </a:rPr>
                        <a:t> (</a:t>
                      </a:r>
                      <a:r>
                        <a:rPr lang="en-US" sz="1000" dirty="0">
                          <a:effectLst/>
                        </a:rPr>
                        <a:t>453,1625)</a:t>
                      </a:r>
                      <a:endParaRPr lang="en-US" sz="1000" b="0" dirty="0">
                        <a:effectLst/>
                        <a:latin typeface="Arial Regular"/>
                        <a:ea typeface="Calibri" panose="020F0502020204030204" pitchFamily="34" charset="0"/>
                        <a:cs typeface="Times New Roman" panose="02020603050405020304" pitchFamily="18" charset="0"/>
                      </a:endParaRPr>
                    </a:p>
                  </a:txBody>
                  <a:tcPr marL="51435" marR="5143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52697206"/>
                  </a:ext>
                </a:extLst>
              </a:tr>
              <a:tr h="259910">
                <a:tc rowSpan="5">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000" dirty="0">
                          <a:effectLst/>
                        </a:rPr>
                        <a:t>NYHA functional class,</a:t>
                      </a:r>
                      <a:r>
                        <a:rPr lang="en-US" sz="1000" baseline="0" dirty="0">
                          <a:effectLst/>
                        </a:rPr>
                        <a:t> </a:t>
                      </a:r>
                      <a:r>
                        <a:rPr lang="en-US" sz="1000" dirty="0">
                          <a:effectLst/>
                        </a:rPr>
                        <a:t>n</a:t>
                      </a:r>
                      <a:r>
                        <a:rPr lang="en-US" sz="1000" baseline="0" dirty="0">
                          <a:effectLst/>
                        </a:rPr>
                        <a:t> </a:t>
                      </a:r>
                      <a:r>
                        <a:rPr lang="en-US" sz="1000" dirty="0">
                          <a:effectLst/>
                        </a:rPr>
                        <a:t>(%)</a:t>
                      </a:r>
                      <a:r>
                        <a:rPr lang="en-US" sz="1000" baseline="30000" dirty="0">
                          <a:effectLst/>
                        </a:rPr>
                        <a:t>†</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3200" marR="43411"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spcAft>
                          <a:spcPts val="0"/>
                        </a:spcAft>
                      </a:pPr>
                      <a:r>
                        <a:rPr lang="en-US" sz="1000" dirty="0">
                          <a:effectLst/>
                        </a:rPr>
                        <a:t>I</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70000" marR="43411"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en-US" sz="1000" dirty="0">
                          <a:effectLst/>
                        </a:rPr>
                        <a:t>73</a:t>
                      </a:r>
                      <a:r>
                        <a:rPr lang="en-US" sz="1000" baseline="0" dirty="0">
                          <a:effectLst/>
                        </a:rPr>
                        <a:t> </a:t>
                      </a:r>
                      <a:r>
                        <a:rPr lang="en-US" sz="1000" dirty="0">
                          <a:effectLst/>
                        </a:rPr>
                        <a:t>(3.0)</a:t>
                      </a:r>
                      <a:endParaRPr lang="en-US" sz="1000" b="0" dirty="0">
                        <a:effectLst/>
                        <a:latin typeface="Arial Regular"/>
                        <a:ea typeface="Calibri" panose="020F0502020204030204" pitchFamily="34" charset="0"/>
                        <a:cs typeface="Times New Roman" panose="02020603050405020304" pitchFamily="18" charset="0"/>
                      </a:endParaRPr>
                    </a:p>
                  </a:txBody>
                  <a:tcPr marL="51435" marR="5143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C3E4FD"/>
                    </a:solidFill>
                  </a:tcPr>
                </a:tc>
                <a:tc>
                  <a:txBody>
                    <a:bodyPr/>
                    <a:lstStyle/>
                    <a:p>
                      <a:pPr algn="ctr">
                        <a:spcAft>
                          <a:spcPts val="0"/>
                        </a:spcAft>
                      </a:pPr>
                      <a:r>
                        <a:rPr lang="en-US" sz="1000" dirty="0">
                          <a:effectLst/>
                        </a:rPr>
                        <a:t>64 (2.7)</a:t>
                      </a:r>
                      <a:endParaRPr lang="en-US" sz="1000" b="0" dirty="0">
                        <a:effectLst/>
                        <a:latin typeface="Arial Regular"/>
                        <a:ea typeface="Calibri" panose="020F0502020204030204" pitchFamily="34" charset="0"/>
                        <a:cs typeface="Times New Roman" panose="02020603050405020304" pitchFamily="18" charset="0"/>
                      </a:endParaRPr>
                    </a:p>
                  </a:txBody>
                  <a:tcPr marL="51435" marR="5143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130432411"/>
                  </a:ext>
                </a:extLst>
              </a:tr>
              <a:tr h="259910">
                <a:tc vMerge="1">
                  <a:txBody>
                    <a:bodyPr/>
                    <a:lstStyle/>
                    <a:p>
                      <a:endParaRPr lang="en-US" dirty="0"/>
                    </a:p>
                  </a:txBody>
                  <a:tcPr marL="360000" marR="57881" marT="0" marB="0" anchor="ctr"/>
                </a:tc>
                <a:tc>
                  <a:txBody>
                    <a:bodyPr/>
                    <a:lstStyle/>
                    <a:p>
                      <a:pPr algn="l">
                        <a:spcAft>
                          <a:spcPts val="0"/>
                        </a:spcAft>
                      </a:pPr>
                      <a:r>
                        <a:rPr lang="en-US" sz="1000" dirty="0">
                          <a:effectLst/>
                        </a:rPr>
                        <a:t>II</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70000" marR="43411"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en-US" sz="1000" dirty="0">
                          <a:effectLst/>
                        </a:rPr>
                        <a:t>1866</a:t>
                      </a:r>
                      <a:r>
                        <a:rPr lang="en-US" sz="1000" baseline="0" dirty="0">
                          <a:effectLst/>
                        </a:rPr>
                        <a:t> </a:t>
                      </a:r>
                      <a:r>
                        <a:rPr lang="en-US" sz="1000" dirty="0">
                          <a:effectLst/>
                        </a:rPr>
                        <a:t>(77.5)</a:t>
                      </a:r>
                      <a:endParaRPr lang="en-US" sz="1000" b="0" dirty="0">
                        <a:effectLst/>
                        <a:latin typeface="Arial Regular"/>
                        <a:ea typeface="Calibri" panose="020F0502020204030204" pitchFamily="34" charset="0"/>
                        <a:cs typeface="Times New Roman" panose="02020603050405020304" pitchFamily="18" charset="0"/>
                      </a:endParaRPr>
                    </a:p>
                  </a:txBody>
                  <a:tcPr marL="51435" marR="5143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en-US" sz="1000" dirty="0">
                          <a:effectLst/>
                        </a:rPr>
                        <a:t>1840</a:t>
                      </a:r>
                      <a:r>
                        <a:rPr lang="en-US" sz="1000" baseline="0" dirty="0">
                          <a:effectLst/>
                        </a:rPr>
                        <a:t> </a:t>
                      </a:r>
                      <a:r>
                        <a:rPr lang="en-US" sz="1000" dirty="0">
                          <a:effectLst/>
                        </a:rPr>
                        <a:t>(77.0)</a:t>
                      </a:r>
                      <a:endParaRPr lang="en-US" sz="1000" b="0" dirty="0">
                        <a:effectLst/>
                        <a:latin typeface="Arial Regular"/>
                        <a:ea typeface="Calibri" panose="020F0502020204030204" pitchFamily="34" charset="0"/>
                        <a:cs typeface="Times New Roman" panose="02020603050405020304" pitchFamily="18" charset="0"/>
                      </a:endParaRPr>
                    </a:p>
                  </a:txBody>
                  <a:tcPr marL="51435" marR="5143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82913330"/>
                  </a:ext>
                </a:extLst>
              </a:tr>
              <a:tr h="259910">
                <a:tc vMerge="1">
                  <a:txBody>
                    <a:bodyPr/>
                    <a:lstStyle/>
                    <a:p>
                      <a:endParaRPr lang="en-US" dirty="0"/>
                    </a:p>
                  </a:txBody>
                  <a:tcPr marL="360000" marR="57881" marT="0" marB="0" anchor="ctr"/>
                </a:tc>
                <a:tc>
                  <a:txBody>
                    <a:bodyPr/>
                    <a:lstStyle/>
                    <a:p>
                      <a:pPr algn="l">
                        <a:spcAft>
                          <a:spcPts val="0"/>
                        </a:spcAft>
                      </a:pPr>
                      <a:r>
                        <a:rPr lang="en-US" sz="1000" dirty="0">
                          <a:effectLst/>
                        </a:rPr>
                        <a:t>III</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70000" marR="43411"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en-US" sz="1000" dirty="0">
                          <a:effectLst/>
                        </a:rPr>
                        <a:t>458</a:t>
                      </a:r>
                      <a:r>
                        <a:rPr lang="en-US" sz="1000" baseline="0" dirty="0">
                          <a:effectLst/>
                        </a:rPr>
                        <a:t> </a:t>
                      </a:r>
                      <a:r>
                        <a:rPr lang="en-US" sz="1000" dirty="0">
                          <a:effectLst/>
                        </a:rPr>
                        <a:t>(19.0)</a:t>
                      </a:r>
                      <a:endParaRPr lang="en-US" sz="1000" b="0" dirty="0">
                        <a:effectLst/>
                        <a:latin typeface="Arial Regular"/>
                        <a:ea typeface="Calibri" panose="020F0502020204030204" pitchFamily="34" charset="0"/>
                        <a:cs typeface="Times New Roman" panose="02020603050405020304" pitchFamily="18" charset="0"/>
                      </a:endParaRPr>
                    </a:p>
                  </a:txBody>
                  <a:tcPr marL="51435" marR="5143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C3E4FD"/>
                    </a:solidFill>
                  </a:tcPr>
                </a:tc>
                <a:tc>
                  <a:txBody>
                    <a:bodyPr/>
                    <a:lstStyle/>
                    <a:p>
                      <a:pPr algn="ctr">
                        <a:spcAft>
                          <a:spcPts val="0"/>
                        </a:spcAft>
                      </a:pPr>
                      <a:r>
                        <a:rPr lang="en-US" sz="1000" dirty="0">
                          <a:effectLst/>
                        </a:rPr>
                        <a:t>474</a:t>
                      </a:r>
                      <a:r>
                        <a:rPr lang="en-US" sz="1000" baseline="0" dirty="0">
                          <a:effectLst/>
                        </a:rPr>
                        <a:t> </a:t>
                      </a:r>
                      <a:r>
                        <a:rPr lang="en-US" sz="1000" dirty="0">
                          <a:effectLst/>
                        </a:rPr>
                        <a:t>(19.8)</a:t>
                      </a:r>
                      <a:endParaRPr lang="en-US" sz="1000" b="0" dirty="0">
                        <a:effectLst/>
                        <a:latin typeface="Arial Regular"/>
                        <a:ea typeface="Calibri" panose="020F0502020204030204" pitchFamily="34" charset="0"/>
                        <a:cs typeface="Times New Roman" panose="02020603050405020304" pitchFamily="18" charset="0"/>
                      </a:endParaRPr>
                    </a:p>
                  </a:txBody>
                  <a:tcPr marL="51435" marR="5143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514086997"/>
                  </a:ext>
                </a:extLst>
              </a:tr>
              <a:tr h="259910">
                <a:tc vMerge="1">
                  <a:txBody>
                    <a:bodyPr/>
                    <a:lstStyle/>
                    <a:p>
                      <a:endParaRPr lang="en-US" dirty="0"/>
                    </a:p>
                  </a:txBody>
                  <a:tcPr marL="360000" marR="57881" marT="0" marB="0" anchor="ctr"/>
                </a:tc>
                <a:tc>
                  <a:txBody>
                    <a:bodyPr/>
                    <a:lstStyle/>
                    <a:p>
                      <a:pPr algn="l">
                        <a:spcAft>
                          <a:spcPts val="0"/>
                        </a:spcAft>
                      </a:pPr>
                      <a:r>
                        <a:rPr lang="en-US" sz="1000" dirty="0">
                          <a:effectLst/>
                        </a:rPr>
                        <a:t>IV</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70000" marR="43411"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en-US" sz="1000" dirty="0">
                          <a:effectLst/>
                        </a:rPr>
                        <a:t>8</a:t>
                      </a:r>
                      <a:r>
                        <a:rPr lang="en-US" sz="1000" baseline="0" dirty="0">
                          <a:effectLst/>
                        </a:rPr>
                        <a:t> </a:t>
                      </a:r>
                      <a:r>
                        <a:rPr lang="en-US" sz="1000" dirty="0">
                          <a:effectLst/>
                        </a:rPr>
                        <a:t>(0.3)</a:t>
                      </a:r>
                      <a:endParaRPr lang="en-US" sz="1000" b="0" dirty="0">
                        <a:effectLst/>
                        <a:latin typeface="Arial Regular"/>
                        <a:ea typeface="Calibri" panose="020F0502020204030204" pitchFamily="34" charset="0"/>
                        <a:cs typeface="Times New Roman" panose="02020603050405020304" pitchFamily="18" charset="0"/>
                      </a:endParaRPr>
                    </a:p>
                  </a:txBody>
                  <a:tcPr marL="51435" marR="5143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en-US" sz="1000" dirty="0">
                          <a:effectLst/>
                        </a:rPr>
                        <a:t>11</a:t>
                      </a:r>
                      <a:r>
                        <a:rPr lang="en-US" sz="1000" baseline="0" dirty="0">
                          <a:effectLst/>
                        </a:rPr>
                        <a:t> </a:t>
                      </a:r>
                      <a:r>
                        <a:rPr lang="en-US" sz="1000" dirty="0">
                          <a:effectLst/>
                        </a:rPr>
                        <a:t>(0.5)</a:t>
                      </a:r>
                      <a:endParaRPr lang="en-US" sz="1000" b="0" dirty="0">
                        <a:effectLst/>
                        <a:latin typeface="Arial Regular"/>
                        <a:ea typeface="Calibri" panose="020F0502020204030204" pitchFamily="34" charset="0"/>
                        <a:cs typeface="Times New Roman" panose="02020603050405020304" pitchFamily="18" charset="0"/>
                      </a:endParaRPr>
                    </a:p>
                  </a:txBody>
                  <a:tcPr marL="51435" marR="5143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31272223"/>
                  </a:ext>
                </a:extLst>
              </a:tr>
              <a:tr h="259910">
                <a:tc vMerge="1">
                  <a:txBody>
                    <a:bodyPr/>
                    <a:lstStyle/>
                    <a:p>
                      <a:endParaRPr lang="en-US" dirty="0"/>
                    </a:p>
                  </a:txBody>
                  <a:tcPr marL="360000" marR="57881" marT="0" marB="0" anchor="ctr"/>
                </a:tc>
                <a:tc>
                  <a:txBody>
                    <a:bodyPr/>
                    <a:lstStyle/>
                    <a:p>
                      <a:pPr algn="l">
                        <a:spcAft>
                          <a:spcPts val="0"/>
                        </a:spcAft>
                      </a:pPr>
                      <a:r>
                        <a:rPr lang="en-GB" sz="1000" dirty="0">
                          <a:effectLst/>
                        </a:rPr>
                        <a:t>Missing</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70000" marR="43411"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en-US" sz="1000" dirty="0">
                          <a:effectLst/>
                        </a:rPr>
                        <a:t>2</a:t>
                      </a:r>
                      <a:r>
                        <a:rPr lang="en-US" sz="1000" baseline="0" dirty="0">
                          <a:effectLst/>
                        </a:rPr>
                        <a:t> </a:t>
                      </a:r>
                      <a:r>
                        <a:rPr lang="en-US" sz="1000" dirty="0">
                          <a:effectLst/>
                        </a:rPr>
                        <a:t>(0.1)</a:t>
                      </a:r>
                      <a:endParaRPr lang="en-US" sz="1000" b="0" dirty="0">
                        <a:effectLst/>
                        <a:latin typeface="Arial Regular"/>
                        <a:ea typeface="Calibri" panose="020F0502020204030204" pitchFamily="34" charset="0"/>
                        <a:cs typeface="Times New Roman" panose="02020603050405020304" pitchFamily="18" charset="0"/>
                      </a:endParaRPr>
                    </a:p>
                  </a:txBody>
                  <a:tcPr marL="51435" marR="5143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C3E4FD"/>
                    </a:solidFill>
                  </a:tcPr>
                </a:tc>
                <a:tc>
                  <a:txBody>
                    <a:bodyPr/>
                    <a:lstStyle/>
                    <a:p>
                      <a:pPr algn="ctr">
                        <a:spcAft>
                          <a:spcPts val="0"/>
                        </a:spcAft>
                      </a:pPr>
                      <a:r>
                        <a:rPr lang="en-US" sz="1000" dirty="0">
                          <a:effectLst/>
                        </a:rPr>
                        <a:t>0</a:t>
                      </a:r>
                      <a:r>
                        <a:rPr lang="en-US" sz="1000" baseline="0" dirty="0">
                          <a:effectLst/>
                        </a:rPr>
                        <a:t> </a:t>
                      </a:r>
                      <a:r>
                        <a:rPr lang="en-US" sz="1000" dirty="0">
                          <a:effectLst/>
                        </a:rPr>
                        <a:t>(0.0)</a:t>
                      </a:r>
                      <a:endParaRPr lang="en-US" sz="1000" b="0" dirty="0">
                        <a:effectLst/>
                        <a:latin typeface="Arial Regular"/>
                        <a:ea typeface="Calibri" panose="020F0502020204030204" pitchFamily="34" charset="0"/>
                        <a:cs typeface="Times New Roman" panose="02020603050405020304" pitchFamily="18" charset="0"/>
                      </a:endParaRPr>
                    </a:p>
                  </a:txBody>
                  <a:tcPr marL="51435" marR="5143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294700601"/>
                  </a:ext>
                </a:extLst>
              </a:tr>
            </a:tbl>
          </a:graphicData>
        </a:graphic>
      </p:graphicFrame>
      <p:sp>
        <p:nvSpPr>
          <p:cNvPr id="12" name="Text Placeholder 10"/>
          <p:cNvSpPr txBox="1">
            <a:spLocks/>
          </p:cNvSpPr>
          <p:nvPr/>
        </p:nvSpPr>
        <p:spPr>
          <a:xfrm>
            <a:off x="361335" y="5028505"/>
            <a:ext cx="6724650" cy="344786"/>
          </a:xfrm>
          <a:prstGeom prst="rect">
            <a:avLst/>
          </a:prstGeom>
        </p:spPr>
        <p:txBody>
          <a:bodyPr/>
          <a:lstStyle>
            <a:lvl1pPr marL="228600" indent="-228600" algn="l" defTabSz="914400" rtl="0" eaLnBrk="1" latinLnBrk="0" hangingPunct="1">
              <a:spcBef>
                <a:spcPts val="900"/>
              </a:spcBef>
              <a:buClrTx/>
              <a:buSzPct val="120000"/>
              <a:buFont typeface="Arial" pitchFamily="34" charset="0"/>
              <a:buChar char="•"/>
              <a:tabLst>
                <a:tab pos="3998913" algn="r"/>
                <a:tab pos="8229600" algn="r"/>
              </a:tabLst>
              <a:defRPr sz="1800" kern="1200">
                <a:solidFill>
                  <a:schemeClr val="tx1"/>
                </a:solidFill>
                <a:latin typeface="+mn-lt"/>
                <a:ea typeface="+mn-ea"/>
                <a:cs typeface="+mn-cs"/>
              </a:defRPr>
            </a:lvl1pPr>
            <a:lvl2pPr marL="457200" indent="-228600" algn="l" defTabSz="914400" rtl="0" eaLnBrk="1" latinLnBrk="0" hangingPunct="1">
              <a:spcBef>
                <a:spcPts val="300"/>
              </a:spcBef>
              <a:buClrTx/>
              <a:buSzPct val="100000"/>
              <a:buFont typeface="Arial" pitchFamily="34" charset="0"/>
              <a:buChar char="–"/>
              <a:defRPr sz="1600" kern="1200">
                <a:solidFill>
                  <a:schemeClr val="tx1"/>
                </a:solidFill>
                <a:latin typeface="+mn-lt"/>
                <a:ea typeface="+mn-ea"/>
                <a:cs typeface="+mn-cs"/>
              </a:defRPr>
            </a:lvl2pPr>
            <a:lvl3pPr marL="685800" indent="-228600" algn="l" defTabSz="914400" rtl="0" eaLnBrk="1" latinLnBrk="0" hangingPunct="1">
              <a:spcBef>
                <a:spcPts val="300"/>
              </a:spcBef>
              <a:buClrTx/>
              <a:buSzPct val="100000"/>
              <a:buFont typeface="Arial" pitchFamily="34" charset="0"/>
              <a:buChar char="–"/>
              <a:defRPr sz="1600" kern="1200">
                <a:solidFill>
                  <a:schemeClr val="tx1"/>
                </a:solidFill>
                <a:latin typeface="+mn-lt"/>
                <a:ea typeface="+mn-ea"/>
                <a:cs typeface="+mn-cs"/>
              </a:defRPr>
            </a:lvl3pPr>
            <a:lvl4pPr marL="914400" indent="-228600" algn="l" defTabSz="914400" rtl="0" eaLnBrk="1" latinLnBrk="0" hangingPunct="1">
              <a:spcBef>
                <a:spcPts val="300"/>
              </a:spcBef>
              <a:buClrTx/>
              <a:buSzPct val="100000"/>
              <a:buFont typeface="Arial" pitchFamily="34" charset="0"/>
              <a:buChar char="–"/>
              <a:defRPr sz="1600" kern="1200">
                <a:solidFill>
                  <a:schemeClr val="tx1"/>
                </a:solidFill>
                <a:latin typeface="+mn-lt"/>
                <a:ea typeface="+mn-ea"/>
                <a:cs typeface="+mn-cs"/>
              </a:defRPr>
            </a:lvl4pPr>
            <a:lvl5pPr marL="1143000" indent="-228600" algn="l" defTabSz="914400" rtl="0" eaLnBrk="1" latinLnBrk="0" hangingPunct="1">
              <a:spcBef>
                <a:spcPts val="300"/>
              </a:spcBef>
              <a:buClrTx/>
              <a:buSzPct val="100000"/>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914378" fontAlgn="auto">
              <a:spcBef>
                <a:spcPts val="0"/>
              </a:spcBef>
              <a:spcAft>
                <a:spcPts val="0"/>
              </a:spcAft>
              <a:buNone/>
              <a:tabLst>
                <a:tab pos="3998813" algn="r"/>
                <a:tab pos="8229395" algn="r"/>
              </a:tabLst>
            </a:pPr>
            <a:endParaRPr lang="en-US" sz="600" dirty="0">
              <a:solidFill>
                <a:srgbClr val="000000"/>
              </a:solidFill>
              <a:latin typeface="Arial"/>
            </a:endParaRPr>
          </a:p>
        </p:txBody>
      </p:sp>
      <p:pic>
        <p:nvPicPr>
          <p:cNvPr id="1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06391" y="922402"/>
            <a:ext cx="1749906" cy="4423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32016862"/>
      </p:ext>
    </p:extLst>
  </p:cSld>
  <p:clrMapOvr>
    <a:masterClrMapping/>
  </p:clrMapOvr>
</p:sld>
</file>

<file path=ppt/theme/theme1.xml><?xml version="1.0" encoding="utf-8"?>
<a:theme xmlns:a="http://schemas.openxmlformats.org/drawingml/2006/main" name="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News Gothic MT"/>
        <a:ea typeface=""/>
        <a:cs typeface=""/>
      </a:majorFont>
      <a:minorFont>
        <a:latin typeface="News Gothic M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ank 13">
        <a:dk1>
          <a:srgbClr val="000000"/>
        </a:dk1>
        <a:lt1>
          <a:srgbClr val="FFFFFF"/>
        </a:lt1>
        <a:dk2>
          <a:srgbClr val="000000"/>
        </a:dk2>
        <a:lt2>
          <a:srgbClr val="000000"/>
        </a:lt2>
        <a:accent1>
          <a:srgbClr val="FF6C53"/>
        </a:accent1>
        <a:accent2>
          <a:srgbClr val="FFCF49"/>
        </a:accent2>
        <a:accent3>
          <a:srgbClr val="FFFFFF"/>
        </a:accent3>
        <a:accent4>
          <a:srgbClr val="000000"/>
        </a:accent4>
        <a:accent5>
          <a:srgbClr val="FFBAB3"/>
        </a:accent5>
        <a:accent6>
          <a:srgbClr val="E7BB41"/>
        </a:accent6>
        <a:hlink>
          <a:srgbClr val="55A8C5"/>
        </a:hlink>
        <a:folHlink>
          <a:srgbClr val="44DA7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2_Blank">
  <a:themeElements>
    <a:clrScheme name="NovartisWhite">
      <a:dk1>
        <a:sysClr val="windowText" lastClr="000000"/>
      </a:dk1>
      <a:lt1>
        <a:sysClr val="window" lastClr="FFFFFF"/>
      </a:lt1>
      <a:dk2>
        <a:srgbClr val="69676D"/>
      </a:dk2>
      <a:lt2>
        <a:srgbClr val="C9C2D1"/>
      </a:lt2>
      <a:accent1>
        <a:srgbClr val="FCAF17"/>
      </a:accent1>
      <a:accent2>
        <a:srgbClr val="EC8026"/>
      </a:accent2>
      <a:accent3>
        <a:srgbClr val="E44C16"/>
      </a:accent3>
      <a:accent4>
        <a:srgbClr val="923222"/>
      </a:accent4>
      <a:accent5>
        <a:srgbClr val="634329"/>
      </a:accent5>
      <a:accent6>
        <a:srgbClr val="000000"/>
      </a:accent6>
      <a:hlink>
        <a:srgbClr val="E44C16"/>
      </a:hlink>
      <a:folHlink>
        <a:srgbClr val="FCAF17"/>
      </a:folHlink>
    </a:clrScheme>
    <a:fontScheme name="NovartisWhite">
      <a:majorFont>
        <a:latin typeface="Arial"/>
        <a:ea typeface=""/>
        <a:cs typeface=""/>
      </a:majorFont>
      <a:minorFont>
        <a:latin typeface="Arial"/>
        <a:ea typeface=""/>
        <a:cs typeface=""/>
      </a:minorFont>
    </a:fontScheme>
    <a:fmtScheme name="Novartis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solidFill>
          <a:schemeClr val="phClr"/>
        </a:solidFill>
        <a:solidFill>
          <a:schemeClr val="phClr"/>
        </a:solidFill>
      </a:bgFillStyleLst>
    </a:fmtScheme>
  </a:themeElements>
  <a:objectDefaults/>
  <a:extraClrSchemeLst/>
</a:theme>
</file>

<file path=ppt/theme/theme3.xml><?xml version="1.0" encoding="utf-8"?>
<a:theme xmlns:a="http://schemas.openxmlformats.org/drawingml/2006/main" name="1_Novartis Presentation Standard Blue Carbon">
  <a:themeElements>
    <a:clrScheme name="Novartis 2016">
      <a:dk1>
        <a:srgbClr val="000000"/>
      </a:dk1>
      <a:lt1>
        <a:srgbClr val="FFFFFF"/>
      </a:lt1>
      <a:dk2>
        <a:srgbClr val="404040"/>
      </a:dk2>
      <a:lt2>
        <a:srgbClr val="CCCCCC"/>
      </a:lt2>
      <a:accent1>
        <a:srgbClr val="0460A9"/>
      </a:accent1>
      <a:accent2>
        <a:srgbClr val="E74A21"/>
      </a:accent2>
      <a:accent3>
        <a:srgbClr val="EC9A1E"/>
      </a:accent3>
      <a:accent4>
        <a:srgbClr val="8D1F1B"/>
      </a:accent4>
      <a:accent5>
        <a:srgbClr val="7F7F7F"/>
      </a:accent5>
      <a:accent6>
        <a:srgbClr val="404040"/>
      </a:accent6>
      <a:hlink>
        <a:srgbClr val="0460A9"/>
      </a:hlink>
      <a:folHlink>
        <a:srgbClr val="0460A9"/>
      </a:folHlink>
    </a:clrScheme>
    <a:fontScheme name="Novartis 2016">
      <a:majorFont>
        <a:latin typeface="Arial Black"/>
        <a:ea typeface=""/>
        <a:cs typeface=""/>
      </a:majorFont>
      <a:minorFont>
        <a:latin typeface="Arial"/>
        <a:ea typeface=""/>
        <a:cs typeface=""/>
      </a:minorFont>
    </a:fontScheme>
    <a:fmtScheme name="Novartis 2016">
      <a:fillStyleLst>
        <a:solidFill>
          <a:schemeClr val="phClr"/>
        </a:solidFill>
        <a:solidFill>
          <a:schemeClr val="phClr"/>
        </a:solidFill>
        <a:solidFill>
          <a:schemeClr val="phClr"/>
        </a:solidFill>
      </a:fillStyleLst>
      <a:lnStyleLst>
        <a:ln w="12700" cap="sq" cmpd="sng" algn="ctr">
          <a:solidFill>
            <a:schemeClr val="phClr"/>
          </a:solidFill>
          <a:prstDash val="solid"/>
        </a:ln>
        <a:ln w="12700" cap="sq" cmpd="sng" algn="ctr">
          <a:solidFill>
            <a:schemeClr val="phClr"/>
          </a:solidFill>
          <a:prstDash val="solid"/>
        </a:ln>
        <a:ln w="12700" cap="sq"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Novartis Presentation Standard Blue Carbon 22July2016.potx" id="{CFF2C365-398E-499F-B789-CD54E7F7AD12}" vid="{6BF3BF81-CBC0-40B1-9CD2-C069E0FC5C35}"/>
    </a:ext>
  </a:extLst>
</a:theme>
</file>

<file path=ppt/theme/theme4.xml><?xml version="1.0" encoding="utf-8"?>
<a:theme xmlns:a="http://schemas.openxmlformats.org/drawingml/2006/main" name="Azur">
  <a:themeElements>
    <a:clrScheme name="Azur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
      <a:majorFont>
        <a:latin typeface="Times New Roman"/>
        <a:ea typeface=""/>
        <a:cs typeface=""/>
      </a:majorFont>
      <a:minorFont>
        <a:latin typeface="Times New Roman"/>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cs-CZ"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cs-CZ"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191</TotalTime>
  <Words>3070</Words>
  <Application>Microsoft Office PowerPoint</Application>
  <PresentationFormat>Předvádění na obrazovce (4:3)</PresentationFormat>
  <Paragraphs>577</Paragraphs>
  <Slides>33</Slides>
  <Notes>7</Notes>
  <HiddenSlides>8</HiddenSlides>
  <MMClips>0</MMClips>
  <ScaleCrop>false</ScaleCrop>
  <HeadingPairs>
    <vt:vector size="6" baseType="variant">
      <vt:variant>
        <vt:lpstr>Použitá písma</vt:lpstr>
      </vt:variant>
      <vt:variant>
        <vt:i4>8</vt:i4>
      </vt:variant>
      <vt:variant>
        <vt:lpstr>Motiv</vt:lpstr>
      </vt:variant>
      <vt:variant>
        <vt:i4>4</vt:i4>
      </vt:variant>
      <vt:variant>
        <vt:lpstr>Nadpisy snímků</vt:lpstr>
      </vt:variant>
      <vt:variant>
        <vt:i4>33</vt:i4>
      </vt:variant>
    </vt:vector>
  </HeadingPairs>
  <TitlesOfParts>
    <vt:vector size="45" baseType="lpstr">
      <vt:lpstr>Arial</vt:lpstr>
      <vt:lpstr>Arial Black</vt:lpstr>
      <vt:lpstr>Arial Regular</vt:lpstr>
      <vt:lpstr>Calibri</vt:lpstr>
      <vt:lpstr>News Gothic MT</vt:lpstr>
      <vt:lpstr>Symbol</vt:lpstr>
      <vt:lpstr>Times New Roman</vt:lpstr>
      <vt:lpstr>Wingdings</vt:lpstr>
      <vt:lpstr>blank</vt:lpstr>
      <vt:lpstr>12_Blank</vt:lpstr>
      <vt:lpstr>1_Novartis Presentation Standard Blue Carbon</vt:lpstr>
      <vt:lpstr>Azur</vt:lpstr>
      <vt:lpstr>Prezentace aplikace PowerPoint</vt:lpstr>
      <vt:lpstr>Sacubitril/valsartan is the only medication  with positive phase II data in HFpEF (PARAMOUNT)</vt:lpstr>
      <vt:lpstr>Prezentace aplikace PowerPoint</vt:lpstr>
      <vt:lpstr>Largest HFpEF trial ever conducted – 4,822 patients from 43 countries</vt:lpstr>
      <vt:lpstr>Study Design </vt:lpstr>
      <vt:lpstr>PARAGON-HF</vt:lpstr>
      <vt:lpstr>Primární a sekundární cíle studie PARAGON</vt:lpstr>
      <vt:lpstr>PARAGON-HF: Summary of baseline  characteristics</vt:lpstr>
      <vt:lpstr>PARAGON-HF: Summary of baseline  clinical HF features</vt:lpstr>
      <vt:lpstr>PARAGON-HF: Summary of baseline  medical history</vt:lpstr>
      <vt:lpstr>Základní klinická charakteristika</vt:lpstr>
      <vt:lpstr>Základní klinická  charakteristika</vt:lpstr>
      <vt:lpstr>PARAGON-HF</vt:lpstr>
      <vt:lpstr>Vstupní  charakteristika farmakologické léčby   srdečního selhání  </vt:lpstr>
      <vt:lpstr>Study-drug administration and follow-up</vt:lpstr>
      <vt:lpstr>Primary endpoint: Recurrent event analysis  of total HF hospitalizations and CV death*</vt:lpstr>
      <vt:lpstr>HF hospitalizations and CV Death</vt:lpstr>
      <vt:lpstr>Primary endpoint: CV death and total  (first and recurrent) HF hospitalizations</vt:lpstr>
      <vt:lpstr>Secondary endpoints</vt:lpstr>
      <vt:lpstr>Primární a sekundární  cíle</vt:lpstr>
      <vt:lpstr>Primary endpoint according to  pre-specified subgroups</vt:lpstr>
      <vt:lpstr>Primary endpoint: Treatment effect by  ejection fraction1,2</vt:lpstr>
      <vt:lpstr>Primary endpoint:  Treatment effect by ejection fraction</vt:lpstr>
      <vt:lpstr>SBP over time by treatment arm</vt:lpstr>
      <vt:lpstr>Studie PARAGON: hospitalizace pro SS</vt:lpstr>
      <vt:lpstr>PARAGON: KV mortalita</vt:lpstr>
      <vt:lpstr>PARAGON- podskupiny</vt:lpstr>
      <vt:lpstr>PARAGON: podskupiny</vt:lpstr>
      <vt:lpstr>PARAGON: výskyt nežádoucích účinků</vt:lpstr>
      <vt:lpstr>ZávěryI :</vt:lpstr>
      <vt:lpstr>Závěry II:</vt:lpstr>
      <vt:lpstr>Poděkování  všem centrům studie PARAGON</vt:lpstr>
      <vt:lpstr>J.Widimský a kolektiv  22 autorů Hypertenze V. vydání,  Maxdorf 2019 </vt:lpstr>
    </vt:vector>
  </TitlesOfParts>
  <Company>Novartis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prezentace_template</dc:title>
  <dc:creator>sojkoma1</dc:creator>
  <cp:lastModifiedBy>Jiří Widimský</cp:lastModifiedBy>
  <cp:revision>1092</cp:revision>
  <dcterms:created xsi:type="dcterms:W3CDTF">2007-05-22T12:36:31Z</dcterms:created>
  <dcterms:modified xsi:type="dcterms:W3CDTF">2019-10-16T10:08:26Z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ource">
    <vt:lpwstr>Germo H. Gericke</vt:lpwstr>
  </property>
  <property fmtid="{D5CDD505-2E9C-101B-9397-08002B2CF9AE}" pid="3" name="Confidentiality">
    <vt:lpwstr>Business Use Only</vt:lpwstr>
  </property>
  <property fmtid="{D5CDD505-2E9C-101B-9397-08002B2CF9AE}" pid="4" name="MSIP_Label_2063cd7f-2d21-486a-9f29-9c1683fdd175_Enabled">
    <vt:lpwstr>True</vt:lpwstr>
  </property>
  <property fmtid="{D5CDD505-2E9C-101B-9397-08002B2CF9AE}" pid="5" name="MSIP_Label_2063cd7f-2d21-486a-9f29-9c1683fdd175_SiteId">
    <vt:lpwstr>00000000-0000-0000-0000-000000000000</vt:lpwstr>
  </property>
  <property fmtid="{D5CDD505-2E9C-101B-9397-08002B2CF9AE}" pid="6" name="MSIP_Label_2063cd7f-2d21-486a-9f29-9c1683fdd175_Owner">
    <vt:lpwstr>94718@vfn.cz</vt:lpwstr>
  </property>
  <property fmtid="{D5CDD505-2E9C-101B-9397-08002B2CF9AE}" pid="7" name="MSIP_Label_2063cd7f-2d21-486a-9f29-9c1683fdd175_SetDate">
    <vt:lpwstr>2019-08-21T10:08:47.0576198Z</vt:lpwstr>
  </property>
  <property fmtid="{D5CDD505-2E9C-101B-9397-08002B2CF9AE}" pid="8" name="MSIP_Label_2063cd7f-2d21-486a-9f29-9c1683fdd175_Name">
    <vt:lpwstr>Veřejné</vt:lpwstr>
  </property>
  <property fmtid="{D5CDD505-2E9C-101B-9397-08002B2CF9AE}" pid="9" name="MSIP_Label_2063cd7f-2d21-486a-9f29-9c1683fdd175_Application">
    <vt:lpwstr>Microsoft Azure Information Protection</vt:lpwstr>
  </property>
  <property fmtid="{D5CDD505-2E9C-101B-9397-08002B2CF9AE}" pid="10" name="MSIP_Label_2063cd7f-2d21-486a-9f29-9c1683fdd175_Extended_MSFT_Method">
    <vt:lpwstr>Automatic</vt:lpwstr>
  </property>
  <property fmtid="{D5CDD505-2E9C-101B-9397-08002B2CF9AE}" pid="11" name="MSIP_Label_4929bff8-5b33-42aa-95d2-28f72e792cb0_Enabled">
    <vt:lpwstr>True</vt:lpwstr>
  </property>
  <property fmtid="{D5CDD505-2E9C-101B-9397-08002B2CF9AE}" pid="12" name="MSIP_Label_4929bff8-5b33-42aa-95d2-28f72e792cb0_SiteId">
    <vt:lpwstr>f35a6974-607f-47d4-82d7-ff31d7dc53a5</vt:lpwstr>
  </property>
  <property fmtid="{D5CDD505-2E9C-101B-9397-08002B2CF9AE}" pid="13" name="MSIP_Label_4929bff8-5b33-42aa-95d2-28f72e792cb0_Owner">
    <vt:lpwstr>VEJSAST1@novartis.net</vt:lpwstr>
  </property>
  <property fmtid="{D5CDD505-2E9C-101B-9397-08002B2CF9AE}" pid="14" name="MSIP_Label_4929bff8-5b33-42aa-95d2-28f72e792cb0_SetDate">
    <vt:lpwstr>2018-08-17T18:16:09.9418446+02:00</vt:lpwstr>
  </property>
  <property fmtid="{D5CDD505-2E9C-101B-9397-08002B2CF9AE}" pid="15" name="MSIP_Label_4929bff8-5b33-42aa-95d2-28f72e792cb0_Name">
    <vt:lpwstr>Business Use Only</vt:lpwstr>
  </property>
  <property fmtid="{D5CDD505-2E9C-101B-9397-08002B2CF9AE}" pid="16" name="MSIP_Label_4929bff8-5b33-42aa-95d2-28f72e792cb0_Application">
    <vt:lpwstr>Microsoft Azure Information Protection</vt:lpwstr>
  </property>
  <property fmtid="{D5CDD505-2E9C-101B-9397-08002B2CF9AE}" pid="17" name="MSIP_Label_4929bff8-5b33-42aa-95d2-28f72e792cb0_Extended_MSFT_Method">
    <vt:lpwstr>Automatic</vt:lpwstr>
  </property>
  <property fmtid="{D5CDD505-2E9C-101B-9397-08002B2CF9AE}" pid="18" name="Sensitivity">
    <vt:lpwstr>Veřejné Business Use Only</vt:lpwstr>
  </property>
</Properties>
</file>