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2" r:id="rId3"/>
    <p:sldId id="345" r:id="rId4"/>
    <p:sldId id="279" r:id="rId5"/>
    <p:sldId id="258" r:id="rId6"/>
    <p:sldId id="257" r:id="rId7"/>
    <p:sldId id="278" r:id="rId8"/>
    <p:sldId id="259" r:id="rId9"/>
    <p:sldId id="260" r:id="rId10"/>
    <p:sldId id="261" r:id="rId11"/>
    <p:sldId id="264" r:id="rId12"/>
    <p:sldId id="280" r:id="rId13"/>
    <p:sldId id="288" r:id="rId14"/>
    <p:sldId id="340" r:id="rId15"/>
    <p:sldId id="348" r:id="rId16"/>
    <p:sldId id="347" r:id="rId17"/>
    <p:sldId id="290" r:id="rId18"/>
    <p:sldId id="289" r:id="rId19"/>
    <p:sldId id="291" r:id="rId20"/>
    <p:sldId id="319" r:id="rId21"/>
    <p:sldId id="349" r:id="rId22"/>
    <p:sldId id="293" r:id="rId23"/>
    <p:sldId id="294" r:id="rId24"/>
    <p:sldId id="295" r:id="rId25"/>
    <p:sldId id="276" r:id="rId26"/>
    <p:sldId id="339" r:id="rId27"/>
    <p:sldId id="351" r:id="rId28"/>
    <p:sldId id="266" r:id="rId29"/>
    <p:sldId id="267" r:id="rId30"/>
    <p:sldId id="346" r:id="rId31"/>
    <p:sldId id="344" r:id="rId32"/>
    <p:sldId id="287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EB929-3A1F-4F75-B747-55D6924DD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C16903-AA9A-48BA-972C-55AE26D35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899FA8-4AD9-480F-AC6C-B18358B68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680BC9-1C52-411D-A13B-64210BEF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C82850-F408-4F82-A81E-1487B5342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21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24E6A-FBEB-4729-BD89-D1B7C5B4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D103D9-81F6-4BDF-9BE7-7864239E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EDD4B3-DD67-4B7B-A12F-8FB0A1B0E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C1A5BE-491D-489C-A259-EC0975F27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4730E7-2C33-4D5B-9BCF-2D14CEE2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45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F8CEE7B-1374-46A6-909B-E1EF4352D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AA5FA8-10E4-47C4-971C-D5BDC5801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A3A7B5-3667-4398-A39C-FE53B1EB7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E0F3EF-A57A-4ADC-B63C-974B109A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13C152-F150-46FD-A289-2C65B871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64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D955F-CF71-43D3-985B-D1868E52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101826-E3C7-4A04-B981-1472C42CF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6595D5-BEE9-4B8B-B6A8-F2190182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AA3324-A487-4071-9101-E9D194CB4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C62941-73B6-4A27-8300-2FBCDB30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90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6D7F45-6FDC-4732-89B2-741C7871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CCA223-C0A0-4272-919F-6CFC2505C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4958E4-3CAC-40A4-88A1-C3562AF4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0000B0-584A-4A2F-81E8-85AA4A0DE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CEB022-61E9-4DCE-9422-C229A5C9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44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C08EA-AAFC-430C-A923-A230317E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046127-BA2D-4451-8B99-C02407FC9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9BD15B-D39C-4636-A5A8-287B8A768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5A356E-C97B-4D5D-9A65-23C4F206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2F1FD0-E2C8-445B-8390-DF166F92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198F82-9681-48F4-9C9C-55FEADE9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14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B9D515-20A0-4A75-8796-F39D005DE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2A2B81-801E-4220-BAE0-0E8C6A44C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A50210D-9B63-4D7B-913F-35E89D80C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2C3749-BED1-4F8C-ABA0-1C647F1AA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57C810-4227-46CD-8153-A295B814E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9CF3360-F879-4292-B76B-D2B863183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40FF050-CEF7-41BE-9978-603820B2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10CDA81-2756-4C96-AA70-556832B4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04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5728A-006D-4CF0-8851-1BABE23CC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FD6EEBF-F005-4E08-A263-01FCC5F2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A115CB-D1A3-4D6F-AE87-056F1940C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D1BBB5-567D-40CA-8914-1686CF5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21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F0F24D-1FC5-4D5C-9910-28E6B326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9AD174-88B9-412E-A99C-593F3DEF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8570EF-B9C2-485F-8DBF-8E2FB9B2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9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43036-1EA7-49B7-8020-3D0CB21A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59EBB5-6221-4F08-9399-B50546193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23A5FC-D017-4999-B7EB-4BF3217A1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D9262D-8E19-4288-AD93-93A7717B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E1A897-9F50-40A6-A8D7-36E2D0D4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C6989B-78C1-4D1C-A90F-E094B2F3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67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39B1C3-7C70-4D77-8690-3BF7D28E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3CED04D-BE4E-4AC8-B238-63590F9A6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25F413-A03C-4A55-9136-E83416E1B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008D24-1855-434B-8A23-11F718F4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CFCC86-5351-477F-9798-7AFC393F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ACBC44-A2BB-4D52-BD6E-AE5CEC1E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30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7E6EB82-41B3-44D9-B015-08261EB7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188BFC-9C6C-47F6-A005-F33605E5C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08E25A-97FB-468C-A2FE-75D5C46E4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84EF5-6324-426D-ADD2-28F7BE8174FA}" type="datetimeFigureOut">
              <a:rPr lang="cs-CZ" smtClean="0"/>
              <a:t>15.10.2019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AC0D6C-4D56-40BF-8B45-AF9C8110B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BBBE0F-9AC4-45D7-A069-F1D753E2D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8F8C5-49EE-4257-80BC-77843CE0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11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microsoft.com/office/2007/relationships/media" Target="../media/media5.mp4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4.mp4"/><Relationship Id="rId11" Type="http://schemas.openxmlformats.org/officeDocument/2006/relationships/image" Target="../media/image3.png"/><Relationship Id="rId5" Type="http://schemas.microsoft.com/office/2007/relationships/media" Target="../media/media4.mp4"/><Relationship Id="rId10" Type="http://schemas.openxmlformats.org/officeDocument/2006/relationships/image" Target="../media/image2.jpe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hyperlink" Target="mailto:pozornostjan.malik@vfn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F9CC17-1655-42F6-8601-838FDFF6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827" y="731011"/>
            <a:ext cx="10633165" cy="2387600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Hodnocení srdečního selhání a oběhové kompenzace u hemodialyzovaných pacientů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2EE82A-83F2-490B-971D-DDA21E33D9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/>
              <a:t>Jan Malík</a:t>
            </a:r>
          </a:p>
          <a:p>
            <a:r>
              <a:rPr lang="cs-CZ" b="1"/>
              <a:t>Kardionefrologické centrum VFN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DF6569-8816-4903-8D05-E9F99F04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74" y="5107691"/>
            <a:ext cx="2299669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8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Etiologie hypertrofie LK </a:t>
            </a:r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CKD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effectLst>
            <a:softEdge rad="50800"/>
          </a:effectLst>
          <a:scene3d>
            <a:camera prst="orthographicFront"/>
            <a:lightRig rig="threePt" dir="t"/>
          </a:scene3d>
          <a:sp3d>
            <a:bevelT w="19050"/>
            <a:bevelB h="19050"/>
          </a:sp3d>
        </p:spPr>
        <p:txBody>
          <a:bodyPr>
            <a:normAutofit/>
          </a:bodyPr>
          <a:lstStyle/>
          <a:p>
            <a:r>
              <a:rPr lang="cs-CZ" dirty="0"/>
              <a:t>Retence vody mezi HD</a:t>
            </a:r>
          </a:p>
          <a:p>
            <a:r>
              <a:rPr lang="cs-CZ" dirty="0"/>
              <a:t>Arteriální hypertenze </a:t>
            </a:r>
            <a:r>
              <a:rPr lang="cs-CZ"/>
              <a:t>(+ </a:t>
            </a:r>
            <a:r>
              <a:rPr lang="cs-CZ">
                <a:sym typeface="Symbol"/>
              </a:rPr>
              <a:t>aortální+arteriální stiffness)</a:t>
            </a:r>
            <a:endParaRPr lang="cs-CZ" dirty="0">
              <a:sym typeface="Symbol"/>
            </a:endParaRPr>
          </a:p>
          <a:p>
            <a:r>
              <a:rPr lang="cs-CZ" dirty="0">
                <a:sym typeface="Symbol"/>
              </a:rPr>
              <a:t>Anemie </a:t>
            </a:r>
          </a:p>
          <a:p>
            <a:r>
              <a:rPr lang="cs-CZ" dirty="0">
                <a:sym typeface="Symbol"/>
              </a:rPr>
              <a:t>Vyšší průtok </a:t>
            </a:r>
            <a:r>
              <a:rPr lang="cs-CZ">
                <a:sym typeface="Symbol"/>
              </a:rPr>
              <a:t>dialyzačním zkratem</a:t>
            </a:r>
          </a:p>
          <a:p>
            <a:r>
              <a:rPr lang="cs-CZ"/>
              <a:t>Aktivace systému renin-angiotensin-aldosteron</a:t>
            </a:r>
          </a:p>
          <a:p>
            <a:r>
              <a:rPr lang="cs-CZ"/>
              <a:t>Aktivace sympatiku</a:t>
            </a:r>
          </a:p>
          <a:p>
            <a:r>
              <a:rPr lang="cs-CZ"/>
              <a:t>Dilatace LK/excentrická hypertrofie: aktivace systému kallikrein-kinin</a:t>
            </a:r>
          </a:p>
          <a:p>
            <a:r>
              <a:rPr lang="cs-CZ"/>
              <a:t>Fibroblast-growth factor-23 (FGF-23)</a:t>
            </a:r>
          </a:p>
          <a:p>
            <a:endParaRPr lang="cs-CZ" dirty="0">
              <a:sym typeface="Symbol"/>
            </a:endParaRPr>
          </a:p>
          <a:p>
            <a:endParaRPr lang="cs-CZ" dirty="0">
              <a:sym typeface="Symbol"/>
            </a:endParaRPr>
          </a:p>
          <a:p>
            <a:endParaRPr lang="cs-CZ" dirty="0">
              <a:sym typeface="Symbol"/>
            </a:endParaRPr>
          </a:p>
          <a:p>
            <a:endParaRPr lang="en-US" baseline="30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744072" y="6309320"/>
            <a:ext cx="500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Hewing </a:t>
            </a:r>
            <a:r>
              <a:rPr lang="cs-CZ" dirty="0"/>
              <a:t>B et al</a:t>
            </a:r>
            <a:r>
              <a:rPr lang="cs-CZ"/>
              <a:t>. Kidney Blood Pres Res </a:t>
            </a:r>
            <a:r>
              <a:rPr lang="cs-CZ" dirty="0"/>
              <a:t>2016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771BCA-4779-4230-B63C-32CD127BF9AC}"/>
              </a:ext>
            </a:extLst>
          </p:cNvPr>
          <p:cNvSpPr txBox="1"/>
          <p:nvPr/>
        </p:nvSpPr>
        <p:spPr>
          <a:xfrm>
            <a:off x="4816280" y="1675124"/>
            <a:ext cx="6354483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cs-CZ" sz="2400"/>
              <a:t>Porucha vylučování vody</a:t>
            </a:r>
          </a:p>
          <a:p>
            <a:r>
              <a:rPr lang="cs-CZ" sz="2400"/>
              <a:t>Porucha vylučování Na→volumexpanze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29E328-941F-48C0-838D-5226A9703D70}"/>
              </a:ext>
            </a:extLst>
          </p:cNvPr>
          <p:cNvSpPr txBox="1"/>
          <p:nvPr/>
        </p:nvSpPr>
        <p:spPr>
          <a:xfrm rot="21123720">
            <a:off x="5916168" y="2971800"/>
            <a:ext cx="399625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effectLst>
            <a:softEdge rad="88900"/>
          </a:effectLst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400"/>
            </a:lvl1pPr>
          </a:lstStyle>
          <a:p>
            <a:r>
              <a:rPr lang="cs-CZ"/>
              <a:t>→ Hyperkinetická cirkulace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640270-2795-431F-A93F-2CFA1DBAA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9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Odlišnost od běžné hypertrofie LK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Výraznější </a:t>
            </a:r>
            <a:r>
              <a:rPr lang="cs-CZ" dirty="0" err="1"/>
              <a:t>myocytokapilární</a:t>
            </a:r>
            <a:r>
              <a:rPr lang="cs-CZ" dirty="0"/>
              <a:t> </a:t>
            </a:r>
            <a:r>
              <a:rPr lang="cs-CZ" dirty="0" err="1"/>
              <a:t>mismatch</a:t>
            </a:r>
            <a:endParaRPr lang="cs-CZ" dirty="0"/>
          </a:p>
          <a:p>
            <a:r>
              <a:rPr lang="cs-CZ" dirty="0"/>
              <a:t>Akcelerovaná tvorba kolagenu vlivem:</a:t>
            </a:r>
          </a:p>
          <a:p>
            <a:pPr lvl="1"/>
            <a:r>
              <a:rPr lang="cs-CZ" dirty="0"/>
              <a:t>uremické toxiny </a:t>
            </a:r>
            <a:r>
              <a:rPr lang="cs-CZ" dirty="0" err="1"/>
              <a:t>indoxylsulfát</a:t>
            </a:r>
            <a:r>
              <a:rPr lang="cs-CZ" dirty="0"/>
              <a:t> a p-</a:t>
            </a:r>
            <a:r>
              <a:rPr lang="cs-CZ" dirty="0" err="1"/>
              <a:t>cresol</a:t>
            </a:r>
            <a:r>
              <a:rPr lang="cs-CZ" dirty="0">
                <a:sym typeface="Symbol"/>
              </a:rPr>
              <a:t>syntéza TGF, TIMP-1 a </a:t>
            </a:r>
            <a:r>
              <a:rPr lang="cs-CZ" dirty="0" err="1">
                <a:sym typeface="Symbol"/>
              </a:rPr>
              <a:t>1kolagenu</a:t>
            </a:r>
            <a:endParaRPr lang="cs-CZ" dirty="0">
              <a:sym typeface="Symbol"/>
            </a:endParaRPr>
          </a:p>
          <a:p>
            <a:r>
              <a:rPr lang="cs-CZ" dirty="0"/>
              <a:t>Infiltrace myokardu makrofágy</a:t>
            </a:r>
          </a:p>
          <a:p>
            <a:pPr marL="0" indent="0">
              <a:buNone/>
            </a:pPr>
            <a:endParaRPr lang="cs-CZ" dirty="0"/>
          </a:p>
          <a:p>
            <a:pPr lvl="1">
              <a:buFont typeface="Arial" pitchFamily="34" charset="0"/>
              <a:buChar char="•"/>
            </a:pPr>
            <a:endParaRPr lang="cs-CZ" dirty="0">
              <a:sym typeface="Symbol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614600" y="6004123"/>
            <a:ext cx="4982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prstClr val="black"/>
                </a:solidFill>
                <a:latin typeface="Calibri"/>
              </a:rPr>
              <a:t>Tumlin</a:t>
            </a:r>
            <a:r>
              <a:rPr lang="cs-CZ" sz="1400" dirty="0">
                <a:solidFill>
                  <a:prstClr val="black"/>
                </a:solidFill>
                <a:latin typeface="Calibri"/>
              </a:rPr>
              <a:t> et al. </a:t>
            </a:r>
            <a:r>
              <a:rPr lang="cs-CZ" sz="1400" dirty="0" err="1">
                <a:solidFill>
                  <a:prstClr val="black"/>
                </a:solidFill>
                <a:latin typeface="Calibri"/>
              </a:rPr>
              <a:t>Contrib</a:t>
            </a:r>
            <a:r>
              <a:rPr lang="cs-CZ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1400" err="1">
                <a:solidFill>
                  <a:prstClr val="black"/>
                </a:solidFill>
                <a:latin typeface="Calibri"/>
              </a:rPr>
              <a:t>Nephrol</a:t>
            </a:r>
            <a:r>
              <a:rPr lang="cs-CZ" sz="1400">
                <a:solidFill>
                  <a:prstClr val="black"/>
                </a:solidFill>
                <a:latin typeface="Calibri"/>
              </a:rPr>
              <a:t> 2013, </a:t>
            </a:r>
            <a:r>
              <a:rPr lang="cs-CZ" sz="1400">
                <a:solidFill>
                  <a:prstClr val="black"/>
                </a:solidFill>
              </a:rPr>
              <a:t>Mall G. NDT 1990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B23394-AD7B-4431-8C4C-4ABD1A0DC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153AAB8-9E8F-4B1C-8C82-164957FCE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44" y="4384848"/>
            <a:ext cx="1978415" cy="224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09210C6-B6C2-4ACD-A3C1-0F428C3986C9}"/>
              </a:ext>
            </a:extLst>
          </p:cNvPr>
          <p:cNvSpPr txBox="1"/>
          <p:nvPr/>
        </p:nvSpPr>
        <p:spPr>
          <a:xfrm>
            <a:off x="3059759" y="4584617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  <a:latin typeface="Calibri"/>
              </a:rPr>
              <a:t>Zdravý jedinec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33F75B-43D4-4892-985A-E6AA2327EBC0}"/>
              </a:ext>
            </a:extLst>
          </p:cNvPr>
          <p:cNvSpPr txBox="1"/>
          <p:nvPr/>
        </p:nvSpPr>
        <p:spPr>
          <a:xfrm>
            <a:off x="3059759" y="5275899"/>
            <a:ext cx="3303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  <a:latin typeface="Calibri"/>
              </a:rPr>
              <a:t>Hypertrofie u hypertonika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5AC157B-56DC-4A65-8ED8-960244A9D883}"/>
              </a:ext>
            </a:extLst>
          </p:cNvPr>
          <p:cNvSpPr txBox="1"/>
          <p:nvPr/>
        </p:nvSpPr>
        <p:spPr>
          <a:xfrm>
            <a:off x="3059759" y="6121054"/>
            <a:ext cx="279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  <a:latin typeface="Calibri"/>
              </a:rPr>
              <a:t>Hypertrofie u CKD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28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05619-5335-4CDD-B3BC-8CB23FD9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 hydratace a cévního zkratu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14E0F56-F034-4397-93C7-09CEEFE05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6658" y="3092153"/>
            <a:ext cx="4352925" cy="244852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E0DF103-9C23-4A5A-8A97-E0870DEB1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9" y="2628900"/>
            <a:ext cx="4739821" cy="26543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5F91011-3F5B-4116-946C-4B79F05E4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83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E62D4-0D81-44B1-8C7E-639CC8AC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Hospodaření s natriem a s vodou u renální insuficience (CHRI)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00FF15-50AC-4EC0-99E6-E45F1C3A1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4285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Pacienti s CHRI vylučují vodu i sodík pomaleji→volumexpanze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B0026-7433-4B86-B4B4-1C6D3B1FF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24" y="2398133"/>
            <a:ext cx="9143304" cy="3483864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77F51E9-4A82-497D-8056-2CCAE519EED4}"/>
              </a:ext>
            </a:extLst>
          </p:cNvPr>
          <p:cNvSpPr txBox="1">
            <a:spLocks/>
          </p:cNvSpPr>
          <p:nvPr/>
        </p:nvSpPr>
        <p:spPr>
          <a:xfrm>
            <a:off x="434376" y="6048579"/>
            <a:ext cx="10515600" cy="524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/>
              <a:t>Reakce na podání fysiol. roztoku (2% těl. hmotnosti) u zdravých (a) a u pacientů s CHRI (b)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6F00E37-2132-4876-83DD-2134D5E46A2E}"/>
              </a:ext>
            </a:extLst>
          </p:cNvPr>
          <p:cNvSpPr txBox="1"/>
          <p:nvPr/>
        </p:nvSpPr>
        <p:spPr>
          <a:xfrm>
            <a:off x="8318090" y="6488668"/>
            <a:ext cx="349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Brod J. </a:t>
            </a:r>
            <a:r>
              <a:rPr lang="cs-CZ" i="1"/>
              <a:t>Ulster Med J</a:t>
            </a:r>
            <a:r>
              <a:rPr lang="cs-CZ"/>
              <a:t>. 1985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16BBEC4-CBC7-4FE7-8407-B1D070F83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D0899D6-E167-49D1-9EC0-AE31E3086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27" y="3423010"/>
            <a:ext cx="1017963" cy="16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2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7534C-234C-46CD-BECC-CF23DF461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Suchá hmotnost</a:t>
            </a:r>
            <a:b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h</a:t>
            </a:r>
            <a:r>
              <a:rPr lang="cs-CZ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motnost pacienta, kdy další ultrafiltrace vede již k hypotenzi</a:t>
            </a:r>
            <a:endParaRPr lang="cs-CZ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EDF4E4-0976-43E4-B306-D40A48385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799"/>
            <a:ext cx="10515600" cy="24196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Stanovení</a:t>
            </a:r>
          </a:p>
          <a:p>
            <a:pPr lvl="1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Klinické/empirické</a:t>
            </a:r>
          </a:p>
          <a:p>
            <a:pPr lvl="1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Bioimpedanční</a:t>
            </a:r>
          </a:p>
          <a:p>
            <a:pPr lvl="1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Podle hladin ANP, BNP</a:t>
            </a:r>
          </a:p>
          <a:p>
            <a:pPr lvl="1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Podle měření/odhadu centrálního žilního tlaku</a:t>
            </a:r>
          </a:p>
          <a:p>
            <a:pPr lvl="1"/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Podle zobrazovacích metod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111581-8CBC-473D-9673-B82B75609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48" y="4365176"/>
            <a:ext cx="2506472" cy="241960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069086B-DA50-4895-8B45-2120BCCB9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4542388"/>
            <a:ext cx="3333750" cy="22749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2792C1-7733-4254-8ADA-C5BDE14B3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03" y="4542388"/>
            <a:ext cx="3333748" cy="22749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24B598-4846-4EBF-B517-DC264EA24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60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DFC2F-F124-4C5E-ADA3-576C31F8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Ultrasonografický odhad CŽT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2B0DEF0-DAAC-4EEE-A8C8-F6DD57AAE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134283"/>
              </p:ext>
            </p:extLst>
          </p:nvPr>
        </p:nvGraphicFramePr>
        <p:xfrm>
          <a:off x="2017336" y="2344483"/>
          <a:ext cx="7003474" cy="2796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3984">
                  <a:extLst>
                    <a:ext uri="{9D8B030D-6E8A-4147-A177-3AD203B41FA5}">
                      <a16:colId xmlns:a16="http://schemas.microsoft.com/office/drawing/2014/main" val="1341720231"/>
                    </a:ext>
                  </a:extLst>
                </a:gridCol>
                <a:gridCol w="2334745">
                  <a:extLst>
                    <a:ext uri="{9D8B030D-6E8A-4147-A177-3AD203B41FA5}">
                      <a16:colId xmlns:a16="http://schemas.microsoft.com/office/drawing/2014/main" val="1446712050"/>
                    </a:ext>
                  </a:extLst>
                </a:gridCol>
                <a:gridCol w="2334745">
                  <a:extLst>
                    <a:ext uri="{9D8B030D-6E8A-4147-A177-3AD203B41FA5}">
                      <a16:colId xmlns:a16="http://schemas.microsoft.com/office/drawing/2014/main" val="15281821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Diametr (mm)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Kolapsibilita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Centrální žilní tlak (mmHg)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971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2400">
                          <a:effectLst/>
                        </a:rPr>
                        <a:t>15 mm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Kolabovaná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0-5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6337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15-25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  <a:sym typeface="Symbol" panose="05050102010706020507" pitchFamily="18" charset="2"/>
                        </a:rPr>
                        <a:t></a:t>
                      </a:r>
                      <a:r>
                        <a:rPr lang="cs-CZ" sz="2400">
                          <a:effectLst/>
                        </a:rPr>
                        <a:t>50%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6-10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5569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15-25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2400">
                          <a:effectLst/>
                        </a:rPr>
                        <a:t>50%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11-15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3402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  <a:sym typeface="Symbol" panose="05050102010706020507" pitchFamily="18" charset="2"/>
                        </a:rPr>
                        <a:t></a:t>
                      </a:r>
                      <a:r>
                        <a:rPr lang="cs-CZ" sz="2400">
                          <a:effectLst/>
                        </a:rPr>
                        <a:t>25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2400">
                          <a:effectLst/>
                        </a:rPr>
                        <a:t>50%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16-20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5438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  <a:sym typeface="Symbol" panose="05050102010706020507" pitchFamily="18" charset="2"/>
                        </a:rPr>
                        <a:t></a:t>
                      </a:r>
                      <a:r>
                        <a:rPr lang="cs-CZ" sz="2400">
                          <a:effectLst/>
                        </a:rPr>
                        <a:t>25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</a:rPr>
                        <a:t>Nekolabující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400">
                          <a:effectLst/>
                          <a:sym typeface="Symbol" panose="05050102010706020507" pitchFamily="18" charset="2"/>
                        </a:rPr>
                        <a:t></a:t>
                      </a:r>
                      <a:r>
                        <a:rPr lang="cs-CZ" sz="2400">
                          <a:effectLst/>
                        </a:rPr>
                        <a:t>25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7821596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08AA029A-669C-4472-9236-BF12C6EAB1F4}"/>
              </a:ext>
            </a:extLst>
          </p:cNvPr>
          <p:cNvSpPr/>
          <p:nvPr/>
        </p:nvSpPr>
        <p:spPr>
          <a:xfrm>
            <a:off x="1602558" y="5814230"/>
            <a:ext cx="8182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CAVE: nespolehlivé u významnější trikuspidální regurgitace, výrazné Eustachovy chlopně v pravé síni, u levopravých zkratů, atletického srdce, umělé plicní ventilace, ale asi také u mladých žen </a:t>
            </a:r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A5A60D-9983-4001-83C0-BF53DDCF7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3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3DFC0-F3C7-4705-8512-246370F4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Chronické převodnění a mortalita HD pacientů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F1977EF-E928-4D29-9F37-BA6A93219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271" y="1789836"/>
            <a:ext cx="9813737" cy="3913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22A9D06-E114-47EC-BA82-37D23D328D51}"/>
              </a:ext>
            </a:extLst>
          </p:cNvPr>
          <p:cNvSpPr txBox="1"/>
          <p:nvPr/>
        </p:nvSpPr>
        <p:spPr>
          <a:xfrm>
            <a:off x="6853287" y="6438507"/>
            <a:ext cx="3327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Zoccali C. et al. J Am Soc Nephrol 2017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E09BB9-1940-4B5B-BB53-402FBC7AA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E4C55-FA6A-4F8B-8270-FF37CD21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Hydratace u (anurických) hemodialyzovaných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D083A162-7C1F-4C11-A274-7F1A59459D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506206"/>
              </p:ext>
            </p:extLst>
          </p:nvPr>
        </p:nvGraphicFramePr>
        <p:xfrm>
          <a:off x="838200" y="1825625"/>
          <a:ext cx="10515596" cy="3277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8">
                  <a:extLst>
                    <a:ext uri="{9D8B030D-6E8A-4147-A177-3AD203B41FA5}">
                      <a16:colId xmlns:a16="http://schemas.microsoft.com/office/drawing/2014/main" val="3135389474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611272889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1005192117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3476682359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1508610110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4216492640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1173018968"/>
                    </a:ext>
                  </a:extLst>
                </a:gridCol>
              </a:tblGrid>
              <a:tr h="1638799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9183254"/>
                  </a:ext>
                </a:extLst>
              </a:tr>
              <a:tr h="1638799">
                <a:tc>
                  <a:txBody>
                    <a:bodyPr/>
                    <a:lstStyle/>
                    <a:p>
                      <a:endParaRPr lang="cs-CZ"/>
                    </a:p>
                    <a:p>
                      <a:endParaRPr lang="cs-CZ"/>
                    </a:p>
                    <a:p>
                      <a:r>
                        <a:rPr lang="cs-CZ"/>
                        <a:t>Po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  <a:p>
                      <a:endParaRPr lang="cs-CZ"/>
                    </a:p>
                    <a:p>
                      <a:r>
                        <a:rPr lang="cs-CZ"/>
                        <a:t>Út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  <a:p>
                      <a:endParaRPr lang="cs-CZ"/>
                    </a:p>
                    <a:p>
                      <a:r>
                        <a:rPr lang="cs-CZ"/>
                        <a:t>St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  <a:p>
                      <a:endParaRPr lang="cs-CZ"/>
                    </a:p>
                    <a:p>
                      <a:r>
                        <a:rPr lang="cs-CZ"/>
                        <a:t>Čt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  <a:p>
                      <a:endParaRPr lang="cs-CZ"/>
                    </a:p>
                    <a:p>
                      <a:r>
                        <a:rPr lang="cs-CZ"/>
                        <a:t>Pá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  <a:p>
                      <a:endParaRPr lang="cs-CZ"/>
                    </a:p>
                    <a:p>
                      <a:r>
                        <a:rPr lang="cs-CZ"/>
                        <a:t>So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  <a:p>
                      <a:endParaRPr lang="cs-CZ"/>
                    </a:p>
                    <a:p>
                      <a:r>
                        <a:rPr lang="cs-CZ"/>
                        <a:t>Ne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247335"/>
                  </a:ext>
                </a:extLst>
              </a:tr>
            </a:tbl>
          </a:graphicData>
        </a:graphic>
      </p:graphicFrame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1094D3A9-09C9-4AA0-8DE2-129927EF1D5C}"/>
              </a:ext>
            </a:extLst>
          </p:cNvPr>
          <p:cNvSpPr/>
          <p:nvPr/>
        </p:nvSpPr>
        <p:spPr>
          <a:xfrm>
            <a:off x="924560" y="2021840"/>
            <a:ext cx="10353040" cy="1402080"/>
          </a:xfrm>
          <a:custGeom>
            <a:avLst/>
            <a:gdLst>
              <a:gd name="connsiteX0" fmla="*/ 0 w 10353040"/>
              <a:gd name="connsiteY0" fmla="*/ 111760 h 1402080"/>
              <a:gd name="connsiteX1" fmla="*/ 10160 w 10353040"/>
              <a:gd name="connsiteY1" fmla="*/ 579120 h 1402080"/>
              <a:gd name="connsiteX2" fmla="*/ 30480 w 10353040"/>
              <a:gd name="connsiteY2" fmla="*/ 640080 h 1402080"/>
              <a:gd name="connsiteX3" fmla="*/ 40640 w 10353040"/>
              <a:gd name="connsiteY3" fmla="*/ 670560 h 1402080"/>
              <a:gd name="connsiteX4" fmla="*/ 60960 w 10353040"/>
              <a:gd name="connsiteY4" fmla="*/ 701040 h 1402080"/>
              <a:gd name="connsiteX5" fmla="*/ 71120 w 10353040"/>
              <a:gd name="connsiteY5" fmla="*/ 741680 h 1402080"/>
              <a:gd name="connsiteX6" fmla="*/ 81280 w 10353040"/>
              <a:gd name="connsiteY6" fmla="*/ 772160 h 1402080"/>
              <a:gd name="connsiteX7" fmla="*/ 91440 w 10353040"/>
              <a:gd name="connsiteY7" fmla="*/ 944880 h 1402080"/>
              <a:gd name="connsiteX8" fmla="*/ 111760 w 10353040"/>
              <a:gd name="connsiteY8" fmla="*/ 1076960 h 1402080"/>
              <a:gd name="connsiteX9" fmla="*/ 142240 w 10353040"/>
              <a:gd name="connsiteY9" fmla="*/ 1117600 h 1402080"/>
              <a:gd name="connsiteX10" fmla="*/ 182880 w 10353040"/>
              <a:gd name="connsiteY10" fmla="*/ 1168400 h 1402080"/>
              <a:gd name="connsiteX11" fmla="*/ 193040 w 10353040"/>
              <a:gd name="connsiteY11" fmla="*/ 1198880 h 1402080"/>
              <a:gd name="connsiteX12" fmla="*/ 203200 w 10353040"/>
              <a:gd name="connsiteY12" fmla="*/ 1280160 h 1402080"/>
              <a:gd name="connsiteX13" fmla="*/ 233680 w 10353040"/>
              <a:gd name="connsiteY13" fmla="*/ 1290320 h 1402080"/>
              <a:gd name="connsiteX14" fmla="*/ 264160 w 10353040"/>
              <a:gd name="connsiteY14" fmla="*/ 1310640 h 1402080"/>
              <a:gd name="connsiteX15" fmla="*/ 294640 w 10353040"/>
              <a:gd name="connsiteY15" fmla="*/ 1320800 h 1402080"/>
              <a:gd name="connsiteX16" fmla="*/ 355600 w 10353040"/>
              <a:gd name="connsiteY16" fmla="*/ 1351280 h 1402080"/>
              <a:gd name="connsiteX17" fmla="*/ 599440 w 10353040"/>
              <a:gd name="connsiteY17" fmla="*/ 1341120 h 1402080"/>
              <a:gd name="connsiteX18" fmla="*/ 660400 w 10353040"/>
              <a:gd name="connsiteY18" fmla="*/ 1300480 h 1402080"/>
              <a:gd name="connsiteX19" fmla="*/ 690880 w 10353040"/>
              <a:gd name="connsiteY19" fmla="*/ 1290320 h 1402080"/>
              <a:gd name="connsiteX20" fmla="*/ 792480 w 10353040"/>
              <a:gd name="connsiteY20" fmla="*/ 1259840 h 1402080"/>
              <a:gd name="connsiteX21" fmla="*/ 822960 w 10353040"/>
              <a:gd name="connsiteY21" fmla="*/ 1249680 h 1402080"/>
              <a:gd name="connsiteX22" fmla="*/ 853440 w 10353040"/>
              <a:gd name="connsiteY22" fmla="*/ 1229360 h 1402080"/>
              <a:gd name="connsiteX23" fmla="*/ 924560 w 10353040"/>
              <a:gd name="connsiteY23" fmla="*/ 1219200 h 1402080"/>
              <a:gd name="connsiteX24" fmla="*/ 1036320 w 10353040"/>
              <a:gd name="connsiteY24" fmla="*/ 1188720 h 1402080"/>
              <a:gd name="connsiteX25" fmla="*/ 1076960 w 10353040"/>
              <a:gd name="connsiteY25" fmla="*/ 1148080 h 1402080"/>
              <a:gd name="connsiteX26" fmla="*/ 1127760 w 10353040"/>
              <a:gd name="connsiteY26" fmla="*/ 1107440 h 1402080"/>
              <a:gd name="connsiteX27" fmla="*/ 1188720 w 10353040"/>
              <a:gd name="connsiteY27" fmla="*/ 1056640 h 1402080"/>
              <a:gd name="connsiteX28" fmla="*/ 1270000 w 10353040"/>
              <a:gd name="connsiteY28" fmla="*/ 1036320 h 1402080"/>
              <a:gd name="connsiteX29" fmla="*/ 1300480 w 10353040"/>
              <a:gd name="connsiteY29" fmla="*/ 1026160 h 1402080"/>
              <a:gd name="connsiteX30" fmla="*/ 1341120 w 10353040"/>
              <a:gd name="connsiteY30" fmla="*/ 1016000 h 1402080"/>
              <a:gd name="connsiteX31" fmla="*/ 1402080 w 10353040"/>
              <a:gd name="connsiteY31" fmla="*/ 975360 h 1402080"/>
              <a:gd name="connsiteX32" fmla="*/ 1432560 w 10353040"/>
              <a:gd name="connsiteY32" fmla="*/ 965200 h 1402080"/>
              <a:gd name="connsiteX33" fmla="*/ 1534160 w 10353040"/>
              <a:gd name="connsiteY33" fmla="*/ 914400 h 1402080"/>
              <a:gd name="connsiteX34" fmla="*/ 1595120 w 10353040"/>
              <a:gd name="connsiteY34" fmla="*/ 873760 h 1402080"/>
              <a:gd name="connsiteX35" fmla="*/ 1656080 w 10353040"/>
              <a:gd name="connsiteY35" fmla="*/ 822960 h 1402080"/>
              <a:gd name="connsiteX36" fmla="*/ 1686560 w 10353040"/>
              <a:gd name="connsiteY36" fmla="*/ 802640 h 1402080"/>
              <a:gd name="connsiteX37" fmla="*/ 1717040 w 10353040"/>
              <a:gd name="connsiteY37" fmla="*/ 762000 h 1402080"/>
              <a:gd name="connsiteX38" fmla="*/ 1747520 w 10353040"/>
              <a:gd name="connsiteY38" fmla="*/ 741680 h 1402080"/>
              <a:gd name="connsiteX39" fmla="*/ 1808480 w 10353040"/>
              <a:gd name="connsiteY39" fmla="*/ 690880 h 1402080"/>
              <a:gd name="connsiteX40" fmla="*/ 1889760 w 10353040"/>
              <a:gd name="connsiteY40" fmla="*/ 629920 h 1402080"/>
              <a:gd name="connsiteX41" fmla="*/ 1920240 w 10353040"/>
              <a:gd name="connsiteY41" fmla="*/ 599440 h 1402080"/>
              <a:gd name="connsiteX42" fmla="*/ 1950720 w 10353040"/>
              <a:gd name="connsiteY42" fmla="*/ 579120 h 1402080"/>
              <a:gd name="connsiteX43" fmla="*/ 2011680 w 10353040"/>
              <a:gd name="connsiteY43" fmla="*/ 538480 h 1402080"/>
              <a:gd name="connsiteX44" fmla="*/ 2021840 w 10353040"/>
              <a:gd name="connsiteY44" fmla="*/ 508000 h 1402080"/>
              <a:gd name="connsiteX45" fmla="*/ 2052320 w 10353040"/>
              <a:gd name="connsiteY45" fmla="*/ 497840 h 1402080"/>
              <a:gd name="connsiteX46" fmla="*/ 2082800 w 10353040"/>
              <a:gd name="connsiteY46" fmla="*/ 477520 h 1402080"/>
              <a:gd name="connsiteX47" fmla="*/ 2113280 w 10353040"/>
              <a:gd name="connsiteY47" fmla="*/ 467360 h 1402080"/>
              <a:gd name="connsiteX48" fmla="*/ 2143760 w 10353040"/>
              <a:gd name="connsiteY48" fmla="*/ 447040 h 1402080"/>
              <a:gd name="connsiteX49" fmla="*/ 2174240 w 10353040"/>
              <a:gd name="connsiteY49" fmla="*/ 436880 h 1402080"/>
              <a:gd name="connsiteX50" fmla="*/ 2204720 w 10353040"/>
              <a:gd name="connsiteY50" fmla="*/ 416560 h 1402080"/>
              <a:gd name="connsiteX51" fmla="*/ 2275840 w 10353040"/>
              <a:gd name="connsiteY51" fmla="*/ 396240 h 1402080"/>
              <a:gd name="connsiteX52" fmla="*/ 2306320 w 10353040"/>
              <a:gd name="connsiteY52" fmla="*/ 375920 h 1402080"/>
              <a:gd name="connsiteX53" fmla="*/ 2397760 w 10353040"/>
              <a:gd name="connsiteY53" fmla="*/ 345440 h 1402080"/>
              <a:gd name="connsiteX54" fmla="*/ 2458720 w 10353040"/>
              <a:gd name="connsiteY54" fmla="*/ 325120 h 1402080"/>
              <a:gd name="connsiteX55" fmla="*/ 2529840 w 10353040"/>
              <a:gd name="connsiteY55" fmla="*/ 304800 h 1402080"/>
              <a:gd name="connsiteX56" fmla="*/ 2570480 w 10353040"/>
              <a:gd name="connsiteY56" fmla="*/ 284480 h 1402080"/>
              <a:gd name="connsiteX57" fmla="*/ 2621280 w 10353040"/>
              <a:gd name="connsiteY57" fmla="*/ 254000 h 1402080"/>
              <a:gd name="connsiteX58" fmla="*/ 2661920 w 10353040"/>
              <a:gd name="connsiteY58" fmla="*/ 243840 h 1402080"/>
              <a:gd name="connsiteX59" fmla="*/ 2722880 w 10353040"/>
              <a:gd name="connsiteY59" fmla="*/ 203200 h 1402080"/>
              <a:gd name="connsiteX60" fmla="*/ 2763520 w 10353040"/>
              <a:gd name="connsiteY60" fmla="*/ 152400 h 1402080"/>
              <a:gd name="connsiteX61" fmla="*/ 2814320 w 10353040"/>
              <a:gd name="connsiteY61" fmla="*/ 254000 h 1402080"/>
              <a:gd name="connsiteX62" fmla="*/ 2824480 w 10353040"/>
              <a:gd name="connsiteY62" fmla="*/ 284480 h 1402080"/>
              <a:gd name="connsiteX63" fmla="*/ 2824480 w 10353040"/>
              <a:gd name="connsiteY63" fmla="*/ 711200 h 1402080"/>
              <a:gd name="connsiteX64" fmla="*/ 2834640 w 10353040"/>
              <a:gd name="connsiteY64" fmla="*/ 802640 h 1402080"/>
              <a:gd name="connsiteX65" fmla="*/ 2854960 w 10353040"/>
              <a:gd name="connsiteY65" fmla="*/ 904240 h 1402080"/>
              <a:gd name="connsiteX66" fmla="*/ 2865120 w 10353040"/>
              <a:gd name="connsiteY66" fmla="*/ 934720 h 1402080"/>
              <a:gd name="connsiteX67" fmla="*/ 2875280 w 10353040"/>
              <a:gd name="connsiteY67" fmla="*/ 1046480 h 1402080"/>
              <a:gd name="connsiteX68" fmla="*/ 2895600 w 10353040"/>
              <a:gd name="connsiteY68" fmla="*/ 1107440 h 1402080"/>
              <a:gd name="connsiteX69" fmla="*/ 2905760 w 10353040"/>
              <a:gd name="connsiteY69" fmla="*/ 1320800 h 1402080"/>
              <a:gd name="connsiteX70" fmla="*/ 2966720 w 10353040"/>
              <a:gd name="connsiteY70" fmla="*/ 1402080 h 1402080"/>
              <a:gd name="connsiteX71" fmla="*/ 3037840 w 10353040"/>
              <a:gd name="connsiteY71" fmla="*/ 1391920 h 1402080"/>
              <a:gd name="connsiteX72" fmla="*/ 3048000 w 10353040"/>
              <a:gd name="connsiteY72" fmla="*/ 1361440 h 1402080"/>
              <a:gd name="connsiteX73" fmla="*/ 3078480 w 10353040"/>
              <a:gd name="connsiteY73" fmla="*/ 1330960 h 1402080"/>
              <a:gd name="connsiteX74" fmla="*/ 3169920 w 10353040"/>
              <a:gd name="connsiteY74" fmla="*/ 1280160 h 1402080"/>
              <a:gd name="connsiteX75" fmla="*/ 3241040 w 10353040"/>
              <a:gd name="connsiteY75" fmla="*/ 1239520 h 1402080"/>
              <a:gd name="connsiteX76" fmla="*/ 3271520 w 10353040"/>
              <a:gd name="connsiteY76" fmla="*/ 1229360 h 1402080"/>
              <a:gd name="connsiteX77" fmla="*/ 3342640 w 10353040"/>
              <a:gd name="connsiteY77" fmla="*/ 1188720 h 1402080"/>
              <a:gd name="connsiteX78" fmla="*/ 3484880 w 10353040"/>
              <a:gd name="connsiteY78" fmla="*/ 1158240 h 1402080"/>
              <a:gd name="connsiteX79" fmla="*/ 3718560 w 10353040"/>
              <a:gd name="connsiteY79" fmla="*/ 1148080 h 1402080"/>
              <a:gd name="connsiteX80" fmla="*/ 3759200 w 10353040"/>
              <a:gd name="connsiteY80" fmla="*/ 1137920 h 1402080"/>
              <a:gd name="connsiteX81" fmla="*/ 3891280 w 10353040"/>
              <a:gd name="connsiteY81" fmla="*/ 1117600 h 1402080"/>
              <a:gd name="connsiteX82" fmla="*/ 4003040 w 10353040"/>
              <a:gd name="connsiteY82" fmla="*/ 1056640 h 1402080"/>
              <a:gd name="connsiteX83" fmla="*/ 4043680 w 10353040"/>
              <a:gd name="connsiteY83" fmla="*/ 1026160 h 1402080"/>
              <a:gd name="connsiteX84" fmla="*/ 4135120 w 10353040"/>
              <a:gd name="connsiteY84" fmla="*/ 995680 h 1402080"/>
              <a:gd name="connsiteX85" fmla="*/ 4165600 w 10353040"/>
              <a:gd name="connsiteY85" fmla="*/ 985520 h 1402080"/>
              <a:gd name="connsiteX86" fmla="*/ 4206240 w 10353040"/>
              <a:gd name="connsiteY86" fmla="*/ 965200 h 1402080"/>
              <a:gd name="connsiteX87" fmla="*/ 4307840 w 10353040"/>
              <a:gd name="connsiteY87" fmla="*/ 934720 h 1402080"/>
              <a:gd name="connsiteX88" fmla="*/ 4389120 w 10353040"/>
              <a:gd name="connsiteY88" fmla="*/ 894080 h 1402080"/>
              <a:gd name="connsiteX89" fmla="*/ 4460240 w 10353040"/>
              <a:gd name="connsiteY89" fmla="*/ 853440 h 1402080"/>
              <a:gd name="connsiteX90" fmla="*/ 4490720 w 10353040"/>
              <a:gd name="connsiteY90" fmla="*/ 812800 h 1402080"/>
              <a:gd name="connsiteX91" fmla="*/ 4572000 w 10353040"/>
              <a:gd name="connsiteY91" fmla="*/ 792480 h 1402080"/>
              <a:gd name="connsiteX92" fmla="*/ 4653280 w 10353040"/>
              <a:gd name="connsiteY92" fmla="*/ 762000 h 1402080"/>
              <a:gd name="connsiteX93" fmla="*/ 4683760 w 10353040"/>
              <a:gd name="connsiteY93" fmla="*/ 731520 h 1402080"/>
              <a:gd name="connsiteX94" fmla="*/ 4724400 w 10353040"/>
              <a:gd name="connsiteY94" fmla="*/ 721360 h 1402080"/>
              <a:gd name="connsiteX95" fmla="*/ 4754880 w 10353040"/>
              <a:gd name="connsiteY95" fmla="*/ 701040 h 1402080"/>
              <a:gd name="connsiteX96" fmla="*/ 4785360 w 10353040"/>
              <a:gd name="connsiteY96" fmla="*/ 690880 h 1402080"/>
              <a:gd name="connsiteX97" fmla="*/ 4846320 w 10353040"/>
              <a:gd name="connsiteY97" fmla="*/ 650240 h 1402080"/>
              <a:gd name="connsiteX98" fmla="*/ 4917440 w 10353040"/>
              <a:gd name="connsiteY98" fmla="*/ 619760 h 1402080"/>
              <a:gd name="connsiteX99" fmla="*/ 4978400 w 10353040"/>
              <a:gd name="connsiteY99" fmla="*/ 599440 h 1402080"/>
              <a:gd name="connsiteX100" fmla="*/ 5019040 w 10353040"/>
              <a:gd name="connsiteY100" fmla="*/ 579120 h 1402080"/>
              <a:gd name="connsiteX101" fmla="*/ 5049520 w 10353040"/>
              <a:gd name="connsiteY101" fmla="*/ 558800 h 1402080"/>
              <a:gd name="connsiteX102" fmla="*/ 5110480 w 10353040"/>
              <a:gd name="connsiteY102" fmla="*/ 538480 h 1402080"/>
              <a:gd name="connsiteX103" fmla="*/ 5181600 w 10353040"/>
              <a:gd name="connsiteY103" fmla="*/ 518160 h 1402080"/>
              <a:gd name="connsiteX104" fmla="*/ 5283200 w 10353040"/>
              <a:gd name="connsiteY104" fmla="*/ 467360 h 1402080"/>
              <a:gd name="connsiteX105" fmla="*/ 5384800 w 10353040"/>
              <a:gd name="connsiteY105" fmla="*/ 406400 h 1402080"/>
              <a:gd name="connsiteX106" fmla="*/ 5425440 w 10353040"/>
              <a:gd name="connsiteY106" fmla="*/ 396240 h 1402080"/>
              <a:gd name="connsiteX107" fmla="*/ 5455920 w 10353040"/>
              <a:gd name="connsiteY107" fmla="*/ 375920 h 1402080"/>
              <a:gd name="connsiteX108" fmla="*/ 5496560 w 10353040"/>
              <a:gd name="connsiteY108" fmla="*/ 355600 h 1402080"/>
              <a:gd name="connsiteX109" fmla="*/ 5557520 w 10353040"/>
              <a:gd name="connsiteY109" fmla="*/ 314960 h 1402080"/>
              <a:gd name="connsiteX110" fmla="*/ 5577840 w 10353040"/>
              <a:gd name="connsiteY110" fmla="*/ 284480 h 1402080"/>
              <a:gd name="connsiteX111" fmla="*/ 5638800 w 10353040"/>
              <a:gd name="connsiteY111" fmla="*/ 254000 h 1402080"/>
              <a:gd name="connsiteX112" fmla="*/ 5679440 w 10353040"/>
              <a:gd name="connsiteY112" fmla="*/ 243840 h 1402080"/>
              <a:gd name="connsiteX113" fmla="*/ 5740400 w 10353040"/>
              <a:gd name="connsiteY113" fmla="*/ 254000 h 1402080"/>
              <a:gd name="connsiteX114" fmla="*/ 5801360 w 10353040"/>
              <a:gd name="connsiteY114" fmla="*/ 345440 h 1402080"/>
              <a:gd name="connsiteX115" fmla="*/ 5801360 w 10353040"/>
              <a:gd name="connsiteY115" fmla="*/ 558800 h 1402080"/>
              <a:gd name="connsiteX116" fmla="*/ 5791200 w 10353040"/>
              <a:gd name="connsiteY116" fmla="*/ 599440 h 1402080"/>
              <a:gd name="connsiteX117" fmla="*/ 5781040 w 10353040"/>
              <a:gd name="connsiteY117" fmla="*/ 660400 h 1402080"/>
              <a:gd name="connsiteX118" fmla="*/ 5770880 w 10353040"/>
              <a:gd name="connsiteY118" fmla="*/ 772160 h 1402080"/>
              <a:gd name="connsiteX119" fmla="*/ 5760720 w 10353040"/>
              <a:gd name="connsiteY119" fmla="*/ 863600 h 1402080"/>
              <a:gd name="connsiteX120" fmla="*/ 5750560 w 10353040"/>
              <a:gd name="connsiteY120" fmla="*/ 975360 h 1402080"/>
              <a:gd name="connsiteX121" fmla="*/ 5740400 w 10353040"/>
              <a:gd name="connsiteY121" fmla="*/ 1005840 h 1402080"/>
              <a:gd name="connsiteX122" fmla="*/ 5730240 w 10353040"/>
              <a:gd name="connsiteY122" fmla="*/ 1046480 h 1402080"/>
              <a:gd name="connsiteX123" fmla="*/ 5730240 w 10353040"/>
              <a:gd name="connsiteY123" fmla="*/ 1280160 h 1402080"/>
              <a:gd name="connsiteX124" fmla="*/ 5821680 w 10353040"/>
              <a:gd name="connsiteY124" fmla="*/ 1270000 h 1402080"/>
              <a:gd name="connsiteX125" fmla="*/ 5852160 w 10353040"/>
              <a:gd name="connsiteY125" fmla="*/ 1259840 h 1402080"/>
              <a:gd name="connsiteX126" fmla="*/ 5862320 w 10353040"/>
              <a:gd name="connsiteY126" fmla="*/ 1229360 h 1402080"/>
              <a:gd name="connsiteX127" fmla="*/ 5974080 w 10353040"/>
              <a:gd name="connsiteY127" fmla="*/ 1219200 h 1402080"/>
              <a:gd name="connsiteX128" fmla="*/ 6035040 w 10353040"/>
              <a:gd name="connsiteY128" fmla="*/ 1198880 h 1402080"/>
              <a:gd name="connsiteX129" fmla="*/ 6075680 w 10353040"/>
              <a:gd name="connsiteY129" fmla="*/ 1188720 h 1402080"/>
              <a:gd name="connsiteX130" fmla="*/ 6136640 w 10353040"/>
              <a:gd name="connsiteY130" fmla="*/ 1168400 h 1402080"/>
              <a:gd name="connsiteX131" fmla="*/ 6167120 w 10353040"/>
              <a:gd name="connsiteY131" fmla="*/ 1158240 h 1402080"/>
              <a:gd name="connsiteX132" fmla="*/ 6299200 w 10353040"/>
              <a:gd name="connsiteY132" fmla="*/ 1127760 h 1402080"/>
              <a:gd name="connsiteX133" fmla="*/ 6339840 w 10353040"/>
              <a:gd name="connsiteY133" fmla="*/ 1117600 h 1402080"/>
              <a:gd name="connsiteX134" fmla="*/ 6380480 w 10353040"/>
              <a:gd name="connsiteY134" fmla="*/ 1097280 h 1402080"/>
              <a:gd name="connsiteX135" fmla="*/ 6410960 w 10353040"/>
              <a:gd name="connsiteY135" fmla="*/ 1076960 h 1402080"/>
              <a:gd name="connsiteX136" fmla="*/ 6461760 w 10353040"/>
              <a:gd name="connsiteY136" fmla="*/ 1066800 h 1402080"/>
              <a:gd name="connsiteX137" fmla="*/ 6502400 w 10353040"/>
              <a:gd name="connsiteY137" fmla="*/ 1056640 h 1402080"/>
              <a:gd name="connsiteX138" fmla="*/ 6532880 w 10353040"/>
              <a:gd name="connsiteY138" fmla="*/ 1046480 h 1402080"/>
              <a:gd name="connsiteX139" fmla="*/ 6827520 w 10353040"/>
              <a:gd name="connsiteY139" fmla="*/ 1036320 h 1402080"/>
              <a:gd name="connsiteX140" fmla="*/ 6929120 w 10353040"/>
              <a:gd name="connsiteY140" fmla="*/ 995680 h 1402080"/>
              <a:gd name="connsiteX141" fmla="*/ 7223760 w 10353040"/>
              <a:gd name="connsiteY141" fmla="*/ 975360 h 1402080"/>
              <a:gd name="connsiteX142" fmla="*/ 7396480 w 10353040"/>
              <a:gd name="connsiteY142" fmla="*/ 955040 h 1402080"/>
              <a:gd name="connsiteX143" fmla="*/ 7518400 w 10353040"/>
              <a:gd name="connsiteY143" fmla="*/ 924560 h 1402080"/>
              <a:gd name="connsiteX144" fmla="*/ 7569200 w 10353040"/>
              <a:gd name="connsiteY144" fmla="*/ 914400 h 1402080"/>
              <a:gd name="connsiteX145" fmla="*/ 7609840 w 10353040"/>
              <a:gd name="connsiteY145" fmla="*/ 894080 h 1402080"/>
              <a:gd name="connsiteX146" fmla="*/ 7650480 w 10353040"/>
              <a:gd name="connsiteY146" fmla="*/ 883920 h 1402080"/>
              <a:gd name="connsiteX147" fmla="*/ 7680960 w 10353040"/>
              <a:gd name="connsiteY147" fmla="*/ 863600 h 1402080"/>
              <a:gd name="connsiteX148" fmla="*/ 7762240 w 10353040"/>
              <a:gd name="connsiteY148" fmla="*/ 843280 h 1402080"/>
              <a:gd name="connsiteX149" fmla="*/ 7792720 w 10353040"/>
              <a:gd name="connsiteY149" fmla="*/ 822960 h 1402080"/>
              <a:gd name="connsiteX150" fmla="*/ 7863840 w 10353040"/>
              <a:gd name="connsiteY150" fmla="*/ 802640 h 1402080"/>
              <a:gd name="connsiteX151" fmla="*/ 7995920 w 10353040"/>
              <a:gd name="connsiteY151" fmla="*/ 762000 h 1402080"/>
              <a:gd name="connsiteX152" fmla="*/ 8067040 w 10353040"/>
              <a:gd name="connsiteY152" fmla="*/ 751840 h 1402080"/>
              <a:gd name="connsiteX153" fmla="*/ 8107680 w 10353040"/>
              <a:gd name="connsiteY153" fmla="*/ 741680 h 1402080"/>
              <a:gd name="connsiteX154" fmla="*/ 8168640 w 10353040"/>
              <a:gd name="connsiteY154" fmla="*/ 731520 h 1402080"/>
              <a:gd name="connsiteX155" fmla="*/ 8219440 w 10353040"/>
              <a:gd name="connsiteY155" fmla="*/ 711200 h 1402080"/>
              <a:gd name="connsiteX156" fmla="*/ 8280400 w 10353040"/>
              <a:gd name="connsiteY156" fmla="*/ 701040 h 1402080"/>
              <a:gd name="connsiteX157" fmla="*/ 8361680 w 10353040"/>
              <a:gd name="connsiteY157" fmla="*/ 660400 h 1402080"/>
              <a:gd name="connsiteX158" fmla="*/ 8402320 w 10353040"/>
              <a:gd name="connsiteY158" fmla="*/ 650240 h 1402080"/>
              <a:gd name="connsiteX159" fmla="*/ 8483600 w 10353040"/>
              <a:gd name="connsiteY159" fmla="*/ 629920 h 1402080"/>
              <a:gd name="connsiteX160" fmla="*/ 8564880 w 10353040"/>
              <a:gd name="connsiteY160" fmla="*/ 579120 h 1402080"/>
              <a:gd name="connsiteX161" fmla="*/ 8595360 w 10353040"/>
              <a:gd name="connsiteY161" fmla="*/ 558800 h 1402080"/>
              <a:gd name="connsiteX162" fmla="*/ 8636000 w 10353040"/>
              <a:gd name="connsiteY162" fmla="*/ 528320 h 1402080"/>
              <a:gd name="connsiteX163" fmla="*/ 8696960 w 10353040"/>
              <a:gd name="connsiteY163" fmla="*/ 487680 h 1402080"/>
              <a:gd name="connsiteX164" fmla="*/ 8768080 w 10353040"/>
              <a:gd name="connsiteY164" fmla="*/ 426720 h 1402080"/>
              <a:gd name="connsiteX165" fmla="*/ 8798560 w 10353040"/>
              <a:gd name="connsiteY165" fmla="*/ 406400 h 1402080"/>
              <a:gd name="connsiteX166" fmla="*/ 8859520 w 10353040"/>
              <a:gd name="connsiteY166" fmla="*/ 345440 h 1402080"/>
              <a:gd name="connsiteX167" fmla="*/ 8920480 w 10353040"/>
              <a:gd name="connsiteY167" fmla="*/ 304800 h 1402080"/>
              <a:gd name="connsiteX168" fmla="*/ 8940800 w 10353040"/>
              <a:gd name="connsiteY168" fmla="*/ 274320 h 1402080"/>
              <a:gd name="connsiteX169" fmla="*/ 9001760 w 10353040"/>
              <a:gd name="connsiteY169" fmla="*/ 243840 h 1402080"/>
              <a:gd name="connsiteX170" fmla="*/ 9042400 w 10353040"/>
              <a:gd name="connsiteY170" fmla="*/ 203200 h 1402080"/>
              <a:gd name="connsiteX171" fmla="*/ 9103360 w 10353040"/>
              <a:gd name="connsiteY171" fmla="*/ 162560 h 1402080"/>
              <a:gd name="connsiteX172" fmla="*/ 9204960 w 10353040"/>
              <a:gd name="connsiteY172" fmla="*/ 91440 h 1402080"/>
              <a:gd name="connsiteX173" fmla="*/ 9235440 w 10353040"/>
              <a:gd name="connsiteY173" fmla="*/ 71120 h 1402080"/>
              <a:gd name="connsiteX174" fmla="*/ 9265920 w 10353040"/>
              <a:gd name="connsiteY174" fmla="*/ 60960 h 1402080"/>
              <a:gd name="connsiteX175" fmla="*/ 9347200 w 10353040"/>
              <a:gd name="connsiteY175" fmla="*/ 40640 h 1402080"/>
              <a:gd name="connsiteX176" fmla="*/ 9469120 w 10353040"/>
              <a:gd name="connsiteY176" fmla="*/ 10160 h 1402080"/>
              <a:gd name="connsiteX177" fmla="*/ 9641840 w 10353040"/>
              <a:gd name="connsiteY177" fmla="*/ 0 h 1402080"/>
              <a:gd name="connsiteX178" fmla="*/ 10251440 w 10353040"/>
              <a:gd name="connsiteY178" fmla="*/ 10160 h 1402080"/>
              <a:gd name="connsiteX179" fmla="*/ 10353040 w 10353040"/>
              <a:gd name="connsiteY179" fmla="*/ 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10353040" h="1402080">
                <a:moveTo>
                  <a:pt x="0" y="111760"/>
                </a:moveTo>
                <a:cubicBezTo>
                  <a:pt x="3387" y="267547"/>
                  <a:pt x="1185" y="423555"/>
                  <a:pt x="10160" y="579120"/>
                </a:cubicBezTo>
                <a:cubicBezTo>
                  <a:pt x="11394" y="600504"/>
                  <a:pt x="23707" y="619760"/>
                  <a:pt x="30480" y="640080"/>
                </a:cubicBezTo>
                <a:cubicBezTo>
                  <a:pt x="33867" y="650240"/>
                  <a:pt x="34699" y="661649"/>
                  <a:pt x="40640" y="670560"/>
                </a:cubicBezTo>
                <a:lnTo>
                  <a:pt x="60960" y="701040"/>
                </a:lnTo>
                <a:cubicBezTo>
                  <a:pt x="64347" y="714587"/>
                  <a:pt x="67284" y="728254"/>
                  <a:pt x="71120" y="741680"/>
                </a:cubicBezTo>
                <a:cubicBezTo>
                  <a:pt x="74062" y="751978"/>
                  <a:pt x="80214" y="761504"/>
                  <a:pt x="81280" y="772160"/>
                </a:cubicBezTo>
                <a:cubicBezTo>
                  <a:pt x="87019" y="829547"/>
                  <a:pt x="87180" y="887365"/>
                  <a:pt x="91440" y="944880"/>
                </a:cubicBezTo>
                <a:cubicBezTo>
                  <a:pt x="92248" y="955788"/>
                  <a:pt x="94115" y="1046081"/>
                  <a:pt x="111760" y="1076960"/>
                </a:cubicBezTo>
                <a:cubicBezTo>
                  <a:pt x="120161" y="1091662"/>
                  <a:pt x="132080" y="1104053"/>
                  <a:pt x="142240" y="1117600"/>
                </a:cubicBezTo>
                <a:cubicBezTo>
                  <a:pt x="167777" y="1194212"/>
                  <a:pt x="130359" y="1102748"/>
                  <a:pt x="182880" y="1168400"/>
                </a:cubicBezTo>
                <a:cubicBezTo>
                  <a:pt x="189570" y="1176763"/>
                  <a:pt x="189653" y="1188720"/>
                  <a:pt x="193040" y="1198880"/>
                </a:cubicBezTo>
                <a:cubicBezTo>
                  <a:pt x="196427" y="1225973"/>
                  <a:pt x="192111" y="1255209"/>
                  <a:pt x="203200" y="1280160"/>
                </a:cubicBezTo>
                <a:cubicBezTo>
                  <a:pt x="207550" y="1289947"/>
                  <a:pt x="224101" y="1285531"/>
                  <a:pt x="233680" y="1290320"/>
                </a:cubicBezTo>
                <a:cubicBezTo>
                  <a:pt x="244602" y="1295781"/>
                  <a:pt x="253238" y="1305179"/>
                  <a:pt x="264160" y="1310640"/>
                </a:cubicBezTo>
                <a:cubicBezTo>
                  <a:pt x="273739" y="1315429"/>
                  <a:pt x="285061" y="1316011"/>
                  <a:pt x="294640" y="1320800"/>
                </a:cubicBezTo>
                <a:cubicBezTo>
                  <a:pt x="373422" y="1360191"/>
                  <a:pt x="278988" y="1325743"/>
                  <a:pt x="355600" y="1351280"/>
                </a:cubicBezTo>
                <a:cubicBezTo>
                  <a:pt x="436880" y="1347893"/>
                  <a:pt x="518312" y="1347130"/>
                  <a:pt x="599440" y="1341120"/>
                </a:cubicBezTo>
                <a:cubicBezTo>
                  <a:pt x="640207" y="1338100"/>
                  <a:pt x="626834" y="1322857"/>
                  <a:pt x="660400" y="1300480"/>
                </a:cubicBezTo>
                <a:cubicBezTo>
                  <a:pt x="669311" y="1294539"/>
                  <a:pt x="680582" y="1293262"/>
                  <a:pt x="690880" y="1290320"/>
                </a:cubicBezTo>
                <a:cubicBezTo>
                  <a:pt x="798364" y="1259610"/>
                  <a:pt x="647613" y="1308129"/>
                  <a:pt x="792480" y="1259840"/>
                </a:cubicBezTo>
                <a:cubicBezTo>
                  <a:pt x="802640" y="1256453"/>
                  <a:pt x="814049" y="1255621"/>
                  <a:pt x="822960" y="1249680"/>
                </a:cubicBezTo>
                <a:cubicBezTo>
                  <a:pt x="833120" y="1242907"/>
                  <a:pt x="841744" y="1232869"/>
                  <a:pt x="853440" y="1229360"/>
                </a:cubicBezTo>
                <a:cubicBezTo>
                  <a:pt x="876377" y="1222479"/>
                  <a:pt x="901078" y="1223896"/>
                  <a:pt x="924560" y="1219200"/>
                </a:cubicBezTo>
                <a:cubicBezTo>
                  <a:pt x="981854" y="1207741"/>
                  <a:pt x="992529" y="1203317"/>
                  <a:pt x="1036320" y="1188720"/>
                </a:cubicBezTo>
                <a:cubicBezTo>
                  <a:pt x="1058487" y="1122218"/>
                  <a:pt x="1027699" y="1187488"/>
                  <a:pt x="1076960" y="1148080"/>
                </a:cubicBezTo>
                <a:cubicBezTo>
                  <a:pt x="1142612" y="1095559"/>
                  <a:pt x="1051148" y="1132977"/>
                  <a:pt x="1127760" y="1107440"/>
                </a:cubicBezTo>
                <a:cubicBezTo>
                  <a:pt x="1150230" y="1084970"/>
                  <a:pt x="1160430" y="1070785"/>
                  <a:pt x="1188720" y="1056640"/>
                </a:cubicBezTo>
                <a:cubicBezTo>
                  <a:pt x="1211944" y="1045028"/>
                  <a:pt x="1246814" y="1042117"/>
                  <a:pt x="1270000" y="1036320"/>
                </a:cubicBezTo>
                <a:cubicBezTo>
                  <a:pt x="1280390" y="1033723"/>
                  <a:pt x="1290182" y="1029102"/>
                  <a:pt x="1300480" y="1026160"/>
                </a:cubicBezTo>
                <a:cubicBezTo>
                  <a:pt x="1313906" y="1022324"/>
                  <a:pt x="1327573" y="1019387"/>
                  <a:pt x="1341120" y="1016000"/>
                </a:cubicBezTo>
                <a:cubicBezTo>
                  <a:pt x="1361440" y="1002453"/>
                  <a:pt x="1378912" y="983083"/>
                  <a:pt x="1402080" y="975360"/>
                </a:cubicBezTo>
                <a:cubicBezTo>
                  <a:pt x="1412240" y="971973"/>
                  <a:pt x="1423198" y="970401"/>
                  <a:pt x="1432560" y="965200"/>
                </a:cubicBezTo>
                <a:cubicBezTo>
                  <a:pt x="1531531" y="910216"/>
                  <a:pt x="1454737" y="934256"/>
                  <a:pt x="1534160" y="914400"/>
                </a:cubicBezTo>
                <a:cubicBezTo>
                  <a:pt x="1591940" y="856620"/>
                  <a:pt x="1536305" y="903167"/>
                  <a:pt x="1595120" y="873760"/>
                </a:cubicBezTo>
                <a:cubicBezTo>
                  <a:pt x="1632958" y="854841"/>
                  <a:pt x="1622375" y="851047"/>
                  <a:pt x="1656080" y="822960"/>
                </a:cubicBezTo>
                <a:cubicBezTo>
                  <a:pt x="1665461" y="815143"/>
                  <a:pt x="1677926" y="811274"/>
                  <a:pt x="1686560" y="802640"/>
                </a:cubicBezTo>
                <a:cubicBezTo>
                  <a:pt x="1698534" y="790666"/>
                  <a:pt x="1705066" y="773974"/>
                  <a:pt x="1717040" y="762000"/>
                </a:cubicBezTo>
                <a:cubicBezTo>
                  <a:pt x="1725674" y="753366"/>
                  <a:pt x="1738886" y="750314"/>
                  <a:pt x="1747520" y="741680"/>
                </a:cubicBezTo>
                <a:cubicBezTo>
                  <a:pt x="1802879" y="686321"/>
                  <a:pt x="1750265" y="710285"/>
                  <a:pt x="1808480" y="690880"/>
                </a:cubicBezTo>
                <a:cubicBezTo>
                  <a:pt x="1835573" y="670560"/>
                  <a:pt x="1865813" y="653867"/>
                  <a:pt x="1889760" y="629920"/>
                </a:cubicBezTo>
                <a:cubicBezTo>
                  <a:pt x="1899920" y="619760"/>
                  <a:pt x="1909202" y="608638"/>
                  <a:pt x="1920240" y="599440"/>
                </a:cubicBezTo>
                <a:cubicBezTo>
                  <a:pt x="1929621" y="591623"/>
                  <a:pt x="1941339" y="586937"/>
                  <a:pt x="1950720" y="579120"/>
                </a:cubicBezTo>
                <a:cubicBezTo>
                  <a:pt x="2001457" y="536839"/>
                  <a:pt x="1958115" y="556335"/>
                  <a:pt x="2011680" y="538480"/>
                </a:cubicBezTo>
                <a:cubicBezTo>
                  <a:pt x="2015067" y="528320"/>
                  <a:pt x="2014267" y="515573"/>
                  <a:pt x="2021840" y="508000"/>
                </a:cubicBezTo>
                <a:cubicBezTo>
                  <a:pt x="2029413" y="500427"/>
                  <a:pt x="2042741" y="502629"/>
                  <a:pt x="2052320" y="497840"/>
                </a:cubicBezTo>
                <a:cubicBezTo>
                  <a:pt x="2063242" y="492379"/>
                  <a:pt x="2071878" y="482981"/>
                  <a:pt x="2082800" y="477520"/>
                </a:cubicBezTo>
                <a:cubicBezTo>
                  <a:pt x="2092379" y="472731"/>
                  <a:pt x="2103701" y="472149"/>
                  <a:pt x="2113280" y="467360"/>
                </a:cubicBezTo>
                <a:cubicBezTo>
                  <a:pt x="2124202" y="461899"/>
                  <a:pt x="2132838" y="452501"/>
                  <a:pt x="2143760" y="447040"/>
                </a:cubicBezTo>
                <a:cubicBezTo>
                  <a:pt x="2153339" y="442251"/>
                  <a:pt x="2164661" y="441669"/>
                  <a:pt x="2174240" y="436880"/>
                </a:cubicBezTo>
                <a:cubicBezTo>
                  <a:pt x="2185162" y="431419"/>
                  <a:pt x="2193798" y="422021"/>
                  <a:pt x="2204720" y="416560"/>
                </a:cubicBezTo>
                <a:cubicBezTo>
                  <a:pt x="2219296" y="409272"/>
                  <a:pt x="2262819" y="399495"/>
                  <a:pt x="2275840" y="396240"/>
                </a:cubicBezTo>
                <a:cubicBezTo>
                  <a:pt x="2286000" y="389467"/>
                  <a:pt x="2295162" y="380879"/>
                  <a:pt x="2306320" y="375920"/>
                </a:cubicBezTo>
                <a:lnTo>
                  <a:pt x="2397760" y="345440"/>
                </a:lnTo>
                <a:cubicBezTo>
                  <a:pt x="2418080" y="338667"/>
                  <a:pt x="2437940" y="330315"/>
                  <a:pt x="2458720" y="325120"/>
                </a:cubicBezTo>
                <a:cubicBezTo>
                  <a:pt x="2479343" y="319964"/>
                  <a:pt x="2509434" y="313545"/>
                  <a:pt x="2529840" y="304800"/>
                </a:cubicBezTo>
                <a:cubicBezTo>
                  <a:pt x="2543761" y="298834"/>
                  <a:pt x="2557240" y="291835"/>
                  <a:pt x="2570480" y="284480"/>
                </a:cubicBezTo>
                <a:cubicBezTo>
                  <a:pt x="2587742" y="274890"/>
                  <a:pt x="2603235" y="262020"/>
                  <a:pt x="2621280" y="254000"/>
                </a:cubicBezTo>
                <a:cubicBezTo>
                  <a:pt x="2634040" y="248329"/>
                  <a:pt x="2648373" y="247227"/>
                  <a:pt x="2661920" y="243840"/>
                </a:cubicBezTo>
                <a:cubicBezTo>
                  <a:pt x="2682240" y="230293"/>
                  <a:pt x="2715157" y="226368"/>
                  <a:pt x="2722880" y="203200"/>
                </a:cubicBezTo>
                <a:cubicBezTo>
                  <a:pt x="2736901" y="161136"/>
                  <a:pt x="2724129" y="178661"/>
                  <a:pt x="2763520" y="152400"/>
                </a:cubicBezTo>
                <a:cubicBezTo>
                  <a:pt x="2806851" y="210175"/>
                  <a:pt x="2788645" y="176976"/>
                  <a:pt x="2814320" y="254000"/>
                </a:cubicBezTo>
                <a:lnTo>
                  <a:pt x="2824480" y="284480"/>
                </a:lnTo>
                <a:cubicBezTo>
                  <a:pt x="2812364" y="514682"/>
                  <a:pt x="2808929" y="462389"/>
                  <a:pt x="2824480" y="711200"/>
                </a:cubicBezTo>
                <a:cubicBezTo>
                  <a:pt x="2826393" y="741808"/>
                  <a:pt x="2830587" y="772241"/>
                  <a:pt x="2834640" y="802640"/>
                </a:cubicBezTo>
                <a:cubicBezTo>
                  <a:pt x="2839630" y="840063"/>
                  <a:pt x="2844864" y="868905"/>
                  <a:pt x="2854960" y="904240"/>
                </a:cubicBezTo>
                <a:cubicBezTo>
                  <a:pt x="2857902" y="914538"/>
                  <a:pt x="2861733" y="924560"/>
                  <a:pt x="2865120" y="934720"/>
                </a:cubicBezTo>
                <a:cubicBezTo>
                  <a:pt x="2868507" y="971973"/>
                  <a:pt x="2868779" y="1009642"/>
                  <a:pt x="2875280" y="1046480"/>
                </a:cubicBezTo>
                <a:cubicBezTo>
                  <a:pt x="2879002" y="1067573"/>
                  <a:pt x="2895600" y="1107440"/>
                  <a:pt x="2895600" y="1107440"/>
                </a:cubicBezTo>
                <a:cubicBezTo>
                  <a:pt x="2898987" y="1178560"/>
                  <a:pt x="2889053" y="1251587"/>
                  <a:pt x="2905760" y="1320800"/>
                </a:cubicBezTo>
                <a:cubicBezTo>
                  <a:pt x="2913706" y="1353721"/>
                  <a:pt x="2966720" y="1402080"/>
                  <a:pt x="2966720" y="1402080"/>
                </a:cubicBezTo>
                <a:cubicBezTo>
                  <a:pt x="2990427" y="1398693"/>
                  <a:pt x="3016421" y="1402630"/>
                  <a:pt x="3037840" y="1391920"/>
                </a:cubicBezTo>
                <a:cubicBezTo>
                  <a:pt x="3047419" y="1387131"/>
                  <a:pt x="3042059" y="1370351"/>
                  <a:pt x="3048000" y="1361440"/>
                </a:cubicBezTo>
                <a:cubicBezTo>
                  <a:pt x="3055970" y="1349485"/>
                  <a:pt x="3067138" y="1339781"/>
                  <a:pt x="3078480" y="1330960"/>
                </a:cubicBezTo>
                <a:cubicBezTo>
                  <a:pt x="3193805" y="1241263"/>
                  <a:pt x="3096339" y="1316951"/>
                  <a:pt x="3169920" y="1280160"/>
                </a:cubicBezTo>
                <a:cubicBezTo>
                  <a:pt x="3271956" y="1229142"/>
                  <a:pt x="3116355" y="1292957"/>
                  <a:pt x="3241040" y="1239520"/>
                </a:cubicBezTo>
                <a:cubicBezTo>
                  <a:pt x="3250884" y="1235301"/>
                  <a:pt x="3261941" y="1234149"/>
                  <a:pt x="3271520" y="1229360"/>
                </a:cubicBezTo>
                <a:cubicBezTo>
                  <a:pt x="3344835" y="1192703"/>
                  <a:pt x="3253579" y="1224344"/>
                  <a:pt x="3342640" y="1188720"/>
                </a:cubicBezTo>
                <a:cubicBezTo>
                  <a:pt x="3397740" y="1166680"/>
                  <a:pt x="3422836" y="1162243"/>
                  <a:pt x="3484880" y="1158240"/>
                </a:cubicBezTo>
                <a:cubicBezTo>
                  <a:pt x="3562685" y="1153220"/>
                  <a:pt x="3640667" y="1151467"/>
                  <a:pt x="3718560" y="1148080"/>
                </a:cubicBezTo>
                <a:cubicBezTo>
                  <a:pt x="3732107" y="1144693"/>
                  <a:pt x="3745377" y="1139895"/>
                  <a:pt x="3759200" y="1137920"/>
                </a:cubicBezTo>
                <a:cubicBezTo>
                  <a:pt x="3778302" y="1135191"/>
                  <a:pt x="3857823" y="1135849"/>
                  <a:pt x="3891280" y="1117600"/>
                </a:cubicBezTo>
                <a:cubicBezTo>
                  <a:pt x="4015527" y="1049829"/>
                  <a:pt x="3930891" y="1080690"/>
                  <a:pt x="4003040" y="1056640"/>
                </a:cubicBezTo>
                <a:cubicBezTo>
                  <a:pt x="4016587" y="1046480"/>
                  <a:pt x="4028305" y="1033256"/>
                  <a:pt x="4043680" y="1026160"/>
                </a:cubicBezTo>
                <a:cubicBezTo>
                  <a:pt x="4072852" y="1012696"/>
                  <a:pt x="4104640" y="1005840"/>
                  <a:pt x="4135120" y="995680"/>
                </a:cubicBezTo>
                <a:cubicBezTo>
                  <a:pt x="4145280" y="992293"/>
                  <a:pt x="4156021" y="990309"/>
                  <a:pt x="4165600" y="985520"/>
                </a:cubicBezTo>
                <a:cubicBezTo>
                  <a:pt x="4179147" y="978747"/>
                  <a:pt x="4192059" y="970518"/>
                  <a:pt x="4206240" y="965200"/>
                </a:cubicBezTo>
                <a:cubicBezTo>
                  <a:pt x="4264577" y="943324"/>
                  <a:pt x="4238362" y="969459"/>
                  <a:pt x="4307840" y="934720"/>
                </a:cubicBezTo>
                <a:cubicBezTo>
                  <a:pt x="4334933" y="921173"/>
                  <a:pt x="4363916" y="910883"/>
                  <a:pt x="4389120" y="894080"/>
                </a:cubicBezTo>
                <a:cubicBezTo>
                  <a:pt x="4432202" y="865359"/>
                  <a:pt x="4408678" y="879221"/>
                  <a:pt x="4460240" y="853440"/>
                </a:cubicBezTo>
                <a:cubicBezTo>
                  <a:pt x="4470400" y="839893"/>
                  <a:pt x="4475854" y="820909"/>
                  <a:pt x="4490720" y="812800"/>
                </a:cubicBezTo>
                <a:cubicBezTo>
                  <a:pt x="4515237" y="799427"/>
                  <a:pt x="4547021" y="804969"/>
                  <a:pt x="4572000" y="792480"/>
                </a:cubicBezTo>
                <a:cubicBezTo>
                  <a:pt x="4625129" y="765915"/>
                  <a:pt x="4597947" y="775833"/>
                  <a:pt x="4653280" y="762000"/>
                </a:cubicBezTo>
                <a:cubicBezTo>
                  <a:pt x="4663440" y="751840"/>
                  <a:pt x="4671285" y="738649"/>
                  <a:pt x="4683760" y="731520"/>
                </a:cubicBezTo>
                <a:cubicBezTo>
                  <a:pt x="4695884" y="724592"/>
                  <a:pt x="4711565" y="726861"/>
                  <a:pt x="4724400" y="721360"/>
                </a:cubicBezTo>
                <a:cubicBezTo>
                  <a:pt x="4735623" y="716550"/>
                  <a:pt x="4743958" y="706501"/>
                  <a:pt x="4754880" y="701040"/>
                </a:cubicBezTo>
                <a:cubicBezTo>
                  <a:pt x="4764459" y="696251"/>
                  <a:pt x="4775998" y="696081"/>
                  <a:pt x="4785360" y="690880"/>
                </a:cubicBezTo>
                <a:cubicBezTo>
                  <a:pt x="4806708" y="679020"/>
                  <a:pt x="4823152" y="657963"/>
                  <a:pt x="4846320" y="650240"/>
                </a:cubicBezTo>
                <a:cubicBezTo>
                  <a:pt x="4944434" y="617535"/>
                  <a:pt x="4791893" y="669979"/>
                  <a:pt x="4917440" y="619760"/>
                </a:cubicBezTo>
                <a:cubicBezTo>
                  <a:pt x="4937327" y="611805"/>
                  <a:pt x="4959242" y="609019"/>
                  <a:pt x="4978400" y="599440"/>
                </a:cubicBezTo>
                <a:cubicBezTo>
                  <a:pt x="4991947" y="592667"/>
                  <a:pt x="5005890" y="586634"/>
                  <a:pt x="5019040" y="579120"/>
                </a:cubicBezTo>
                <a:cubicBezTo>
                  <a:pt x="5029642" y="573062"/>
                  <a:pt x="5038362" y="563759"/>
                  <a:pt x="5049520" y="558800"/>
                </a:cubicBezTo>
                <a:cubicBezTo>
                  <a:pt x="5069093" y="550101"/>
                  <a:pt x="5090160" y="545253"/>
                  <a:pt x="5110480" y="538480"/>
                </a:cubicBezTo>
                <a:cubicBezTo>
                  <a:pt x="5154207" y="523904"/>
                  <a:pt x="5130570" y="530917"/>
                  <a:pt x="5181600" y="518160"/>
                </a:cubicBezTo>
                <a:cubicBezTo>
                  <a:pt x="5254178" y="469774"/>
                  <a:pt x="5218868" y="483443"/>
                  <a:pt x="5283200" y="467360"/>
                </a:cubicBezTo>
                <a:cubicBezTo>
                  <a:pt x="5313583" y="447105"/>
                  <a:pt x="5349095" y="419789"/>
                  <a:pt x="5384800" y="406400"/>
                </a:cubicBezTo>
                <a:cubicBezTo>
                  <a:pt x="5397875" y="401497"/>
                  <a:pt x="5411893" y="399627"/>
                  <a:pt x="5425440" y="396240"/>
                </a:cubicBezTo>
                <a:cubicBezTo>
                  <a:pt x="5435600" y="389467"/>
                  <a:pt x="5445318" y="381978"/>
                  <a:pt x="5455920" y="375920"/>
                </a:cubicBezTo>
                <a:cubicBezTo>
                  <a:pt x="5469070" y="368406"/>
                  <a:pt x="5484235" y="364403"/>
                  <a:pt x="5496560" y="355600"/>
                </a:cubicBezTo>
                <a:cubicBezTo>
                  <a:pt x="5563152" y="308034"/>
                  <a:pt x="5492137" y="336754"/>
                  <a:pt x="5557520" y="314960"/>
                </a:cubicBezTo>
                <a:cubicBezTo>
                  <a:pt x="5564293" y="304800"/>
                  <a:pt x="5569206" y="293114"/>
                  <a:pt x="5577840" y="284480"/>
                </a:cubicBezTo>
                <a:cubicBezTo>
                  <a:pt x="5595651" y="266669"/>
                  <a:pt x="5615663" y="260611"/>
                  <a:pt x="5638800" y="254000"/>
                </a:cubicBezTo>
                <a:cubicBezTo>
                  <a:pt x="5652226" y="250164"/>
                  <a:pt x="5665893" y="247227"/>
                  <a:pt x="5679440" y="243840"/>
                </a:cubicBezTo>
                <a:cubicBezTo>
                  <a:pt x="5699760" y="247227"/>
                  <a:pt x="5722735" y="243401"/>
                  <a:pt x="5740400" y="254000"/>
                </a:cubicBezTo>
                <a:cubicBezTo>
                  <a:pt x="5767240" y="270104"/>
                  <a:pt x="5787589" y="317897"/>
                  <a:pt x="5801360" y="345440"/>
                </a:cubicBezTo>
                <a:cubicBezTo>
                  <a:pt x="5816374" y="450539"/>
                  <a:pt x="5816934" y="418631"/>
                  <a:pt x="5801360" y="558800"/>
                </a:cubicBezTo>
                <a:cubicBezTo>
                  <a:pt x="5799818" y="572678"/>
                  <a:pt x="5793938" y="585748"/>
                  <a:pt x="5791200" y="599440"/>
                </a:cubicBezTo>
                <a:cubicBezTo>
                  <a:pt x="5787160" y="619640"/>
                  <a:pt x="5783447" y="639941"/>
                  <a:pt x="5781040" y="660400"/>
                </a:cubicBezTo>
                <a:cubicBezTo>
                  <a:pt x="5776669" y="697551"/>
                  <a:pt x="5774602" y="734939"/>
                  <a:pt x="5770880" y="772160"/>
                </a:cubicBezTo>
                <a:cubicBezTo>
                  <a:pt x="5767828" y="802675"/>
                  <a:pt x="5763772" y="833085"/>
                  <a:pt x="5760720" y="863600"/>
                </a:cubicBezTo>
                <a:cubicBezTo>
                  <a:pt x="5756998" y="900821"/>
                  <a:pt x="5755850" y="938329"/>
                  <a:pt x="5750560" y="975360"/>
                </a:cubicBezTo>
                <a:cubicBezTo>
                  <a:pt x="5749045" y="985962"/>
                  <a:pt x="5743342" y="995542"/>
                  <a:pt x="5740400" y="1005840"/>
                </a:cubicBezTo>
                <a:cubicBezTo>
                  <a:pt x="5736564" y="1019266"/>
                  <a:pt x="5733627" y="1032933"/>
                  <a:pt x="5730240" y="1046480"/>
                </a:cubicBezTo>
                <a:cubicBezTo>
                  <a:pt x="5724651" y="1096780"/>
                  <a:pt x="5702674" y="1244324"/>
                  <a:pt x="5730240" y="1280160"/>
                </a:cubicBezTo>
                <a:cubicBezTo>
                  <a:pt x="5748938" y="1304468"/>
                  <a:pt x="5791200" y="1273387"/>
                  <a:pt x="5821680" y="1270000"/>
                </a:cubicBezTo>
                <a:cubicBezTo>
                  <a:pt x="5831840" y="1266613"/>
                  <a:pt x="5844587" y="1267413"/>
                  <a:pt x="5852160" y="1259840"/>
                </a:cubicBezTo>
                <a:cubicBezTo>
                  <a:pt x="5859733" y="1252267"/>
                  <a:pt x="5852160" y="1232747"/>
                  <a:pt x="5862320" y="1229360"/>
                </a:cubicBezTo>
                <a:cubicBezTo>
                  <a:pt x="5897807" y="1217531"/>
                  <a:pt x="5936827" y="1222587"/>
                  <a:pt x="5974080" y="1219200"/>
                </a:cubicBezTo>
                <a:cubicBezTo>
                  <a:pt x="5994400" y="1212427"/>
                  <a:pt x="6014260" y="1204075"/>
                  <a:pt x="6035040" y="1198880"/>
                </a:cubicBezTo>
                <a:cubicBezTo>
                  <a:pt x="6048587" y="1195493"/>
                  <a:pt x="6062305" y="1192732"/>
                  <a:pt x="6075680" y="1188720"/>
                </a:cubicBezTo>
                <a:cubicBezTo>
                  <a:pt x="6096196" y="1182565"/>
                  <a:pt x="6116320" y="1175173"/>
                  <a:pt x="6136640" y="1168400"/>
                </a:cubicBezTo>
                <a:cubicBezTo>
                  <a:pt x="6146800" y="1165013"/>
                  <a:pt x="6156618" y="1160340"/>
                  <a:pt x="6167120" y="1158240"/>
                </a:cubicBezTo>
                <a:cubicBezTo>
                  <a:pt x="6245305" y="1142603"/>
                  <a:pt x="6201167" y="1152268"/>
                  <a:pt x="6299200" y="1127760"/>
                </a:cubicBezTo>
                <a:cubicBezTo>
                  <a:pt x="6312747" y="1124373"/>
                  <a:pt x="6327351" y="1123845"/>
                  <a:pt x="6339840" y="1117600"/>
                </a:cubicBezTo>
                <a:cubicBezTo>
                  <a:pt x="6353387" y="1110827"/>
                  <a:pt x="6367330" y="1104794"/>
                  <a:pt x="6380480" y="1097280"/>
                </a:cubicBezTo>
                <a:cubicBezTo>
                  <a:pt x="6391082" y="1091222"/>
                  <a:pt x="6399527" y="1081247"/>
                  <a:pt x="6410960" y="1076960"/>
                </a:cubicBezTo>
                <a:cubicBezTo>
                  <a:pt x="6427129" y="1070897"/>
                  <a:pt x="6444903" y="1070546"/>
                  <a:pt x="6461760" y="1066800"/>
                </a:cubicBezTo>
                <a:cubicBezTo>
                  <a:pt x="6475391" y="1063771"/>
                  <a:pt x="6488974" y="1060476"/>
                  <a:pt x="6502400" y="1056640"/>
                </a:cubicBezTo>
                <a:cubicBezTo>
                  <a:pt x="6512698" y="1053698"/>
                  <a:pt x="6522191" y="1047148"/>
                  <a:pt x="6532880" y="1046480"/>
                </a:cubicBezTo>
                <a:cubicBezTo>
                  <a:pt x="6630960" y="1040350"/>
                  <a:pt x="6729307" y="1039707"/>
                  <a:pt x="6827520" y="1036320"/>
                </a:cubicBezTo>
                <a:cubicBezTo>
                  <a:pt x="6861387" y="1022773"/>
                  <a:pt x="6892701" y="997703"/>
                  <a:pt x="6929120" y="995680"/>
                </a:cubicBezTo>
                <a:cubicBezTo>
                  <a:pt x="7149349" y="983445"/>
                  <a:pt x="7051197" y="991048"/>
                  <a:pt x="7223760" y="975360"/>
                </a:cubicBezTo>
                <a:cubicBezTo>
                  <a:pt x="7316279" y="952230"/>
                  <a:pt x="7221890" y="973418"/>
                  <a:pt x="7396480" y="955040"/>
                </a:cubicBezTo>
                <a:cubicBezTo>
                  <a:pt x="7534332" y="940529"/>
                  <a:pt x="7379916" y="952257"/>
                  <a:pt x="7518400" y="924560"/>
                </a:cubicBezTo>
                <a:lnTo>
                  <a:pt x="7569200" y="914400"/>
                </a:lnTo>
                <a:cubicBezTo>
                  <a:pt x="7582747" y="907627"/>
                  <a:pt x="7595659" y="899398"/>
                  <a:pt x="7609840" y="894080"/>
                </a:cubicBezTo>
                <a:cubicBezTo>
                  <a:pt x="7622915" y="889177"/>
                  <a:pt x="7637645" y="889421"/>
                  <a:pt x="7650480" y="883920"/>
                </a:cubicBezTo>
                <a:cubicBezTo>
                  <a:pt x="7661703" y="879110"/>
                  <a:pt x="7670038" y="869061"/>
                  <a:pt x="7680960" y="863600"/>
                </a:cubicBezTo>
                <a:cubicBezTo>
                  <a:pt x="7701788" y="853186"/>
                  <a:pt x="7742918" y="847144"/>
                  <a:pt x="7762240" y="843280"/>
                </a:cubicBezTo>
                <a:cubicBezTo>
                  <a:pt x="7772400" y="836507"/>
                  <a:pt x="7781798" y="828421"/>
                  <a:pt x="7792720" y="822960"/>
                </a:cubicBezTo>
                <a:cubicBezTo>
                  <a:pt x="7809792" y="814424"/>
                  <a:pt x="7847564" y="807523"/>
                  <a:pt x="7863840" y="802640"/>
                </a:cubicBezTo>
                <a:cubicBezTo>
                  <a:pt x="7914595" y="787413"/>
                  <a:pt x="7942875" y="773367"/>
                  <a:pt x="7995920" y="762000"/>
                </a:cubicBezTo>
                <a:cubicBezTo>
                  <a:pt x="8019336" y="756982"/>
                  <a:pt x="8043479" y="756124"/>
                  <a:pt x="8067040" y="751840"/>
                </a:cubicBezTo>
                <a:cubicBezTo>
                  <a:pt x="8080778" y="749342"/>
                  <a:pt x="8093988" y="744418"/>
                  <a:pt x="8107680" y="741680"/>
                </a:cubicBezTo>
                <a:cubicBezTo>
                  <a:pt x="8127880" y="737640"/>
                  <a:pt x="8148320" y="734907"/>
                  <a:pt x="8168640" y="731520"/>
                </a:cubicBezTo>
                <a:cubicBezTo>
                  <a:pt x="8185573" y="724747"/>
                  <a:pt x="8201845" y="715999"/>
                  <a:pt x="8219440" y="711200"/>
                </a:cubicBezTo>
                <a:cubicBezTo>
                  <a:pt x="8239314" y="705780"/>
                  <a:pt x="8261000" y="707969"/>
                  <a:pt x="8280400" y="701040"/>
                </a:cubicBezTo>
                <a:cubicBezTo>
                  <a:pt x="8308927" y="690852"/>
                  <a:pt x="8332293" y="667747"/>
                  <a:pt x="8361680" y="660400"/>
                </a:cubicBezTo>
                <a:cubicBezTo>
                  <a:pt x="8375227" y="657013"/>
                  <a:pt x="8388689" y="653269"/>
                  <a:pt x="8402320" y="650240"/>
                </a:cubicBezTo>
                <a:cubicBezTo>
                  <a:pt x="8435348" y="642900"/>
                  <a:pt x="8454272" y="642489"/>
                  <a:pt x="8483600" y="629920"/>
                </a:cubicBezTo>
                <a:cubicBezTo>
                  <a:pt x="8531338" y="609461"/>
                  <a:pt x="8521121" y="610376"/>
                  <a:pt x="8564880" y="579120"/>
                </a:cubicBezTo>
                <a:cubicBezTo>
                  <a:pt x="8574816" y="572023"/>
                  <a:pt x="8585424" y="565897"/>
                  <a:pt x="8595360" y="558800"/>
                </a:cubicBezTo>
                <a:cubicBezTo>
                  <a:pt x="8609139" y="548958"/>
                  <a:pt x="8622128" y="538031"/>
                  <a:pt x="8636000" y="528320"/>
                </a:cubicBezTo>
                <a:cubicBezTo>
                  <a:pt x="8656007" y="514315"/>
                  <a:pt x="8677423" y="502333"/>
                  <a:pt x="8696960" y="487680"/>
                </a:cubicBezTo>
                <a:cubicBezTo>
                  <a:pt x="8849159" y="373531"/>
                  <a:pt x="8640719" y="532854"/>
                  <a:pt x="8768080" y="426720"/>
                </a:cubicBezTo>
                <a:cubicBezTo>
                  <a:pt x="8777461" y="418903"/>
                  <a:pt x="8789434" y="414512"/>
                  <a:pt x="8798560" y="406400"/>
                </a:cubicBezTo>
                <a:cubicBezTo>
                  <a:pt x="8820038" y="387308"/>
                  <a:pt x="8835610" y="361380"/>
                  <a:pt x="8859520" y="345440"/>
                </a:cubicBezTo>
                <a:lnTo>
                  <a:pt x="8920480" y="304800"/>
                </a:lnTo>
                <a:cubicBezTo>
                  <a:pt x="8927253" y="294640"/>
                  <a:pt x="8932166" y="282954"/>
                  <a:pt x="8940800" y="274320"/>
                </a:cubicBezTo>
                <a:cubicBezTo>
                  <a:pt x="8960495" y="254625"/>
                  <a:pt x="8976970" y="252103"/>
                  <a:pt x="9001760" y="243840"/>
                </a:cubicBezTo>
                <a:cubicBezTo>
                  <a:pt x="9021112" y="185783"/>
                  <a:pt x="8995954" y="234164"/>
                  <a:pt x="9042400" y="203200"/>
                </a:cubicBezTo>
                <a:cubicBezTo>
                  <a:pt x="9118506" y="152463"/>
                  <a:pt x="9030886" y="186718"/>
                  <a:pt x="9103360" y="162560"/>
                </a:cubicBezTo>
                <a:cubicBezTo>
                  <a:pt x="9163537" y="117427"/>
                  <a:pt x="9129911" y="141473"/>
                  <a:pt x="9204960" y="91440"/>
                </a:cubicBezTo>
                <a:cubicBezTo>
                  <a:pt x="9215120" y="84667"/>
                  <a:pt x="9223856" y="74981"/>
                  <a:pt x="9235440" y="71120"/>
                </a:cubicBezTo>
                <a:cubicBezTo>
                  <a:pt x="9245600" y="67733"/>
                  <a:pt x="9255588" y="63778"/>
                  <a:pt x="9265920" y="60960"/>
                </a:cubicBezTo>
                <a:cubicBezTo>
                  <a:pt x="9292863" y="53612"/>
                  <a:pt x="9320706" y="49471"/>
                  <a:pt x="9347200" y="40640"/>
                </a:cubicBezTo>
                <a:cubicBezTo>
                  <a:pt x="9400090" y="23010"/>
                  <a:pt x="9413590" y="14989"/>
                  <a:pt x="9469120" y="10160"/>
                </a:cubicBezTo>
                <a:cubicBezTo>
                  <a:pt x="9526576" y="5164"/>
                  <a:pt x="9584267" y="3387"/>
                  <a:pt x="9641840" y="0"/>
                </a:cubicBezTo>
                <a:lnTo>
                  <a:pt x="10251440" y="10160"/>
                </a:lnTo>
                <a:cubicBezTo>
                  <a:pt x="10285476" y="10160"/>
                  <a:pt x="10319004" y="0"/>
                  <a:pt x="10353040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A9ED7BF-DC3B-4C0F-B865-982BDAAB943B}"/>
              </a:ext>
            </a:extLst>
          </p:cNvPr>
          <p:cNvSpPr txBox="1"/>
          <p:nvPr/>
        </p:nvSpPr>
        <p:spPr>
          <a:xfrm>
            <a:off x="1137920" y="5872480"/>
            <a:ext cx="2296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/>
              <a:t>Krátký cyklus (2dny)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9EB883-DABF-4D99-9D9E-9CCC7816EFB2}"/>
              </a:ext>
            </a:extLst>
          </p:cNvPr>
          <p:cNvSpPr txBox="1"/>
          <p:nvPr/>
        </p:nvSpPr>
        <p:spPr>
          <a:xfrm>
            <a:off x="4196080" y="5842000"/>
            <a:ext cx="2296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/>
              <a:t>Krátký cyklus (2dny)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B64A3E7-CAA1-4C31-AC5A-CC6B3F039FA5}"/>
              </a:ext>
            </a:extLst>
          </p:cNvPr>
          <p:cNvSpPr txBox="1"/>
          <p:nvPr/>
        </p:nvSpPr>
        <p:spPr>
          <a:xfrm>
            <a:off x="7762240" y="5831840"/>
            <a:ext cx="2296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/>
              <a:t>Dlouhý cyklus (3dny)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8C2560C-0B90-4F3F-97D3-22052F2CB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06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66946-D283-4928-B390-833CB66B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 v P komoře dle hemodynamického implantabilního monitoru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6A96F72-DFD4-4B41-B76F-04E7023B5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830" y="1544121"/>
            <a:ext cx="9550581" cy="50685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9F2884-CCA5-4647-A8FB-506D929264F0}"/>
              </a:ext>
            </a:extLst>
          </p:cNvPr>
          <p:cNvSpPr txBox="1"/>
          <p:nvPr/>
        </p:nvSpPr>
        <p:spPr>
          <a:xfrm>
            <a:off x="9804400" y="6458773"/>
            <a:ext cx="238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Collins A Nephrology 2019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22AEED-F1D8-4A22-BCEF-DEA1A891E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9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2E316-1139-4707-A981-5F759478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Tepový objem a CI během hemodialýzy </a:t>
            </a:r>
            <a:br>
              <a:rPr lang="cs-CZ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(MRI data)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C990E8B-F24E-402E-B966-75CB371E9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8" y="2352070"/>
            <a:ext cx="11899475" cy="33070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7FAAA4-8632-45C7-ADBF-CB1FD5DCC67C}"/>
              </a:ext>
            </a:extLst>
          </p:cNvPr>
          <p:cNvSpPr txBox="1"/>
          <p:nvPr/>
        </p:nvSpPr>
        <p:spPr>
          <a:xfrm>
            <a:off x="6852920" y="6308209"/>
            <a:ext cx="45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Buchanan Ch. J Am Soc Nephrol 2017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EBD086-7E72-4A55-8103-89E44496F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2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1737065" y="1670434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Novartis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AZV MZ čR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175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2F7E7-CEF8-4712-9AC5-C59FEE6A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Echokardiografie – kalkulace CO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FA796E-9D10-44B6-B91D-4A70878D1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68760"/>
            <a:ext cx="8229600" cy="2016224"/>
          </a:xfrm>
        </p:spPr>
        <p:txBody>
          <a:bodyPr>
            <a:normAutofit/>
          </a:bodyPr>
          <a:lstStyle/>
          <a:p>
            <a:r>
              <a:rPr lang="cs-CZ" u="sng"/>
              <a:t>Kalkulace z LVOT</a:t>
            </a:r>
            <a:r>
              <a:rPr lang="cs-CZ"/>
              <a:t>, popř. RVOT</a:t>
            </a:r>
          </a:p>
          <a:p>
            <a:r>
              <a:rPr lang="cs-CZ"/>
              <a:t>Diametr LVOT se často podhodnocuje</a:t>
            </a:r>
          </a:p>
          <a:p>
            <a:r>
              <a:rPr lang="cs-CZ"/>
              <a:t>Obvyklý diam. muži 20-24mm, ženy 18-22mm</a:t>
            </a:r>
          </a:p>
          <a:p>
            <a:r>
              <a:rPr lang="cs-CZ"/>
              <a:t>Plocha LVOT= </a:t>
            </a:r>
            <a:r>
              <a:rPr lang="cs-CZ">
                <a:sym typeface="Symbol" panose="05050102010706020507" pitchFamily="18" charset="2"/>
              </a:rPr>
              <a:t>.r</a:t>
            </a:r>
            <a:r>
              <a:rPr lang="cs-CZ" baseline="-25000">
                <a:sym typeface="Symbol" panose="05050102010706020507" pitchFamily="18" charset="2"/>
              </a:rPr>
              <a:t>LVOT</a:t>
            </a:r>
            <a:r>
              <a:rPr lang="cs-CZ" baseline="3000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endParaRPr lang="en-US"/>
          </a:p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B5A76A-49DC-4327-9BF8-3BDA49240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0"/>
          <a:stretch/>
        </p:blipFill>
        <p:spPr>
          <a:xfrm>
            <a:off x="6600057" y="3704708"/>
            <a:ext cx="3998051" cy="28392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E8D7F1-2E4B-49BB-B252-766AB8E12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9360" r="26911" b="10522"/>
          <a:stretch/>
        </p:blipFill>
        <p:spPr>
          <a:xfrm>
            <a:off x="2155982" y="3704706"/>
            <a:ext cx="3796018" cy="283929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BC861B-F1E9-4436-9AE1-B49CA429DE20}"/>
              </a:ext>
            </a:extLst>
          </p:cNvPr>
          <p:cNvSpPr txBox="1"/>
          <p:nvPr/>
        </p:nvSpPr>
        <p:spPr>
          <a:xfrm>
            <a:off x="7824192" y="33477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PW/LVOT</a:t>
            </a:r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36B9247-0F2B-4055-B656-15E522F77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6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DC232F-4B3F-4EA1-B4CB-6F3A17FC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před hemodialýzou a po ní</a:t>
            </a:r>
          </a:p>
        </p:txBody>
      </p:sp>
      <p:pic>
        <p:nvPicPr>
          <p:cNvPr id="5" name="Lengyelova01">
            <a:hlinkClick r:id="" action="ppaction://media"/>
            <a:extLst>
              <a:ext uri="{FF2B5EF4-FFF2-40B4-BE49-F238E27FC236}">
                <a16:creationId xmlns:a16="http://schemas.microsoft.com/office/drawing/2014/main" id="{125BCF9D-ABEA-402A-803D-B45BCE0FE1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424" y="1690688"/>
            <a:ext cx="5010739" cy="3403826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C30D7FB-CE8F-4BB0-9F2F-4482E3AB3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29FD95-FAA2-426A-859A-A605B04BF605}"/>
              </a:ext>
            </a:extLst>
          </p:cNvPr>
          <p:cNvSpPr txBox="1"/>
          <p:nvPr/>
        </p:nvSpPr>
        <p:spPr>
          <a:xfrm>
            <a:off x="3274423" y="5921829"/>
            <a:ext cx="337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Kalcifikace srdce u hemodialyzovaného pacienta</a:t>
            </a:r>
          </a:p>
        </p:txBody>
      </p:sp>
    </p:spTree>
    <p:extLst>
      <p:ext uri="{BB962C8B-B14F-4D97-AF65-F5344CB8AC3E}">
        <p14:creationId xmlns:p14="http://schemas.microsoft.com/office/powerpoint/2010/main" val="334343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135560" y="44624"/>
          <a:ext cx="6408712" cy="6813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2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 </a:t>
                      </a:r>
                      <a:endParaRPr lang="cs-CZ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Before dialysis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After dialysis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p-value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599">
                <a:tc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 Echocardiography</a:t>
                      </a:r>
                      <a:endParaRPr lang="cs-CZ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CVP (mmHg)</a:t>
                      </a:r>
                      <a:endParaRPr lang="cs-CZ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13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6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6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b="1" dirty="0">
                          <a:effectLst/>
                        </a:rPr>
                        <a:t>0.001</a:t>
                      </a:r>
                      <a:endParaRPr lang="cs-CZ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PAPs (mmHg)*</a:t>
                      </a:r>
                      <a:endParaRPr lang="cs-CZ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42.2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11.2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36.5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12.6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0.002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LVEDV (mL)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121.7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34.6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107.7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35.3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b="1">
                          <a:effectLst/>
                        </a:rPr>
                        <a:t>0.001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LVESV (mL)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53.5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26.9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49.8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24.9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0.049</a:t>
                      </a:r>
                      <a:endParaRPr lang="cs-CZ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LV EF (%)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57.7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12.5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57.4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12.3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0.53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LVMi (g/m</a:t>
                      </a:r>
                      <a:r>
                        <a:rPr lang="en-US" sz="1200" b="0" baseline="30000">
                          <a:effectLst/>
                        </a:rPr>
                        <a:t>2</a:t>
                      </a:r>
                      <a:r>
                        <a:rPr lang="en-US" sz="1200" b="0">
                          <a:effectLst/>
                        </a:rPr>
                        <a:t>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102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30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103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28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0.62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CO (l/min)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5.55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1.78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5.03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1.44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0.04</a:t>
                      </a:r>
                      <a:endParaRPr lang="cs-CZ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E –velocity (cm/sec)</a:t>
                      </a:r>
                      <a:endParaRPr lang="cs-CZ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104.3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35.6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87.1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39.2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b="1" dirty="0">
                          <a:effectLst/>
                        </a:rPr>
                        <a:t>0.001</a:t>
                      </a:r>
                      <a:endParaRPr lang="cs-CZ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A-velocity (cm/sec)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90.2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34.7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94.3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36.1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0.61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E/A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1.35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0.95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1.02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0.63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0.046</a:t>
                      </a:r>
                      <a:endParaRPr lang="cs-CZ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E/e´ septal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14.4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7.9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14.8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13.2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0.96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E/e´ lateral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11.0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5.9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8.9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6.2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0.015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LAEDV (mL)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70.1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</a:t>
                      </a:r>
                      <a:r>
                        <a:rPr lang="cs-CZ" sz="1200" b="1">
                          <a:effectLst/>
                        </a:rPr>
                        <a:t>24.3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56.6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28.4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b="1">
                          <a:effectLst/>
                        </a:rPr>
                        <a:t>0.001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LAESV (mL)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40.2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22.2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34.3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22.9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b="1" dirty="0">
                          <a:effectLst/>
                        </a:rPr>
                        <a:t>0.001</a:t>
                      </a:r>
                      <a:endParaRPr lang="cs-CZ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LAVi (ml/m</a:t>
                      </a:r>
                      <a:r>
                        <a:rPr lang="en-US" sz="1200" b="0" baseline="30000">
                          <a:effectLst/>
                        </a:rPr>
                        <a:t>2</a:t>
                      </a:r>
                      <a:r>
                        <a:rPr lang="en-US" sz="1200" b="0">
                          <a:effectLst/>
                        </a:rPr>
                        <a:t>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37.8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12.8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31.0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16.5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b="1" dirty="0">
                          <a:effectLst/>
                        </a:rPr>
                        <a:t>0.001</a:t>
                      </a:r>
                      <a:endParaRPr lang="cs-CZ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LA EF (%)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47.0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17.5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46.7 </a:t>
                      </a:r>
                      <a:r>
                        <a:rPr lang="en-US" sz="1200" b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0">
                          <a:effectLst/>
                        </a:rPr>
                        <a:t> 21.9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0.91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859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Qa (mL/min)</a:t>
                      </a:r>
                      <a:endParaRPr lang="cs-CZ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1196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568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1019 </a:t>
                      </a:r>
                      <a:r>
                        <a:rPr lang="en-US" sz="1200" b="1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b="1">
                          <a:effectLst/>
                        </a:rPr>
                        <a:t>  517</a:t>
                      </a:r>
                      <a:endParaRPr lang="cs-CZ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0.01</a:t>
                      </a:r>
                      <a:endParaRPr lang="cs-CZ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30" marR="3143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9281405" y="6139382"/>
            <a:ext cx="240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Malik J. et al </a:t>
            </a:r>
            <a:r>
              <a:rPr lang="cs-CZ" sz="1400" dirty="0" err="1"/>
              <a:t>Nephron</a:t>
            </a:r>
            <a:r>
              <a:rPr lang="cs-CZ" sz="1400" dirty="0"/>
              <a:t> 2016</a:t>
            </a:r>
            <a:endParaRPr lang="en-US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5A3482-41A1-47AB-89B1-D512D08E5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4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po </a:t>
            </a:r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dialýze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b="1">
                <a:latin typeface="Arial" panose="020B0604020202020204" pitchFamily="34" charset="0"/>
                <a:cs typeface="Arial" panose="020B0604020202020204" pitchFamily="34" charset="0"/>
              </a:rPr>
              <a:t>zhoršení echo vyšetřitelnosti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Cca 90%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dirty="0"/>
              <a:t>Zmenšení velikosti srdečních oddílů</a:t>
            </a:r>
          </a:p>
          <a:p>
            <a:r>
              <a:rPr lang="cs-CZ" dirty="0"/>
              <a:t>Zmenšení významnosti regurgitačních vad</a:t>
            </a:r>
          </a:p>
          <a:p>
            <a:r>
              <a:rPr lang="cs-CZ" dirty="0"/>
              <a:t>Pokles tlaku v plicnici</a:t>
            </a:r>
          </a:p>
          <a:p>
            <a:r>
              <a:rPr lang="cs-CZ" dirty="0"/>
              <a:t>Pokles CO i </a:t>
            </a:r>
            <a:r>
              <a:rPr lang="cs-CZ" dirty="0" err="1"/>
              <a:t>Qa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/>
              <a:t>Cca 5-10%</a:t>
            </a:r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cs-CZ" dirty="0"/>
              <a:t>Zmenšení velikosti srdečních oddílů</a:t>
            </a:r>
          </a:p>
          <a:p>
            <a:r>
              <a:rPr lang="cs-CZ" dirty="0"/>
              <a:t>Regurgitační vady stejné nebo větší</a:t>
            </a:r>
          </a:p>
          <a:p>
            <a:r>
              <a:rPr lang="cs-CZ" dirty="0"/>
              <a:t>Vzestup tlaku v plicnici</a:t>
            </a:r>
          </a:p>
          <a:p>
            <a:r>
              <a:rPr lang="cs-CZ" dirty="0"/>
              <a:t>Vzestup Co i </a:t>
            </a:r>
            <a:r>
              <a:rPr lang="cs-CZ" dirty="0" err="1"/>
              <a:t>Qa</a:t>
            </a:r>
            <a:endParaRPr lang="cs-CZ" dirty="0"/>
          </a:p>
          <a:p>
            <a:endParaRPr lang="cs-CZ" dirty="0"/>
          </a:p>
          <a:p>
            <a:r>
              <a:rPr lang="cs-CZ" dirty="0"/>
              <a:t>Dialýzou indukované RWMA</a:t>
            </a:r>
            <a:endParaRPr lang="en-US" dirty="0"/>
          </a:p>
        </p:txBody>
      </p:sp>
      <p:sp>
        <p:nvSpPr>
          <p:cNvPr id="8" name="Obdélník 7"/>
          <p:cNvSpPr/>
          <p:nvPr/>
        </p:nvSpPr>
        <p:spPr>
          <a:xfrm rot="16200000">
            <a:off x="10376916" y="3543987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Přílišné </a:t>
            </a:r>
            <a:r>
              <a:rPr lang="cs-CZ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převodnění</a:t>
            </a:r>
            <a:endParaRPr lang="cs-CZ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DE8FDB-8EF2-4C3F-BE04-EE29FA3E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4C0716-7DB0-4A02-AE31-70BB88126860}"/>
              </a:ext>
            </a:extLst>
          </p:cNvPr>
          <p:cNvSpPr txBox="1"/>
          <p:nvPr/>
        </p:nvSpPr>
        <p:spPr>
          <a:xfrm>
            <a:off x="9315572" y="6429956"/>
            <a:ext cx="240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Malik J. et al </a:t>
            </a:r>
            <a:r>
              <a:rPr lang="cs-CZ" sz="1400" dirty="0" err="1"/>
              <a:t>Nephron</a:t>
            </a:r>
            <a:r>
              <a:rPr lang="cs-CZ" sz="1400" dirty="0"/>
              <a:t>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64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22A1BDD-DF26-46E3-9735-B636C87AB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Arteriovenózní dialyzační zkrat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A6BD7CF-1920-4481-AD62-E0C4865A9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80079"/>
            <a:ext cx="10795000" cy="2996883"/>
          </a:xfrm>
        </p:spPr>
        <p:txBody>
          <a:bodyPr/>
          <a:lstStyle/>
          <a:p>
            <a:r>
              <a:rPr lang="cs-CZ"/>
              <a:t>Nativní a-v fistule je spojena s nejmenším množstvím komplikací a s nejdelší délkou života*)</a:t>
            </a:r>
          </a:p>
          <a:p>
            <a:r>
              <a:rPr lang="cs-CZ"/>
              <a:t>Obvyklý průtok 500 - 1500 ml/min</a:t>
            </a:r>
          </a:p>
          <a:p>
            <a:r>
              <a:rPr lang="cs-CZ"/>
              <a:t>„Vysoký“ průtok &gt; 2000 ml/min nebo symptomy HF popř. ischemie ruky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02EA223-80FB-4D20-8F51-CDC69BC2B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28" y="1282698"/>
            <a:ext cx="1877061" cy="140779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DF57DD2-1843-408A-939E-09012E3D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8" y="1354771"/>
            <a:ext cx="1877061" cy="140779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E9F79A-D7BF-4F4F-A335-3DC143A70145}"/>
              </a:ext>
            </a:extLst>
          </p:cNvPr>
          <p:cNvSpPr txBox="1"/>
          <p:nvPr/>
        </p:nvSpPr>
        <p:spPr>
          <a:xfrm>
            <a:off x="3342640" y="1808480"/>
            <a:ext cx="1534160" cy="37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Nativní AVF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E3CC14E-CBB9-465F-B634-522046AC4A3C}"/>
              </a:ext>
            </a:extLst>
          </p:cNvPr>
          <p:cNvSpPr txBox="1"/>
          <p:nvPr/>
        </p:nvSpPr>
        <p:spPr>
          <a:xfrm>
            <a:off x="8514080" y="1798320"/>
            <a:ext cx="1534160" cy="37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A-V graft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A59469B-2223-4E2E-A98D-CA303D4B5F98}"/>
              </a:ext>
            </a:extLst>
          </p:cNvPr>
          <p:cNvSpPr txBox="1"/>
          <p:nvPr/>
        </p:nvSpPr>
        <p:spPr>
          <a:xfrm>
            <a:off x="7909089" y="640980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*)Wasse H. Semin Dial 2008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857A38BF-8651-4D2D-80A1-EAFF43B1D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28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B8303-DF9C-4BBD-91E2-91028615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Dialyzační zkrat/ přístup pro hemodialýzu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EB624-3C0D-4934-92CD-4F1E17F6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5385619" cy="720930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cs-CZ"/>
              <a:t>Založení zkratu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C0E5EEF-CB79-4924-9272-7A198F625271}"/>
              </a:ext>
            </a:extLst>
          </p:cNvPr>
          <p:cNvSpPr txBox="1">
            <a:spLocks/>
          </p:cNvSpPr>
          <p:nvPr/>
        </p:nvSpPr>
        <p:spPr>
          <a:xfrm>
            <a:off x="1374059" y="3207059"/>
            <a:ext cx="3896031" cy="7209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>
                <a:sym typeface="Symbol" panose="05050102010706020507" pitchFamily="18" charset="2"/>
              </a:rPr>
              <a:t>afterload, preload </a:t>
            </a:r>
            <a:endParaRPr lang="cs-CZ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E35AD6C7-20B2-4593-8512-A1D09AE0AD1B}"/>
              </a:ext>
            </a:extLst>
          </p:cNvPr>
          <p:cNvSpPr txBox="1">
            <a:spLocks/>
          </p:cNvSpPr>
          <p:nvPr/>
        </p:nvSpPr>
        <p:spPr>
          <a:xfrm>
            <a:off x="1437971" y="4608157"/>
            <a:ext cx="3896031" cy="7209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>
                <a:sym typeface="Symbol" panose="05050102010706020507" pitchFamily="18" charset="2"/>
              </a:rPr>
              <a:t>Hyperkinetická cirkulace</a:t>
            </a:r>
            <a:endParaRPr lang="cs-CZ"/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3F3D3C7A-F90E-4161-9DB3-C899CE67B3D4}"/>
              </a:ext>
            </a:extLst>
          </p:cNvPr>
          <p:cNvSpPr/>
          <p:nvPr/>
        </p:nvSpPr>
        <p:spPr>
          <a:xfrm>
            <a:off x="3205316" y="2546556"/>
            <a:ext cx="314632" cy="550605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lů 6">
            <a:extLst>
              <a:ext uri="{FF2B5EF4-FFF2-40B4-BE49-F238E27FC236}">
                <a16:creationId xmlns:a16="http://schemas.microsoft.com/office/drawing/2014/main" id="{AA717900-0630-42D9-A75C-2C3B286754BA}"/>
              </a:ext>
            </a:extLst>
          </p:cNvPr>
          <p:cNvSpPr/>
          <p:nvPr/>
        </p:nvSpPr>
        <p:spPr>
          <a:xfrm>
            <a:off x="3210233" y="3996812"/>
            <a:ext cx="314632" cy="550605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E63F611D-93AD-4231-ADAA-56AEA9D15B2E}"/>
              </a:ext>
            </a:extLst>
          </p:cNvPr>
          <p:cNvSpPr txBox="1">
            <a:spLocks/>
          </p:cNvSpPr>
          <p:nvPr/>
        </p:nvSpPr>
        <p:spPr>
          <a:xfrm>
            <a:off x="1437971" y="5963267"/>
            <a:ext cx="3896031" cy="7209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>
                <a:sym typeface="Symbol" panose="05050102010706020507" pitchFamily="18" charset="2"/>
              </a:rPr>
              <a:t>Zvýšené nároky na srdce</a:t>
            </a:r>
            <a:endParaRPr lang="cs-CZ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1F41089D-8E13-4035-B039-617316378D37}"/>
              </a:ext>
            </a:extLst>
          </p:cNvPr>
          <p:cNvSpPr/>
          <p:nvPr/>
        </p:nvSpPr>
        <p:spPr>
          <a:xfrm>
            <a:off x="3228670" y="5389827"/>
            <a:ext cx="314632" cy="550605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19D082E-C59C-4B1C-ADD7-CE45BEA1DB1E}"/>
              </a:ext>
            </a:extLst>
          </p:cNvPr>
          <p:cNvSpPr txBox="1">
            <a:spLocks/>
          </p:cNvSpPr>
          <p:nvPr/>
        </p:nvSpPr>
        <p:spPr>
          <a:xfrm>
            <a:off x="6993209" y="5963267"/>
            <a:ext cx="4805501" cy="7209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>
                <a:sym typeface="Symbol" panose="05050102010706020507" pitchFamily="18" charset="2"/>
              </a:rPr>
              <a:t>Srdeční selhání</a:t>
            </a:r>
          </a:p>
          <a:p>
            <a:pPr marL="0" indent="0">
              <a:buNone/>
            </a:pPr>
            <a:r>
              <a:rPr lang="cs-CZ">
                <a:sym typeface="Symbol" panose="05050102010706020507" pitchFamily="18" charset="2"/>
              </a:rPr>
              <a:t>Plicní hypertenze</a:t>
            </a:r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5044CFE2-EE20-48E0-87C1-004938319CFA}"/>
              </a:ext>
            </a:extLst>
          </p:cNvPr>
          <p:cNvSpPr/>
          <p:nvPr/>
        </p:nvSpPr>
        <p:spPr>
          <a:xfrm>
            <a:off x="5737120" y="6212404"/>
            <a:ext cx="934065" cy="360465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2" descr="http://dialysisfistula.com/wp-content/uploads/2012/05/What-is-a-Dialysis-Fistula.jpg">
            <a:extLst>
              <a:ext uri="{FF2B5EF4-FFF2-40B4-BE49-F238E27FC236}">
                <a16:creationId xmlns:a16="http://schemas.microsoft.com/office/drawing/2014/main" id="{D4A7AEBE-3620-4B3F-B197-C9814366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16" y="1420244"/>
            <a:ext cx="370681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DA89BBF-2170-40FF-AAFC-CF9D0BD20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5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B393D-F2FB-4807-B26C-540390DB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Srdeční výdej a průtok zkratem (Qa)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A795BD-5788-487D-B2AB-C8710D9E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342" y="1825625"/>
            <a:ext cx="7122458" cy="4351338"/>
          </a:xfrm>
        </p:spPr>
        <p:txBody>
          <a:bodyPr/>
          <a:lstStyle/>
          <a:p>
            <a:r>
              <a:rPr lang="cs-CZ"/>
              <a:t>Effektivní CO: CO</a:t>
            </a:r>
            <a:r>
              <a:rPr lang="cs-CZ" baseline="-25000"/>
              <a:t>ef. </a:t>
            </a:r>
            <a:r>
              <a:rPr lang="cs-CZ"/>
              <a:t>= CO-Qa</a:t>
            </a:r>
          </a:p>
          <a:p>
            <a:endParaRPr lang="cs-CZ"/>
          </a:p>
          <a:p>
            <a:r>
              <a:rPr lang="cs-CZ"/>
              <a:t>Efektivní srdeční index (CI</a:t>
            </a:r>
            <a:r>
              <a:rPr lang="cs-CZ" baseline="-25000"/>
              <a:t>ef. </a:t>
            </a:r>
            <a:r>
              <a:rPr lang="cs-CZ"/>
              <a:t>)</a:t>
            </a:r>
            <a:endParaRPr lang="cs-CZ" baseline="-25000"/>
          </a:p>
          <a:p>
            <a:endParaRPr lang="cs-CZ"/>
          </a:p>
          <a:p>
            <a:endParaRPr lang="cs-CZ"/>
          </a:p>
          <a:p>
            <a:r>
              <a:rPr lang="cs-CZ"/>
              <a:t>Vysoko-průtoková AVF:</a:t>
            </a:r>
          </a:p>
          <a:p>
            <a:pPr lvl="1"/>
            <a:r>
              <a:rPr lang="cs-CZ"/>
              <a:t>&gt;1500-2000 ml/min</a:t>
            </a:r>
          </a:p>
          <a:p>
            <a:pPr lvl="1"/>
            <a:r>
              <a:rPr lang="cs-CZ"/>
              <a:t>Qa &gt; 1/3 of CO</a:t>
            </a:r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4D6EE9-33DB-4893-9121-8BFD8CEB3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67" y="1903497"/>
            <a:ext cx="2727301" cy="3950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9FF66F9-CCCD-413D-970B-348D93507D4E}"/>
              </a:ext>
            </a:extLst>
          </p:cNvPr>
          <p:cNvSpPr txBox="1"/>
          <p:nvPr/>
        </p:nvSpPr>
        <p:spPr>
          <a:xfrm>
            <a:off x="466169" y="6006634"/>
            <a:ext cx="2808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/>
              <a:t>Basile C, Lomonte C. Semin Dial 2018</a:t>
            </a:r>
            <a:endParaRPr lang="en-US" sz="1200"/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744CE088-A867-4055-976F-A5989AF196D9}"/>
              </a:ext>
            </a:extLst>
          </p:cNvPr>
          <p:cNvSpPr/>
          <p:nvPr/>
        </p:nvSpPr>
        <p:spPr>
          <a:xfrm>
            <a:off x="5686697" y="2281646"/>
            <a:ext cx="505097" cy="679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63B9CE4-B29A-47E5-9A44-84DCB58DB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6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BE42B2-FECD-487B-85C5-5DA1EB164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 redukce vysokého průtoku zkratem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94AFD8-1C4A-42BE-8113-F36D942E5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26 pacientů s Qa&gt;1300 ml/min A ≥1 z následujících 2 kritérií:</a:t>
            </a:r>
          </a:p>
          <a:p>
            <a:pPr lvl="1"/>
            <a:r>
              <a:rPr lang="cs-CZ"/>
              <a:t>Symptomy srdečního selhání</a:t>
            </a:r>
          </a:p>
          <a:p>
            <a:pPr lvl="1"/>
            <a:r>
              <a:rPr lang="cs-CZ"/>
              <a:t>Echo známky přetížení srdce: hypertrofie LK, plicní hy, sekundární regurgitační vada, dilatace levé síně</a:t>
            </a:r>
          </a:p>
          <a:p>
            <a:endParaRPr lang="cs-CZ"/>
          </a:p>
          <a:p>
            <a:r>
              <a:rPr lang="cs-CZ"/>
              <a:t>Indikace k chirurgickému výkonu redukujícímu průtok zkratem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04F8EE-5F20-4699-B45B-81C8810DE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10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1E94D-7790-4339-885E-6FE1043A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– efekt redukce průtoku zkratem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133F74E-CD9E-4D09-B00B-1BBA859A5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00942"/>
              </p:ext>
            </p:extLst>
          </p:nvPr>
        </p:nvGraphicFramePr>
        <p:xfrm>
          <a:off x="503660" y="1811655"/>
          <a:ext cx="7416119" cy="3354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3690">
                  <a:extLst>
                    <a:ext uri="{9D8B030D-6E8A-4147-A177-3AD203B41FA5}">
                      <a16:colId xmlns:a16="http://schemas.microsoft.com/office/drawing/2014/main" val="4138905308"/>
                    </a:ext>
                  </a:extLst>
                </a:gridCol>
                <a:gridCol w="1190704">
                  <a:extLst>
                    <a:ext uri="{9D8B030D-6E8A-4147-A177-3AD203B41FA5}">
                      <a16:colId xmlns:a16="http://schemas.microsoft.com/office/drawing/2014/main" val="3086601432"/>
                    </a:ext>
                  </a:extLst>
                </a:gridCol>
                <a:gridCol w="1516065">
                  <a:extLst>
                    <a:ext uri="{9D8B030D-6E8A-4147-A177-3AD203B41FA5}">
                      <a16:colId xmlns:a16="http://schemas.microsoft.com/office/drawing/2014/main" val="2271055886"/>
                    </a:ext>
                  </a:extLst>
                </a:gridCol>
                <a:gridCol w="1035660">
                  <a:extLst>
                    <a:ext uri="{9D8B030D-6E8A-4147-A177-3AD203B41FA5}">
                      <a16:colId xmlns:a16="http://schemas.microsoft.com/office/drawing/2014/main" val="417319503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Průtok </a:t>
                      </a:r>
                      <a:r>
                        <a:rPr lang="en-GB" sz="1600">
                          <a:effectLst/>
                        </a:rPr>
                        <a:t>AVF (L/min)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3.0 ± 1.4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1.3 ± 0.5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&lt;0.00001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680778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Srdeční výdej </a:t>
                      </a:r>
                      <a:r>
                        <a:rPr lang="en-GB" sz="1600">
                          <a:effectLst/>
                        </a:rPr>
                        <a:t>(L/min)</a:t>
                      </a:r>
                      <a:r>
                        <a:rPr lang="cs-CZ" sz="1600">
                          <a:effectLst/>
                        </a:rPr>
                        <a:t> 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7.8 ± 1.9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6.6 ± 1.5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0.0002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991541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Srdeční </a:t>
                      </a:r>
                      <a:r>
                        <a:rPr lang="en-GB" sz="1600">
                          <a:effectLst/>
                        </a:rPr>
                        <a:t>index (L/min/m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r>
                        <a:rPr lang="en-GB" sz="1600">
                          <a:effectLst/>
                        </a:rPr>
                        <a:t>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4.1 ± 0.9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3.5 ± 0.8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0.0004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50307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Efe</a:t>
                      </a:r>
                      <a:r>
                        <a:rPr lang="cs-CZ" sz="16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ktivní srdeční výdej</a:t>
                      </a:r>
                      <a:r>
                        <a:rPr lang="en-GB" sz="16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 (L/min)</a:t>
                      </a:r>
                      <a:endParaRPr lang="cs-CZ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4.6 ± 1.4</a:t>
                      </a:r>
                      <a:endParaRPr lang="cs-CZ" sz="16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 ± 1.4</a:t>
                      </a:r>
                      <a:endParaRPr lang="cs-CZ" sz="16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</a:t>
                      </a:r>
                      <a:endParaRPr lang="cs-CZ" sz="16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87549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Podíl průtoku AVF na </a:t>
                      </a:r>
                      <a:r>
                        <a:rPr lang="en-GB" sz="1600">
                          <a:effectLst/>
                        </a:rPr>
                        <a:t>CO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38 ± 11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 ± 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0.000002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84802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Ejekční frakce LK</a:t>
                      </a:r>
                      <a:r>
                        <a:rPr lang="en-GB" sz="1600" b="1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(%)</a:t>
                      </a:r>
                      <a:endParaRPr lang="cs-CZ" sz="1600" b="1" kern="12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 ± 12</a:t>
                      </a:r>
                      <a:endParaRPr lang="cs-CZ" sz="16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 ± 11</a:t>
                      </a:r>
                      <a:endParaRPr lang="cs-CZ" sz="16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</a:t>
                      </a:r>
                      <a:endParaRPr lang="cs-CZ" sz="16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512501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Indexovaný objem LS</a:t>
                      </a:r>
                      <a:r>
                        <a:rPr lang="en-GB" sz="1600">
                          <a:effectLst/>
                        </a:rPr>
                        <a:t> (mL/m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r>
                        <a:rPr lang="en-GB" sz="1600">
                          <a:effectLst/>
                        </a:rPr>
                        <a:t>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49 ± 16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42 ± 14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0.006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161893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Odhadnutý systolický tlak v AP </a:t>
                      </a:r>
                      <a:r>
                        <a:rPr lang="en-GB" sz="1600">
                          <a:effectLst/>
                        </a:rPr>
                        <a:t>(mmHg)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47 ± 14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37 ± 11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0.0003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71324198"/>
                  </a:ext>
                </a:extLst>
              </a:tr>
            </a:tbl>
          </a:graphicData>
        </a:graphic>
      </p:graphicFrame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98384EB-3FC4-4BC2-AA1F-83718667EAB5}"/>
              </a:ext>
            </a:extLst>
          </p:cNvPr>
          <p:cNvCxnSpPr>
            <a:cxnSpLocks/>
          </p:cNvCxnSpPr>
          <p:nvPr/>
        </p:nvCxnSpPr>
        <p:spPr>
          <a:xfrm>
            <a:off x="3605348" y="4468774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A61DE08-2041-4B6A-8C8A-890A43C29AC9}"/>
              </a:ext>
            </a:extLst>
          </p:cNvPr>
          <p:cNvCxnSpPr>
            <a:cxnSpLocks/>
          </p:cNvCxnSpPr>
          <p:nvPr/>
        </p:nvCxnSpPr>
        <p:spPr>
          <a:xfrm>
            <a:off x="3466012" y="3607725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DD9AD68-072F-4478-A906-9B27720D79C5}"/>
              </a:ext>
            </a:extLst>
          </p:cNvPr>
          <p:cNvCxnSpPr>
            <a:cxnSpLocks/>
          </p:cNvCxnSpPr>
          <p:nvPr/>
        </p:nvCxnSpPr>
        <p:spPr>
          <a:xfrm>
            <a:off x="3466012" y="2724388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DB51B0F-D890-4B5F-957F-F315E349CABD}"/>
              </a:ext>
            </a:extLst>
          </p:cNvPr>
          <p:cNvCxnSpPr>
            <a:cxnSpLocks/>
          </p:cNvCxnSpPr>
          <p:nvPr/>
        </p:nvCxnSpPr>
        <p:spPr>
          <a:xfrm>
            <a:off x="3466012" y="1888485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B0921E7-7185-40A4-AE70-A4FFC94B22F8}"/>
              </a:ext>
            </a:extLst>
          </p:cNvPr>
          <p:cNvCxnSpPr>
            <a:cxnSpLocks/>
          </p:cNvCxnSpPr>
          <p:nvPr/>
        </p:nvCxnSpPr>
        <p:spPr>
          <a:xfrm>
            <a:off x="3466012" y="2334033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EC21C1F-0C62-41D0-A7B8-6A71F6AAB90E}"/>
              </a:ext>
            </a:extLst>
          </p:cNvPr>
          <p:cNvCxnSpPr>
            <a:cxnSpLocks/>
          </p:cNvCxnSpPr>
          <p:nvPr/>
        </p:nvCxnSpPr>
        <p:spPr>
          <a:xfrm>
            <a:off x="3739840" y="4914322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>
            <a:extLst>
              <a:ext uri="{FF2B5EF4-FFF2-40B4-BE49-F238E27FC236}">
                <a16:creationId xmlns:a16="http://schemas.microsoft.com/office/drawing/2014/main" id="{26469311-BAA9-4D8E-9D9D-FC25BA6B761A}"/>
              </a:ext>
            </a:extLst>
          </p:cNvPr>
          <p:cNvSpPr/>
          <p:nvPr/>
        </p:nvSpPr>
        <p:spPr>
          <a:xfrm>
            <a:off x="1868236" y="6028494"/>
            <a:ext cx="688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NYHA class	</a:t>
            </a: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2.0 ± 1.1 </a:t>
            </a:r>
            <a:r>
              <a:rPr lang="cs-CZ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1.3 ± 0.6</a:t>
            </a:r>
            <a:r>
              <a:rPr lang="cs-CZ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en-GB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= 0.0001</a:t>
            </a: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CDA4D5E-65F3-4F8C-BF8E-E1A85302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1E94D-7790-4339-885E-6FE1043A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– efekt redukce průtoku zkratem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133F74E-CD9E-4D09-B00B-1BBA859A5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47831"/>
              </p:ext>
            </p:extLst>
          </p:nvPr>
        </p:nvGraphicFramePr>
        <p:xfrm>
          <a:off x="522514" y="1811655"/>
          <a:ext cx="7416119" cy="3354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3690">
                  <a:extLst>
                    <a:ext uri="{9D8B030D-6E8A-4147-A177-3AD203B41FA5}">
                      <a16:colId xmlns:a16="http://schemas.microsoft.com/office/drawing/2014/main" val="4138905308"/>
                    </a:ext>
                  </a:extLst>
                </a:gridCol>
                <a:gridCol w="1190704">
                  <a:extLst>
                    <a:ext uri="{9D8B030D-6E8A-4147-A177-3AD203B41FA5}">
                      <a16:colId xmlns:a16="http://schemas.microsoft.com/office/drawing/2014/main" val="3086601432"/>
                    </a:ext>
                  </a:extLst>
                </a:gridCol>
                <a:gridCol w="1516065">
                  <a:extLst>
                    <a:ext uri="{9D8B030D-6E8A-4147-A177-3AD203B41FA5}">
                      <a16:colId xmlns:a16="http://schemas.microsoft.com/office/drawing/2014/main" val="2271055886"/>
                    </a:ext>
                  </a:extLst>
                </a:gridCol>
                <a:gridCol w="1035660">
                  <a:extLst>
                    <a:ext uri="{9D8B030D-6E8A-4147-A177-3AD203B41FA5}">
                      <a16:colId xmlns:a16="http://schemas.microsoft.com/office/drawing/2014/main" val="417319503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Průtok </a:t>
                      </a:r>
                      <a:r>
                        <a:rPr lang="en-GB" sz="1600">
                          <a:effectLst/>
                        </a:rPr>
                        <a:t>AVF (L/min)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3.0 ± 1.4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1.3 ± 0.5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&lt;0.00001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680778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Srdeční výdej </a:t>
                      </a:r>
                      <a:r>
                        <a:rPr lang="en-GB" sz="1600">
                          <a:effectLst/>
                        </a:rPr>
                        <a:t>(L/min)</a:t>
                      </a:r>
                      <a:r>
                        <a:rPr lang="cs-CZ" sz="1600">
                          <a:effectLst/>
                        </a:rPr>
                        <a:t> 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7.8 ± 1.9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6.6 ± 1.5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0.0002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991541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Srdeční </a:t>
                      </a:r>
                      <a:r>
                        <a:rPr lang="en-GB" sz="1600">
                          <a:effectLst/>
                        </a:rPr>
                        <a:t>index (L/min/m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r>
                        <a:rPr lang="en-GB" sz="1600">
                          <a:effectLst/>
                        </a:rPr>
                        <a:t>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4.1 ± 0.9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3.5 ± 0.8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0.0004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50307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Efe</a:t>
                      </a: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ktivní srdeční výdej</a:t>
                      </a: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 (L/min)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 ± 1.4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 ± 1.4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cs-CZ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549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Podíl průtoku AVF na </a:t>
                      </a:r>
                      <a:r>
                        <a:rPr lang="en-GB" sz="1600">
                          <a:effectLst/>
                        </a:rPr>
                        <a:t>CO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38 ± 11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 ± 8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0.000002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84802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Ejekční frakce LK</a:t>
                      </a:r>
                      <a:r>
                        <a:rPr lang="en-GB" sz="16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(%)</a:t>
                      </a:r>
                      <a:endParaRPr lang="cs-CZ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57 ± 12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61 ± 11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0.07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2501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Indexovaný objem LS</a:t>
                      </a:r>
                      <a:r>
                        <a:rPr lang="en-GB" sz="1600">
                          <a:effectLst/>
                        </a:rPr>
                        <a:t> (mL/m</a:t>
                      </a:r>
                      <a:r>
                        <a:rPr lang="en-GB" sz="1600" baseline="30000">
                          <a:effectLst/>
                        </a:rPr>
                        <a:t>2</a:t>
                      </a:r>
                      <a:r>
                        <a:rPr lang="en-GB" sz="1600">
                          <a:effectLst/>
                        </a:rPr>
                        <a:t>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49 ± 16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42 ± 14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0.006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161893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Odhadnutý systolický tlak v AP </a:t>
                      </a:r>
                      <a:r>
                        <a:rPr lang="en-GB" sz="1600">
                          <a:effectLst/>
                        </a:rPr>
                        <a:t>(mmHg)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47 ± 14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37 ± 11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0.0003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71324198"/>
                  </a:ext>
                </a:extLst>
              </a:tr>
            </a:tbl>
          </a:graphicData>
        </a:graphic>
      </p:graphicFrame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98384EB-3FC4-4BC2-AA1F-83718667EAB5}"/>
              </a:ext>
            </a:extLst>
          </p:cNvPr>
          <p:cNvCxnSpPr>
            <a:cxnSpLocks/>
          </p:cNvCxnSpPr>
          <p:nvPr/>
        </p:nvCxnSpPr>
        <p:spPr>
          <a:xfrm>
            <a:off x="3605348" y="4468774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A61DE08-2041-4B6A-8C8A-890A43C29AC9}"/>
              </a:ext>
            </a:extLst>
          </p:cNvPr>
          <p:cNvCxnSpPr>
            <a:cxnSpLocks/>
          </p:cNvCxnSpPr>
          <p:nvPr/>
        </p:nvCxnSpPr>
        <p:spPr>
          <a:xfrm>
            <a:off x="3466012" y="3607725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DD9AD68-072F-4478-A906-9B27720D79C5}"/>
              </a:ext>
            </a:extLst>
          </p:cNvPr>
          <p:cNvCxnSpPr>
            <a:cxnSpLocks/>
          </p:cNvCxnSpPr>
          <p:nvPr/>
        </p:nvCxnSpPr>
        <p:spPr>
          <a:xfrm>
            <a:off x="3466012" y="2724388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DB51B0F-D890-4B5F-957F-F315E349CABD}"/>
              </a:ext>
            </a:extLst>
          </p:cNvPr>
          <p:cNvCxnSpPr>
            <a:cxnSpLocks/>
          </p:cNvCxnSpPr>
          <p:nvPr/>
        </p:nvCxnSpPr>
        <p:spPr>
          <a:xfrm>
            <a:off x="3466012" y="1888485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B0921E7-7185-40A4-AE70-A4FFC94B22F8}"/>
              </a:ext>
            </a:extLst>
          </p:cNvPr>
          <p:cNvCxnSpPr>
            <a:cxnSpLocks/>
          </p:cNvCxnSpPr>
          <p:nvPr/>
        </p:nvCxnSpPr>
        <p:spPr>
          <a:xfrm>
            <a:off x="3466012" y="2334033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EC21C1F-0C62-41D0-A7B8-6A71F6AAB90E}"/>
              </a:ext>
            </a:extLst>
          </p:cNvPr>
          <p:cNvCxnSpPr>
            <a:cxnSpLocks/>
          </p:cNvCxnSpPr>
          <p:nvPr/>
        </p:nvCxnSpPr>
        <p:spPr>
          <a:xfrm>
            <a:off x="3605348" y="5204637"/>
            <a:ext cx="505098" cy="250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48619DC-9B65-4B8B-A68C-5B3527653913}"/>
              </a:ext>
            </a:extLst>
          </p:cNvPr>
          <p:cNvCxnSpPr>
            <a:cxnSpLocks/>
          </p:cNvCxnSpPr>
          <p:nvPr/>
        </p:nvCxnSpPr>
        <p:spPr>
          <a:xfrm flipV="1">
            <a:off x="3605348" y="3101706"/>
            <a:ext cx="505098" cy="3351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31C31F3A-5CE7-4D34-9090-5A198EE4F841}"/>
              </a:ext>
            </a:extLst>
          </p:cNvPr>
          <p:cNvCxnSpPr>
            <a:cxnSpLocks/>
          </p:cNvCxnSpPr>
          <p:nvPr/>
        </p:nvCxnSpPr>
        <p:spPr>
          <a:xfrm flipV="1">
            <a:off x="3605348" y="3954153"/>
            <a:ext cx="505098" cy="33514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Zástupný obsah 4">
            <a:extLst>
              <a:ext uri="{FF2B5EF4-FFF2-40B4-BE49-F238E27FC236}">
                <a16:creationId xmlns:a16="http://schemas.microsoft.com/office/drawing/2014/main" id="{D2E8B4C4-1628-483B-AA72-2D30EF170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33" y="2013670"/>
            <a:ext cx="2005034" cy="326345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0A527B5-A251-47BD-853E-8779745F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46178AF-F837-400D-BD36-1A4F325BA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8BF4ED-9037-4F36-AC44-7A4B0433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6" y="365126"/>
            <a:ext cx="11165264" cy="749572"/>
          </a:xfrm>
        </p:spPr>
        <p:txBody>
          <a:bodyPr>
            <a:normAutofit fontScale="90000"/>
          </a:bodyPr>
          <a:lstStyle/>
          <a:p>
            <a:r>
              <a:rPr lang="cs-CZ" sz="36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Kazuistika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62-letá chronicky HD pacientka, dušnost NYHA II-III. V jiné nemocnici indik. výkon na Mi a Tr chl.</a:t>
            </a:r>
          </a:p>
        </p:txBody>
      </p:sp>
      <p:pic>
        <p:nvPicPr>
          <p:cNvPr id="4" name="Bratry01">
            <a:hlinkClick r:id="" action="ppaction://media"/>
            <a:extLst>
              <a:ext uri="{FF2B5EF4-FFF2-40B4-BE49-F238E27FC236}">
                <a16:creationId xmlns:a16="http://schemas.microsoft.com/office/drawing/2014/main" id="{9C008E35-220A-4BBB-A167-51B8711BA8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742" y="1419499"/>
            <a:ext cx="3449699" cy="2403565"/>
          </a:xfrm>
        </p:spPr>
      </p:pic>
      <p:pic>
        <p:nvPicPr>
          <p:cNvPr id="5" name="Bratry02">
            <a:hlinkClick r:id="" action="ppaction://media"/>
            <a:extLst>
              <a:ext uri="{FF2B5EF4-FFF2-40B4-BE49-F238E27FC236}">
                <a16:creationId xmlns:a16="http://schemas.microsoft.com/office/drawing/2014/main" id="{D1B39BED-1D5D-4674-9B98-33672297EF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742" y="4127865"/>
            <a:ext cx="3514498" cy="24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4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FCB2E12-09A2-4C9A-9998-6E966C2E03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8BF4ED-9037-4F36-AC44-7A4B0433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2" y="299677"/>
            <a:ext cx="11353800" cy="833254"/>
          </a:xfrm>
        </p:spPr>
        <p:txBody>
          <a:bodyPr>
            <a:normAutofit fontScale="90000"/>
          </a:bodyPr>
          <a:lstStyle/>
          <a:p>
            <a:r>
              <a:rPr lang="cs-CZ" sz="36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Kazuistika</a:t>
            </a:r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62-letá chronicky HD pacientka, dušnost NYHA II-III. V jiné nemocnici indik. výkon na Mi a Tr chl.</a:t>
            </a:r>
          </a:p>
        </p:txBody>
      </p:sp>
      <p:pic>
        <p:nvPicPr>
          <p:cNvPr id="4" name="Bratry01">
            <a:hlinkClick r:id="" action="ppaction://media"/>
            <a:extLst>
              <a:ext uri="{FF2B5EF4-FFF2-40B4-BE49-F238E27FC236}">
                <a16:creationId xmlns:a16="http://schemas.microsoft.com/office/drawing/2014/main" id="{9C008E35-220A-4BBB-A167-51B8711BA8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1742" y="1419499"/>
            <a:ext cx="3449699" cy="2403565"/>
          </a:xfrm>
        </p:spPr>
      </p:pic>
      <p:pic>
        <p:nvPicPr>
          <p:cNvPr id="5" name="Bratry02">
            <a:hlinkClick r:id="" action="ppaction://media"/>
            <a:extLst>
              <a:ext uri="{FF2B5EF4-FFF2-40B4-BE49-F238E27FC236}">
                <a16:creationId xmlns:a16="http://schemas.microsoft.com/office/drawing/2014/main" id="{D1B39BED-1D5D-4674-9B98-33672297EF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1742" y="4127865"/>
            <a:ext cx="3514498" cy="2448691"/>
          </a:xfrm>
          <a:prstGeom prst="rect">
            <a:avLst/>
          </a:prstGeom>
        </p:spPr>
      </p:pic>
      <p:pic>
        <p:nvPicPr>
          <p:cNvPr id="6" name="Bratry04">
            <a:hlinkClick r:id="" action="ppaction://media"/>
            <a:extLst>
              <a:ext uri="{FF2B5EF4-FFF2-40B4-BE49-F238E27FC236}">
                <a16:creationId xmlns:a16="http://schemas.microsoft.com/office/drawing/2014/main" id="{0F4644D5-6764-48D4-95BC-677237C8DDA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34902" y="1419499"/>
            <a:ext cx="3449731" cy="2403565"/>
          </a:xfrm>
          <a:prstGeom prst="rect">
            <a:avLst/>
          </a:prstGeom>
        </p:spPr>
      </p:pic>
      <p:pic>
        <p:nvPicPr>
          <p:cNvPr id="7" name="Bratry05">
            <a:hlinkClick r:id="" action="ppaction://media"/>
            <a:extLst>
              <a:ext uri="{FF2B5EF4-FFF2-40B4-BE49-F238E27FC236}">
                <a16:creationId xmlns:a16="http://schemas.microsoft.com/office/drawing/2014/main" id="{2797096A-6467-4338-B0F9-E89E0670E9A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34902" y="4153398"/>
            <a:ext cx="3449731" cy="24035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63EED20-1412-4738-94BC-B847DC1C3CA6}"/>
              </a:ext>
            </a:extLst>
          </p:cNvPr>
          <p:cNvSpPr txBox="1"/>
          <p:nvPr/>
        </p:nvSpPr>
        <p:spPr>
          <a:xfrm>
            <a:off x="4615543" y="3429000"/>
            <a:ext cx="177654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/>
              <a:t>Adjustace HD</a:t>
            </a:r>
          </a:p>
          <a:p>
            <a:r>
              <a:rPr lang="cs-CZ"/>
              <a:t>a a-v zkratu:</a:t>
            </a:r>
          </a:p>
          <a:p>
            <a:r>
              <a:rPr lang="cs-CZ"/>
              <a:t>po 3 měsicích...</a:t>
            </a:r>
          </a:p>
        </p:txBody>
      </p:sp>
    </p:spTree>
    <p:extLst>
      <p:ext uri="{BB962C8B-B14F-4D97-AF65-F5344CB8AC3E}">
        <p14:creationId xmlns:p14="http://schemas.microsoft.com/office/powerpoint/2010/main" val="4442797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9D0EE-C1E1-4F28-8A1C-272C503A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5C185C-E3C2-4EF8-8A3F-A5D1117C6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Srdeční selhání je u hemodialyzovaných pacientů velmi časté</a:t>
            </a:r>
          </a:p>
          <a:p>
            <a:pPr>
              <a:lnSpc>
                <a:spcPct val="150000"/>
              </a:lnSpc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Kolísavá hydratace i hemodynamika</a:t>
            </a:r>
          </a:p>
          <a:p>
            <a:pPr>
              <a:lnSpc>
                <a:spcPct val="150000"/>
              </a:lnSpc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V praxi časté nesprávné nastavení suché hmotnosti</a:t>
            </a:r>
          </a:p>
          <a:p>
            <a:pPr>
              <a:lnSpc>
                <a:spcPct val="150000"/>
              </a:lnSpc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Dialyzační a-v zkrat má podobné důsledky jako hyperhydratace a anemie. Při hodnocení aktuálního stavu je nelze opominout!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B1E3A3-64EA-4C55-A3C4-143F323B7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39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br>
              <a:rPr lang="cs-CZ" dirty="0"/>
            </a:br>
            <a:r>
              <a:rPr lang="cs-CZ" dirty="0"/>
              <a:t>				</a:t>
            </a:r>
            <a:r>
              <a:rPr lang="cs-CZ" i="1" dirty="0">
                <a:hlinkClick r:id="rId2"/>
              </a:rPr>
              <a:t>jan.malik@vfn.cz</a:t>
            </a:r>
            <a:r>
              <a:rPr lang="cs-CZ" i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2248272"/>
            <a:ext cx="8229600" cy="1108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Kardionefrologická</a:t>
            </a:r>
            <a:r>
              <a:rPr lang="cs-CZ" b="1" dirty="0"/>
              <a:t> ambulance: tel. 224 966 230</a:t>
            </a:r>
          </a:p>
          <a:p>
            <a:pPr marL="0" indent="0">
              <a:buNone/>
            </a:pPr>
            <a:r>
              <a:rPr lang="cs-CZ" b="1" dirty="0" err="1"/>
              <a:t>Echolaboratoř</a:t>
            </a:r>
            <a:r>
              <a:rPr lang="cs-CZ" b="1" dirty="0"/>
              <a:t> </a:t>
            </a:r>
            <a:r>
              <a:rPr lang="cs-CZ" b="1" dirty="0" err="1"/>
              <a:t>3.int</a:t>
            </a:r>
            <a:r>
              <a:rPr lang="cs-CZ" b="1" dirty="0"/>
              <a:t>. kliniky: tel</a:t>
            </a:r>
            <a:r>
              <a:rPr lang="cs-CZ" b="1"/>
              <a:t>. 224 962 949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150"/>
            <a:ext cx="3048000" cy="2194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986ADA-7A35-4EA9-9AB6-36AE96A8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378" y="3310470"/>
            <a:ext cx="2515419" cy="33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1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0B31D-C05B-47C9-A471-D55954FA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365125"/>
            <a:ext cx="11504023" cy="1325563"/>
          </a:xfrm>
        </p:spPr>
        <p:txBody>
          <a:bodyPr>
            <a:normAutofit fontScale="90000"/>
          </a:bodyPr>
          <a:lstStyle/>
          <a:p>
            <a: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31.12.2018 v ČR chronicky dialyzováno 6990 pacientů</a:t>
            </a:r>
            <a:br>
              <a:rPr lang="cs-CZ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2E59DDC-0117-48D0-8A85-B8F4DD210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005" y="1825625"/>
            <a:ext cx="5323990" cy="43513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460D60-315E-4B04-B4FB-7EEB852BD7E1}"/>
              </a:ext>
            </a:extLst>
          </p:cNvPr>
          <p:cNvSpPr txBox="1"/>
          <p:nvPr/>
        </p:nvSpPr>
        <p:spPr>
          <a:xfrm>
            <a:off x="1919536" y="63813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Dialyzační </a:t>
            </a:r>
            <a:r>
              <a:rPr lang="cs-CZ" dirty="0"/>
              <a:t>ročenka </a:t>
            </a:r>
            <a:r>
              <a:rPr lang="cs-CZ"/>
              <a:t>ČNS 2018: </a:t>
            </a:r>
            <a:r>
              <a:rPr lang="cs-CZ" dirty="0" err="1"/>
              <a:t>www.nefrol.cz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368FF-146C-4362-B398-26E06DAC0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19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919536" y="63813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Dialyzační </a:t>
            </a:r>
            <a:r>
              <a:rPr lang="cs-CZ" dirty="0"/>
              <a:t>ročenka </a:t>
            </a:r>
            <a:r>
              <a:rPr lang="cs-CZ"/>
              <a:t>ČNS 2018: </a:t>
            </a:r>
            <a:r>
              <a:rPr lang="cs-CZ" dirty="0" err="1"/>
              <a:t>www.nefrol.cz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0DC021E-793E-42FC-83C4-D1FEF50D9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19FB5A-1BB6-4630-82FC-CA4BDDDFD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68" y="221660"/>
            <a:ext cx="8725656" cy="608128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A4155D0-C900-4425-B3B8-65D67A66BF9D}"/>
              </a:ext>
            </a:extLst>
          </p:cNvPr>
          <p:cNvSpPr/>
          <p:nvPr/>
        </p:nvSpPr>
        <p:spPr>
          <a:xfrm>
            <a:off x="2268414" y="3024554"/>
            <a:ext cx="7488832" cy="6330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0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95B3C-09A1-4053-AE94-0AEDDB7E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Postižení srdce u chronicky hemodialyzovaných:</a:t>
            </a:r>
            <a:r>
              <a:rPr lang="cs-CZ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vlivy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7069500-E4D6-446E-A799-CF2621A6A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Cyklická hyperhydratace, cyklická změna osmolarity</a:t>
            </a:r>
          </a:p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Arteriální hypertenze/dialyzační hypotenze</a:t>
            </a:r>
          </a:p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Anemie</a:t>
            </a:r>
          </a:p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Dialyzační arteriovenózní zkrat</a:t>
            </a:r>
          </a:p>
          <a:p>
            <a:r>
              <a:rPr lang="cs-CZ">
                <a:solidFill>
                  <a:schemeClr val="accent2">
                    <a:lumMod val="75000"/>
                  </a:schemeClr>
                </a:solidFill>
              </a:rPr>
              <a:t>Diabetes</a:t>
            </a:r>
            <a:r>
              <a:rPr lang="cs-CZ"/>
              <a:t> mellitus </a:t>
            </a:r>
            <a:r>
              <a:rPr lang="cs-CZ">
                <a:sym typeface="Symbol" panose="05050102010706020507" pitchFamily="18" charset="2"/>
              </a:rPr>
              <a:t> 40-50%</a:t>
            </a:r>
            <a:endParaRPr lang="cs-CZ"/>
          </a:p>
          <a:p>
            <a:r>
              <a:rPr lang="cs-CZ"/>
              <a:t>Uremické toxiny: urea, fosfáty, PTH, FGF-23, indoxylsulfát...</a:t>
            </a:r>
          </a:p>
          <a:p>
            <a:r>
              <a:rPr lang="cs-CZ"/>
              <a:t>Vyšší aktivita subklinického zánětu</a:t>
            </a:r>
          </a:p>
          <a:p>
            <a:r>
              <a:rPr lang="cs-CZ"/>
              <a:t>Malnutrice</a:t>
            </a:r>
          </a:p>
          <a:p>
            <a:r>
              <a:rPr lang="cs-CZ"/>
              <a:t>... </a:t>
            </a: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631AF6-BDEF-4F1D-82D9-7F1B2DC29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AB311D0-2297-487F-A714-314DA92E8F55}"/>
              </a:ext>
            </a:extLst>
          </p:cNvPr>
          <p:cNvSpPr txBox="1"/>
          <p:nvPr/>
        </p:nvSpPr>
        <p:spPr>
          <a:xfrm rot="16200000">
            <a:off x="-892883" y="2249594"/>
            <a:ext cx="268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Vlivy hemodynamické</a:t>
            </a:r>
            <a:endParaRPr lang="en-US" b="1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B0F3D4D-A23A-4874-8196-AADCE7C4DE34}"/>
              </a:ext>
            </a:extLst>
          </p:cNvPr>
          <p:cNvSpPr txBox="1"/>
          <p:nvPr/>
        </p:nvSpPr>
        <p:spPr>
          <a:xfrm rot="16200000">
            <a:off x="-493987" y="4850154"/>
            <a:ext cx="193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Arial Black" panose="020B0A04020102020204" pitchFamily="34" charset="0"/>
              </a:rPr>
              <a:t>Vlivy</a:t>
            </a:r>
          </a:p>
          <a:p>
            <a:r>
              <a:rPr lang="cs-CZ" b="1">
                <a:latin typeface="Arial Black" panose="020B0A04020102020204" pitchFamily="34" charset="0"/>
              </a:rPr>
              <a:t> metabolické</a:t>
            </a:r>
            <a:endParaRPr lang="en-US" b="1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2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3CA65-6FFA-46B1-92B7-85DC713B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Chronické srdeční selhání: mechanismy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ACBB8B-B742-48E7-BFB5-26278ECC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8239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Dilatace, systolická dysfunkce levé komory</a:t>
            </a:r>
          </a:p>
          <a:p>
            <a:r>
              <a:rPr lang="cs-CZ"/>
              <a:t>Diastolická dysfunkce levé komory</a:t>
            </a:r>
          </a:p>
          <a:p>
            <a:r>
              <a:rPr lang="cs-CZ"/>
              <a:t>Hypertrofie levé komory</a:t>
            </a:r>
          </a:p>
          <a:p>
            <a:r>
              <a:rPr lang="cs-CZ"/>
              <a:t>Kalcifikace srdce</a:t>
            </a:r>
          </a:p>
          <a:p>
            <a:r>
              <a:rPr lang="cs-CZ"/>
              <a:t>Postižení pravé komory</a:t>
            </a:r>
          </a:p>
          <a:p>
            <a:r>
              <a:rPr lang="cs-CZ"/>
              <a:t>Plicní hypertenze</a:t>
            </a:r>
          </a:p>
          <a:p>
            <a:r>
              <a:rPr lang="cs-CZ"/>
              <a:t>Chlopenní vady</a:t>
            </a:r>
          </a:p>
          <a:p>
            <a:r>
              <a:rPr lang="cs-CZ"/>
              <a:t>Onemocnění perikardu</a:t>
            </a:r>
          </a:p>
          <a:p>
            <a:r>
              <a:rPr lang="cs-CZ"/>
              <a:t>Arytmie</a:t>
            </a:r>
          </a:p>
          <a:p>
            <a:r>
              <a:rPr lang="cs-CZ"/>
              <a:t>Ischemická choroba srdeční</a:t>
            </a:r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D78FAA-061A-4031-A37F-331BD6D44EDC}"/>
              </a:ext>
            </a:extLst>
          </p:cNvPr>
          <p:cNvSpPr txBox="1"/>
          <p:nvPr/>
        </p:nvSpPr>
        <p:spPr>
          <a:xfrm>
            <a:off x="8064137" y="6031210"/>
            <a:ext cx="3187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/>
              <a:t>Chawla JS: J Am Coll Cardiol 2014</a:t>
            </a:r>
          </a:p>
          <a:p>
            <a:r>
              <a:rPr lang="cs-CZ" sz="1200"/>
              <a:t>Malik J: J Vasc Access 2017</a:t>
            </a:r>
          </a:p>
          <a:p>
            <a:r>
              <a:rPr lang="cs-CZ" sz="1200"/>
              <a:t>Malík J a kol. Echokardiografie u CKD, Maxdorf 2018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02543E-A0E8-4355-AEF2-C1AA3C7BDB79}"/>
              </a:ext>
            </a:extLst>
          </p:cNvPr>
          <p:cNvSpPr txBox="1"/>
          <p:nvPr/>
        </p:nvSpPr>
        <p:spPr>
          <a:xfrm>
            <a:off x="4860834" y="2796373"/>
            <a:ext cx="6390640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s-CZ" sz="2400" b="1"/>
              <a:t>Diagnóza HF u hemodialyzovaných pacientů</a:t>
            </a:r>
            <a:br>
              <a:rPr lang="cs-CZ" sz="2400"/>
            </a:br>
            <a:endParaRPr lang="cs-CZ" sz="2400"/>
          </a:p>
          <a:p>
            <a:pPr marL="342900" indent="-342900">
              <a:buAutoNum type="arabicPeriod"/>
            </a:pPr>
            <a:r>
              <a:rPr lang="cs-CZ" sz="2400"/>
              <a:t>Dušnost nevysvětlitelná plicním postižením</a:t>
            </a:r>
          </a:p>
          <a:p>
            <a:pPr marL="342900" indent="-342900">
              <a:buAutoNum type="arabicPeriod"/>
            </a:pPr>
            <a:r>
              <a:rPr lang="cs-CZ" sz="2400"/>
              <a:t>Průkaz struktur/funkčního postižení srdce</a:t>
            </a:r>
          </a:p>
          <a:p>
            <a:pPr marL="342900" indent="-342900">
              <a:buAutoNum type="arabicPeriod"/>
            </a:pPr>
            <a:r>
              <a:rPr lang="cs-CZ" sz="2400"/>
              <a:t>Ústup potíží s ultrafiltrací</a:t>
            </a:r>
          </a:p>
          <a:p>
            <a:pPr marL="342900" indent="-342900">
              <a:buAutoNum type="arabicPeriod"/>
            </a:pPr>
            <a:endParaRPr lang="cs-CZ" sz="2400"/>
          </a:p>
          <a:p>
            <a:r>
              <a:rPr lang="cs-CZ"/>
              <a:t>ADQI XI Workgroup: Chawla LS et al. J Am Coll Cardiol  2014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5F1A2F-B879-4D80-B115-A9692C2C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Hypertrofie levé komory</a:t>
            </a:r>
          </a:p>
        </p:txBody>
      </p:sp>
      <p:pic>
        <p:nvPicPr>
          <p:cNvPr id="7176" name="Picture 8" descr="https://encrypted-tbn3.gstatic.com/images?q=tbn:ANd9GcRvHnTP7yOEgaCwjQl1U02w0-ZGppl2MbeLRfU5OZw8JUhWvaf5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13" y="1974817"/>
            <a:ext cx="4868757" cy="413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5F2A382-87B0-4D97-8E51-AD2C0869C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B5E9065-6B9E-4606-BA72-0F13B4E3B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9" y="1974818"/>
            <a:ext cx="60579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0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Hypertrofie LK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773388"/>
            <a:ext cx="9544665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Výskyt</a:t>
            </a:r>
          </a:p>
          <a:p>
            <a:r>
              <a:rPr lang="cs-CZ" dirty="0"/>
              <a:t>Cca 20% pacientů s CKD 1-3</a:t>
            </a:r>
          </a:p>
          <a:p>
            <a:r>
              <a:rPr lang="cs-CZ" dirty="0"/>
              <a:t>Až 80% pacientů zahajujících </a:t>
            </a:r>
            <a:r>
              <a:rPr lang="cs-CZ"/>
              <a:t>hemodialyzační terapii</a:t>
            </a:r>
            <a:r>
              <a:rPr lang="cs-CZ" baseline="30000"/>
              <a:t>1)</a:t>
            </a:r>
            <a:endParaRPr lang="cs-CZ" baseline="30000" dirty="0"/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Riziko</a:t>
            </a:r>
          </a:p>
          <a:p>
            <a:r>
              <a:rPr lang="cs-CZ"/>
              <a:t>Diastolická dysfunce, srdeční selhání, náhlá smrt</a:t>
            </a:r>
            <a:endParaRPr lang="cs-CZ" dirty="0"/>
          </a:p>
          <a:p>
            <a:r>
              <a:rPr lang="cs-CZ" dirty="0"/>
              <a:t>Rychlejší progrese renální </a:t>
            </a:r>
            <a:r>
              <a:rPr lang="cs-CZ" err="1"/>
              <a:t>insuficience</a:t>
            </a:r>
            <a:r>
              <a:rPr lang="cs-CZ" baseline="30000" err="1"/>
              <a:t>2</a:t>
            </a:r>
            <a:r>
              <a:rPr lang="cs-CZ" baseline="30000"/>
              <a:t>)</a:t>
            </a:r>
          </a:p>
          <a:p>
            <a:r>
              <a:rPr lang="cs-CZ"/>
              <a:t>Excentrická je nebezpečnější než koncentrická</a:t>
            </a:r>
            <a:endParaRPr lang="cs-CZ" dirty="0"/>
          </a:p>
          <a:p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16080" y="616530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1) Park M et al. J </a:t>
            </a:r>
            <a:r>
              <a:rPr lang="cs-CZ" dirty="0" err="1"/>
              <a:t>Am</a:t>
            </a:r>
            <a:r>
              <a:rPr lang="cs-CZ" dirty="0"/>
              <a:t> </a:t>
            </a:r>
            <a:r>
              <a:rPr lang="cs-CZ" dirty="0" err="1"/>
              <a:t>Soc</a:t>
            </a:r>
            <a:r>
              <a:rPr lang="cs-CZ" dirty="0"/>
              <a:t> </a:t>
            </a:r>
            <a:r>
              <a:rPr lang="cs-CZ" dirty="0" err="1"/>
              <a:t>Nephrol</a:t>
            </a:r>
            <a:r>
              <a:rPr lang="cs-CZ" dirty="0"/>
              <a:t> 2012</a:t>
            </a:r>
            <a:endParaRPr lang="en-US" dirty="0"/>
          </a:p>
          <a:p>
            <a:r>
              <a:rPr lang="cs-CZ" dirty="0"/>
              <a:t>2) </a:t>
            </a:r>
            <a:r>
              <a:rPr lang="cs-CZ" dirty="0" err="1"/>
              <a:t>Mostovaya</a:t>
            </a:r>
            <a:r>
              <a:rPr lang="cs-CZ" dirty="0"/>
              <a:t> IM et al. </a:t>
            </a:r>
            <a:r>
              <a:rPr lang="cs-CZ" dirty="0" err="1"/>
              <a:t>PloS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2014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9096A5-227F-44D6-BE81-2116FAF03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" y="0"/>
            <a:ext cx="608783" cy="8611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0ACE39-159B-4255-80E6-BE99C082C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694" y="4346189"/>
            <a:ext cx="1734939" cy="13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1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1454</Words>
  <Application>Microsoft Office PowerPoint</Application>
  <PresentationFormat>Širokoúhlá obrazovka</PresentationFormat>
  <Paragraphs>365</Paragraphs>
  <Slides>32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Symbol</vt:lpstr>
      <vt:lpstr>Wingdings</vt:lpstr>
      <vt:lpstr>Motiv Office</vt:lpstr>
      <vt:lpstr>Hodnocení srdečního selhání a oběhové kompenzace u hemodialyzovaných pacientů</vt:lpstr>
      <vt:lpstr>Prezentace aplikace PowerPoint</vt:lpstr>
      <vt:lpstr>Kazuistika: 62-letá chronicky HD pacientka, dušnost NYHA II-III. V jiné nemocnici indik. výkon na Mi a Tr chl.</vt:lpstr>
      <vt:lpstr>K 31.12.2018 v ČR chronicky dialyzováno 6990 pacientů </vt:lpstr>
      <vt:lpstr>Prezentace aplikace PowerPoint</vt:lpstr>
      <vt:lpstr>Postižení srdce u chronicky hemodialyzovaných: hlavní vlivy</vt:lpstr>
      <vt:lpstr>Chronické srdeční selhání: mechanismy</vt:lpstr>
      <vt:lpstr>Hypertrofie levé komory</vt:lpstr>
      <vt:lpstr>Hypertrofie LK</vt:lpstr>
      <vt:lpstr>Etiologie hypertrofie LK u CKD</vt:lpstr>
      <vt:lpstr>Odlišnost od běžné hypertrofie LK</vt:lpstr>
      <vt:lpstr>Vliv hydratace a cévního zkratu</vt:lpstr>
      <vt:lpstr>Hospodaření s natriem a s vodou u renální insuficience (CHRI)</vt:lpstr>
      <vt:lpstr>Suchá hmotnost  = hmotnost pacienta, kdy další ultrafiltrace vede již k hypotenzi</vt:lpstr>
      <vt:lpstr>Ultrasonografický odhad CŽT</vt:lpstr>
      <vt:lpstr>Chronické převodnění a mortalita HD pacientů</vt:lpstr>
      <vt:lpstr>Hydratace u (anurických) hemodialyzovaných</vt:lpstr>
      <vt:lpstr>Tlak v P komoře dle hemodynamického implantabilního monitoru</vt:lpstr>
      <vt:lpstr>Tepový objem a CI během hemodialýzy  (MRI data)</vt:lpstr>
      <vt:lpstr>Echokardiografie – kalkulace CO</vt:lpstr>
      <vt:lpstr>Echo před hemodialýzou a po ní</vt:lpstr>
      <vt:lpstr>Prezentace aplikace PowerPoint</vt:lpstr>
      <vt:lpstr>Echo po dialýze zhoršení echo vyšetřitelnosti</vt:lpstr>
      <vt:lpstr>Arteriovenózní dialyzační zkrat</vt:lpstr>
      <vt:lpstr>Dialyzační zkrat/ přístup pro hemodialýzu</vt:lpstr>
      <vt:lpstr>Srdeční výdej a průtok zkratem (Qa)</vt:lpstr>
      <vt:lpstr>Efekt redukce vysokého průtoku zkratem</vt:lpstr>
      <vt:lpstr>Výsledky – efekt redukce průtoku zkratem</vt:lpstr>
      <vt:lpstr>Výsledky – efekt redukce průtoku zkratem</vt:lpstr>
      <vt:lpstr>Kazuistika: 62-letá chronicky HD pacientka, dušnost NYHA II-III. V jiné nemocnici indik. výkon na Mi a Tr chl.</vt:lpstr>
      <vt:lpstr>Závěry</vt:lpstr>
      <vt:lpstr>Děkuji za pozornost     jan.malik@vfn.cz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Hodnocení srdečního selhání a oběhové kompenzace u hemodialyzovaných pacientů</dc:title>
  <dc:creator>Malík Jan, prof. MUDr. CSc.</dc:creator>
  <cp:lastModifiedBy>Malík Jan, prof. MUDr. CSc.</cp:lastModifiedBy>
  <cp:revision>37</cp:revision>
  <dcterms:created xsi:type="dcterms:W3CDTF">2019-10-13T08:05:19Z</dcterms:created>
  <dcterms:modified xsi:type="dcterms:W3CDTF">2019-10-15T17:39:37Z</dcterms:modified>
</cp:coreProperties>
</file>