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273" r:id="rId4"/>
    <p:sldId id="275" r:id="rId5"/>
    <p:sldId id="305" r:id="rId6"/>
    <p:sldId id="276" r:id="rId7"/>
    <p:sldId id="277" r:id="rId8"/>
    <p:sldId id="280" r:id="rId9"/>
    <p:sldId id="257" r:id="rId10"/>
    <p:sldId id="267" r:id="rId11"/>
    <p:sldId id="268" r:id="rId12"/>
    <p:sldId id="269" r:id="rId13"/>
    <p:sldId id="306" r:id="rId14"/>
    <p:sldId id="270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6754" autoAdjust="0"/>
  </p:normalViewPr>
  <p:slideViewPr>
    <p:cSldViewPr snapToGrid="0">
      <p:cViewPr>
        <p:scale>
          <a:sx n="70" d="100"/>
          <a:sy n="70" d="100"/>
        </p:scale>
        <p:origin x="-1206" y="-4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0CD347-7259-4E6D-BC6B-C57AF2C4F6B8}" type="slidenum">
              <a:rPr lang="en-US" altLang="cs-CZ" sz="1200">
                <a:latin typeface="Times New Roman" pitchFamily="18" charset="0"/>
              </a:rPr>
              <a:pPr algn="r"/>
              <a:t>5</a:t>
            </a:fld>
            <a:endParaRPr lang="en-US" altLang="cs-CZ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tabLst/>
            </a:pPr>
            <a:endParaRPr lang="en-AU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19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93B623A-6094-4522-A528-D2CF81DDD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9" y="423331"/>
            <a:ext cx="307994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533EB8A9-D6B0-4D3E-820B-D350D5282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7F16B9-E1BD-4FF7-9365-4288CA902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80BF982-522D-4ABC-BFD6-F6D1506C5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EC54EC2-4EFB-4F69-B54E-BE26FA77D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514" y="2014200"/>
            <a:ext cx="8150972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0DCD728-B90F-4E10-8C7A-FD6BABB4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33" y="421664"/>
            <a:ext cx="3069577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3DB2C13-D877-4E79-A402-4CC9483D5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1137CE-9E30-4EE7-A06D-7680E9266B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2A1C871-E8AE-4273-9F75-A13BD4F20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7565469-2B9C-44B6-AC60-2924D2EBC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7A88D5E6-0272-41D7-9938-06B75FE7A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F03CC96-CCBB-49DF-957E-31DFF698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Klinika (ústav)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AF97AFE-CF33-4850-B3C2-836DCD55E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9224" y="6048047"/>
            <a:ext cx="172145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u sv. Anny v Brně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1039977"/>
            <a:ext cx="12192000" cy="1171580"/>
          </a:xfrm>
        </p:spPr>
        <p:txBody>
          <a:bodyPr/>
          <a:lstStyle/>
          <a:p>
            <a:pPr algn="ctr"/>
            <a:r>
              <a:rPr lang="en-US" sz="3200" dirty="0"/>
              <a:t>Position Statement ESC 2019:</a:t>
            </a:r>
            <a:br>
              <a:rPr lang="en-US" sz="3200" dirty="0"/>
            </a:br>
            <a:r>
              <a:rPr lang="en-US" sz="3200" dirty="0"/>
              <a:t>Clinical practice update on heart failure 2019:</a:t>
            </a:r>
            <a:br>
              <a:rPr lang="en-US" sz="3200" dirty="0"/>
            </a:br>
            <a:r>
              <a:rPr lang="en-US" sz="3200" dirty="0"/>
              <a:t>pharmacotherapy, procedures, devices and</a:t>
            </a:r>
            <a:br>
              <a:rPr lang="en-US" sz="3200" dirty="0"/>
            </a:br>
            <a:r>
              <a:rPr lang="en-US" sz="3200" dirty="0"/>
              <a:t>patient management. An expert consensus</a:t>
            </a:r>
            <a:br>
              <a:rPr lang="en-US" sz="3200" dirty="0"/>
            </a:br>
            <a:r>
              <a:rPr lang="en-US" sz="3200" dirty="0"/>
              <a:t>meeting report of The HFA of the ESC</a:t>
            </a:r>
            <a:r>
              <a:rPr lang="en-US" sz="3200" dirty="0" smtClean="0"/>
              <a:t>.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chemeClr val="tx1"/>
                </a:solidFill>
              </a:rPr>
              <a:t>Spánková apnoe a životní styl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98502" y="4873170"/>
            <a:ext cx="11361600" cy="698497"/>
          </a:xfrm>
        </p:spPr>
        <p:txBody>
          <a:bodyPr/>
          <a:lstStyle/>
          <a:p>
            <a:pPr algn="ctr"/>
            <a:r>
              <a:rPr lang="cs-CZ" b="1" dirty="0" smtClean="0"/>
              <a:t>Prof. MUDr. Ondřej </a:t>
            </a:r>
            <a:r>
              <a:rPr lang="cs-CZ" b="1" dirty="0" err="1" smtClean="0"/>
              <a:t>Ludka</a:t>
            </a:r>
            <a:r>
              <a:rPr lang="cs-CZ" b="1" dirty="0" smtClean="0"/>
              <a:t>, Ph.D.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76863" y="3668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172" y="4419209"/>
            <a:ext cx="3423532" cy="24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65035" y="237958"/>
            <a:ext cx="799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tx2"/>
                </a:solidFill>
                <a:latin typeface="+mj-lt"/>
              </a:rPr>
              <a:t>Modulace srdeční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kontraktility (CCM)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C:\Users\Technologist\Desktop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90" y="1861807"/>
            <a:ext cx="5951975" cy="41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913179" y="2644170"/>
            <a:ext cx="4966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CCM </a:t>
            </a:r>
            <a:r>
              <a:rPr lang="en-US" b="1" dirty="0" err="1">
                <a:latin typeface="+mj-lt"/>
              </a:rPr>
              <a:t>signály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jsou</a:t>
            </a:r>
            <a:r>
              <a:rPr lang="en-US" b="1" dirty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nonexcitatorní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elektrické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signály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aplikované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během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refrakterní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periody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které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zvyšují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sílu</a:t>
            </a:r>
            <a:r>
              <a:rPr lang="en-US" b="1" dirty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svalové </a:t>
            </a:r>
            <a:r>
              <a:rPr lang="en-US" b="1" dirty="0" err="1" smtClean="0">
                <a:latin typeface="+mj-lt"/>
              </a:rPr>
              <a:t>srdeční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kontrakce</a:t>
            </a:r>
            <a:r>
              <a:rPr lang="cs-CZ" b="1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029884" y="6453747"/>
            <a:ext cx="291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+mj-lt"/>
              </a:rPr>
              <a:t>Abraham WT, </a:t>
            </a:r>
            <a:r>
              <a:rPr lang="en-US" sz="1200" dirty="0" smtClean="0">
                <a:latin typeface="+mj-lt"/>
              </a:rPr>
              <a:t>JACC</a:t>
            </a:r>
            <a:r>
              <a:rPr lang="en-US" sz="1200" dirty="0">
                <a:latin typeface="+mj-lt"/>
              </a:rPr>
              <a:t>: Heart </a:t>
            </a:r>
            <a:r>
              <a:rPr lang="en-US" sz="1200" dirty="0" smtClean="0">
                <a:latin typeface="+mj-lt"/>
              </a:rPr>
              <a:t>Failure</a:t>
            </a:r>
            <a:r>
              <a:rPr lang="cs-CZ" sz="1200" dirty="0" smtClean="0">
                <a:latin typeface="+mj-lt"/>
              </a:rPr>
              <a:t> 2018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1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030925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tx2"/>
                </a:solidFill>
              </a:rPr>
              <a:t>CCM </a:t>
            </a:r>
            <a:r>
              <a:rPr lang="cs-CZ" sz="2800" b="1" dirty="0" err="1">
                <a:solidFill>
                  <a:schemeClr val="tx2"/>
                </a:solidFill>
              </a:rPr>
              <a:t>FiX</a:t>
            </a:r>
            <a:r>
              <a:rPr lang="cs-CZ" sz="2800" b="1" dirty="0">
                <a:solidFill>
                  <a:schemeClr val="tx2"/>
                </a:solidFill>
              </a:rPr>
              <a:t>-HF 5C</a:t>
            </a:r>
          </a:p>
        </p:txBody>
      </p:sp>
      <p:pic>
        <p:nvPicPr>
          <p:cNvPr id="3074" name="Picture 2" descr="C:\Users\Technologist\Desktop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40"/>
          <a:stretch/>
        </p:blipFill>
        <p:spPr bwMode="auto">
          <a:xfrm>
            <a:off x="2803479" y="1568661"/>
            <a:ext cx="5846134" cy="4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chnologist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269" y="1331530"/>
            <a:ext cx="3066393" cy="49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chnologist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92" y="2650573"/>
            <a:ext cx="2576287" cy="2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029884" y="6453747"/>
            <a:ext cx="291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+mj-lt"/>
              </a:rPr>
              <a:t>Abraham WT, </a:t>
            </a:r>
            <a:r>
              <a:rPr lang="en-US" sz="1200" dirty="0" smtClean="0">
                <a:latin typeface="+mj-lt"/>
              </a:rPr>
              <a:t>JACC</a:t>
            </a:r>
            <a:r>
              <a:rPr lang="en-US" sz="1200" dirty="0">
                <a:latin typeface="+mj-lt"/>
              </a:rPr>
              <a:t>: Heart </a:t>
            </a:r>
            <a:r>
              <a:rPr lang="en-US" sz="1200" dirty="0" smtClean="0">
                <a:latin typeface="+mj-lt"/>
              </a:rPr>
              <a:t>Failure</a:t>
            </a:r>
            <a:r>
              <a:rPr lang="cs-CZ" sz="1200" dirty="0" smtClean="0">
                <a:latin typeface="+mj-lt"/>
              </a:rPr>
              <a:t> 2018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062457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72054" y="2104712"/>
            <a:ext cx="10957035" cy="3184634"/>
          </a:xfrm>
        </p:spPr>
        <p:txBody>
          <a:bodyPr/>
          <a:lstStyle/>
          <a:p>
            <a:pPr algn="ctr"/>
            <a:r>
              <a:rPr lang="cs-CZ" sz="2600" dirty="0" smtClean="0">
                <a:solidFill>
                  <a:schemeClr val="tx1"/>
                </a:solidFill>
              </a:rPr>
              <a:t>Omezené důkazy pro nová doporučení.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/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U </a:t>
            </a:r>
            <a:r>
              <a:rPr lang="cs-CZ" sz="2600" dirty="0">
                <a:solidFill>
                  <a:schemeClr val="tx1"/>
                </a:solidFill>
              </a:rPr>
              <a:t>pacientů s pokročilým </a:t>
            </a:r>
            <a:r>
              <a:rPr lang="cs-CZ" sz="2600" dirty="0" smtClean="0">
                <a:solidFill>
                  <a:schemeClr val="tx1"/>
                </a:solidFill>
              </a:rPr>
              <a:t>SS, </a:t>
            </a:r>
            <a:r>
              <a:rPr lang="cs-CZ" sz="2600" dirty="0">
                <a:solidFill>
                  <a:schemeClr val="tx1"/>
                </a:solidFill>
              </a:rPr>
              <a:t>u kterých se uvažuje o implantaci </a:t>
            </a:r>
            <a:r>
              <a:rPr lang="cs-CZ" sz="2600" dirty="0" smtClean="0">
                <a:solidFill>
                  <a:schemeClr val="tx1"/>
                </a:solidFill>
              </a:rPr>
              <a:t>LVAD </a:t>
            </a:r>
            <a:r>
              <a:rPr lang="cs-CZ" sz="2600" dirty="0" err="1" smtClean="0">
                <a:solidFill>
                  <a:schemeClr val="tx1"/>
                </a:solidFill>
              </a:rPr>
              <a:t>HeartMate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by se mělo uvažovat spíše o zařízení </a:t>
            </a:r>
            <a:r>
              <a:rPr lang="cs-CZ" sz="2600" dirty="0" err="1">
                <a:solidFill>
                  <a:schemeClr val="tx1"/>
                </a:solidFill>
              </a:rPr>
              <a:t>HeartMate</a:t>
            </a:r>
            <a:r>
              <a:rPr lang="cs-CZ" sz="2600" dirty="0">
                <a:solidFill>
                  <a:schemeClr val="tx1"/>
                </a:solidFill>
              </a:rPr>
              <a:t> 3 než </a:t>
            </a:r>
            <a:r>
              <a:rPr lang="cs-CZ" sz="2600" dirty="0" err="1">
                <a:solidFill>
                  <a:schemeClr val="tx1"/>
                </a:solidFill>
              </a:rPr>
              <a:t>HeartMate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II.</a:t>
            </a:r>
            <a:endParaRPr lang="cs-CZ" sz="2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3953" y="403501"/>
            <a:ext cx="808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+mj-lt"/>
              </a:rPr>
              <a:t>Mechanical ventricular assist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devices</a:t>
            </a:r>
            <a:endParaRPr lang="cs-CZ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101939" y="6443632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>
                <a:latin typeface="+mj-lt"/>
              </a:rPr>
              <a:t>Mehra</a:t>
            </a:r>
            <a:r>
              <a:rPr lang="cs-CZ" sz="1200" dirty="0" smtClean="0">
                <a:latin typeface="+mj-lt"/>
              </a:rPr>
              <a:t> MR, NEJM 2018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8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062457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3953" y="403501"/>
            <a:ext cx="808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+mj-lt"/>
              </a:rPr>
              <a:t>Mechanical ventricular assist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devices</a:t>
            </a:r>
            <a:endParaRPr lang="cs-CZ" sz="28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8" name="Picture 2" descr="C:\Users\Technologist\Desktop\nejmoa1800866_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1876095"/>
            <a:ext cx="5311985" cy="3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chnologist\Desktop\nejmoa1800866_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678" y="1876095"/>
            <a:ext cx="5311985" cy="3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101939" y="6443632"/>
            <a:ext cx="1789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>
                <a:latin typeface="+mj-lt"/>
              </a:rPr>
              <a:t>Mehra</a:t>
            </a:r>
            <a:r>
              <a:rPr lang="cs-CZ" sz="1200" dirty="0" smtClean="0">
                <a:latin typeface="+mj-lt"/>
              </a:rPr>
              <a:t> MR, NEJM 2018</a:t>
            </a:r>
            <a:endParaRPr lang="en-US" sz="12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5633" y="1238301"/>
            <a:ext cx="808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M</a:t>
            </a:r>
            <a:r>
              <a:rPr lang="cs-CZ" sz="2000" b="1" dirty="0" smtClean="0">
                <a:latin typeface="+mj-lt"/>
              </a:rPr>
              <a:t>OMENTUM 3</a:t>
            </a:r>
          </a:p>
        </p:txBody>
      </p:sp>
    </p:spTree>
    <p:extLst>
      <p:ext uri="{BB962C8B-B14F-4D97-AF65-F5344CB8AC3E}">
        <p14:creationId xmlns:p14="http://schemas.microsoft.com/office/powerpoint/2010/main" xmlns="" val="18783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Multidisciplinární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programy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800" b="1" dirty="0">
                <a:solidFill>
                  <a:schemeClr val="tx2"/>
                </a:solidFill>
                <a:latin typeface="+mj-lt"/>
              </a:rPr>
              <a:t>v rámci managementu SS</a:t>
            </a:r>
          </a:p>
        </p:txBody>
      </p:sp>
      <p:sp>
        <p:nvSpPr>
          <p:cNvPr id="3" name="Obdélník 2"/>
          <p:cNvSpPr/>
          <p:nvPr/>
        </p:nvSpPr>
        <p:spPr>
          <a:xfrm>
            <a:off x="906517" y="1905506"/>
            <a:ext cx="10870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cs-CZ" sz="2800" b="1" dirty="0" err="1" smtClean="0">
                <a:latin typeface="+mj-lt"/>
              </a:rPr>
              <a:t>Guidelines</a:t>
            </a:r>
            <a:r>
              <a:rPr lang="cs-CZ" sz="2800" b="1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ESC 2016 </a:t>
            </a:r>
            <a:r>
              <a:rPr lang="en-US" sz="2800" b="1" dirty="0" err="1" smtClean="0">
                <a:latin typeface="+mj-lt"/>
              </a:rPr>
              <a:t>doporučuj</a:t>
            </a:r>
            <a:r>
              <a:rPr lang="cs-CZ" sz="2800" b="1" dirty="0" smtClean="0">
                <a:latin typeface="+mj-lt"/>
              </a:rPr>
              <a:t>í</a:t>
            </a:r>
            <a:r>
              <a:rPr lang="en-US" sz="2800" b="1" dirty="0" smtClean="0">
                <a:latin typeface="+mj-lt"/>
              </a:rPr>
              <a:t>, </a:t>
            </a:r>
            <a:r>
              <a:rPr lang="en-US" sz="2800" b="1" dirty="0">
                <a:latin typeface="+mj-lt"/>
              </a:rPr>
              <a:t>aby </a:t>
            </a:r>
            <a:r>
              <a:rPr lang="en-US" sz="2800" b="1" dirty="0" err="1">
                <a:latin typeface="+mj-lt"/>
              </a:rPr>
              <a:t>pacienti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s</a:t>
            </a:r>
            <a:r>
              <a:rPr lang="cs-CZ" sz="2800" b="1" dirty="0" smtClean="0">
                <a:latin typeface="+mj-lt"/>
              </a:rPr>
              <a:t>e</a:t>
            </a:r>
            <a:r>
              <a:rPr lang="en-US" sz="2800" b="1" dirty="0" smtClean="0">
                <a:latin typeface="+mj-lt"/>
              </a:rPr>
              <a:t> </a:t>
            </a:r>
            <a:r>
              <a:rPr lang="cs-CZ" sz="2800" b="1" dirty="0" smtClean="0">
                <a:latin typeface="+mj-lt"/>
              </a:rPr>
              <a:t>SS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byli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zařazeni</a:t>
            </a:r>
            <a:r>
              <a:rPr lang="en-US" sz="2800" b="1" dirty="0">
                <a:latin typeface="+mj-lt"/>
              </a:rPr>
              <a:t> do </a:t>
            </a:r>
            <a:r>
              <a:rPr lang="en-US" sz="2800" b="1" dirty="0" err="1">
                <a:latin typeface="+mj-lt"/>
              </a:rPr>
              <a:t>multidisciplinárního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programu</a:t>
            </a:r>
            <a:r>
              <a:rPr lang="en-US" sz="2800" b="1" dirty="0" smtClean="0">
                <a:latin typeface="+mj-lt"/>
              </a:rPr>
              <a:t>.</a:t>
            </a:r>
            <a:endParaRPr lang="cs-CZ" sz="2800" b="1" dirty="0" smtClean="0">
              <a:latin typeface="+mj-lt"/>
            </a:endParaRPr>
          </a:p>
          <a:p>
            <a:pPr algn="ctr"/>
            <a:endParaRPr lang="cs-CZ" sz="2800" b="1" dirty="0" smtClean="0">
              <a:latin typeface="+mj-lt"/>
            </a:endParaRPr>
          </a:p>
          <a:p>
            <a:pPr algn="ctr"/>
            <a:r>
              <a:rPr lang="en-US" sz="2800" b="1" dirty="0" err="1" smtClean="0">
                <a:latin typeface="+mj-lt"/>
              </a:rPr>
              <a:t>Výsledky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mohou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zlepšit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jak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domácí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tak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klinické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programy</a:t>
            </a:r>
            <a:r>
              <a:rPr lang="en-US" sz="28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75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Multidisciplinární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programy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800" b="1" dirty="0">
                <a:solidFill>
                  <a:schemeClr val="tx2"/>
                </a:solidFill>
                <a:latin typeface="+mj-lt"/>
              </a:rPr>
              <a:t>v rámci managementu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SS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41" y="2262352"/>
            <a:ext cx="5444743" cy="27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638" y="2262352"/>
            <a:ext cx="5904216" cy="27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204435" y="6406561"/>
            <a:ext cx="2645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Van </a:t>
            </a:r>
            <a:r>
              <a:rPr lang="en-US" sz="1200" dirty="0">
                <a:latin typeface="+mj-lt"/>
              </a:rPr>
              <a:t>Spall HG, </a:t>
            </a:r>
            <a:r>
              <a:rPr lang="en-US" sz="1200" dirty="0" err="1" smtClean="0">
                <a:latin typeface="+mj-lt"/>
              </a:rPr>
              <a:t>Eur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J Heart Fail </a:t>
            </a:r>
            <a:r>
              <a:rPr lang="en-US" sz="1200" dirty="0" smtClean="0">
                <a:latin typeface="+mj-lt"/>
              </a:rPr>
              <a:t>2017</a:t>
            </a:r>
            <a:endParaRPr lang="en-US" sz="12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183118" y="5543867"/>
            <a:ext cx="465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meta‐anal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</a:rPr>
              <a:t>ýza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53 </a:t>
            </a:r>
            <a:r>
              <a:rPr lang="en-US" sz="1800" b="1" dirty="0" err="1" smtClean="0">
                <a:solidFill>
                  <a:schemeClr val="tx2"/>
                </a:solidFill>
                <a:latin typeface="+mj-lt"/>
              </a:rPr>
              <a:t>randomiz</a:t>
            </a:r>
            <a:r>
              <a:rPr lang="cs-CZ" sz="1800" b="1" dirty="0" err="1" smtClean="0">
                <a:solidFill>
                  <a:schemeClr val="tx2"/>
                </a:solidFill>
                <a:latin typeface="+mj-lt"/>
              </a:rPr>
              <a:t>ovaných</a:t>
            </a:r>
            <a:r>
              <a:rPr lang="cs-CZ" sz="1800" b="1" dirty="0" smtClean="0">
                <a:solidFill>
                  <a:schemeClr val="tx2"/>
                </a:solidFill>
                <a:latin typeface="+mj-lt"/>
              </a:rPr>
              <a:t> studií</a:t>
            </a:r>
            <a:endParaRPr lang="en-US" sz="1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9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– příjem soli a sodíku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61697" y="2644170"/>
            <a:ext cx="10759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Neexistují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žádné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nové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důkazy</a:t>
            </a:r>
            <a:r>
              <a:rPr lang="en-US" sz="3200" b="1" dirty="0">
                <a:latin typeface="+mj-lt"/>
              </a:rPr>
              <a:t> o </a:t>
            </a:r>
            <a:r>
              <a:rPr lang="cs-CZ" sz="3200" b="1" dirty="0" smtClean="0">
                <a:latin typeface="+mj-lt"/>
              </a:rPr>
              <a:t>příznivém vlivu redukce příjmu soli na klinický stav pacientů se srdečním selháním </a:t>
            </a:r>
          </a:p>
          <a:p>
            <a:pPr algn="ctr"/>
            <a:r>
              <a:rPr lang="cs-CZ" sz="3200" b="1" dirty="0" smtClean="0">
                <a:latin typeface="+mj-lt"/>
              </a:rPr>
              <a:t>- </a:t>
            </a:r>
            <a:r>
              <a:rPr lang="en-US" sz="3200" b="1" dirty="0" smtClean="0">
                <a:latin typeface="+mj-lt"/>
              </a:rPr>
              <a:t>u </a:t>
            </a:r>
            <a:r>
              <a:rPr lang="en-US" sz="3200" b="1" dirty="0" err="1">
                <a:latin typeface="+mj-lt"/>
              </a:rPr>
              <a:t>ambulantních</a:t>
            </a:r>
            <a:r>
              <a:rPr lang="en-US" sz="3200" b="1" dirty="0">
                <a:latin typeface="+mj-lt"/>
              </a:rPr>
              <a:t> </a:t>
            </a:r>
            <a:r>
              <a:rPr lang="cs-CZ" sz="3200" b="1" dirty="0" smtClean="0">
                <a:latin typeface="+mj-lt"/>
              </a:rPr>
              <a:t>či </a:t>
            </a:r>
            <a:r>
              <a:rPr lang="en-US" sz="3200" b="1" dirty="0" err="1" smtClean="0">
                <a:latin typeface="+mj-lt"/>
              </a:rPr>
              <a:t>hospitalizovaných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pacientů</a:t>
            </a:r>
            <a:r>
              <a:rPr lang="en-US" sz="32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66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– příjem soli a sodíku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7435" y="325781"/>
            <a:ext cx="3418656" cy="62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003" y="2395537"/>
            <a:ext cx="5124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8660" y="5171287"/>
            <a:ext cx="1143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 smtClean="0">
                <a:latin typeface="+mj-lt"/>
              </a:rPr>
              <a:t>Review</a:t>
            </a:r>
            <a:r>
              <a:rPr lang="cs-CZ" sz="2000" b="1" dirty="0" smtClean="0">
                <a:latin typeface="+mj-lt"/>
              </a:rPr>
              <a:t> 9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studií</a:t>
            </a:r>
            <a:r>
              <a:rPr lang="cs-CZ" sz="2000" b="1" dirty="0" smtClean="0">
                <a:latin typeface="+mj-lt"/>
              </a:rPr>
              <a:t>, </a:t>
            </a:r>
            <a:r>
              <a:rPr lang="en-US" sz="2000" b="1" dirty="0" smtClean="0">
                <a:latin typeface="+mj-lt"/>
              </a:rPr>
              <a:t>479 </a:t>
            </a:r>
            <a:r>
              <a:rPr lang="cs-CZ" sz="2000" b="1" dirty="0" err="1" smtClean="0">
                <a:latin typeface="+mj-lt"/>
              </a:rPr>
              <a:t>pts</a:t>
            </a:r>
            <a:r>
              <a:rPr lang="cs-CZ" sz="2000" b="1" dirty="0" smtClean="0">
                <a:latin typeface="+mj-lt"/>
              </a:rPr>
              <a:t>., </a:t>
            </a:r>
            <a:r>
              <a:rPr lang="en-US" sz="2000" b="1" dirty="0" smtClean="0">
                <a:latin typeface="+mj-lt"/>
              </a:rPr>
              <a:t>trend </a:t>
            </a:r>
            <a:r>
              <a:rPr lang="en-US" sz="2000" b="1" dirty="0" err="1">
                <a:latin typeface="+mj-lt"/>
              </a:rPr>
              <a:t>ke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zlepšení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klinických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příznaků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příznaků</a:t>
            </a:r>
            <a:r>
              <a:rPr lang="en-US" sz="2000" b="1" dirty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SS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neexistují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klinicky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relevantní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údaje</a:t>
            </a:r>
            <a:r>
              <a:rPr lang="en-US" sz="2000" b="1" dirty="0">
                <a:latin typeface="+mj-lt"/>
              </a:rPr>
              <a:t> o tom, </a:t>
            </a:r>
            <a:r>
              <a:rPr lang="en-US" sz="2000" b="1" dirty="0" err="1">
                <a:latin typeface="+mj-lt"/>
              </a:rPr>
              <a:t>zda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snížený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příjem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soli </a:t>
            </a:r>
            <a:r>
              <a:rPr lang="en-US" sz="2000" b="1" dirty="0" err="1" smtClean="0">
                <a:latin typeface="+mj-lt"/>
              </a:rPr>
              <a:t>ovliv</a:t>
            </a:r>
            <a:r>
              <a:rPr lang="cs-CZ" sz="2000" b="1" dirty="0" err="1" smtClean="0">
                <a:latin typeface="+mj-lt"/>
              </a:rPr>
              <a:t>ňuje</a:t>
            </a:r>
            <a:r>
              <a:rPr lang="en-US" sz="2000" b="1" dirty="0" smtClean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mortalitu, CV mortalitu, výskyt CV </a:t>
            </a:r>
            <a:r>
              <a:rPr lang="cs-CZ" sz="2000" b="1" dirty="0" err="1" smtClean="0">
                <a:latin typeface="+mj-lt"/>
              </a:rPr>
              <a:t>eventů</a:t>
            </a:r>
            <a:r>
              <a:rPr lang="cs-CZ" sz="2000" b="1" dirty="0" smtClean="0">
                <a:latin typeface="+mj-lt"/>
              </a:rPr>
              <a:t>, hospitalizací, délku hospitalizace</a:t>
            </a:r>
            <a:r>
              <a:rPr lang="en-US" sz="2000" b="1" dirty="0" smtClean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070428" y="6345704"/>
            <a:ext cx="26512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Mahtani KR, </a:t>
            </a:r>
            <a:r>
              <a:rPr lang="en-US" sz="1200" dirty="0" smtClean="0">
                <a:latin typeface="+mj-lt"/>
              </a:rPr>
              <a:t>JAMA </a:t>
            </a:r>
            <a:r>
              <a:rPr lang="en-US" sz="1200" dirty="0">
                <a:latin typeface="+mj-lt"/>
              </a:rPr>
              <a:t>Intern Med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2606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cs-CZ" sz="2800" b="1" dirty="0" err="1" smtClean="0">
                <a:solidFill>
                  <a:schemeClr val="tx2"/>
                </a:solidFill>
                <a:latin typeface="+mj-lt"/>
              </a:rPr>
              <a:t>kardiorehabilitace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1007" y="3169112"/>
            <a:ext cx="11430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+mj-lt"/>
              </a:rPr>
              <a:t>Doporučuje se, aby pacienti s </a:t>
            </a:r>
            <a:r>
              <a:rPr lang="cs-CZ" sz="2800" b="1" dirty="0" err="1">
                <a:latin typeface="+mj-lt"/>
              </a:rPr>
              <a:t>HFrEF</a:t>
            </a:r>
            <a:r>
              <a:rPr lang="cs-CZ" sz="2800" b="1" dirty="0">
                <a:latin typeface="+mj-lt"/>
              </a:rPr>
              <a:t> byli zařazeni do </a:t>
            </a:r>
            <a:r>
              <a:rPr lang="cs-CZ" sz="2800" b="1" dirty="0" smtClean="0">
                <a:latin typeface="+mj-lt"/>
              </a:rPr>
              <a:t>programu </a:t>
            </a:r>
            <a:r>
              <a:rPr lang="cs-CZ" sz="2800" b="1" dirty="0">
                <a:latin typeface="+mj-lt"/>
              </a:rPr>
              <a:t>srdeční rehabilitace, aby se snížilo riziko </a:t>
            </a:r>
            <a:r>
              <a:rPr lang="cs-CZ" sz="2800" b="1" dirty="0" smtClean="0">
                <a:latin typeface="+mj-lt"/>
              </a:rPr>
              <a:t>hospitalizací pro SS.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401426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cs-CZ" sz="2800" b="1" dirty="0" err="1" smtClean="0">
                <a:solidFill>
                  <a:schemeClr val="tx2"/>
                </a:solidFill>
                <a:latin typeface="+mj-lt"/>
              </a:rPr>
              <a:t>kardiorehabilitace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59" y="1792014"/>
            <a:ext cx="5436076" cy="37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853835" y="155097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+mj-lt"/>
              </a:rPr>
              <a:t>44 </a:t>
            </a:r>
            <a:r>
              <a:rPr lang="en-US" b="1" dirty="0" err="1">
                <a:latin typeface="+mj-lt"/>
              </a:rPr>
              <a:t>studií</a:t>
            </a:r>
            <a:r>
              <a:rPr lang="en-US" b="1" dirty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5783 </a:t>
            </a:r>
            <a:r>
              <a:rPr lang="cs-CZ" b="1" dirty="0" err="1" smtClean="0">
                <a:latin typeface="+mj-lt"/>
              </a:rPr>
              <a:t>pts</a:t>
            </a:r>
            <a:r>
              <a:rPr lang="cs-CZ" b="1" dirty="0" smtClean="0">
                <a:latin typeface="+mj-lt"/>
              </a:rPr>
              <a:t>.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s </a:t>
            </a:r>
            <a:r>
              <a:rPr lang="en-US" b="1" dirty="0" err="1" smtClean="0">
                <a:latin typeface="+mj-lt"/>
              </a:rPr>
              <a:t>HFrEF</a:t>
            </a:r>
            <a:endParaRPr lang="cs-CZ" b="1" dirty="0" smtClean="0">
              <a:latin typeface="+mj-lt"/>
            </a:endParaRPr>
          </a:p>
          <a:p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K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ardiorehabilitace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snížila hospitalizace a hospitalizace pro SS.</a:t>
            </a:r>
          </a:p>
          <a:p>
            <a:r>
              <a:rPr lang="cs-CZ" b="1" dirty="0" smtClean="0">
                <a:latin typeface="+mj-lt"/>
              </a:rPr>
              <a:t>Vliv n</a:t>
            </a:r>
            <a:r>
              <a:rPr lang="en-US" b="1" dirty="0" smtClean="0">
                <a:latin typeface="+mj-lt"/>
              </a:rPr>
              <a:t>a </a:t>
            </a:r>
            <a:r>
              <a:rPr lang="en-US" b="1" dirty="0" err="1">
                <a:latin typeface="+mj-lt"/>
              </a:rPr>
              <a:t>kvalitu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života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nejistý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kvůli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nižší</a:t>
            </a:r>
            <a:r>
              <a:rPr lang="cs-CZ" b="1" dirty="0" smtClean="0">
                <a:latin typeface="+mj-lt"/>
              </a:rPr>
              <a:t> kvalitě d</a:t>
            </a:r>
            <a:r>
              <a:rPr lang="en-US" b="1" dirty="0" err="1" smtClean="0">
                <a:latin typeface="+mj-lt"/>
              </a:rPr>
              <a:t>ůkazů</a:t>
            </a:r>
            <a:r>
              <a:rPr lang="en-US" b="1" dirty="0" smtClean="0">
                <a:latin typeface="+mj-lt"/>
              </a:rPr>
              <a:t>.</a:t>
            </a:r>
            <a:endParaRPr lang="cs-CZ" b="1" dirty="0" smtClean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Účastníci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ani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vyšetřovatelé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však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nebyli</a:t>
            </a:r>
            <a:r>
              <a:rPr lang="en-US" b="1" dirty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zaslepeni, </a:t>
            </a:r>
            <a:r>
              <a:rPr lang="en-US" b="1" dirty="0" err="1" smtClean="0">
                <a:latin typeface="+mj-lt"/>
              </a:rPr>
              <a:t>mnoho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starších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pacientů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vyloučeno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kvůli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jejich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neschopnosti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vyhovět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požadavkům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studie</a:t>
            </a:r>
            <a:r>
              <a:rPr lang="en-US" b="1" dirty="0">
                <a:latin typeface="+mj-lt"/>
              </a:rPr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33856" y="55100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 smtClean="0">
                <a:latin typeface="+mj-lt"/>
              </a:rPr>
              <a:t>Ef</a:t>
            </a:r>
            <a:r>
              <a:rPr lang="cs-CZ" sz="1800" dirty="0" err="1" smtClean="0">
                <a:latin typeface="+mj-lt"/>
              </a:rPr>
              <a:t>ekt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kardiorehabilitace</a:t>
            </a:r>
            <a:r>
              <a:rPr lang="cs-CZ" sz="1800" dirty="0" smtClean="0">
                <a:latin typeface="+mj-lt"/>
              </a:rPr>
              <a:t> na </a:t>
            </a:r>
            <a:r>
              <a:rPr lang="en-US" sz="1800" i="1" dirty="0" smtClean="0">
                <a:latin typeface="+mj-lt"/>
              </a:rPr>
              <a:t>A</a:t>
            </a:r>
            <a:r>
              <a:rPr lang="en-US" sz="1800" dirty="0">
                <a:latin typeface="+mj-lt"/>
              </a:rPr>
              <a:t>) </a:t>
            </a:r>
            <a:r>
              <a:rPr lang="en-US" sz="1800" dirty="0" err="1" smtClean="0">
                <a:latin typeface="+mj-lt"/>
              </a:rPr>
              <a:t>mortalit</a:t>
            </a:r>
            <a:r>
              <a:rPr lang="cs-CZ" sz="1800" dirty="0" smtClean="0">
                <a:latin typeface="+mj-lt"/>
              </a:rPr>
              <a:t>u,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i="1" dirty="0" smtClean="0">
                <a:latin typeface="+mj-lt"/>
              </a:rPr>
              <a:t>B</a:t>
            </a:r>
            <a:r>
              <a:rPr lang="en-US" sz="1800" dirty="0">
                <a:latin typeface="+mj-lt"/>
              </a:rPr>
              <a:t>) </a:t>
            </a:r>
            <a:r>
              <a:rPr lang="cs-CZ" sz="1800" dirty="0" smtClean="0">
                <a:latin typeface="+mj-lt"/>
              </a:rPr>
              <a:t>HF mortalitu,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i="1" dirty="0" smtClean="0">
                <a:latin typeface="+mj-lt"/>
              </a:rPr>
              <a:t>C</a:t>
            </a:r>
            <a:r>
              <a:rPr lang="en-US" sz="1800" dirty="0">
                <a:latin typeface="+mj-lt"/>
              </a:rPr>
              <a:t>) </a:t>
            </a:r>
            <a:r>
              <a:rPr lang="en-US" sz="1800" dirty="0" err="1" smtClean="0">
                <a:latin typeface="+mj-lt"/>
              </a:rPr>
              <a:t>hospitali</a:t>
            </a:r>
            <a:r>
              <a:rPr lang="cs-CZ" sz="1800" dirty="0" err="1" smtClean="0">
                <a:latin typeface="+mj-lt"/>
              </a:rPr>
              <a:t>zace</a:t>
            </a:r>
            <a:r>
              <a:rPr lang="cs-CZ" sz="1800" dirty="0" smtClean="0">
                <a:latin typeface="+mj-lt"/>
              </a:rPr>
              <a:t>,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i="1" dirty="0" smtClean="0">
                <a:latin typeface="+mj-lt"/>
              </a:rPr>
              <a:t>D</a:t>
            </a:r>
            <a:r>
              <a:rPr lang="en-US" sz="1800" dirty="0">
                <a:latin typeface="+mj-lt"/>
              </a:rPr>
              <a:t>) </a:t>
            </a:r>
            <a:r>
              <a:rPr lang="cs-CZ" sz="1800" dirty="0" smtClean="0">
                <a:latin typeface="+mj-lt"/>
              </a:rPr>
              <a:t>HF hospitalizace</a:t>
            </a:r>
          </a:p>
          <a:p>
            <a:pPr algn="ctr"/>
            <a:r>
              <a:rPr lang="en-US" sz="1800" b="1" dirty="0" err="1">
                <a:latin typeface="+mj-lt"/>
              </a:rPr>
              <a:t>ExTraMATCH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II</a:t>
            </a:r>
            <a:r>
              <a:rPr lang="cs-CZ" sz="1800" b="1" dirty="0" smtClean="0">
                <a:latin typeface="+mj-lt"/>
              </a:rPr>
              <a:t> – 18 studií</a:t>
            </a:r>
            <a:endParaRPr lang="en-US" sz="18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917324" y="585708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Taylor RS, </a:t>
            </a:r>
            <a:r>
              <a:rPr lang="en-US" sz="1200" dirty="0" err="1" smtClean="0">
                <a:latin typeface="+mj-lt"/>
              </a:rPr>
              <a:t>Eur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J Heart Fail </a:t>
            </a:r>
            <a:r>
              <a:rPr lang="en-US" sz="1200" dirty="0" smtClean="0">
                <a:latin typeface="+mj-lt"/>
              </a:rPr>
              <a:t>2018</a:t>
            </a:r>
            <a:r>
              <a:rPr lang="cs-CZ" sz="1200" dirty="0" smtClean="0">
                <a:latin typeface="+mj-lt"/>
              </a:rPr>
              <a:t>, </a:t>
            </a:r>
            <a:r>
              <a:rPr lang="en-US" sz="1200" dirty="0">
                <a:latin typeface="+mj-lt"/>
              </a:rPr>
              <a:t>Cochrane. Exercise‐based cardiac rehabilitation for heart failure. 29 January 2019. </a:t>
            </a:r>
          </a:p>
        </p:txBody>
      </p:sp>
    </p:spTree>
    <p:extLst>
      <p:ext uri="{BB962C8B-B14F-4D97-AF65-F5344CB8AC3E}">
        <p14:creationId xmlns:p14="http://schemas.microsoft.com/office/powerpoint/2010/main" xmlns="" val="21990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892" y="6007276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86255" y="1529253"/>
            <a:ext cx="11373847" cy="1174531"/>
          </a:xfrm>
        </p:spPr>
        <p:txBody>
          <a:bodyPr/>
          <a:lstStyle/>
          <a:p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Prevalence SDB u CHSS 51-88% – vyšší než v běžné populaci</a:t>
            </a:r>
            <a:r>
              <a:rPr lang="en-US" altLang="en-US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altLang="en-US" sz="2400" dirty="0" smtClean="0">
                <a:solidFill>
                  <a:schemeClr val="tx1"/>
                </a:solidFill>
                <a:cs typeface="Times New Roman" pitchFamily="18" charset="0"/>
              </a:rPr>
              <a:t>Jak 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u </a:t>
            </a:r>
            <a:r>
              <a:rPr lang="en-US" altLang="en-US" sz="2400" dirty="0" err="1">
                <a:solidFill>
                  <a:schemeClr val="tx1"/>
                </a:solidFill>
                <a:cs typeface="Times New Roman" pitchFamily="18" charset="0"/>
              </a:rPr>
              <a:t>HFpEF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 tak u </a:t>
            </a:r>
            <a:r>
              <a:rPr lang="en-US" altLang="en-US" sz="2400" dirty="0" err="1">
                <a:solidFill>
                  <a:schemeClr val="tx1"/>
                </a:solidFill>
                <a:cs typeface="Times New Roman" pitchFamily="18" charset="0"/>
              </a:rPr>
              <a:t>HFrEF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Relativ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ní nedostatek typických symptomů</a:t>
            </a:r>
            <a:r>
              <a:rPr lang="en-US" altLang="en-US" sz="24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denní spavost)</a:t>
            </a:r>
            <a:b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alt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Poddiagnostikovanost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altLang="en-US" sz="2400" dirty="0" smtClean="0">
                <a:solidFill>
                  <a:schemeClr val="tx1"/>
                </a:solidFill>
                <a:cs typeface="Times New Roman" pitchFamily="18" charset="0"/>
              </a:rPr>
              <a:t>CSA/</a:t>
            </a:r>
            <a:r>
              <a:rPr lang="en-US" altLang="en-US" sz="2400" dirty="0" smtClean="0">
                <a:solidFill>
                  <a:schemeClr val="tx1"/>
                </a:solidFill>
                <a:cs typeface="Times New Roman" pitchFamily="18" charset="0"/>
              </a:rPr>
              <a:t>CS</a:t>
            </a:r>
            <a:r>
              <a:rPr lang="cs-CZ" altLang="en-US" sz="2400" dirty="0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     - prevalence narůstá s tíží SS</a:t>
            </a:r>
            <a:b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     - a</a:t>
            </a:r>
            <a:r>
              <a:rPr lang="en-US" altLang="en-US" sz="2400" dirty="0" err="1">
                <a:solidFill>
                  <a:schemeClr val="tx1"/>
                </a:solidFill>
                <a:cs typeface="Times New Roman" pitchFamily="18" charset="0"/>
              </a:rPr>
              <a:t>socia</a:t>
            </a:r>
            <a:r>
              <a:rPr lang="cs-CZ" altLang="en-US" sz="2400" dirty="0" err="1">
                <a:solidFill>
                  <a:schemeClr val="tx1"/>
                </a:solidFill>
                <a:cs typeface="Times New Roman" pitchFamily="18" charset="0"/>
              </a:rPr>
              <a:t>ce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 s horší </a:t>
            </a:r>
            <a:r>
              <a:rPr lang="cs-CZ" altLang="en-US" sz="2400" dirty="0" smtClean="0">
                <a:solidFill>
                  <a:schemeClr val="tx1"/>
                </a:solidFill>
                <a:cs typeface="Times New Roman" pitchFamily="18" charset="0"/>
              </a:rPr>
              <a:t>prognózou i </a:t>
            </a:r>
            <a:r>
              <a:rPr lang="cs-CZ" altLang="en-US" sz="2400" dirty="0">
                <a:solidFill>
                  <a:schemeClr val="tx1"/>
                </a:solidFill>
                <a:cs typeface="Times New Roman" pitchFamily="18" charset="0"/>
              </a:rPr>
              <a:t>u lehkých forem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SDB a CHSS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" t="4377"/>
          <a:stretch/>
        </p:blipFill>
        <p:spPr bwMode="auto">
          <a:xfrm>
            <a:off x="7843387" y="3192514"/>
            <a:ext cx="4341977" cy="31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6636" y="635755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1400" dirty="0" err="1">
                <a:latin typeface="+mj-lt"/>
              </a:rPr>
              <a:t>Young</a:t>
            </a:r>
            <a:r>
              <a:rPr lang="cs-CZ" altLang="en-US" sz="1400" dirty="0">
                <a:latin typeface="+mj-lt"/>
              </a:rPr>
              <a:t> </a:t>
            </a:r>
            <a:r>
              <a:rPr lang="da-DK" altLang="en-US" sz="1400" dirty="0">
                <a:latin typeface="+mj-lt"/>
              </a:rPr>
              <a:t>et al, AJRCCM 2003</a:t>
            </a:r>
            <a:r>
              <a:rPr lang="da-DK" altLang="en-US" sz="1400" dirty="0" smtClean="0">
                <a:latin typeface="+mj-lt"/>
              </a:rPr>
              <a:t>; Levy </a:t>
            </a:r>
            <a:r>
              <a:rPr lang="da-DK" altLang="en-US" sz="1400" dirty="0">
                <a:latin typeface="+mj-lt"/>
              </a:rPr>
              <a:t>et al. Sleep Med Clin 2007</a:t>
            </a:r>
            <a:r>
              <a:rPr lang="da-DK" altLang="en-US" sz="1400" dirty="0" smtClean="0">
                <a:latin typeface="+mj-lt"/>
              </a:rPr>
              <a:t>; </a:t>
            </a:r>
            <a:r>
              <a:rPr lang="da-DK" altLang="en-US" sz="1400" dirty="0">
                <a:latin typeface="+mj-lt"/>
              </a:rPr>
              <a:t>Bitter et al. Eur J </a:t>
            </a:r>
            <a:r>
              <a:rPr lang="da-DK" altLang="en-US" sz="1400" dirty="0" smtClean="0">
                <a:latin typeface="+mj-lt"/>
              </a:rPr>
              <a:t>Heart</a:t>
            </a:r>
            <a:r>
              <a:rPr lang="cs-CZ" altLang="en-US" sz="1400" dirty="0" smtClean="0">
                <a:latin typeface="+mj-lt"/>
              </a:rPr>
              <a:t> </a:t>
            </a:r>
            <a:r>
              <a:rPr lang="cs-CZ" altLang="en-US" sz="1400" dirty="0" err="1" smtClean="0">
                <a:latin typeface="+mj-lt"/>
              </a:rPr>
              <a:t>Fail</a:t>
            </a:r>
            <a:r>
              <a:rPr lang="cs-CZ" altLang="en-US" sz="1400" dirty="0" smtClean="0">
                <a:latin typeface="+mj-lt"/>
              </a:rPr>
              <a:t> </a:t>
            </a:r>
            <a:r>
              <a:rPr lang="cs-CZ" altLang="en-US" sz="1400" dirty="0">
                <a:latin typeface="+mj-lt"/>
              </a:rPr>
              <a:t>2009</a:t>
            </a:r>
            <a:r>
              <a:rPr lang="cs-CZ" altLang="en-US" sz="1400" dirty="0" smtClean="0">
                <a:latin typeface="+mj-lt"/>
              </a:rPr>
              <a:t>; </a:t>
            </a:r>
            <a:r>
              <a:rPr lang="cs-CZ" altLang="en-US" sz="1400" dirty="0" err="1">
                <a:latin typeface="+mj-lt"/>
              </a:rPr>
              <a:t>Herrscher</a:t>
            </a:r>
            <a:r>
              <a:rPr lang="cs-CZ" altLang="en-US" sz="1400" dirty="0">
                <a:latin typeface="+mj-lt"/>
              </a:rPr>
              <a:t> et al. J </a:t>
            </a:r>
            <a:r>
              <a:rPr lang="cs-CZ" altLang="en-US" sz="1400" dirty="0" err="1">
                <a:latin typeface="+mj-lt"/>
              </a:rPr>
              <a:t>Card</a:t>
            </a:r>
            <a:r>
              <a:rPr lang="cs-CZ" altLang="en-US" sz="1400" dirty="0">
                <a:latin typeface="+mj-lt"/>
              </a:rPr>
              <a:t> </a:t>
            </a:r>
            <a:r>
              <a:rPr lang="cs-CZ" altLang="en-US" sz="1400" dirty="0" err="1">
                <a:latin typeface="+mj-lt"/>
              </a:rPr>
              <a:t>Fail</a:t>
            </a:r>
            <a:r>
              <a:rPr lang="cs-CZ" altLang="en-US" sz="1400" dirty="0">
                <a:latin typeface="+mj-lt"/>
              </a:rPr>
              <a:t> 2011</a:t>
            </a:r>
            <a:r>
              <a:rPr lang="cs-CZ" altLang="en-US" sz="1400" dirty="0" smtClean="0">
                <a:latin typeface="+mj-lt"/>
              </a:rPr>
              <a:t>; </a:t>
            </a:r>
            <a:r>
              <a:rPr lang="cs-CZ" altLang="en-US" sz="1400" dirty="0" err="1">
                <a:latin typeface="+mj-lt"/>
              </a:rPr>
              <a:t>Arzt</a:t>
            </a:r>
            <a:r>
              <a:rPr lang="cs-CZ" altLang="en-US" sz="1400" dirty="0">
                <a:latin typeface="+mj-lt"/>
              </a:rPr>
              <a:t> et al. Arch </a:t>
            </a:r>
            <a:r>
              <a:rPr lang="cs-CZ" altLang="en-US" sz="1400" dirty="0" err="1">
                <a:latin typeface="+mj-lt"/>
              </a:rPr>
              <a:t>Int</a:t>
            </a:r>
            <a:r>
              <a:rPr lang="cs-CZ" altLang="en-US" sz="1400" dirty="0">
                <a:latin typeface="+mj-lt"/>
              </a:rPr>
              <a:t> </a:t>
            </a:r>
            <a:r>
              <a:rPr lang="cs-CZ" altLang="en-US" sz="1400" dirty="0" smtClean="0">
                <a:latin typeface="+mj-lt"/>
              </a:rPr>
              <a:t>Med </a:t>
            </a:r>
            <a:r>
              <a:rPr lang="da-DK" altLang="en-US" sz="1400" dirty="0" smtClean="0">
                <a:latin typeface="+mj-lt"/>
              </a:rPr>
              <a:t>2006; </a:t>
            </a:r>
            <a:r>
              <a:rPr lang="da-DK" altLang="en-US" sz="1400" dirty="0">
                <a:latin typeface="+mj-lt"/>
              </a:rPr>
              <a:t>MacDonald et al. J Clin Sleep Med 2008</a:t>
            </a:r>
            <a:r>
              <a:rPr lang="da-DK" altLang="en-US" sz="1400" dirty="0" smtClean="0">
                <a:latin typeface="+mj-lt"/>
              </a:rPr>
              <a:t>; Javaheri </a:t>
            </a:r>
            <a:r>
              <a:rPr lang="da-DK" altLang="en-US" sz="1400" dirty="0">
                <a:latin typeface="+mj-lt"/>
              </a:rPr>
              <a:t>et al. </a:t>
            </a:r>
            <a:r>
              <a:rPr lang="da-DK" altLang="en-US" sz="1400" dirty="0" smtClean="0">
                <a:latin typeface="+mj-lt"/>
              </a:rPr>
              <a:t>JACC</a:t>
            </a:r>
            <a:r>
              <a:rPr lang="cs-CZ" altLang="en-US" sz="1400" dirty="0" smtClean="0">
                <a:latin typeface="+mj-lt"/>
              </a:rPr>
              <a:t> </a:t>
            </a:r>
            <a:r>
              <a:rPr lang="da-DK" altLang="en-US" sz="1400" dirty="0" smtClean="0">
                <a:latin typeface="+mj-lt"/>
              </a:rPr>
              <a:t>2007; </a:t>
            </a:r>
            <a:r>
              <a:rPr lang="da-DK" altLang="en-US" sz="1400" dirty="0">
                <a:latin typeface="+mj-lt"/>
              </a:rPr>
              <a:t>Bitter et al. Eur Heart J 2011</a:t>
            </a:r>
            <a:r>
              <a:rPr lang="da-DK" altLang="en-US" sz="1400" dirty="0" smtClean="0">
                <a:latin typeface="+mj-lt"/>
              </a:rPr>
              <a:t>; </a:t>
            </a:r>
            <a:r>
              <a:rPr lang="da-DK" altLang="en-US" sz="1400" dirty="0">
                <a:latin typeface="+mj-lt"/>
              </a:rPr>
              <a:t>Yumino et al. Heart </a:t>
            </a:r>
            <a:r>
              <a:rPr lang="da-DK" altLang="en-US" sz="1400" dirty="0" smtClean="0">
                <a:latin typeface="+mj-lt"/>
              </a:rPr>
              <a:t>2009</a:t>
            </a:r>
            <a:endParaRPr lang="da-DK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10354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telemedicína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3457" y="1550976"/>
            <a:ext cx="110763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Domácí </a:t>
            </a:r>
            <a:r>
              <a:rPr lang="cs-CZ" b="1" dirty="0" err="1" smtClean="0">
                <a:latin typeface="+mj-lt"/>
              </a:rPr>
              <a:t>telemonitoring</a:t>
            </a:r>
            <a:r>
              <a:rPr lang="cs-CZ" b="1" dirty="0" smtClean="0">
                <a:latin typeface="+mj-lt"/>
              </a:rPr>
              <a:t> využívající přístup, který je podobný přístupu používanému v TIM-HF2 (</a:t>
            </a:r>
            <a:r>
              <a:rPr lang="cs-CZ" b="1" dirty="0" err="1" smtClean="0">
                <a:latin typeface="+mj-lt"/>
              </a:rPr>
              <a:t>Telemedical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Interventional</a:t>
            </a:r>
            <a:r>
              <a:rPr lang="cs-CZ" b="1" dirty="0" smtClean="0">
                <a:latin typeface="+mj-lt"/>
              </a:rPr>
              <a:t> Management in </a:t>
            </a:r>
            <a:r>
              <a:rPr lang="cs-CZ" b="1" dirty="0" err="1" smtClean="0">
                <a:latin typeface="+mj-lt"/>
              </a:rPr>
              <a:t>Heart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Filure</a:t>
            </a:r>
            <a:r>
              <a:rPr lang="cs-CZ" b="1" dirty="0" smtClean="0">
                <a:latin typeface="+mj-lt"/>
              </a:rPr>
              <a:t> II</a:t>
            </a:r>
            <a:r>
              <a:rPr lang="cs-CZ" b="1" dirty="0" smtClean="0">
                <a:latin typeface="+mj-lt"/>
              </a:rPr>
              <a:t>) může být </a:t>
            </a:r>
            <a:r>
              <a:rPr lang="cs-CZ" b="1" dirty="0" smtClean="0">
                <a:latin typeface="+mj-lt"/>
              </a:rPr>
              <a:t>zvážen </a:t>
            </a:r>
            <a:r>
              <a:rPr lang="cs-CZ" b="1" dirty="0" smtClean="0">
                <a:latin typeface="+mj-lt"/>
              </a:rPr>
              <a:t>u pacientů </a:t>
            </a:r>
            <a:r>
              <a:rPr lang="cs-CZ" b="1" dirty="0" smtClean="0">
                <a:latin typeface="+mj-lt"/>
              </a:rPr>
              <a:t>se SS, </a:t>
            </a:r>
            <a:r>
              <a:rPr lang="cs-CZ" b="1" dirty="0" smtClean="0">
                <a:latin typeface="+mj-lt"/>
              </a:rPr>
              <a:t>aby se snížilo riziko opakujících se </a:t>
            </a:r>
            <a:r>
              <a:rPr lang="cs-CZ" b="1" dirty="0" smtClean="0">
                <a:latin typeface="+mj-lt"/>
              </a:rPr>
              <a:t>KV a HF hospitalizací a KV úmrtí.</a:t>
            </a:r>
          </a:p>
          <a:p>
            <a:pPr algn="ctr"/>
            <a:endParaRPr lang="cs-CZ" b="1" dirty="0" smtClean="0">
              <a:latin typeface="+mj-lt"/>
            </a:endParaRPr>
          </a:p>
          <a:p>
            <a:pPr algn="ctr"/>
            <a:r>
              <a:rPr lang="cs-CZ" b="1" dirty="0" smtClean="0">
                <a:latin typeface="+mj-lt"/>
              </a:rPr>
              <a:t>1571 pacientů (NYHA II,III, EF LK &lt; 45%, EF LK &gt;  45% + </a:t>
            </a:r>
            <a:r>
              <a:rPr lang="cs-CZ" b="1" dirty="0" err="1" smtClean="0">
                <a:latin typeface="+mj-lt"/>
              </a:rPr>
              <a:t>diur</a:t>
            </a:r>
            <a:r>
              <a:rPr lang="cs-CZ" b="1" dirty="0" smtClean="0">
                <a:latin typeface="+mj-lt"/>
              </a:rPr>
              <a:t>)</a:t>
            </a:r>
          </a:p>
          <a:p>
            <a:pPr algn="ctr"/>
            <a:r>
              <a:rPr lang="cs-CZ" b="1" dirty="0" err="1" smtClean="0">
                <a:latin typeface="+mj-lt"/>
              </a:rPr>
              <a:t>telemonitoring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včetně domácího stanovení hmotnosti, </a:t>
            </a:r>
            <a:r>
              <a:rPr lang="cs-CZ" b="1" dirty="0" smtClean="0">
                <a:latin typeface="+mj-lt"/>
              </a:rPr>
              <a:t>TK, EKG </a:t>
            </a:r>
            <a:r>
              <a:rPr lang="cs-CZ" b="1" dirty="0" smtClean="0">
                <a:latin typeface="+mj-lt"/>
              </a:rPr>
              <a:t>a celkového zdravotního stavu </a:t>
            </a:r>
            <a:r>
              <a:rPr lang="cs-CZ" b="1" dirty="0" smtClean="0">
                <a:latin typeface="+mj-lt"/>
              </a:rPr>
              <a:t>+ nepřetržitý podpůrný systém</a:t>
            </a:r>
          </a:p>
          <a:p>
            <a:pPr algn="ctr"/>
            <a:endParaRPr lang="cs-CZ" b="1" dirty="0" smtClean="0">
              <a:latin typeface="+mj-lt"/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+mj-lt"/>
              </a:rPr>
              <a:t>redukce počtu dní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ztracených v důsledku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KV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(hlavně HF) hospitalizace nebo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úmrtí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(P = 0,046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+mj-lt"/>
              </a:rPr>
              <a:t>s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nížení mortality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ze všech příčin 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HR 0,70; P = 0,028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)</a:t>
            </a:r>
            <a:endParaRPr lang="cs-CZ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cs-CZ" b="1" dirty="0" smtClean="0"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022007" y="6318914"/>
            <a:ext cx="1756012" cy="28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 smtClean="0">
                <a:latin typeface="+mj-lt"/>
              </a:rPr>
              <a:t>Koehler</a:t>
            </a:r>
            <a:r>
              <a:rPr lang="cs-CZ" sz="1200" dirty="0" smtClean="0">
                <a:latin typeface="+mj-lt"/>
              </a:rPr>
              <a:t> F, </a:t>
            </a:r>
            <a:r>
              <a:rPr lang="en-US" sz="1200" dirty="0" smtClean="0">
                <a:latin typeface="+mj-lt"/>
              </a:rPr>
              <a:t>Lancet 2018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0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14818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Životní styl -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telemedicína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3457" y="1823936"/>
            <a:ext cx="11076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ESC </a:t>
            </a:r>
            <a:r>
              <a:rPr lang="cs-CZ" b="1" dirty="0" err="1" smtClean="0">
                <a:latin typeface="+mj-lt"/>
              </a:rPr>
              <a:t>guidelines</a:t>
            </a:r>
            <a:r>
              <a:rPr lang="cs-CZ" b="1" dirty="0" smtClean="0">
                <a:latin typeface="+mj-lt"/>
              </a:rPr>
              <a:t> z </a:t>
            </a:r>
            <a:r>
              <a:rPr lang="cs-CZ" b="1" dirty="0" smtClean="0">
                <a:latin typeface="+mj-lt"/>
              </a:rPr>
              <a:t>roku 2016 </a:t>
            </a:r>
            <a:r>
              <a:rPr lang="cs-CZ" b="1" dirty="0" smtClean="0">
                <a:latin typeface="+mj-lt"/>
              </a:rPr>
              <a:t>neodkazovala na systematickou </a:t>
            </a:r>
            <a:r>
              <a:rPr lang="cs-CZ" b="1" dirty="0" err="1" smtClean="0">
                <a:latin typeface="+mj-lt"/>
              </a:rPr>
              <a:t>Cochranovskou</a:t>
            </a:r>
            <a:r>
              <a:rPr lang="cs-CZ" b="1" dirty="0" smtClean="0">
                <a:latin typeface="+mj-lt"/>
              </a:rPr>
              <a:t> analýzu, která se týkala  domácího </a:t>
            </a:r>
            <a:r>
              <a:rPr lang="cs-CZ" b="1" dirty="0" err="1" smtClean="0">
                <a:latin typeface="+mj-lt"/>
              </a:rPr>
              <a:t>telemonitoringu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a byla zveřejněna </a:t>
            </a:r>
            <a:r>
              <a:rPr lang="cs-CZ" b="1" dirty="0" smtClean="0">
                <a:latin typeface="+mj-lt"/>
              </a:rPr>
              <a:t>na konci roku </a:t>
            </a:r>
            <a:r>
              <a:rPr lang="cs-CZ" b="1" dirty="0" smtClean="0">
                <a:latin typeface="+mj-lt"/>
              </a:rPr>
              <a:t>2015.</a:t>
            </a:r>
          </a:p>
          <a:p>
            <a:pPr algn="ctr"/>
            <a:r>
              <a:rPr lang="cs-CZ" b="1" dirty="0" smtClean="0">
                <a:latin typeface="+mj-lt"/>
              </a:rPr>
              <a:t> </a:t>
            </a:r>
          </a:p>
          <a:p>
            <a:pPr algn="ctr"/>
            <a:r>
              <a:rPr lang="cs-CZ" b="1" dirty="0" smtClean="0">
                <a:latin typeface="+mj-lt"/>
              </a:rPr>
              <a:t>25 studií - </a:t>
            </a:r>
            <a:r>
              <a:rPr lang="cs-CZ" b="1" dirty="0" err="1" smtClean="0">
                <a:latin typeface="+mj-lt"/>
              </a:rPr>
              <a:t>telemonitoring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snížil úmrtnost </a:t>
            </a:r>
            <a:r>
              <a:rPr lang="cs-CZ" b="1" dirty="0" smtClean="0">
                <a:latin typeface="+mj-lt"/>
              </a:rPr>
              <a:t>ze všech příčin asi </a:t>
            </a:r>
            <a:r>
              <a:rPr lang="cs-CZ" b="1" dirty="0" smtClean="0">
                <a:latin typeface="+mj-lt"/>
              </a:rPr>
              <a:t>o 20% a </a:t>
            </a:r>
            <a:r>
              <a:rPr lang="cs-CZ" b="1" dirty="0" smtClean="0">
                <a:latin typeface="+mj-lt"/>
              </a:rPr>
              <a:t> hospitalizací pro SS </a:t>
            </a:r>
            <a:r>
              <a:rPr lang="cs-CZ" b="1" dirty="0" smtClean="0">
                <a:latin typeface="+mj-lt"/>
              </a:rPr>
              <a:t>asi o 30</a:t>
            </a:r>
            <a:r>
              <a:rPr lang="cs-CZ" b="1" dirty="0" smtClean="0">
                <a:latin typeface="+mj-lt"/>
              </a:rPr>
              <a:t>%.</a:t>
            </a:r>
          </a:p>
          <a:p>
            <a:pPr algn="ctr"/>
            <a:endParaRPr lang="cs-CZ" b="1" dirty="0" smtClean="0">
              <a:latin typeface="+mj-lt"/>
            </a:endParaRPr>
          </a:p>
          <a:p>
            <a:pPr algn="ctr"/>
            <a:r>
              <a:rPr lang="cs-CZ" b="1" dirty="0" smtClean="0">
                <a:latin typeface="+mj-lt"/>
              </a:rPr>
              <a:t>Vzdálené monitorování by nemělo být neosobní. </a:t>
            </a:r>
            <a:endParaRPr lang="cs-CZ" b="1" dirty="0" smtClean="0">
              <a:latin typeface="+mj-lt"/>
            </a:endParaRPr>
          </a:p>
          <a:p>
            <a:pPr algn="ctr"/>
            <a:endParaRPr lang="cs-CZ" b="1" dirty="0" smtClean="0">
              <a:latin typeface="+mj-lt"/>
            </a:endParaRPr>
          </a:p>
          <a:p>
            <a:pPr algn="ctr"/>
            <a:r>
              <a:rPr lang="cs-CZ" b="1" dirty="0" smtClean="0">
                <a:latin typeface="+mj-lt"/>
              </a:rPr>
              <a:t>Je </a:t>
            </a:r>
            <a:r>
              <a:rPr lang="cs-CZ" b="1" dirty="0" smtClean="0">
                <a:latin typeface="+mj-lt"/>
              </a:rPr>
              <a:t>třeba </a:t>
            </a:r>
            <a:r>
              <a:rPr lang="cs-CZ" b="1" dirty="0" smtClean="0">
                <a:latin typeface="+mj-lt"/>
              </a:rPr>
              <a:t>posoudit </a:t>
            </a:r>
            <a:r>
              <a:rPr lang="cs-CZ" b="1" dirty="0" smtClean="0">
                <a:latin typeface="+mj-lt"/>
              </a:rPr>
              <a:t>poměr nákladů a přínosů.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57230" y="6414447"/>
            <a:ext cx="33118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 smtClean="0">
                <a:latin typeface="+mj-lt"/>
              </a:rPr>
              <a:t>Inglis</a:t>
            </a:r>
            <a:r>
              <a:rPr lang="cs-CZ" sz="1200" dirty="0" smtClean="0">
                <a:latin typeface="+mj-lt"/>
              </a:rPr>
              <a:t> SC, </a:t>
            </a:r>
            <a:r>
              <a:rPr lang="cs-CZ" sz="1200" i="1" dirty="0" err="1" smtClean="0">
                <a:latin typeface="+mj-lt"/>
              </a:rPr>
              <a:t>Cochrane</a:t>
            </a:r>
            <a:r>
              <a:rPr lang="cs-CZ" sz="1200" i="1" dirty="0" smtClean="0">
                <a:latin typeface="+mj-lt"/>
              </a:rPr>
              <a:t> </a:t>
            </a:r>
            <a:r>
              <a:rPr lang="cs-CZ" sz="1200" i="1" dirty="0" err="1" smtClean="0">
                <a:latin typeface="+mj-lt"/>
              </a:rPr>
              <a:t>Database</a:t>
            </a:r>
            <a:r>
              <a:rPr lang="cs-CZ" sz="1200" i="1" dirty="0" smtClean="0">
                <a:latin typeface="+mj-lt"/>
              </a:rPr>
              <a:t> </a:t>
            </a:r>
            <a:r>
              <a:rPr lang="cs-CZ" sz="1200" i="1" dirty="0" err="1" smtClean="0">
                <a:latin typeface="+mj-lt"/>
              </a:rPr>
              <a:t>Syst</a:t>
            </a:r>
            <a:r>
              <a:rPr lang="cs-CZ" sz="1200" i="1" dirty="0" smtClean="0">
                <a:latin typeface="+mj-lt"/>
              </a:rPr>
              <a:t> </a:t>
            </a:r>
            <a:r>
              <a:rPr lang="cs-CZ" sz="1200" i="1" dirty="0" err="1" smtClean="0">
                <a:latin typeface="+mj-lt"/>
              </a:rPr>
              <a:t>Rev</a:t>
            </a:r>
            <a:r>
              <a:rPr lang="cs-CZ" sz="1200" i="1" dirty="0" smtClean="0">
                <a:latin typeface="+mj-lt"/>
              </a:rPr>
              <a:t> 2015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0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49499" y="3020577"/>
            <a:ext cx="737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+mj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3201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62011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86255" y="1529253"/>
            <a:ext cx="11373847" cy="1174531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Pacienti se SS a </a:t>
            </a:r>
            <a:r>
              <a:rPr lang="cs-CZ" sz="2600" dirty="0">
                <a:solidFill>
                  <a:schemeClr val="tx1"/>
                </a:solidFill>
              </a:rPr>
              <a:t>podezřením na spánkovou </a:t>
            </a:r>
            <a:r>
              <a:rPr lang="cs-CZ" sz="2600" dirty="0" smtClean="0">
                <a:solidFill>
                  <a:schemeClr val="tx1"/>
                </a:solidFill>
              </a:rPr>
              <a:t>apnoi u kterých je zvažována terapie pomocí PAP by měli být vyšetřeni pomocí PG nebo PSG – dg. OSA </a:t>
            </a:r>
            <a:r>
              <a:rPr lang="cs-CZ" sz="2600" dirty="0" err="1" smtClean="0">
                <a:solidFill>
                  <a:schemeClr val="tx1"/>
                </a:solidFill>
              </a:rPr>
              <a:t>vs</a:t>
            </a:r>
            <a:r>
              <a:rPr lang="cs-CZ" sz="2600" dirty="0" smtClean="0">
                <a:solidFill>
                  <a:schemeClr val="tx1"/>
                </a:solidFill>
              </a:rPr>
              <a:t> CSA/CSB.</a:t>
            </a:r>
            <a:endParaRPr lang="cs-CZ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Spánková apnoe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0" b="3780"/>
          <a:stretch>
            <a:fillRect/>
          </a:stretch>
        </p:blipFill>
        <p:spPr bwMode="auto">
          <a:xfrm>
            <a:off x="517688" y="2788581"/>
            <a:ext cx="4790418" cy="15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 bwMode="auto">
          <a:xfrm flipV="1">
            <a:off x="517688" y="2788581"/>
            <a:ext cx="4790418" cy="156781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 bwMode="auto">
          <a:xfrm>
            <a:off x="517688" y="2788581"/>
            <a:ext cx="4790418" cy="156781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743" y="2788581"/>
            <a:ext cx="4790418" cy="15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SA\obrazky SA\osa+osh - Kop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06"/>
          <a:stretch>
            <a:fillRect/>
          </a:stretch>
        </p:blipFill>
        <p:spPr bwMode="auto">
          <a:xfrm>
            <a:off x="517688" y="4465249"/>
            <a:ext cx="4790418" cy="17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SA\obrazky SA\CSB+c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743" y="4465250"/>
            <a:ext cx="4790418" cy="17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3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86255" y="1615966"/>
            <a:ext cx="11805745" cy="4516820"/>
          </a:xfrm>
        </p:spPr>
        <p:txBody>
          <a:bodyPr/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Zjistit vliv léčby poruch dýchání ve spánku s predominancí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centrální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spánkové apnoe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(AHI </a:t>
            </a: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15/hod.,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cAHI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/AHI </a:t>
            </a: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50 % a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10/hod.) pomocí adaptabilní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servo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-ventilace (ASV) u pacientů se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srdečním selháním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(NYHA III, IV a II s </a:t>
            </a: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hospitalizací pro srdeční selhání v posledních 24 měsících, EF LK </a:t>
            </a: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45% -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HFrEF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na přežití a kardiovaskulární 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výsledky.</a:t>
            </a:r>
            <a:b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Primární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složený cíl: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 první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události - úmrtí 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 jakékoli příčiny,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OTS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dlouhodobá VAD, KPR pro náhlou srdeční zástavu, adekvátní ICD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 neplánovaná hospitalizace pro zhoršené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CHSS.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Studie SERVE-HF</a:t>
            </a: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0" y="6532385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fr-FR" altLang="cs-CZ" sz="1400" dirty="0" smtClean="0"/>
              <a:t>Cowie </a:t>
            </a:r>
            <a:r>
              <a:rPr lang="fr-FR" altLang="cs-CZ" sz="1400" dirty="0"/>
              <a:t>et al</a:t>
            </a:r>
            <a:r>
              <a:rPr lang="fr-FR" altLang="cs-CZ" sz="1400" dirty="0" smtClean="0"/>
              <a:t>.</a:t>
            </a:r>
            <a:r>
              <a:rPr lang="cs-CZ" altLang="cs-CZ" sz="1400" dirty="0" smtClean="0"/>
              <a:t>,</a:t>
            </a:r>
            <a:r>
              <a:rPr lang="fr-FR" altLang="cs-CZ" sz="1400" dirty="0" smtClean="0"/>
              <a:t> </a:t>
            </a:r>
            <a:r>
              <a:rPr lang="fr-FR" altLang="cs-CZ" sz="1400" dirty="0"/>
              <a:t>NEJM </a:t>
            </a:r>
            <a:r>
              <a:rPr lang="fr-FR" altLang="cs-CZ" sz="1400" dirty="0" smtClean="0"/>
              <a:t>2015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6835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2192000" cy="912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498" tIns="52249" rIns="104498" bIns="52249" anchor="ctr"/>
          <a:lstStyle/>
          <a:p>
            <a:pPr algn="ctr" defTabSz="914400"/>
            <a:r>
              <a:rPr lang="de-DE" altLang="cs-CZ" sz="4000" b="1" dirty="0" smtClean="0">
                <a:latin typeface="Arial" pitchFamily="34" charset="0"/>
                <a:cs typeface="Arial" pitchFamily="34" charset="0"/>
              </a:rPr>
              <a:t>SERVE-HF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6402"/>
            <a:ext cx="5304312" cy="286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314" y="3534503"/>
            <a:ext cx="6120486" cy="33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6743" y="743183"/>
            <a:ext cx="5584376" cy="28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384985" y="1042797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latin typeface="Arial" pitchFamily="34" charset="0"/>
                <a:cs typeface="Arial" pitchFamily="34" charset="0"/>
              </a:rPr>
              <a:t>primární cíl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74664" y="4058133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latin typeface="Arial" pitchFamily="34" charset="0"/>
                <a:cs typeface="Arial" pitchFamily="34" charset="0"/>
              </a:rPr>
              <a:t>úmrtí ze  všech příčin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464895" y="1192963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latin typeface="Arial" pitchFamily="34" charset="0"/>
                <a:cs typeface="Arial" pitchFamily="34" charset="0"/>
              </a:rPr>
              <a:t>CV úmrtí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88" y="3693611"/>
            <a:ext cx="3681770" cy="244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493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33404"/>
            <a:ext cx="7920000" cy="252000"/>
          </a:xfrm>
        </p:spPr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8501" y="1805158"/>
            <a:ext cx="11793499" cy="4516820"/>
          </a:xfrm>
        </p:spPr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Studie nezahrnovala osoby s CSA bez SS nebo s </a:t>
            </a:r>
            <a:r>
              <a:rPr lang="cs-CZ" altLang="cs-CZ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HFpEF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pacienty s převládající OSA a nezahrnovala 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další 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způsoby léčby, např. CPAP, APAP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Studie neidentifikovala žádnou výhodu terapie ASV pro pac. s 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CHSS (KI).</a:t>
            </a:r>
            <a:b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</a:t>
            </a: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všech pacientů je třeba posoudit riziko SS. V případě příznaků a projevů SS je třeba provést objektivní hodnocení EF LK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altLang="cs-CZ" sz="2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Studie SERVE-HF</a:t>
            </a:r>
          </a:p>
        </p:txBody>
      </p:sp>
    </p:spTree>
    <p:extLst>
      <p:ext uri="{BB962C8B-B14F-4D97-AF65-F5344CB8AC3E}">
        <p14:creationId xmlns:p14="http://schemas.microsoft.com/office/powerpoint/2010/main" xmlns="" val="2079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76297" y="403501"/>
            <a:ext cx="824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err="1" smtClean="0">
                <a:solidFill>
                  <a:schemeClr val="tx2"/>
                </a:solidFill>
                <a:latin typeface="+mj-lt"/>
              </a:rPr>
              <a:t>Phrenic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 nerve </a:t>
            </a:r>
            <a:r>
              <a:rPr lang="cs-CZ" sz="2800" b="1" dirty="0" err="1" smtClean="0">
                <a:solidFill>
                  <a:schemeClr val="tx2"/>
                </a:solidFill>
                <a:latin typeface="+mj-lt"/>
              </a:rPr>
              <a:t>stimaltion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 (PNS) - alternativa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3324" y="6503363"/>
            <a:ext cx="736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 err="1" smtClean="0"/>
              <a:t>Costanzo</a:t>
            </a:r>
            <a:r>
              <a:rPr lang="cs-CZ" sz="1200" dirty="0" smtClean="0"/>
              <a:t> MR et al. Eur J </a:t>
            </a:r>
            <a:r>
              <a:rPr lang="cs-CZ" sz="1200" dirty="0" err="1" smtClean="0"/>
              <a:t>Heart</a:t>
            </a:r>
            <a:r>
              <a:rPr lang="cs-CZ" sz="1200" dirty="0" smtClean="0"/>
              <a:t> </a:t>
            </a:r>
            <a:r>
              <a:rPr lang="cs-CZ" sz="1200" dirty="0" err="1" smtClean="0"/>
              <a:t>Fail</a:t>
            </a:r>
            <a:r>
              <a:rPr lang="cs-CZ" sz="1200" dirty="0" smtClean="0"/>
              <a:t>. 2018</a:t>
            </a:r>
            <a:endParaRPr lang="cs-CZ" sz="1200" dirty="0"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52"/>
          <a:stretch/>
        </p:blipFill>
        <p:spPr bwMode="auto">
          <a:xfrm>
            <a:off x="406756" y="1663239"/>
            <a:ext cx="3526741" cy="31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6756" y="4996581"/>
            <a:ext cx="4148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en-US" sz="1800" dirty="0" smtClean="0">
                <a:latin typeface="+mj-lt"/>
              </a:rPr>
              <a:t>Le</a:t>
            </a:r>
            <a:r>
              <a:rPr lang="cs-CZ" sz="1800" dirty="0" err="1" smtClean="0">
                <a:latin typeface="+mj-lt"/>
              </a:rPr>
              <a:t>vá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perikardiophrenická</a:t>
            </a:r>
            <a:r>
              <a:rPr lang="cs-CZ" sz="1800" dirty="0" smtClean="0">
                <a:latin typeface="+mj-lt"/>
              </a:rPr>
              <a:t> žíla</a:t>
            </a:r>
          </a:p>
          <a:p>
            <a:pPr marL="457200" indent="-457200">
              <a:buAutoNum type="alphaUcParenR"/>
            </a:pPr>
            <a:r>
              <a:rPr lang="cs-CZ" sz="1800" dirty="0" smtClean="0">
                <a:latin typeface="+mj-lt"/>
              </a:rPr>
              <a:t>Véna </a:t>
            </a:r>
            <a:r>
              <a:rPr lang="en-US" sz="1800" dirty="0" smtClean="0">
                <a:latin typeface="+mj-lt"/>
              </a:rPr>
              <a:t>azygos</a:t>
            </a:r>
            <a:endParaRPr lang="en-US" sz="1800" dirty="0">
              <a:latin typeface="+mj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819" y="1663239"/>
            <a:ext cx="3570919" cy="31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143" y="1663239"/>
            <a:ext cx="4322216" cy="320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C:\Users\Technologist\Desktop\remede-respicar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988" y="4972933"/>
            <a:ext cx="3619500" cy="12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285593" y="4972933"/>
            <a:ext cx="3392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6mo HF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hospit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4.7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%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vs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17.0%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p=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0.065. 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64172" y="1939169"/>
            <a:ext cx="10972800" cy="401232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PNS </a:t>
            </a:r>
            <a:r>
              <a:rPr lang="cs-CZ" sz="2600" dirty="0">
                <a:solidFill>
                  <a:schemeClr val="tx1"/>
                </a:solidFill>
              </a:rPr>
              <a:t>schválena FDA v roce </a:t>
            </a:r>
            <a:r>
              <a:rPr lang="cs-CZ" sz="2600" dirty="0" smtClean="0">
                <a:solidFill>
                  <a:schemeClr val="tx1"/>
                </a:solidFill>
              </a:rPr>
              <a:t>2018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PNS hrazena </a:t>
            </a:r>
            <a:r>
              <a:rPr lang="cs-CZ" sz="2600" dirty="0">
                <a:solidFill>
                  <a:schemeClr val="tx1"/>
                </a:solidFill>
              </a:rPr>
              <a:t>v řadě evropských </a:t>
            </a:r>
            <a:r>
              <a:rPr lang="cs-CZ" sz="2600" dirty="0" smtClean="0">
                <a:solidFill>
                  <a:schemeClr val="tx1"/>
                </a:solidFill>
              </a:rPr>
              <a:t>zemí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/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Další studie nutné před pozitivním doporučením této terapie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/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Učící křivka pro </a:t>
            </a:r>
            <a:r>
              <a:rPr lang="cs-CZ" sz="2600" dirty="0">
                <a:solidFill>
                  <a:schemeClr val="tx1"/>
                </a:solidFill>
              </a:rPr>
              <a:t>zkušené </a:t>
            </a:r>
            <a:r>
              <a:rPr lang="cs-CZ" sz="2600" dirty="0" smtClean="0">
                <a:solidFill>
                  <a:schemeClr val="tx1"/>
                </a:solidFill>
              </a:rPr>
              <a:t>intervenční lékaře </a:t>
            </a:r>
            <a:r>
              <a:rPr lang="cs-CZ" sz="2600" dirty="0">
                <a:solidFill>
                  <a:schemeClr val="tx1"/>
                </a:solidFill>
              </a:rPr>
              <a:t>3–10 </a:t>
            </a:r>
            <a:r>
              <a:rPr lang="cs-CZ" sz="2600" dirty="0" err="1" smtClean="0">
                <a:solidFill>
                  <a:schemeClr val="tx1"/>
                </a:solidFill>
              </a:rPr>
              <a:t>pts</a:t>
            </a:r>
            <a:r>
              <a:rPr lang="cs-CZ" sz="2600" dirty="0" smtClean="0">
                <a:solidFill>
                  <a:schemeClr val="tx1"/>
                </a:solidFill>
              </a:rPr>
              <a:t>.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/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Pacienti </a:t>
            </a:r>
            <a:r>
              <a:rPr lang="cs-CZ" sz="2600" dirty="0">
                <a:solidFill>
                  <a:schemeClr val="tx1"/>
                </a:solidFill>
              </a:rPr>
              <a:t>mohou </a:t>
            </a:r>
            <a:r>
              <a:rPr lang="cs-CZ" sz="2600" dirty="0" smtClean="0">
                <a:solidFill>
                  <a:schemeClr val="tx1"/>
                </a:solidFill>
              </a:rPr>
              <a:t>občas pociťovat stimulaci – snižuje se během </a:t>
            </a:r>
            <a:r>
              <a:rPr lang="cs-CZ" sz="2600" dirty="0">
                <a:solidFill>
                  <a:schemeClr val="tx1"/>
                </a:solidFill>
              </a:rPr>
              <a:t>několika </a:t>
            </a:r>
            <a:r>
              <a:rPr lang="cs-CZ" sz="2600" dirty="0" smtClean="0">
                <a:solidFill>
                  <a:schemeClr val="tx1"/>
                </a:solidFill>
              </a:rPr>
              <a:t>týdnů, stimulace jen ve spánku</a:t>
            </a:r>
            <a:endParaRPr lang="cs-CZ" sz="2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76297" y="403501"/>
            <a:ext cx="8245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tx2"/>
                </a:solidFill>
              </a:rPr>
              <a:t>PNS – praktické komentáře</a:t>
            </a:r>
            <a:endParaRPr lang="cs-CZ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8105FFA-C143-4FBD-830F-95352491B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I. Interní </a:t>
            </a:r>
            <a:r>
              <a:rPr lang="cs-CZ" dirty="0" err="1" smtClean="0"/>
              <a:t>kardioangiologická</a:t>
            </a:r>
            <a:r>
              <a:rPr lang="cs-CZ" dirty="0" smtClean="0"/>
              <a:t> klinika Fakultní </a:t>
            </a:r>
            <a:r>
              <a:rPr lang="cs-CZ" dirty="0"/>
              <a:t>nemocnice u sv. Anny v Brně a Lékařské fakulty Masarykovy univerzity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72054" y="1615966"/>
            <a:ext cx="10688047" cy="4516820"/>
          </a:xfrm>
        </p:spPr>
        <p:txBody>
          <a:bodyPr/>
          <a:lstStyle/>
          <a:p>
            <a:pPr algn="ctr"/>
            <a:r>
              <a:rPr lang="cs-CZ" sz="2600" dirty="0">
                <a:solidFill>
                  <a:schemeClr val="tx1"/>
                </a:solidFill>
              </a:rPr>
              <a:t>U pacientů s </a:t>
            </a:r>
            <a:r>
              <a:rPr lang="cs-CZ" sz="2600" dirty="0" err="1">
                <a:solidFill>
                  <a:schemeClr val="tx1"/>
                </a:solidFill>
              </a:rPr>
              <a:t>HFrEF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(EF LK </a:t>
            </a:r>
            <a:r>
              <a:rPr lang="cs-CZ" sz="2600" dirty="0">
                <a:solidFill>
                  <a:schemeClr val="tx1"/>
                </a:solidFill>
              </a:rPr>
              <a:t>25–45%) a </a:t>
            </a:r>
            <a:r>
              <a:rPr lang="cs-CZ" sz="2600" dirty="0" smtClean="0">
                <a:solidFill>
                  <a:schemeClr val="tx1"/>
                </a:solidFill>
              </a:rPr>
              <a:t>štíhlým QRS komplexem (&lt;</a:t>
            </a:r>
            <a:r>
              <a:rPr lang="cs-CZ" sz="2600" dirty="0">
                <a:solidFill>
                  <a:schemeClr val="tx1"/>
                </a:solidFill>
              </a:rPr>
              <a:t>130 </a:t>
            </a:r>
            <a:r>
              <a:rPr lang="cs-CZ" sz="2600" dirty="0" err="1">
                <a:solidFill>
                  <a:schemeClr val="tx1"/>
                </a:solidFill>
              </a:rPr>
              <a:t>ms</a:t>
            </a:r>
            <a:r>
              <a:rPr lang="cs-CZ" sz="2600" dirty="0">
                <a:solidFill>
                  <a:schemeClr val="tx1"/>
                </a:solidFill>
              </a:rPr>
              <a:t>) lze zvážit modulaci srdeční kontraktility (CCM), aby se zlepšila </a:t>
            </a:r>
            <a:r>
              <a:rPr lang="cs-CZ" sz="2600" dirty="0" smtClean="0">
                <a:solidFill>
                  <a:schemeClr val="tx1"/>
                </a:solidFill>
              </a:rPr>
              <a:t>toleranci zátěže, </a:t>
            </a:r>
            <a:r>
              <a:rPr lang="cs-CZ" sz="2600" dirty="0">
                <a:solidFill>
                  <a:schemeClr val="tx1"/>
                </a:solidFill>
              </a:rPr>
              <a:t>kvalita života a zmírnily HF příznaky – </a:t>
            </a:r>
            <a:r>
              <a:rPr lang="cs-CZ" sz="2600" dirty="0"/>
              <a:t>konsensus</a:t>
            </a:r>
            <a:r>
              <a:rPr lang="cs-CZ" sz="2600" dirty="0">
                <a:solidFill>
                  <a:schemeClr val="tx1"/>
                </a:solidFill>
              </a:rPr>
              <a:t/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dirty="0" err="1" smtClean="0"/>
              <a:t>FiX</a:t>
            </a:r>
            <a:r>
              <a:rPr lang="cs-CZ" sz="2600" dirty="0" smtClean="0"/>
              <a:t>-HF </a:t>
            </a:r>
            <a:r>
              <a:rPr lang="cs-CZ" sz="2600" dirty="0"/>
              <a:t>5C </a:t>
            </a:r>
            <a:r>
              <a:rPr lang="cs-CZ" sz="2600" dirty="0" smtClean="0">
                <a:solidFill>
                  <a:schemeClr val="tx1"/>
                </a:solidFill>
              </a:rPr>
              <a:t>(bezpečnost </a:t>
            </a:r>
            <a:r>
              <a:rPr lang="cs-CZ" sz="2600" dirty="0">
                <a:solidFill>
                  <a:schemeClr val="tx1"/>
                </a:solidFill>
              </a:rPr>
              <a:t>a účinnosti systému OPTIMIZER® u </a:t>
            </a:r>
            <a:r>
              <a:rPr lang="cs-CZ" sz="2600" dirty="0" smtClean="0">
                <a:solidFill>
                  <a:schemeClr val="tx1"/>
                </a:solidFill>
              </a:rPr>
              <a:t>pac. se </a:t>
            </a:r>
            <a:r>
              <a:rPr lang="cs-CZ" sz="2600" dirty="0">
                <a:solidFill>
                  <a:schemeClr val="tx1"/>
                </a:solidFill>
              </a:rPr>
              <a:t>středně těžkým až těžkým </a:t>
            </a:r>
            <a:r>
              <a:rPr lang="cs-CZ" sz="2600" dirty="0" smtClean="0">
                <a:solidFill>
                  <a:schemeClr val="tx1"/>
                </a:solidFill>
              </a:rPr>
              <a:t>SS – 160 </a:t>
            </a:r>
            <a:r>
              <a:rPr lang="cs-CZ" sz="2600" dirty="0" err="1" smtClean="0">
                <a:solidFill>
                  <a:schemeClr val="tx1"/>
                </a:solidFill>
              </a:rPr>
              <a:t>pts</a:t>
            </a:r>
            <a:r>
              <a:rPr lang="cs-CZ" sz="2600" dirty="0" smtClean="0">
                <a:solidFill>
                  <a:schemeClr val="tx1"/>
                </a:solidFill>
              </a:rPr>
              <a:t>., 24T) - vzestup pVO2 </a:t>
            </a:r>
            <a:r>
              <a:rPr lang="cs-CZ" sz="2600" dirty="0">
                <a:solidFill>
                  <a:schemeClr val="tx1"/>
                </a:solidFill>
              </a:rPr>
              <a:t>o </a:t>
            </a:r>
            <a:r>
              <a:rPr lang="cs-CZ" sz="2600" dirty="0" smtClean="0">
                <a:solidFill>
                  <a:schemeClr val="tx1"/>
                </a:solidFill>
              </a:rPr>
              <a:t>0,84ml/kg/min., MLWHF (p&lt;0,001</a:t>
            </a:r>
            <a:r>
              <a:rPr lang="cs-CZ" sz="2600" dirty="0">
                <a:solidFill>
                  <a:schemeClr val="tx1"/>
                </a:solidFill>
              </a:rPr>
              <a:t>), </a:t>
            </a:r>
            <a:r>
              <a:rPr lang="cs-CZ" sz="2600" dirty="0" smtClean="0">
                <a:solidFill>
                  <a:schemeClr val="tx1"/>
                </a:solidFill>
              </a:rPr>
              <a:t>NYHA (p&lt;0,001</a:t>
            </a:r>
            <a:r>
              <a:rPr lang="cs-CZ" sz="2600" dirty="0">
                <a:solidFill>
                  <a:schemeClr val="tx1"/>
                </a:solidFill>
              </a:rPr>
              <a:t>) a </a:t>
            </a:r>
            <a:r>
              <a:rPr lang="cs-CZ" sz="2600" dirty="0" smtClean="0">
                <a:solidFill>
                  <a:schemeClr val="tx1"/>
                </a:solidFill>
              </a:rPr>
              <a:t>6MWT (p= </a:t>
            </a:r>
            <a:r>
              <a:rPr lang="cs-CZ" sz="2600" dirty="0">
                <a:solidFill>
                  <a:schemeClr val="tx1"/>
                </a:solidFill>
              </a:rPr>
              <a:t>0,02</a:t>
            </a:r>
            <a:r>
              <a:rPr lang="cs-CZ" sz="2600" dirty="0" smtClean="0">
                <a:solidFill>
                  <a:schemeClr val="tx1"/>
                </a:solidFill>
              </a:rPr>
              <a:t>), </a:t>
            </a:r>
            <a:r>
              <a:rPr lang="cs-CZ" sz="2600" u="sng" dirty="0" smtClean="0">
                <a:solidFill>
                  <a:schemeClr val="tx1"/>
                </a:solidFill>
              </a:rPr>
              <a:t>CV úmrtí a hospitalizace HF (10,8%...2,9%, p= </a:t>
            </a:r>
            <a:r>
              <a:rPr lang="cs-CZ" sz="2600" u="sng" dirty="0">
                <a:solidFill>
                  <a:schemeClr val="tx1"/>
                </a:solidFill>
              </a:rPr>
              <a:t>0,048)</a:t>
            </a:r>
            <a:r>
              <a:rPr lang="cs-CZ" sz="2600" dirty="0">
                <a:solidFill>
                  <a:schemeClr val="tx1"/>
                </a:solidFill>
              </a:rPr>
              <a:t>.</a:t>
            </a:r>
            <a:br>
              <a:rPr lang="cs-CZ" sz="2600" dirty="0">
                <a:solidFill>
                  <a:schemeClr val="tx1"/>
                </a:solidFill>
              </a:rPr>
            </a:br>
            <a:r>
              <a:rPr lang="cs-CZ" sz="2600" dirty="0">
                <a:solidFill>
                  <a:schemeClr val="tx1"/>
                </a:solidFill>
              </a:rPr>
              <a:t/>
            </a:r>
            <a:br>
              <a:rPr lang="cs-CZ" sz="2600" dirty="0">
                <a:solidFill>
                  <a:schemeClr val="tx1"/>
                </a:solidFill>
              </a:rPr>
            </a:br>
            <a:endParaRPr lang="cs-CZ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99" y="403501"/>
            <a:ext cx="1126797" cy="5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5627" y="403501"/>
            <a:ext cx="73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tx2"/>
                </a:solidFill>
                <a:latin typeface="+mj-lt"/>
              </a:rPr>
              <a:t>Modulace srdeční 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</a:rPr>
              <a:t>kontraktility (CCM)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029884" y="6453747"/>
            <a:ext cx="2916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+mj-lt"/>
              </a:rPr>
              <a:t>Abraham WT, </a:t>
            </a:r>
            <a:r>
              <a:rPr lang="en-US" sz="1200" dirty="0" smtClean="0">
                <a:latin typeface="+mj-lt"/>
              </a:rPr>
              <a:t>JACC</a:t>
            </a:r>
            <a:r>
              <a:rPr lang="en-US" sz="1200" dirty="0">
                <a:latin typeface="+mj-lt"/>
              </a:rPr>
              <a:t>: Heart </a:t>
            </a:r>
            <a:r>
              <a:rPr lang="en-US" sz="1200" dirty="0" smtClean="0">
                <a:latin typeface="+mj-lt"/>
              </a:rPr>
              <a:t>Failure</a:t>
            </a:r>
            <a:r>
              <a:rPr lang="cs-CZ" sz="1200" dirty="0" smtClean="0">
                <a:latin typeface="+mj-lt"/>
              </a:rPr>
              <a:t> 2018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med-cz-fnusa-v02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1" id="{F4385E97-9713-4913-BBA0-F34707C77177}" vid="{01627D72-E51E-4FE0-B9F8-097DD41CF8E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prezentace-med-cz-fnusa-v02</Template>
  <TotalTime>1848</TotalTime>
  <Words>1273</Words>
  <Application>Microsoft Office PowerPoint</Application>
  <PresentationFormat>Vlastní</PresentationFormat>
  <Paragraphs>103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prezentace-med-cz-fnusa-v02</vt:lpstr>
      <vt:lpstr>Position Statement ESC 2019: Clinical practice update on heart failure 2019: pharmacotherapy, procedures, devices and patient management. An expert consensus meeting report of The HFA of the ESC. Spánková apnoe a životní styl</vt:lpstr>
      <vt:lpstr>Prevalence SDB u CHSS 51-88% – vyšší než v běžné populaci Jak u HFpEF tak u HFrEF Relativní nedostatek typických symptomů (denní spavost) Poddiagnostikovanost CSA/CSB      - prevalence narůstá s tíží SS      - asociace s horší prognózou i u lehkých forem</vt:lpstr>
      <vt:lpstr>Pacienti se SS a podezřením na spánkovou apnoi u kterých je zvažována terapie pomocí PAP by měli být vyšetřeni pomocí PG nebo PSG – dg. OSA vs CSA/CSB.</vt:lpstr>
      <vt:lpstr>Zjistit vliv léčby poruch dýchání ve spánku s predominancí centrální spánkové apnoe (AHI &gt;15/hod., cAHI/AHI &gt; 50 % a cAI &gt;10/hod.) pomocí adaptabilní servo-ventilace (ASV) u pacientů se srdečním selháním (NYHA III, IV a II s &gt; 1 hospitalizací pro srdeční selhání v posledních 24 měsících, EF LK &lt; 45% - HFrEF) na přežití a kardiovaskulární výsledky. Primární složený cíl: vznik první události - úmrtí z jakékoli příčiny, OTS, dlouhodobá VAD, KPR pro náhlou srdeční zástavu, adekvátní ICD léčba nebo neplánovaná hospitalizace pro zhoršené CHSS. </vt:lpstr>
      <vt:lpstr>SERVE-HF</vt:lpstr>
      <vt:lpstr>Studie nezahrnovala osoby s CSA bez SS nebo s HFpEF, pacienty s převládající OSA a nezahrnovala další způsoby léčby, např. CPAP, APAP.  Studie neidentifikovala žádnou výhodu terapie ASV pro pac. s CHSS (KI).  U všech pacientů je třeba posoudit riziko SS. V případě příznaků a projevů SS je třeba provést objektivní hodnocení EF LK.</vt:lpstr>
      <vt:lpstr>Snímek 7</vt:lpstr>
      <vt:lpstr>PNS schválena FDA v roce 2018 PNS hrazena v řadě evropských zemí  Další studie nutné před pozitivním doporučením této terapie  Učící křivka pro zkušené intervenční lékaře 3–10 pts.  Pacienti mohou občas pociťovat stimulaci – snižuje se během několika týdnů, stimulace jen ve spánku</vt:lpstr>
      <vt:lpstr>U pacientů s HFrEF (EF LK 25–45%) a štíhlým QRS komplexem (&lt;130 ms) lze zvážit modulaci srdeční kontraktility (CCM), aby se zlepšila toleranci zátěže, kvalita života a zmírnily HF příznaky – konsensus FiX-HF 5C (bezpečnost a účinnosti systému OPTIMIZER® u pac. se středně těžkým až těžkým SS – 160 pts., 24T) - vzestup pVO2 o 0,84ml/kg/min., MLWHF (p&lt;0,001), NYHA (p&lt;0,001) a 6MWT (p= 0,02), CV úmrtí a hospitalizace HF (10,8%...2,9%, p= 0,048).  </vt:lpstr>
      <vt:lpstr>Snímek 10</vt:lpstr>
      <vt:lpstr>Snímek 11</vt:lpstr>
      <vt:lpstr>Omezené důkazy pro nová doporučení.  U pacientů s pokročilým SS, u kterých se uvažuje o implantaci LVAD HeartMate by se mělo uvažovat spíše o zařízení HeartMate 3 než HeartMate II.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FN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Vyšetřovací metody v endokrinologii</dc:title>
  <dc:creator>Ludka Ondřej</dc:creator>
  <cp:lastModifiedBy>Ludka</cp:lastModifiedBy>
  <cp:revision>112</cp:revision>
  <cp:lastPrinted>1601-01-01T00:00:00Z</cp:lastPrinted>
  <dcterms:created xsi:type="dcterms:W3CDTF">2019-03-30T19:28:50Z</dcterms:created>
  <dcterms:modified xsi:type="dcterms:W3CDTF">2019-10-15T22:47:52Z</dcterms:modified>
</cp:coreProperties>
</file>