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0" r:id="rId3"/>
    <p:sldId id="257" r:id="rId4"/>
    <p:sldId id="258" r:id="rId5"/>
    <p:sldId id="261" r:id="rId6"/>
    <p:sldId id="262" r:id="rId7"/>
    <p:sldId id="263" r:id="rId8"/>
    <p:sldId id="264" r:id="rId9"/>
    <p:sldId id="274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59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A036-5F1C-4903-8DFD-9E4B0A331E0E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6EA-31CE-4B1A-9BC9-1AF131363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47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A036-5F1C-4903-8DFD-9E4B0A331E0E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6EA-31CE-4B1A-9BC9-1AF131363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31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A036-5F1C-4903-8DFD-9E4B0A331E0E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6EA-31CE-4B1A-9BC9-1AF131363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17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A036-5F1C-4903-8DFD-9E4B0A331E0E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6EA-31CE-4B1A-9BC9-1AF131363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11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A036-5F1C-4903-8DFD-9E4B0A331E0E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6EA-31CE-4B1A-9BC9-1AF131363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20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A036-5F1C-4903-8DFD-9E4B0A331E0E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6EA-31CE-4B1A-9BC9-1AF131363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29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A036-5F1C-4903-8DFD-9E4B0A331E0E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6EA-31CE-4B1A-9BC9-1AF131363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45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A036-5F1C-4903-8DFD-9E4B0A331E0E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6EA-31CE-4B1A-9BC9-1AF131363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56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A036-5F1C-4903-8DFD-9E4B0A331E0E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6EA-31CE-4B1A-9BC9-1AF131363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04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A036-5F1C-4903-8DFD-9E4B0A331E0E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6EA-31CE-4B1A-9BC9-1AF131363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96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A036-5F1C-4903-8DFD-9E4B0A331E0E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76EA-31CE-4B1A-9BC9-1AF131363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1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4A036-5F1C-4903-8DFD-9E4B0A331E0E}" type="datetimeFigureOut">
              <a:rPr lang="cs-CZ" smtClean="0"/>
              <a:t>24.02.2022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76EA-31CE-4B1A-9BC9-1AF131363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9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618565"/>
            <a:ext cx="12102353" cy="134379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  <a:latin typeface="+mn-lt"/>
              </a:rPr>
              <a:t>Co přinášejí </a:t>
            </a:r>
            <a:r>
              <a:rPr lang="cs-CZ" sz="4000" b="1" dirty="0" err="1">
                <a:solidFill>
                  <a:srgbClr val="FF0000"/>
                </a:solidFill>
                <a:latin typeface="+mn-lt"/>
              </a:rPr>
              <a:t>guidelines</a:t>
            </a:r>
            <a:r>
              <a:rPr lang="cs-CZ" sz="4000" b="1" dirty="0">
                <a:solidFill>
                  <a:srgbClr val="FF0000"/>
                </a:solidFill>
                <a:latin typeface="+mn-lt"/>
              </a:rPr>
              <a:t> ESC 2021 nového </a:t>
            </a:r>
            <a:br>
              <a:rPr lang="cs-CZ" sz="4000" b="1" dirty="0">
                <a:solidFill>
                  <a:srgbClr val="FF0000"/>
                </a:solidFill>
                <a:latin typeface="+mn-lt"/>
              </a:rPr>
            </a:br>
            <a:r>
              <a:rPr lang="cs-CZ" sz="4000" b="1" dirty="0">
                <a:solidFill>
                  <a:srgbClr val="FF0000"/>
                </a:solidFill>
                <a:latin typeface="+mn-lt"/>
              </a:rPr>
              <a:t>pro aortální regurgitaci?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3505" y="2356184"/>
            <a:ext cx="5701554" cy="1655762"/>
          </a:xfrm>
        </p:spPr>
        <p:txBody>
          <a:bodyPr/>
          <a:lstStyle/>
          <a:p>
            <a:r>
              <a:rPr lang="cs-CZ" dirty="0"/>
              <a:t>Jana Rubáčková Popelová</a:t>
            </a:r>
          </a:p>
          <a:p>
            <a:r>
              <a:rPr lang="cs-CZ" dirty="0"/>
              <a:t>Centrum pro vrozené srdeční vady</a:t>
            </a:r>
          </a:p>
          <a:p>
            <a:r>
              <a:rPr lang="cs-CZ" dirty="0"/>
              <a:t>Nemocnice Na Homolce, Praha 5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288305" y="5119259"/>
            <a:ext cx="377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00B0F0"/>
                </a:solidFill>
              </a:rPr>
              <a:t>Hradec Králové, 24.-25.2.2022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71" y="4196612"/>
            <a:ext cx="5514123" cy="243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2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529" y="446275"/>
            <a:ext cx="10515600" cy="79982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err="1">
                <a:solidFill>
                  <a:srgbClr val="FF0000"/>
                </a:solidFill>
                <a:latin typeface="+mn-lt"/>
              </a:rPr>
              <a:t>Medikamentozní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 léčba u AR?</a:t>
            </a:r>
            <a:br>
              <a:rPr lang="cs-CZ" sz="3200" b="1" dirty="0">
                <a:solidFill>
                  <a:srgbClr val="FF0000"/>
                </a:solidFill>
                <a:latin typeface="+mn-lt"/>
              </a:rPr>
            </a:br>
            <a:endParaRPr lang="cs-CZ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079" y="2060295"/>
            <a:ext cx="10986248" cy="3364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</a:rPr>
              <a:t>Nepodávat </a:t>
            </a:r>
            <a:r>
              <a:rPr lang="cs-CZ" sz="2000" b="1" dirty="0" err="1">
                <a:solidFill>
                  <a:srgbClr val="FF0000"/>
                </a:solidFill>
              </a:rPr>
              <a:t>medikamentozní</a:t>
            </a:r>
            <a:r>
              <a:rPr lang="cs-CZ" sz="2000" b="1" dirty="0">
                <a:solidFill>
                  <a:srgbClr val="FF0000"/>
                </a:solidFill>
              </a:rPr>
              <a:t> léčbu:</a:t>
            </a:r>
          </a:p>
          <a:p>
            <a:r>
              <a:rPr lang="cs-CZ" sz="2000" b="1" dirty="0"/>
              <a:t>Symptomatická těžká AR  - je doporučena operace,</a:t>
            </a:r>
            <a:r>
              <a:rPr lang="cs-CZ" sz="2000" dirty="0"/>
              <a:t> nikoliv vasodilatační léčba</a:t>
            </a:r>
          </a:p>
          <a:p>
            <a:r>
              <a:rPr lang="cs-CZ" sz="2000" b="1" dirty="0"/>
              <a:t>Není doporučena </a:t>
            </a:r>
            <a:r>
              <a:rPr lang="cs-CZ" sz="2000" b="1" dirty="0" err="1"/>
              <a:t>medikamentozní</a:t>
            </a:r>
            <a:r>
              <a:rPr lang="cs-CZ" sz="2000" b="1" dirty="0"/>
              <a:t> léčba ani k oddálení operace u těžké AR!</a:t>
            </a:r>
          </a:p>
          <a:p>
            <a:endParaRPr lang="cs-CZ" sz="2000" b="1" dirty="0"/>
          </a:p>
          <a:p>
            <a:pPr marL="0" indent="0">
              <a:buNone/>
            </a:pPr>
            <a:r>
              <a:rPr lang="cs-CZ" sz="2000" b="1" dirty="0" err="1">
                <a:solidFill>
                  <a:srgbClr val="FF0000"/>
                </a:solidFill>
              </a:rPr>
              <a:t>Medikamentozní</a:t>
            </a:r>
            <a:r>
              <a:rPr lang="cs-CZ" sz="2000" b="1" dirty="0">
                <a:solidFill>
                  <a:srgbClr val="FF0000"/>
                </a:solidFill>
              </a:rPr>
              <a:t> léčbu lze podat:</a:t>
            </a:r>
          </a:p>
          <a:p>
            <a:r>
              <a:rPr lang="cs-CZ" sz="2000" b="1" dirty="0"/>
              <a:t>U inoperabilní </a:t>
            </a:r>
            <a:r>
              <a:rPr lang="cs-CZ" sz="2000" dirty="0"/>
              <a:t>těžké symptomatické chronické AR – symptomatická úleva</a:t>
            </a:r>
          </a:p>
          <a:p>
            <a:r>
              <a:rPr lang="cs-CZ" sz="2000" b="1" dirty="0"/>
              <a:t>Po operaci AR </a:t>
            </a:r>
            <a:r>
              <a:rPr lang="cs-CZ" sz="2000" dirty="0"/>
              <a:t>jsou ACEI a beta-blokátory užitečné </a:t>
            </a:r>
            <a:r>
              <a:rPr lang="cs-CZ" sz="2000" b="1" dirty="0"/>
              <a:t>u srdečního selhání a hypertenze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494494" y="5900881"/>
            <a:ext cx="3886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err="1">
                <a:solidFill>
                  <a:schemeClr val="accent1"/>
                </a:solidFill>
              </a:rPr>
              <a:t>Guidelines</a:t>
            </a:r>
            <a:r>
              <a:rPr lang="cs-CZ" sz="1600" b="1" i="1" dirty="0">
                <a:solidFill>
                  <a:schemeClr val="accent1"/>
                </a:solidFill>
              </a:rPr>
              <a:t> ESC 2021, </a:t>
            </a:r>
            <a:r>
              <a:rPr lang="cs-CZ" sz="1600" b="1" i="1" dirty="0" err="1">
                <a:solidFill>
                  <a:schemeClr val="accent1"/>
                </a:solidFill>
              </a:rPr>
              <a:t>Vahanian</a:t>
            </a:r>
            <a:r>
              <a:rPr lang="cs-CZ" sz="1600" b="1" i="1" dirty="0">
                <a:solidFill>
                  <a:schemeClr val="accent1"/>
                </a:solidFill>
              </a:rPr>
              <a:t> A; EHJ 2021.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078941" y="1030941"/>
            <a:ext cx="2391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(ACEI, </a:t>
            </a:r>
            <a:r>
              <a:rPr lang="cs-CZ" b="1" dirty="0" err="1">
                <a:solidFill>
                  <a:schemeClr val="accent1"/>
                </a:solidFill>
              </a:rPr>
              <a:t>dihydropyridine</a:t>
            </a:r>
            <a:r>
              <a:rPr lang="cs-CZ" b="1" dirty="0">
                <a:solidFill>
                  <a:schemeClr val="accent1"/>
                </a:solidFill>
              </a:rPr>
              <a:t>)</a:t>
            </a:r>
            <a:br>
              <a:rPr lang="cs-CZ" b="1" dirty="0">
                <a:solidFill>
                  <a:schemeClr val="accent1"/>
                </a:solidFill>
              </a:rPr>
            </a:b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4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255" y="414772"/>
            <a:ext cx="10515600" cy="10692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Chirurgický výkon pro dilataci kořene aorty  nebo ascendentní aorty </a:t>
            </a:r>
            <a:br>
              <a:rPr lang="cs-CZ" sz="3200" b="1" dirty="0">
                <a:solidFill>
                  <a:srgbClr val="FF0000"/>
                </a:solidFill>
                <a:latin typeface="+mn-lt"/>
              </a:rPr>
            </a:br>
            <a:endParaRPr lang="cs-CZ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976" y="1559859"/>
            <a:ext cx="11932024" cy="4876800"/>
          </a:xfrm>
        </p:spPr>
        <p:txBody>
          <a:bodyPr>
            <a:normAutofit/>
          </a:bodyPr>
          <a:lstStyle/>
          <a:p>
            <a:r>
              <a:rPr lang="cs-CZ" sz="2400" dirty="0"/>
              <a:t>Ve zkušených centrech s ověřenými dobrými dlouhodobými výsledky (IB)</a:t>
            </a:r>
          </a:p>
          <a:p>
            <a:endParaRPr lang="cs-CZ" sz="1200" dirty="0"/>
          </a:p>
          <a:p>
            <a:r>
              <a:rPr lang="cs-CZ" sz="2400" b="1" dirty="0">
                <a:solidFill>
                  <a:srgbClr val="FF0000"/>
                </a:solidFill>
              </a:rPr>
              <a:t>≥ 55 mm: </a:t>
            </a:r>
            <a:r>
              <a:rPr lang="cs-CZ" sz="2400" dirty="0"/>
              <a:t>všichni pacienti</a:t>
            </a:r>
          </a:p>
          <a:p>
            <a:endParaRPr lang="cs-CZ" sz="2000" dirty="0"/>
          </a:p>
          <a:p>
            <a:r>
              <a:rPr lang="cs-CZ" sz="2400" b="1" dirty="0">
                <a:solidFill>
                  <a:srgbClr val="FF0000"/>
                </a:solidFill>
              </a:rPr>
              <a:t>≥ 50 mm:</a:t>
            </a:r>
            <a:r>
              <a:rPr lang="cs-CZ" sz="2400" dirty="0"/>
              <a:t> </a:t>
            </a:r>
            <a:r>
              <a:rPr lang="cs-CZ" sz="2400" dirty="0" err="1"/>
              <a:t>bikuspidální</a:t>
            </a:r>
            <a:r>
              <a:rPr lang="cs-CZ" sz="2400" dirty="0"/>
              <a:t> chlopeň aorty s rizikovými faktory nebo s koarktací aorty (</a:t>
            </a:r>
            <a:r>
              <a:rPr lang="cs-CZ" sz="2400" dirty="0" err="1"/>
              <a:t>IIaC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                      </a:t>
            </a:r>
            <a:r>
              <a:rPr lang="cs-CZ" sz="2400" dirty="0" err="1"/>
              <a:t>Marfanův</a:t>
            </a:r>
            <a:r>
              <a:rPr lang="cs-CZ" sz="2400" dirty="0"/>
              <a:t> syndrom (IC)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2400" b="1" dirty="0">
                <a:solidFill>
                  <a:srgbClr val="FF0000"/>
                </a:solidFill>
              </a:rPr>
              <a:t>≥ 45mm:  </a:t>
            </a:r>
            <a:r>
              <a:rPr lang="cs-CZ" sz="2400" dirty="0" err="1"/>
              <a:t>Marfanův</a:t>
            </a:r>
            <a:r>
              <a:rPr lang="cs-CZ" sz="2400" dirty="0"/>
              <a:t> syndrom s rizikovými faktory (</a:t>
            </a:r>
            <a:r>
              <a:rPr lang="cs-CZ" sz="2400" dirty="0" err="1"/>
              <a:t>IIaC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                     </a:t>
            </a:r>
            <a:r>
              <a:rPr lang="cs-CZ" sz="1800" dirty="0">
                <a:solidFill>
                  <a:schemeClr val="accent1"/>
                </a:solidFill>
              </a:rPr>
              <a:t>(</a:t>
            </a:r>
            <a:r>
              <a:rPr lang="cs-CZ" sz="1800" dirty="0" err="1">
                <a:solidFill>
                  <a:schemeClr val="accent1"/>
                </a:solidFill>
              </a:rPr>
              <a:t>pozit.RA</a:t>
            </a:r>
            <a:r>
              <a:rPr lang="cs-CZ" sz="1800" dirty="0">
                <a:solidFill>
                  <a:schemeClr val="accent1"/>
                </a:solidFill>
              </a:rPr>
              <a:t>, těžká AR, MR, </a:t>
            </a:r>
            <a:r>
              <a:rPr lang="cs-CZ" sz="1800" b="1" dirty="0">
                <a:solidFill>
                  <a:schemeClr val="accent1"/>
                </a:solidFill>
              </a:rPr>
              <a:t>před plánovaným těhotenstvím</a:t>
            </a:r>
            <a:r>
              <a:rPr lang="cs-CZ" sz="1800" dirty="0">
                <a:solidFill>
                  <a:schemeClr val="accent1"/>
                </a:solidFill>
              </a:rPr>
              <a:t>, nekontrolovaná hypertenze, </a:t>
            </a:r>
            <a:r>
              <a:rPr lang="cs-CZ" sz="1800" b="1" dirty="0">
                <a:solidFill>
                  <a:schemeClr val="accent1"/>
                </a:solidFill>
              </a:rPr>
              <a:t>progrese o &gt; 3 mm/rok)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1"/>
                </a:solidFill>
              </a:rPr>
              <a:t>                      </a:t>
            </a:r>
            <a:r>
              <a:rPr lang="cs-CZ" sz="2400" dirty="0" err="1"/>
              <a:t>Loeys-Dietzův</a:t>
            </a:r>
            <a:r>
              <a:rPr lang="cs-CZ" sz="2400" dirty="0"/>
              <a:t> syndrom, pacienti s TGFBR1 a TGFBR2 mutacemi (</a:t>
            </a:r>
            <a:r>
              <a:rPr lang="cs-CZ" sz="2400" dirty="0" err="1"/>
              <a:t>IIaC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                      Při chirurgickém výkonu indikovaném primárně pro významnou aortální vadu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167771" y="6436659"/>
            <a:ext cx="3886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err="1">
                <a:solidFill>
                  <a:schemeClr val="accent1"/>
                </a:solidFill>
              </a:rPr>
              <a:t>Guidelines</a:t>
            </a:r>
            <a:r>
              <a:rPr lang="cs-CZ" sz="1600" b="1" i="1" dirty="0">
                <a:solidFill>
                  <a:schemeClr val="accent1"/>
                </a:solidFill>
              </a:rPr>
              <a:t> ESC 2021, </a:t>
            </a:r>
            <a:r>
              <a:rPr lang="cs-CZ" sz="1600" b="1" i="1" dirty="0" err="1">
                <a:solidFill>
                  <a:schemeClr val="accent1"/>
                </a:solidFill>
              </a:rPr>
              <a:t>Vahanian</a:t>
            </a:r>
            <a:r>
              <a:rPr lang="cs-CZ" sz="1600" b="1" i="1" dirty="0">
                <a:solidFill>
                  <a:schemeClr val="accent1"/>
                </a:solidFill>
              </a:rPr>
              <a:t> A; EHJ 2021.</a:t>
            </a:r>
          </a:p>
        </p:txBody>
      </p:sp>
    </p:spTree>
    <p:extLst>
      <p:ext uri="{BB962C8B-B14F-4D97-AF65-F5344CB8AC3E}">
        <p14:creationId xmlns:p14="http://schemas.microsoft.com/office/powerpoint/2010/main" val="285252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1" y="221691"/>
            <a:ext cx="10295965" cy="106922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Jaké jsou prognostické ukazatele u chronické AR?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541" y="1547254"/>
            <a:ext cx="12075459" cy="4880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i="1" dirty="0">
                <a:solidFill>
                  <a:srgbClr val="FF0000"/>
                </a:solidFill>
              </a:rPr>
              <a:t>Co v </a:t>
            </a:r>
            <a:r>
              <a:rPr lang="cs-CZ" sz="2000" b="1" i="1" dirty="0" err="1">
                <a:solidFill>
                  <a:srgbClr val="FF0000"/>
                </a:solidFill>
              </a:rPr>
              <a:t>guidelines</a:t>
            </a:r>
            <a:r>
              <a:rPr lang="cs-CZ" sz="2000" b="1" i="1" dirty="0">
                <a:solidFill>
                  <a:srgbClr val="FF0000"/>
                </a:solidFill>
              </a:rPr>
              <a:t> je a nemění se:</a:t>
            </a:r>
          </a:p>
          <a:p>
            <a:r>
              <a:rPr lang="cs-CZ" sz="2000" b="1" dirty="0"/>
              <a:t>Symptomy</a:t>
            </a:r>
            <a:endParaRPr lang="cs-CZ" sz="2000" b="1" dirty="0">
              <a:solidFill>
                <a:srgbClr val="FF0000"/>
              </a:solidFill>
            </a:endParaRPr>
          </a:p>
          <a:p>
            <a:endParaRPr lang="cs-CZ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000" b="1" i="1" dirty="0">
                <a:solidFill>
                  <a:srgbClr val="FF0000"/>
                </a:solidFill>
              </a:rPr>
              <a:t>Co v </a:t>
            </a:r>
            <a:r>
              <a:rPr lang="cs-CZ" sz="2000" b="1" i="1" dirty="0" err="1">
                <a:solidFill>
                  <a:srgbClr val="FF0000"/>
                </a:solidFill>
              </a:rPr>
              <a:t>guidelines</a:t>
            </a:r>
            <a:r>
              <a:rPr lang="cs-CZ" sz="2000" b="1" i="1" dirty="0">
                <a:solidFill>
                  <a:srgbClr val="FF0000"/>
                </a:solidFill>
              </a:rPr>
              <a:t> je a mění se:</a:t>
            </a:r>
          </a:p>
          <a:p>
            <a:r>
              <a:rPr lang="cs-CZ" sz="2000" b="1" dirty="0"/>
              <a:t>LVEDD </a:t>
            </a:r>
            <a:r>
              <a:rPr lang="cs-CZ" sz="2000" b="1" dirty="0">
                <a:solidFill>
                  <a:schemeClr val="accent1"/>
                </a:solidFill>
              </a:rPr>
              <a:t>(75…70 mm; ….35 mm/m2)</a:t>
            </a:r>
          </a:p>
          <a:p>
            <a:r>
              <a:rPr lang="cs-CZ" sz="2000" b="1" dirty="0"/>
              <a:t>LVESD </a:t>
            </a:r>
            <a:r>
              <a:rPr lang="cs-CZ" sz="2000" b="1" dirty="0">
                <a:solidFill>
                  <a:schemeClr val="accent1"/>
                </a:solidFill>
              </a:rPr>
              <a:t>(55…50mm;…..25….20 mm/m2)</a:t>
            </a:r>
          </a:p>
          <a:p>
            <a:r>
              <a:rPr lang="cs-CZ" sz="2000" b="1" dirty="0"/>
              <a:t>LVEF</a:t>
            </a:r>
            <a:r>
              <a:rPr lang="cs-CZ" sz="2000" b="1" dirty="0">
                <a:solidFill>
                  <a:schemeClr val="accent1"/>
                </a:solidFill>
              </a:rPr>
              <a:t> (pod 50%.....pod 55%)</a:t>
            </a:r>
          </a:p>
          <a:p>
            <a:endParaRPr lang="cs-CZ" sz="2000" b="1" dirty="0"/>
          </a:p>
          <a:p>
            <a:pPr marL="0" indent="0">
              <a:buNone/>
            </a:pPr>
            <a:r>
              <a:rPr lang="cs-CZ" sz="2000" b="1" i="1" dirty="0">
                <a:solidFill>
                  <a:srgbClr val="FF0000"/>
                </a:solidFill>
              </a:rPr>
              <a:t>Co v </a:t>
            </a:r>
            <a:r>
              <a:rPr lang="cs-CZ" sz="2000" b="1" i="1" dirty="0" err="1">
                <a:solidFill>
                  <a:srgbClr val="FF0000"/>
                </a:solidFill>
              </a:rPr>
              <a:t>guidelines</a:t>
            </a:r>
            <a:r>
              <a:rPr lang="cs-CZ" sz="2000" b="1" i="1" dirty="0">
                <a:solidFill>
                  <a:srgbClr val="FF0000"/>
                </a:solidFill>
              </a:rPr>
              <a:t> není: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 err="1"/>
              <a:t>Natriuretické</a:t>
            </a:r>
            <a:r>
              <a:rPr lang="cs-CZ" sz="2000" b="1" dirty="0"/>
              <a:t> peptidy – </a:t>
            </a:r>
            <a:r>
              <a:rPr lang="cs-CZ" sz="1800" b="1" dirty="0">
                <a:solidFill>
                  <a:schemeClr val="accent1"/>
                </a:solidFill>
              </a:rPr>
              <a:t>zmíněno jen sledování BNP u asymptomatických pacientů, bez konkrétního doporučení </a:t>
            </a:r>
          </a:p>
          <a:p>
            <a:r>
              <a:rPr lang="cs-CZ" sz="2000" b="1" dirty="0"/>
              <a:t>MRI – </a:t>
            </a:r>
            <a:r>
              <a:rPr lang="cs-CZ" sz="1800" b="1" dirty="0">
                <a:solidFill>
                  <a:schemeClr val="accent1"/>
                </a:solidFill>
              </a:rPr>
              <a:t>zmíněna jen v rámci diagnostiky</a:t>
            </a:r>
            <a:endParaRPr lang="cs-CZ" sz="2000" b="1" dirty="0"/>
          </a:p>
          <a:p>
            <a:r>
              <a:rPr lang="cs-CZ" sz="2000" b="1" dirty="0"/>
              <a:t>Longitudinální </a:t>
            </a:r>
            <a:r>
              <a:rPr lang="cs-CZ" sz="2000" b="1" dirty="0" err="1"/>
              <a:t>strain</a:t>
            </a:r>
            <a:r>
              <a:rPr lang="cs-CZ" sz="2000" b="1" dirty="0"/>
              <a:t> (GLS) </a:t>
            </a:r>
            <a:r>
              <a:rPr lang="cs-CZ" sz="1800" b="1" dirty="0">
                <a:solidFill>
                  <a:schemeClr val="accent1"/>
                </a:solidFill>
              </a:rPr>
              <a:t>– krátce zmíněn v diagnostice, užitečný u hraniční LVEF, bez konkrétního doporučení</a:t>
            </a:r>
          </a:p>
          <a:p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endParaRPr lang="cs-CZ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28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71" y="365126"/>
            <a:ext cx="11806517" cy="612028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</a:rPr>
              <a:t>Význam BNP pro prognózu těžké asymptomatické AR s normální funkcí LK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65412"/>
            <a:ext cx="10515600" cy="5011551"/>
          </a:xfrm>
        </p:spPr>
        <p:txBody>
          <a:bodyPr>
            <a:normAutofit/>
          </a:bodyPr>
          <a:lstStyle/>
          <a:p>
            <a:r>
              <a:rPr lang="en-US" sz="1600" dirty="0"/>
              <a:t>Among patients with severe asymptomatic aortic regurgitation and normal left ventricular function, BNP ≥</a:t>
            </a:r>
            <a:r>
              <a:rPr lang="cs-CZ" sz="1600" dirty="0"/>
              <a:t> </a:t>
            </a:r>
            <a:r>
              <a:rPr lang="en-US" sz="1600" dirty="0"/>
              <a:t>130pg/ml categorizes a subgroup of patients at higher risk. Because of its incremental prognostic value, we believe</a:t>
            </a:r>
            <a:r>
              <a:rPr lang="cs-CZ" sz="1600" dirty="0"/>
              <a:t> </a:t>
            </a:r>
            <a:r>
              <a:rPr lang="en-US" sz="1600" dirty="0"/>
              <a:t>BNP assessment should be used in the routine clinical evaluation of these patients. (</a:t>
            </a:r>
            <a:r>
              <a:rPr lang="cs-CZ" sz="1600" dirty="0" err="1"/>
              <a:t>Pizarro</a:t>
            </a:r>
            <a:r>
              <a:rPr lang="cs-CZ" sz="1600" dirty="0"/>
              <a:t> R, st al. </a:t>
            </a:r>
            <a:r>
              <a:rPr lang="en-US" sz="1600" dirty="0"/>
              <a:t>J Am </a:t>
            </a:r>
            <a:r>
              <a:rPr lang="en-US" sz="1600" dirty="0" err="1"/>
              <a:t>Coll</a:t>
            </a:r>
            <a:r>
              <a:rPr lang="en-US" sz="1600" dirty="0"/>
              <a:t> </a:t>
            </a:r>
            <a:r>
              <a:rPr lang="en-US" sz="1600" dirty="0" err="1"/>
              <a:t>Cardiol</a:t>
            </a:r>
            <a:r>
              <a:rPr lang="en-US" sz="1600" dirty="0"/>
              <a:t> 2011;58:1705–14)</a:t>
            </a:r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90" y="2088776"/>
            <a:ext cx="7873534" cy="455279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563036" y="2106705"/>
            <a:ext cx="319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BNP </a:t>
            </a:r>
            <a:r>
              <a:rPr lang="en-US" b="1" dirty="0">
                <a:solidFill>
                  <a:srgbClr val="FF0000"/>
                </a:solidFill>
              </a:rPr>
              <a:t>≥</a:t>
            </a:r>
            <a:r>
              <a:rPr lang="cs-CZ" b="1" dirty="0">
                <a:solidFill>
                  <a:srgbClr val="FF0000"/>
                </a:solidFill>
              </a:rPr>
              <a:t> 130 </a:t>
            </a:r>
            <a:r>
              <a:rPr lang="cs-CZ" b="1" dirty="0" err="1">
                <a:solidFill>
                  <a:srgbClr val="FF0000"/>
                </a:solidFill>
              </a:rPr>
              <a:t>ng</a:t>
            </a:r>
            <a:r>
              <a:rPr lang="cs-CZ" b="1" dirty="0">
                <a:solidFill>
                  <a:srgbClr val="FF0000"/>
                </a:solidFill>
              </a:rPr>
              <a:t>/l </a:t>
            </a:r>
          </a:p>
          <a:p>
            <a:r>
              <a:rPr lang="cs-CZ" b="1" dirty="0">
                <a:solidFill>
                  <a:srgbClr val="FF0000"/>
                </a:solidFill>
              </a:rPr>
              <a:t>= negativní prognostický faktor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306735" y="6472298"/>
            <a:ext cx="3521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B0F0"/>
                </a:solidFill>
              </a:rPr>
              <a:t>(</a:t>
            </a:r>
            <a:r>
              <a:rPr lang="cs-CZ" sz="1600" b="1" i="1" dirty="0" err="1">
                <a:solidFill>
                  <a:srgbClr val="00B0F0"/>
                </a:solidFill>
              </a:rPr>
              <a:t>Pizarro</a:t>
            </a:r>
            <a:r>
              <a:rPr lang="cs-CZ" sz="1600" b="1" i="1" dirty="0">
                <a:solidFill>
                  <a:srgbClr val="00B0F0"/>
                </a:solidFill>
              </a:rPr>
              <a:t> R, et al. </a:t>
            </a:r>
            <a:r>
              <a:rPr lang="en-US" sz="1600" b="1" i="1" dirty="0">
                <a:solidFill>
                  <a:srgbClr val="00B0F0"/>
                </a:solidFill>
              </a:rPr>
              <a:t>J Am </a:t>
            </a:r>
            <a:r>
              <a:rPr lang="en-US" sz="1600" b="1" i="1" dirty="0" err="1">
                <a:solidFill>
                  <a:srgbClr val="00B0F0"/>
                </a:solidFill>
              </a:rPr>
              <a:t>Coll</a:t>
            </a:r>
            <a:r>
              <a:rPr lang="en-US" sz="1600" b="1" i="1" dirty="0">
                <a:solidFill>
                  <a:srgbClr val="00B0F0"/>
                </a:solidFill>
              </a:rPr>
              <a:t> </a:t>
            </a:r>
            <a:r>
              <a:rPr lang="en-US" sz="1600" b="1" i="1" dirty="0" err="1">
                <a:solidFill>
                  <a:srgbClr val="00B0F0"/>
                </a:solidFill>
              </a:rPr>
              <a:t>Cardiol</a:t>
            </a:r>
            <a:r>
              <a:rPr lang="en-US" sz="1600" b="1" i="1" dirty="0">
                <a:solidFill>
                  <a:srgbClr val="00B0F0"/>
                </a:solidFill>
              </a:rPr>
              <a:t> 2011</a:t>
            </a:r>
            <a:r>
              <a:rPr lang="cs-CZ" sz="1600" b="1" i="1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9899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1918" y="-36465"/>
            <a:ext cx="8897471" cy="1031548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+mn-lt"/>
              </a:rPr>
              <a:t>Význam MRI pro prognózu pacientů s chronickou  AR</a:t>
            </a:r>
            <a:endParaRPr lang="cs-CZ" sz="2800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13012"/>
            <a:ext cx="11925232" cy="547743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flipH="1">
            <a:off x="8633011" y="6490447"/>
            <a:ext cx="3415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err="1">
                <a:solidFill>
                  <a:srgbClr val="00B0F0"/>
                </a:solidFill>
              </a:rPr>
              <a:t>Myerson</a:t>
            </a:r>
            <a:r>
              <a:rPr lang="cs-CZ" sz="1600" b="1" i="1" dirty="0">
                <a:solidFill>
                  <a:srgbClr val="00B0F0"/>
                </a:solidFill>
              </a:rPr>
              <a:t> SG, et al., </a:t>
            </a:r>
            <a:r>
              <a:rPr lang="cs-CZ" sz="1600" b="1" i="1" dirty="0" err="1">
                <a:solidFill>
                  <a:srgbClr val="00B0F0"/>
                </a:solidFill>
              </a:rPr>
              <a:t>Circulation</a:t>
            </a:r>
            <a:r>
              <a:rPr lang="cs-CZ" sz="1600" b="1" i="1" dirty="0">
                <a:solidFill>
                  <a:srgbClr val="00B0F0"/>
                </a:solidFill>
              </a:rPr>
              <a:t>, 2012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769223" y="931958"/>
            <a:ext cx="3352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Negativní prognostické faktory:</a:t>
            </a:r>
          </a:p>
          <a:p>
            <a:endParaRPr lang="cs-CZ" sz="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RF &gt; 33%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LVEDV &gt; 246 ml  </a:t>
            </a:r>
          </a:p>
          <a:p>
            <a:r>
              <a:rPr lang="cs-CZ" b="1" dirty="0"/>
              <a:t>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9976" y="1398300"/>
            <a:ext cx="4876800" cy="421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4482353" y="931958"/>
            <a:ext cx="3523129" cy="110303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334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372622"/>
            <a:ext cx="10515600" cy="872004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+mn-lt"/>
              </a:rPr>
              <a:t>Význam GLS pro prognózu po operaci chronické AR s normální LVEF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83" y="1463040"/>
            <a:ext cx="4876800" cy="40189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03" y="1433661"/>
            <a:ext cx="4762500" cy="38671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11506" y="5663244"/>
            <a:ext cx="7888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GLS (globální longitudinální </a:t>
            </a:r>
            <a:r>
              <a:rPr lang="cs-CZ" b="1" dirty="0" err="1"/>
              <a:t>strain</a:t>
            </a:r>
            <a:r>
              <a:rPr lang="cs-CZ" b="1" dirty="0"/>
              <a:t>)  horší než -19% před operací nebo po operaci - je asociován s vyšší pooperační mortalitou.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000129" y="6427551"/>
            <a:ext cx="2097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err="1">
                <a:solidFill>
                  <a:schemeClr val="accent1"/>
                </a:solidFill>
              </a:rPr>
              <a:t>Alashi</a:t>
            </a:r>
            <a:r>
              <a:rPr lang="cs-CZ" sz="1600" b="1" i="1" dirty="0">
                <a:solidFill>
                  <a:schemeClr val="accent1"/>
                </a:solidFill>
              </a:rPr>
              <a:t> A, JACC 2020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339788" y="3213347"/>
            <a:ext cx="1433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GLS před operací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2142565" y="4572001"/>
            <a:ext cx="1317811" cy="89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151529" y="4751294"/>
            <a:ext cx="1317811" cy="108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 flipV="1">
            <a:off x="7306234" y="4688541"/>
            <a:ext cx="1371601" cy="704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7306234" y="4479655"/>
            <a:ext cx="1317811" cy="89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7624481" y="3213347"/>
            <a:ext cx="1281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GLS po operaci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001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386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+mn-lt"/>
              </a:rPr>
              <a:t>Význam GLS u chronické AR s normální LVEF pro prognózu po operaci</a:t>
            </a:r>
            <a:endParaRPr lang="cs-CZ" sz="2800" b="1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418664"/>
            <a:ext cx="4211057" cy="46090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1749" y="5704523"/>
            <a:ext cx="704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Zhoršení GLS o více než absolutních 5 % po operaci</a:t>
            </a:r>
          </a:p>
          <a:p>
            <a:r>
              <a:rPr lang="cs-CZ" b="1" dirty="0"/>
              <a:t>je spojeno s významně zvýšenou dlouhodobou pooperační mortalitou</a:t>
            </a:r>
          </a:p>
        </p:txBody>
      </p:sp>
      <p:pic>
        <p:nvPicPr>
          <p:cNvPr id="6" name="GLS LK AR 2Lukeš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18730" y="1418664"/>
            <a:ext cx="4826001" cy="361950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879107" y="6434648"/>
            <a:ext cx="1838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err="1">
                <a:solidFill>
                  <a:schemeClr val="accent1"/>
                </a:solidFill>
              </a:rPr>
              <a:t>Alashi</a:t>
            </a:r>
            <a:r>
              <a:rPr lang="cs-CZ" sz="1600" b="1" i="1" dirty="0">
                <a:solidFill>
                  <a:schemeClr val="accent1"/>
                </a:solidFill>
              </a:rPr>
              <a:t> A, JACC 2020</a:t>
            </a:r>
          </a:p>
        </p:txBody>
      </p:sp>
    </p:spTree>
    <p:extLst>
      <p:ext uri="{BB962C8B-B14F-4D97-AF65-F5344CB8AC3E}">
        <p14:creationId xmlns:p14="http://schemas.microsoft.com/office/powerpoint/2010/main" val="7945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1964" y="439271"/>
            <a:ext cx="9399494" cy="113730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Závěr - co přinášejí nová </a:t>
            </a:r>
            <a:r>
              <a:rPr lang="cs-CZ" sz="3200" b="1" dirty="0" err="1">
                <a:solidFill>
                  <a:srgbClr val="FF0000"/>
                </a:solidFill>
                <a:latin typeface="+mn-lt"/>
              </a:rPr>
              <a:t>guidelines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 2021 pro AR?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4947" y="1917234"/>
            <a:ext cx="10540253" cy="4196696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Snaha o časnější operaci AR s méně pokročilým postižením levé komory.</a:t>
            </a:r>
          </a:p>
          <a:p>
            <a:endParaRPr lang="cs-CZ" sz="2000" dirty="0"/>
          </a:p>
          <a:p>
            <a:r>
              <a:rPr lang="cs-CZ" sz="2000" dirty="0"/>
              <a:t>Preference výkonů v expertních velkoobjemových centrech s dokumentovanými dlouhodobě dobrými výsledky.</a:t>
            </a:r>
          </a:p>
          <a:p>
            <a:endParaRPr lang="cs-CZ" sz="2000" dirty="0"/>
          </a:p>
          <a:p>
            <a:r>
              <a:rPr lang="cs-CZ" sz="2000" dirty="0"/>
              <a:t>Preference aortální plastiky před náhradou a záchovné operace při náhradě dilatovaného kořene aorty u mladých pacientů.</a:t>
            </a:r>
          </a:p>
          <a:p>
            <a:endParaRPr lang="cs-CZ" sz="2000" dirty="0"/>
          </a:p>
          <a:p>
            <a:r>
              <a:rPr lang="cs-CZ" sz="2000" dirty="0"/>
              <a:t>Při předpokladu plastiky aortální chlopně s dlouhodobě příznivým výsledkem není nutné splnění dalších podmínek (velikosti a funkce LK) u těžké asymptomatické AR.</a:t>
            </a:r>
          </a:p>
          <a:p>
            <a:endParaRPr lang="cs-CZ" sz="1800" dirty="0"/>
          </a:p>
          <a:p>
            <a:r>
              <a:rPr lang="cs-CZ" sz="2000" dirty="0"/>
              <a:t>Možnost TAVI ve zkušených centrech u vybraných pacientů s AR, kteří nemohou podstoupit chirurgickou náhradu.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8961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06" y="0"/>
            <a:ext cx="9146667" cy="6858000"/>
          </a:xfrm>
        </p:spPr>
      </p:pic>
    </p:spTree>
    <p:extLst>
      <p:ext uri="{BB962C8B-B14F-4D97-AF65-F5344CB8AC3E}">
        <p14:creationId xmlns:p14="http://schemas.microsoft.com/office/powerpoint/2010/main" val="30996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0270" y="230654"/>
            <a:ext cx="9811871" cy="90652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Aortální regurgitace – sporné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0155" y="1281953"/>
            <a:ext cx="8234082" cy="1156447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Jak správně kvantifikovat aortální regurgitaci?  </a:t>
            </a:r>
            <a:r>
              <a:rPr lang="cs-CZ" sz="2000" dirty="0">
                <a:solidFill>
                  <a:schemeClr val="accent1"/>
                </a:solidFill>
              </a:rPr>
              <a:t>(další přednáška)</a:t>
            </a:r>
          </a:p>
          <a:p>
            <a:endParaRPr lang="cs-CZ" sz="2000" dirty="0"/>
          </a:p>
          <a:p>
            <a:r>
              <a:rPr lang="cs-CZ" dirty="0"/>
              <a:t>Kdy operovat (intervenovat) aortální regurgitaci?</a:t>
            </a:r>
          </a:p>
        </p:txBody>
      </p:sp>
      <p:pic>
        <p:nvPicPr>
          <p:cNvPr id="4" name="IM_001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32848" y="2745435"/>
            <a:ext cx="5477434" cy="4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Kdy operovat aortální regurgitaci (AR) </a:t>
            </a:r>
            <a:br>
              <a:rPr lang="cs-CZ" sz="3200" b="1" dirty="0">
                <a:solidFill>
                  <a:srgbClr val="FF0000"/>
                </a:solidFill>
                <a:latin typeface="+mn-lt"/>
              </a:rPr>
            </a:br>
            <a:r>
              <a:rPr lang="cs-CZ" sz="3200" b="1" dirty="0">
                <a:solidFill>
                  <a:srgbClr val="FF0000"/>
                </a:solidFill>
                <a:latin typeface="+mn-lt"/>
              </a:rPr>
              <a:t>podle současných </a:t>
            </a:r>
            <a:r>
              <a:rPr lang="cs-CZ" sz="3200" b="1" dirty="0" err="1">
                <a:solidFill>
                  <a:srgbClr val="FF0000"/>
                </a:solidFill>
                <a:latin typeface="+mn-lt"/>
              </a:rPr>
              <a:t>guidelines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 (2021)?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1317" y="2043934"/>
            <a:ext cx="10672483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/>
              <a:t>Těžká AR (4.st.ze 4)  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nebo středně těžká AR (3.st.), pokud je důvodem operace dilatace kořene aorty nebo ascendentní aorty, CABG, jiná chlopenní vada (IC)</a:t>
            </a:r>
          </a:p>
          <a:p>
            <a:endParaRPr lang="cs-CZ" sz="2400" dirty="0"/>
          </a:p>
          <a:p>
            <a:r>
              <a:rPr lang="cs-CZ" sz="2400" b="1" dirty="0"/>
              <a:t>Symptomatická těžká AR </a:t>
            </a:r>
            <a:r>
              <a:rPr lang="cs-CZ" sz="2400" dirty="0"/>
              <a:t>(již od NYHA II) bez ohledu na velikost a LVEF (IB)</a:t>
            </a:r>
          </a:p>
          <a:p>
            <a:endParaRPr lang="cs-CZ" sz="3500" dirty="0"/>
          </a:p>
          <a:p>
            <a:r>
              <a:rPr lang="cs-CZ" sz="2400" b="1" dirty="0"/>
              <a:t>Asymptomatická těžká AR:</a:t>
            </a:r>
            <a:r>
              <a:rPr lang="cs-CZ" sz="2400" dirty="0"/>
              <a:t>  * pokles EFLK pod 50% (IB)  pod 55 % (</a:t>
            </a:r>
            <a:r>
              <a:rPr lang="cs-CZ" sz="2400" dirty="0" err="1"/>
              <a:t>IIb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  * dilatace levé komory nad určitou mez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         </a:t>
            </a:r>
            <a:r>
              <a:rPr lang="cs-CZ" sz="2400" b="1" dirty="0"/>
              <a:t>LVESD &gt; 50 mm (25mm/m2) (IB)  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       </a:t>
            </a:r>
          </a:p>
        </p:txBody>
      </p:sp>
      <p:sp>
        <p:nvSpPr>
          <p:cNvPr id="4" name="TextovéPole 3"/>
          <p:cNvSpPr txBox="1"/>
          <p:nvPr/>
        </p:nvSpPr>
        <p:spPr>
          <a:xfrm flipH="1">
            <a:off x="8086164" y="6323554"/>
            <a:ext cx="3850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err="1">
                <a:solidFill>
                  <a:schemeClr val="accent1"/>
                </a:solidFill>
              </a:rPr>
              <a:t>Guidelines</a:t>
            </a:r>
            <a:r>
              <a:rPr lang="cs-CZ" sz="1600" b="1" i="1" dirty="0">
                <a:solidFill>
                  <a:schemeClr val="accent1"/>
                </a:solidFill>
              </a:rPr>
              <a:t> ESC 2021, </a:t>
            </a:r>
            <a:r>
              <a:rPr lang="cs-CZ" sz="1600" b="1" i="1" dirty="0" err="1">
                <a:solidFill>
                  <a:schemeClr val="accent1"/>
                </a:solidFill>
              </a:rPr>
              <a:t>Vahanian</a:t>
            </a:r>
            <a:r>
              <a:rPr lang="cs-CZ" sz="1600" b="1" i="1" dirty="0">
                <a:solidFill>
                  <a:schemeClr val="accent1"/>
                </a:solidFill>
              </a:rPr>
              <a:t> A; EHJ 2021.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500283" y="5584826"/>
            <a:ext cx="4025152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681317" y="4670611"/>
            <a:ext cx="3442447" cy="591671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26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97649"/>
            <a:ext cx="11313134" cy="864889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  <a:latin typeface="+mn-lt"/>
              </a:rPr>
              <a:t>Historie indikací chronické těžké asymptomatické AR</a:t>
            </a:r>
            <a:br>
              <a:rPr lang="cs-CZ" sz="2800" b="1" dirty="0">
                <a:solidFill>
                  <a:srgbClr val="FF0000"/>
                </a:solidFill>
                <a:latin typeface="+mn-lt"/>
              </a:rPr>
            </a:br>
            <a:endParaRPr lang="cs-CZ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83" y="1690688"/>
            <a:ext cx="5723640" cy="4719077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3200399" y="4616824"/>
            <a:ext cx="1004047" cy="6813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4554071" y="1766047"/>
            <a:ext cx="1129553" cy="55581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 flipH="1">
            <a:off x="3766073" y="2397218"/>
            <a:ext cx="117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</a:rPr>
              <a:t>ESD &gt; 55mm</a:t>
            </a:r>
          </a:p>
          <a:p>
            <a:r>
              <a:rPr lang="cs-CZ" sz="1400" b="1" dirty="0">
                <a:solidFill>
                  <a:srgbClr val="FF0000"/>
                </a:solidFill>
              </a:rPr>
              <a:t>EDD &gt; 75mm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831215" y="2501510"/>
            <a:ext cx="61856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1"/>
                </a:solidFill>
              </a:rPr>
              <a:t>      </a:t>
            </a:r>
            <a:r>
              <a:rPr lang="cs-CZ" sz="1600" b="1" dirty="0">
                <a:solidFill>
                  <a:srgbClr val="00B050"/>
                </a:solidFill>
              </a:rPr>
              <a:t>ALE – jaké byly literární zkušenosti z 80. - 90. let ?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ESD nad 26 mm/m2 </a:t>
            </a:r>
            <a:r>
              <a:rPr lang="cs-CZ" sz="1400" dirty="0" err="1"/>
              <a:t>perzistovala</a:t>
            </a:r>
            <a:r>
              <a:rPr lang="cs-CZ" sz="1400" dirty="0"/>
              <a:t> po operaci AR dilatace levé komory</a:t>
            </a:r>
          </a:p>
          <a:p>
            <a:r>
              <a:rPr lang="cs-CZ" sz="1400" dirty="0"/>
              <a:t>       (</a:t>
            </a:r>
            <a:r>
              <a:rPr lang="cs-CZ" sz="1400" dirty="0" err="1"/>
              <a:t>Gaasch</a:t>
            </a:r>
            <a:r>
              <a:rPr lang="cs-CZ" sz="1400" dirty="0"/>
              <a:t> 1983)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U ESD &gt; 50-55mm měly ženy významně horší pooperační přežívání </a:t>
            </a:r>
          </a:p>
          <a:p>
            <a:r>
              <a:rPr lang="cs-CZ" sz="1400" b="1" dirty="0"/>
              <a:t>       </a:t>
            </a:r>
            <a:r>
              <a:rPr lang="cs-CZ" sz="1400" dirty="0"/>
              <a:t>(</a:t>
            </a:r>
            <a:r>
              <a:rPr lang="cs-CZ" sz="1400" dirty="0" err="1"/>
              <a:t>Bonow</a:t>
            </a:r>
            <a:r>
              <a:rPr lang="cs-CZ" sz="1400" dirty="0"/>
              <a:t> 1991, </a:t>
            </a:r>
            <a:r>
              <a:rPr lang="cs-CZ" sz="1400" dirty="0" err="1"/>
              <a:t>Klodas</a:t>
            </a:r>
            <a:r>
              <a:rPr lang="cs-CZ" sz="1400" dirty="0"/>
              <a:t> 1997, </a:t>
            </a:r>
            <a:r>
              <a:rPr lang="cs-CZ" sz="1400" dirty="0" err="1"/>
              <a:t>Klodas</a:t>
            </a:r>
            <a:r>
              <a:rPr lang="cs-CZ" sz="1400" dirty="0"/>
              <a:t> 1996, Daniel 1985, </a:t>
            </a:r>
            <a:r>
              <a:rPr lang="cs-CZ" sz="1400" dirty="0" err="1"/>
              <a:t>Cormier</a:t>
            </a:r>
            <a:r>
              <a:rPr lang="cs-CZ" sz="1400" dirty="0"/>
              <a:t> 1986).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Desetiletá mortalita po náhradě aortální chlopně pro AR činila u žen 61 %, </a:t>
            </a:r>
          </a:p>
          <a:p>
            <a:r>
              <a:rPr lang="cs-CZ" sz="1400" b="1" dirty="0"/>
              <a:t>       u mužů 28 % </a:t>
            </a:r>
            <a:r>
              <a:rPr lang="cs-CZ" sz="1400" dirty="0"/>
              <a:t>(</a:t>
            </a:r>
            <a:r>
              <a:rPr lang="cs-CZ" sz="1400" dirty="0" err="1"/>
              <a:t>Klodas</a:t>
            </a:r>
            <a:r>
              <a:rPr lang="cs-CZ" sz="1400" dirty="0"/>
              <a:t> 1996).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Při časnější indikaci byla 10-letá mortalita mužů i žen 9%,</a:t>
            </a:r>
            <a:r>
              <a:rPr lang="cs-CZ" sz="1400" dirty="0"/>
              <a:t> při pozdní indikaci</a:t>
            </a:r>
          </a:p>
          <a:p>
            <a:r>
              <a:rPr lang="cs-CZ" sz="1400" dirty="0"/>
              <a:t>        v souladu s </a:t>
            </a:r>
            <a:r>
              <a:rPr lang="cs-CZ" sz="1400" dirty="0" err="1"/>
              <a:t>guidelines</a:t>
            </a:r>
            <a:r>
              <a:rPr lang="cs-CZ" sz="1400" dirty="0"/>
              <a:t> byla 28% (</a:t>
            </a:r>
            <a:r>
              <a:rPr lang="cs-CZ" sz="1400" dirty="0" err="1"/>
              <a:t>Tornos</a:t>
            </a:r>
            <a:r>
              <a:rPr lang="cs-CZ" sz="1400" dirty="0"/>
              <a:t> 2006).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</p:txBody>
      </p:sp>
      <p:sp>
        <p:nvSpPr>
          <p:cNvPr id="9" name="Ovál 8"/>
          <p:cNvSpPr/>
          <p:nvPr/>
        </p:nvSpPr>
        <p:spPr>
          <a:xfrm>
            <a:off x="10865061" y="4202626"/>
            <a:ext cx="896146" cy="4141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 flipH="1">
            <a:off x="493507" y="1437897"/>
            <a:ext cx="364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B050"/>
                </a:solidFill>
              </a:rPr>
              <a:t>Bonow</a:t>
            </a:r>
            <a:r>
              <a:rPr lang="cs-CZ" b="1" dirty="0">
                <a:solidFill>
                  <a:srgbClr val="00B050"/>
                </a:solidFill>
              </a:rPr>
              <a:t>: ACC/AHA GUIDELINES 2006 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3766073" y="2397218"/>
            <a:ext cx="1110727" cy="5232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3487271" y="5836024"/>
            <a:ext cx="564776" cy="4123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49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3553" y="876112"/>
            <a:ext cx="4827494" cy="46859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err="1">
                <a:solidFill>
                  <a:srgbClr val="FF0000"/>
                </a:solidFill>
                <a:latin typeface="+mn-lt"/>
              </a:rPr>
              <a:t>Guidelines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 ČKS z roku 2007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97" y="141007"/>
            <a:ext cx="5610504" cy="21896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905" y="2414868"/>
            <a:ext cx="8210550" cy="4152900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4285129" y="3926541"/>
            <a:ext cx="3810000" cy="38548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115950" y="6051176"/>
            <a:ext cx="6471957" cy="2599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1237129" y="6069106"/>
            <a:ext cx="627529" cy="24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5535144" y="4141695"/>
            <a:ext cx="928409" cy="89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4401670" y="4294095"/>
            <a:ext cx="74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7046258" y="4312024"/>
            <a:ext cx="10488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9009529" y="6490447"/>
            <a:ext cx="2848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>
                <a:solidFill>
                  <a:schemeClr val="accent1"/>
                </a:solidFill>
              </a:rPr>
              <a:t>Popelová J, et al. </a:t>
            </a:r>
            <a:r>
              <a:rPr lang="cs-CZ" sz="1600" b="1" i="1" dirty="0" err="1">
                <a:solidFill>
                  <a:schemeClr val="accent1"/>
                </a:solidFill>
              </a:rPr>
              <a:t>Cor</a:t>
            </a:r>
            <a:r>
              <a:rPr lang="cs-CZ" sz="1600" b="1" i="1" dirty="0">
                <a:solidFill>
                  <a:schemeClr val="accent1"/>
                </a:solidFill>
              </a:rPr>
              <a:t> </a:t>
            </a:r>
            <a:r>
              <a:rPr lang="cs-CZ" sz="1600" b="1" i="1" dirty="0" err="1">
                <a:solidFill>
                  <a:schemeClr val="accent1"/>
                </a:solidFill>
              </a:rPr>
              <a:t>Vasa</a:t>
            </a:r>
            <a:r>
              <a:rPr lang="cs-CZ" sz="1600" b="1" i="1" dirty="0">
                <a:solidFill>
                  <a:schemeClr val="accent1"/>
                </a:solidFill>
              </a:rPr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101024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83729"/>
            <a:ext cx="10515600" cy="55824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Co přinášejí nového (?)</a:t>
            </a:r>
            <a:r>
              <a:rPr lang="cs-CZ" sz="32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ESC </a:t>
            </a:r>
            <a:r>
              <a:rPr lang="cs-CZ" sz="3200" b="1" dirty="0" err="1">
                <a:solidFill>
                  <a:srgbClr val="FF0000"/>
                </a:solidFill>
                <a:latin typeface="+mn-lt"/>
              </a:rPr>
              <a:t>guidelines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 z roku 2021?</a:t>
            </a:r>
          </a:p>
        </p:txBody>
      </p:sp>
      <p:pic>
        <p:nvPicPr>
          <p:cNvPr id="4" name="Picture 2" descr="Slide7">
            <a:extLst>
              <a:ext uri="{FF2B5EF4-FFF2-40B4-BE49-F238E27FC236}">
                <a16:creationId xmlns:a16="http://schemas.microsoft.com/office/drawing/2014/main" id="{7703C40D-5E76-45B5-AD8B-3D4B290FF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4" y="741288"/>
            <a:ext cx="10498954" cy="5902180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 flipV="1">
            <a:off x="5638800" y="4372855"/>
            <a:ext cx="2861291" cy="19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7835153" y="4855366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2007 (ČKS) </a:t>
            </a:r>
            <a:r>
              <a:rPr lang="cs-CZ" b="1" dirty="0" err="1">
                <a:solidFill>
                  <a:srgbClr val="FF0000"/>
                </a:solidFill>
              </a:rPr>
              <a:t>IIb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2017 (ESC) </a:t>
            </a:r>
            <a:r>
              <a:rPr lang="cs-CZ" b="1" dirty="0" err="1">
                <a:solidFill>
                  <a:srgbClr val="FF0000"/>
                </a:solidFill>
              </a:rPr>
              <a:t>IIa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2021 (ESC) I</a:t>
            </a:r>
          </a:p>
        </p:txBody>
      </p:sp>
      <p:sp>
        <p:nvSpPr>
          <p:cNvPr id="14" name="Ovál 13"/>
          <p:cNvSpPr/>
          <p:nvPr/>
        </p:nvSpPr>
        <p:spPr>
          <a:xfrm>
            <a:off x="9511553" y="3971365"/>
            <a:ext cx="403412" cy="50202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532887" y="1043439"/>
            <a:ext cx="169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po 14 letech …..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620775" y="6493887"/>
            <a:ext cx="3886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 err="1">
                <a:solidFill>
                  <a:schemeClr val="accent1"/>
                </a:solidFill>
              </a:rPr>
              <a:t>Guidelines</a:t>
            </a:r>
            <a:r>
              <a:rPr lang="cs-CZ" sz="1600" b="1" i="1" dirty="0">
                <a:solidFill>
                  <a:schemeClr val="accent1"/>
                </a:solidFill>
              </a:rPr>
              <a:t> ESC 2021, </a:t>
            </a:r>
            <a:r>
              <a:rPr lang="cs-CZ" sz="1600" b="1" i="1" dirty="0" err="1">
                <a:solidFill>
                  <a:schemeClr val="accent1"/>
                </a:solidFill>
              </a:rPr>
              <a:t>Vahanian</a:t>
            </a:r>
            <a:r>
              <a:rPr lang="cs-CZ" sz="1600" b="1" i="1" dirty="0">
                <a:solidFill>
                  <a:schemeClr val="accent1"/>
                </a:solidFill>
              </a:rPr>
              <a:t> A; EHJ 2021.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8390965" y="4106880"/>
            <a:ext cx="722918" cy="8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 flipV="1">
            <a:off x="2169459" y="5540188"/>
            <a:ext cx="1972235" cy="89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23079"/>
            <a:ext cx="10515600" cy="55824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+mn-lt"/>
              </a:rPr>
              <a:t>Co přinášejí nového </a:t>
            </a:r>
            <a:r>
              <a:rPr lang="cs-CZ" sz="3200" b="1" dirty="0" err="1">
                <a:solidFill>
                  <a:srgbClr val="FF0000"/>
                </a:solidFill>
                <a:latin typeface="+mn-lt"/>
              </a:rPr>
              <a:t>guidelines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 z roku 2021?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235" y="1825625"/>
            <a:ext cx="10905565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Picture 2" descr="Slide8">
            <a:extLst>
              <a:ext uri="{FF2B5EF4-FFF2-40B4-BE49-F238E27FC236}">
                <a16:creationId xmlns:a16="http://schemas.microsoft.com/office/drawing/2014/main" id="{F4840BEB-BDF1-4181-B479-500907BD039B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728310"/>
            <a:ext cx="10895807" cy="6129689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>
          <a:xfrm>
            <a:off x="5226423" y="3633381"/>
            <a:ext cx="1837765" cy="152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5226423" y="4150659"/>
            <a:ext cx="609601" cy="896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8337176" y="3899647"/>
            <a:ext cx="564777" cy="89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8077200" y="3350878"/>
            <a:ext cx="717176" cy="198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9282953" y="3291130"/>
            <a:ext cx="403412" cy="4381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>
            <a:off x="9282953" y="4973319"/>
            <a:ext cx="403412" cy="43239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5836024" y="3899647"/>
            <a:ext cx="2169458" cy="259977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5226423" y="4663816"/>
            <a:ext cx="1927412" cy="309503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flipH="1">
            <a:off x="9762667" y="3269260"/>
            <a:ext cx="371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762667" y="4962262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1072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5148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</a:rPr>
              <a:t>POZOR – levá komora nemusí u těžké AR dilatovat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131" y="1694329"/>
            <a:ext cx="4930587" cy="4715435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cs-CZ" sz="2600" b="1" dirty="0"/>
              <a:t>U těžce hypertrofických komor nedochází k dilataci LK ani při významné AR, </a:t>
            </a:r>
            <a:r>
              <a:rPr lang="cs-CZ" sz="2600" dirty="0"/>
              <a:t>snížená </a:t>
            </a:r>
            <a:r>
              <a:rPr lang="cs-CZ" sz="2600" dirty="0" err="1"/>
              <a:t>compliance</a:t>
            </a:r>
            <a:r>
              <a:rPr lang="cs-CZ" sz="2600" dirty="0"/>
              <a:t> LK (hypertenze, </a:t>
            </a:r>
            <a:r>
              <a:rPr lang="cs-CZ" sz="2600" dirty="0" err="1"/>
              <a:t>koarkatce</a:t>
            </a:r>
            <a:r>
              <a:rPr lang="cs-CZ" sz="2600" dirty="0"/>
              <a:t> aorty, AS) </a:t>
            </a:r>
          </a:p>
          <a:p>
            <a:pPr marL="285750" indent="-285750"/>
            <a:endParaRPr lang="cs-CZ" sz="2600" dirty="0"/>
          </a:p>
          <a:p>
            <a:pPr marL="285750" indent="-285750"/>
            <a:r>
              <a:rPr lang="cs-CZ" sz="2600" b="1" dirty="0"/>
              <a:t>LK nedilatuje </a:t>
            </a:r>
            <a:r>
              <a:rPr lang="cs-CZ" sz="2600" dirty="0"/>
              <a:t>u významné AR a MS (malý SV, RV) </a:t>
            </a:r>
          </a:p>
          <a:p>
            <a:pPr marL="285750" indent="-285750"/>
            <a:endParaRPr lang="cs-CZ" sz="2600" dirty="0"/>
          </a:p>
          <a:p>
            <a:pPr marL="285750" indent="-285750"/>
            <a:r>
              <a:rPr lang="cs-CZ" sz="2600" b="1" dirty="0"/>
              <a:t>Těžká AR bez dilatace LK:  </a:t>
            </a:r>
            <a:r>
              <a:rPr lang="cs-CZ" sz="2600" dirty="0"/>
              <a:t>symptomy? symptomy při zátěži? (</a:t>
            </a:r>
            <a:r>
              <a:rPr lang="cs-CZ" sz="2600" dirty="0" err="1"/>
              <a:t>Supino</a:t>
            </a:r>
            <a:r>
              <a:rPr lang="cs-CZ" sz="2600" dirty="0"/>
              <a:t> 2005).</a:t>
            </a:r>
          </a:p>
          <a:p>
            <a:endParaRPr lang="cs-CZ" sz="2000" dirty="0"/>
          </a:p>
        </p:txBody>
      </p:sp>
      <p:pic>
        <p:nvPicPr>
          <p:cNvPr id="4" name="PETRLIKAVR LEAK20070518091930506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6742" y="1770529"/>
            <a:ext cx="4942540" cy="370690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449671" y="1770529"/>
            <a:ext cx="573741" cy="30928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flipH="1">
            <a:off x="6885789" y="5683623"/>
            <a:ext cx="5064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>
                <a:solidFill>
                  <a:srgbClr val="00B050"/>
                </a:solidFill>
              </a:rPr>
              <a:t>Pacient po operaci koarktace aorty v dětství</a:t>
            </a:r>
          </a:p>
          <a:p>
            <a:r>
              <a:rPr lang="cs-CZ" i="1" dirty="0">
                <a:solidFill>
                  <a:srgbClr val="00B050"/>
                </a:solidFill>
              </a:rPr>
              <a:t>AVR pro aortální vadu, významný </a:t>
            </a:r>
            <a:r>
              <a:rPr lang="cs-CZ" i="1" dirty="0" err="1">
                <a:solidFill>
                  <a:srgbClr val="00B050"/>
                </a:solidFill>
              </a:rPr>
              <a:t>leak</a:t>
            </a:r>
            <a:r>
              <a:rPr lang="cs-CZ" i="1" dirty="0">
                <a:solidFill>
                  <a:srgbClr val="00B050"/>
                </a:solidFill>
              </a:rPr>
              <a:t> s těžkou AR</a:t>
            </a:r>
          </a:p>
          <a:p>
            <a:r>
              <a:rPr lang="cs-CZ" i="1" dirty="0">
                <a:solidFill>
                  <a:srgbClr val="00B050"/>
                </a:solidFill>
              </a:rPr>
              <a:t>LK 54/37mm, EF 60%, septum a ZS 13mm</a:t>
            </a:r>
          </a:p>
        </p:txBody>
      </p:sp>
    </p:spTree>
    <p:extLst>
      <p:ext uri="{BB962C8B-B14F-4D97-AF65-F5344CB8AC3E}">
        <p14:creationId xmlns:p14="http://schemas.microsoft.com/office/powerpoint/2010/main" val="368822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1116</Words>
  <Application>Microsoft Office PowerPoint</Application>
  <PresentationFormat>Širokoúhlá obrazovka</PresentationFormat>
  <Paragraphs>146</Paragraphs>
  <Slides>18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Motiv Office</vt:lpstr>
      <vt:lpstr>Co přinášejí guidelines ESC 2021 nového  pro aortální regurgitaci?</vt:lpstr>
      <vt:lpstr>Prezentace aplikace PowerPoint</vt:lpstr>
      <vt:lpstr>Aortální regurgitace – sporné otázky</vt:lpstr>
      <vt:lpstr>Kdy operovat aortální regurgitaci (AR)  podle současných guidelines (2021)?</vt:lpstr>
      <vt:lpstr>Historie indikací chronické těžké asymptomatické AR </vt:lpstr>
      <vt:lpstr>Guidelines ČKS z roku 2007</vt:lpstr>
      <vt:lpstr>Co přinášejí nového (?) ESC guidelines z roku 2021?</vt:lpstr>
      <vt:lpstr>Co přinášejí nového guidelines z roku 2021?</vt:lpstr>
      <vt:lpstr>POZOR – levá komora nemusí u těžké AR dilatovat</vt:lpstr>
      <vt:lpstr>Medikamentozní léčba u AR? </vt:lpstr>
      <vt:lpstr>Chirurgický výkon pro dilataci kořene aorty  nebo ascendentní aorty  </vt:lpstr>
      <vt:lpstr>Jaké jsou prognostické ukazatele u chronické AR?</vt:lpstr>
      <vt:lpstr>Význam BNP pro prognózu těžké asymptomatické AR s normální funkcí LK</vt:lpstr>
      <vt:lpstr>Význam MRI pro prognózu pacientů s chronickou  AR</vt:lpstr>
      <vt:lpstr>Význam GLS pro prognózu po operaci chronické AR s normální LVEF</vt:lpstr>
      <vt:lpstr>Význam GLS u chronické AR s normální LVEF pro prognózu po operaci</vt:lpstr>
      <vt:lpstr>Závěr - co přinášejí nová guidelines 2021 pro AR?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přinášejí guidelines nového   pro aortální regurgitaci?</dc:title>
  <dc:creator>Jana Rubáčková Popelová</dc:creator>
  <cp:lastModifiedBy>GT3</cp:lastModifiedBy>
  <cp:revision>94</cp:revision>
  <dcterms:created xsi:type="dcterms:W3CDTF">2022-01-15T10:08:07Z</dcterms:created>
  <dcterms:modified xsi:type="dcterms:W3CDTF">2022-02-24T07:43:36Z</dcterms:modified>
</cp:coreProperties>
</file>