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0" r:id="rId3"/>
    <p:sldId id="396" r:id="rId4"/>
    <p:sldId id="397" r:id="rId5"/>
    <p:sldId id="398" r:id="rId6"/>
    <p:sldId id="400" r:id="rId7"/>
    <p:sldId id="399" r:id="rId8"/>
    <p:sldId id="401" r:id="rId9"/>
    <p:sldId id="402" r:id="rId10"/>
    <p:sldId id="403" r:id="rId11"/>
    <p:sldId id="405" r:id="rId12"/>
    <p:sldId id="406" r:id="rId13"/>
    <p:sldId id="412" r:id="rId14"/>
    <p:sldId id="413" r:id="rId15"/>
    <p:sldId id="404" r:id="rId16"/>
    <p:sldId id="414" r:id="rId17"/>
    <p:sldId id="409" r:id="rId18"/>
    <p:sldId id="410" r:id="rId19"/>
    <p:sldId id="411" r:id="rId20"/>
    <p:sldId id="407" r:id="rId21"/>
    <p:sldId id="417" r:id="rId22"/>
    <p:sldId id="392" r:id="rId23"/>
    <p:sldId id="389" r:id="rId24"/>
    <p:sldId id="415" r:id="rId25"/>
    <p:sldId id="416" r:id="rId26"/>
    <p:sldId id="30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>
      <p:cViewPr varScale="1">
        <p:scale>
          <a:sx n="86" d="100"/>
          <a:sy n="86" d="100"/>
        </p:scale>
        <p:origin x="1243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478-F501-435B-B51C-7DC64A428181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245F-0D6B-4F85-8E4A-0E8FB99905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344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478-F501-435B-B51C-7DC64A428181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245F-0D6B-4F85-8E4A-0E8FB99905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80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478-F501-435B-B51C-7DC64A428181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245F-0D6B-4F85-8E4A-0E8FB99905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290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478-F501-435B-B51C-7DC64A428181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245F-0D6B-4F85-8E4A-0E8FB99905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79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478-F501-435B-B51C-7DC64A428181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245F-0D6B-4F85-8E4A-0E8FB99905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84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478-F501-435B-B51C-7DC64A428181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245F-0D6B-4F85-8E4A-0E8FB99905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56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478-F501-435B-B51C-7DC64A428181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245F-0D6B-4F85-8E4A-0E8FB99905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9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478-F501-435B-B51C-7DC64A428181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245F-0D6B-4F85-8E4A-0E8FB99905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85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478-F501-435B-B51C-7DC64A428181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245F-0D6B-4F85-8E4A-0E8FB99905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52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478-F501-435B-B51C-7DC64A428181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245F-0D6B-4F85-8E4A-0E8FB99905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75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478-F501-435B-B51C-7DC64A428181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245F-0D6B-4F85-8E4A-0E8FB99905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630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46856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GB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56478-F501-435B-B51C-7DC64A428181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D245F-0D6B-4F85-8E4A-0E8FB99905D2}" type="slidenum">
              <a:rPr lang="en-GB" smtClean="0"/>
              <a:t>‹#›</a:t>
            </a:fld>
            <a:endParaRPr lang="en-GB"/>
          </a:p>
        </p:txBody>
      </p:sp>
      <p:pic>
        <p:nvPicPr>
          <p:cNvPr id="1026" name="Picture 2" descr="Image result for nemocnice na homolce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fakultní nemocnice hradec králové 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720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12" y="2312"/>
            <a:ext cx="1512976" cy="75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41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5.mp4"/><Relationship Id="rId7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9795" y="2924944"/>
            <a:ext cx="7772400" cy="1470025"/>
          </a:xfrm>
        </p:spPr>
        <p:txBody>
          <a:bodyPr>
            <a:noAutofit/>
          </a:bodyPr>
          <a:lstStyle/>
          <a:p>
            <a:r>
              <a:rPr lang="en-GB" dirty="0"/>
              <a:t>K</a:t>
            </a:r>
            <a:r>
              <a:rPr lang="cs-CZ" dirty="0"/>
              <a:t>azuistika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5517232"/>
            <a:ext cx="7200800" cy="1752600"/>
          </a:xfrm>
        </p:spPr>
        <p:txBody>
          <a:bodyPr/>
          <a:lstStyle/>
          <a:p>
            <a:r>
              <a:rPr lang="cs-CZ" dirty="0"/>
              <a:t>Radka Kočková</a:t>
            </a:r>
          </a:p>
          <a:p>
            <a:r>
              <a:rPr lang="cs-CZ" sz="2400" dirty="0"/>
              <a:t>Teo Adla, Štěpán Černý, Jan Povolný</a:t>
            </a:r>
            <a:r>
              <a:rPr lang="en-GB" sz="2400" dirty="0"/>
              <a:t>, Jan Petr</a:t>
            </a:r>
            <a:r>
              <a:rPr lang="cs-CZ" sz="2400" dirty="0"/>
              <a:t>ů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F25A1-5098-44AD-8DC6-C6B485C5BE51}"/>
              </a:ext>
            </a:extLst>
          </p:cNvPr>
          <p:cNvSpPr txBox="1"/>
          <p:nvPr/>
        </p:nvSpPr>
        <p:spPr>
          <a:xfrm>
            <a:off x="685800" y="1767359"/>
            <a:ext cx="7776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23. sympozium o chlopenních vadách 2022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26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D4BE-45E2-4F8D-A148-8CAD82F7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Muž 28 let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104DA-B3C3-4C29-B223-729D1BC8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2"/>
            <a:ext cx="8928992" cy="576062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/>
              <a:t>Výška 179 cm, Váha 72 kg, BSA 1.89 cm2, BMI 22.5</a:t>
            </a:r>
          </a:p>
          <a:p>
            <a:r>
              <a:rPr lang="cs-CZ" sz="2400" dirty="0"/>
              <a:t>Sinus 66/min, TK 121/72 mmHg</a:t>
            </a:r>
          </a:p>
          <a:p>
            <a:endParaRPr lang="cs-CZ" sz="2400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C1887-14CA-4A92-9D06-5EDAC776BD33}"/>
              </a:ext>
            </a:extLst>
          </p:cNvPr>
          <p:cNvSpPr txBox="1"/>
          <p:nvPr/>
        </p:nvSpPr>
        <p:spPr>
          <a:xfrm>
            <a:off x="1979711" y="170080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ECA69-5FAF-47B3-B814-2AE1FF0E2E07}"/>
              </a:ext>
            </a:extLst>
          </p:cNvPr>
          <p:cNvSpPr txBox="1"/>
          <p:nvPr/>
        </p:nvSpPr>
        <p:spPr>
          <a:xfrm>
            <a:off x="6365195" y="167034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AC1497-E53A-4B40-8DDA-6805DB74F0C4}"/>
              </a:ext>
            </a:extLst>
          </p:cNvPr>
          <p:cNvSpPr txBox="1">
            <a:spLocks/>
          </p:cNvSpPr>
          <p:nvPr/>
        </p:nvSpPr>
        <p:spPr>
          <a:xfrm>
            <a:off x="35496" y="4488142"/>
            <a:ext cx="8928992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C00000"/>
                </a:solidFill>
              </a:rPr>
              <a:t>ECHO LK: </a:t>
            </a:r>
            <a:r>
              <a:rPr lang="cs-CZ" sz="800" i="1" dirty="0"/>
              <a:t> </a:t>
            </a:r>
            <a:r>
              <a:rPr lang="cs-CZ" sz="2000" dirty="0"/>
              <a:t>Lehce dilatovaná </a:t>
            </a:r>
          </a:p>
          <a:p>
            <a:pPr marL="0" indent="0">
              <a:buNone/>
            </a:pPr>
            <a:r>
              <a:rPr lang="cs-CZ" sz="800" i="1" dirty="0"/>
              <a:t>                                              </a:t>
            </a:r>
            <a:r>
              <a:rPr lang="cs-CZ" sz="2000" dirty="0"/>
              <a:t>EDD 62  ESD 41 (22)  IVS 9  ZS 8 </a:t>
            </a:r>
          </a:p>
          <a:p>
            <a:pPr marL="0" indent="0">
              <a:buNone/>
            </a:pPr>
            <a:r>
              <a:rPr lang="cs-CZ" sz="2000" dirty="0"/>
              <a:t>                   EDV 175 (83) </a:t>
            </a:r>
          </a:p>
          <a:p>
            <a:pPr marL="0" indent="0">
              <a:buNone/>
            </a:pPr>
            <a:r>
              <a:rPr lang="cs-CZ" sz="2000" dirty="0"/>
              <a:t>                   EF biplanárně 58%, GLS 20% </a:t>
            </a:r>
            <a:endParaRPr lang="en-GB" dirty="0"/>
          </a:p>
        </p:txBody>
      </p:sp>
      <p:pic>
        <p:nvPicPr>
          <p:cNvPr id="9" name="Brousek A4C">
            <a:hlinkClick r:id="" action="ppaction://media"/>
            <a:extLst>
              <a:ext uri="{FF2B5EF4-FFF2-40B4-BE49-F238E27FC236}">
                <a16:creationId xmlns:a16="http://schemas.microsoft.com/office/drawing/2014/main" id="{373CFEC5-2250-43FF-A0FB-744879A422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399" y="1844824"/>
            <a:ext cx="3586569" cy="2499302"/>
          </a:xfrm>
          <a:prstGeom prst="rect">
            <a:avLst/>
          </a:prstGeom>
        </p:spPr>
      </p:pic>
      <p:pic>
        <p:nvPicPr>
          <p:cNvPr id="10" name="Brousek SAX">
            <a:hlinkClick r:id="" action="ppaction://media"/>
            <a:extLst>
              <a:ext uri="{FF2B5EF4-FFF2-40B4-BE49-F238E27FC236}">
                <a16:creationId xmlns:a16="http://schemas.microsoft.com/office/drawing/2014/main" id="{F3EA2D90-7ED5-4C80-986F-56775CCAF12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8433" y="1844824"/>
            <a:ext cx="3586569" cy="24993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F6F657-DED6-49FE-B46D-7C1F3C1837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39" y="4654795"/>
            <a:ext cx="3161661" cy="22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D4BE-45E2-4F8D-A148-8CAD82F7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Muž 28 let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104DA-B3C3-4C29-B223-729D1BC8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2"/>
            <a:ext cx="7848872" cy="360037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/>
              <a:t>Výška 179 cm, Váha 72 kg, BSA 1.89 cm2, BMI 22.5</a:t>
            </a:r>
          </a:p>
          <a:p>
            <a:endParaRPr lang="cs-CZ" sz="2400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C1887-14CA-4A92-9D06-5EDAC776BD33}"/>
              </a:ext>
            </a:extLst>
          </p:cNvPr>
          <p:cNvSpPr txBox="1"/>
          <p:nvPr/>
        </p:nvSpPr>
        <p:spPr>
          <a:xfrm>
            <a:off x="1979711" y="170080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ECA69-5FAF-47B3-B814-2AE1FF0E2E07}"/>
              </a:ext>
            </a:extLst>
          </p:cNvPr>
          <p:cNvSpPr txBox="1"/>
          <p:nvPr/>
        </p:nvSpPr>
        <p:spPr>
          <a:xfrm>
            <a:off x="6365195" y="167034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AC1497-E53A-4B40-8DDA-6805DB74F0C4}"/>
              </a:ext>
            </a:extLst>
          </p:cNvPr>
          <p:cNvSpPr txBox="1">
            <a:spLocks/>
          </p:cNvSpPr>
          <p:nvPr/>
        </p:nvSpPr>
        <p:spPr>
          <a:xfrm>
            <a:off x="35496" y="4488142"/>
            <a:ext cx="9108504" cy="2325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C00000"/>
                </a:solidFill>
              </a:rPr>
              <a:t>MRI: </a:t>
            </a:r>
            <a:r>
              <a:rPr lang="cs-CZ" sz="800" i="1" dirty="0"/>
              <a:t> </a:t>
            </a:r>
            <a:r>
              <a:rPr lang="cs-CZ" sz="2000" dirty="0"/>
              <a:t>Levá komora: lehce dilatovaná </a:t>
            </a:r>
          </a:p>
          <a:p>
            <a:pPr marL="0" indent="0">
              <a:buNone/>
            </a:pPr>
            <a:r>
              <a:rPr lang="cs-CZ" sz="800" i="1" dirty="0"/>
              <a:t>                                                                                   </a:t>
            </a:r>
            <a:r>
              <a:rPr lang="cs-CZ" sz="2000" dirty="0"/>
              <a:t>EDV 201 ml </a:t>
            </a:r>
            <a:r>
              <a:rPr lang="cs-CZ" sz="1200" i="1" dirty="0"/>
              <a:t>(175 ml ECHO), </a:t>
            </a:r>
            <a:r>
              <a:rPr lang="cs-CZ" sz="2000" dirty="0"/>
              <a:t>ESV 80 ml, EF 60% </a:t>
            </a:r>
            <a:r>
              <a:rPr lang="cs-CZ" sz="1200" i="1" dirty="0"/>
              <a:t>(56%ECHO) </a:t>
            </a:r>
          </a:p>
          <a:p>
            <a:pPr marL="0" indent="0">
              <a:buNone/>
            </a:pPr>
            <a:r>
              <a:rPr lang="cs-CZ" sz="2000" dirty="0"/>
              <a:t>         Pravá komora: s normálním nálezem</a:t>
            </a:r>
          </a:p>
          <a:p>
            <a:pPr marL="0" indent="0">
              <a:buNone/>
            </a:pPr>
            <a:r>
              <a:rPr lang="cs-CZ" sz="2000" dirty="0"/>
              <a:t>         Mitrální chlopeň: prolaps zadního cípu, mitrální anulární disjunkce,</a:t>
            </a:r>
          </a:p>
          <a:p>
            <a:pPr marL="0" indent="0">
              <a:buNone/>
            </a:pPr>
            <a:r>
              <a:rPr lang="cs-CZ" sz="2000" dirty="0"/>
              <a:t>                                        </a:t>
            </a:r>
            <a:r>
              <a:rPr lang="cs-CZ" sz="2000" dirty="0">
                <a:solidFill>
                  <a:srgbClr val="C00000"/>
                </a:solidFill>
              </a:rPr>
              <a:t>regurgitační frakce 34%</a:t>
            </a:r>
          </a:p>
          <a:p>
            <a:pPr marL="0" indent="0">
              <a:buNone/>
            </a:pPr>
            <a:r>
              <a:rPr lang="cs-CZ" sz="2000" dirty="0"/>
              <a:t>         Aorta v sinusech 34x33 mm, asc.aorta 25 mm </a:t>
            </a:r>
            <a:endParaRPr lang="en-GB" dirty="0"/>
          </a:p>
        </p:txBody>
      </p:sp>
      <p:pic>
        <p:nvPicPr>
          <p:cNvPr id="4" name="Brousek MRI A2C">
            <a:hlinkClick r:id="" action="ppaction://media"/>
            <a:extLst>
              <a:ext uri="{FF2B5EF4-FFF2-40B4-BE49-F238E27FC236}">
                <a16:creationId xmlns:a16="http://schemas.microsoft.com/office/drawing/2014/main" id="{56079699-DCA7-4D86-A53A-141E3E45D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2228" y="1955270"/>
            <a:ext cx="2443708" cy="2280794"/>
          </a:xfrm>
          <a:prstGeom prst="rect">
            <a:avLst/>
          </a:prstGeom>
        </p:spPr>
      </p:pic>
      <p:pic>
        <p:nvPicPr>
          <p:cNvPr id="5" name="Brousek MRI A3C">
            <a:hlinkClick r:id="" action="ppaction://media"/>
            <a:extLst>
              <a:ext uri="{FF2B5EF4-FFF2-40B4-BE49-F238E27FC236}">
                <a16:creationId xmlns:a16="http://schemas.microsoft.com/office/drawing/2014/main" id="{31FDD5AE-D91B-489C-B95B-EBBE4D8C893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2462" y="1955270"/>
            <a:ext cx="2169778" cy="227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D4BE-45E2-4F8D-A148-8CAD82F7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Muž 28 let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104DA-B3C3-4C29-B223-729D1BC8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2"/>
            <a:ext cx="7848872" cy="360037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/>
              <a:t>Výška 179 cm, Váha 72 kg, BSA 1.89 cm2, BMI 22.5</a:t>
            </a:r>
          </a:p>
          <a:p>
            <a:endParaRPr lang="cs-CZ" sz="2400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C1887-14CA-4A92-9D06-5EDAC776BD33}"/>
              </a:ext>
            </a:extLst>
          </p:cNvPr>
          <p:cNvSpPr txBox="1"/>
          <p:nvPr/>
        </p:nvSpPr>
        <p:spPr>
          <a:xfrm>
            <a:off x="1979711" y="170080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ECA69-5FAF-47B3-B814-2AE1FF0E2E07}"/>
              </a:ext>
            </a:extLst>
          </p:cNvPr>
          <p:cNvSpPr txBox="1"/>
          <p:nvPr/>
        </p:nvSpPr>
        <p:spPr>
          <a:xfrm>
            <a:off x="6365195" y="167034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AC1497-E53A-4B40-8DDA-6805DB74F0C4}"/>
              </a:ext>
            </a:extLst>
          </p:cNvPr>
          <p:cNvSpPr txBox="1">
            <a:spLocks/>
          </p:cNvSpPr>
          <p:nvPr/>
        </p:nvSpPr>
        <p:spPr>
          <a:xfrm>
            <a:off x="35496" y="6093296"/>
            <a:ext cx="9108504" cy="813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C00000"/>
                </a:solidFill>
              </a:rPr>
              <a:t>MRI LGE: </a:t>
            </a:r>
            <a:r>
              <a:rPr lang="cs-CZ" sz="2000" dirty="0"/>
              <a:t>midwall opacifikace myokardu LK </a:t>
            </a:r>
          </a:p>
          <a:p>
            <a:pPr marL="0" indent="0">
              <a:buNone/>
            </a:pPr>
            <a:r>
              <a:rPr lang="cs-CZ" sz="2000" dirty="0"/>
              <a:t>                 - spodní stěny a inferolaterálně v bazálním segmentu !!!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369730-7EF0-4EB9-B845-92EAB5041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7524328" cy="21300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BEFED3-7747-4910-B72B-82A180D56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349" y="3080329"/>
            <a:ext cx="3303835" cy="3013448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91B889C-F9E4-4431-8D96-16D2CA47C562}"/>
              </a:ext>
            </a:extLst>
          </p:cNvPr>
          <p:cNvSpPr/>
          <p:nvPr/>
        </p:nvSpPr>
        <p:spPr>
          <a:xfrm rot="18833614">
            <a:off x="2267744" y="3471200"/>
            <a:ext cx="144016" cy="14401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31B41B2-F2E3-433E-A7A0-812667A7E719}"/>
              </a:ext>
            </a:extLst>
          </p:cNvPr>
          <p:cNvSpPr/>
          <p:nvPr/>
        </p:nvSpPr>
        <p:spPr>
          <a:xfrm>
            <a:off x="4795929" y="5661248"/>
            <a:ext cx="144016" cy="14401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F270759C-3C0A-461E-80A3-442366B73563}"/>
              </a:ext>
            </a:extLst>
          </p:cNvPr>
          <p:cNvSpPr/>
          <p:nvPr/>
        </p:nvSpPr>
        <p:spPr>
          <a:xfrm rot="1432691">
            <a:off x="4404998" y="5559432"/>
            <a:ext cx="144016" cy="14401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F960162-9C4C-47C2-9ABE-2D60664BED38}"/>
              </a:ext>
            </a:extLst>
          </p:cNvPr>
          <p:cNvSpPr/>
          <p:nvPr/>
        </p:nvSpPr>
        <p:spPr>
          <a:xfrm rot="1128220">
            <a:off x="6568857" y="3409633"/>
            <a:ext cx="144016" cy="14401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08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1A3E-61CF-471A-BD0A-BE69C420B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5188E-78B0-4B57-852F-8DDA8315B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>
                <a:solidFill>
                  <a:srgbClr val="C00000"/>
                </a:solidFill>
              </a:rPr>
              <a:t>Jaká je nevhodnější léčba mitrální regurgitace?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A) Plastika mitrální chlopně</a:t>
            </a:r>
          </a:p>
          <a:p>
            <a:pPr marL="0" indent="0">
              <a:buNone/>
            </a:pPr>
            <a:r>
              <a:rPr lang="cs-CZ" dirty="0"/>
              <a:t>B) Konzervativní terapie, prevence IE</a:t>
            </a:r>
          </a:p>
          <a:p>
            <a:pPr marL="0" indent="0">
              <a:buNone/>
            </a:pPr>
            <a:r>
              <a:rPr lang="cs-CZ" dirty="0"/>
              <a:t>C) Zátěžové ECHO rozhodne</a:t>
            </a:r>
          </a:p>
          <a:p>
            <a:pPr marL="0" indent="0">
              <a:buNone/>
            </a:pPr>
            <a:r>
              <a:rPr lang="cs-CZ" dirty="0"/>
              <a:t>D) Plastika mitrální a trikuspidální chlopně,</a:t>
            </a:r>
          </a:p>
          <a:p>
            <a:pPr marL="0" indent="0">
              <a:buNone/>
            </a:pPr>
            <a:r>
              <a:rPr lang="cs-CZ" dirty="0"/>
              <a:t>     MAZE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61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1A3E-61CF-471A-BD0A-BE69C420B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5188E-78B0-4B57-852F-8DDA8315B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>
                <a:solidFill>
                  <a:srgbClr val="C00000"/>
                </a:solidFill>
              </a:rPr>
              <a:t>Jaká je nevhodnější léčba mitrální regurgitace?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FFC000"/>
                </a:solidFill>
              </a:rPr>
              <a:t>A) Plastika mitrální chlopně</a:t>
            </a:r>
          </a:p>
          <a:p>
            <a:pPr marL="0" indent="0">
              <a:buNone/>
            </a:pPr>
            <a:r>
              <a:rPr lang="cs-CZ" dirty="0"/>
              <a:t>B) Konzervativní terapie, prevence IE</a:t>
            </a:r>
          </a:p>
          <a:p>
            <a:pPr marL="0" indent="0">
              <a:buNone/>
            </a:pPr>
            <a:r>
              <a:rPr lang="cs-CZ" dirty="0"/>
              <a:t>C) Zátěžové ECHO rozhodne</a:t>
            </a:r>
          </a:p>
          <a:p>
            <a:pPr marL="0" indent="0">
              <a:buNone/>
            </a:pPr>
            <a:r>
              <a:rPr lang="cs-CZ" dirty="0"/>
              <a:t>D) Plastika mitrální a trikuspidální chlopně,</a:t>
            </a:r>
          </a:p>
          <a:p>
            <a:pPr marL="0" indent="0">
              <a:buNone/>
            </a:pPr>
            <a:r>
              <a:rPr lang="cs-CZ" dirty="0"/>
              <a:t>     MAZE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8425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4F06-4A8C-4C22-BE7D-EC2F5FA70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Guidelines 2021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9626EA-C680-47C8-B916-F6910263CFD2}"/>
              </a:ext>
            </a:extLst>
          </p:cNvPr>
          <p:cNvSpPr txBox="1">
            <a:spLocks/>
          </p:cNvSpPr>
          <p:nvPr/>
        </p:nvSpPr>
        <p:spPr>
          <a:xfrm>
            <a:off x="4932040" y="1556792"/>
            <a:ext cx="4104456" cy="20882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C00000"/>
                </a:solidFill>
              </a:rPr>
              <a:t>ECHO LK: </a:t>
            </a:r>
          </a:p>
          <a:p>
            <a:pPr marL="0" indent="0">
              <a:buNone/>
            </a:pPr>
            <a:r>
              <a:rPr lang="cs-CZ" sz="2000" dirty="0"/>
              <a:t>EDD 62  ESD 41 (22)</a:t>
            </a:r>
          </a:p>
          <a:p>
            <a:pPr marL="0" indent="0">
              <a:buNone/>
            </a:pPr>
            <a:r>
              <a:rPr lang="cs-CZ" sz="2000" dirty="0"/>
              <a:t>EF 58%, GLS 20% </a:t>
            </a:r>
          </a:p>
          <a:p>
            <a:pPr marL="0" indent="0">
              <a:buNone/>
            </a:pPr>
            <a:r>
              <a:rPr lang="cs-CZ" sz="2000" dirty="0"/>
              <a:t>Trik.anulus nedilatován, TR 1/4</a:t>
            </a:r>
          </a:p>
          <a:p>
            <a:pPr marL="0" indent="0">
              <a:buNone/>
            </a:pPr>
            <a:r>
              <a:rPr lang="cs-CZ" sz="2000" dirty="0"/>
              <a:t>PASP 21-26 mmHg</a:t>
            </a:r>
          </a:p>
          <a:p>
            <a:pPr marL="0" indent="0">
              <a:buNone/>
            </a:pPr>
            <a:r>
              <a:rPr lang="cs-CZ" sz="2000" dirty="0"/>
              <a:t>LAVI 44 ml/m2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3DF37-5849-422B-A8EF-94A6D3806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340768"/>
            <a:ext cx="4688656" cy="3816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7D665A-FB82-4AD9-9928-ECB77775D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" y="5199185"/>
            <a:ext cx="4664853" cy="1398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A1B047-E79B-48BF-BF94-3901F704F13D}"/>
              </a:ext>
            </a:extLst>
          </p:cNvPr>
          <p:cNvSpPr/>
          <p:nvPr/>
        </p:nvSpPr>
        <p:spPr>
          <a:xfrm>
            <a:off x="1835696" y="2564904"/>
            <a:ext cx="936104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040383-7B1F-4EA8-BED9-68C96B91C7FC}"/>
              </a:ext>
            </a:extLst>
          </p:cNvPr>
          <p:cNvSpPr/>
          <p:nvPr/>
        </p:nvSpPr>
        <p:spPr>
          <a:xfrm>
            <a:off x="1979712" y="3501008"/>
            <a:ext cx="1080120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0D9654-51A8-471A-A934-92C8853CBC18}"/>
              </a:ext>
            </a:extLst>
          </p:cNvPr>
          <p:cNvSpPr/>
          <p:nvPr/>
        </p:nvSpPr>
        <p:spPr>
          <a:xfrm>
            <a:off x="539552" y="3717032"/>
            <a:ext cx="936104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ction Button: Help 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63831EB-612B-4669-A5A6-24CDA3891DDF}"/>
              </a:ext>
            </a:extLst>
          </p:cNvPr>
          <p:cNvSpPr/>
          <p:nvPr/>
        </p:nvSpPr>
        <p:spPr>
          <a:xfrm>
            <a:off x="2843808" y="2564904"/>
            <a:ext cx="288032" cy="288032"/>
          </a:xfrm>
          <a:prstGeom prst="actionButtonHelp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710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4F06-4A8C-4C22-BE7D-EC2F5FA70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Guidelines 2021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9626EA-C680-47C8-B916-F6910263CFD2}"/>
              </a:ext>
            </a:extLst>
          </p:cNvPr>
          <p:cNvSpPr txBox="1">
            <a:spLocks/>
          </p:cNvSpPr>
          <p:nvPr/>
        </p:nvSpPr>
        <p:spPr>
          <a:xfrm>
            <a:off x="4860032" y="2312876"/>
            <a:ext cx="4104456" cy="20882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C00000"/>
                </a:solidFill>
              </a:rPr>
              <a:t>ECHO LK: </a:t>
            </a:r>
          </a:p>
          <a:p>
            <a:pPr marL="0" indent="0">
              <a:buNone/>
            </a:pPr>
            <a:r>
              <a:rPr lang="cs-CZ" sz="2000" dirty="0"/>
              <a:t>EDD 62  ESD 41 (22)</a:t>
            </a:r>
          </a:p>
          <a:p>
            <a:pPr marL="0" indent="0">
              <a:buNone/>
            </a:pPr>
            <a:r>
              <a:rPr lang="cs-CZ" sz="2000" dirty="0"/>
              <a:t>EF 58%, GLS 20% </a:t>
            </a:r>
          </a:p>
          <a:p>
            <a:pPr marL="0" indent="0">
              <a:buNone/>
            </a:pPr>
            <a:r>
              <a:rPr lang="cs-CZ" sz="2000" dirty="0"/>
              <a:t>Trik.anulus nedilatován, TR 1/4</a:t>
            </a:r>
          </a:p>
          <a:p>
            <a:pPr marL="0" indent="0">
              <a:buNone/>
            </a:pPr>
            <a:r>
              <a:rPr lang="cs-CZ" sz="2000" dirty="0"/>
              <a:t>PASP 21-26 mmHg</a:t>
            </a:r>
          </a:p>
          <a:p>
            <a:pPr marL="0" indent="0">
              <a:buNone/>
            </a:pPr>
            <a:r>
              <a:rPr lang="cs-CZ" sz="2000" dirty="0"/>
              <a:t>LAVI 44 ml/m2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3DF37-5849-422B-A8EF-94A6D3806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340768"/>
            <a:ext cx="4688656" cy="3816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7D665A-FB82-4AD9-9928-ECB77775D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" y="5199185"/>
            <a:ext cx="4664853" cy="1398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A1B047-E79B-48BF-BF94-3901F704F13D}"/>
              </a:ext>
            </a:extLst>
          </p:cNvPr>
          <p:cNvSpPr/>
          <p:nvPr/>
        </p:nvSpPr>
        <p:spPr>
          <a:xfrm>
            <a:off x="1835696" y="2564904"/>
            <a:ext cx="936104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040383-7B1F-4EA8-BED9-68C96B91C7FC}"/>
              </a:ext>
            </a:extLst>
          </p:cNvPr>
          <p:cNvSpPr/>
          <p:nvPr/>
        </p:nvSpPr>
        <p:spPr>
          <a:xfrm>
            <a:off x="1979712" y="3501008"/>
            <a:ext cx="1080120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0D9654-51A8-471A-A934-92C8853CBC18}"/>
              </a:ext>
            </a:extLst>
          </p:cNvPr>
          <p:cNvSpPr/>
          <p:nvPr/>
        </p:nvSpPr>
        <p:spPr>
          <a:xfrm>
            <a:off x="539552" y="3717032"/>
            <a:ext cx="936104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8D63D3-EB2E-47D2-A7EE-845CEEE4EC11}"/>
              </a:ext>
            </a:extLst>
          </p:cNvPr>
          <p:cNvSpPr/>
          <p:nvPr/>
        </p:nvSpPr>
        <p:spPr>
          <a:xfrm>
            <a:off x="5940152" y="2636912"/>
            <a:ext cx="936104" cy="2964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1B1036-C497-4DCE-8447-4835AF8FA111}"/>
              </a:ext>
            </a:extLst>
          </p:cNvPr>
          <p:cNvSpPr/>
          <p:nvPr/>
        </p:nvSpPr>
        <p:spPr>
          <a:xfrm>
            <a:off x="4932040" y="2996952"/>
            <a:ext cx="936104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641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BD310-5517-4C5A-A920-7839AE573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Muž 28 let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529D2-03EC-4571-B4A3-7D7CC16E0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C00000"/>
                </a:solidFill>
              </a:rPr>
              <a:t>Marfanův syndrom </a:t>
            </a:r>
            <a:r>
              <a:rPr lang="cs-CZ" sz="2400" dirty="0"/>
              <a:t>(v RA 1x Marfan+disekce-prastrýc)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C00000"/>
                </a:solidFill>
              </a:rPr>
              <a:t>FBN 1 a potenciálně patogenní mutace TGFBR1</a:t>
            </a:r>
          </a:p>
          <a:p>
            <a:pPr marL="0" indent="0">
              <a:buNone/>
            </a:pPr>
            <a:endParaRPr lang="cs-CZ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FFC000"/>
                </a:solidFill>
              </a:rPr>
              <a:t>Normální rozměry aorty (mm):</a:t>
            </a:r>
          </a:p>
          <a:p>
            <a:pPr marL="0" indent="0">
              <a:buNone/>
            </a:pPr>
            <a:r>
              <a:rPr lang="cs-CZ" sz="2400" dirty="0"/>
              <a:t>                      ECHO             MRI: </a:t>
            </a:r>
          </a:p>
          <a:p>
            <a:r>
              <a:rPr lang="cs-CZ" sz="2400" dirty="0"/>
              <a:t>Anulus        26  </a:t>
            </a:r>
          </a:p>
          <a:p>
            <a:r>
              <a:rPr lang="cs-CZ" sz="2400" dirty="0"/>
              <a:t>Valsalva    35 (19)          34x33 </a:t>
            </a:r>
          </a:p>
          <a:p>
            <a:r>
              <a:rPr lang="cs-CZ" sz="2400" dirty="0"/>
              <a:t>STJ              25 </a:t>
            </a:r>
          </a:p>
          <a:p>
            <a:r>
              <a:rPr lang="cs-CZ" sz="2400" dirty="0"/>
              <a:t>Asc.aorta    26                  25 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FFC000"/>
                </a:solidFill>
              </a:rPr>
              <a:t>Desc.hrudní a břišní aorta bez patologie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>
                <a:solidFill>
                  <a:srgbClr val="C00000"/>
                </a:solidFill>
              </a:rPr>
              <a:t>Aortální chlopeň je normální morfologie a funkce</a:t>
            </a:r>
            <a:endParaRPr lang="en-GB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71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E431-F3AD-4A78-80CF-BF9EE7D65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80EA9-BB01-4270-881E-B4039DE57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>
                <a:solidFill>
                  <a:srgbClr val="C00000"/>
                </a:solidFill>
              </a:rPr>
              <a:t>Intervenovat aortu během výkonu na mitrální chlopni?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AutoNum type="alphaUcParenR"/>
            </a:pPr>
            <a:r>
              <a:rPr lang="cs-CZ" dirty="0"/>
              <a:t>Operace podle Bentalla</a:t>
            </a:r>
          </a:p>
          <a:p>
            <a:pPr marL="514350" indent="-514350">
              <a:buAutoNum type="alphaUcParenR"/>
            </a:pPr>
            <a:r>
              <a:rPr lang="cs-CZ" dirty="0"/>
              <a:t>Operace podle Davida</a:t>
            </a:r>
          </a:p>
          <a:p>
            <a:pPr marL="514350" indent="-514350">
              <a:buAutoNum type="alphaUcParenR"/>
            </a:pPr>
            <a:r>
              <a:rPr lang="cs-CZ" dirty="0"/>
              <a:t>Implantace Exstentu (PEARS)</a:t>
            </a:r>
          </a:p>
          <a:p>
            <a:pPr marL="514350" indent="-514350">
              <a:buAutoNum type="alphaUcParenR"/>
            </a:pPr>
            <a:r>
              <a:rPr lang="cs-CZ" dirty="0"/>
              <a:t>Konzervativní postup (Losartan, BB dle tolerance)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5551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E431-F3AD-4A78-80CF-BF9EE7D65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80EA9-BB01-4270-881E-B4039DE57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8751"/>
            <a:ext cx="8229600" cy="4062458"/>
          </a:xfrm>
        </p:spPr>
        <p:txBody>
          <a:bodyPr/>
          <a:lstStyle/>
          <a:p>
            <a:pPr marL="0" indent="0">
              <a:buNone/>
            </a:pPr>
            <a:r>
              <a:rPr lang="cs-CZ" u="sng" dirty="0">
                <a:solidFill>
                  <a:srgbClr val="C00000"/>
                </a:solidFill>
              </a:rPr>
              <a:t>Intervenovat aortu během výkonu na mitrální chlopni?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AutoNum type="alphaUcParenR"/>
            </a:pPr>
            <a:r>
              <a:rPr lang="cs-CZ" dirty="0"/>
              <a:t>Operace podle Bentalla</a:t>
            </a:r>
          </a:p>
          <a:p>
            <a:pPr marL="514350" indent="-514350">
              <a:buAutoNum type="alphaUcParenR"/>
            </a:pPr>
            <a:r>
              <a:rPr lang="cs-CZ" dirty="0"/>
              <a:t>Operace podle Davida</a:t>
            </a:r>
          </a:p>
          <a:p>
            <a:pPr marL="514350" indent="-514350">
              <a:buAutoNum type="alphaUcParenR"/>
            </a:pPr>
            <a:r>
              <a:rPr lang="cs-CZ" dirty="0"/>
              <a:t>Implantace Exstentu (PEARS)</a:t>
            </a:r>
          </a:p>
          <a:p>
            <a:pPr marL="514350" indent="-514350">
              <a:buAutoNum type="alphaUcParenR"/>
            </a:pPr>
            <a:r>
              <a:rPr lang="cs-CZ" dirty="0">
                <a:solidFill>
                  <a:srgbClr val="FFC000"/>
                </a:solidFill>
              </a:rPr>
              <a:t>Konzervativní postup (Losartan, BB dle tolerance)???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3BDD6F-25E5-453A-BE26-7CF317C6B99F}"/>
              </a:ext>
            </a:extLst>
          </p:cNvPr>
          <p:cNvSpPr txBox="1">
            <a:spLocks/>
          </p:cNvSpPr>
          <p:nvPr/>
        </p:nvSpPr>
        <p:spPr>
          <a:xfrm>
            <a:off x="446219" y="5200063"/>
            <a:ext cx="6408712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C00000"/>
                </a:solidFill>
              </a:rPr>
              <a:t>Gudelines 2021: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6BCCE-0C8B-4874-A0E5-50F6D34D2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416" y="5947057"/>
            <a:ext cx="4305479" cy="896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98F0B8-4D2F-4F50-8588-A6DD68642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417" y="5013176"/>
            <a:ext cx="4305480" cy="86409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CB5B729-DD25-453B-80F3-F561CEBB9C17}"/>
              </a:ext>
            </a:extLst>
          </p:cNvPr>
          <p:cNvSpPr/>
          <p:nvPr/>
        </p:nvSpPr>
        <p:spPr>
          <a:xfrm>
            <a:off x="4788024" y="5624133"/>
            <a:ext cx="576064" cy="3229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6D46C1-B775-45D7-B2D8-636B380B614F}"/>
              </a:ext>
            </a:extLst>
          </p:cNvPr>
          <p:cNvSpPr/>
          <p:nvPr/>
        </p:nvSpPr>
        <p:spPr>
          <a:xfrm>
            <a:off x="4211960" y="5914388"/>
            <a:ext cx="576064" cy="3229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88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386179" y="2110076"/>
          <a:ext cx="8316157" cy="3452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8618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343193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218461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3255885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/>
                      <a:endParaRPr lang="cs-CZ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1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338237"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/>
                        <a:t>Zaměstnanecký poměr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Vlastník / akcionář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Konzultant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Přednášková činnost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Člen poradních sborů (</a:t>
                      </a:r>
                      <a:r>
                        <a:rPr lang="cs-CZ" sz="1200" dirty="0" err="1"/>
                        <a:t>advisory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boards</a:t>
                      </a:r>
                      <a:r>
                        <a:rPr lang="cs-CZ" sz="1200" dirty="0"/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Podpora výzkumu / granty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Jiné honoráře (např. za klinické studie či registry)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</a:t>
                      </a:r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1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857250"/>
            <a:ext cx="9144000" cy="119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16F7C-0F4B-45F1-AC46-A6A820AF2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56" y="629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Mitral annular disjunction (MAD) in Marfan syndrome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22DD0-8545-4696-A1C9-5CCB72583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8052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Ze 142 pacientů MAD přítomen u 34%</a:t>
            </a:r>
          </a:p>
          <a:p>
            <a:pPr marL="0" indent="0">
              <a:buNone/>
            </a:pPr>
            <a:r>
              <a:rPr lang="cs-CZ" dirty="0"/>
              <a:t>Věk 25 (medián)</a:t>
            </a:r>
          </a:p>
          <a:p>
            <a:pPr marL="0" indent="0">
              <a:buNone/>
            </a:pPr>
            <a:r>
              <a:rPr lang="cs-CZ" dirty="0"/>
              <a:t>-------</a:t>
            </a:r>
          </a:p>
          <a:p>
            <a:pPr marL="0" indent="0">
              <a:buNone/>
            </a:pPr>
            <a:r>
              <a:rPr lang="cs-CZ" dirty="0"/>
              <a:t>MAD → častější prolaps a nutnost operace</a:t>
            </a:r>
          </a:p>
          <a:p>
            <a:pPr marL="0" indent="0">
              <a:buNone/>
            </a:pPr>
            <a:r>
              <a:rPr lang="cs-CZ" dirty="0"/>
              <a:t>MAD → větší rozměr kořene aorty</a:t>
            </a:r>
          </a:p>
          <a:p>
            <a:pPr marL="0" indent="0">
              <a:buNone/>
            </a:pPr>
            <a:r>
              <a:rPr lang="cs-CZ" dirty="0"/>
              <a:t>MAD → KES 42% vs 21% P=0.03</a:t>
            </a:r>
          </a:p>
          <a:p>
            <a:pPr marL="0" indent="0">
              <a:buNone/>
            </a:pPr>
            <a:r>
              <a:rPr lang="cs-CZ" dirty="0"/>
              <a:t>MAD → NSVT 39% vs 17% P=0.01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2CD08-6B7A-41CB-A826-4B7A253E0D1C}"/>
              </a:ext>
            </a:extLst>
          </p:cNvPr>
          <p:cNvSpPr txBox="1"/>
          <p:nvPr/>
        </p:nvSpPr>
        <p:spPr>
          <a:xfrm>
            <a:off x="6516216" y="6610563"/>
            <a:ext cx="2696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latin typeface="Arial" panose="020B0604020202020204" pitchFamily="34" charset="0"/>
                <a:cs typeface="Arial" panose="020B0604020202020204" pitchFamily="34" charset="0"/>
              </a:rPr>
              <a:t>Demolder A et at. 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JAMA </a:t>
            </a:r>
            <a:r>
              <a:rPr lang="en-GB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. 2021</a:t>
            </a:r>
          </a:p>
        </p:txBody>
      </p:sp>
    </p:spTree>
    <p:extLst>
      <p:ext uri="{BB962C8B-B14F-4D97-AF65-F5344CB8AC3E}">
        <p14:creationId xmlns:p14="http://schemas.microsoft.com/office/powerpoint/2010/main" val="3419604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72D19-D9E0-4826-B223-254ED2D78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56" y="701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Prolaps</a:t>
            </a:r>
            <a:r>
              <a:rPr lang="en-GB" dirty="0"/>
              <a:t> </a:t>
            </a:r>
            <a:r>
              <a:rPr lang="en-GB" dirty="0" err="1"/>
              <a:t>mitr</a:t>
            </a:r>
            <a:r>
              <a:rPr lang="cs-CZ" dirty="0"/>
              <a:t>ální chlopně, závažné komorové arytmie a fibróza myokardu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8C2D4-B015-431B-B02A-7B1DCBAD2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72816"/>
            <a:ext cx="8784976" cy="4353347"/>
          </a:xfrm>
        </p:spPr>
        <p:txBody>
          <a:bodyPr>
            <a:normAutofit/>
          </a:bodyPr>
          <a:lstStyle/>
          <a:p>
            <a:r>
              <a:rPr lang="cs-CZ" sz="2400" dirty="0"/>
              <a:t>43 (650) mladých jedinců - SCD, sekce, mitrální prolaps  </a:t>
            </a:r>
          </a:p>
          <a:p>
            <a:r>
              <a:rPr lang="cs-CZ" sz="2400" dirty="0"/>
              <a:t>Fibróza LK Hx při úponu PM papilárního svalu ve 100%, inferobazálně v 88% </a:t>
            </a: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6A472-0CAC-4A73-BCC9-DF9634896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995" y="3140968"/>
            <a:ext cx="2292361" cy="2746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9069B1-01D2-417B-AEA9-8A511400F7F6}"/>
              </a:ext>
            </a:extLst>
          </p:cNvPr>
          <p:cNvSpPr txBox="1"/>
          <p:nvPr/>
        </p:nvSpPr>
        <p:spPr>
          <a:xfrm>
            <a:off x="7023810" y="6623774"/>
            <a:ext cx="22349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Basso C </a:t>
            </a:r>
            <a:r>
              <a:rPr lang="cs-CZ" sz="1100" b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 Circulation</a:t>
            </a:r>
            <a:r>
              <a:rPr lang="cs-CZ" sz="1100" b="1" dirty="0">
                <a:latin typeface="Arial" panose="020B0604020202020204" pitchFamily="34" charset="0"/>
                <a:cs typeface="Arial" panose="020B0604020202020204" pitchFamily="34" charset="0"/>
              </a:rPr>
              <a:t> 201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05547-C249-427C-9F1F-AF526406D281}"/>
              </a:ext>
            </a:extLst>
          </p:cNvPr>
          <p:cNvSpPr txBox="1"/>
          <p:nvPr/>
        </p:nvSpPr>
        <p:spPr>
          <a:xfrm>
            <a:off x="6726716" y="3385654"/>
            <a:ext cx="1933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Zadní cíp mitr.chl.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B407AE-B285-429F-A848-41E5B62E664A}"/>
              </a:ext>
            </a:extLst>
          </p:cNvPr>
          <p:cNvSpPr txBox="1"/>
          <p:nvPr/>
        </p:nvSpPr>
        <p:spPr>
          <a:xfrm>
            <a:off x="6726716" y="4503059"/>
            <a:ext cx="1920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PM papilární sval 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20A37-E51A-4B1A-9293-EAAFD35B93A8}"/>
              </a:ext>
            </a:extLst>
          </p:cNvPr>
          <p:cNvSpPr txBox="1"/>
          <p:nvPr/>
        </p:nvSpPr>
        <p:spPr>
          <a:xfrm>
            <a:off x="6726716" y="5394702"/>
            <a:ext cx="2507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6D23EB-2452-440D-925C-9690F88E3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645024"/>
            <a:ext cx="4265800" cy="2006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65B603-87AE-46FA-A602-6F90B2458FD4}"/>
              </a:ext>
            </a:extLst>
          </p:cNvPr>
          <p:cNvSpPr txBox="1"/>
          <p:nvPr/>
        </p:nvSpPr>
        <p:spPr>
          <a:xfrm>
            <a:off x="4516654" y="2872473"/>
            <a:ext cx="2507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Fibróza myokardu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493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2248C-FCF8-41C6-99C2-C9D4A3CFB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4868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Fibróza myokardu u organické mitrální reg.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4C7D64-D1CC-4041-8C5C-816F251DE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" y="1548222"/>
            <a:ext cx="4716016" cy="5337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- 356 pacientů s primární MR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accent1"/>
                </a:solidFill>
              </a:rPr>
              <a:t>- 177 s prolapsem (MVP)</a:t>
            </a:r>
          </a:p>
          <a:p>
            <a:pPr>
              <a:buFontTx/>
              <a:buChar char="-"/>
            </a:pPr>
            <a:endParaRPr lang="cs-CZ" sz="2400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cs-CZ" sz="2400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cs-CZ" sz="2400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cs-CZ" sz="2400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cs-CZ" sz="2400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cs-CZ" sz="2400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cs-CZ" sz="2400" dirty="0">
              <a:solidFill>
                <a:schemeClr val="accent1"/>
              </a:solidFill>
            </a:endParaRPr>
          </a:p>
          <a:p>
            <a:pPr>
              <a:buFontTx/>
              <a:buChar char="-"/>
            </a:pPr>
            <a:endParaRPr lang="cs-CZ" sz="2400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3A5C1-3D59-4D9E-B530-8D9C36223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7" y="3573016"/>
            <a:ext cx="4716015" cy="2634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F60863-9245-4877-B0DD-C255A0B07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0" y="3140968"/>
            <a:ext cx="4716015" cy="342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75B10E-9EE3-4117-AE48-3F69E640F32D}"/>
              </a:ext>
            </a:extLst>
          </p:cNvPr>
          <p:cNvSpPr txBox="1"/>
          <p:nvPr/>
        </p:nvSpPr>
        <p:spPr>
          <a:xfrm>
            <a:off x="7023810" y="6623774"/>
            <a:ext cx="2230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latin typeface="Arial" panose="020B0604020202020204" pitchFamily="34" charset="0"/>
                <a:cs typeface="Arial" panose="020B0604020202020204" pitchFamily="34" charset="0"/>
              </a:rPr>
              <a:t>Kitkungvan D et al. </a:t>
            </a: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JACC </a:t>
            </a:r>
            <a:r>
              <a:rPr lang="cs-CZ" sz="11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18B151-0E94-4177-B3AD-EF1BC8875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51275" y="2404944"/>
            <a:ext cx="3945069" cy="350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68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94A2-FEE6-41F0-9CB6-FD0AF93F9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Prolaps mitrální chlopně a náhlá smrt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E90A0-E1C8-49F9-8929-B17B43FE6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3865C-930D-44D6-8C1A-F4B0EB59C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7" y="1340768"/>
            <a:ext cx="9084563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3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308B3-7E11-44E2-8117-4895102D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Otázka 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3E099-4897-47AB-9403-34FE8AC81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>
                <a:solidFill>
                  <a:srgbClr val="C00000"/>
                </a:solidFill>
              </a:rPr>
              <a:t>Co s komorovou extrasystolií?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AutoNum type="alphaUcParenR"/>
            </a:pPr>
            <a:r>
              <a:rPr lang="cs-CZ" dirty="0"/>
              <a:t>Primárně profylaktická implantace ICD</a:t>
            </a:r>
          </a:p>
          <a:p>
            <a:pPr marL="514350" indent="-514350">
              <a:buAutoNum type="alphaUcParenR"/>
            </a:pPr>
            <a:r>
              <a:rPr lang="cs-CZ" dirty="0"/>
              <a:t>Plastika mitrální chlopně a následná EP vyšetření s případnou RFA</a:t>
            </a:r>
          </a:p>
          <a:p>
            <a:pPr marL="514350" indent="-514350">
              <a:buAutoNum type="alphaUcParenR"/>
            </a:pPr>
            <a:r>
              <a:rPr lang="cs-CZ" dirty="0"/>
              <a:t>Při intoleranci BB léčba amiodaronem</a:t>
            </a:r>
          </a:p>
          <a:p>
            <a:pPr marL="514350" indent="-514350">
              <a:buAutoNum type="alphaUcParenR"/>
            </a:pPr>
            <a:r>
              <a:rPr lang="cs-CZ" dirty="0"/>
              <a:t>Ponechat bez léčby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55F14-B369-40EF-B62A-162BF1C90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581128"/>
            <a:ext cx="2800920" cy="21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00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308B3-7E11-44E2-8117-4895102DB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Otázka 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3E099-4897-47AB-9403-34FE8AC81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>
                <a:solidFill>
                  <a:srgbClr val="C00000"/>
                </a:solidFill>
              </a:rPr>
              <a:t>Co s komorovou extrasystolií?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AutoNum type="alphaUcParenR"/>
            </a:pPr>
            <a:r>
              <a:rPr lang="cs-CZ" dirty="0"/>
              <a:t>Primárně profylaktická implantace ICD</a:t>
            </a:r>
          </a:p>
          <a:p>
            <a:pPr marL="514350" indent="-514350">
              <a:buFont typeface="Arial" panose="020B0604020202020204" pitchFamily="34" charset="0"/>
              <a:buAutoNum type="alphaUcParenR"/>
            </a:pPr>
            <a:r>
              <a:rPr lang="cs-CZ" dirty="0">
                <a:solidFill>
                  <a:srgbClr val="FFC000"/>
                </a:solidFill>
              </a:rPr>
              <a:t>Plastika mitrální chlopně a následná EP vyšetření s případnou RFA</a:t>
            </a:r>
          </a:p>
          <a:p>
            <a:pPr marL="514350" indent="-514350">
              <a:buAutoNum type="alphaUcParenR"/>
            </a:pPr>
            <a:r>
              <a:rPr lang="cs-CZ" dirty="0"/>
              <a:t>Při intoleranci BB léčba amiodaronem</a:t>
            </a:r>
          </a:p>
          <a:p>
            <a:pPr marL="514350" indent="-514350">
              <a:buAutoNum type="alphaUcParenR"/>
            </a:pPr>
            <a:r>
              <a:rPr lang="cs-CZ" dirty="0"/>
              <a:t>Ponechat bez léčby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A4543-E5CB-4AA7-BB40-6B381420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4624982"/>
            <a:ext cx="4051151" cy="20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61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2348880"/>
            <a:ext cx="8229600" cy="1143000"/>
          </a:xfrm>
        </p:spPr>
        <p:txBody>
          <a:bodyPr>
            <a:noAutofit/>
          </a:bodyPr>
          <a:lstStyle/>
          <a:p>
            <a:r>
              <a:rPr lang="cs-CZ" sz="4400" dirty="0"/>
              <a:t>Děkuji za pozornost</a:t>
            </a:r>
            <a:endParaRPr lang="en-GB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4869160"/>
            <a:ext cx="7211144" cy="147302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MUDr. Radka Kočková PhD</a:t>
            </a:r>
          </a:p>
          <a:p>
            <a:pPr marL="0" indent="0" algn="ctr">
              <a:buNone/>
            </a:pPr>
            <a:r>
              <a:rPr lang="cs-CZ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Ambulace pro chlopenní a vrozené vady</a:t>
            </a:r>
          </a:p>
          <a:p>
            <a:pPr marL="0" indent="0" algn="ctr">
              <a:buNone/>
            </a:pPr>
            <a:r>
              <a:rPr lang="cs-CZ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Nemocnice Na Homolce</a:t>
            </a:r>
          </a:p>
          <a:p>
            <a:pPr marL="0" indent="0" algn="ctr">
              <a:buNone/>
            </a:pPr>
            <a:r>
              <a:rPr lang="cs-CZ" sz="3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radka.kockova@homolka.cz</a:t>
            </a:r>
            <a:endParaRPr lang="en-GB" sz="3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74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D4BE-45E2-4F8D-A148-8CAD82F7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Muž 28 let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104DA-B3C3-4C29-B223-729D1BC8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56792"/>
            <a:ext cx="8856984" cy="4569371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RA:</a:t>
            </a:r>
            <a:r>
              <a:rPr lang="cs-CZ" sz="2400" dirty="0"/>
              <a:t> v rodině matky výskyt Marfanův sy, bratr babičky </a:t>
            </a:r>
          </a:p>
          <a:p>
            <a:pPr marL="0" indent="0">
              <a:buNone/>
            </a:pPr>
            <a:r>
              <a:rPr lang="cs-CZ" sz="2400" dirty="0"/>
              <a:t>            + v 50-ti disekce aorty, babička a matka nevyšetřeny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C00000"/>
                </a:solidFill>
              </a:rPr>
              <a:t>OA:</a:t>
            </a:r>
            <a:r>
              <a:rPr lang="cs-CZ" sz="2400" dirty="0"/>
              <a:t>  od 5-ti let sledován pro pectus excavatum</a:t>
            </a:r>
          </a:p>
          <a:p>
            <a:pPr marL="0" indent="0">
              <a:buNone/>
            </a:pPr>
            <a:r>
              <a:rPr lang="cs-CZ" sz="2400" dirty="0"/>
              <a:t>                   operován v 18-ti letech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182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D4BE-45E2-4F8D-A148-8CAD82F7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Muž 28 let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104DA-B3C3-4C29-B223-729D1BC8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0"/>
            <a:ext cx="9036496" cy="4569371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OA: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400" dirty="0"/>
              <a:t>     - od 5-ti let známá KES, zatím bez léčby</a:t>
            </a:r>
          </a:p>
          <a:p>
            <a:pPr marL="0" indent="0">
              <a:buNone/>
            </a:pPr>
            <a:r>
              <a:rPr lang="cs-CZ" sz="2400" dirty="0"/>
              <a:t>     - polytopní komorová exstrasystolie s převahou 2</a:t>
            </a:r>
          </a:p>
          <a:p>
            <a:pPr marL="0" indent="0">
              <a:buNone/>
            </a:pPr>
            <a:r>
              <a:rPr lang="cs-CZ" sz="2400" dirty="0"/>
              <a:t>       morfologií 3-4% v záznamu </a:t>
            </a:r>
          </a:p>
          <a:p>
            <a:pPr marL="0" indent="0">
              <a:buNone/>
            </a:pPr>
            <a:r>
              <a:rPr lang="cs-CZ" sz="2400" dirty="0"/>
              <a:t>     - </a:t>
            </a: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palpitace 0</a:t>
            </a:r>
          </a:p>
          <a:p>
            <a:pPr marL="0" indent="0">
              <a:buNone/>
            </a:pP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     - bez anamnézy kolapsu či prekolapsu, náhlá smrt v RA 0</a:t>
            </a:r>
          </a:p>
          <a:p>
            <a:pPr marL="0" indent="0">
              <a:buNone/>
            </a:pPr>
            <a:r>
              <a:rPr lang="cs-CZ" sz="2400" dirty="0"/>
              <a:t>    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BB196-80D5-4346-A81C-09F2590AA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103561"/>
            <a:ext cx="6516216" cy="2754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E26A2C-7306-4B92-8DF1-3B6E65D049DD}"/>
              </a:ext>
            </a:extLst>
          </p:cNvPr>
          <p:cNvSpPr txBox="1"/>
          <p:nvPr/>
        </p:nvSpPr>
        <p:spPr>
          <a:xfrm>
            <a:off x="2699792" y="3918895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 72/min (45..130/min)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09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D4BE-45E2-4F8D-A148-8CAD82F7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Muž 28 let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104DA-B3C3-4C29-B223-729D1BC8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56792"/>
            <a:ext cx="8856984" cy="4569371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OA:</a:t>
            </a:r>
            <a:r>
              <a:rPr lang="cs-CZ" sz="2400" dirty="0"/>
              <a:t> Genetické vyšetření - Marfanův syndrom</a:t>
            </a:r>
          </a:p>
          <a:p>
            <a:pPr marL="0" indent="0">
              <a:buNone/>
            </a:pPr>
            <a:r>
              <a:rPr lang="cs-CZ" sz="2400" dirty="0"/>
              <a:t>    </a:t>
            </a:r>
          </a:p>
          <a:p>
            <a:pPr marL="0" indent="0">
              <a:buNone/>
            </a:pPr>
            <a:r>
              <a:rPr lang="cs-CZ" sz="2400" dirty="0"/>
              <a:t> - kauzální mutace FBN 1 </a:t>
            </a:r>
          </a:p>
          <a:p>
            <a:pPr marL="0" indent="0">
              <a:buNone/>
            </a:pPr>
            <a:r>
              <a:rPr lang="cs-CZ" sz="2400" dirty="0"/>
              <a:t> - potenciálně patogenní mutace TGFBR1 (Loyes-Dietz?)</a:t>
            </a:r>
          </a:p>
          <a:p>
            <a:pPr marL="0" indent="0">
              <a:buNone/>
            </a:pPr>
            <a:r>
              <a:rPr lang="cs-CZ" sz="2400" dirty="0"/>
              <a:t> - </a:t>
            </a: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Mod.Ghentská kritéria:</a:t>
            </a:r>
          </a:p>
          <a:p>
            <a:pPr marL="0" indent="0">
              <a:buNone/>
            </a:pPr>
            <a:endParaRPr lang="cs-CZ" sz="24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Rodinná anamnéza Marfanova sy</a:t>
            </a:r>
          </a:p>
          <a:p>
            <a:pPr marL="0" indent="0">
              <a:buNone/>
            </a:pP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FBN 1 mutace</a:t>
            </a:r>
          </a:p>
          <a:p>
            <a:pPr marL="0" indent="0">
              <a:buNone/>
            </a:pP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7 systémových znaků – znamení zápěstí a palce, rozpětí paží, pectus excavatum, myopie, mitrální prolaps</a:t>
            </a:r>
          </a:p>
          <a:p>
            <a:pPr marL="0" indent="0">
              <a:buNone/>
            </a:pPr>
            <a:r>
              <a:rPr lang="cs-CZ" sz="2400" dirty="0"/>
              <a:t>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4553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D4BE-45E2-4F8D-A148-8CAD82F7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Muž 28 let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104DA-B3C3-4C29-B223-729D1BC8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56792"/>
            <a:ext cx="8856984" cy="4569371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OA- ECHO:</a:t>
            </a:r>
            <a:r>
              <a:rPr lang="cs-CZ" sz="2400" dirty="0"/>
              <a:t> </a:t>
            </a:r>
          </a:p>
          <a:p>
            <a:pPr>
              <a:buFontTx/>
              <a:buChar char="-"/>
            </a:pPr>
            <a:r>
              <a:rPr lang="en-GB" sz="2400" dirty="0"/>
              <a:t>D</a:t>
            </a:r>
            <a:r>
              <a:rPr lang="cs-CZ" sz="2400" dirty="0"/>
              <a:t>ynamická mitrální regurgitace</a:t>
            </a:r>
          </a:p>
          <a:p>
            <a:pPr>
              <a:buFontTx/>
              <a:buChar char="-"/>
            </a:pP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Asi 3x týdně kolo 20-30 km, 2x plave – od r.2021 pozoruje pokles výkonnosti</a:t>
            </a:r>
          </a:p>
          <a:p>
            <a:pPr>
              <a:buFontTx/>
              <a:buChar char="-"/>
            </a:pP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Spirometrie 2021: VC 83%, FVC 87%, FEV1 76%, FEV1/Vcmax 90%</a:t>
            </a:r>
          </a:p>
          <a:p>
            <a:pPr>
              <a:buFontTx/>
              <a:buChar char="-"/>
            </a:pP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VO2 max při spiroergometrii 33.2 ml/min/kg a dokumentován pokles zdatnosti v r.2020</a:t>
            </a:r>
          </a:p>
          <a:p>
            <a:pPr>
              <a:buFontTx/>
              <a:buChar char="-"/>
            </a:pP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NTproBNP 3/2020: 41 ng/L</a:t>
            </a:r>
          </a:p>
          <a:p>
            <a:pPr marL="0" indent="0">
              <a:buNone/>
            </a:pP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                     10/2020: 58 ng/L</a:t>
            </a:r>
          </a:p>
          <a:p>
            <a:pPr marL="0" indent="0">
              <a:buNone/>
            </a:pPr>
            <a:r>
              <a:rPr lang="cs-CZ" sz="2400" i="1" dirty="0">
                <a:solidFill>
                  <a:schemeClr val="accent1">
                    <a:lumMod val="75000"/>
                  </a:schemeClr>
                </a:solidFill>
              </a:rPr>
              <a:t>                       6/2021: 31 ng/L              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768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D4BE-45E2-4F8D-A148-8CAD82F7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Muž 28 let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104DA-B3C3-4C29-B223-729D1BC8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556792"/>
            <a:ext cx="8856984" cy="4569371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OA:</a:t>
            </a:r>
            <a:r>
              <a:rPr lang="cs-CZ" sz="2400" dirty="0"/>
              <a:t> </a:t>
            </a:r>
          </a:p>
          <a:p>
            <a:pPr>
              <a:buFontTx/>
              <a:buChar char="-"/>
            </a:pPr>
            <a:r>
              <a:rPr lang="cs-CZ" sz="2400" dirty="0"/>
              <a:t>Polinosa</a:t>
            </a:r>
          </a:p>
          <a:p>
            <a:pPr>
              <a:buFontTx/>
              <a:buChar char="-"/>
            </a:pPr>
            <a:r>
              <a:rPr lang="cs-CZ" sz="2400" dirty="0"/>
              <a:t>Hypothyreosa na substituci</a:t>
            </a:r>
          </a:p>
          <a:p>
            <a:pPr>
              <a:buFontTx/>
              <a:buChar char="-"/>
            </a:pPr>
            <a:r>
              <a:rPr lang="cs-CZ" sz="2400" dirty="0"/>
              <a:t>COVID-19 v listopadu 2020 – lehká podoba</a:t>
            </a:r>
          </a:p>
          <a:p>
            <a:pPr>
              <a:buFontTx/>
              <a:buChar char="-"/>
            </a:pPr>
            <a:endParaRPr lang="cs-CZ" sz="2400" dirty="0"/>
          </a:p>
          <a:p>
            <a:r>
              <a:rPr lang="cs-CZ" sz="2400" dirty="0">
                <a:solidFill>
                  <a:srgbClr val="C00000"/>
                </a:solidFill>
              </a:rPr>
              <a:t>SA:</a:t>
            </a:r>
            <a:r>
              <a:rPr lang="cs-CZ" sz="2400" dirty="0"/>
              <a:t> pracuje jako skladník ve farma průmyslu</a:t>
            </a:r>
          </a:p>
          <a:p>
            <a:r>
              <a:rPr lang="cs-CZ" sz="2400" dirty="0">
                <a:solidFill>
                  <a:srgbClr val="C00000"/>
                </a:solidFill>
              </a:rPr>
              <a:t>Abusus:</a:t>
            </a:r>
            <a:r>
              <a:rPr lang="cs-CZ" sz="2400" dirty="0"/>
              <a:t> nekuřák, alkohol vyjímečně, drogy 0</a:t>
            </a:r>
          </a:p>
          <a:p>
            <a:r>
              <a:rPr lang="cs-CZ" sz="2400" dirty="0">
                <a:solidFill>
                  <a:srgbClr val="C00000"/>
                </a:solidFill>
              </a:rPr>
              <a:t>FA:</a:t>
            </a:r>
            <a:r>
              <a:rPr lang="cs-CZ" sz="2400" dirty="0"/>
              <a:t> Euthyrox 50 ug, Losartan 12.5 mg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01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D4BE-45E2-4F8D-A148-8CAD82F7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Muž 28 let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104DA-B3C3-4C29-B223-729D1BC8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2"/>
            <a:ext cx="8928992" cy="576062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/>
              <a:t>Výška 179 cm, Váha 72 kg, BSA 1.89 cm2, BMI 22.5</a:t>
            </a:r>
          </a:p>
          <a:p>
            <a:r>
              <a:rPr lang="cs-CZ" sz="2400" dirty="0"/>
              <a:t>Sinus 66/min, TK 121/72 mmHg</a:t>
            </a:r>
          </a:p>
          <a:p>
            <a:endParaRPr lang="cs-CZ" sz="2400" dirty="0"/>
          </a:p>
          <a:p>
            <a:endParaRPr lang="en-GB" dirty="0"/>
          </a:p>
        </p:txBody>
      </p:sp>
      <p:pic>
        <p:nvPicPr>
          <p:cNvPr id="4" name="Brousek A4C colour">
            <a:hlinkClick r:id="" action="ppaction://media"/>
            <a:extLst>
              <a:ext uri="{FF2B5EF4-FFF2-40B4-BE49-F238E27FC236}">
                <a16:creationId xmlns:a16="http://schemas.microsoft.com/office/drawing/2014/main" id="{4963DDE3-6571-4306-8202-EB232B09E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186" y="1772816"/>
            <a:ext cx="4155802" cy="2895972"/>
          </a:xfrm>
          <a:prstGeom prst="rect">
            <a:avLst/>
          </a:prstGeom>
        </p:spPr>
      </p:pic>
      <p:pic>
        <p:nvPicPr>
          <p:cNvPr id="5" name="Brousek A4C colour1">
            <a:hlinkClick r:id="" action="ppaction://media"/>
            <a:extLst>
              <a:ext uri="{FF2B5EF4-FFF2-40B4-BE49-F238E27FC236}">
                <a16:creationId xmlns:a16="http://schemas.microsoft.com/office/drawing/2014/main" id="{D613BCA6-9C52-4305-80FA-593731D612F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6094" y="1772816"/>
            <a:ext cx="4155801" cy="2895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C1887-14CA-4A92-9D06-5EDAC776BD33}"/>
              </a:ext>
            </a:extLst>
          </p:cNvPr>
          <p:cNvSpPr txBox="1"/>
          <p:nvPr/>
        </p:nvSpPr>
        <p:spPr>
          <a:xfrm>
            <a:off x="1979711" y="170080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ECA69-5FAF-47B3-B814-2AE1FF0E2E07}"/>
              </a:ext>
            </a:extLst>
          </p:cNvPr>
          <p:cNvSpPr txBox="1"/>
          <p:nvPr/>
        </p:nvSpPr>
        <p:spPr>
          <a:xfrm>
            <a:off x="6365195" y="167034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AC1497-E53A-4B40-8DDA-6805DB74F0C4}"/>
              </a:ext>
            </a:extLst>
          </p:cNvPr>
          <p:cNvSpPr txBox="1">
            <a:spLocks/>
          </p:cNvSpPr>
          <p:nvPr/>
        </p:nvSpPr>
        <p:spPr>
          <a:xfrm>
            <a:off x="107504" y="4797152"/>
            <a:ext cx="8928992" cy="2088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C00000"/>
                </a:solidFill>
              </a:rPr>
              <a:t>ECHO: </a:t>
            </a:r>
            <a:r>
              <a:rPr lang="cs-CZ" sz="2000" dirty="0"/>
              <a:t>E 58  A 34 </a:t>
            </a:r>
            <a:r>
              <a:rPr lang="cs-CZ" sz="2000" i="1" dirty="0"/>
              <a:t>(cm/s)  </a:t>
            </a:r>
            <a:r>
              <a:rPr lang="cs-CZ" sz="2000" dirty="0"/>
              <a:t>E/A 1.7</a:t>
            </a:r>
          </a:p>
          <a:p>
            <a:pPr marL="0" indent="0">
              <a:buNone/>
            </a:pPr>
            <a:r>
              <a:rPr lang="cs-CZ" sz="2000" dirty="0"/>
              <a:t>             E‘ sept. 11 lat. 11 </a:t>
            </a:r>
            <a:r>
              <a:rPr lang="cs-CZ" sz="2000" i="1" dirty="0"/>
              <a:t>(cm/s)</a:t>
            </a:r>
            <a:r>
              <a:rPr lang="cs-CZ" sz="2000" dirty="0"/>
              <a:t> , E/E‘ 5.3; S&gt;D v plicních žilách</a:t>
            </a:r>
          </a:p>
          <a:p>
            <a:pPr marL="0" indent="0">
              <a:buNone/>
            </a:pPr>
            <a:r>
              <a:rPr lang="cs-CZ" sz="2000" dirty="0"/>
              <a:t>             LAVI 44 ml/m2</a:t>
            </a:r>
          </a:p>
          <a:p>
            <a:pPr marL="0" indent="0">
              <a:buNone/>
            </a:pPr>
            <a:r>
              <a:rPr lang="cs-CZ" sz="2000" dirty="0"/>
              <a:t>             3 regurgitační jety, telesystolické, náznak zpětného toku v PV</a:t>
            </a:r>
          </a:p>
          <a:p>
            <a:pPr marL="0" indent="0">
              <a:buNone/>
            </a:pPr>
            <a:r>
              <a:rPr lang="cs-CZ" sz="2000" dirty="0"/>
              <a:t>             m. Barlow s prolapsem 1-2 scallopech, parc.rupt., anulus 42x45 mm</a:t>
            </a:r>
          </a:p>
          <a:p>
            <a:pPr marL="0" indent="0">
              <a:buNone/>
            </a:pPr>
            <a:r>
              <a:rPr lang="cs-CZ" sz="2000" dirty="0"/>
              <a:t>             Trik.anulus nedilatován, TR 1/4, PASP 21-26 mmHg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7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D4BE-45E2-4F8D-A148-8CAD82F7D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Muž 28 let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104DA-B3C3-4C29-B223-729D1BC8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2"/>
            <a:ext cx="8928992" cy="576062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/>
              <a:t>Výška 179 cm, Váha 72 kg, BSA 1.89 cm2, BMI 22.5</a:t>
            </a:r>
          </a:p>
          <a:p>
            <a:r>
              <a:rPr lang="cs-CZ" sz="2400" dirty="0"/>
              <a:t>Sinus 66/min, TK 121/72 mmHg</a:t>
            </a:r>
          </a:p>
          <a:p>
            <a:endParaRPr lang="cs-CZ" sz="2400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C1887-14CA-4A92-9D06-5EDAC776BD33}"/>
              </a:ext>
            </a:extLst>
          </p:cNvPr>
          <p:cNvSpPr txBox="1"/>
          <p:nvPr/>
        </p:nvSpPr>
        <p:spPr>
          <a:xfrm>
            <a:off x="1979711" y="170080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ECA69-5FAF-47B3-B814-2AE1FF0E2E07}"/>
              </a:ext>
            </a:extLst>
          </p:cNvPr>
          <p:cNvSpPr txBox="1"/>
          <p:nvPr/>
        </p:nvSpPr>
        <p:spPr>
          <a:xfrm>
            <a:off x="6365195" y="167034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AC1497-E53A-4B40-8DDA-6805DB74F0C4}"/>
              </a:ext>
            </a:extLst>
          </p:cNvPr>
          <p:cNvSpPr txBox="1">
            <a:spLocks/>
          </p:cNvSpPr>
          <p:nvPr/>
        </p:nvSpPr>
        <p:spPr>
          <a:xfrm>
            <a:off x="2195736" y="5400092"/>
            <a:ext cx="8928992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rgbClr val="C00000"/>
                </a:solidFill>
              </a:rPr>
              <a:t>ECHO: </a:t>
            </a:r>
            <a:r>
              <a:rPr lang="cs-CZ" sz="2000" dirty="0"/>
              <a:t>Mitral annular disjunction</a:t>
            </a:r>
            <a:endParaRPr lang="en-GB" dirty="0"/>
          </a:p>
        </p:txBody>
      </p:sp>
      <p:pic>
        <p:nvPicPr>
          <p:cNvPr id="9" name="Brousek PLAX 2">
            <a:hlinkClick r:id="" action="ppaction://media"/>
            <a:extLst>
              <a:ext uri="{FF2B5EF4-FFF2-40B4-BE49-F238E27FC236}">
                <a16:creationId xmlns:a16="http://schemas.microsoft.com/office/drawing/2014/main" id="{B5BDC5E6-7A0F-4546-A9A9-9A0CBBB689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2189212"/>
            <a:ext cx="4259135" cy="296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47858</TotalTime>
  <Words>1192</Words>
  <Application>Microsoft Office PowerPoint</Application>
  <PresentationFormat>Předvádění na obrazovce (4:3)</PresentationFormat>
  <Paragraphs>216</Paragraphs>
  <Slides>26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Motiv systému Office</vt:lpstr>
      <vt:lpstr>Kazuistika</vt:lpstr>
      <vt:lpstr>Prezentace aplikace PowerPoint</vt:lpstr>
      <vt:lpstr>Muž 28 let</vt:lpstr>
      <vt:lpstr>Muž 28 let</vt:lpstr>
      <vt:lpstr>Muž 28 let</vt:lpstr>
      <vt:lpstr>Muž 28 let</vt:lpstr>
      <vt:lpstr>Muž 28 let</vt:lpstr>
      <vt:lpstr>Muž 28 let</vt:lpstr>
      <vt:lpstr>Muž 28 let</vt:lpstr>
      <vt:lpstr>Muž 28 let</vt:lpstr>
      <vt:lpstr>Muž 28 let</vt:lpstr>
      <vt:lpstr>Muž 28 let</vt:lpstr>
      <vt:lpstr>Otázka</vt:lpstr>
      <vt:lpstr>Otázka</vt:lpstr>
      <vt:lpstr>Guidelines 2021</vt:lpstr>
      <vt:lpstr>Guidelines 2021</vt:lpstr>
      <vt:lpstr>Muž 28 let</vt:lpstr>
      <vt:lpstr>Otázka</vt:lpstr>
      <vt:lpstr>Otázka</vt:lpstr>
      <vt:lpstr>Mitral annular disjunction (MAD) in Marfan syndrome</vt:lpstr>
      <vt:lpstr>Prolaps mitrální chlopně, závažné komorové arytmie a fibróza myokardu</vt:lpstr>
      <vt:lpstr>Fibróza myokardu u organické mitrální reg.</vt:lpstr>
      <vt:lpstr>Prolaps mitrální chlopně a náhlá smrt</vt:lpstr>
      <vt:lpstr>Otázka 3</vt:lpstr>
      <vt:lpstr>Otázka 3</vt:lpstr>
      <vt:lpstr>Děkuji za pozornost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Radka</dc:creator>
  <cp:lastModifiedBy>GT3</cp:lastModifiedBy>
  <cp:revision>404</cp:revision>
  <dcterms:created xsi:type="dcterms:W3CDTF">2019-02-06T18:53:38Z</dcterms:created>
  <dcterms:modified xsi:type="dcterms:W3CDTF">2022-02-24T08:20:25Z</dcterms:modified>
</cp:coreProperties>
</file>