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11" r:id="rId5"/>
    <p:sldMasterId id="2147483723" r:id="rId6"/>
  </p:sldMasterIdLst>
  <p:notesMasterIdLst>
    <p:notesMasterId r:id="rId50"/>
  </p:notesMasterIdLst>
  <p:sldIdLst>
    <p:sldId id="256" r:id="rId7"/>
    <p:sldId id="458" r:id="rId8"/>
    <p:sldId id="455" r:id="rId9"/>
    <p:sldId id="447" r:id="rId10"/>
    <p:sldId id="435" r:id="rId11"/>
    <p:sldId id="263" r:id="rId12"/>
    <p:sldId id="275" r:id="rId13"/>
    <p:sldId id="262" r:id="rId14"/>
    <p:sldId id="264" r:id="rId15"/>
    <p:sldId id="272" r:id="rId16"/>
    <p:sldId id="274" r:id="rId17"/>
    <p:sldId id="419" r:id="rId18"/>
    <p:sldId id="292" r:id="rId19"/>
    <p:sldId id="445" r:id="rId20"/>
    <p:sldId id="444" r:id="rId21"/>
    <p:sldId id="449" r:id="rId22"/>
    <p:sldId id="446" r:id="rId23"/>
    <p:sldId id="436" r:id="rId24"/>
    <p:sldId id="442" r:id="rId25"/>
    <p:sldId id="443" r:id="rId26"/>
    <p:sldId id="261" r:id="rId27"/>
    <p:sldId id="286" r:id="rId28"/>
    <p:sldId id="269" r:id="rId29"/>
    <p:sldId id="416" r:id="rId30"/>
    <p:sldId id="439" r:id="rId31"/>
    <p:sldId id="423" r:id="rId32"/>
    <p:sldId id="279" r:id="rId33"/>
    <p:sldId id="453" r:id="rId34"/>
    <p:sldId id="451" r:id="rId35"/>
    <p:sldId id="450" r:id="rId36"/>
    <p:sldId id="270" r:id="rId37"/>
    <p:sldId id="280" r:id="rId38"/>
    <p:sldId id="428" r:id="rId39"/>
    <p:sldId id="432" r:id="rId40"/>
    <p:sldId id="452" r:id="rId41"/>
    <p:sldId id="454" r:id="rId42"/>
    <p:sldId id="457" r:id="rId43"/>
    <p:sldId id="290" r:id="rId44"/>
    <p:sldId id="456" r:id="rId45"/>
    <p:sldId id="384" r:id="rId46"/>
    <p:sldId id="433" r:id="rId47"/>
    <p:sldId id="282" r:id="rId48"/>
    <p:sldId id="430"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A2BDD315-9454-473A-9714-BCA7B252AC4D}">
          <p14:sldIdLst>
            <p14:sldId id="256"/>
            <p14:sldId id="458"/>
            <p14:sldId id="455"/>
            <p14:sldId id="447"/>
            <p14:sldId id="435"/>
            <p14:sldId id="263"/>
            <p14:sldId id="275"/>
            <p14:sldId id="262"/>
            <p14:sldId id="264"/>
            <p14:sldId id="272"/>
            <p14:sldId id="274"/>
            <p14:sldId id="419"/>
            <p14:sldId id="292"/>
            <p14:sldId id="445"/>
            <p14:sldId id="444"/>
            <p14:sldId id="449"/>
            <p14:sldId id="446"/>
            <p14:sldId id="436"/>
            <p14:sldId id="442"/>
            <p14:sldId id="443"/>
            <p14:sldId id="261"/>
            <p14:sldId id="286"/>
            <p14:sldId id="269"/>
            <p14:sldId id="416"/>
            <p14:sldId id="439"/>
            <p14:sldId id="423"/>
            <p14:sldId id="279"/>
            <p14:sldId id="453"/>
            <p14:sldId id="451"/>
            <p14:sldId id="450"/>
            <p14:sldId id="270"/>
            <p14:sldId id="280"/>
            <p14:sldId id="428"/>
            <p14:sldId id="432"/>
            <p14:sldId id="452"/>
            <p14:sldId id="454"/>
            <p14:sldId id="457"/>
            <p14:sldId id="290"/>
            <p14:sldId id="456"/>
            <p14:sldId id="384"/>
            <p14:sldId id="433"/>
            <p14:sldId id="282"/>
            <p14:sldId id="430"/>
          </p14:sldIdLst>
        </p14:section>
        <p14:section name="Oddíl bez názvu" id="{8C331B38-619E-452C-A103-4C36507CBB4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1968" autoAdjust="0"/>
  </p:normalViewPr>
  <p:slideViewPr>
    <p:cSldViewPr snapToGrid="0">
      <p:cViewPr varScale="1">
        <p:scale>
          <a:sx n="79" d="100"/>
          <a:sy n="79" d="100"/>
        </p:scale>
        <p:origin x="1042" y="6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784"/>
    </p:cViewPr>
  </p:sorterViewPr>
  <p:notesViewPr>
    <p:cSldViewPr snapToGrid="0">
      <p:cViewPr varScale="1">
        <p:scale>
          <a:sx n="51" d="100"/>
          <a:sy n="51" d="100"/>
        </p:scale>
        <p:origin x="176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A7C36-B37C-457B-83B2-F1570455D51F}" type="datetimeFigureOut">
              <a:rPr lang="en-GB" smtClean="0"/>
              <a:t>25/02/2022</a:t>
            </a:fld>
            <a:endParaRPr lang="en-GB"/>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C0219-94C8-478B-BF43-382709A3B448}" type="slidenum">
              <a:rPr lang="en-GB" smtClean="0"/>
              <a:t>‹#›</a:t>
            </a:fld>
            <a:endParaRPr lang="en-GB"/>
          </a:p>
        </p:txBody>
      </p:sp>
    </p:spTree>
    <p:extLst>
      <p:ext uri="{BB962C8B-B14F-4D97-AF65-F5344CB8AC3E}">
        <p14:creationId xmlns:p14="http://schemas.microsoft.com/office/powerpoint/2010/main" val="721122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E2BC0219-94C8-478B-BF43-382709A3B448}" type="slidenum">
              <a:rPr lang="en-GB" smtClean="0"/>
              <a:t>12</a:t>
            </a:fld>
            <a:endParaRPr lang="en-GB"/>
          </a:p>
        </p:txBody>
      </p:sp>
    </p:spTree>
    <p:extLst>
      <p:ext uri="{BB962C8B-B14F-4D97-AF65-F5344CB8AC3E}">
        <p14:creationId xmlns:p14="http://schemas.microsoft.com/office/powerpoint/2010/main" val="1053794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E2BC0219-94C8-478B-BF43-382709A3B448}" type="slidenum">
              <a:rPr lang="en-GB" smtClean="0"/>
              <a:t>19</a:t>
            </a:fld>
            <a:endParaRPr lang="en-GB"/>
          </a:p>
        </p:txBody>
      </p:sp>
    </p:spTree>
    <p:extLst>
      <p:ext uri="{BB962C8B-B14F-4D97-AF65-F5344CB8AC3E}">
        <p14:creationId xmlns:p14="http://schemas.microsoft.com/office/powerpoint/2010/main" val="3040283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BC0219-94C8-478B-BF43-382709A3B4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065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11 </a:t>
            </a:r>
            <a:r>
              <a:rPr lang="en-US" altLang="en-US">
                <a:latin typeface="Arial" pitchFamily="34" charset="0"/>
                <a:ea typeface="Arial" pitchFamily="34" charset="0"/>
              </a:rPr>
              <a:t>Management of non-cardiac surgery (NCS) in patients with severe aortic stenosis. AV = aortic valve; BAV = balloon aortic valvuloplasty; NCS = non cardiac surgery; SAVR = surgical aortic valve replacement; TAVI = transcatheter aortic valve implantation.
</a:t>
            </a:r>
          </a:p>
          <a:p>
            <a:pPr marL="0" lvl="0" indent="0"/>
            <a:r>
              <a:rPr lang="en-US" altLang="en-US">
                <a:latin typeface="Arial" pitchFamily="34" charset="0"/>
                <a:ea typeface="Arial" pitchFamily="34" charset="0"/>
              </a:rPr>
              <a:t>Unless provided in the caption above, the following copyright applies to the content of this slide: This article has been co-published with permission in the European Heart Journal and European Journal of Cardio-Thoracic Surgery. © the European Society of Cardiology and the European Association for Cardio-Thoracic Surgery 2021. All rights reserved. The articles are identical except for minor stylistic and spelling differences in keeping with each journal’s style. Either citation can be used when citing this article.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FDCAEEF-DF41-4ACF-ACA2-58CA8E12BE92}" type="slidenum">
              <a:rPr lang="en-US" altLang="en-US" sz="1200"/>
              <a:t>21</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E2BC0219-94C8-478B-BF43-382709A3B448}" type="slidenum">
              <a:rPr lang="en-GB" smtClean="0"/>
              <a:t>22</a:t>
            </a:fld>
            <a:endParaRPr lang="en-GB"/>
          </a:p>
        </p:txBody>
      </p:sp>
    </p:spTree>
    <p:extLst>
      <p:ext uri="{BB962C8B-B14F-4D97-AF65-F5344CB8AC3E}">
        <p14:creationId xmlns:p14="http://schemas.microsoft.com/office/powerpoint/2010/main" val="3862359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B7B55C2-2702-4103-A5D8-35EED168B9E1}"/>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4098" name="Text Box 2">
            <a:extLst>
              <a:ext uri="{FF2B5EF4-FFF2-40B4-BE49-F238E27FC236}">
                <a16:creationId xmlns:a16="http://schemas.microsoft.com/office/drawing/2014/main" id="{D456E7A6-4BDA-4D47-8AB6-014CCEE1AF8A}"/>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cs-CZ">
                <a:latin typeface="Arial" panose="020B0604020202020204" pitchFamily="34" charset="0"/>
                <a:cs typeface="msgothic" charset="0"/>
              </a:rPr>
              <a:t>Management of anaesthesia for patients with significant stenotic valvular heart disease who do not meet standard criteria for valvular intervention but require moderate-risk elective non-cardiac surgery. Key points for optimal medical and appropriate anaesthetic management in patients with significant stenotic VHD undergoing NCS. As a general rule, stenotic lesions are less well tolerated than regurgitant ones. In case of moderate or greater VHD or moderate-risk elective NCS, current guideline recommendations suggest close invasive intraoperative and postoperative haemodynamic monitoring (with 12 lead ECG and a right heart catheter and/or intra-arterial blood pressure) in an intensive care setting. Intraoperative TEE imaging for LV chamber size and function monitoring is also encouraged. BP, blood pressure; CAD, coronary artery disease; HR, heart rate; LV, left ventricle; MAP, mean arterial pressure; NCS, non-cardiac surgery; PDE, phosphodiesterase; RV, right ventricle; SVT, supraventricular tachycardia; TEE, transesophageal echocardiography; VHD, valvular heart disease.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E2BC0219-94C8-478B-BF43-382709A3B448}" type="slidenum">
              <a:rPr lang="en-GB" smtClean="0"/>
              <a:t>32</a:t>
            </a:fld>
            <a:endParaRPr lang="en-GB"/>
          </a:p>
        </p:txBody>
      </p:sp>
    </p:spTree>
    <p:extLst>
      <p:ext uri="{BB962C8B-B14F-4D97-AF65-F5344CB8AC3E}">
        <p14:creationId xmlns:p14="http://schemas.microsoft.com/office/powerpoint/2010/main" val="29684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FD42ED-DB12-4763-8748-B0F3210C2EFD}"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78D8-2E6B-4394-B9F1-08F6D8421DBA}" type="slidenum">
              <a:rPr lang="en-US" smtClean="0"/>
              <a:t>‹#›</a:t>
            </a:fld>
            <a:endParaRPr lang="en-US"/>
          </a:p>
        </p:txBody>
      </p:sp>
    </p:spTree>
    <p:extLst>
      <p:ext uri="{BB962C8B-B14F-4D97-AF65-F5344CB8AC3E}">
        <p14:creationId xmlns:p14="http://schemas.microsoft.com/office/powerpoint/2010/main" val="4229810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FD42ED-DB12-4763-8748-B0F3210C2EFD}"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78D8-2E6B-4394-B9F1-08F6D8421DBA}" type="slidenum">
              <a:rPr lang="en-US" smtClean="0"/>
              <a:t>‹#›</a:t>
            </a:fld>
            <a:endParaRPr lang="en-US"/>
          </a:p>
        </p:txBody>
      </p:sp>
    </p:spTree>
    <p:extLst>
      <p:ext uri="{BB962C8B-B14F-4D97-AF65-F5344CB8AC3E}">
        <p14:creationId xmlns:p14="http://schemas.microsoft.com/office/powerpoint/2010/main" val="3794570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FD42ED-DB12-4763-8748-B0F3210C2EFD}"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78D8-2E6B-4394-B9F1-08F6D8421DBA}" type="slidenum">
              <a:rPr lang="en-US" smtClean="0"/>
              <a:t>‹#›</a:t>
            </a:fld>
            <a:endParaRPr lang="en-US"/>
          </a:p>
        </p:txBody>
      </p:sp>
    </p:spTree>
    <p:extLst>
      <p:ext uri="{BB962C8B-B14F-4D97-AF65-F5344CB8AC3E}">
        <p14:creationId xmlns:p14="http://schemas.microsoft.com/office/powerpoint/2010/main" val="3299820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cs-CZ"/>
              <a:t>Kliknutím lze upravit styl.</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a:extLst>
              <a:ext uri="{FF2B5EF4-FFF2-40B4-BE49-F238E27FC236}">
                <a16:creationId xmlns:a16="http://schemas.microsoft.com/office/drawing/2014/main" id="{AE5D88CE-6C0F-4331-9E98-A985AA07B8F0}"/>
              </a:ext>
            </a:extLst>
          </p:cNvPr>
          <p:cNvSpPr>
            <a:spLocks noGrp="1"/>
          </p:cNvSpPr>
          <p:nvPr>
            <p:ph type="dt" sz="half" idx="10"/>
          </p:nvPr>
        </p:nvSpPr>
        <p:spPr/>
        <p:txBody>
          <a:bodyPr/>
          <a:lstStyle>
            <a:lvl1pPr>
              <a:defRPr/>
            </a:lvl1pPr>
          </a:lstStyle>
          <a:p>
            <a:pPr>
              <a:defRPr/>
            </a:pPr>
            <a:fld id="{81796877-3656-405B-9B61-E28C0CB097DA}" type="datetimeFigureOut">
              <a:rPr lang="cs-CZ"/>
              <a:pPr>
                <a:defRPr/>
              </a:pPr>
              <a:t>25.02.2022</a:t>
            </a:fld>
            <a:endParaRPr lang="cs-CZ"/>
          </a:p>
        </p:txBody>
      </p:sp>
      <p:sp>
        <p:nvSpPr>
          <p:cNvPr id="5" name="Slide Number Placeholder 5">
            <a:extLst>
              <a:ext uri="{FF2B5EF4-FFF2-40B4-BE49-F238E27FC236}">
                <a16:creationId xmlns:a16="http://schemas.microsoft.com/office/drawing/2014/main" id="{7C470083-C00B-4663-A523-7A17AA66930A}"/>
              </a:ext>
            </a:extLst>
          </p:cNvPr>
          <p:cNvSpPr>
            <a:spLocks noGrp="1"/>
          </p:cNvSpPr>
          <p:nvPr>
            <p:ph type="sldNum" sz="quarter" idx="11"/>
          </p:nvPr>
        </p:nvSpPr>
        <p:spPr/>
        <p:txBody>
          <a:bodyPr/>
          <a:lstStyle>
            <a:lvl1pPr>
              <a:defRPr/>
            </a:lvl1pPr>
          </a:lstStyle>
          <a:p>
            <a:fld id="{25EB865B-DE92-42E9-9F9F-5A52480BDE57}" type="slidenum">
              <a:rPr lang="cs-CZ" altLang="cs-CZ"/>
              <a:pPr/>
              <a:t>‹#›</a:t>
            </a:fld>
            <a:endParaRPr lang="cs-CZ" altLang="cs-CZ"/>
          </a:p>
        </p:txBody>
      </p:sp>
      <p:sp>
        <p:nvSpPr>
          <p:cNvPr id="6" name="Footer Placeholder 4">
            <a:extLst>
              <a:ext uri="{FF2B5EF4-FFF2-40B4-BE49-F238E27FC236}">
                <a16:creationId xmlns:a16="http://schemas.microsoft.com/office/drawing/2014/main" id="{8B8E8EC6-DE6F-4206-B9B9-DB4D05655A9A}"/>
              </a:ext>
            </a:extLst>
          </p:cNvPr>
          <p:cNvSpPr>
            <a:spLocks noGrp="1"/>
          </p:cNvSpPr>
          <p:nvPr>
            <p:ph type="ftr" sz="quarter" idx="12"/>
          </p:nvPr>
        </p:nvSpPr>
        <p:spPr/>
        <p:txBody>
          <a:bodyPr/>
          <a:lstStyle>
            <a:lvl1pPr>
              <a:defRPr/>
            </a:lvl1pPr>
          </a:lstStyle>
          <a:p>
            <a:pPr>
              <a:defRPr/>
            </a:pPr>
            <a:endParaRPr lang="cs-CZ"/>
          </a:p>
        </p:txBody>
      </p:sp>
    </p:spTree>
    <p:extLst>
      <p:ext uri="{BB962C8B-B14F-4D97-AF65-F5344CB8AC3E}">
        <p14:creationId xmlns:p14="http://schemas.microsoft.com/office/powerpoint/2010/main" val="61024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CE1A07A8-6113-4CBA-9C04-DF146EAFABCC}"/>
              </a:ext>
            </a:extLst>
          </p:cNvPr>
          <p:cNvSpPr>
            <a:spLocks noGrp="1"/>
          </p:cNvSpPr>
          <p:nvPr>
            <p:ph type="dt" sz="half" idx="10"/>
          </p:nvPr>
        </p:nvSpPr>
        <p:spPr/>
        <p:txBody>
          <a:bodyPr/>
          <a:lstStyle>
            <a:lvl1pPr>
              <a:defRPr/>
            </a:lvl1pPr>
          </a:lstStyle>
          <a:p>
            <a:pPr>
              <a:defRPr/>
            </a:pPr>
            <a:fld id="{2A5DCC9B-3B45-44C8-AC1D-AD362DF84F16}" type="datetimeFigureOut">
              <a:rPr lang="cs-CZ"/>
              <a:pPr>
                <a:defRPr/>
              </a:pPr>
              <a:t>25.02.2022</a:t>
            </a:fld>
            <a:endParaRPr lang="cs-CZ"/>
          </a:p>
        </p:txBody>
      </p:sp>
      <p:sp>
        <p:nvSpPr>
          <p:cNvPr id="5" name="Slide Number Placeholder 5">
            <a:extLst>
              <a:ext uri="{FF2B5EF4-FFF2-40B4-BE49-F238E27FC236}">
                <a16:creationId xmlns:a16="http://schemas.microsoft.com/office/drawing/2014/main" id="{4F01963E-D6E5-4D56-88D1-FB7B0ED08976}"/>
              </a:ext>
            </a:extLst>
          </p:cNvPr>
          <p:cNvSpPr>
            <a:spLocks noGrp="1"/>
          </p:cNvSpPr>
          <p:nvPr>
            <p:ph type="sldNum" sz="quarter" idx="11"/>
          </p:nvPr>
        </p:nvSpPr>
        <p:spPr/>
        <p:txBody>
          <a:bodyPr/>
          <a:lstStyle>
            <a:lvl1pPr>
              <a:defRPr/>
            </a:lvl1pPr>
          </a:lstStyle>
          <a:p>
            <a:fld id="{3F801265-B94C-46B6-B4D6-1008229806C3}" type="slidenum">
              <a:rPr lang="cs-CZ" altLang="cs-CZ"/>
              <a:pPr/>
              <a:t>‹#›</a:t>
            </a:fld>
            <a:endParaRPr lang="cs-CZ" altLang="cs-CZ"/>
          </a:p>
        </p:txBody>
      </p:sp>
      <p:sp>
        <p:nvSpPr>
          <p:cNvPr id="6" name="Footer Placeholder 4">
            <a:extLst>
              <a:ext uri="{FF2B5EF4-FFF2-40B4-BE49-F238E27FC236}">
                <a16:creationId xmlns:a16="http://schemas.microsoft.com/office/drawing/2014/main" id="{34B3FDBD-6DEF-4B36-8F23-1242CE4BD50F}"/>
              </a:ext>
            </a:extLst>
          </p:cNvPr>
          <p:cNvSpPr>
            <a:spLocks noGrp="1"/>
          </p:cNvSpPr>
          <p:nvPr>
            <p:ph type="ftr" sz="quarter" idx="12"/>
          </p:nvPr>
        </p:nvSpPr>
        <p:spPr/>
        <p:txBody>
          <a:bodyPr/>
          <a:lstStyle>
            <a:lvl1pPr>
              <a:defRPr/>
            </a:lvl1pPr>
          </a:lstStyle>
          <a:p>
            <a:pPr>
              <a:defRPr/>
            </a:pPr>
            <a:endParaRPr lang="cs-CZ"/>
          </a:p>
        </p:txBody>
      </p:sp>
    </p:spTree>
    <p:extLst>
      <p:ext uri="{BB962C8B-B14F-4D97-AF65-F5344CB8AC3E}">
        <p14:creationId xmlns:p14="http://schemas.microsoft.com/office/powerpoint/2010/main" val="2007561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cs-CZ"/>
              <a:t>Kliknutím lze upravit styl.</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a:extLst>
              <a:ext uri="{FF2B5EF4-FFF2-40B4-BE49-F238E27FC236}">
                <a16:creationId xmlns:a16="http://schemas.microsoft.com/office/drawing/2014/main" id="{04239474-B3B1-49F6-A725-D96DCFD820DA}"/>
              </a:ext>
            </a:extLst>
          </p:cNvPr>
          <p:cNvSpPr>
            <a:spLocks noGrp="1"/>
          </p:cNvSpPr>
          <p:nvPr>
            <p:ph type="dt" sz="half" idx="10"/>
          </p:nvPr>
        </p:nvSpPr>
        <p:spPr/>
        <p:txBody>
          <a:bodyPr/>
          <a:lstStyle>
            <a:lvl1pPr>
              <a:defRPr/>
            </a:lvl1pPr>
          </a:lstStyle>
          <a:p>
            <a:pPr>
              <a:defRPr/>
            </a:pPr>
            <a:fld id="{84699DD7-379D-4E4A-B155-3484BAB8859F}" type="datetimeFigureOut">
              <a:rPr lang="cs-CZ"/>
              <a:pPr>
                <a:defRPr/>
              </a:pPr>
              <a:t>25.02.2022</a:t>
            </a:fld>
            <a:endParaRPr lang="cs-CZ"/>
          </a:p>
        </p:txBody>
      </p:sp>
      <p:sp>
        <p:nvSpPr>
          <p:cNvPr id="5" name="Slide Number Placeholder 5">
            <a:extLst>
              <a:ext uri="{FF2B5EF4-FFF2-40B4-BE49-F238E27FC236}">
                <a16:creationId xmlns:a16="http://schemas.microsoft.com/office/drawing/2014/main" id="{105CAFF7-4669-4ED0-9C55-6F88446C9A58}"/>
              </a:ext>
            </a:extLst>
          </p:cNvPr>
          <p:cNvSpPr>
            <a:spLocks noGrp="1"/>
          </p:cNvSpPr>
          <p:nvPr>
            <p:ph type="sldNum" sz="quarter" idx="11"/>
          </p:nvPr>
        </p:nvSpPr>
        <p:spPr/>
        <p:txBody>
          <a:bodyPr/>
          <a:lstStyle>
            <a:lvl1pPr>
              <a:defRPr/>
            </a:lvl1pPr>
          </a:lstStyle>
          <a:p>
            <a:fld id="{C2916D0D-E9C0-453B-BB3F-CA2178C956E3}" type="slidenum">
              <a:rPr lang="cs-CZ" altLang="cs-CZ"/>
              <a:pPr/>
              <a:t>‹#›</a:t>
            </a:fld>
            <a:endParaRPr lang="cs-CZ" altLang="cs-CZ"/>
          </a:p>
        </p:txBody>
      </p:sp>
      <p:sp>
        <p:nvSpPr>
          <p:cNvPr id="6" name="Footer Placeholder 4">
            <a:extLst>
              <a:ext uri="{FF2B5EF4-FFF2-40B4-BE49-F238E27FC236}">
                <a16:creationId xmlns:a16="http://schemas.microsoft.com/office/drawing/2014/main" id="{18D58927-D85D-47FA-95A4-1EA75D8B3432}"/>
              </a:ext>
            </a:extLst>
          </p:cNvPr>
          <p:cNvSpPr>
            <a:spLocks noGrp="1"/>
          </p:cNvSpPr>
          <p:nvPr>
            <p:ph type="ftr" sz="quarter" idx="12"/>
          </p:nvPr>
        </p:nvSpPr>
        <p:spPr/>
        <p:txBody>
          <a:bodyPr/>
          <a:lstStyle>
            <a:lvl1pPr>
              <a:defRPr/>
            </a:lvl1pPr>
          </a:lstStyle>
          <a:p>
            <a:pPr>
              <a:defRPr/>
            </a:pPr>
            <a:endParaRPr lang="cs-CZ"/>
          </a:p>
        </p:txBody>
      </p:sp>
    </p:spTree>
    <p:extLst>
      <p:ext uri="{BB962C8B-B14F-4D97-AF65-F5344CB8AC3E}">
        <p14:creationId xmlns:p14="http://schemas.microsoft.com/office/powerpoint/2010/main" val="4024960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9" name="Title 8"/>
          <p:cNvSpPr>
            <a:spLocks noGrp="1"/>
          </p:cNvSpPr>
          <p:nvPr>
            <p:ph type="title"/>
          </p:nvPr>
        </p:nvSpPr>
        <p:spPr>
          <a:xfrm>
            <a:off x="914400" y="1544715"/>
            <a:ext cx="7315200" cy="1154097"/>
          </a:xfrm>
        </p:spPr>
        <p:txBody>
          <a:bodyPr/>
          <a:lstStyle/>
          <a:p>
            <a:r>
              <a:rPr lang="cs-CZ"/>
              <a:t>Kliknutím lze upravit styl.</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Date Placeholder 3">
            <a:extLst>
              <a:ext uri="{FF2B5EF4-FFF2-40B4-BE49-F238E27FC236}">
                <a16:creationId xmlns:a16="http://schemas.microsoft.com/office/drawing/2014/main" id="{D9B26429-677B-432E-A670-ABFA4B2E80A7}"/>
              </a:ext>
            </a:extLst>
          </p:cNvPr>
          <p:cNvSpPr>
            <a:spLocks noGrp="1"/>
          </p:cNvSpPr>
          <p:nvPr>
            <p:ph type="dt" sz="half" idx="15"/>
          </p:nvPr>
        </p:nvSpPr>
        <p:spPr/>
        <p:txBody>
          <a:bodyPr/>
          <a:lstStyle>
            <a:lvl1pPr>
              <a:defRPr/>
            </a:lvl1pPr>
          </a:lstStyle>
          <a:p>
            <a:pPr>
              <a:defRPr/>
            </a:pPr>
            <a:fld id="{FDA224CF-FAB2-4AB9-884F-F19E39F94837}" type="datetimeFigureOut">
              <a:rPr lang="cs-CZ"/>
              <a:pPr>
                <a:defRPr/>
              </a:pPr>
              <a:t>25.02.2022</a:t>
            </a:fld>
            <a:endParaRPr lang="cs-CZ"/>
          </a:p>
        </p:txBody>
      </p:sp>
      <p:sp>
        <p:nvSpPr>
          <p:cNvPr id="6" name="Slide Number Placeholder 5">
            <a:extLst>
              <a:ext uri="{FF2B5EF4-FFF2-40B4-BE49-F238E27FC236}">
                <a16:creationId xmlns:a16="http://schemas.microsoft.com/office/drawing/2014/main" id="{95529D3C-1334-4C09-8CBB-C148D904586C}"/>
              </a:ext>
            </a:extLst>
          </p:cNvPr>
          <p:cNvSpPr>
            <a:spLocks noGrp="1"/>
          </p:cNvSpPr>
          <p:nvPr>
            <p:ph type="sldNum" sz="quarter" idx="16"/>
          </p:nvPr>
        </p:nvSpPr>
        <p:spPr/>
        <p:txBody>
          <a:bodyPr/>
          <a:lstStyle>
            <a:lvl1pPr>
              <a:defRPr/>
            </a:lvl1pPr>
          </a:lstStyle>
          <a:p>
            <a:fld id="{218E27CD-11D0-41D6-A9B7-12E4F88B8D62}" type="slidenum">
              <a:rPr lang="cs-CZ" altLang="cs-CZ"/>
              <a:pPr/>
              <a:t>‹#›</a:t>
            </a:fld>
            <a:endParaRPr lang="cs-CZ" altLang="cs-CZ"/>
          </a:p>
        </p:txBody>
      </p:sp>
      <p:sp>
        <p:nvSpPr>
          <p:cNvPr id="7" name="Footer Placeholder 4">
            <a:extLst>
              <a:ext uri="{FF2B5EF4-FFF2-40B4-BE49-F238E27FC236}">
                <a16:creationId xmlns:a16="http://schemas.microsoft.com/office/drawing/2014/main" id="{6F1FAB80-E959-4302-BD7E-3EFB12001B84}"/>
              </a:ext>
            </a:extLst>
          </p:cNvPr>
          <p:cNvSpPr>
            <a:spLocks noGrp="1"/>
          </p:cNvSpPr>
          <p:nvPr>
            <p:ph type="ftr" sz="quarter" idx="17"/>
          </p:nvPr>
        </p:nvSpPr>
        <p:spPr/>
        <p:txBody>
          <a:bodyPr/>
          <a:lstStyle>
            <a:lvl1pPr>
              <a:defRPr/>
            </a:lvl1pPr>
          </a:lstStyle>
          <a:p>
            <a:pPr>
              <a:defRPr/>
            </a:pPr>
            <a:endParaRPr lang="cs-CZ"/>
          </a:p>
        </p:txBody>
      </p:sp>
    </p:spTree>
    <p:extLst>
      <p:ext uri="{BB962C8B-B14F-4D97-AF65-F5344CB8AC3E}">
        <p14:creationId xmlns:p14="http://schemas.microsoft.com/office/powerpoint/2010/main" val="3439565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10" name="Title 9"/>
          <p:cNvSpPr>
            <a:spLocks noGrp="1"/>
          </p:cNvSpPr>
          <p:nvPr>
            <p:ph type="title"/>
          </p:nvPr>
        </p:nvSpPr>
        <p:spPr>
          <a:xfrm>
            <a:off x="914400" y="1544715"/>
            <a:ext cx="7315200" cy="1154097"/>
          </a:xfrm>
        </p:spPr>
        <p:txBody>
          <a:bodyPr/>
          <a:lstStyle/>
          <a:p>
            <a:r>
              <a:rPr lang="cs-CZ"/>
              <a:t>Kliknutím lze upravit styl.</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a:extLst>
              <a:ext uri="{FF2B5EF4-FFF2-40B4-BE49-F238E27FC236}">
                <a16:creationId xmlns:a16="http://schemas.microsoft.com/office/drawing/2014/main" id="{3EBA7B9F-A4B9-4505-A74B-22C61FAC24F1}"/>
              </a:ext>
            </a:extLst>
          </p:cNvPr>
          <p:cNvSpPr>
            <a:spLocks noGrp="1"/>
          </p:cNvSpPr>
          <p:nvPr>
            <p:ph type="dt" sz="half" idx="15"/>
          </p:nvPr>
        </p:nvSpPr>
        <p:spPr/>
        <p:txBody>
          <a:bodyPr/>
          <a:lstStyle>
            <a:lvl1pPr>
              <a:defRPr/>
            </a:lvl1pPr>
          </a:lstStyle>
          <a:p>
            <a:pPr>
              <a:defRPr/>
            </a:pPr>
            <a:fld id="{F1F82DDE-429B-4EC0-AF68-382AA8D0C902}" type="datetimeFigureOut">
              <a:rPr lang="cs-CZ"/>
              <a:pPr>
                <a:defRPr/>
              </a:pPr>
              <a:t>25.02.2022</a:t>
            </a:fld>
            <a:endParaRPr lang="cs-CZ"/>
          </a:p>
        </p:txBody>
      </p:sp>
      <p:sp>
        <p:nvSpPr>
          <p:cNvPr id="8" name="Slide Number Placeholder 5">
            <a:extLst>
              <a:ext uri="{FF2B5EF4-FFF2-40B4-BE49-F238E27FC236}">
                <a16:creationId xmlns:a16="http://schemas.microsoft.com/office/drawing/2014/main" id="{19E444E1-4586-429E-8634-01D92DBC690B}"/>
              </a:ext>
            </a:extLst>
          </p:cNvPr>
          <p:cNvSpPr>
            <a:spLocks noGrp="1"/>
          </p:cNvSpPr>
          <p:nvPr>
            <p:ph type="sldNum" sz="quarter" idx="16"/>
          </p:nvPr>
        </p:nvSpPr>
        <p:spPr/>
        <p:txBody>
          <a:bodyPr/>
          <a:lstStyle>
            <a:lvl1pPr>
              <a:defRPr/>
            </a:lvl1pPr>
          </a:lstStyle>
          <a:p>
            <a:fld id="{2B0EB55A-1174-42F1-9ACB-6E6AEB74F89E}" type="slidenum">
              <a:rPr lang="cs-CZ" altLang="cs-CZ"/>
              <a:pPr/>
              <a:t>‹#›</a:t>
            </a:fld>
            <a:endParaRPr lang="cs-CZ" altLang="cs-CZ"/>
          </a:p>
        </p:txBody>
      </p:sp>
      <p:sp>
        <p:nvSpPr>
          <p:cNvPr id="9" name="Footer Placeholder 4">
            <a:extLst>
              <a:ext uri="{FF2B5EF4-FFF2-40B4-BE49-F238E27FC236}">
                <a16:creationId xmlns:a16="http://schemas.microsoft.com/office/drawing/2014/main" id="{99D6CFCB-1B7F-44EF-8F04-61A569D58A72}"/>
              </a:ext>
            </a:extLst>
          </p:cNvPr>
          <p:cNvSpPr>
            <a:spLocks noGrp="1"/>
          </p:cNvSpPr>
          <p:nvPr>
            <p:ph type="ftr" sz="quarter" idx="17"/>
          </p:nvPr>
        </p:nvSpPr>
        <p:spPr/>
        <p:txBody>
          <a:bodyPr/>
          <a:lstStyle>
            <a:lvl1pPr>
              <a:defRPr/>
            </a:lvl1pPr>
          </a:lstStyle>
          <a:p>
            <a:pPr>
              <a:defRPr/>
            </a:pPr>
            <a:endParaRPr lang="cs-CZ"/>
          </a:p>
        </p:txBody>
      </p:sp>
    </p:spTree>
    <p:extLst>
      <p:ext uri="{BB962C8B-B14F-4D97-AF65-F5344CB8AC3E}">
        <p14:creationId xmlns:p14="http://schemas.microsoft.com/office/powerpoint/2010/main" val="2445394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Date Placeholder 3">
            <a:extLst>
              <a:ext uri="{FF2B5EF4-FFF2-40B4-BE49-F238E27FC236}">
                <a16:creationId xmlns:a16="http://schemas.microsoft.com/office/drawing/2014/main" id="{3DE0D002-4E73-4A48-9B3A-5CE2E603DF0E}"/>
              </a:ext>
            </a:extLst>
          </p:cNvPr>
          <p:cNvSpPr>
            <a:spLocks noGrp="1"/>
          </p:cNvSpPr>
          <p:nvPr>
            <p:ph type="dt" sz="half" idx="10"/>
          </p:nvPr>
        </p:nvSpPr>
        <p:spPr/>
        <p:txBody>
          <a:bodyPr/>
          <a:lstStyle>
            <a:lvl1pPr>
              <a:defRPr/>
            </a:lvl1pPr>
          </a:lstStyle>
          <a:p>
            <a:pPr>
              <a:defRPr/>
            </a:pPr>
            <a:fld id="{72253D31-72FB-40F7-9781-CB2FFB8AF55C}" type="datetimeFigureOut">
              <a:rPr lang="cs-CZ"/>
              <a:pPr>
                <a:defRPr/>
              </a:pPr>
              <a:t>25.02.2022</a:t>
            </a:fld>
            <a:endParaRPr lang="cs-CZ"/>
          </a:p>
        </p:txBody>
      </p:sp>
      <p:sp>
        <p:nvSpPr>
          <p:cNvPr id="4" name="Slide Number Placeholder 5">
            <a:extLst>
              <a:ext uri="{FF2B5EF4-FFF2-40B4-BE49-F238E27FC236}">
                <a16:creationId xmlns:a16="http://schemas.microsoft.com/office/drawing/2014/main" id="{FE320788-B047-42EA-B5B0-EACCCA59A298}"/>
              </a:ext>
            </a:extLst>
          </p:cNvPr>
          <p:cNvSpPr>
            <a:spLocks noGrp="1"/>
          </p:cNvSpPr>
          <p:nvPr>
            <p:ph type="sldNum" sz="quarter" idx="11"/>
          </p:nvPr>
        </p:nvSpPr>
        <p:spPr/>
        <p:txBody>
          <a:bodyPr/>
          <a:lstStyle>
            <a:lvl1pPr>
              <a:defRPr/>
            </a:lvl1pPr>
          </a:lstStyle>
          <a:p>
            <a:fld id="{D6025B1A-34DA-47B6-8B68-05FE6EAB8E76}" type="slidenum">
              <a:rPr lang="cs-CZ" altLang="cs-CZ"/>
              <a:pPr/>
              <a:t>‹#›</a:t>
            </a:fld>
            <a:endParaRPr lang="cs-CZ" altLang="cs-CZ"/>
          </a:p>
        </p:txBody>
      </p:sp>
      <p:sp>
        <p:nvSpPr>
          <p:cNvPr id="5" name="Footer Placeholder 4">
            <a:extLst>
              <a:ext uri="{FF2B5EF4-FFF2-40B4-BE49-F238E27FC236}">
                <a16:creationId xmlns:a16="http://schemas.microsoft.com/office/drawing/2014/main" id="{A3081842-D73D-43A9-852D-991411DE5BB9}"/>
              </a:ext>
            </a:extLst>
          </p:cNvPr>
          <p:cNvSpPr>
            <a:spLocks noGrp="1"/>
          </p:cNvSpPr>
          <p:nvPr>
            <p:ph type="ftr" sz="quarter" idx="12"/>
          </p:nvPr>
        </p:nvSpPr>
        <p:spPr/>
        <p:txBody>
          <a:bodyPr/>
          <a:lstStyle>
            <a:lvl1pPr>
              <a:defRPr/>
            </a:lvl1pPr>
          </a:lstStyle>
          <a:p>
            <a:pPr>
              <a:defRPr/>
            </a:pPr>
            <a:endParaRPr lang="cs-CZ"/>
          </a:p>
        </p:txBody>
      </p:sp>
    </p:spTree>
    <p:extLst>
      <p:ext uri="{BB962C8B-B14F-4D97-AF65-F5344CB8AC3E}">
        <p14:creationId xmlns:p14="http://schemas.microsoft.com/office/powerpoint/2010/main" val="2394744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14F9279-2C89-4957-964A-2266193FDED9}"/>
              </a:ext>
            </a:extLst>
          </p:cNvPr>
          <p:cNvSpPr>
            <a:spLocks noGrp="1"/>
          </p:cNvSpPr>
          <p:nvPr>
            <p:ph type="dt" sz="half" idx="10"/>
          </p:nvPr>
        </p:nvSpPr>
        <p:spPr/>
        <p:txBody>
          <a:bodyPr/>
          <a:lstStyle>
            <a:lvl1pPr>
              <a:defRPr/>
            </a:lvl1pPr>
          </a:lstStyle>
          <a:p>
            <a:pPr>
              <a:defRPr/>
            </a:pPr>
            <a:fld id="{1ED4024A-464E-4236-830A-CBD864550D48}" type="datetimeFigureOut">
              <a:rPr lang="cs-CZ"/>
              <a:pPr>
                <a:defRPr/>
              </a:pPr>
              <a:t>25.02.2022</a:t>
            </a:fld>
            <a:endParaRPr lang="cs-CZ"/>
          </a:p>
        </p:txBody>
      </p:sp>
      <p:sp>
        <p:nvSpPr>
          <p:cNvPr id="3" name="Slide Number Placeholder 5">
            <a:extLst>
              <a:ext uri="{FF2B5EF4-FFF2-40B4-BE49-F238E27FC236}">
                <a16:creationId xmlns:a16="http://schemas.microsoft.com/office/drawing/2014/main" id="{38D34D9C-C233-4A77-B9AA-61A5F4303E9F}"/>
              </a:ext>
            </a:extLst>
          </p:cNvPr>
          <p:cNvSpPr>
            <a:spLocks noGrp="1"/>
          </p:cNvSpPr>
          <p:nvPr>
            <p:ph type="sldNum" sz="quarter" idx="11"/>
          </p:nvPr>
        </p:nvSpPr>
        <p:spPr/>
        <p:txBody>
          <a:bodyPr/>
          <a:lstStyle>
            <a:lvl1pPr>
              <a:defRPr/>
            </a:lvl1pPr>
          </a:lstStyle>
          <a:p>
            <a:fld id="{E94090A3-406B-4D46-8766-586539D75CFA}" type="slidenum">
              <a:rPr lang="cs-CZ" altLang="cs-CZ"/>
              <a:pPr/>
              <a:t>‹#›</a:t>
            </a:fld>
            <a:endParaRPr lang="cs-CZ" altLang="cs-CZ"/>
          </a:p>
        </p:txBody>
      </p:sp>
      <p:sp>
        <p:nvSpPr>
          <p:cNvPr id="4" name="Footer Placeholder 4">
            <a:extLst>
              <a:ext uri="{FF2B5EF4-FFF2-40B4-BE49-F238E27FC236}">
                <a16:creationId xmlns:a16="http://schemas.microsoft.com/office/drawing/2014/main" id="{0DB657EF-5943-474C-AE9A-3DAFA5B47349}"/>
              </a:ext>
            </a:extLst>
          </p:cNvPr>
          <p:cNvSpPr>
            <a:spLocks noGrp="1"/>
          </p:cNvSpPr>
          <p:nvPr>
            <p:ph type="ftr" sz="quarter" idx="12"/>
          </p:nvPr>
        </p:nvSpPr>
        <p:spPr/>
        <p:txBody>
          <a:bodyPr/>
          <a:lstStyle>
            <a:lvl1pPr>
              <a:defRPr/>
            </a:lvl1pPr>
          </a:lstStyle>
          <a:p>
            <a:pPr>
              <a:defRPr/>
            </a:pPr>
            <a:endParaRPr lang="cs-CZ"/>
          </a:p>
        </p:txBody>
      </p:sp>
    </p:spTree>
    <p:extLst>
      <p:ext uri="{BB962C8B-B14F-4D97-AF65-F5344CB8AC3E}">
        <p14:creationId xmlns:p14="http://schemas.microsoft.com/office/powerpoint/2010/main" val="162370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ormAutofit/>
          </a:bodyPr>
          <a:lstStyle>
            <a:lvl1pPr algn="l">
              <a:defRPr sz="2800" b="0"/>
            </a:lvl1pPr>
          </a:lstStyle>
          <a:p>
            <a:r>
              <a:rPr lang="cs-CZ"/>
              <a:t>Kliknutím lze upravit styl.</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3">
            <a:extLst>
              <a:ext uri="{FF2B5EF4-FFF2-40B4-BE49-F238E27FC236}">
                <a16:creationId xmlns:a16="http://schemas.microsoft.com/office/drawing/2014/main" id="{601F84D4-03FE-4000-B730-CA58B99322D8}"/>
              </a:ext>
            </a:extLst>
          </p:cNvPr>
          <p:cNvSpPr>
            <a:spLocks noGrp="1"/>
          </p:cNvSpPr>
          <p:nvPr>
            <p:ph type="dt" sz="half" idx="10"/>
          </p:nvPr>
        </p:nvSpPr>
        <p:spPr/>
        <p:txBody>
          <a:bodyPr/>
          <a:lstStyle>
            <a:lvl1pPr>
              <a:defRPr/>
            </a:lvl1pPr>
          </a:lstStyle>
          <a:p>
            <a:pPr>
              <a:defRPr/>
            </a:pPr>
            <a:fld id="{B55BE31B-2D4C-411F-8F03-A2238584E4B5}" type="datetimeFigureOut">
              <a:rPr lang="cs-CZ"/>
              <a:pPr>
                <a:defRPr/>
              </a:pPr>
              <a:t>25.02.2022</a:t>
            </a:fld>
            <a:endParaRPr lang="cs-CZ"/>
          </a:p>
        </p:txBody>
      </p:sp>
      <p:sp>
        <p:nvSpPr>
          <p:cNvPr id="6" name="Slide Number Placeholder 5">
            <a:extLst>
              <a:ext uri="{FF2B5EF4-FFF2-40B4-BE49-F238E27FC236}">
                <a16:creationId xmlns:a16="http://schemas.microsoft.com/office/drawing/2014/main" id="{F372069D-AB94-4D11-9358-615D8002BB4C}"/>
              </a:ext>
            </a:extLst>
          </p:cNvPr>
          <p:cNvSpPr>
            <a:spLocks noGrp="1"/>
          </p:cNvSpPr>
          <p:nvPr>
            <p:ph type="sldNum" sz="quarter" idx="11"/>
          </p:nvPr>
        </p:nvSpPr>
        <p:spPr/>
        <p:txBody>
          <a:bodyPr/>
          <a:lstStyle>
            <a:lvl1pPr>
              <a:defRPr/>
            </a:lvl1pPr>
          </a:lstStyle>
          <a:p>
            <a:fld id="{16A97B42-325F-45DB-A129-63AD717D0EB4}" type="slidenum">
              <a:rPr lang="cs-CZ" altLang="cs-CZ"/>
              <a:pPr/>
              <a:t>‹#›</a:t>
            </a:fld>
            <a:endParaRPr lang="cs-CZ" altLang="cs-CZ"/>
          </a:p>
        </p:txBody>
      </p:sp>
      <p:sp>
        <p:nvSpPr>
          <p:cNvPr id="7" name="Footer Placeholder 4">
            <a:extLst>
              <a:ext uri="{FF2B5EF4-FFF2-40B4-BE49-F238E27FC236}">
                <a16:creationId xmlns:a16="http://schemas.microsoft.com/office/drawing/2014/main" id="{53FAE84A-2EAC-435B-B453-1C67CBE7779F}"/>
              </a:ext>
            </a:extLst>
          </p:cNvPr>
          <p:cNvSpPr>
            <a:spLocks noGrp="1"/>
          </p:cNvSpPr>
          <p:nvPr>
            <p:ph type="ftr" sz="quarter" idx="12"/>
          </p:nvPr>
        </p:nvSpPr>
        <p:spPr/>
        <p:txBody>
          <a:bodyPr/>
          <a:lstStyle>
            <a:lvl1pPr>
              <a:defRPr/>
            </a:lvl1pPr>
          </a:lstStyle>
          <a:p>
            <a:pPr>
              <a:defRPr/>
            </a:pPr>
            <a:endParaRPr lang="cs-CZ"/>
          </a:p>
        </p:txBody>
      </p:sp>
    </p:spTree>
    <p:extLst>
      <p:ext uri="{BB962C8B-B14F-4D97-AF65-F5344CB8AC3E}">
        <p14:creationId xmlns:p14="http://schemas.microsoft.com/office/powerpoint/2010/main" val="3784988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FD42ED-DB12-4763-8748-B0F3210C2EFD}"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78D8-2E6B-4394-B9F1-08F6D8421DBA}" type="slidenum">
              <a:rPr lang="en-US" smtClean="0"/>
              <a:t>‹#›</a:t>
            </a:fld>
            <a:endParaRPr lang="en-US"/>
          </a:p>
        </p:txBody>
      </p:sp>
    </p:spTree>
    <p:extLst>
      <p:ext uri="{BB962C8B-B14F-4D97-AF65-F5344CB8AC3E}">
        <p14:creationId xmlns:p14="http://schemas.microsoft.com/office/powerpoint/2010/main" val="1641463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ormAutofit/>
          </a:bodyPr>
          <a:lstStyle>
            <a:lvl1pPr algn="l">
              <a:defRPr sz="2800" b="0"/>
            </a:lvl1pPr>
          </a:lstStyle>
          <a:p>
            <a:r>
              <a:rPr lang="cs-CZ"/>
              <a:t>Kliknutím lze upravit styl.</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en-US" noProof="0"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3">
            <a:extLst>
              <a:ext uri="{FF2B5EF4-FFF2-40B4-BE49-F238E27FC236}">
                <a16:creationId xmlns:a16="http://schemas.microsoft.com/office/drawing/2014/main" id="{29CEC414-CCED-4711-AD99-18FF10A6B464}"/>
              </a:ext>
            </a:extLst>
          </p:cNvPr>
          <p:cNvSpPr>
            <a:spLocks noGrp="1"/>
          </p:cNvSpPr>
          <p:nvPr>
            <p:ph type="dt" sz="half" idx="10"/>
          </p:nvPr>
        </p:nvSpPr>
        <p:spPr/>
        <p:txBody>
          <a:bodyPr/>
          <a:lstStyle>
            <a:lvl1pPr>
              <a:defRPr/>
            </a:lvl1pPr>
          </a:lstStyle>
          <a:p>
            <a:pPr>
              <a:defRPr/>
            </a:pPr>
            <a:fld id="{D53E9618-EB72-4D32-B782-301C88FF3178}" type="datetimeFigureOut">
              <a:rPr lang="cs-CZ"/>
              <a:pPr>
                <a:defRPr/>
              </a:pPr>
              <a:t>25.02.2022</a:t>
            </a:fld>
            <a:endParaRPr lang="cs-CZ"/>
          </a:p>
        </p:txBody>
      </p:sp>
      <p:sp>
        <p:nvSpPr>
          <p:cNvPr id="6" name="Slide Number Placeholder 5">
            <a:extLst>
              <a:ext uri="{FF2B5EF4-FFF2-40B4-BE49-F238E27FC236}">
                <a16:creationId xmlns:a16="http://schemas.microsoft.com/office/drawing/2014/main" id="{492771AF-F622-4F72-B4FC-74B942D8F310}"/>
              </a:ext>
            </a:extLst>
          </p:cNvPr>
          <p:cNvSpPr>
            <a:spLocks noGrp="1"/>
          </p:cNvSpPr>
          <p:nvPr>
            <p:ph type="sldNum" sz="quarter" idx="11"/>
          </p:nvPr>
        </p:nvSpPr>
        <p:spPr/>
        <p:txBody>
          <a:bodyPr/>
          <a:lstStyle>
            <a:lvl1pPr>
              <a:defRPr/>
            </a:lvl1pPr>
          </a:lstStyle>
          <a:p>
            <a:fld id="{9C65BD70-0669-431F-A0B1-072E38D794FD}" type="slidenum">
              <a:rPr lang="cs-CZ" altLang="cs-CZ"/>
              <a:pPr/>
              <a:t>‹#›</a:t>
            </a:fld>
            <a:endParaRPr lang="cs-CZ" altLang="cs-CZ"/>
          </a:p>
        </p:txBody>
      </p:sp>
      <p:sp>
        <p:nvSpPr>
          <p:cNvPr id="7" name="Footer Placeholder 4">
            <a:extLst>
              <a:ext uri="{FF2B5EF4-FFF2-40B4-BE49-F238E27FC236}">
                <a16:creationId xmlns:a16="http://schemas.microsoft.com/office/drawing/2014/main" id="{EB2334FA-BB49-4DE4-86CE-66D9A5D88F82}"/>
              </a:ext>
            </a:extLst>
          </p:cNvPr>
          <p:cNvSpPr>
            <a:spLocks noGrp="1"/>
          </p:cNvSpPr>
          <p:nvPr>
            <p:ph type="ftr" sz="quarter" idx="12"/>
          </p:nvPr>
        </p:nvSpPr>
        <p:spPr/>
        <p:txBody>
          <a:bodyPr/>
          <a:lstStyle>
            <a:lvl1pPr>
              <a:defRPr/>
            </a:lvl1pPr>
          </a:lstStyle>
          <a:p>
            <a:pPr>
              <a:defRPr/>
            </a:pPr>
            <a:endParaRPr lang="cs-CZ"/>
          </a:p>
        </p:txBody>
      </p:sp>
    </p:spTree>
    <p:extLst>
      <p:ext uri="{BB962C8B-B14F-4D97-AF65-F5344CB8AC3E}">
        <p14:creationId xmlns:p14="http://schemas.microsoft.com/office/powerpoint/2010/main" val="1748609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a:extLst>
              <a:ext uri="{FF2B5EF4-FFF2-40B4-BE49-F238E27FC236}">
                <a16:creationId xmlns:a16="http://schemas.microsoft.com/office/drawing/2014/main" id="{F07F8C3F-8A08-4C7C-8F1C-5B230792640B}"/>
              </a:ext>
            </a:extLst>
          </p:cNvPr>
          <p:cNvSpPr>
            <a:spLocks noGrp="1"/>
          </p:cNvSpPr>
          <p:nvPr>
            <p:ph type="dt" sz="half" idx="10"/>
          </p:nvPr>
        </p:nvSpPr>
        <p:spPr/>
        <p:txBody>
          <a:bodyPr/>
          <a:lstStyle>
            <a:lvl1pPr>
              <a:defRPr/>
            </a:lvl1pPr>
          </a:lstStyle>
          <a:p>
            <a:pPr>
              <a:defRPr/>
            </a:pPr>
            <a:fld id="{D563D114-D4E4-46D4-BFD0-AA273584D355}" type="datetimeFigureOut">
              <a:rPr lang="cs-CZ"/>
              <a:pPr>
                <a:defRPr/>
              </a:pPr>
              <a:t>25.02.2022</a:t>
            </a:fld>
            <a:endParaRPr lang="cs-CZ"/>
          </a:p>
        </p:txBody>
      </p:sp>
      <p:sp>
        <p:nvSpPr>
          <p:cNvPr id="5" name="Slide Number Placeholder 5">
            <a:extLst>
              <a:ext uri="{FF2B5EF4-FFF2-40B4-BE49-F238E27FC236}">
                <a16:creationId xmlns:a16="http://schemas.microsoft.com/office/drawing/2014/main" id="{88AD3AB0-CC14-4978-AA19-52E9668CA015}"/>
              </a:ext>
            </a:extLst>
          </p:cNvPr>
          <p:cNvSpPr>
            <a:spLocks noGrp="1"/>
          </p:cNvSpPr>
          <p:nvPr>
            <p:ph type="sldNum" sz="quarter" idx="11"/>
          </p:nvPr>
        </p:nvSpPr>
        <p:spPr/>
        <p:txBody>
          <a:bodyPr/>
          <a:lstStyle>
            <a:lvl1pPr>
              <a:defRPr/>
            </a:lvl1pPr>
          </a:lstStyle>
          <a:p>
            <a:fld id="{F5AD57BB-D8F8-4CA7-920D-69239B2107BF}" type="slidenum">
              <a:rPr lang="cs-CZ" altLang="cs-CZ"/>
              <a:pPr/>
              <a:t>‹#›</a:t>
            </a:fld>
            <a:endParaRPr lang="cs-CZ" altLang="cs-CZ"/>
          </a:p>
        </p:txBody>
      </p:sp>
      <p:sp>
        <p:nvSpPr>
          <p:cNvPr id="6" name="Footer Placeholder 4">
            <a:extLst>
              <a:ext uri="{FF2B5EF4-FFF2-40B4-BE49-F238E27FC236}">
                <a16:creationId xmlns:a16="http://schemas.microsoft.com/office/drawing/2014/main" id="{71FE4D59-ABCB-4270-8CD2-1200965E2452}"/>
              </a:ext>
            </a:extLst>
          </p:cNvPr>
          <p:cNvSpPr>
            <a:spLocks noGrp="1"/>
          </p:cNvSpPr>
          <p:nvPr>
            <p:ph type="ftr" sz="quarter" idx="12"/>
          </p:nvPr>
        </p:nvSpPr>
        <p:spPr/>
        <p:txBody>
          <a:bodyPr/>
          <a:lstStyle>
            <a:lvl1pPr>
              <a:defRPr/>
            </a:lvl1pPr>
          </a:lstStyle>
          <a:p>
            <a:pPr>
              <a:defRPr/>
            </a:pPr>
            <a:endParaRPr lang="cs-CZ"/>
          </a:p>
        </p:txBody>
      </p:sp>
    </p:spTree>
    <p:extLst>
      <p:ext uri="{BB962C8B-B14F-4D97-AF65-F5344CB8AC3E}">
        <p14:creationId xmlns:p14="http://schemas.microsoft.com/office/powerpoint/2010/main" val="820873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a:extLst>
              <a:ext uri="{FF2B5EF4-FFF2-40B4-BE49-F238E27FC236}">
                <a16:creationId xmlns:a16="http://schemas.microsoft.com/office/drawing/2014/main" id="{C57F0317-AA99-4F2F-B620-A3CC0FA5FEDA}"/>
              </a:ext>
            </a:extLst>
          </p:cNvPr>
          <p:cNvSpPr>
            <a:spLocks noGrp="1"/>
          </p:cNvSpPr>
          <p:nvPr>
            <p:ph type="dt" sz="half" idx="10"/>
          </p:nvPr>
        </p:nvSpPr>
        <p:spPr/>
        <p:txBody>
          <a:bodyPr/>
          <a:lstStyle>
            <a:lvl1pPr>
              <a:defRPr/>
            </a:lvl1pPr>
          </a:lstStyle>
          <a:p>
            <a:pPr>
              <a:defRPr/>
            </a:pPr>
            <a:fld id="{B15C5EB9-ED2D-471E-9DE9-3FF30BFD34DE}" type="datetimeFigureOut">
              <a:rPr lang="cs-CZ"/>
              <a:pPr>
                <a:defRPr/>
              </a:pPr>
              <a:t>25.02.2022</a:t>
            </a:fld>
            <a:endParaRPr lang="cs-CZ"/>
          </a:p>
        </p:txBody>
      </p:sp>
      <p:sp>
        <p:nvSpPr>
          <p:cNvPr id="5" name="Slide Number Placeholder 5">
            <a:extLst>
              <a:ext uri="{FF2B5EF4-FFF2-40B4-BE49-F238E27FC236}">
                <a16:creationId xmlns:a16="http://schemas.microsoft.com/office/drawing/2014/main" id="{11EB9B46-A809-4368-AB8C-F1E46DA05B6A}"/>
              </a:ext>
            </a:extLst>
          </p:cNvPr>
          <p:cNvSpPr>
            <a:spLocks noGrp="1"/>
          </p:cNvSpPr>
          <p:nvPr>
            <p:ph type="sldNum" sz="quarter" idx="11"/>
          </p:nvPr>
        </p:nvSpPr>
        <p:spPr/>
        <p:txBody>
          <a:bodyPr/>
          <a:lstStyle>
            <a:lvl1pPr>
              <a:defRPr/>
            </a:lvl1pPr>
          </a:lstStyle>
          <a:p>
            <a:fld id="{FE24C00C-002A-4010-B7E1-3DB1FAF7ED15}" type="slidenum">
              <a:rPr lang="cs-CZ" altLang="cs-CZ"/>
              <a:pPr/>
              <a:t>‹#›</a:t>
            </a:fld>
            <a:endParaRPr lang="cs-CZ" altLang="cs-CZ"/>
          </a:p>
        </p:txBody>
      </p:sp>
      <p:sp>
        <p:nvSpPr>
          <p:cNvPr id="6" name="Footer Placeholder 4">
            <a:extLst>
              <a:ext uri="{FF2B5EF4-FFF2-40B4-BE49-F238E27FC236}">
                <a16:creationId xmlns:a16="http://schemas.microsoft.com/office/drawing/2014/main" id="{CE44CE82-246D-4333-BF55-620BF45BA167}"/>
              </a:ext>
            </a:extLst>
          </p:cNvPr>
          <p:cNvSpPr>
            <a:spLocks noGrp="1"/>
          </p:cNvSpPr>
          <p:nvPr>
            <p:ph type="ftr" sz="quarter" idx="12"/>
          </p:nvPr>
        </p:nvSpPr>
        <p:spPr/>
        <p:txBody>
          <a:bodyPr/>
          <a:lstStyle>
            <a:lvl1pPr>
              <a:defRPr/>
            </a:lvl1pPr>
          </a:lstStyle>
          <a:p>
            <a:pPr>
              <a:defRPr/>
            </a:pPr>
            <a:endParaRPr lang="cs-CZ"/>
          </a:p>
        </p:txBody>
      </p:sp>
    </p:spTree>
    <p:extLst>
      <p:ext uri="{BB962C8B-B14F-4D97-AF65-F5344CB8AC3E}">
        <p14:creationId xmlns:p14="http://schemas.microsoft.com/office/powerpoint/2010/main" val="489784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25.02.2022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1425983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25.02.2022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222776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25.02.2022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3068622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25.02.2022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2644898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8A2481B-5154-415F-B752-558547769AA3}" type="datetimeFigureOut">
              <a:rPr lang="cs-CZ" smtClean="0"/>
              <a:pPr/>
              <a:t>25.02.2022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40627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18A2481B-5154-415F-B752-558547769AA3}" type="datetimeFigureOut">
              <a:rPr lang="cs-CZ" smtClean="0"/>
              <a:pPr/>
              <a:t>25.02.2022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891613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25.02.2022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79531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FD42ED-DB12-4763-8748-B0F3210C2EFD}"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78D8-2E6B-4394-B9F1-08F6D8421DBA}" type="slidenum">
              <a:rPr lang="en-US" smtClean="0"/>
              <a:t>‹#›</a:t>
            </a:fld>
            <a:endParaRPr lang="en-US"/>
          </a:p>
        </p:txBody>
      </p:sp>
    </p:spTree>
    <p:extLst>
      <p:ext uri="{BB962C8B-B14F-4D97-AF65-F5344CB8AC3E}">
        <p14:creationId xmlns:p14="http://schemas.microsoft.com/office/powerpoint/2010/main" val="1468637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25.02.2022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3005197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25.02.2022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4016187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25.02.2022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3168112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25.02.2022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9463307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x">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p:txBody>
          <a:bodyPr/>
          <a:lstStyle>
            <a:lvl1pPr>
              <a:defRPr/>
            </a:lvl1pPr>
          </a:lstStyle>
          <a:p>
            <a:pPr>
              <a:defRPr/>
            </a:pPr>
            <a:endParaRPr lang="cs-CZ"/>
          </a:p>
        </p:txBody>
      </p:sp>
      <p:sp>
        <p:nvSpPr>
          <p:cNvPr id="6" name="Rectangle 5"/>
          <p:cNvSpPr>
            <a:spLocks noGrp="1" noChangeArrowheads="1"/>
          </p:cNvSpPr>
          <p:nvPr>
            <p:ph type="ftr" sz="quarter" idx="11"/>
          </p:nvPr>
        </p:nvSpPr>
        <p:spPr/>
        <p:txBody>
          <a:bodyPr/>
          <a:lstStyle>
            <a:lvl1pPr>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pPr>
              <a:defRPr/>
            </a:pPr>
            <a:fld id="{BF9132E4-2F18-4070-88D9-3B2082B63C0C}" type="slidenum">
              <a:rPr lang="cs-CZ"/>
              <a:pPr>
                <a:defRPr/>
              </a:pPr>
              <a:t>‹#›</a:t>
            </a:fld>
            <a:endParaRPr lang="cs-CZ"/>
          </a:p>
        </p:txBody>
      </p:sp>
    </p:spTree>
    <p:extLst>
      <p:ext uri="{BB962C8B-B14F-4D97-AF65-F5344CB8AC3E}">
        <p14:creationId xmlns:p14="http://schemas.microsoft.com/office/powerpoint/2010/main" val="3952918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fld id="{787A1FFF-6097-44BC-A678-2E78B95B76A2}" type="datetimeFigureOut">
              <a:rPr lang="cs-CZ"/>
              <a:pPr>
                <a:defRPr/>
              </a:pPr>
              <a:t>25.02.2022</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42CE63BC-57B9-4E2B-9DDA-AC89654F943C}" type="slidenum">
              <a:rPr lang="cs-CZ"/>
              <a:pPr>
                <a:defRPr/>
              </a:pPr>
              <a:t>‹#›</a:t>
            </a:fld>
            <a:endParaRPr lang="cs-CZ"/>
          </a:p>
        </p:txBody>
      </p:sp>
    </p:spTree>
    <p:extLst>
      <p:ext uri="{BB962C8B-B14F-4D97-AF65-F5344CB8AC3E}">
        <p14:creationId xmlns:p14="http://schemas.microsoft.com/office/powerpoint/2010/main" val="543235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5539"/>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en-US"/>
              <a:t>Click to edit Master subtitle style</a:t>
            </a:r>
          </a:p>
        </p:txBody>
      </p:sp>
      <p:sp>
        <p:nvSpPr>
          <p:cNvPr id="4" name="Date Placeholder 3"/>
          <p:cNvSpPr>
            <a:spLocks noGrp="1"/>
          </p:cNvSpPr>
          <p:nvPr>
            <p:ph type="dt" sz="half" idx="10"/>
          </p:nvPr>
        </p:nvSpPr>
        <p:spPr/>
        <p:txBody>
          <a:bodyPr/>
          <a:lstStyle/>
          <a:p>
            <a:fld id="{DAFD42ED-DB12-4763-8748-B0F3210C2EFD}" type="datetimeFigureOut">
              <a:rPr lang="en-US" smtClean="0"/>
              <a:pPr/>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78D8-2E6B-4394-B9F1-08F6D8421DBA}" type="slidenum">
              <a:rPr lang="en-US" smtClean="0"/>
              <a:pPr/>
              <a:t>‹#›</a:t>
            </a:fld>
            <a:endParaRPr lang="en-US"/>
          </a:p>
        </p:txBody>
      </p:sp>
    </p:spTree>
    <p:extLst>
      <p:ext uri="{BB962C8B-B14F-4D97-AF65-F5344CB8AC3E}">
        <p14:creationId xmlns:p14="http://schemas.microsoft.com/office/powerpoint/2010/main" val="3980335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FD42ED-DB12-4763-8748-B0F3210C2EFD}" type="datetimeFigureOut">
              <a:rPr lang="en-US" smtClean="0"/>
              <a:pPr/>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78D8-2E6B-4394-B9F1-08F6D8421DBA}" type="slidenum">
              <a:rPr lang="en-US" smtClean="0"/>
              <a:pPr/>
              <a:t>‹#›</a:t>
            </a:fld>
            <a:endParaRPr lang="en-US"/>
          </a:p>
        </p:txBody>
      </p:sp>
    </p:spTree>
    <p:extLst>
      <p:ext uri="{BB962C8B-B14F-4D97-AF65-F5344CB8AC3E}">
        <p14:creationId xmlns:p14="http://schemas.microsoft.com/office/powerpoint/2010/main" val="2592307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539"/>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215">
                <a:solidFill>
                  <a:schemeClr val="tx1">
                    <a:tint val="75000"/>
                  </a:schemeClr>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FD42ED-DB12-4763-8748-B0F3210C2EFD}" type="datetimeFigureOut">
              <a:rPr lang="en-US" smtClean="0"/>
              <a:pPr/>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78D8-2E6B-4394-B9F1-08F6D8421DBA}" type="slidenum">
              <a:rPr lang="en-US" smtClean="0"/>
              <a:pPr/>
              <a:t>‹#›</a:t>
            </a:fld>
            <a:endParaRPr lang="en-US"/>
          </a:p>
        </p:txBody>
      </p:sp>
    </p:spTree>
    <p:extLst>
      <p:ext uri="{BB962C8B-B14F-4D97-AF65-F5344CB8AC3E}">
        <p14:creationId xmlns:p14="http://schemas.microsoft.com/office/powerpoint/2010/main" val="1114006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FD42ED-DB12-4763-8748-B0F3210C2EFD}" type="datetimeFigureOut">
              <a:rPr lang="en-US" smtClean="0"/>
              <a:pPr/>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AF78D8-2E6B-4394-B9F1-08F6D8421DBA}" type="slidenum">
              <a:rPr lang="en-US" smtClean="0"/>
              <a:pPr/>
              <a:t>‹#›</a:t>
            </a:fld>
            <a:endParaRPr lang="en-US"/>
          </a:p>
        </p:txBody>
      </p:sp>
    </p:spTree>
    <p:extLst>
      <p:ext uri="{BB962C8B-B14F-4D97-AF65-F5344CB8AC3E}">
        <p14:creationId xmlns:p14="http://schemas.microsoft.com/office/powerpoint/2010/main" val="791401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FD42ED-DB12-4763-8748-B0F3210C2EFD}" type="datetimeFigureOut">
              <a:rPr lang="en-US" smtClean="0"/>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AF78D8-2E6B-4394-B9F1-08F6D8421DBA}" type="slidenum">
              <a:rPr lang="en-US" smtClean="0"/>
              <a:t>‹#›</a:t>
            </a:fld>
            <a:endParaRPr lang="en-US"/>
          </a:p>
        </p:txBody>
      </p:sp>
    </p:spTree>
    <p:extLst>
      <p:ext uri="{BB962C8B-B14F-4D97-AF65-F5344CB8AC3E}">
        <p14:creationId xmlns:p14="http://schemas.microsoft.com/office/powerpoint/2010/main" val="3394469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FD42ED-DB12-4763-8748-B0F3210C2EFD}" type="datetimeFigureOut">
              <a:rPr lang="en-US" smtClean="0"/>
              <a:pPr/>
              <a:t>2/25/2022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AF78D8-2E6B-4394-B9F1-08F6D8421DBA}" type="slidenum">
              <a:rPr lang="en-US" smtClean="0"/>
              <a:pPr/>
              <a:t>‹#›</a:t>
            </a:fld>
            <a:endParaRPr lang="en-US"/>
          </a:p>
        </p:txBody>
      </p:sp>
    </p:spTree>
    <p:extLst>
      <p:ext uri="{BB962C8B-B14F-4D97-AF65-F5344CB8AC3E}">
        <p14:creationId xmlns:p14="http://schemas.microsoft.com/office/powerpoint/2010/main" val="438322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FD42ED-DB12-4763-8748-B0F3210C2EFD}" type="datetimeFigureOut">
              <a:rPr lang="en-US" smtClean="0"/>
              <a:pPr/>
              <a:t>2/25/2022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AF78D8-2E6B-4394-B9F1-08F6D8421DBA}" type="slidenum">
              <a:rPr lang="en-US" smtClean="0"/>
              <a:pPr/>
              <a:t>‹#›</a:t>
            </a:fld>
            <a:endParaRPr lang="en-US"/>
          </a:p>
        </p:txBody>
      </p:sp>
    </p:spTree>
    <p:extLst>
      <p:ext uri="{BB962C8B-B14F-4D97-AF65-F5344CB8AC3E}">
        <p14:creationId xmlns:p14="http://schemas.microsoft.com/office/powerpoint/2010/main" val="2049294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FD42ED-DB12-4763-8748-B0F3210C2EFD}" type="datetimeFigureOut">
              <a:rPr lang="en-US" smtClean="0"/>
              <a:pPr/>
              <a:t>2/25/2022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AF78D8-2E6B-4394-B9F1-08F6D8421DBA}" type="slidenum">
              <a:rPr lang="en-US" smtClean="0"/>
              <a:pPr/>
              <a:t>‹#›</a:t>
            </a:fld>
            <a:endParaRPr lang="en-US"/>
          </a:p>
        </p:txBody>
      </p:sp>
    </p:spTree>
    <p:extLst>
      <p:ext uri="{BB962C8B-B14F-4D97-AF65-F5344CB8AC3E}">
        <p14:creationId xmlns:p14="http://schemas.microsoft.com/office/powerpoint/2010/main" val="32114413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en-US"/>
              <a:t>Click to edit Master title style</a:t>
            </a:r>
          </a:p>
        </p:txBody>
      </p:sp>
      <p:sp>
        <p:nvSpPr>
          <p:cNvPr id="3" name="Content Placeholder 2"/>
          <p:cNvSpPr>
            <a:spLocks noGrp="1"/>
          </p:cNvSpPr>
          <p:nvPr>
            <p:ph idx="1"/>
          </p:nvPr>
        </p:nvSpPr>
        <p:spPr>
          <a:xfrm>
            <a:off x="3887391" y="987427"/>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a:t>Edit Master text styles</a:t>
            </a:r>
          </a:p>
        </p:txBody>
      </p:sp>
      <p:sp>
        <p:nvSpPr>
          <p:cNvPr id="5" name="Date Placeholder 4"/>
          <p:cNvSpPr>
            <a:spLocks noGrp="1"/>
          </p:cNvSpPr>
          <p:nvPr>
            <p:ph type="dt" sz="half" idx="10"/>
          </p:nvPr>
        </p:nvSpPr>
        <p:spPr/>
        <p:txBody>
          <a:bodyPr/>
          <a:lstStyle/>
          <a:p>
            <a:fld id="{DAFD42ED-DB12-4763-8748-B0F3210C2EFD}" type="datetimeFigureOut">
              <a:rPr lang="en-US" smtClean="0"/>
              <a:pPr/>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AF78D8-2E6B-4394-B9F1-08F6D8421DBA}" type="slidenum">
              <a:rPr lang="en-US" smtClean="0"/>
              <a:pPr/>
              <a:t>‹#›</a:t>
            </a:fld>
            <a:endParaRPr lang="en-US"/>
          </a:p>
        </p:txBody>
      </p:sp>
    </p:spTree>
    <p:extLst>
      <p:ext uri="{BB962C8B-B14F-4D97-AF65-F5344CB8AC3E}">
        <p14:creationId xmlns:p14="http://schemas.microsoft.com/office/powerpoint/2010/main" val="933714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en-US"/>
              <a:t>Click to edit Master title style</a:t>
            </a:r>
          </a:p>
        </p:txBody>
      </p:sp>
      <p:sp>
        <p:nvSpPr>
          <p:cNvPr id="3" name="Picture Placeholder 2"/>
          <p:cNvSpPr>
            <a:spLocks noGrp="1"/>
          </p:cNvSpPr>
          <p:nvPr>
            <p:ph type="pic" idx="1"/>
          </p:nvPr>
        </p:nvSpPr>
        <p:spPr>
          <a:xfrm>
            <a:off x="3887391" y="987427"/>
            <a:ext cx="4629150" cy="4873625"/>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en-US"/>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a:t>Edit Master text styles</a:t>
            </a:r>
          </a:p>
        </p:txBody>
      </p:sp>
      <p:sp>
        <p:nvSpPr>
          <p:cNvPr id="5" name="Date Placeholder 4"/>
          <p:cNvSpPr>
            <a:spLocks noGrp="1"/>
          </p:cNvSpPr>
          <p:nvPr>
            <p:ph type="dt" sz="half" idx="10"/>
          </p:nvPr>
        </p:nvSpPr>
        <p:spPr/>
        <p:txBody>
          <a:bodyPr/>
          <a:lstStyle/>
          <a:p>
            <a:fld id="{DAFD42ED-DB12-4763-8748-B0F3210C2EFD}" type="datetimeFigureOut">
              <a:rPr lang="en-US" smtClean="0"/>
              <a:pPr/>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AF78D8-2E6B-4394-B9F1-08F6D8421DBA}" type="slidenum">
              <a:rPr lang="en-US" smtClean="0"/>
              <a:pPr/>
              <a:t>‹#›</a:t>
            </a:fld>
            <a:endParaRPr lang="en-US"/>
          </a:p>
        </p:txBody>
      </p:sp>
    </p:spTree>
    <p:extLst>
      <p:ext uri="{BB962C8B-B14F-4D97-AF65-F5344CB8AC3E}">
        <p14:creationId xmlns:p14="http://schemas.microsoft.com/office/powerpoint/2010/main" val="1927596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FD42ED-DB12-4763-8748-B0F3210C2EFD}" type="datetimeFigureOut">
              <a:rPr lang="en-US" smtClean="0"/>
              <a:pPr/>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78D8-2E6B-4394-B9F1-08F6D8421DBA}" type="slidenum">
              <a:rPr lang="en-US" smtClean="0"/>
              <a:pPr/>
              <a:t>‹#›</a:t>
            </a:fld>
            <a:endParaRPr lang="en-US"/>
          </a:p>
        </p:txBody>
      </p:sp>
    </p:spTree>
    <p:extLst>
      <p:ext uri="{BB962C8B-B14F-4D97-AF65-F5344CB8AC3E}">
        <p14:creationId xmlns:p14="http://schemas.microsoft.com/office/powerpoint/2010/main" val="4200408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FD42ED-DB12-4763-8748-B0F3210C2EFD}" type="datetimeFigureOut">
              <a:rPr lang="en-US" smtClean="0"/>
              <a:pPr/>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78D8-2E6B-4394-B9F1-08F6D8421DBA}" type="slidenum">
              <a:rPr lang="en-US" smtClean="0"/>
              <a:pPr/>
              <a:t>‹#›</a:t>
            </a:fld>
            <a:endParaRPr lang="en-US"/>
          </a:p>
        </p:txBody>
      </p:sp>
    </p:spTree>
    <p:extLst>
      <p:ext uri="{BB962C8B-B14F-4D97-AF65-F5344CB8AC3E}">
        <p14:creationId xmlns:p14="http://schemas.microsoft.com/office/powerpoint/2010/main" val="2015369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8"/>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37705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67FE3D-2375-499A-BBBD-934CBC63AEBE}"/>
              </a:ext>
            </a:extLst>
          </p:cNvPr>
          <p:cNvSpPr>
            <a:spLocks noGrp="1"/>
          </p:cNvSpPr>
          <p:nvPr>
            <p:ph type="ctrTitle"/>
          </p:nvPr>
        </p:nvSpPr>
        <p:spPr>
          <a:xfrm>
            <a:off x="1143360" y="1121879"/>
            <a:ext cx="6857280" cy="2387771"/>
          </a:xfrm>
        </p:spPr>
        <p:txBody>
          <a:bodyPr anchor="b"/>
          <a:lstStyle>
            <a:lvl1pPr algn="ctr">
              <a:defRPr sz="5443"/>
            </a:lvl1pPr>
          </a:lstStyle>
          <a:p>
            <a:r>
              <a:rPr lang="cs-CZ"/>
              <a:t>Kliknutím lze upravit styl.</a:t>
            </a:r>
            <a:endParaRPr lang="en-GB"/>
          </a:p>
        </p:txBody>
      </p:sp>
      <p:sp>
        <p:nvSpPr>
          <p:cNvPr id="3" name="Podnadpis 2">
            <a:extLst>
              <a:ext uri="{FF2B5EF4-FFF2-40B4-BE49-F238E27FC236}">
                <a16:creationId xmlns:a16="http://schemas.microsoft.com/office/drawing/2014/main" id="{FB5D5D23-047E-4E9F-AA9A-8BFAC43BCF1C}"/>
              </a:ext>
            </a:extLst>
          </p:cNvPr>
          <p:cNvSpPr>
            <a:spLocks noGrp="1"/>
          </p:cNvSpPr>
          <p:nvPr>
            <p:ph type="subTitle" idx="1"/>
          </p:nvPr>
        </p:nvSpPr>
        <p:spPr>
          <a:xfrm>
            <a:off x="1143360" y="3601819"/>
            <a:ext cx="6857280" cy="1656174"/>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cs-CZ"/>
              <a:t>Kliknutím můžete upravit styl předlohy.</a:t>
            </a:r>
            <a:endParaRPr lang="en-GB"/>
          </a:p>
        </p:txBody>
      </p:sp>
    </p:spTree>
    <p:extLst>
      <p:ext uri="{BB962C8B-B14F-4D97-AF65-F5344CB8AC3E}">
        <p14:creationId xmlns:p14="http://schemas.microsoft.com/office/powerpoint/2010/main" val="33288861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9E0E23-4176-4051-A95D-D4C3BEF2291C}"/>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E9BD84DF-CEAC-4967-9E25-CF69783E6BD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545116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FD42ED-DB12-4763-8748-B0F3210C2EFD}" type="datetimeFigureOut">
              <a:rPr lang="en-US" smtClean="0"/>
              <a:t>2/25/2022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AF78D8-2E6B-4394-B9F1-08F6D8421DBA}" type="slidenum">
              <a:rPr lang="en-US" smtClean="0"/>
              <a:t>‹#›</a:t>
            </a:fld>
            <a:endParaRPr lang="en-US"/>
          </a:p>
        </p:txBody>
      </p:sp>
    </p:spTree>
    <p:extLst>
      <p:ext uri="{BB962C8B-B14F-4D97-AF65-F5344CB8AC3E}">
        <p14:creationId xmlns:p14="http://schemas.microsoft.com/office/powerpoint/2010/main" val="41067723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7585EC-B96C-4358-B83D-487C71990997}"/>
              </a:ext>
            </a:extLst>
          </p:cNvPr>
          <p:cNvSpPr>
            <a:spLocks noGrp="1"/>
          </p:cNvSpPr>
          <p:nvPr>
            <p:ph type="title"/>
          </p:nvPr>
        </p:nvSpPr>
        <p:spPr>
          <a:xfrm>
            <a:off x="623521" y="1709460"/>
            <a:ext cx="7886880" cy="2852939"/>
          </a:xfrm>
        </p:spPr>
        <p:txBody>
          <a:bodyPr anchor="b"/>
          <a:lstStyle>
            <a:lvl1pPr>
              <a:defRPr sz="5443"/>
            </a:lvl1pPr>
          </a:lstStyle>
          <a:p>
            <a:r>
              <a:rPr lang="cs-CZ"/>
              <a:t>Kliknutím lze upravit styl.</a:t>
            </a:r>
            <a:endParaRPr lang="en-GB"/>
          </a:p>
        </p:txBody>
      </p:sp>
      <p:sp>
        <p:nvSpPr>
          <p:cNvPr id="3" name="Zástupný text 2">
            <a:extLst>
              <a:ext uri="{FF2B5EF4-FFF2-40B4-BE49-F238E27FC236}">
                <a16:creationId xmlns:a16="http://schemas.microsoft.com/office/drawing/2014/main" id="{CA12A8EF-C3B4-4D92-B177-859A8E017A26}"/>
              </a:ext>
            </a:extLst>
          </p:cNvPr>
          <p:cNvSpPr>
            <a:spLocks noGrp="1"/>
          </p:cNvSpPr>
          <p:nvPr>
            <p:ph type="body" idx="1"/>
          </p:nvPr>
        </p:nvSpPr>
        <p:spPr>
          <a:xfrm>
            <a:off x="623521" y="4589763"/>
            <a:ext cx="7886880" cy="149919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cs-CZ"/>
              <a:t>Po kliknutí můžete upravovat styly textu v předloze.</a:t>
            </a:r>
          </a:p>
        </p:txBody>
      </p:sp>
    </p:spTree>
    <p:extLst>
      <p:ext uri="{BB962C8B-B14F-4D97-AF65-F5344CB8AC3E}">
        <p14:creationId xmlns:p14="http://schemas.microsoft.com/office/powerpoint/2010/main" val="1982462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E8C25F-1E40-44FD-98D8-257CEFA8E43E}"/>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BDF1EE1B-067E-421F-A205-7132CF441601}"/>
              </a:ext>
            </a:extLst>
          </p:cNvPr>
          <p:cNvSpPr>
            <a:spLocks noGrp="1"/>
          </p:cNvSpPr>
          <p:nvPr>
            <p:ph sz="half" idx="1"/>
          </p:nvPr>
        </p:nvSpPr>
        <p:spPr>
          <a:xfrm>
            <a:off x="671040" y="1906761"/>
            <a:ext cx="3833280" cy="431901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4FB3CD8A-FA84-4D15-9BD6-BD533C2FF400}"/>
              </a:ext>
            </a:extLst>
          </p:cNvPr>
          <p:cNvSpPr>
            <a:spLocks noGrp="1"/>
          </p:cNvSpPr>
          <p:nvPr>
            <p:ph sz="half" idx="2"/>
          </p:nvPr>
        </p:nvSpPr>
        <p:spPr>
          <a:xfrm>
            <a:off x="4642561" y="1906761"/>
            <a:ext cx="3834720" cy="431901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1177946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B08DB3-64A7-43E8-BCF6-DE9428F2EC26}"/>
              </a:ext>
            </a:extLst>
          </p:cNvPr>
          <p:cNvSpPr>
            <a:spLocks noGrp="1"/>
          </p:cNvSpPr>
          <p:nvPr>
            <p:ph type="title"/>
          </p:nvPr>
        </p:nvSpPr>
        <p:spPr>
          <a:xfrm>
            <a:off x="629281" y="365798"/>
            <a:ext cx="7886880" cy="1324939"/>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324D4E56-35E7-4768-B817-6C43F1DFA2C0}"/>
              </a:ext>
            </a:extLst>
          </p:cNvPr>
          <p:cNvSpPr>
            <a:spLocks noGrp="1"/>
          </p:cNvSpPr>
          <p:nvPr>
            <p:ph type="body" idx="1"/>
          </p:nvPr>
        </p:nvSpPr>
        <p:spPr>
          <a:xfrm>
            <a:off x="629280" y="1680657"/>
            <a:ext cx="386928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D1F15F82-4F62-4627-B66A-56C9AB303BF1}"/>
              </a:ext>
            </a:extLst>
          </p:cNvPr>
          <p:cNvSpPr>
            <a:spLocks noGrp="1"/>
          </p:cNvSpPr>
          <p:nvPr>
            <p:ph sz="half" idx="2"/>
          </p:nvPr>
        </p:nvSpPr>
        <p:spPr>
          <a:xfrm>
            <a:off x="629280" y="2504424"/>
            <a:ext cx="3869280" cy="368534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5F3A2A17-F8E0-448F-A1F6-CA19C5D6196B}"/>
              </a:ext>
            </a:extLst>
          </p:cNvPr>
          <p:cNvSpPr>
            <a:spLocks noGrp="1"/>
          </p:cNvSpPr>
          <p:nvPr>
            <p:ph type="body" sz="quarter" idx="3"/>
          </p:nvPr>
        </p:nvSpPr>
        <p:spPr>
          <a:xfrm>
            <a:off x="4629600" y="1680657"/>
            <a:ext cx="388656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AC30F97D-FB2B-461A-8911-057E40ADCF5A}"/>
              </a:ext>
            </a:extLst>
          </p:cNvPr>
          <p:cNvSpPr>
            <a:spLocks noGrp="1"/>
          </p:cNvSpPr>
          <p:nvPr>
            <p:ph sz="quarter" idx="4"/>
          </p:nvPr>
        </p:nvSpPr>
        <p:spPr>
          <a:xfrm>
            <a:off x="4629600" y="2504424"/>
            <a:ext cx="3886560" cy="368534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38049941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64E48F-5F7F-453E-8847-7D7138C78540}"/>
              </a:ext>
            </a:extLst>
          </p:cNvPr>
          <p:cNvSpPr>
            <a:spLocks noGrp="1"/>
          </p:cNvSpPr>
          <p:nvPr>
            <p:ph type="title"/>
          </p:nvPr>
        </p:nvSpPr>
        <p:spPr/>
        <p:txBody>
          <a:bodyPr/>
          <a:lstStyle/>
          <a:p>
            <a:r>
              <a:rPr lang="cs-CZ"/>
              <a:t>Kliknutím lze upravit styl.</a:t>
            </a:r>
            <a:endParaRPr lang="en-GB"/>
          </a:p>
        </p:txBody>
      </p:sp>
    </p:spTree>
    <p:extLst>
      <p:ext uri="{BB962C8B-B14F-4D97-AF65-F5344CB8AC3E}">
        <p14:creationId xmlns:p14="http://schemas.microsoft.com/office/powerpoint/2010/main" val="3771432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175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B4E5D8-6C22-43A4-9F2D-18757691678A}"/>
              </a:ext>
            </a:extLst>
          </p:cNvPr>
          <p:cNvSpPr>
            <a:spLocks noGrp="1"/>
          </p:cNvSpPr>
          <p:nvPr>
            <p:ph type="title"/>
          </p:nvPr>
        </p:nvSpPr>
        <p:spPr>
          <a:xfrm>
            <a:off x="629280" y="456528"/>
            <a:ext cx="2949120" cy="1601448"/>
          </a:xfrm>
        </p:spPr>
        <p:txBody>
          <a:bodyPr anchor="b"/>
          <a:lstStyle>
            <a:lvl1pPr>
              <a:defRPr sz="2903"/>
            </a:lvl1pPr>
          </a:lstStyle>
          <a:p>
            <a:r>
              <a:rPr lang="cs-CZ"/>
              <a:t>Kliknutím lze upravit styl.</a:t>
            </a:r>
            <a:endParaRPr lang="en-GB"/>
          </a:p>
        </p:txBody>
      </p:sp>
      <p:sp>
        <p:nvSpPr>
          <p:cNvPr id="3" name="Zástupný obsah 2">
            <a:extLst>
              <a:ext uri="{FF2B5EF4-FFF2-40B4-BE49-F238E27FC236}">
                <a16:creationId xmlns:a16="http://schemas.microsoft.com/office/drawing/2014/main" id="{E99A57ED-BB66-49FB-AFCC-326BCC959AA7}"/>
              </a:ext>
            </a:extLst>
          </p:cNvPr>
          <p:cNvSpPr>
            <a:spLocks noGrp="1"/>
          </p:cNvSpPr>
          <p:nvPr>
            <p:ph idx="1"/>
          </p:nvPr>
        </p:nvSpPr>
        <p:spPr>
          <a:xfrm>
            <a:off x="3888000" y="987944"/>
            <a:ext cx="462816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183958A8-3E57-412B-8172-53A32BB14689}"/>
              </a:ext>
            </a:extLst>
          </p:cNvPr>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cs-CZ"/>
              <a:t>Po kliknutí můžete upravovat styly textu v předloze.</a:t>
            </a:r>
          </a:p>
        </p:txBody>
      </p:sp>
    </p:spTree>
    <p:extLst>
      <p:ext uri="{BB962C8B-B14F-4D97-AF65-F5344CB8AC3E}">
        <p14:creationId xmlns:p14="http://schemas.microsoft.com/office/powerpoint/2010/main" val="2702222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3BDBC8-F0F9-427A-9944-DB0E3C08B69D}"/>
              </a:ext>
            </a:extLst>
          </p:cNvPr>
          <p:cNvSpPr>
            <a:spLocks noGrp="1"/>
          </p:cNvSpPr>
          <p:nvPr>
            <p:ph type="title"/>
          </p:nvPr>
        </p:nvSpPr>
        <p:spPr>
          <a:xfrm>
            <a:off x="629280" y="456528"/>
            <a:ext cx="2949120" cy="1601448"/>
          </a:xfrm>
        </p:spPr>
        <p:txBody>
          <a:bodyPr anchor="b"/>
          <a:lstStyle>
            <a:lvl1pPr>
              <a:defRPr sz="2903"/>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4B9DADB7-3FA8-475B-BA08-AD0727182D84}"/>
              </a:ext>
            </a:extLst>
          </p:cNvPr>
          <p:cNvSpPr>
            <a:spLocks noGrp="1"/>
          </p:cNvSpPr>
          <p:nvPr>
            <p:ph type="pic" idx="1"/>
          </p:nvPr>
        </p:nvSpPr>
        <p:spPr>
          <a:xfrm>
            <a:off x="3888000" y="987944"/>
            <a:ext cx="4628160" cy="487347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GB"/>
          </a:p>
        </p:txBody>
      </p:sp>
      <p:sp>
        <p:nvSpPr>
          <p:cNvPr id="4" name="Zástupný text 3">
            <a:extLst>
              <a:ext uri="{FF2B5EF4-FFF2-40B4-BE49-F238E27FC236}">
                <a16:creationId xmlns:a16="http://schemas.microsoft.com/office/drawing/2014/main" id="{64CDD7B3-F295-4139-A235-A47733BCCA77}"/>
              </a:ext>
            </a:extLst>
          </p:cNvPr>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cs-CZ"/>
              <a:t>Po kliknutí můžete upravovat styly textu v předloze.</a:t>
            </a:r>
          </a:p>
        </p:txBody>
      </p:sp>
    </p:spTree>
    <p:extLst>
      <p:ext uri="{BB962C8B-B14F-4D97-AF65-F5344CB8AC3E}">
        <p14:creationId xmlns:p14="http://schemas.microsoft.com/office/powerpoint/2010/main" val="3887483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002B69-AC18-4896-9978-0D18D69739A3}"/>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77BD94FA-07C5-45FF-9805-972A8AE15D7C}"/>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290229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0B6ED7B8-0396-47CB-A773-3AA9B31808AF}"/>
              </a:ext>
            </a:extLst>
          </p:cNvPr>
          <p:cNvSpPr>
            <a:spLocks noGrp="1"/>
          </p:cNvSpPr>
          <p:nvPr>
            <p:ph type="title" orient="vert"/>
          </p:nvPr>
        </p:nvSpPr>
        <p:spPr>
          <a:xfrm>
            <a:off x="6526081" y="568860"/>
            <a:ext cx="1951200" cy="5656914"/>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41B21DDA-66CE-41D2-922A-4FCECE326790}"/>
              </a:ext>
            </a:extLst>
          </p:cNvPr>
          <p:cNvSpPr>
            <a:spLocks noGrp="1"/>
          </p:cNvSpPr>
          <p:nvPr>
            <p:ph type="body" orient="vert" idx="1"/>
          </p:nvPr>
        </p:nvSpPr>
        <p:spPr>
          <a:xfrm>
            <a:off x="671040" y="568860"/>
            <a:ext cx="5716800" cy="565691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19273302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8F6FC572-8376-4287-BBA0-8B7370ABD152}" type="datetimeFigureOut">
              <a:rPr lang="en-150" smtClean="0"/>
              <a:t>02/25/2022</a:t>
            </a:fld>
            <a:endParaRPr lang="en-150"/>
          </a:p>
        </p:txBody>
      </p:sp>
      <p:sp>
        <p:nvSpPr>
          <p:cNvPr id="5" name="Footer Placeholder 4"/>
          <p:cNvSpPr>
            <a:spLocks noGrp="1"/>
          </p:cNvSpPr>
          <p:nvPr>
            <p:ph type="ftr" sz="quarter" idx="11"/>
          </p:nvPr>
        </p:nvSpPr>
        <p:spPr/>
        <p:txBody>
          <a:bodyPr/>
          <a:lstStyle/>
          <a:p>
            <a:endParaRPr lang="en-150"/>
          </a:p>
        </p:txBody>
      </p:sp>
      <p:sp>
        <p:nvSpPr>
          <p:cNvPr id="6" name="Slide Number Placeholder 5"/>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361331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FD42ED-DB12-4763-8748-B0F3210C2EFD}" type="datetimeFigureOut">
              <a:rPr lang="en-US" smtClean="0"/>
              <a:t>2/25/2022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AF78D8-2E6B-4394-B9F1-08F6D8421DBA}" type="slidenum">
              <a:rPr lang="en-US" smtClean="0"/>
              <a:t>‹#›</a:t>
            </a:fld>
            <a:endParaRPr lang="en-US"/>
          </a:p>
        </p:txBody>
      </p:sp>
    </p:spTree>
    <p:extLst>
      <p:ext uri="{BB962C8B-B14F-4D97-AF65-F5344CB8AC3E}">
        <p14:creationId xmlns:p14="http://schemas.microsoft.com/office/powerpoint/2010/main" val="3048470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F6FC572-8376-4287-BBA0-8B7370ABD152}" type="datetimeFigureOut">
              <a:rPr lang="en-150" smtClean="0"/>
              <a:t>02/25/2022</a:t>
            </a:fld>
            <a:endParaRPr lang="en-150"/>
          </a:p>
        </p:txBody>
      </p:sp>
      <p:sp>
        <p:nvSpPr>
          <p:cNvPr id="5" name="Footer Placeholder 4"/>
          <p:cNvSpPr>
            <a:spLocks noGrp="1"/>
          </p:cNvSpPr>
          <p:nvPr>
            <p:ph type="ftr" sz="quarter" idx="11"/>
          </p:nvPr>
        </p:nvSpPr>
        <p:spPr/>
        <p:txBody>
          <a:bodyPr/>
          <a:lstStyle/>
          <a:p>
            <a:endParaRPr lang="en-150"/>
          </a:p>
        </p:txBody>
      </p:sp>
      <p:sp>
        <p:nvSpPr>
          <p:cNvPr id="6" name="Slide Number Placeholder 5"/>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36062721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8F6FC572-8376-4287-BBA0-8B7370ABD152}" type="datetimeFigureOut">
              <a:rPr lang="en-150" smtClean="0"/>
              <a:t>02/25/2022</a:t>
            </a:fld>
            <a:endParaRPr lang="en-150"/>
          </a:p>
        </p:txBody>
      </p:sp>
      <p:sp>
        <p:nvSpPr>
          <p:cNvPr id="5" name="Footer Placeholder 4"/>
          <p:cNvSpPr>
            <a:spLocks noGrp="1"/>
          </p:cNvSpPr>
          <p:nvPr>
            <p:ph type="ftr" sz="quarter" idx="11"/>
          </p:nvPr>
        </p:nvSpPr>
        <p:spPr/>
        <p:txBody>
          <a:bodyPr/>
          <a:lstStyle/>
          <a:p>
            <a:endParaRPr lang="en-150"/>
          </a:p>
        </p:txBody>
      </p:sp>
      <p:sp>
        <p:nvSpPr>
          <p:cNvPr id="6" name="Slide Number Placeholder 5"/>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21779089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F6FC572-8376-4287-BBA0-8B7370ABD152}" type="datetimeFigureOut">
              <a:rPr lang="en-150" smtClean="0"/>
              <a:t>02/25/2022</a:t>
            </a:fld>
            <a:endParaRPr lang="en-150"/>
          </a:p>
        </p:txBody>
      </p:sp>
      <p:sp>
        <p:nvSpPr>
          <p:cNvPr id="6" name="Footer Placeholder 5"/>
          <p:cNvSpPr>
            <a:spLocks noGrp="1"/>
          </p:cNvSpPr>
          <p:nvPr>
            <p:ph type="ftr" sz="quarter" idx="11"/>
          </p:nvPr>
        </p:nvSpPr>
        <p:spPr/>
        <p:txBody>
          <a:bodyPr/>
          <a:lstStyle/>
          <a:p>
            <a:endParaRPr lang="en-150"/>
          </a:p>
        </p:txBody>
      </p:sp>
      <p:sp>
        <p:nvSpPr>
          <p:cNvPr id="7" name="Slide Number Placeholder 6"/>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31738017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F6FC572-8376-4287-BBA0-8B7370ABD152}" type="datetimeFigureOut">
              <a:rPr lang="en-150" smtClean="0"/>
              <a:t>02/25/2022</a:t>
            </a:fld>
            <a:endParaRPr lang="en-150"/>
          </a:p>
        </p:txBody>
      </p:sp>
      <p:sp>
        <p:nvSpPr>
          <p:cNvPr id="8" name="Footer Placeholder 7"/>
          <p:cNvSpPr>
            <a:spLocks noGrp="1"/>
          </p:cNvSpPr>
          <p:nvPr>
            <p:ph type="ftr" sz="quarter" idx="11"/>
          </p:nvPr>
        </p:nvSpPr>
        <p:spPr/>
        <p:txBody>
          <a:bodyPr/>
          <a:lstStyle/>
          <a:p>
            <a:endParaRPr lang="en-150"/>
          </a:p>
        </p:txBody>
      </p:sp>
      <p:sp>
        <p:nvSpPr>
          <p:cNvPr id="9" name="Slide Number Placeholder 8"/>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35451822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F6FC572-8376-4287-BBA0-8B7370ABD152}" type="datetimeFigureOut">
              <a:rPr lang="en-150" smtClean="0"/>
              <a:t>02/25/2022</a:t>
            </a:fld>
            <a:endParaRPr lang="en-150"/>
          </a:p>
        </p:txBody>
      </p:sp>
      <p:sp>
        <p:nvSpPr>
          <p:cNvPr id="4" name="Footer Placeholder 3"/>
          <p:cNvSpPr>
            <a:spLocks noGrp="1"/>
          </p:cNvSpPr>
          <p:nvPr>
            <p:ph type="ftr" sz="quarter" idx="11"/>
          </p:nvPr>
        </p:nvSpPr>
        <p:spPr/>
        <p:txBody>
          <a:bodyPr/>
          <a:lstStyle/>
          <a:p>
            <a:endParaRPr lang="en-150"/>
          </a:p>
        </p:txBody>
      </p:sp>
      <p:sp>
        <p:nvSpPr>
          <p:cNvPr id="5" name="Slide Number Placeholder 4"/>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41690897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FC572-8376-4287-BBA0-8B7370ABD152}" type="datetimeFigureOut">
              <a:rPr lang="en-150" smtClean="0"/>
              <a:t>02/25/2022</a:t>
            </a:fld>
            <a:endParaRPr lang="en-150"/>
          </a:p>
        </p:txBody>
      </p:sp>
      <p:sp>
        <p:nvSpPr>
          <p:cNvPr id="3" name="Footer Placeholder 2"/>
          <p:cNvSpPr>
            <a:spLocks noGrp="1"/>
          </p:cNvSpPr>
          <p:nvPr>
            <p:ph type="ftr" sz="quarter" idx="11"/>
          </p:nvPr>
        </p:nvSpPr>
        <p:spPr/>
        <p:txBody>
          <a:bodyPr/>
          <a:lstStyle/>
          <a:p>
            <a:endParaRPr lang="en-150"/>
          </a:p>
        </p:txBody>
      </p:sp>
      <p:sp>
        <p:nvSpPr>
          <p:cNvPr id="4" name="Slide Number Placeholder 3"/>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12677488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F6FC572-8376-4287-BBA0-8B7370ABD152}" type="datetimeFigureOut">
              <a:rPr lang="en-150" smtClean="0"/>
              <a:t>02/25/2022</a:t>
            </a:fld>
            <a:endParaRPr lang="en-150"/>
          </a:p>
        </p:txBody>
      </p:sp>
      <p:sp>
        <p:nvSpPr>
          <p:cNvPr id="6" name="Footer Placeholder 5"/>
          <p:cNvSpPr>
            <a:spLocks noGrp="1"/>
          </p:cNvSpPr>
          <p:nvPr>
            <p:ph type="ftr" sz="quarter" idx="11"/>
          </p:nvPr>
        </p:nvSpPr>
        <p:spPr/>
        <p:txBody>
          <a:bodyPr/>
          <a:lstStyle/>
          <a:p>
            <a:endParaRPr lang="en-150"/>
          </a:p>
        </p:txBody>
      </p:sp>
      <p:sp>
        <p:nvSpPr>
          <p:cNvPr id="7" name="Slide Number Placeholder 6"/>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39909672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F6FC572-8376-4287-BBA0-8B7370ABD152}" type="datetimeFigureOut">
              <a:rPr lang="en-150" smtClean="0"/>
              <a:t>02/25/2022</a:t>
            </a:fld>
            <a:endParaRPr lang="en-150"/>
          </a:p>
        </p:txBody>
      </p:sp>
      <p:sp>
        <p:nvSpPr>
          <p:cNvPr id="6" name="Footer Placeholder 5"/>
          <p:cNvSpPr>
            <a:spLocks noGrp="1"/>
          </p:cNvSpPr>
          <p:nvPr>
            <p:ph type="ftr" sz="quarter" idx="11"/>
          </p:nvPr>
        </p:nvSpPr>
        <p:spPr/>
        <p:txBody>
          <a:bodyPr/>
          <a:lstStyle/>
          <a:p>
            <a:endParaRPr lang="en-150"/>
          </a:p>
        </p:txBody>
      </p:sp>
      <p:sp>
        <p:nvSpPr>
          <p:cNvPr id="7" name="Slide Number Placeholder 6"/>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39794659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F6FC572-8376-4287-BBA0-8B7370ABD152}" type="datetimeFigureOut">
              <a:rPr lang="en-150" smtClean="0"/>
              <a:t>02/25/2022</a:t>
            </a:fld>
            <a:endParaRPr lang="en-150"/>
          </a:p>
        </p:txBody>
      </p:sp>
      <p:sp>
        <p:nvSpPr>
          <p:cNvPr id="5" name="Footer Placeholder 4"/>
          <p:cNvSpPr>
            <a:spLocks noGrp="1"/>
          </p:cNvSpPr>
          <p:nvPr>
            <p:ph type="ftr" sz="quarter" idx="11"/>
          </p:nvPr>
        </p:nvSpPr>
        <p:spPr/>
        <p:txBody>
          <a:bodyPr/>
          <a:lstStyle/>
          <a:p>
            <a:endParaRPr lang="en-150"/>
          </a:p>
        </p:txBody>
      </p:sp>
      <p:sp>
        <p:nvSpPr>
          <p:cNvPr id="6" name="Slide Number Placeholder 5"/>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34033232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F6FC572-8376-4287-BBA0-8B7370ABD152}" type="datetimeFigureOut">
              <a:rPr lang="en-150" smtClean="0"/>
              <a:t>02/25/2022</a:t>
            </a:fld>
            <a:endParaRPr lang="en-150"/>
          </a:p>
        </p:txBody>
      </p:sp>
      <p:sp>
        <p:nvSpPr>
          <p:cNvPr id="5" name="Footer Placeholder 4"/>
          <p:cNvSpPr>
            <a:spLocks noGrp="1"/>
          </p:cNvSpPr>
          <p:nvPr>
            <p:ph type="ftr" sz="quarter" idx="11"/>
          </p:nvPr>
        </p:nvSpPr>
        <p:spPr/>
        <p:txBody>
          <a:bodyPr/>
          <a:lstStyle/>
          <a:p>
            <a:endParaRPr lang="en-150"/>
          </a:p>
        </p:txBody>
      </p:sp>
      <p:sp>
        <p:nvSpPr>
          <p:cNvPr id="6" name="Slide Number Placeholder 5"/>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2471138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FD42ED-DB12-4763-8748-B0F3210C2EFD}" type="datetimeFigureOut">
              <a:rPr lang="en-US" smtClean="0"/>
              <a:t>2/25/2022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AF78D8-2E6B-4394-B9F1-08F6D8421DBA}" type="slidenum">
              <a:rPr lang="en-US" smtClean="0"/>
              <a:t>‹#›</a:t>
            </a:fld>
            <a:endParaRPr lang="en-US"/>
          </a:p>
        </p:txBody>
      </p:sp>
    </p:spTree>
    <p:extLst>
      <p:ext uri="{BB962C8B-B14F-4D97-AF65-F5344CB8AC3E}">
        <p14:creationId xmlns:p14="http://schemas.microsoft.com/office/powerpoint/2010/main" val="129593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FD42ED-DB12-4763-8748-B0F3210C2EFD}" type="datetimeFigureOut">
              <a:rPr lang="en-US" smtClean="0"/>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AF78D8-2E6B-4394-B9F1-08F6D8421DBA}" type="slidenum">
              <a:rPr lang="en-US" smtClean="0"/>
              <a:t>‹#›</a:t>
            </a:fld>
            <a:endParaRPr lang="en-US"/>
          </a:p>
        </p:txBody>
      </p:sp>
    </p:spTree>
    <p:extLst>
      <p:ext uri="{BB962C8B-B14F-4D97-AF65-F5344CB8AC3E}">
        <p14:creationId xmlns:p14="http://schemas.microsoft.com/office/powerpoint/2010/main" val="1911744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FD42ED-DB12-4763-8748-B0F3210C2EFD}" type="datetimeFigureOut">
              <a:rPr lang="en-US" smtClean="0"/>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AF78D8-2E6B-4394-B9F1-08F6D8421DBA}" type="slidenum">
              <a:rPr lang="en-US" smtClean="0"/>
              <a:t>‹#›</a:t>
            </a:fld>
            <a:endParaRPr lang="en-US"/>
          </a:p>
        </p:txBody>
      </p:sp>
    </p:spTree>
    <p:extLst>
      <p:ext uri="{BB962C8B-B14F-4D97-AF65-F5344CB8AC3E}">
        <p14:creationId xmlns:p14="http://schemas.microsoft.com/office/powerpoint/2010/main" val="1323722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FD42ED-DB12-4763-8748-B0F3210C2EFD}" type="datetimeFigureOut">
              <a:rPr lang="en-US" smtClean="0"/>
              <a:t>2/25/2022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AF78D8-2E6B-4394-B9F1-08F6D8421DBA}" type="slidenum">
              <a:rPr lang="en-US" smtClean="0"/>
              <a:t>‹#›</a:t>
            </a:fld>
            <a:endParaRPr lang="en-US"/>
          </a:p>
        </p:txBody>
      </p:sp>
    </p:spTree>
    <p:extLst>
      <p:ext uri="{BB962C8B-B14F-4D97-AF65-F5344CB8AC3E}">
        <p14:creationId xmlns:p14="http://schemas.microsoft.com/office/powerpoint/2010/main" val="2698839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6CE372-D676-4895-AA3E-8449C16F4DC6}"/>
              </a:ext>
            </a:extLst>
          </p:cNvPr>
          <p:cNvSpPr/>
          <p:nvPr/>
        </p:nvSpPr>
        <p:spPr>
          <a:xfrm>
            <a:off x="8435975" y="573088"/>
            <a:ext cx="85725"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a:extLst>
              <a:ext uri="{FF2B5EF4-FFF2-40B4-BE49-F238E27FC236}">
                <a16:creationId xmlns:a16="http://schemas.microsoft.com/office/drawing/2014/main" id="{153D42C2-6526-4226-95B5-F37660573380}"/>
              </a:ext>
            </a:extLst>
          </p:cNvPr>
          <p:cNvSpPr/>
          <p:nvPr/>
        </p:nvSpPr>
        <p:spPr>
          <a:xfrm>
            <a:off x="8569325" y="573088"/>
            <a:ext cx="576263"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8" name="Title Placeholder 1">
            <a:extLst>
              <a:ext uri="{FF2B5EF4-FFF2-40B4-BE49-F238E27FC236}">
                <a16:creationId xmlns:a16="http://schemas.microsoft.com/office/drawing/2014/main" id="{AC6960C9-654B-457D-9EA2-3752FC998CC3}"/>
              </a:ext>
            </a:extLst>
          </p:cNvPr>
          <p:cNvSpPr>
            <a:spLocks noGrp="1"/>
          </p:cNvSpPr>
          <p:nvPr>
            <p:ph type="title"/>
          </p:nvPr>
        </p:nvSpPr>
        <p:spPr bwMode="auto">
          <a:xfrm>
            <a:off x="914400" y="1544638"/>
            <a:ext cx="73152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cs-CZ" altLang="cs-CZ"/>
              <a:t>Kliknutím lze upravit styl.</a:t>
            </a:r>
            <a:endParaRPr lang="en-US" altLang="cs-CZ"/>
          </a:p>
        </p:txBody>
      </p:sp>
      <p:sp>
        <p:nvSpPr>
          <p:cNvPr id="1029" name="Text Placeholder 2">
            <a:extLst>
              <a:ext uri="{FF2B5EF4-FFF2-40B4-BE49-F238E27FC236}">
                <a16:creationId xmlns:a16="http://schemas.microsoft.com/office/drawing/2014/main" id="{320A6285-E95B-45A4-9DBF-33FAB26BA00E}"/>
              </a:ext>
            </a:extLst>
          </p:cNvPr>
          <p:cNvSpPr>
            <a:spLocks noGrp="1"/>
          </p:cNvSpPr>
          <p:nvPr>
            <p:ph type="body" idx="1"/>
          </p:nvPr>
        </p:nvSpPr>
        <p:spPr bwMode="auto">
          <a:xfrm>
            <a:off x="914400" y="2770188"/>
            <a:ext cx="73152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altLang="cs-CZ"/>
          </a:p>
        </p:txBody>
      </p:sp>
      <p:sp>
        <p:nvSpPr>
          <p:cNvPr id="4" name="Date Placeholder 3">
            <a:extLst>
              <a:ext uri="{FF2B5EF4-FFF2-40B4-BE49-F238E27FC236}">
                <a16:creationId xmlns:a16="http://schemas.microsoft.com/office/drawing/2014/main" id="{BC662E30-7822-4624-AB80-23A6A9F6BF3D}"/>
              </a:ext>
            </a:extLst>
          </p:cNvPr>
          <p:cNvSpPr>
            <a:spLocks noGrp="1"/>
          </p:cNvSpPr>
          <p:nvPr>
            <p:ph type="dt" sz="half" idx="2"/>
          </p:nvPr>
        </p:nvSpPr>
        <p:spPr>
          <a:xfrm>
            <a:off x="6007100" y="549275"/>
            <a:ext cx="1189038" cy="296863"/>
          </a:xfrm>
          <a:prstGeom prst="rect">
            <a:avLst/>
          </a:prstGeom>
        </p:spPr>
        <p:txBody>
          <a:bodyPr vert="horz" lIns="91440" tIns="45720" rIns="91440" bIns="45720" rtlCol="0" anchor="ctr"/>
          <a:lstStyle>
            <a:lvl1pPr algn="l" fontAlgn="auto">
              <a:spcBef>
                <a:spcPts val="0"/>
              </a:spcBef>
              <a:spcAft>
                <a:spcPts val="0"/>
              </a:spcAft>
              <a:defRPr sz="1200">
                <a:solidFill>
                  <a:schemeClr val="tx1">
                    <a:alpha val="50000"/>
                  </a:schemeClr>
                </a:solidFill>
                <a:latin typeface="+mn-lt"/>
                <a:cs typeface="+mn-cs"/>
              </a:defRPr>
            </a:lvl1pPr>
          </a:lstStyle>
          <a:p>
            <a:pPr>
              <a:defRPr/>
            </a:pPr>
            <a:fld id="{FA75B12C-FEC7-49EA-9AA9-BA988703F1B8}" type="datetimeFigureOut">
              <a:rPr lang="cs-CZ"/>
              <a:pPr>
                <a:defRPr/>
              </a:pPr>
              <a:t>25.02.2022</a:t>
            </a:fld>
            <a:endParaRPr lang="cs-CZ"/>
          </a:p>
        </p:txBody>
      </p:sp>
      <p:sp>
        <p:nvSpPr>
          <p:cNvPr id="6" name="Slide Number Placeholder 5">
            <a:extLst>
              <a:ext uri="{FF2B5EF4-FFF2-40B4-BE49-F238E27FC236}">
                <a16:creationId xmlns:a16="http://schemas.microsoft.com/office/drawing/2014/main" id="{1BC85234-79B2-4781-ACB5-E46B1FCD0D9C}"/>
              </a:ext>
            </a:extLst>
          </p:cNvPr>
          <p:cNvSpPr>
            <a:spLocks noGrp="1"/>
          </p:cNvSpPr>
          <p:nvPr>
            <p:ph type="sldNum" sz="quarter" idx="4"/>
          </p:nvPr>
        </p:nvSpPr>
        <p:spPr>
          <a:xfrm>
            <a:off x="7315200" y="549275"/>
            <a:ext cx="939800" cy="301625"/>
          </a:xfrm>
          <a:prstGeom prst="rect">
            <a:avLst/>
          </a:prstGeom>
        </p:spPr>
        <p:txBody>
          <a:bodyPr vert="horz" wrap="square" lIns="91440" tIns="45720" rIns="91440" bIns="45720" numCol="1" anchor="ctr" anchorCtr="0" compatLnSpc="1">
            <a:prstTxWarp prst="textNoShape">
              <a:avLst/>
            </a:prstTxWarp>
          </a:bodyPr>
          <a:lstStyle>
            <a:lvl1pPr algn="r">
              <a:defRPr sz="1200"/>
            </a:lvl1pPr>
          </a:lstStyle>
          <a:p>
            <a:fld id="{DF020255-97B9-4991-8867-B3B07CA7E9BF}" type="slidenum">
              <a:rPr lang="cs-CZ" altLang="cs-CZ"/>
              <a:pPr/>
              <a:t>‹#›</a:t>
            </a:fld>
            <a:endParaRPr lang="cs-CZ" altLang="cs-CZ"/>
          </a:p>
        </p:txBody>
      </p:sp>
      <p:sp>
        <p:nvSpPr>
          <p:cNvPr id="5" name="Footer Placeholder 4">
            <a:extLst>
              <a:ext uri="{FF2B5EF4-FFF2-40B4-BE49-F238E27FC236}">
                <a16:creationId xmlns:a16="http://schemas.microsoft.com/office/drawing/2014/main" id="{46173023-FADE-4781-AA6F-7D6097B8D35F}"/>
              </a:ext>
            </a:extLst>
          </p:cNvPr>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l" fontAlgn="auto">
              <a:spcBef>
                <a:spcPts val="0"/>
              </a:spcBef>
              <a:spcAft>
                <a:spcPts val="0"/>
              </a:spcAft>
              <a:defRPr sz="1000">
                <a:solidFill>
                  <a:schemeClr val="tx1"/>
                </a:solidFill>
                <a:latin typeface="+mn-lt"/>
                <a:cs typeface="+mn-cs"/>
              </a:defRPr>
            </a:lvl1pPr>
          </a:lstStyle>
          <a:p>
            <a:pPr>
              <a:defRPr/>
            </a:pPr>
            <a:endParaRPr lang="cs-CZ"/>
          </a:p>
        </p:txBody>
      </p:sp>
    </p:spTree>
    <p:extLst>
      <p:ext uri="{BB962C8B-B14F-4D97-AF65-F5344CB8AC3E}">
        <p14:creationId xmlns:p14="http://schemas.microsoft.com/office/powerpoint/2010/main" val="197224103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mn-lt"/>
          <a:ea typeface="+mn-ea"/>
          <a:cs typeface="+mn-cs"/>
        </a:defRPr>
      </a:lvl1pPr>
      <a:lvl2pPr marL="501650" indent="-182563" algn="l" rtl="0" eaLnBrk="0" fontAlgn="base" hangingPunct="0">
        <a:spcBef>
          <a:spcPct val="20000"/>
        </a:spcBef>
        <a:spcAft>
          <a:spcPct val="0"/>
        </a:spcAft>
        <a:buClr>
          <a:schemeClr val="tx2"/>
        </a:buClr>
        <a:buFont typeface="Wingdings" panose="05000000000000000000" pitchFamily="2" charset="2"/>
        <a:buChar char="§"/>
        <a:defRPr kern="1200">
          <a:solidFill>
            <a:schemeClr val="tx1"/>
          </a:solidFill>
          <a:latin typeface="+mn-lt"/>
          <a:ea typeface="+mn-ea"/>
          <a:cs typeface="+mn-cs"/>
        </a:defRPr>
      </a:lvl2pPr>
      <a:lvl3pPr marL="685800" indent="-182563" algn="l" rtl="0" eaLnBrk="0" fontAlgn="base" hangingPunct="0">
        <a:spcBef>
          <a:spcPct val="20000"/>
        </a:spcBef>
        <a:spcAft>
          <a:spcPct val="0"/>
        </a:spcAft>
        <a:buClr>
          <a:schemeClr val="tx2"/>
        </a:buClr>
        <a:buFont typeface="Wingdings" panose="05000000000000000000" pitchFamily="2" charset="2"/>
        <a:buChar char="§"/>
        <a:defRPr sz="1600" kern="1200">
          <a:solidFill>
            <a:schemeClr val="tx1"/>
          </a:solidFill>
          <a:latin typeface="+mn-lt"/>
          <a:ea typeface="+mn-ea"/>
          <a:cs typeface="+mn-cs"/>
        </a:defRPr>
      </a:lvl3pPr>
      <a:lvl4pPr marL="914400" indent="-182563" algn="l" rtl="0" eaLnBrk="0" fontAlgn="base" hangingPunct="0">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n-ea"/>
          <a:cs typeface="+mn-cs"/>
        </a:defRPr>
      </a:lvl4pPr>
      <a:lvl5pPr marL="1143000" indent="-182563" algn="l" rtl="0" eaLnBrk="0" fontAlgn="base" hangingPunct="0">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25.02.2022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extLst>
      <p:ext uri="{BB962C8B-B14F-4D97-AF65-F5344CB8AC3E}">
        <p14:creationId xmlns:p14="http://schemas.microsoft.com/office/powerpoint/2010/main" val="23265275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DAFD42ED-DB12-4763-8748-B0F3210C2EFD}" type="datetimeFigureOut">
              <a:rPr lang="en-US" smtClean="0"/>
              <a:pPr/>
              <a:t>2/25/2022</a:t>
            </a:fld>
            <a:endParaRPr lang="en-US"/>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B6AF78D8-2E6B-4394-B9F1-08F6D8421DBA}" type="slidenum">
              <a:rPr lang="en-US" smtClean="0"/>
              <a:pPr/>
              <a:t>‹#›</a:t>
            </a:fld>
            <a:endParaRPr lang="en-US"/>
          </a:p>
        </p:txBody>
      </p:sp>
    </p:spTree>
    <p:extLst>
      <p:ext uri="{BB962C8B-B14F-4D97-AF65-F5344CB8AC3E}">
        <p14:creationId xmlns:p14="http://schemas.microsoft.com/office/powerpoint/2010/main" val="414210645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22B67853-03CC-43AC-8485-6FF5DB9623C7}"/>
              </a:ext>
            </a:extLst>
          </p:cNvPr>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cs-CZ"/>
              <a:t>Click to edit the title text format</a:t>
            </a:r>
          </a:p>
        </p:txBody>
      </p:sp>
      <p:sp>
        <p:nvSpPr>
          <p:cNvPr id="1026" name="Rectangle 2">
            <a:extLst>
              <a:ext uri="{FF2B5EF4-FFF2-40B4-BE49-F238E27FC236}">
                <a16:creationId xmlns:a16="http://schemas.microsoft.com/office/drawing/2014/main" id="{8DBB377C-081D-4C47-B0BC-962E8540BD7B}"/>
              </a:ext>
            </a:extLst>
          </p:cNvPr>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cs-CZ"/>
              <a:t>Click to edit the outline text format</a:t>
            </a:r>
          </a:p>
          <a:p>
            <a:pPr lvl="1"/>
            <a:r>
              <a:rPr lang="en-GB" altLang="cs-CZ"/>
              <a:t>Second Outline Level</a:t>
            </a:r>
          </a:p>
          <a:p>
            <a:pPr lvl="2"/>
            <a:r>
              <a:rPr lang="en-GB" altLang="cs-CZ"/>
              <a:t>Third Outline Level</a:t>
            </a:r>
          </a:p>
          <a:p>
            <a:pPr lvl="3"/>
            <a:r>
              <a:rPr lang="en-GB" altLang="cs-CZ"/>
              <a:t>Fourth Outline Level</a:t>
            </a:r>
          </a:p>
          <a:p>
            <a:pPr lvl="4"/>
            <a:r>
              <a:rPr lang="en-GB" altLang="cs-CZ"/>
              <a:t>Fifth Outline Level</a:t>
            </a:r>
          </a:p>
          <a:p>
            <a:pPr lvl="4"/>
            <a:r>
              <a:rPr lang="en-GB" altLang="cs-CZ"/>
              <a:t>Sixth Outline Level</a:t>
            </a:r>
          </a:p>
          <a:p>
            <a:pPr lvl="4"/>
            <a:r>
              <a:rPr lang="en-GB" altLang="cs-CZ"/>
              <a:t>Seventh Outline Level</a:t>
            </a:r>
          </a:p>
          <a:p>
            <a:pPr lvl="4"/>
            <a:r>
              <a:rPr lang="en-GB" altLang="cs-CZ"/>
              <a:t>Eighth Outline Level</a:t>
            </a:r>
          </a:p>
          <a:p>
            <a:pPr lvl="4"/>
            <a:r>
              <a:rPr lang="en-GB" altLang="cs-CZ"/>
              <a:t>Ninth Outline Level</a:t>
            </a:r>
          </a:p>
        </p:txBody>
      </p:sp>
    </p:spTree>
    <p:extLst>
      <p:ext uri="{BB962C8B-B14F-4D97-AF65-F5344CB8AC3E}">
        <p14:creationId xmlns:p14="http://schemas.microsoft.com/office/powerpoint/2010/main" val="8182344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kern="1200">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panose="020B0604020202020204" pitchFamily="34" charset="0"/>
        <a:buChar char="•"/>
        <a:defRPr sz="1814" kern="12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panose="05050102010706020507" pitchFamily="18" charset="2"/>
        <a:buChar char=""/>
        <a:defRPr sz="2358" kern="12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panose="05000000000000000000" pitchFamily="2" charset="2"/>
        <a:buChar char=""/>
        <a:defRPr sz="2177" kern="1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panose="05050102010706020507" pitchFamily="18" charset="2"/>
        <a:buChar char=""/>
        <a:defRPr sz="1814" kern="12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panose="05000000000000000000" pitchFamily="2" charset="2"/>
        <a:buChar char=""/>
        <a:defRPr sz="1814" kern="1200">
          <a:solidFill>
            <a:srgbClr val="000000"/>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cs-CZ"/>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6FC572-8376-4287-BBA0-8B7370ABD152}" type="datetimeFigureOut">
              <a:rPr lang="en-150" smtClean="0"/>
              <a:t>02/25/2022</a:t>
            </a:fld>
            <a:endParaRPr lang="en-15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15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E01EA-4AC6-4FDF-8E44-FFDD0A921C39}" type="slidenum">
              <a:rPr lang="en-150" smtClean="0"/>
              <a:t>‹#›</a:t>
            </a:fld>
            <a:endParaRPr lang="en-150"/>
          </a:p>
        </p:txBody>
      </p:sp>
    </p:spTree>
    <p:extLst>
      <p:ext uri="{BB962C8B-B14F-4D97-AF65-F5344CB8AC3E}">
        <p14:creationId xmlns:p14="http://schemas.microsoft.com/office/powerpoint/2010/main" val="250615377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93/eurheartj/ehab39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3.mp4"/><Relationship Id="rId7" Type="http://schemas.openxmlformats.org/officeDocument/2006/relationships/image" Target="../media/image30.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5.xml"/><Relationship Id="rId5" Type="http://schemas.openxmlformats.org/officeDocument/2006/relationships/slideLayout" Target="../slideLayouts/slideLayout2.xml"/><Relationship Id="rId10" Type="http://schemas.openxmlformats.org/officeDocument/2006/relationships/image" Target="../media/image33.png"/><Relationship Id="rId4" Type="http://schemas.openxmlformats.org/officeDocument/2006/relationships/video" Target="../media/media3.mp4"/><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38.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33.png"/><Relationship Id="rId5" Type="http://schemas.microsoft.com/office/2007/relationships/media" Target="../media/media4.mp4"/><Relationship Id="rId15" Type="http://schemas.openxmlformats.org/officeDocument/2006/relationships/image" Target="../media/image40.png"/><Relationship Id="rId10" Type="http://schemas.openxmlformats.org/officeDocument/2006/relationships/image" Target="../media/image32.png"/><Relationship Id="rId4" Type="http://schemas.openxmlformats.org/officeDocument/2006/relationships/video" Target="../media/media3.mp4"/><Relationship Id="rId9" Type="http://schemas.openxmlformats.org/officeDocument/2006/relationships/slideLayout" Target="../slideLayouts/slideLayout18.xml"/><Relationship Id="rId1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7.mp4"/><Relationship Id="rId7" Type="http://schemas.openxmlformats.org/officeDocument/2006/relationships/image" Target="../media/image4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2.png"/><Relationship Id="rId5" Type="http://schemas.openxmlformats.org/officeDocument/2006/relationships/slideLayout" Target="../slideLayouts/slideLayout2.xml"/><Relationship Id="rId4" Type="http://schemas.openxmlformats.org/officeDocument/2006/relationships/video" Target="../media/media7.mp4"/><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9.emf"/><Relationship Id="rId3" Type="http://schemas.microsoft.com/office/2007/relationships/media" Target="../media/media9.mp4"/><Relationship Id="rId7" Type="http://schemas.openxmlformats.org/officeDocument/2006/relationships/image" Target="../media/image48.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7.png"/><Relationship Id="rId5" Type="http://schemas.openxmlformats.org/officeDocument/2006/relationships/slideLayout" Target="../slideLayouts/slideLayout26.xml"/><Relationship Id="rId4" Type="http://schemas.openxmlformats.org/officeDocument/2006/relationships/video" Target="../media/media9.mp4"/><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11.mp4"/><Relationship Id="rId7" Type="http://schemas.openxmlformats.org/officeDocument/2006/relationships/slideLayout" Target="../slideLayouts/slideLayout41.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video" Target="../media/media12.mp4"/><Relationship Id="rId11" Type="http://schemas.openxmlformats.org/officeDocument/2006/relationships/image" Target="../media/image40.png"/><Relationship Id="rId5" Type="http://schemas.microsoft.com/office/2007/relationships/media" Target="../media/media12.mp4"/><Relationship Id="rId10" Type="http://schemas.openxmlformats.org/officeDocument/2006/relationships/image" Target="../media/image55.png"/><Relationship Id="rId4" Type="http://schemas.openxmlformats.org/officeDocument/2006/relationships/video" Target="../media/media11.mp4"/><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6.xml"/><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57425"/>
            <a:ext cx="7315200" cy="1252538"/>
          </a:xfrm>
          <a:solidFill>
            <a:schemeClr val="bg1">
              <a:lumMod val="95000"/>
            </a:schemeClr>
          </a:solidFill>
        </p:spPr>
        <p:txBody>
          <a:bodyPr>
            <a:normAutofit/>
          </a:bodyPr>
          <a:lstStyle/>
          <a:p>
            <a:r>
              <a:rPr lang="en-US" sz="3600" dirty="0" err="1">
                <a:latin typeface="+mn-lt"/>
              </a:rPr>
              <a:t>Nekard</a:t>
            </a:r>
            <a:r>
              <a:rPr lang="cs-CZ" sz="3600" dirty="0" err="1">
                <a:latin typeface="+mn-lt"/>
              </a:rPr>
              <a:t>iální</a:t>
            </a:r>
            <a:r>
              <a:rPr lang="cs-CZ" sz="3600" dirty="0">
                <a:latin typeface="+mn-lt"/>
              </a:rPr>
              <a:t> operace u chlopenních vad</a:t>
            </a:r>
            <a:endParaRPr lang="en-US" sz="3600" dirty="0">
              <a:latin typeface="+mn-lt"/>
            </a:endParaRPr>
          </a:p>
        </p:txBody>
      </p:sp>
      <p:sp>
        <p:nvSpPr>
          <p:cNvPr id="3" name="Subtitle 2"/>
          <p:cNvSpPr>
            <a:spLocks noGrp="1"/>
          </p:cNvSpPr>
          <p:nvPr>
            <p:ph type="subTitle" idx="1"/>
          </p:nvPr>
        </p:nvSpPr>
        <p:spPr>
          <a:xfrm>
            <a:off x="1143000" y="3743552"/>
            <a:ext cx="6858000" cy="1655762"/>
          </a:xfrm>
        </p:spPr>
        <p:txBody>
          <a:bodyPr/>
          <a:lstStyle/>
          <a:p>
            <a:r>
              <a:rPr lang="cs-CZ" dirty="0"/>
              <a:t>Hana Línková</a:t>
            </a:r>
          </a:p>
          <a:p>
            <a:r>
              <a:rPr lang="cs-CZ" altLang="en-US" sz="2400" dirty="0"/>
              <a:t>3.LF UK a FNKV,  Praha</a:t>
            </a:r>
          </a:p>
          <a:p>
            <a:endParaRPr lang="en-US" dirty="0"/>
          </a:p>
        </p:txBody>
      </p:sp>
      <p:pic>
        <p:nvPicPr>
          <p:cNvPr id="4" name="Obrázek 3">
            <a:extLst>
              <a:ext uri="{FF2B5EF4-FFF2-40B4-BE49-F238E27FC236}">
                <a16:creationId xmlns:a16="http://schemas.microsoft.com/office/drawing/2014/main" id="{A4E90FCA-B8ED-4F6A-BD4D-E9386DC765F3}"/>
              </a:ext>
            </a:extLst>
          </p:cNvPr>
          <p:cNvPicPr>
            <a:picLocks noChangeAspect="1"/>
          </p:cNvPicPr>
          <p:nvPr/>
        </p:nvPicPr>
        <p:blipFill>
          <a:blip r:embed="rId2"/>
          <a:stretch>
            <a:fillRect/>
          </a:stretch>
        </p:blipFill>
        <p:spPr>
          <a:xfrm>
            <a:off x="122070" y="74513"/>
            <a:ext cx="1457070" cy="1286367"/>
          </a:xfrm>
          <a:prstGeom prst="rect">
            <a:avLst/>
          </a:prstGeom>
        </p:spPr>
      </p:pic>
      <p:pic>
        <p:nvPicPr>
          <p:cNvPr id="5" name="Picture 4" descr="logo3LFUK">
            <a:extLst>
              <a:ext uri="{FF2B5EF4-FFF2-40B4-BE49-F238E27FC236}">
                <a16:creationId xmlns:a16="http://schemas.microsoft.com/office/drawing/2014/main" id="{212A84DF-CEA8-4CE2-B469-D7E89DA83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491" y="54314"/>
            <a:ext cx="1556517" cy="155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56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33285"/>
            <a:ext cx="3943350" cy="805402"/>
          </a:xfrm>
          <a:solidFill>
            <a:schemeClr val="bg1">
              <a:lumMod val="95000"/>
            </a:schemeClr>
          </a:solidFill>
        </p:spPr>
        <p:txBody>
          <a:bodyPr>
            <a:normAutofit/>
          </a:bodyPr>
          <a:lstStyle/>
          <a:p>
            <a:pPr algn="ctr"/>
            <a:r>
              <a:rPr lang="cs-CZ" sz="2400" b="1" dirty="0">
                <a:solidFill>
                  <a:prstClr val="black"/>
                </a:solidFill>
                <a:latin typeface="+mn-lt"/>
              </a:rPr>
              <a:t>Rizikové  skóre</a:t>
            </a:r>
            <a:endParaRPr lang="en-US" sz="2400" b="1"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4574489"/>
              </p:ext>
            </p:extLst>
          </p:nvPr>
        </p:nvGraphicFramePr>
        <p:xfrm>
          <a:off x="774220" y="1925409"/>
          <a:ext cx="7886700" cy="3108960"/>
        </p:xfrm>
        <a:graphic>
          <a:graphicData uri="http://schemas.openxmlformats.org/drawingml/2006/table">
            <a:tbl>
              <a:tblPr firstRow="1" bandRow="1">
                <a:tableStyleId>{5C22544A-7EE6-4342-B048-85BDC9FD1C3A}</a:tableStyleId>
              </a:tblPr>
              <a:tblGrid>
                <a:gridCol w="3277144">
                  <a:extLst>
                    <a:ext uri="{9D8B030D-6E8A-4147-A177-3AD203B41FA5}">
                      <a16:colId xmlns:a16="http://schemas.microsoft.com/office/drawing/2014/main" val="2479758212"/>
                    </a:ext>
                  </a:extLst>
                </a:gridCol>
                <a:gridCol w="4609556">
                  <a:extLst>
                    <a:ext uri="{9D8B030D-6E8A-4147-A177-3AD203B41FA5}">
                      <a16:colId xmlns:a16="http://schemas.microsoft.com/office/drawing/2014/main" val="2310344377"/>
                    </a:ext>
                  </a:extLst>
                </a:gridCol>
              </a:tblGrid>
              <a:tr h="0">
                <a:tc>
                  <a:txBody>
                    <a:bodyPr/>
                    <a:lstStyle/>
                    <a:p>
                      <a:r>
                        <a:rPr lang="cs-CZ" dirty="0">
                          <a:solidFill>
                            <a:schemeClr val="tx1"/>
                          </a:solidFill>
                        </a:rPr>
                        <a:t>Faktor</a:t>
                      </a:r>
                      <a:endParaRPr lang="en-US" dirty="0">
                        <a:solidFill>
                          <a:schemeClr val="tx1"/>
                        </a:solidFill>
                      </a:endParaRPr>
                    </a:p>
                  </a:txBody>
                  <a:tcPr>
                    <a:solidFill>
                      <a:schemeClr val="bg1">
                        <a:lumMod val="85000"/>
                      </a:schemeClr>
                    </a:solidFill>
                  </a:tcPr>
                </a:tc>
                <a:tc>
                  <a:txBody>
                    <a:bodyPr/>
                    <a:lstStyle/>
                    <a:p>
                      <a:r>
                        <a:rPr lang="cs-CZ" dirty="0">
                          <a:solidFill>
                            <a:schemeClr val="tx1"/>
                          </a:solidFill>
                        </a:rPr>
                        <a:t>Kritéria pro diagnózu</a:t>
                      </a:r>
                      <a:endParaRPr lang="en-US" dirty="0">
                        <a:solidFill>
                          <a:schemeClr val="tx1"/>
                        </a:solidFill>
                      </a:endParaRPr>
                    </a:p>
                  </a:txBody>
                  <a:tcPr>
                    <a:solidFill>
                      <a:schemeClr val="bg1">
                        <a:lumMod val="85000"/>
                      </a:schemeClr>
                    </a:solidFill>
                  </a:tcPr>
                </a:tc>
                <a:extLst>
                  <a:ext uri="{0D108BD9-81ED-4DB2-BD59-A6C34878D82A}">
                    <a16:rowId xmlns:a16="http://schemas.microsoft.com/office/drawing/2014/main" val="1063259632"/>
                  </a:ext>
                </a:extLst>
              </a:tr>
              <a:tr h="621861">
                <a:tc>
                  <a:txBody>
                    <a:bodyPr/>
                    <a:lstStyle/>
                    <a:p>
                      <a:r>
                        <a:rPr lang="cs-CZ" dirty="0"/>
                        <a:t>Ischemická</a:t>
                      </a:r>
                      <a:r>
                        <a:rPr lang="cs-CZ" baseline="0" dirty="0"/>
                        <a:t> choroba srdeční</a:t>
                      </a:r>
                      <a:endParaRPr lang="en-US" dirty="0"/>
                    </a:p>
                  </a:txBody>
                  <a:tcPr>
                    <a:solidFill>
                      <a:schemeClr val="bg1">
                        <a:lumMod val="95000"/>
                      </a:schemeClr>
                    </a:solidFill>
                  </a:tcPr>
                </a:tc>
                <a:tc>
                  <a:txBody>
                    <a:bodyPr/>
                    <a:lstStyle/>
                    <a:p>
                      <a:r>
                        <a:rPr lang="cs-CZ" dirty="0"/>
                        <a:t>Proběhlý</a:t>
                      </a:r>
                      <a:r>
                        <a:rPr lang="cs-CZ" baseline="0" dirty="0"/>
                        <a:t> IM, pozitivní zátěžový test</a:t>
                      </a:r>
                    </a:p>
                    <a:p>
                      <a:r>
                        <a:rPr lang="cs-CZ" baseline="0" dirty="0"/>
                        <a:t>současná AP, užívání nitrátů, Q kmit</a:t>
                      </a:r>
                      <a:endParaRPr lang="en-US" dirty="0"/>
                    </a:p>
                  </a:txBody>
                  <a:tcPr>
                    <a:solidFill>
                      <a:schemeClr val="bg1">
                        <a:lumMod val="95000"/>
                      </a:schemeClr>
                    </a:solidFill>
                  </a:tcPr>
                </a:tc>
                <a:extLst>
                  <a:ext uri="{0D108BD9-81ED-4DB2-BD59-A6C34878D82A}">
                    <a16:rowId xmlns:a16="http://schemas.microsoft.com/office/drawing/2014/main" val="1593661305"/>
                  </a:ext>
                </a:extLst>
              </a:tr>
              <a:tr h="360285">
                <a:tc>
                  <a:txBody>
                    <a:bodyPr/>
                    <a:lstStyle/>
                    <a:p>
                      <a:r>
                        <a:rPr lang="cs-CZ" dirty="0"/>
                        <a:t>Srdeční selhání</a:t>
                      </a:r>
                      <a:endParaRPr lang="en-US" dirty="0"/>
                    </a:p>
                  </a:txBody>
                  <a:tcPr>
                    <a:solidFill>
                      <a:schemeClr val="bg1">
                        <a:lumMod val="95000"/>
                      </a:schemeClr>
                    </a:solidFill>
                  </a:tcPr>
                </a:tc>
                <a:tc>
                  <a:txBody>
                    <a:bodyPr/>
                    <a:lstStyle/>
                    <a:p>
                      <a:r>
                        <a:rPr lang="cs-CZ" dirty="0"/>
                        <a:t>Anamnéza</a:t>
                      </a:r>
                      <a:r>
                        <a:rPr lang="cs-CZ" baseline="0" dirty="0"/>
                        <a:t> srdečního selhání , S3 a </a:t>
                      </a:r>
                      <a:r>
                        <a:rPr lang="cs-CZ" baseline="0" dirty="0" err="1"/>
                        <a:t>chrůpky</a:t>
                      </a:r>
                      <a:r>
                        <a:rPr lang="cs-CZ" baseline="0" dirty="0"/>
                        <a:t>, RTG známky městnání</a:t>
                      </a:r>
                      <a:endParaRPr lang="en-US" dirty="0"/>
                    </a:p>
                  </a:txBody>
                  <a:tcPr>
                    <a:solidFill>
                      <a:schemeClr val="bg1">
                        <a:lumMod val="95000"/>
                      </a:schemeClr>
                    </a:solidFill>
                  </a:tcPr>
                </a:tc>
                <a:extLst>
                  <a:ext uri="{0D108BD9-81ED-4DB2-BD59-A6C34878D82A}">
                    <a16:rowId xmlns:a16="http://schemas.microsoft.com/office/drawing/2014/main" val="4181817267"/>
                  </a:ext>
                </a:extLst>
              </a:tr>
              <a:tr h="360285">
                <a:tc>
                  <a:txBody>
                    <a:bodyPr/>
                    <a:lstStyle/>
                    <a:p>
                      <a:r>
                        <a:rPr lang="cs-CZ" dirty="0"/>
                        <a:t>Cerebrovaskulární</a:t>
                      </a:r>
                      <a:r>
                        <a:rPr lang="cs-CZ" baseline="0" dirty="0"/>
                        <a:t> onemocnění</a:t>
                      </a:r>
                      <a:endParaRPr lang="en-US" dirty="0"/>
                    </a:p>
                  </a:txBody>
                  <a:tcPr>
                    <a:solidFill>
                      <a:schemeClr val="bg1">
                        <a:lumMod val="95000"/>
                      </a:schemeClr>
                    </a:solidFill>
                  </a:tcPr>
                </a:tc>
                <a:tc>
                  <a:txBody>
                    <a:bodyPr/>
                    <a:lstStyle/>
                    <a:p>
                      <a:r>
                        <a:rPr lang="cs-CZ" dirty="0"/>
                        <a:t>Anamnéza</a:t>
                      </a:r>
                      <a:r>
                        <a:rPr lang="cs-CZ" baseline="0" dirty="0"/>
                        <a:t> CMP či TIA</a:t>
                      </a:r>
                      <a:endParaRPr lang="en-US" dirty="0"/>
                    </a:p>
                  </a:txBody>
                  <a:tcPr>
                    <a:solidFill>
                      <a:schemeClr val="bg1">
                        <a:lumMod val="95000"/>
                      </a:schemeClr>
                    </a:solidFill>
                  </a:tcPr>
                </a:tc>
                <a:extLst>
                  <a:ext uri="{0D108BD9-81ED-4DB2-BD59-A6C34878D82A}">
                    <a16:rowId xmlns:a16="http://schemas.microsoft.com/office/drawing/2014/main" val="3466253280"/>
                  </a:ext>
                </a:extLst>
              </a:tr>
              <a:tr h="360285">
                <a:tc>
                  <a:txBody>
                    <a:bodyPr/>
                    <a:lstStyle/>
                    <a:p>
                      <a:r>
                        <a:rPr lang="cs-CZ" dirty="0"/>
                        <a:t>Diabetes </a:t>
                      </a:r>
                      <a:r>
                        <a:rPr lang="cs-CZ" dirty="0" err="1"/>
                        <a:t>mellitus</a:t>
                      </a:r>
                      <a:r>
                        <a:rPr lang="cs-CZ" baseline="0" dirty="0"/>
                        <a:t> </a:t>
                      </a:r>
                      <a:endParaRPr lang="en-US" dirty="0"/>
                    </a:p>
                  </a:txBody>
                  <a:tcPr>
                    <a:solidFill>
                      <a:schemeClr val="bg1">
                        <a:lumMod val="95000"/>
                      </a:schemeClr>
                    </a:solidFill>
                  </a:tcPr>
                </a:tc>
                <a:tc>
                  <a:txBody>
                    <a:bodyPr/>
                    <a:lstStyle/>
                    <a:p>
                      <a:r>
                        <a:rPr lang="cs-CZ" dirty="0"/>
                        <a:t>Na inzulinu</a:t>
                      </a:r>
                      <a:endParaRPr lang="en-US" dirty="0"/>
                    </a:p>
                  </a:txBody>
                  <a:tcPr>
                    <a:solidFill>
                      <a:schemeClr val="bg1">
                        <a:lumMod val="95000"/>
                      </a:schemeClr>
                    </a:solidFill>
                  </a:tcPr>
                </a:tc>
                <a:extLst>
                  <a:ext uri="{0D108BD9-81ED-4DB2-BD59-A6C34878D82A}">
                    <a16:rowId xmlns:a16="http://schemas.microsoft.com/office/drawing/2014/main" val="1637934512"/>
                  </a:ext>
                </a:extLst>
              </a:tr>
              <a:tr h="360285">
                <a:tc>
                  <a:txBody>
                    <a:bodyPr/>
                    <a:lstStyle/>
                    <a:p>
                      <a:r>
                        <a:rPr lang="cs-CZ" dirty="0"/>
                        <a:t>Ledvinné selhání </a:t>
                      </a:r>
                      <a:endParaRPr lang="en-US" dirty="0"/>
                    </a:p>
                  </a:txBody>
                  <a:tcPr>
                    <a:solidFill>
                      <a:schemeClr val="bg1">
                        <a:lumMod val="95000"/>
                      </a:schemeClr>
                    </a:solidFill>
                  </a:tcPr>
                </a:tc>
                <a:tc>
                  <a:txBody>
                    <a:bodyPr/>
                    <a:lstStyle/>
                    <a:p>
                      <a:r>
                        <a:rPr lang="cs-CZ" dirty="0"/>
                        <a:t>Kreatinin ˃ 160</a:t>
                      </a:r>
                      <a:r>
                        <a:rPr lang="cs-CZ" baseline="0" dirty="0"/>
                        <a:t> </a:t>
                      </a:r>
                      <a:r>
                        <a:rPr lang="cs-CZ" baseline="0" dirty="0" err="1"/>
                        <a:t>umol</a:t>
                      </a:r>
                      <a:r>
                        <a:rPr lang="cs-CZ" baseline="0" dirty="0"/>
                        <a:t>/l</a:t>
                      </a:r>
                      <a:endParaRPr lang="en-US" dirty="0"/>
                    </a:p>
                  </a:txBody>
                  <a:tcPr>
                    <a:solidFill>
                      <a:schemeClr val="bg1">
                        <a:lumMod val="95000"/>
                      </a:schemeClr>
                    </a:solidFill>
                  </a:tcPr>
                </a:tc>
                <a:extLst>
                  <a:ext uri="{0D108BD9-81ED-4DB2-BD59-A6C34878D82A}">
                    <a16:rowId xmlns:a16="http://schemas.microsoft.com/office/drawing/2014/main" val="3936547945"/>
                  </a:ext>
                </a:extLst>
              </a:tr>
              <a:tr h="360285">
                <a:tc>
                  <a:txBody>
                    <a:bodyPr/>
                    <a:lstStyle/>
                    <a:p>
                      <a:r>
                        <a:rPr lang="cs-CZ" dirty="0"/>
                        <a:t>Věk </a:t>
                      </a:r>
                      <a:endParaRPr lang="en-US" dirty="0"/>
                    </a:p>
                  </a:txBody>
                  <a:tcPr>
                    <a:solidFill>
                      <a:schemeClr val="bg1">
                        <a:lumMod val="95000"/>
                      </a:schemeClr>
                    </a:solidFill>
                  </a:tcPr>
                </a:tc>
                <a:tc>
                  <a:txBody>
                    <a:bodyPr/>
                    <a:lstStyle/>
                    <a:p>
                      <a:r>
                        <a:rPr lang="cs-CZ" dirty="0"/>
                        <a:t>˃ 70</a:t>
                      </a:r>
                      <a:endParaRPr lang="en-US" dirty="0"/>
                    </a:p>
                  </a:txBody>
                  <a:tcPr>
                    <a:solidFill>
                      <a:schemeClr val="bg1">
                        <a:lumMod val="95000"/>
                      </a:schemeClr>
                    </a:solidFill>
                  </a:tcPr>
                </a:tc>
                <a:extLst>
                  <a:ext uri="{0D108BD9-81ED-4DB2-BD59-A6C34878D82A}">
                    <a16:rowId xmlns:a16="http://schemas.microsoft.com/office/drawing/2014/main" val="32726836"/>
                  </a:ext>
                </a:extLst>
              </a:tr>
            </a:tbl>
          </a:graphicData>
        </a:graphic>
      </p:graphicFrame>
      <p:sp>
        <p:nvSpPr>
          <p:cNvPr id="5" name="TextBox 4"/>
          <p:cNvSpPr txBox="1"/>
          <p:nvPr/>
        </p:nvSpPr>
        <p:spPr>
          <a:xfrm>
            <a:off x="628649" y="5103674"/>
            <a:ext cx="8032271" cy="1477328"/>
          </a:xfrm>
          <a:prstGeom prst="rect">
            <a:avLst/>
          </a:prstGeom>
          <a:noFill/>
        </p:spPr>
        <p:txBody>
          <a:bodyPr wrap="square" rtlCol="0">
            <a:spAutoFit/>
          </a:bodyPr>
          <a:lstStyle/>
          <a:p>
            <a:r>
              <a:rPr lang="cs-CZ" dirty="0">
                <a:solidFill>
                  <a:prstClr val="black"/>
                </a:solidFill>
              </a:rPr>
              <a:t>- </a:t>
            </a:r>
            <a:r>
              <a:rPr lang="cs-CZ" b="1" dirty="0" err="1">
                <a:solidFill>
                  <a:prstClr val="black"/>
                </a:solidFill>
              </a:rPr>
              <a:t>Revided</a:t>
            </a:r>
            <a:r>
              <a:rPr lang="cs-CZ" b="1" dirty="0">
                <a:solidFill>
                  <a:prstClr val="black"/>
                </a:solidFill>
              </a:rPr>
              <a:t>  </a:t>
            </a:r>
            <a:r>
              <a:rPr lang="cs-CZ" b="1" dirty="0" err="1">
                <a:solidFill>
                  <a:prstClr val="black"/>
                </a:solidFill>
              </a:rPr>
              <a:t>Cardiac</a:t>
            </a:r>
            <a:r>
              <a:rPr lang="cs-CZ" b="1" dirty="0">
                <a:solidFill>
                  <a:prstClr val="black"/>
                </a:solidFill>
              </a:rPr>
              <a:t> Index Risk </a:t>
            </a:r>
            <a:r>
              <a:rPr lang="cs-CZ" b="1" dirty="0" err="1">
                <a:solidFill>
                  <a:prstClr val="black"/>
                </a:solidFill>
              </a:rPr>
              <a:t>score</a:t>
            </a:r>
            <a:r>
              <a:rPr lang="cs-CZ" dirty="0">
                <a:solidFill>
                  <a:prstClr val="black"/>
                </a:solidFill>
              </a:rPr>
              <a:t>, 6 komponent</a:t>
            </a:r>
            <a:endParaRPr lang="cs-CZ" dirty="0"/>
          </a:p>
          <a:p>
            <a:r>
              <a:rPr lang="cs-CZ" dirty="0"/>
              <a:t>  </a:t>
            </a:r>
            <a:r>
              <a:rPr lang="cs-CZ" b="1" dirty="0"/>
              <a:t>Vysoké riziko </a:t>
            </a:r>
            <a:r>
              <a:rPr lang="cs-CZ" dirty="0"/>
              <a:t>- přítomnost 2 nebo více faktorů  </a:t>
            </a:r>
          </a:p>
          <a:p>
            <a:r>
              <a:rPr lang="cs-CZ" sz="1800" dirty="0"/>
              <a:t>- </a:t>
            </a:r>
            <a:r>
              <a:rPr lang="en-US" sz="1800" b="1" dirty="0"/>
              <a:t>National Surgical Quality Improvement </a:t>
            </a:r>
            <a:r>
              <a:rPr lang="cs-CZ" sz="1800" dirty="0"/>
              <a:t>, </a:t>
            </a:r>
            <a:r>
              <a:rPr lang="en-US" sz="1800" dirty="0"/>
              <a:t>21-</a:t>
            </a:r>
            <a:r>
              <a:rPr lang="cs-CZ" sz="1800" dirty="0"/>
              <a:t>k</a:t>
            </a:r>
            <a:r>
              <a:rPr lang="en-US" sz="1800" dirty="0" err="1"/>
              <a:t>omponent</a:t>
            </a:r>
            <a:r>
              <a:rPr lang="en-US" sz="1800" dirty="0"/>
              <a:t> </a:t>
            </a:r>
            <a:r>
              <a:rPr lang="cs-CZ" sz="1800" dirty="0"/>
              <a:t>. </a:t>
            </a:r>
          </a:p>
          <a:p>
            <a:r>
              <a:rPr lang="cs-CZ" dirty="0"/>
              <a:t>  </a:t>
            </a:r>
            <a:r>
              <a:rPr lang="en-US" sz="1800" dirty="0"/>
              <a:t>Program </a:t>
            </a:r>
            <a:r>
              <a:rPr lang="cs-CZ" sz="1800" dirty="0"/>
              <a:t> kalkuluje </a:t>
            </a:r>
            <a:r>
              <a:rPr lang="en-US" sz="1800" dirty="0" err="1"/>
              <a:t>univer</a:t>
            </a:r>
            <a:r>
              <a:rPr lang="cs-CZ" sz="1800" dirty="0"/>
              <a:t>zá</a:t>
            </a:r>
            <a:r>
              <a:rPr lang="en-US" sz="1800" dirty="0"/>
              <a:t>l</a:t>
            </a:r>
            <a:r>
              <a:rPr lang="cs-CZ" sz="1800" dirty="0"/>
              <a:t>ní</a:t>
            </a:r>
            <a:r>
              <a:rPr lang="en-US" sz="1800" dirty="0"/>
              <a:t> </a:t>
            </a:r>
            <a:r>
              <a:rPr lang="cs-CZ" sz="1800" dirty="0"/>
              <a:t> chirurgické riziko,  je více </a:t>
            </a:r>
            <a:r>
              <a:rPr lang="cs-CZ" sz="1800" dirty="0" err="1"/>
              <a:t>komplexni</a:t>
            </a:r>
            <a:r>
              <a:rPr lang="cs-CZ" sz="1800" dirty="0"/>
              <a:t> a lépe predikuje </a:t>
            </a:r>
          </a:p>
          <a:p>
            <a:r>
              <a:rPr lang="cs-CZ" dirty="0"/>
              <a:t> </a:t>
            </a:r>
            <a:endParaRPr lang="en-US" dirty="0"/>
          </a:p>
        </p:txBody>
      </p:sp>
      <p:pic>
        <p:nvPicPr>
          <p:cNvPr id="3" name="Obrázek 2">
            <a:extLst>
              <a:ext uri="{FF2B5EF4-FFF2-40B4-BE49-F238E27FC236}">
                <a16:creationId xmlns:a16="http://schemas.microsoft.com/office/drawing/2014/main" id="{A4E9C064-AF7A-4415-A7FB-84F71B0532AD}"/>
              </a:ext>
            </a:extLst>
          </p:cNvPr>
          <p:cNvPicPr>
            <a:picLocks noChangeAspect="1"/>
          </p:cNvPicPr>
          <p:nvPr/>
        </p:nvPicPr>
        <p:blipFill>
          <a:blip r:embed="rId2"/>
          <a:stretch>
            <a:fillRect/>
          </a:stretch>
        </p:blipFill>
        <p:spPr>
          <a:xfrm>
            <a:off x="6106966" y="185656"/>
            <a:ext cx="1743607" cy="1670449"/>
          </a:xfrm>
          <a:prstGeom prst="rect">
            <a:avLst/>
          </a:prstGeom>
        </p:spPr>
      </p:pic>
      <p:pic>
        <p:nvPicPr>
          <p:cNvPr id="6" name="Obrázek 5">
            <a:extLst>
              <a:ext uri="{FF2B5EF4-FFF2-40B4-BE49-F238E27FC236}">
                <a16:creationId xmlns:a16="http://schemas.microsoft.com/office/drawing/2014/main" id="{C0976834-563E-4C6E-A657-D7F6A57F1EAE}"/>
              </a:ext>
            </a:extLst>
          </p:cNvPr>
          <p:cNvPicPr>
            <a:picLocks noChangeAspect="1"/>
          </p:cNvPicPr>
          <p:nvPr/>
        </p:nvPicPr>
        <p:blipFill>
          <a:blip r:embed="rId3"/>
          <a:stretch>
            <a:fillRect/>
          </a:stretch>
        </p:blipFill>
        <p:spPr>
          <a:xfrm>
            <a:off x="6472757" y="185656"/>
            <a:ext cx="1012024" cy="1072989"/>
          </a:xfrm>
          <a:prstGeom prst="rect">
            <a:avLst/>
          </a:prstGeom>
        </p:spPr>
      </p:pic>
    </p:spTree>
    <p:extLst>
      <p:ext uri="{BB962C8B-B14F-4D97-AF65-F5344CB8AC3E}">
        <p14:creationId xmlns:p14="http://schemas.microsoft.com/office/powerpoint/2010/main" val="204909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4754233" cy="980232"/>
          </a:xfrm>
          <a:solidFill>
            <a:schemeClr val="accent3">
              <a:lumMod val="20000"/>
              <a:lumOff val="80000"/>
            </a:schemeClr>
          </a:solidFill>
        </p:spPr>
        <p:txBody>
          <a:bodyPr>
            <a:normAutofit/>
          </a:bodyPr>
          <a:lstStyle/>
          <a:p>
            <a:pPr algn="ctr"/>
            <a:r>
              <a:rPr lang="cs-CZ" sz="2400" b="1" dirty="0">
                <a:latin typeface="+mn-lt"/>
              </a:rPr>
              <a:t>Zhodnocení funkční kapacity</a:t>
            </a:r>
            <a:endParaRPr lang="en-US" sz="2400" b="1" dirty="0">
              <a:latin typeface="+mn-lt"/>
            </a:endParaRPr>
          </a:p>
        </p:txBody>
      </p:sp>
      <p:sp>
        <p:nvSpPr>
          <p:cNvPr id="3" name="Obdélník: se zakulacenými rohy 2">
            <a:extLst>
              <a:ext uri="{FF2B5EF4-FFF2-40B4-BE49-F238E27FC236}">
                <a16:creationId xmlns:a16="http://schemas.microsoft.com/office/drawing/2014/main" id="{B5D789C8-F4E8-468A-AEE9-924989BED374}"/>
              </a:ext>
            </a:extLst>
          </p:cNvPr>
          <p:cNvSpPr/>
          <p:nvPr/>
        </p:nvSpPr>
        <p:spPr>
          <a:xfrm>
            <a:off x="758097" y="1858505"/>
            <a:ext cx="1087120" cy="521697"/>
          </a:xfrm>
          <a:prstGeom prst="round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1 MET </a:t>
            </a:r>
            <a:endParaRPr lang="en-GB" dirty="0"/>
          </a:p>
        </p:txBody>
      </p:sp>
      <p:sp>
        <p:nvSpPr>
          <p:cNvPr id="5" name="Obdélník: se zakulacenými rohy 4">
            <a:extLst>
              <a:ext uri="{FF2B5EF4-FFF2-40B4-BE49-F238E27FC236}">
                <a16:creationId xmlns:a16="http://schemas.microsoft.com/office/drawing/2014/main" id="{C4688D59-F590-405F-A13A-EA0453589B92}"/>
              </a:ext>
            </a:extLst>
          </p:cNvPr>
          <p:cNvSpPr/>
          <p:nvPr/>
        </p:nvSpPr>
        <p:spPr>
          <a:xfrm>
            <a:off x="4892040" y="1858505"/>
            <a:ext cx="1087120" cy="521697"/>
          </a:xfrm>
          <a:prstGeom prst="round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4 METS </a:t>
            </a:r>
            <a:endParaRPr lang="en-GB" dirty="0"/>
          </a:p>
        </p:txBody>
      </p:sp>
      <p:sp>
        <p:nvSpPr>
          <p:cNvPr id="6" name="Obdélník: se zakulacenými rohy 5">
            <a:extLst>
              <a:ext uri="{FF2B5EF4-FFF2-40B4-BE49-F238E27FC236}">
                <a16:creationId xmlns:a16="http://schemas.microsoft.com/office/drawing/2014/main" id="{D65B46D0-ABF4-4901-88B6-0E571BFB4974}"/>
              </a:ext>
            </a:extLst>
          </p:cNvPr>
          <p:cNvSpPr/>
          <p:nvPr/>
        </p:nvSpPr>
        <p:spPr>
          <a:xfrm>
            <a:off x="758097" y="4990945"/>
            <a:ext cx="1087120" cy="521697"/>
          </a:xfrm>
          <a:prstGeom prst="round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4 METS </a:t>
            </a:r>
            <a:endParaRPr lang="en-GB" dirty="0"/>
          </a:p>
        </p:txBody>
      </p:sp>
      <p:sp>
        <p:nvSpPr>
          <p:cNvPr id="7" name="Obdélník: se zakulacenými rohy 6">
            <a:extLst>
              <a:ext uri="{FF2B5EF4-FFF2-40B4-BE49-F238E27FC236}">
                <a16:creationId xmlns:a16="http://schemas.microsoft.com/office/drawing/2014/main" id="{66CA0DD7-1172-49FD-8777-A9DCB77215A7}"/>
              </a:ext>
            </a:extLst>
          </p:cNvPr>
          <p:cNvSpPr/>
          <p:nvPr/>
        </p:nvSpPr>
        <p:spPr>
          <a:xfrm>
            <a:off x="4720496" y="5908788"/>
            <a:ext cx="1452880" cy="633457"/>
          </a:xfrm>
          <a:prstGeom prst="round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&gt; 10 METS </a:t>
            </a:r>
            <a:endParaRPr lang="en-GB" dirty="0"/>
          </a:p>
        </p:txBody>
      </p:sp>
      <p:cxnSp>
        <p:nvCxnSpPr>
          <p:cNvPr id="9" name="Přímá spojnice se šipkou 8">
            <a:extLst>
              <a:ext uri="{FF2B5EF4-FFF2-40B4-BE49-F238E27FC236}">
                <a16:creationId xmlns:a16="http://schemas.microsoft.com/office/drawing/2014/main" id="{1ECFAAD3-839D-4C3E-B150-8945C333C8A5}"/>
              </a:ext>
            </a:extLst>
          </p:cNvPr>
          <p:cNvCxnSpPr/>
          <p:nvPr/>
        </p:nvCxnSpPr>
        <p:spPr>
          <a:xfrm>
            <a:off x="1290320" y="2564524"/>
            <a:ext cx="0" cy="208104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68B2415F-4C98-4236-8263-C08AAB3FB1B8}"/>
              </a:ext>
            </a:extLst>
          </p:cNvPr>
          <p:cNvCxnSpPr>
            <a:cxnSpLocks/>
          </p:cNvCxnSpPr>
          <p:nvPr/>
        </p:nvCxnSpPr>
        <p:spPr>
          <a:xfrm>
            <a:off x="5486926" y="2556641"/>
            <a:ext cx="0" cy="31925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a:extLst>
              <a:ext uri="{FF2B5EF4-FFF2-40B4-BE49-F238E27FC236}">
                <a16:creationId xmlns:a16="http://schemas.microsoft.com/office/drawing/2014/main" id="{9D312E7A-0604-40CC-9B03-0256F27E2A5C}"/>
              </a:ext>
            </a:extLst>
          </p:cNvPr>
          <p:cNvSpPr txBox="1"/>
          <p:nvPr/>
        </p:nvSpPr>
        <p:spPr>
          <a:xfrm>
            <a:off x="2138922" y="2119353"/>
            <a:ext cx="2459413" cy="3970318"/>
          </a:xfrm>
          <a:prstGeom prst="rect">
            <a:avLst/>
          </a:prstGeom>
          <a:noFill/>
        </p:spPr>
        <p:txBody>
          <a:bodyPr wrap="square" rtlCol="0">
            <a:spAutoFit/>
          </a:bodyPr>
          <a:lstStyle/>
          <a:p>
            <a:r>
              <a:rPr lang="cs-CZ" dirty="0"/>
              <a:t>Zvládnete….</a:t>
            </a:r>
          </a:p>
          <a:p>
            <a:endParaRPr lang="cs-CZ" dirty="0"/>
          </a:p>
          <a:p>
            <a:r>
              <a:rPr lang="cs-CZ" dirty="0"/>
              <a:t>Postarat se o sebe ?</a:t>
            </a:r>
          </a:p>
          <a:p>
            <a:r>
              <a:rPr lang="cs-CZ" dirty="0"/>
              <a:t>Najíst se, obléknout se?</a:t>
            </a:r>
          </a:p>
          <a:p>
            <a:r>
              <a:rPr lang="cs-CZ" dirty="0"/>
              <a:t>Dojít si na toaletu ?</a:t>
            </a:r>
          </a:p>
          <a:p>
            <a:endParaRPr lang="cs-CZ" dirty="0"/>
          </a:p>
          <a:p>
            <a:r>
              <a:rPr lang="cs-CZ" dirty="0"/>
              <a:t> Pohybovat se po bytě?</a:t>
            </a:r>
          </a:p>
          <a:p>
            <a:endParaRPr lang="cs-CZ" dirty="0"/>
          </a:p>
          <a:p>
            <a:r>
              <a:rPr lang="cs-CZ" dirty="0"/>
              <a:t>Ujít 100 m po rovině </a:t>
            </a:r>
          </a:p>
          <a:p>
            <a:r>
              <a:rPr lang="cs-CZ" dirty="0"/>
              <a:t>Rychlostí 3-5 km/h ?</a:t>
            </a:r>
          </a:p>
          <a:p>
            <a:endParaRPr lang="cs-CZ" dirty="0"/>
          </a:p>
          <a:p>
            <a:endParaRPr lang="cs-CZ" dirty="0"/>
          </a:p>
          <a:p>
            <a:endParaRPr lang="cs-CZ" dirty="0"/>
          </a:p>
          <a:p>
            <a:endParaRPr lang="en-GB" dirty="0"/>
          </a:p>
        </p:txBody>
      </p:sp>
      <p:sp>
        <p:nvSpPr>
          <p:cNvPr id="13" name="TextovéPole 12">
            <a:extLst>
              <a:ext uri="{FF2B5EF4-FFF2-40B4-BE49-F238E27FC236}">
                <a16:creationId xmlns:a16="http://schemas.microsoft.com/office/drawing/2014/main" id="{62583DE8-93FF-460F-ACE8-7475BE7D6A3E}"/>
              </a:ext>
            </a:extLst>
          </p:cNvPr>
          <p:cNvSpPr txBox="1"/>
          <p:nvPr/>
        </p:nvSpPr>
        <p:spPr>
          <a:xfrm>
            <a:off x="6420012" y="2112845"/>
            <a:ext cx="2459398" cy="3970318"/>
          </a:xfrm>
          <a:prstGeom prst="rect">
            <a:avLst/>
          </a:prstGeom>
          <a:noFill/>
        </p:spPr>
        <p:txBody>
          <a:bodyPr wrap="square" rtlCol="0">
            <a:spAutoFit/>
          </a:bodyPr>
          <a:lstStyle/>
          <a:p>
            <a:r>
              <a:rPr lang="cs-CZ" dirty="0"/>
              <a:t>Zvládnete….</a:t>
            </a:r>
          </a:p>
          <a:p>
            <a:endParaRPr lang="cs-CZ" dirty="0"/>
          </a:p>
          <a:p>
            <a:r>
              <a:rPr lang="cs-CZ" dirty="0"/>
              <a:t>Vyjít 1 patro nebo mírný kopec?</a:t>
            </a:r>
          </a:p>
          <a:p>
            <a:endParaRPr lang="cs-CZ" dirty="0"/>
          </a:p>
          <a:p>
            <a:r>
              <a:rPr lang="cs-CZ" dirty="0"/>
              <a:t>Těžká domácí práce - vytírání a zdvihání nebo </a:t>
            </a:r>
          </a:p>
          <a:p>
            <a:r>
              <a:rPr lang="cs-CZ" dirty="0"/>
              <a:t>posouvání nábytku ?</a:t>
            </a:r>
          </a:p>
          <a:p>
            <a:endParaRPr lang="cs-CZ" dirty="0"/>
          </a:p>
          <a:p>
            <a:r>
              <a:rPr lang="cs-CZ" dirty="0"/>
              <a:t>Fyzicky náročné sporty- plavání, tenisovou dvouhru, fotbal, basketbal nebo lyžování?</a:t>
            </a:r>
            <a:endParaRPr lang="en-GB" dirty="0"/>
          </a:p>
        </p:txBody>
      </p:sp>
      <p:pic>
        <p:nvPicPr>
          <p:cNvPr id="4" name="Obrázek 3">
            <a:extLst>
              <a:ext uri="{FF2B5EF4-FFF2-40B4-BE49-F238E27FC236}">
                <a16:creationId xmlns:a16="http://schemas.microsoft.com/office/drawing/2014/main" id="{C1B0FB1B-4D34-4F16-943C-6A301AE4373D}"/>
              </a:ext>
            </a:extLst>
          </p:cNvPr>
          <p:cNvPicPr>
            <a:picLocks noChangeAspect="1"/>
          </p:cNvPicPr>
          <p:nvPr/>
        </p:nvPicPr>
        <p:blipFill>
          <a:blip r:embed="rId2"/>
          <a:stretch>
            <a:fillRect/>
          </a:stretch>
        </p:blipFill>
        <p:spPr>
          <a:xfrm>
            <a:off x="6590045" y="109368"/>
            <a:ext cx="1743607" cy="1670449"/>
          </a:xfrm>
          <a:prstGeom prst="rect">
            <a:avLst/>
          </a:prstGeom>
        </p:spPr>
      </p:pic>
      <p:pic>
        <p:nvPicPr>
          <p:cNvPr id="8" name="Obrázek 7">
            <a:extLst>
              <a:ext uri="{FF2B5EF4-FFF2-40B4-BE49-F238E27FC236}">
                <a16:creationId xmlns:a16="http://schemas.microsoft.com/office/drawing/2014/main" id="{52AC9178-9009-473E-9107-FF53AAA57975}"/>
              </a:ext>
            </a:extLst>
          </p:cNvPr>
          <p:cNvPicPr>
            <a:picLocks noChangeAspect="1"/>
          </p:cNvPicPr>
          <p:nvPr/>
        </p:nvPicPr>
        <p:blipFill>
          <a:blip r:embed="rId3"/>
          <a:stretch>
            <a:fillRect/>
          </a:stretch>
        </p:blipFill>
        <p:spPr>
          <a:xfrm>
            <a:off x="6590045" y="732700"/>
            <a:ext cx="987622" cy="1047117"/>
          </a:xfrm>
          <a:prstGeom prst="rect">
            <a:avLst/>
          </a:prstGeom>
        </p:spPr>
      </p:pic>
    </p:spTree>
    <p:extLst>
      <p:ext uri="{BB962C8B-B14F-4D97-AF65-F5344CB8AC3E}">
        <p14:creationId xmlns:p14="http://schemas.microsoft.com/office/powerpoint/2010/main" val="21626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8D8587-DE17-4A62-8299-19E8CB469ED8}"/>
              </a:ext>
            </a:extLst>
          </p:cNvPr>
          <p:cNvSpPr>
            <a:spLocks noGrp="1"/>
          </p:cNvSpPr>
          <p:nvPr>
            <p:ph type="title"/>
          </p:nvPr>
        </p:nvSpPr>
        <p:spPr>
          <a:xfrm>
            <a:off x="628650" y="365127"/>
            <a:ext cx="7696643" cy="974576"/>
          </a:xfrm>
          <a:solidFill>
            <a:schemeClr val="bg1">
              <a:lumMod val="95000"/>
            </a:schemeClr>
          </a:solidFill>
        </p:spPr>
        <p:txBody>
          <a:bodyPr>
            <a:normAutofit/>
          </a:bodyPr>
          <a:lstStyle/>
          <a:p>
            <a:pPr algn="ctr"/>
            <a:r>
              <a:rPr lang="cs-CZ" sz="2400" b="1" dirty="0">
                <a:latin typeface="+mn-lt"/>
              </a:rPr>
              <a:t>Fibrilace síní a nekardiální operace</a:t>
            </a:r>
            <a:endParaRPr lang="en-GB" sz="2400" b="1" dirty="0">
              <a:latin typeface="+mn-lt"/>
            </a:endParaRPr>
          </a:p>
        </p:txBody>
      </p:sp>
      <p:pic>
        <p:nvPicPr>
          <p:cNvPr id="5" name="Zástupný obsah 4">
            <a:extLst>
              <a:ext uri="{FF2B5EF4-FFF2-40B4-BE49-F238E27FC236}">
                <a16:creationId xmlns:a16="http://schemas.microsoft.com/office/drawing/2014/main" id="{490928AE-9413-4B5E-91A1-1F0E5BAB6EBE}"/>
              </a:ext>
            </a:extLst>
          </p:cNvPr>
          <p:cNvPicPr>
            <a:picLocks noGrp="1" noChangeAspect="1"/>
          </p:cNvPicPr>
          <p:nvPr>
            <p:ph idx="1"/>
          </p:nvPr>
        </p:nvPicPr>
        <p:blipFill>
          <a:blip r:embed="rId3"/>
          <a:stretch>
            <a:fillRect/>
          </a:stretch>
        </p:blipFill>
        <p:spPr>
          <a:xfrm>
            <a:off x="807998" y="2195734"/>
            <a:ext cx="3389567" cy="1769364"/>
          </a:xfrm>
        </p:spPr>
      </p:pic>
      <p:sp>
        <p:nvSpPr>
          <p:cNvPr id="7" name="TextovéPole 6">
            <a:extLst>
              <a:ext uri="{FF2B5EF4-FFF2-40B4-BE49-F238E27FC236}">
                <a16:creationId xmlns:a16="http://schemas.microsoft.com/office/drawing/2014/main" id="{04110B55-07AE-4EA2-8CF1-1EC089C4336D}"/>
              </a:ext>
            </a:extLst>
          </p:cNvPr>
          <p:cNvSpPr txBox="1"/>
          <p:nvPr/>
        </p:nvSpPr>
        <p:spPr>
          <a:xfrm>
            <a:off x="487891" y="4520196"/>
            <a:ext cx="8168217" cy="1877437"/>
          </a:xfrm>
          <a:prstGeom prst="rect">
            <a:avLst/>
          </a:prstGeom>
          <a:noFill/>
          <a:ln>
            <a:solidFill>
              <a:schemeClr val="accent1">
                <a:shade val="50000"/>
              </a:schemeClr>
            </a:solidFill>
          </a:ln>
        </p:spPr>
        <p:txBody>
          <a:bodyPr wrap="square" rtlCol="0">
            <a:spAutoFit/>
          </a:bodyPr>
          <a:lstStyle/>
          <a:p>
            <a:pPr marL="285750" indent="-285750">
              <a:buFont typeface="Wingdings" panose="05000000000000000000" pitchFamily="2" charset="2"/>
              <a:buChar char="Ø"/>
            </a:pPr>
            <a:r>
              <a:rPr lang="cs-CZ" sz="1400" dirty="0"/>
              <a:t>370447 pacientů</a:t>
            </a:r>
          </a:p>
          <a:p>
            <a:r>
              <a:rPr lang="cs-CZ" sz="1400" dirty="0"/>
              <a:t>     10 957 vyvinulo během hospitalizace pooperační  FS, z toho 67%  mělo   paroxysmus FS a  37 % vyvinulo FS</a:t>
            </a:r>
          </a:p>
          <a:p>
            <a:r>
              <a:rPr lang="cs-CZ" sz="1400" dirty="0"/>
              <a:t>      nově. </a:t>
            </a:r>
          </a:p>
          <a:p>
            <a:pPr marL="285750" indent="-285750">
              <a:buFont typeface="Wingdings" panose="05000000000000000000" pitchFamily="2" charset="2"/>
              <a:buChar char="Ø"/>
            </a:pPr>
            <a:r>
              <a:rPr lang="en-US" sz="1400" b="0" i="0" dirty="0">
                <a:solidFill>
                  <a:srgbClr val="2E2E2E"/>
                </a:solidFill>
                <a:effectLst/>
                <a:latin typeface="NexusSerif"/>
              </a:rPr>
              <a:t>Patient</a:t>
            </a:r>
            <a:r>
              <a:rPr lang="cs-CZ" sz="1400" b="0" i="0" dirty="0">
                <a:solidFill>
                  <a:srgbClr val="2E2E2E"/>
                </a:solidFill>
                <a:effectLst/>
                <a:latin typeface="NexusSerif"/>
              </a:rPr>
              <a:t>i</a:t>
            </a:r>
            <a:r>
              <a:rPr lang="en-US" sz="1400" b="0" i="0" dirty="0">
                <a:solidFill>
                  <a:srgbClr val="2E2E2E"/>
                </a:solidFill>
                <a:effectLst/>
                <a:latin typeface="NexusSerif"/>
              </a:rPr>
              <a:t> </a:t>
            </a:r>
            <a:r>
              <a:rPr lang="cs-CZ" sz="1400" b="0" i="0" dirty="0">
                <a:solidFill>
                  <a:srgbClr val="2E2E2E"/>
                </a:solidFill>
                <a:effectLst/>
                <a:latin typeface="NexusSerif"/>
              </a:rPr>
              <a:t>s</a:t>
            </a:r>
            <a:r>
              <a:rPr lang="en-US" sz="1400" b="0" i="0" dirty="0">
                <a:solidFill>
                  <a:srgbClr val="2E2E2E"/>
                </a:solidFill>
                <a:effectLst/>
                <a:latin typeface="NexusSerif"/>
              </a:rPr>
              <a:t> POA</a:t>
            </a:r>
            <a:r>
              <a:rPr lang="cs-CZ" sz="1400" b="0" i="0" dirty="0">
                <a:solidFill>
                  <a:srgbClr val="2E2E2E"/>
                </a:solidFill>
                <a:effectLst/>
                <a:latin typeface="NexusSerif"/>
              </a:rPr>
              <a:t>F </a:t>
            </a:r>
          </a:p>
          <a:p>
            <a:r>
              <a:rPr lang="cs-CZ" sz="1400" dirty="0">
                <a:solidFill>
                  <a:srgbClr val="2E2E2E"/>
                </a:solidFill>
                <a:latin typeface="NexusSerif"/>
              </a:rPr>
              <a:t>    </a:t>
            </a:r>
            <a:r>
              <a:rPr lang="cs-CZ" sz="1400" b="0" i="0" dirty="0">
                <a:solidFill>
                  <a:srgbClr val="2E2E2E"/>
                </a:solidFill>
                <a:effectLst/>
                <a:latin typeface="NexusSerif"/>
              </a:rPr>
              <a:t>  </a:t>
            </a:r>
            <a:r>
              <a:rPr lang="cs-CZ" sz="1400" b="0" i="0" dirty="0">
                <a:solidFill>
                  <a:srgbClr val="FF0000"/>
                </a:solidFill>
                <a:effectLst/>
                <a:latin typeface="NexusSerif"/>
              </a:rPr>
              <a:t>vyšší mortalita </a:t>
            </a:r>
            <a:r>
              <a:rPr lang="cs-CZ" sz="1400" b="0" i="0" dirty="0">
                <a:solidFill>
                  <a:srgbClr val="2E2E2E"/>
                </a:solidFill>
                <a:effectLst/>
                <a:latin typeface="NexusSerif"/>
              </a:rPr>
              <a:t> </a:t>
            </a:r>
            <a:r>
              <a:rPr lang="en-US" sz="1400" b="0" i="0" dirty="0">
                <a:solidFill>
                  <a:srgbClr val="2E2E2E"/>
                </a:solidFill>
                <a:effectLst/>
                <a:latin typeface="NexusSerif"/>
              </a:rPr>
              <a:t> (adjusted odds ratio, 1.72; 95% CI, 1.59-1.86; </a:t>
            </a:r>
            <a:r>
              <a:rPr lang="en-US" sz="1400" b="0" i="1" dirty="0">
                <a:solidFill>
                  <a:srgbClr val="2E2E2E"/>
                </a:solidFill>
                <a:effectLst/>
                <a:latin typeface="NexusSerif"/>
              </a:rPr>
              <a:t>P</a:t>
            </a:r>
            <a:r>
              <a:rPr lang="en-US" sz="1400" b="0" i="0" dirty="0">
                <a:solidFill>
                  <a:srgbClr val="2E2E2E"/>
                </a:solidFill>
                <a:effectLst/>
                <a:latin typeface="NexusSerif"/>
              </a:rPr>
              <a:t> &lt; .001) </a:t>
            </a:r>
            <a:endParaRPr lang="cs-CZ" sz="1400" b="0" i="0" dirty="0">
              <a:solidFill>
                <a:srgbClr val="2E2E2E"/>
              </a:solidFill>
              <a:effectLst/>
              <a:latin typeface="NexusSerif"/>
            </a:endParaRPr>
          </a:p>
          <a:p>
            <a:r>
              <a:rPr lang="cs-CZ" sz="1400" dirty="0">
                <a:solidFill>
                  <a:srgbClr val="2E2E2E"/>
                </a:solidFill>
                <a:latin typeface="NexusSerif"/>
              </a:rPr>
              <a:t>      </a:t>
            </a:r>
            <a:r>
              <a:rPr lang="cs-CZ" sz="1400" b="0" i="0" dirty="0">
                <a:solidFill>
                  <a:srgbClr val="FF0000"/>
                </a:solidFill>
                <a:effectLst/>
                <a:latin typeface="NexusSerif"/>
              </a:rPr>
              <a:t>delší hospitalizace </a:t>
            </a:r>
            <a:r>
              <a:rPr lang="en-US" sz="1400" b="0" i="0" dirty="0">
                <a:solidFill>
                  <a:srgbClr val="FF0000"/>
                </a:solidFill>
                <a:effectLst/>
                <a:latin typeface="NexusSerif"/>
              </a:rPr>
              <a:t> </a:t>
            </a:r>
            <a:r>
              <a:rPr lang="en-US" sz="1400" b="0" i="0" dirty="0">
                <a:solidFill>
                  <a:srgbClr val="2E2E2E"/>
                </a:solidFill>
                <a:effectLst/>
                <a:latin typeface="NexusSerif"/>
              </a:rPr>
              <a:t>(adjusted relative difference, +24.0%; 95% CI, +21.5% to +26.5%; </a:t>
            </a:r>
            <a:r>
              <a:rPr lang="en-US" sz="1400" b="0" i="1" dirty="0">
                <a:solidFill>
                  <a:srgbClr val="2E2E2E"/>
                </a:solidFill>
                <a:effectLst/>
                <a:latin typeface="NexusSerif"/>
              </a:rPr>
              <a:t>P</a:t>
            </a:r>
            <a:r>
              <a:rPr lang="en-US" sz="1400" b="0" i="0" dirty="0">
                <a:solidFill>
                  <a:srgbClr val="2E2E2E"/>
                </a:solidFill>
                <a:effectLst/>
                <a:latin typeface="NexusSerif"/>
              </a:rPr>
              <a:t> &lt; .001)</a:t>
            </a:r>
            <a:endParaRPr lang="cs-CZ" sz="1400" b="0" i="0" dirty="0">
              <a:solidFill>
                <a:srgbClr val="2E2E2E"/>
              </a:solidFill>
              <a:effectLst/>
              <a:latin typeface="NexusSerif"/>
            </a:endParaRPr>
          </a:p>
          <a:p>
            <a:pPr marL="285750" indent="-285750">
              <a:buFont typeface="Wingdings" panose="05000000000000000000" pitchFamily="2" charset="2"/>
              <a:buChar char="Ø"/>
            </a:pPr>
            <a:r>
              <a:rPr lang="cs-CZ" sz="1400" b="0" i="0" dirty="0">
                <a:solidFill>
                  <a:srgbClr val="2E2E2E"/>
                </a:solidFill>
                <a:effectLst/>
                <a:latin typeface="NexusSerif"/>
              </a:rPr>
              <a:t>Nebyl rozdíl  mezi pacienty s rekurentní</a:t>
            </a:r>
            <a:r>
              <a:rPr lang="en-US" sz="1400" b="0" i="0" dirty="0">
                <a:solidFill>
                  <a:srgbClr val="2E2E2E"/>
                </a:solidFill>
                <a:effectLst/>
                <a:latin typeface="NexusSerif"/>
              </a:rPr>
              <a:t> POAF a n</a:t>
            </a:r>
            <a:r>
              <a:rPr lang="cs-CZ" sz="1400" b="0" i="0" dirty="0" err="1">
                <a:solidFill>
                  <a:srgbClr val="2E2E2E"/>
                </a:solidFill>
                <a:effectLst/>
                <a:latin typeface="NexusSerif"/>
              </a:rPr>
              <a:t>ově</a:t>
            </a:r>
            <a:r>
              <a:rPr lang="cs-CZ" sz="1400" b="0" i="0" dirty="0">
                <a:solidFill>
                  <a:srgbClr val="2E2E2E"/>
                </a:solidFill>
                <a:effectLst/>
                <a:latin typeface="NexusSerif"/>
              </a:rPr>
              <a:t> diagnostikovanou</a:t>
            </a:r>
            <a:r>
              <a:rPr lang="en-US" sz="1400" b="0" i="0" dirty="0">
                <a:solidFill>
                  <a:srgbClr val="2E2E2E"/>
                </a:solidFill>
                <a:effectLst/>
                <a:latin typeface="NexusSerif"/>
              </a:rPr>
              <a:t>.</a:t>
            </a:r>
            <a:endParaRPr lang="cs-CZ" sz="1400" dirty="0"/>
          </a:p>
          <a:p>
            <a:r>
              <a:rPr lang="cs-CZ" dirty="0"/>
              <a:t> </a:t>
            </a:r>
            <a:endParaRPr lang="en-GB" dirty="0"/>
          </a:p>
        </p:txBody>
      </p:sp>
      <p:sp>
        <p:nvSpPr>
          <p:cNvPr id="11" name="TextovéPole 10">
            <a:extLst>
              <a:ext uri="{FF2B5EF4-FFF2-40B4-BE49-F238E27FC236}">
                <a16:creationId xmlns:a16="http://schemas.microsoft.com/office/drawing/2014/main" id="{0342A4A7-1B41-4C9F-9116-219BDA3C0987}"/>
              </a:ext>
            </a:extLst>
          </p:cNvPr>
          <p:cNvSpPr txBox="1"/>
          <p:nvPr/>
        </p:nvSpPr>
        <p:spPr>
          <a:xfrm>
            <a:off x="6242044" y="6174492"/>
            <a:ext cx="2486397" cy="276999"/>
          </a:xfrm>
          <a:prstGeom prst="rect">
            <a:avLst/>
          </a:prstGeom>
          <a:noFill/>
        </p:spPr>
        <p:txBody>
          <a:bodyPr wrap="square" rtlCol="0">
            <a:spAutoFit/>
          </a:bodyPr>
          <a:lstStyle/>
          <a:p>
            <a:r>
              <a:rPr lang="cs-CZ" sz="1200" i="1" dirty="0" err="1"/>
              <a:t>Am</a:t>
            </a:r>
            <a:r>
              <a:rPr lang="cs-CZ" sz="1200" i="1" dirty="0"/>
              <a:t>. </a:t>
            </a:r>
            <a:r>
              <a:rPr lang="cs-CZ" sz="1200" i="1" dirty="0" err="1"/>
              <a:t>Heart</a:t>
            </a:r>
            <a:r>
              <a:rPr lang="cs-CZ" sz="1200" i="1" dirty="0"/>
              <a:t> </a:t>
            </a:r>
            <a:r>
              <a:rPr lang="cs-CZ" sz="1200" i="1" dirty="0" err="1"/>
              <a:t>Journal</a:t>
            </a:r>
            <a:r>
              <a:rPr lang="cs-CZ" sz="1200" i="1" dirty="0"/>
              <a:t>, 2012</a:t>
            </a:r>
            <a:endParaRPr lang="en-GB" sz="1200" i="1" dirty="0"/>
          </a:p>
        </p:txBody>
      </p:sp>
      <p:pic>
        <p:nvPicPr>
          <p:cNvPr id="8" name="Obrázek 7">
            <a:extLst>
              <a:ext uri="{FF2B5EF4-FFF2-40B4-BE49-F238E27FC236}">
                <a16:creationId xmlns:a16="http://schemas.microsoft.com/office/drawing/2014/main" id="{C256C6BE-62A4-4D56-8327-F4E0B8C06C0F}"/>
              </a:ext>
            </a:extLst>
          </p:cNvPr>
          <p:cNvPicPr>
            <a:picLocks noChangeAspect="1"/>
          </p:cNvPicPr>
          <p:nvPr/>
        </p:nvPicPr>
        <p:blipFill>
          <a:blip r:embed="rId4"/>
          <a:stretch>
            <a:fillRect/>
          </a:stretch>
        </p:blipFill>
        <p:spPr>
          <a:xfrm>
            <a:off x="4652427" y="2195734"/>
            <a:ext cx="2958029" cy="1988545"/>
          </a:xfrm>
          <a:prstGeom prst="rect">
            <a:avLst/>
          </a:prstGeom>
        </p:spPr>
      </p:pic>
    </p:spTree>
    <p:extLst>
      <p:ext uri="{BB962C8B-B14F-4D97-AF65-F5344CB8AC3E}">
        <p14:creationId xmlns:p14="http://schemas.microsoft.com/office/powerpoint/2010/main" val="1108470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E1F15F-6D2F-4371-A3FA-22A20948313C}"/>
              </a:ext>
            </a:extLst>
          </p:cNvPr>
          <p:cNvSpPr>
            <a:spLocks noGrp="1"/>
          </p:cNvSpPr>
          <p:nvPr>
            <p:ph type="title"/>
          </p:nvPr>
        </p:nvSpPr>
        <p:spPr>
          <a:xfrm>
            <a:off x="628650" y="365126"/>
            <a:ext cx="7793990" cy="757049"/>
          </a:xfrm>
          <a:solidFill>
            <a:schemeClr val="bg1">
              <a:lumMod val="95000"/>
            </a:schemeClr>
          </a:solidFill>
        </p:spPr>
        <p:txBody>
          <a:bodyPr>
            <a:normAutofit/>
          </a:bodyPr>
          <a:lstStyle/>
          <a:p>
            <a:pPr algn="ctr"/>
            <a:r>
              <a:rPr lang="cs-CZ" sz="2400" b="1" dirty="0">
                <a:latin typeface="+mn-lt"/>
              </a:rPr>
              <a:t>Srdeční selhání u nekardiální  operace </a:t>
            </a:r>
            <a:endParaRPr lang="en-GB" sz="2400" b="1" dirty="0">
              <a:latin typeface="+mn-lt"/>
            </a:endParaRPr>
          </a:p>
        </p:txBody>
      </p:sp>
      <p:pic>
        <p:nvPicPr>
          <p:cNvPr id="7" name="Zástupný obsah 6">
            <a:extLst>
              <a:ext uri="{FF2B5EF4-FFF2-40B4-BE49-F238E27FC236}">
                <a16:creationId xmlns:a16="http://schemas.microsoft.com/office/drawing/2014/main" id="{2621183C-903A-4B65-914F-CAF028618A3B}"/>
              </a:ext>
            </a:extLst>
          </p:cNvPr>
          <p:cNvPicPr>
            <a:picLocks noGrp="1" noChangeAspect="1"/>
          </p:cNvPicPr>
          <p:nvPr>
            <p:ph idx="1"/>
          </p:nvPr>
        </p:nvPicPr>
        <p:blipFill>
          <a:blip r:embed="rId2"/>
          <a:stretch>
            <a:fillRect/>
          </a:stretch>
        </p:blipFill>
        <p:spPr>
          <a:xfrm>
            <a:off x="0" y="3529754"/>
            <a:ext cx="4792337" cy="2605489"/>
          </a:xfrm>
        </p:spPr>
      </p:pic>
      <p:pic>
        <p:nvPicPr>
          <p:cNvPr id="9" name="Obrázek 8">
            <a:extLst>
              <a:ext uri="{FF2B5EF4-FFF2-40B4-BE49-F238E27FC236}">
                <a16:creationId xmlns:a16="http://schemas.microsoft.com/office/drawing/2014/main" id="{B4E21C4D-5C12-4911-8938-0AC26916B74A}"/>
              </a:ext>
            </a:extLst>
          </p:cNvPr>
          <p:cNvPicPr>
            <a:picLocks noChangeAspect="1"/>
          </p:cNvPicPr>
          <p:nvPr/>
        </p:nvPicPr>
        <p:blipFill>
          <a:blip r:embed="rId3"/>
          <a:stretch>
            <a:fillRect/>
          </a:stretch>
        </p:blipFill>
        <p:spPr>
          <a:xfrm>
            <a:off x="4572000" y="3691591"/>
            <a:ext cx="4521432" cy="2443652"/>
          </a:xfrm>
          <a:prstGeom prst="rect">
            <a:avLst/>
          </a:prstGeom>
        </p:spPr>
      </p:pic>
      <p:pic>
        <p:nvPicPr>
          <p:cNvPr id="13" name="Obrázek 12">
            <a:extLst>
              <a:ext uri="{FF2B5EF4-FFF2-40B4-BE49-F238E27FC236}">
                <a16:creationId xmlns:a16="http://schemas.microsoft.com/office/drawing/2014/main" id="{F62B02F2-8EDB-441D-AFF2-E081BB9F6914}"/>
              </a:ext>
            </a:extLst>
          </p:cNvPr>
          <p:cNvPicPr>
            <a:picLocks noChangeAspect="1"/>
          </p:cNvPicPr>
          <p:nvPr/>
        </p:nvPicPr>
        <p:blipFill>
          <a:blip r:embed="rId4"/>
          <a:stretch>
            <a:fillRect/>
          </a:stretch>
        </p:blipFill>
        <p:spPr>
          <a:xfrm>
            <a:off x="196928" y="1401527"/>
            <a:ext cx="4358714" cy="1235432"/>
          </a:xfrm>
          <a:prstGeom prst="rect">
            <a:avLst/>
          </a:prstGeom>
        </p:spPr>
      </p:pic>
      <p:sp>
        <p:nvSpPr>
          <p:cNvPr id="14" name="TextovéPole 13">
            <a:extLst>
              <a:ext uri="{FF2B5EF4-FFF2-40B4-BE49-F238E27FC236}">
                <a16:creationId xmlns:a16="http://schemas.microsoft.com/office/drawing/2014/main" id="{6D6A28D1-C3C0-44B4-B7E4-9E365A5EC8FC}"/>
              </a:ext>
            </a:extLst>
          </p:cNvPr>
          <p:cNvSpPr txBox="1"/>
          <p:nvPr/>
        </p:nvSpPr>
        <p:spPr>
          <a:xfrm>
            <a:off x="4115513" y="6339394"/>
            <a:ext cx="4792336" cy="307777"/>
          </a:xfrm>
          <a:prstGeom prst="rect">
            <a:avLst/>
          </a:prstGeom>
          <a:noFill/>
        </p:spPr>
        <p:txBody>
          <a:bodyPr wrap="square" rtlCol="0">
            <a:spAutoFit/>
          </a:bodyPr>
          <a:lstStyle/>
          <a:p>
            <a:r>
              <a:rPr lang="cs-CZ" sz="1400" i="1" dirty="0"/>
              <a:t>U.J. </a:t>
            </a:r>
            <a:r>
              <a:rPr lang="cs-CZ" sz="1400" i="1" dirty="0" err="1"/>
              <a:t>Faxén</a:t>
            </a:r>
            <a:r>
              <a:rPr lang="cs-CZ" sz="1400" i="1" dirty="0"/>
              <a:t> et. Al, </a:t>
            </a:r>
            <a:r>
              <a:rPr lang="cs-CZ" sz="1400" i="1" dirty="0" err="1"/>
              <a:t>Journal</a:t>
            </a:r>
            <a:r>
              <a:rPr lang="cs-CZ" sz="1400" i="1" dirty="0"/>
              <a:t> </a:t>
            </a:r>
            <a:r>
              <a:rPr lang="cs-CZ" sz="1400" i="1" dirty="0" err="1"/>
              <a:t>of</a:t>
            </a:r>
            <a:r>
              <a:rPr lang="cs-CZ" sz="1400" i="1" dirty="0"/>
              <a:t> </a:t>
            </a:r>
            <a:r>
              <a:rPr lang="cs-CZ" sz="1400" i="1" dirty="0" err="1"/>
              <a:t>Cardiac</a:t>
            </a:r>
            <a:r>
              <a:rPr lang="cs-CZ" sz="1400" i="1" dirty="0"/>
              <a:t> </a:t>
            </a:r>
            <a:r>
              <a:rPr lang="cs-CZ" sz="1400" i="1" dirty="0" err="1"/>
              <a:t>Failure</a:t>
            </a:r>
            <a:r>
              <a:rPr lang="cs-CZ" sz="1400" i="1" dirty="0"/>
              <a:t>, 2020</a:t>
            </a:r>
            <a:endParaRPr lang="en-GB" sz="1400" i="1" dirty="0"/>
          </a:p>
        </p:txBody>
      </p:sp>
      <p:sp>
        <p:nvSpPr>
          <p:cNvPr id="16" name="TextovéPole 15">
            <a:extLst>
              <a:ext uri="{FF2B5EF4-FFF2-40B4-BE49-F238E27FC236}">
                <a16:creationId xmlns:a16="http://schemas.microsoft.com/office/drawing/2014/main" id="{4A59C5C0-65DF-4B41-9775-EB87941A0C46}"/>
              </a:ext>
            </a:extLst>
          </p:cNvPr>
          <p:cNvSpPr txBox="1"/>
          <p:nvPr/>
        </p:nvSpPr>
        <p:spPr>
          <a:xfrm>
            <a:off x="196928" y="2841110"/>
            <a:ext cx="8334383" cy="584775"/>
          </a:xfrm>
          <a:prstGeom prst="rect">
            <a:avLst/>
          </a:prstGeom>
          <a:noFill/>
          <a:ln>
            <a:solidFill>
              <a:schemeClr val="accent1">
                <a:shade val="50000"/>
              </a:schemeClr>
            </a:solidFill>
          </a:ln>
        </p:spPr>
        <p:txBody>
          <a:bodyPr wrap="square">
            <a:spAutoFit/>
          </a:bodyPr>
          <a:lstStyle/>
          <a:p>
            <a:r>
              <a:rPr lang="en-US" sz="1600" dirty="0"/>
              <a:t>Data  200</a:t>
            </a:r>
            <a:r>
              <a:rPr lang="cs-CZ" sz="1600" dirty="0"/>
              <a:t> </a:t>
            </a:r>
            <a:r>
              <a:rPr lang="en-US" sz="1600" dirty="0"/>
              <a:t>638 a 97129 pa</a:t>
            </a:r>
            <a:r>
              <a:rPr lang="cs-CZ" sz="1600" dirty="0" err="1"/>
              <a:t>cientů</a:t>
            </a:r>
            <a:r>
              <a:rPr lang="cs-CZ" sz="1600" dirty="0"/>
              <a:t>, kteří podstoupily </a:t>
            </a:r>
            <a:r>
              <a:rPr lang="en-US" sz="1600" dirty="0" err="1"/>
              <a:t>ele</a:t>
            </a:r>
            <a:r>
              <a:rPr lang="cs-CZ" sz="1600" dirty="0"/>
              <a:t>k</a:t>
            </a:r>
            <a:r>
              <a:rPr lang="en-US" sz="1600" dirty="0" err="1"/>
              <a:t>tiv</a:t>
            </a:r>
            <a:r>
              <a:rPr lang="cs-CZ" sz="1600" dirty="0"/>
              <a:t>ní </a:t>
            </a:r>
            <a:r>
              <a:rPr lang="en-US" sz="1600" dirty="0"/>
              <a:t>a </a:t>
            </a:r>
            <a:r>
              <a:rPr lang="en-US" sz="1600" dirty="0" err="1"/>
              <a:t>emergen</a:t>
            </a:r>
            <a:r>
              <a:rPr lang="cs-CZ" sz="1600" dirty="0" err="1"/>
              <a:t>tní</a:t>
            </a:r>
            <a:r>
              <a:rPr lang="cs-CZ" sz="1600" dirty="0"/>
              <a:t>  chirurgický výkon na</a:t>
            </a:r>
            <a:r>
              <a:rPr lang="en-US" sz="1600" dirty="0"/>
              <a:t> 23 </a:t>
            </a:r>
            <a:r>
              <a:rPr lang="cs-CZ" sz="1600" dirty="0"/>
              <a:t> švédských </a:t>
            </a:r>
            <a:r>
              <a:rPr lang="en-US" sz="1600" dirty="0" err="1"/>
              <a:t>univer</a:t>
            </a:r>
            <a:r>
              <a:rPr lang="cs-CZ" sz="1600" dirty="0"/>
              <a:t>z</a:t>
            </a:r>
            <a:r>
              <a:rPr lang="en-US" sz="1600" dirty="0"/>
              <a:t>it</a:t>
            </a:r>
            <a:r>
              <a:rPr lang="cs-CZ" sz="1600" dirty="0" err="1"/>
              <a:t>ách</a:t>
            </a:r>
            <a:endParaRPr lang="en-GB" sz="1600" dirty="0"/>
          </a:p>
        </p:txBody>
      </p:sp>
    </p:spTree>
    <p:extLst>
      <p:ext uri="{BB962C8B-B14F-4D97-AF65-F5344CB8AC3E}">
        <p14:creationId xmlns:p14="http://schemas.microsoft.com/office/powerpoint/2010/main" val="934767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7B9AF8-EDCF-4031-A335-7F2B341C8180}"/>
              </a:ext>
            </a:extLst>
          </p:cNvPr>
          <p:cNvSpPr>
            <a:spLocks noGrp="1"/>
          </p:cNvSpPr>
          <p:nvPr>
            <p:ph type="title"/>
          </p:nvPr>
        </p:nvSpPr>
        <p:spPr>
          <a:xfrm>
            <a:off x="633839" y="265473"/>
            <a:ext cx="7824084" cy="951217"/>
          </a:xfrm>
          <a:solidFill>
            <a:schemeClr val="bg1">
              <a:lumMod val="95000"/>
            </a:schemeClr>
          </a:solidFill>
        </p:spPr>
        <p:txBody>
          <a:bodyPr>
            <a:normAutofit/>
          </a:bodyPr>
          <a:lstStyle/>
          <a:p>
            <a:pPr algn="ctr"/>
            <a:r>
              <a:rPr lang="cs-CZ" sz="2400" b="1" dirty="0">
                <a:latin typeface="+mn-lt"/>
              </a:rPr>
              <a:t>Plicní hypertenze a nekardiální operace</a:t>
            </a:r>
            <a:endParaRPr lang="en-GB" sz="2400" b="1" dirty="0">
              <a:latin typeface="+mn-lt"/>
            </a:endParaRPr>
          </a:p>
        </p:txBody>
      </p:sp>
      <p:pic>
        <p:nvPicPr>
          <p:cNvPr id="7" name="Zástupný obsah 6">
            <a:extLst>
              <a:ext uri="{FF2B5EF4-FFF2-40B4-BE49-F238E27FC236}">
                <a16:creationId xmlns:a16="http://schemas.microsoft.com/office/drawing/2014/main" id="{C66B2488-0990-4070-B30C-A7BC7FD81564}"/>
              </a:ext>
            </a:extLst>
          </p:cNvPr>
          <p:cNvPicPr>
            <a:picLocks noGrp="1" noChangeAspect="1"/>
          </p:cNvPicPr>
          <p:nvPr>
            <p:ph idx="1"/>
          </p:nvPr>
        </p:nvPicPr>
        <p:blipFill>
          <a:blip r:embed="rId2"/>
          <a:stretch>
            <a:fillRect/>
          </a:stretch>
        </p:blipFill>
        <p:spPr>
          <a:xfrm>
            <a:off x="571223" y="2928435"/>
            <a:ext cx="7886700" cy="2191607"/>
          </a:xfrm>
        </p:spPr>
      </p:pic>
      <p:pic>
        <p:nvPicPr>
          <p:cNvPr id="9" name="Obrázek 8">
            <a:extLst>
              <a:ext uri="{FF2B5EF4-FFF2-40B4-BE49-F238E27FC236}">
                <a16:creationId xmlns:a16="http://schemas.microsoft.com/office/drawing/2014/main" id="{86DA60BE-B9E2-467D-B026-E11646AEF4A1}"/>
              </a:ext>
            </a:extLst>
          </p:cNvPr>
          <p:cNvPicPr>
            <a:picLocks noChangeAspect="1"/>
          </p:cNvPicPr>
          <p:nvPr/>
        </p:nvPicPr>
        <p:blipFill>
          <a:blip r:embed="rId3"/>
          <a:stretch>
            <a:fillRect/>
          </a:stretch>
        </p:blipFill>
        <p:spPr>
          <a:xfrm>
            <a:off x="420148" y="1395217"/>
            <a:ext cx="6538511" cy="1184313"/>
          </a:xfrm>
          <a:prstGeom prst="rect">
            <a:avLst/>
          </a:prstGeom>
        </p:spPr>
      </p:pic>
      <p:sp>
        <p:nvSpPr>
          <p:cNvPr id="10" name="TextovéPole 9">
            <a:extLst>
              <a:ext uri="{FF2B5EF4-FFF2-40B4-BE49-F238E27FC236}">
                <a16:creationId xmlns:a16="http://schemas.microsoft.com/office/drawing/2014/main" id="{2BEA5AD1-07B1-4099-B653-03E6A2645C77}"/>
              </a:ext>
            </a:extLst>
          </p:cNvPr>
          <p:cNvSpPr txBox="1"/>
          <p:nvPr/>
        </p:nvSpPr>
        <p:spPr>
          <a:xfrm>
            <a:off x="5479716" y="6407578"/>
            <a:ext cx="3260035" cy="307777"/>
          </a:xfrm>
          <a:prstGeom prst="rect">
            <a:avLst/>
          </a:prstGeom>
          <a:noFill/>
        </p:spPr>
        <p:txBody>
          <a:bodyPr wrap="square" rtlCol="0">
            <a:spAutoFit/>
          </a:bodyPr>
          <a:lstStyle/>
          <a:p>
            <a:r>
              <a:rPr lang="cs-CZ" sz="1400" i="1" dirty="0" err="1"/>
              <a:t>Am.Journal</a:t>
            </a:r>
            <a:r>
              <a:rPr lang="cs-CZ" sz="1400" i="1" dirty="0"/>
              <a:t> </a:t>
            </a:r>
            <a:r>
              <a:rPr lang="cs-CZ" sz="1400" i="1" dirty="0" err="1"/>
              <a:t>of</a:t>
            </a:r>
            <a:r>
              <a:rPr lang="cs-CZ" sz="1400" i="1" dirty="0"/>
              <a:t> </a:t>
            </a:r>
            <a:r>
              <a:rPr lang="cs-CZ" sz="1400" i="1" dirty="0" err="1"/>
              <a:t>Cardiology</a:t>
            </a:r>
            <a:r>
              <a:rPr lang="cs-CZ" sz="1400" i="1" dirty="0"/>
              <a:t>, 2019</a:t>
            </a:r>
            <a:endParaRPr lang="en-GB" sz="1400" i="1" dirty="0"/>
          </a:p>
        </p:txBody>
      </p:sp>
      <p:sp>
        <p:nvSpPr>
          <p:cNvPr id="12" name="TextovéPole 11">
            <a:extLst>
              <a:ext uri="{FF2B5EF4-FFF2-40B4-BE49-F238E27FC236}">
                <a16:creationId xmlns:a16="http://schemas.microsoft.com/office/drawing/2014/main" id="{68FD8790-66D0-4185-86B2-BDD751006B2D}"/>
              </a:ext>
            </a:extLst>
          </p:cNvPr>
          <p:cNvSpPr txBox="1"/>
          <p:nvPr/>
        </p:nvSpPr>
        <p:spPr>
          <a:xfrm>
            <a:off x="686077" y="5126682"/>
            <a:ext cx="7886699" cy="1231106"/>
          </a:xfrm>
          <a:prstGeom prst="rect">
            <a:avLst/>
          </a:prstGeom>
          <a:noFill/>
          <a:ln>
            <a:solidFill>
              <a:schemeClr val="accent1">
                <a:shade val="50000"/>
              </a:schemeClr>
            </a:solidFill>
          </a:ln>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17 709 348 pacientů,</a:t>
            </a:r>
            <a:r>
              <a:rPr lang="cs-CZ" sz="1400" dirty="0">
                <a:solidFill>
                  <a:prstClr val="black"/>
                </a:solidFill>
                <a:latin typeface="Calibri" panose="020F0502020204030204"/>
              </a:rPr>
              <a:t> </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143 846 mělo PH .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cs-CZ" sz="1400" b="0" i="0" u="none" strike="noStrike" kern="1200" cap="none" spc="0" normalizeH="0" baseline="0" noProof="0" dirty="0">
                <a:ln>
                  <a:noFill/>
                </a:ln>
                <a:solidFill>
                  <a:srgbClr val="FF0000"/>
                </a:solidFill>
                <a:effectLst/>
                <a:uLnTx/>
                <a:uFillTx/>
                <a:latin typeface="NexusSerif"/>
                <a:ea typeface="+mn-ea"/>
                <a:cs typeface="+mn-cs"/>
              </a:rPr>
              <a:t>vyšší mortalita u PH</a:t>
            </a:r>
            <a:r>
              <a:rPr kumimoji="0" lang="cs-CZ" sz="1400" b="0" i="0" u="none" strike="noStrike" kern="1200" cap="none" spc="0" normalizeH="0" baseline="0" noProof="0" dirty="0">
                <a:ln>
                  <a:noFill/>
                </a:ln>
                <a:solidFill>
                  <a:srgbClr val="2E2E2E"/>
                </a:solidFill>
                <a:effectLst/>
                <a:uLnTx/>
                <a:uFillTx/>
                <a:latin typeface="NexusSerif"/>
                <a:ea typeface="+mn-ea"/>
                <a:cs typeface="+mn-cs"/>
              </a:rPr>
              <a:t> </a:t>
            </a:r>
            <a:r>
              <a:rPr kumimoji="0" lang="en-US" sz="1400" b="0" i="0" u="none" strike="noStrike" kern="1200" cap="none" spc="0" normalizeH="0" baseline="0" noProof="0" dirty="0">
                <a:ln>
                  <a:noFill/>
                </a:ln>
                <a:solidFill>
                  <a:srgbClr val="2E2E2E"/>
                </a:solidFill>
                <a:effectLst/>
                <a:uLnTx/>
                <a:uFillTx/>
                <a:latin typeface="NexusSerif"/>
                <a:ea typeface="+mn-ea"/>
                <a:cs typeface="+mn-cs"/>
              </a:rPr>
              <a:t> (</a:t>
            </a:r>
            <a:r>
              <a:rPr kumimoji="0" lang="cs-CZ" sz="1400" b="0" i="0" u="none" strike="noStrike" kern="1200" cap="none" spc="0" normalizeH="0" baseline="0" noProof="0" dirty="0">
                <a:ln>
                  <a:noFill/>
                </a:ln>
                <a:solidFill>
                  <a:srgbClr val="2E2E2E"/>
                </a:solidFill>
                <a:effectLst/>
                <a:uLnTx/>
                <a:uFillTx/>
                <a:latin typeface="NexusSerif"/>
                <a:ea typeface="+mn-ea"/>
                <a:cs typeface="+mn-cs"/>
              </a:rPr>
              <a:t>4,4% vs </a:t>
            </a:r>
            <a:r>
              <a:rPr kumimoji="0" lang="en-US" sz="1400" b="0" i="0" u="none" strike="noStrike" kern="1200" cap="none" spc="0" normalizeH="0" baseline="0" noProof="0" dirty="0">
                <a:ln>
                  <a:noFill/>
                </a:ln>
                <a:solidFill>
                  <a:srgbClr val="2E2E2E"/>
                </a:solidFill>
                <a:effectLst/>
                <a:uLnTx/>
                <a:uFillTx/>
                <a:latin typeface="NexusSerif"/>
                <a:ea typeface="+mn-ea"/>
                <a:cs typeface="+mn-cs"/>
              </a:rPr>
              <a:t>1</a:t>
            </a:r>
            <a:r>
              <a:rPr kumimoji="0" lang="cs-CZ" sz="1400" b="0" i="0" u="none" strike="noStrike" kern="1200" cap="none" spc="0" normalizeH="0" baseline="0" noProof="0" dirty="0">
                <a:ln>
                  <a:noFill/>
                </a:ln>
                <a:solidFill>
                  <a:srgbClr val="2E2E2E"/>
                </a:solidFill>
                <a:effectLst/>
                <a:uLnTx/>
                <a:uFillTx/>
                <a:latin typeface="NexusSerif"/>
                <a:ea typeface="+mn-ea"/>
                <a:cs typeface="+mn-cs"/>
              </a:rPr>
              <a:t>,1 % </a:t>
            </a:r>
            <a:r>
              <a:rPr kumimoji="0" lang="en-US" sz="1400" b="0" i="0" u="none" strike="noStrike" kern="1200" cap="none" spc="0" normalizeH="0" baseline="0" noProof="0" dirty="0">
                <a:ln>
                  <a:noFill/>
                </a:ln>
                <a:solidFill>
                  <a:srgbClr val="2E2E2E"/>
                </a:solidFill>
                <a:effectLst/>
                <a:uLnTx/>
                <a:uFillTx/>
                <a:latin typeface="NexusSerif"/>
                <a:ea typeface="+mn-ea"/>
                <a:cs typeface="+mn-cs"/>
              </a:rPr>
              <a:t> </a:t>
            </a:r>
            <a:r>
              <a:rPr kumimoji="0" lang="en-US" sz="1400" b="0" i="1" u="none" strike="noStrike" kern="1200" cap="none" spc="0" normalizeH="0" baseline="0" noProof="0" dirty="0">
                <a:ln>
                  <a:noFill/>
                </a:ln>
                <a:solidFill>
                  <a:srgbClr val="2E2E2E"/>
                </a:solidFill>
                <a:effectLst/>
                <a:uLnTx/>
                <a:uFillTx/>
                <a:latin typeface="NexusSerif"/>
                <a:ea typeface="+mn-ea"/>
                <a:cs typeface="+mn-cs"/>
              </a:rPr>
              <a:t>P</a:t>
            </a:r>
            <a:r>
              <a:rPr kumimoji="0" lang="en-US" sz="1400" b="0" i="0" u="none" strike="noStrike" kern="1200" cap="none" spc="0" normalizeH="0" baseline="0" noProof="0" dirty="0">
                <a:ln>
                  <a:noFill/>
                </a:ln>
                <a:solidFill>
                  <a:srgbClr val="2E2E2E"/>
                </a:solidFill>
                <a:effectLst/>
                <a:uLnTx/>
                <a:uFillTx/>
                <a:latin typeface="NexusSerif"/>
                <a:ea typeface="+mn-ea"/>
                <a:cs typeface="+mn-cs"/>
              </a:rPr>
              <a:t> &lt; .001) </a:t>
            </a:r>
            <a:endParaRPr kumimoji="0" lang="cs-CZ" sz="1400" b="0" i="0" u="none" strike="noStrike" kern="1200" cap="none" spc="0" normalizeH="0" baseline="0" noProof="0" dirty="0">
              <a:ln>
                <a:noFill/>
              </a:ln>
              <a:solidFill>
                <a:srgbClr val="2E2E2E"/>
              </a:solidFill>
              <a:effectLst/>
              <a:uLnTx/>
              <a:uFillTx/>
              <a:latin typeface="NexusSerif"/>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srgbClr val="2E2E2E"/>
                </a:solidFill>
                <a:effectLst/>
                <a:uLnTx/>
                <a:uFillTx/>
                <a:latin typeface="NexusSerif"/>
                <a:ea typeface="+mn-ea"/>
                <a:cs typeface="+mn-cs"/>
              </a:rPr>
              <a:t>       </a:t>
            </a:r>
            <a:r>
              <a:rPr kumimoji="0" lang="cs-CZ" sz="1400" b="0" i="0" u="none" strike="noStrike" kern="1200" cap="none" spc="0" normalizeH="0" baseline="0" noProof="0" dirty="0">
                <a:ln>
                  <a:noFill/>
                </a:ln>
                <a:solidFill>
                  <a:srgbClr val="FF0000"/>
                </a:solidFill>
                <a:effectLst/>
                <a:uLnTx/>
                <a:uFillTx/>
                <a:latin typeface="NexusSerif"/>
                <a:ea typeface="+mn-ea"/>
                <a:cs typeface="+mn-cs"/>
              </a:rPr>
              <a:t>vyšší </a:t>
            </a:r>
            <a:r>
              <a:rPr lang="cs-CZ" sz="1400" dirty="0">
                <a:solidFill>
                  <a:srgbClr val="FF0000"/>
                </a:solidFill>
                <a:latin typeface="NexusSerif"/>
              </a:rPr>
              <a:t>MACCE u PH </a:t>
            </a:r>
            <a:r>
              <a:rPr kumimoji="0" lang="en-US" sz="1400" b="0" i="0" u="none" strike="noStrike" kern="1200" cap="none" spc="0" normalizeH="0" baseline="0" noProof="0" dirty="0">
                <a:ln>
                  <a:noFill/>
                </a:ln>
                <a:solidFill>
                  <a:srgbClr val="FF0000"/>
                </a:solidFill>
                <a:effectLst/>
                <a:uLnTx/>
                <a:uFillTx/>
                <a:latin typeface="NexusSerif"/>
                <a:ea typeface="+mn-ea"/>
                <a:cs typeface="+mn-cs"/>
              </a:rPr>
              <a:t> </a:t>
            </a:r>
            <a:r>
              <a:rPr kumimoji="0" lang="en-US" sz="1400" b="0" i="0" u="none" strike="noStrike" kern="1200" cap="none" spc="0" normalizeH="0" baseline="0" noProof="0" dirty="0">
                <a:ln>
                  <a:noFill/>
                </a:ln>
                <a:solidFill>
                  <a:srgbClr val="2E2E2E"/>
                </a:solidFill>
                <a:effectLst/>
                <a:uLnTx/>
                <a:uFillTx/>
                <a:latin typeface="NexusSerif"/>
                <a:ea typeface="+mn-ea"/>
                <a:cs typeface="+mn-cs"/>
              </a:rPr>
              <a:t>(</a:t>
            </a:r>
            <a:r>
              <a:rPr kumimoji="0" lang="cs-CZ" sz="1400" b="0" i="0" u="none" strike="noStrike" kern="1200" cap="none" spc="0" normalizeH="0" baseline="0" noProof="0" dirty="0">
                <a:ln>
                  <a:noFill/>
                </a:ln>
                <a:solidFill>
                  <a:srgbClr val="2E2E2E"/>
                </a:solidFill>
                <a:effectLst/>
                <a:uLnTx/>
                <a:uFillTx/>
                <a:latin typeface="NexusSerif"/>
                <a:ea typeface="+mn-ea"/>
                <a:cs typeface="+mn-cs"/>
              </a:rPr>
              <a:t>8,3 % vs 2,2% </a:t>
            </a:r>
            <a:r>
              <a:rPr kumimoji="0" lang="en-US" sz="1400" b="0" i="1" u="none" strike="noStrike" kern="1200" cap="none" spc="0" normalizeH="0" baseline="0" noProof="0" dirty="0">
                <a:ln>
                  <a:noFill/>
                </a:ln>
                <a:solidFill>
                  <a:srgbClr val="2E2E2E"/>
                </a:solidFill>
                <a:effectLst/>
                <a:uLnTx/>
                <a:uFillTx/>
                <a:latin typeface="NexusSerif"/>
                <a:ea typeface="+mn-ea"/>
                <a:cs typeface="+mn-cs"/>
              </a:rPr>
              <a:t>P</a:t>
            </a:r>
            <a:r>
              <a:rPr kumimoji="0" lang="en-US" sz="1400" b="0" i="0" u="none" strike="noStrike" kern="1200" cap="none" spc="0" normalizeH="0" baseline="0" noProof="0" dirty="0">
                <a:ln>
                  <a:noFill/>
                </a:ln>
                <a:solidFill>
                  <a:srgbClr val="2E2E2E"/>
                </a:solidFill>
                <a:effectLst/>
                <a:uLnTx/>
                <a:uFillTx/>
                <a:latin typeface="NexusSerif"/>
                <a:ea typeface="+mn-ea"/>
                <a:cs typeface="+mn-cs"/>
              </a:rPr>
              <a:t> &lt; .001)</a:t>
            </a:r>
            <a:endParaRPr kumimoji="0" lang="cs-CZ" sz="1400" b="0" i="0" u="none" strike="noStrike" kern="1200" cap="none" spc="0" normalizeH="0" baseline="0" noProof="0" dirty="0">
              <a:ln>
                <a:noFill/>
              </a:ln>
              <a:solidFill>
                <a:srgbClr val="2E2E2E"/>
              </a:solidFill>
              <a:effectLst/>
              <a:uLnTx/>
              <a:uFillTx/>
              <a:latin typeface="NexusSerif"/>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cs-CZ" sz="1400" b="0" i="0" u="none" strike="noStrike" kern="1200" cap="none" spc="0" normalizeH="0" baseline="0" noProof="0" dirty="0">
                <a:ln>
                  <a:noFill/>
                </a:ln>
                <a:solidFill>
                  <a:srgbClr val="2E2E2E"/>
                </a:solidFill>
                <a:effectLst/>
                <a:uLnTx/>
                <a:uFillTx/>
                <a:latin typeface="NexusSerif"/>
                <a:ea typeface="+mn-ea"/>
                <a:cs typeface="+mn-cs"/>
              </a:rPr>
              <a:t> po adjustaci  - demografické,  klinické a typu chirurgického výkonu zůstává PH  nezávislý významný faktor pro MACCE  </a:t>
            </a:r>
            <a:r>
              <a:rPr lang="en-US" sz="1400" dirty="0"/>
              <a:t>OR 1.43, 95% CI 1.40 to 1.46</a:t>
            </a:r>
            <a:r>
              <a:rPr lang="cs-CZ" dirty="0"/>
              <a:t>.</a:t>
            </a:r>
            <a:r>
              <a:rPr lang="en-US" dirty="0"/>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536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D42947-771E-46E5-8AAC-5B3246B42238}"/>
              </a:ext>
            </a:extLst>
          </p:cNvPr>
          <p:cNvSpPr>
            <a:spLocks noGrp="1"/>
          </p:cNvSpPr>
          <p:nvPr>
            <p:ph type="title"/>
          </p:nvPr>
        </p:nvSpPr>
        <p:spPr>
          <a:xfrm>
            <a:off x="914400" y="1815559"/>
            <a:ext cx="7315200" cy="1154112"/>
          </a:xfrm>
          <a:solidFill>
            <a:schemeClr val="tx1">
              <a:lumMod val="95000"/>
            </a:schemeClr>
          </a:solidFill>
        </p:spPr>
        <p:txBody>
          <a:bodyPr/>
          <a:lstStyle/>
          <a:p>
            <a:pPr algn="ctr"/>
            <a:r>
              <a:rPr lang="cs-CZ" sz="3200" b="1" dirty="0" err="1">
                <a:solidFill>
                  <a:schemeClr val="bg1"/>
                </a:solidFill>
                <a:latin typeface="Calibri" panose="020F0502020204030204" pitchFamily="34" charset="0"/>
                <a:cs typeface="Calibri" panose="020F0502020204030204" pitchFamily="34" charset="0"/>
              </a:rPr>
              <a:t>Stenotické</a:t>
            </a:r>
            <a:r>
              <a:rPr lang="cs-CZ" sz="3200" b="1" dirty="0">
                <a:solidFill>
                  <a:schemeClr val="bg1"/>
                </a:solidFill>
                <a:latin typeface="Calibri" panose="020F0502020204030204" pitchFamily="34" charset="0"/>
                <a:cs typeface="Calibri" panose="020F0502020204030204" pitchFamily="34" charset="0"/>
              </a:rPr>
              <a:t> chlopenní vady, aortální a mitrální stenóza</a:t>
            </a:r>
            <a:endParaRPr lang="en-GB" sz="32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163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EBF2D4-6502-460E-8DC1-7EA33112B668}"/>
              </a:ext>
            </a:extLst>
          </p:cNvPr>
          <p:cNvSpPr>
            <a:spLocks noGrp="1"/>
          </p:cNvSpPr>
          <p:nvPr>
            <p:ph type="title"/>
          </p:nvPr>
        </p:nvSpPr>
        <p:spPr>
          <a:xfrm>
            <a:off x="983412" y="983410"/>
            <a:ext cx="7315200" cy="777545"/>
          </a:xfrm>
          <a:solidFill>
            <a:schemeClr val="tx1">
              <a:lumMod val="95000"/>
            </a:schemeClr>
          </a:solidFill>
        </p:spPr>
        <p:txBody>
          <a:bodyPr/>
          <a:lstStyle/>
          <a:p>
            <a:pPr algn="ctr"/>
            <a:r>
              <a:rPr lang="cs-CZ" sz="2400" b="1" dirty="0" err="1">
                <a:solidFill>
                  <a:schemeClr val="bg1"/>
                </a:solidFill>
                <a:latin typeface="Calibri" panose="020F0502020204030204" pitchFamily="34" charset="0"/>
                <a:cs typeface="Calibri" panose="020F0502020204030204" pitchFamily="34" charset="0"/>
              </a:rPr>
              <a:t>Stenotické</a:t>
            </a:r>
            <a:r>
              <a:rPr lang="cs-CZ" sz="2400" b="1" dirty="0">
                <a:solidFill>
                  <a:schemeClr val="bg1"/>
                </a:solidFill>
                <a:latin typeface="Calibri" panose="020F0502020204030204" pitchFamily="34" charset="0"/>
                <a:cs typeface="Calibri" panose="020F0502020204030204" pitchFamily="34" charset="0"/>
              </a:rPr>
              <a:t> vady, aortální stenóza</a:t>
            </a:r>
            <a:endParaRPr lang="en-GB" sz="2400" b="1" dirty="0">
              <a:solidFill>
                <a:schemeClr val="bg1"/>
              </a:solidFill>
              <a:latin typeface="Calibri" panose="020F0502020204030204" pitchFamily="34" charset="0"/>
              <a:cs typeface="Calibri" panose="020F0502020204030204" pitchFamily="34" charset="0"/>
            </a:endParaRPr>
          </a:p>
        </p:txBody>
      </p:sp>
      <p:pic>
        <p:nvPicPr>
          <p:cNvPr id="4" name="Picture 17">
            <a:extLst>
              <a:ext uri="{FF2B5EF4-FFF2-40B4-BE49-F238E27FC236}">
                <a16:creationId xmlns:a16="http://schemas.microsoft.com/office/drawing/2014/main" id="{E98B5886-8C2C-46A4-8EC8-E89F19A5E21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60122" y="2860035"/>
            <a:ext cx="344159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a:extLst>
              <a:ext uri="{FF2B5EF4-FFF2-40B4-BE49-F238E27FC236}">
                <a16:creationId xmlns:a16="http://schemas.microsoft.com/office/drawing/2014/main" id="{9433F412-F795-4882-A684-2F3C9C87D96A}"/>
              </a:ext>
            </a:extLst>
          </p:cNvPr>
          <p:cNvPicPr>
            <a:picLocks noChangeAspect="1"/>
          </p:cNvPicPr>
          <p:nvPr/>
        </p:nvPicPr>
        <p:blipFill>
          <a:blip r:embed="rId5"/>
          <a:stretch>
            <a:fillRect/>
          </a:stretch>
        </p:blipFill>
        <p:spPr>
          <a:xfrm>
            <a:off x="507991" y="4352544"/>
            <a:ext cx="3675888" cy="2505456"/>
          </a:xfrm>
          <a:prstGeom prst="rect">
            <a:avLst/>
          </a:prstGeom>
        </p:spPr>
      </p:pic>
      <p:pic>
        <p:nvPicPr>
          <p:cNvPr id="3" name="NF-LG">
            <a:hlinkClick r:id="" action="ppaction://media"/>
            <a:extLst>
              <a:ext uri="{FF2B5EF4-FFF2-40B4-BE49-F238E27FC236}">
                <a16:creationId xmlns:a16="http://schemas.microsoft.com/office/drawing/2014/main" id="{7A3AED91-9849-4D76-94AA-234C89C87DF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57541" y="2017236"/>
            <a:ext cx="3190477" cy="2228270"/>
          </a:xfrm>
          <a:prstGeom prst="rect">
            <a:avLst/>
          </a:prstGeom>
        </p:spPr>
      </p:pic>
    </p:spTree>
    <p:extLst>
      <p:ext uri="{BB962C8B-B14F-4D97-AF65-F5344CB8AC3E}">
        <p14:creationId xmlns:p14="http://schemas.microsoft.com/office/powerpoint/2010/main" val="287386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B1C082-AEAF-4924-ACF1-6A5F4A255ED4}"/>
              </a:ext>
            </a:extLst>
          </p:cNvPr>
          <p:cNvSpPr>
            <a:spLocks noGrp="1"/>
          </p:cNvSpPr>
          <p:nvPr>
            <p:ph type="title"/>
          </p:nvPr>
        </p:nvSpPr>
        <p:spPr>
          <a:xfrm>
            <a:off x="1057524" y="693849"/>
            <a:ext cx="7353231" cy="956521"/>
          </a:xfrm>
          <a:solidFill>
            <a:schemeClr val="tx1">
              <a:lumMod val="95000"/>
            </a:schemeClr>
          </a:solidFill>
        </p:spPr>
        <p:txBody>
          <a:bodyPr/>
          <a:lstStyle/>
          <a:p>
            <a:pPr algn="ctr"/>
            <a:r>
              <a:rPr lang="cs-CZ" sz="2400" b="1" dirty="0">
                <a:solidFill>
                  <a:schemeClr val="bg1"/>
                </a:solidFill>
                <a:latin typeface="Calibri" panose="020F0502020204030204" pitchFamily="34" charset="0"/>
                <a:cs typeface="Calibri" panose="020F0502020204030204" pitchFamily="34" charset="0"/>
              </a:rPr>
              <a:t>Parametr u AS spojený s pooperačními komplikacemi </a:t>
            </a:r>
            <a:br>
              <a:rPr lang="cs-CZ" sz="2400" b="1" dirty="0">
                <a:solidFill>
                  <a:schemeClr val="bg1"/>
                </a:solidFill>
                <a:latin typeface="Calibri" panose="020F0502020204030204" pitchFamily="34" charset="0"/>
                <a:cs typeface="Calibri" panose="020F0502020204030204" pitchFamily="34" charset="0"/>
              </a:rPr>
            </a:br>
            <a:r>
              <a:rPr lang="cs-CZ" sz="2400" b="1" dirty="0">
                <a:solidFill>
                  <a:schemeClr val="bg1"/>
                </a:solidFill>
                <a:latin typeface="Calibri" panose="020F0502020204030204" pitchFamily="34" charset="0"/>
                <a:cs typeface="Calibri" panose="020F0502020204030204" pitchFamily="34" charset="0"/>
              </a:rPr>
              <a:t>u AS</a:t>
            </a:r>
            <a:endParaRPr lang="en-GB" sz="2400" b="1" dirty="0">
              <a:solidFill>
                <a:schemeClr val="bg1"/>
              </a:solidFill>
              <a:latin typeface="Calibri" panose="020F0502020204030204" pitchFamily="34" charset="0"/>
              <a:cs typeface="Calibri" panose="020F0502020204030204" pitchFamily="34" charset="0"/>
            </a:endParaRPr>
          </a:p>
        </p:txBody>
      </p:sp>
      <p:pic>
        <p:nvPicPr>
          <p:cNvPr id="6" name="Obrázek 5">
            <a:extLst>
              <a:ext uri="{FF2B5EF4-FFF2-40B4-BE49-F238E27FC236}">
                <a16:creationId xmlns:a16="http://schemas.microsoft.com/office/drawing/2014/main" id="{9335A3BC-98E5-480F-9791-7FB9E8DAC022}"/>
              </a:ext>
            </a:extLst>
          </p:cNvPr>
          <p:cNvPicPr>
            <a:picLocks noChangeAspect="1"/>
          </p:cNvPicPr>
          <p:nvPr/>
        </p:nvPicPr>
        <p:blipFill>
          <a:blip r:embed="rId2"/>
          <a:stretch>
            <a:fillRect/>
          </a:stretch>
        </p:blipFill>
        <p:spPr>
          <a:xfrm>
            <a:off x="1259364" y="2220263"/>
            <a:ext cx="6949550" cy="3034210"/>
          </a:xfrm>
          <a:prstGeom prst="rect">
            <a:avLst/>
          </a:prstGeom>
        </p:spPr>
      </p:pic>
      <p:sp>
        <p:nvSpPr>
          <p:cNvPr id="8" name="TextovéPole 7">
            <a:extLst>
              <a:ext uri="{FF2B5EF4-FFF2-40B4-BE49-F238E27FC236}">
                <a16:creationId xmlns:a16="http://schemas.microsoft.com/office/drawing/2014/main" id="{AA24F979-B905-4E60-94E7-DF74D5E3EE68}"/>
              </a:ext>
            </a:extLst>
          </p:cNvPr>
          <p:cNvSpPr txBox="1"/>
          <p:nvPr/>
        </p:nvSpPr>
        <p:spPr>
          <a:xfrm>
            <a:off x="4572000" y="5824367"/>
            <a:ext cx="4572000" cy="523220"/>
          </a:xfrm>
          <a:prstGeom prst="rect">
            <a:avLst/>
          </a:prstGeom>
          <a:noFill/>
        </p:spPr>
        <p:txBody>
          <a:bodyPr wrap="square">
            <a:spAutoFit/>
          </a:bodyPr>
          <a:lstStyle/>
          <a:p>
            <a:r>
              <a:rPr lang="cs-CZ" sz="1400" i="1" dirty="0" err="1">
                <a:solidFill>
                  <a:schemeClr val="bg1"/>
                </a:solidFill>
              </a:rPr>
              <a:t>Samarendra</a:t>
            </a:r>
            <a:r>
              <a:rPr lang="cs-CZ" sz="1400" i="1" dirty="0">
                <a:solidFill>
                  <a:schemeClr val="bg1"/>
                </a:solidFill>
              </a:rPr>
              <a:t> and </a:t>
            </a:r>
            <a:r>
              <a:rPr lang="cs-CZ" sz="1400" i="1" dirty="0" err="1">
                <a:solidFill>
                  <a:schemeClr val="bg1"/>
                </a:solidFill>
              </a:rPr>
              <a:t>Mangione</a:t>
            </a:r>
            <a:r>
              <a:rPr lang="cs-CZ" sz="1400" i="1" dirty="0">
                <a:solidFill>
                  <a:schemeClr val="bg1"/>
                </a:solidFill>
              </a:rPr>
              <a:t> JACC VOL. 65, NO. 3, 2015 </a:t>
            </a:r>
            <a:r>
              <a:rPr lang="cs-CZ" sz="1400" i="1" dirty="0" err="1">
                <a:solidFill>
                  <a:schemeClr val="bg1"/>
                </a:solidFill>
              </a:rPr>
              <a:t>Aortic</a:t>
            </a:r>
            <a:r>
              <a:rPr lang="cs-CZ" sz="1400" i="1" dirty="0">
                <a:solidFill>
                  <a:schemeClr val="bg1"/>
                </a:solidFill>
              </a:rPr>
              <a:t> </a:t>
            </a:r>
            <a:r>
              <a:rPr lang="cs-CZ" sz="1400" i="1" dirty="0" err="1">
                <a:solidFill>
                  <a:schemeClr val="bg1"/>
                </a:solidFill>
              </a:rPr>
              <a:t>Stenosis</a:t>
            </a:r>
            <a:r>
              <a:rPr lang="cs-CZ" sz="1400" i="1" dirty="0">
                <a:solidFill>
                  <a:schemeClr val="bg1"/>
                </a:solidFill>
              </a:rPr>
              <a:t> and </a:t>
            </a:r>
            <a:r>
              <a:rPr lang="cs-CZ" sz="1400" i="1" dirty="0" err="1">
                <a:solidFill>
                  <a:schemeClr val="bg1"/>
                </a:solidFill>
              </a:rPr>
              <a:t>Noncardiac</a:t>
            </a:r>
            <a:r>
              <a:rPr lang="cs-CZ" sz="1400" i="1" dirty="0">
                <a:solidFill>
                  <a:schemeClr val="bg1"/>
                </a:solidFill>
              </a:rPr>
              <a:t> </a:t>
            </a:r>
            <a:r>
              <a:rPr lang="cs-CZ" sz="1400" i="1" dirty="0" err="1">
                <a:solidFill>
                  <a:schemeClr val="bg1"/>
                </a:solidFill>
              </a:rPr>
              <a:t>Surgery</a:t>
            </a:r>
            <a:endParaRPr lang="en-GB" sz="1400" i="1" dirty="0">
              <a:solidFill>
                <a:schemeClr val="bg1"/>
              </a:solidFill>
            </a:endParaRPr>
          </a:p>
        </p:txBody>
      </p:sp>
    </p:spTree>
    <p:extLst>
      <p:ext uri="{BB962C8B-B14F-4D97-AF65-F5344CB8AC3E}">
        <p14:creationId xmlns:p14="http://schemas.microsoft.com/office/powerpoint/2010/main" val="665180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A101C4-FF55-4F80-8D1D-6A2ADD23A49A}"/>
              </a:ext>
            </a:extLst>
          </p:cNvPr>
          <p:cNvSpPr>
            <a:spLocks noGrp="1"/>
          </p:cNvSpPr>
          <p:nvPr>
            <p:ph type="title"/>
          </p:nvPr>
        </p:nvSpPr>
        <p:spPr>
          <a:xfrm>
            <a:off x="628649" y="365126"/>
            <a:ext cx="7911501" cy="1037183"/>
          </a:xfrm>
          <a:solidFill>
            <a:schemeClr val="accent3">
              <a:lumMod val="20000"/>
              <a:lumOff val="80000"/>
            </a:schemeClr>
          </a:solidFill>
        </p:spPr>
        <p:txBody>
          <a:bodyPr>
            <a:normAutofit/>
          </a:bodyPr>
          <a:lstStyle/>
          <a:p>
            <a:pPr algn="ctr"/>
            <a:r>
              <a:rPr lang="cs-CZ" sz="2400" b="1" dirty="0">
                <a:latin typeface="+mn-lt"/>
              </a:rPr>
              <a:t>Významná aortální stenóza, operace se středním/ vysokým rizikem</a:t>
            </a:r>
            <a:endParaRPr lang="en-GB" sz="2400" b="1" dirty="0">
              <a:latin typeface="+mn-lt"/>
            </a:endParaRPr>
          </a:p>
        </p:txBody>
      </p:sp>
      <p:pic>
        <p:nvPicPr>
          <p:cNvPr id="5" name="Zástupný obsah 4">
            <a:extLst>
              <a:ext uri="{FF2B5EF4-FFF2-40B4-BE49-F238E27FC236}">
                <a16:creationId xmlns:a16="http://schemas.microsoft.com/office/drawing/2014/main" id="{1E9C77FF-F4BF-423C-B708-4615DDC7BA41}"/>
              </a:ext>
            </a:extLst>
          </p:cNvPr>
          <p:cNvPicPr>
            <a:picLocks noGrp="1" noChangeAspect="1"/>
          </p:cNvPicPr>
          <p:nvPr>
            <p:ph idx="1"/>
          </p:nvPr>
        </p:nvPicPr>
        <p:blipFill>
          <a:blip r:embed="rId2"/>
          <a:stretch>
            <a:fillRect/>
          </a:stretch>
        </p:blipFill>
        <p:spPr>
          <a:xfrm>
            <a:off x="235851" y="1716141"/>
            <a:ext cx="4228022" cy="2860643"/>
          </a:xfrm>
          <a:ln w="19050">
            <a:solidFill>
              <a:srgbClr val="0070C0"/>
            </a:solidFill>
          </a:ln>
        </p:spPr>
      </p:pic>
      <p:pic>
        <p:nvPicPr>
          <p:cNvPr id="7" name="Obrázek 6">
            <a:extLst>
              <a:ext uri="{FF2B5EF4-FFF2-40B4-BE49-F238E27FC236}">
                <a16:creationId xmlns:a16="http://schemas.microsoft.com/office/drawing/2014/main" id="{0CA0CC0C-3A9C-45DE-91D4-58145605B6CE}"/>
              </a:ext>
            </a:extLst>
          </p:cNvPr>
          <p:cNvPicPr>
            <a:picLocks noChangeAspect="1"/>
          </p:cNvPicPr>
          <p:nvPr/>
        </p:nvPicPr>
        <p:blipFill>
          <a:blip r:embed="rId3"/>
          <a:stretch>
            <a:fillRect/>
          </a:stretch>
        </p:blipFill>
        <p:spPr>
          <a:xfrm>
            <a:off x="339233" y="4749267"/>
            <a:ext cx="6858594" cy="1743607"/>
          </a:xfrm>
          <a:prstGeom prst="rect">
            <a:avLst/>
          </a:prstGeom>
        </p:spPr>
      </p:pic>
      <p:sp>
        <p:nvSpPr>
          <p:cNvPr id="8" name="TextovéPole 7">
            <a:extLst>
              <a:ext uri="{FF2B5EF4-FFF2-40B4-BE49-F238E27FC236}">
                <a16:creationId xmlns:a16="http://schemas.microsoft.com/office/drawing/2014/main" id="{40B5ECB7-FA82-4E8B-B95E-1B0C04A270F9}"/>
              </a:ext>
            </a:extLst>
          </p:cNvPr>
          <p:cNvSpPr txBox="1"/>
          <p:nvPr/>
        </p:nvSpPr>
        <p:spPr>
          <a:xfrm>
            <a:off x="760580" y="4728056"/>
            <a:ext cx="6573466" cy="2308324"/>
          </a:xfrm>
          <a:prstGeom prst="rect">
            <a:avLst/>
          </a:prstGeom>
          <a:noFill/>
        </p:spPr>
        <p:txBody>
          <a:bodyPr wrap="none" rtlCol="0">
            <a:spAutoFit/>
          </a:bodyPr>
          <a:lstStyle/>
          <a:p>
            <a:pPr marL="285750" indent="-285750">
              <a:buFont typeface="Wingdings" panose="05000000000000000000" pitchFamily="2" charset="2"/>
              <a:buChar char="Ø"/>
            </a:pPr>
            <a:r>
              <a:rPr lang="cs-CZ" dirty="0"/>
              <a:t>Retrospektivní analýza </a:t>
            </a:r>
          </a:p>
          <a:p>
            <a:pPr marL="285750" indent="-285750">
              <a:buFont typeface="Wingdings" panose="05000000000000000000" pitchFamily="2" charset="2"/>
              <a:buChar char="Ø"/>
            </a:pPr>
            <a:r>
              <a:rPr lang="cs-CZ" dirty="0"/>
              <a:t>256 s významnou AS  versus 256 pacientů bez AS</a:t>
            </a:r>
          </a:p>
          <a:p>
            <a:pPr marL="285750" indent="-285750">
              <a:buFont typeface="Wingdings" panose="05000000000000000000" pitchFamily="2" charset="2"/>
              <a:buChar char="Ø"/>
            </a:pPr>
            <a:r>
              <a:rPr lang="cs-CZ" dirty="0"/>
              <a:t>Operace se středně a vysokým rizikem </a:t>
            </a:r>
          </a:p>
          <a:p>
            <a:pPr marL="285750" indent="-285750">
              <a:buFont typeface="Wingdings" panose="05000000000000000000" pitchFamily="2" charset="2"/>
              <a:buChar char="Ø"/>
            </a:pPr>
            <a:r>
              <a:rPr lang="cs-CZ" dirty="0"/>
              <a:t>30 denní mortalita  nebyla  v obou skupinách odlišná</a:t>
            </a:r>
          </a:p>
          <a:p>
            <a:pPr marL="285750" indent="-285750">
              <a:buFont typeface="Wingdings" panose="05000000000000000000" pitchFamily="2" charset="2"/>
              <a:buChar char="Ø"/>
            </a:pPr>
            <a:r>
              <a:rPr lang="cs-CZ" dirty="0"/>
              <a:t>30 denní MACE vyšší u pacientů s významnou AS zvl. v případě SS</a:t>
            </a:r>
          </a:p>
          <a:p>
            <a:pPr marL="285750" indent="-285750">
              <a:buFont typeface="Wingdings" panose="05000000000000000000" pitchFamily="2" charset="2"/>
              <a:buChar char="Ø"/>
            </a:pPr>
            <a:r>
              <a:rPr lang="cs-CZ" dirty="0"/>
              <a:t>Nejvýznamnější rizikový faktor emergentní výkon</a:t>
            </a:r>
          </a:p>
          <a:p>
            <a:pPr marL="285750" indent="-285750">
              <a:buFont typeface="Wingdings" panose="05000000000000000000" pitchFamily="2" charset="2"/>
              <a:buChar char="Ø"/>
            </a:pPr>
            <a:endParaRPr lang="cs-CZ" dirty="0"/>
          </a:p>
          <a:p>
            <a:endParaRPr lang="en-GB" dirty="0"/>
          </a:p>
        </p:txBody>
      </p:sp>
      <p:pic>
        <p:nvPicPr>
          <p:cNvPr id="10" name="Obrázek 9">
            <a:extLst>
              <a:ext uri="{FF2B5EF4-FFF2-40B4-BE49-F238E27FC236}">
                <a16:creationId xmlns:a16="http://schemas.microsoft.com/office/drawing/2014/main" id="{C2E0336D-5AA5-4BBC-9E77-CCBE9D80B23B}"/>
              </a:ext>
            </a:extLst>
          </p:cNvPr>
          <p:cNvPicPr>
            <a:picLocks noChangeAspect="1"/>
          </p:cNvPicPr>
          <p:nvPr/>
        </p:nvPicPr>
        <p:blipFill>
          <a:blip r:embed="rId4"/>
          <a:stretch>
            <a:fillRect/>
          </a:stretch>
        </p:blipFill>
        <p:spPr>
          <a:xfrm>
            <a:off x="4572000" y="2966540"/>
            <a:ext cx="4363212" cy="1610244"/>
          </a:xfrm>
          <a:prstGeom prst="rect">
            <a:avLst/>
          </a:prstGeom>
          <a:ln w="22225">
            <a:solidFill>
              <a:srgbClr val="0070C0"/>
            </a:solidFill>
          </a:ln>
        </p:spPr>
      </p:pic>
      <p:sp>
        <p:nvSpPr>
          <p:cNvPr id="9" name="TextovéPole 8">
            <a:extLst>
              <a:ext uri="{FF2B5EF4-FFF2-40B4-BE49-F238E27FC236}">
                <a16:creationId xmlns:a16="http://schemas.microsoft.com/office/drawing/2014/main" id="{F3A3DCFA-20BD-4AA0-B302-0E501609DFA8}"/>
              </a:ext>
            </a:extLst>
          </p:cNvPr>
          <p:cNvSpPr txBox="1"/>
          <p:nvPr/>
        </p:nvSpPr>
        <p:spPr>
          <a:xfrm>
            <a:off x="7054939" y="6459480"/>
            <a:ext cx="1749828" cy="338554"/>
          </a:xfrm>
          <a:prstGeom prst="rect">
            <a:avLst/>
          </a:prstGeom>
          <a:noFill/>
        </p:spPr>
        <p:txBody>
          <a:bodyPr wrap="square">
            <a:spAutoFit/>
          </a:bodyPr>
          <a:lstStyle/>
          <a:p>
            <a:r>
              <a:rPr lang="cs-CZ" sz="1600" i="1" dirty="0" err="1"/>
              <a:t>Tashiro</a:t>
            </a:r>
            <a:r>
              <a:rPr lang="cs-CZ" sz="1600" i="1" dirty="0"/>
              <a:t> et al,2015</a:t>
            </a:r>
            <a:endParaRPr lang="en-GB" sz="1600" i="1" dirty="0"/>
          </a:p>
        </p:txBody>
      </p:sp>
    </p:spTree>
    <p:extLst>
      <p:ext uri="{BB962C8B-B14F-4D97-AF65-F5344CB8AC3E}">
        <p14:creationId xmlns:p14="http://schemas.microsoft.com/office/powerpoint/2010/main" val="705335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AFD2B8-2D3D-41A5-8BA0-F3E043A65468}"/>
              </a:ext>
            </a:extLst>
          </p:cNvPr>
          <p:cNvSpPr>
            <a:spLocks noGrp="1"/>
          </p:cNvSpPr>
          <p:nvPr>
            <p:ph type="title"/>
          </p:nvPr>
        </p:nvSpPr>
        <p:spPr>
          <a:xfrm>
            <a:off x="631914" y="335568"/>
            <a:ext cx="8041218" cy="819575"/>
          </a:xfrm>
          <a:solidFill>
            <a:schemeClr val="bg1">
              <a:lumMod val="95000"/>
            </a:schemeClr>
          </a:solidFill>
        </p:spPr>
        <p:txBody>
          <a:bodyPr>
            <a:normAutofit fontScale="90000"/>
          </a:bodyPr>
          <a:lstStyle/>
          <a:p>
            <a:pPr algn="ctr"/>
            <a:r>
              <a:rPr lang="cs-CZ" sz="2800" b="1" dirty="0">
                <a:latin typeface="+mn-lt"/>
              </a:rPr>
              <a:t>Nekardiální operace, významná AS vs. pacienti bez/ lehkou AS</a:t>
            </a:r>
            <a:endParaRPr lang="en-GB" sz="2800" b="1" dirty="0">
              <a:latin typeface="+mn-lt"/>
            </a:endParaRPr>
          </a:p>
        </p:txBody>
      </p:sp>
      <p:graphicFrame>
        <p:nvGraphicFramePr>
          <p:cNvPr id="4" name="Tabulka 4">
            <a:extLst>
              <a:ext uri="{FF2B5EF4-FFF2-40B4-BE49-F238E27FC236}">
                <a16:creationId xmlns:a16="http://schemas.microsoft.com/office/drawing/2014/main" id="{1C932904-7367-487A-9910-78244049BBB7}"/>
              </a:ext>
            </a:extLst>
          </p:cNvPr>
          <p:cNvGraphicFramePr>
            <a:graphicFrameLocks noGrp="1"/>
          </p:cNvGraphicFramePr>
          <p:nvPr>
            <p:ph idx="1"/>
            <p:extLst>
              <p:ext uri="{D42A27DB-BD31-4B8C-83A1-F6EECF244321}">
                <p14:modId xmlns:p14="http://schemas.microsoft.com/office/powerpoint/2010/main" val="484318700"/>
              </p:ext>
            </p:extLst>
          </p:nvPr>
        </p:nvGraphicFramePr>
        <p:xfrm>
          <a:off x="457305" y="1275756"/>
          <a:ext cx="8390435" cy="5469797"/>
        </p:xfrm>
        <a:graphic>
          <a:graphicData uri="http://schemas.openxmlformats.org/drawingml/2006/table">
            <a:tbl>
              <a:tblPr firstRow="1" bandRow="1">
                <a:tableStyleId>{5C22544A-7EE6-4342-B048-85BDC9FD1C3A}</a:tableStyleId>
              </a:tblPr>
              <a:tblGrid>
                <a:gridCol w="1027198">
                  <a:extLst>
                    <a:ext uri="{9D8B030D-6E8A-4147-A177-3AD203B41FA5}">
                      <a16:colId xmlns:a16="http://schemas.microsoft.com/office/drawing/2014/main" val="1307827207"/>
                    </a:ext>
                  </a:extLst>
                </a:gridCol>
                <a:gridCol w="2069230">
                  <a:extLst>
                    <a:ext uri="{9D8B030D-6E8A-4147-A177-3AD203B41FA5}">
                      <a16:colId xmlns:a16="http://schemas.microsoft.com/office/drawing/2014/main" val="3855194616"/>
                    </a:ext>
                  </a:extLst>
                </a:gridCol>
                <a:gridCol w="3190785">
                  <a:extLst>
                    <a:ext uri="{9D8B030D-6E8A-4147-A177-3AD203B41FA5}">
                      <a16:colId xmlns:a16="http://schemas.microsoft.com/office/drawing/2014/main" val="484415819"/>
                    </a:ext>
                  </a:extLst>
                </a:gridCol>
                <a:gridCol w="2103222">
                  <a:extLst>
                    <a:ext uri="{9D8B030D-6E8A-4147-A177-3AD203B41FA5}">
                      <a16:colId xmlns:a16="http://schemas.microsoft.com/office/drawing/2014/main" val="3286408453"/>
                    </a:ext>
                  </a:extLst>
                </a:gridCol>
              </a:tblGrid>
              <a:tr h="683531">
                <a:tc>
                  <a:txBody>
                    <a:bodyPr/>
                    <a:lstStyle/>
                    <a:p>
                      <a:endParaRPr lang="en-GB" dirty="0"/>
                    </a:p>
                  </a:txBody>
                  <a:tcP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600" dirty="0"/>
                        <a:t>Cíl práce</a:t>
                      </a:r>
                      <a:endParaRPr lang="en-GB" sz="1600" dirty="0"/>
                    </a:p>
                    <a:p>
                      <a:endParaRPr lang="en-GB" sz="1600" dirty="0"/>
                    </a:p>
                  </a:txBody>
                  <a:tcPr>
                    <a:solidFill>
                      <a:schemeClr val="bg1">
                        <a:lumMod val="75000"/>
                      </a:schemeClr>
                    </a:solidFill>
                  </a:tcPr>
                </a:tc>
                <a:tc>
                  <a:txBody>
                    <a:bodyPr/>
                    <a:lstStyle/>
                    <a:p>
                      <a:r>
                        <a:rPr lang="cs-CZ" sz="1600" dirty="0"/>
                        <a:t>    Výsledky </a:t>
                      </a:r>
                      <a:endParaRPr lang="en-GB" sz="1600" dirty="0"/>
                    </a:p>
                  </a:txBody>
                  <a:tcPr>
                    <a:solidFill>
                      <a:schemeClr val="bg1">
                        <a:lumMod val="75000"/>
                      </a:schemeClr>
                    </a:solidFill>
                  </a:tcPr>
                </a:tc>
                <a:tc>
                  <a:txBody>
                    <a:bodyPr/>
                    <a:lstStyle/>
                    <a:p>
                      <a:r>
                        <a:rPr lang="cs-CZ" sz="1600" dirty="0"/>
                        <a:t>Negativní prediktor</a:t>
                      </a:r>
                      <a:endParaRPr lang="en-GB" sz="1600" dirty="0"/>
                    </a:p>
                  </a:txBody>
                  <a:tcPr>
                    <a:solidFill>
                      <a:schemeClr val="bg1">
                        <a:lumMod val="75000"/>
                      </a:schemeClr>
                    </a:solidFill>
                  </a:tcPr>
                </a:tc>
                <a:extLst>
                  <a:ext uri="{0D108BD9-81ED-4DB2-BD59-A6C34878D82A}">
                    <a16:rowId xmlns:a16="http://schemas.microsoft.com/office/drawing/2014/main" val="1757825865"/>
                  </a:ext>
                </a:extLst>
              </a:tr>
              <a:tr h="899709">
                <a:tc>
                  <a:txBody>
                    <a:bodyPr/>
                    <a:lstStyle/>
                    <a:p>
                      <a:r>
                        <a:rPr lang="cs-CZ" sz="1400" dirty="0" err="1"/>
                        <a:t>Kertai</a:t>
                      </a:r>
                      <a:r>
                        <a:rPr lang="cs-CZ" sz="1400" dirty="0"/>
                        <a:t> et al</a:t>
                      </a:r>
                      <a:endParaRPr lang="en-GB" sz="1400" dirty="0"/>
                    </a:p>
                  </a:txBody>
                  <a:tcPr>
                    <a:solidFill>
                      <a:schemeClr val="bg1">
                        <a:lumMod val="95000"/>
                      </a:schemeClr>
                    </a:solidFill>
                  </a:tcPr>
                </a:tc>
                <a:tc>
                  <a:txBody>
                    <a:bodyPr/>
                    <a:lstStyle/>
                    <a:p>
                      <a:r>
                        <a:rPr lang="cs-CZ" sz="1400" dirty="0"/>
                        <a:t>Srovnání výsledků </a:t>
                      </a:r>
                      <a:r>
                        <a:rPr lang="en-US" sz="1400" dirty="0"/>
                        <a:t>NCS </a:t>
                      </a:r>
                      <a:r>
                        <a:rPr lang="cs-CZ" sz="1400" dirty="0"/>
                        <a:t>u </a:t>
                      </a:r>
                      <a:r>
                        <a:rPr lang="en-US" sz="1400" dirty="0"/>
                        <a:t>108</a:t>
                      </a:r>
                      <a:r>
                        <a:rPr lang="cs-CZ" sz="1400" dirty="0"/>
                        <a:t> </a:t>
                      </a:r>
                      <a:r>
                        <a:rPr lang="cs-CZ" sz="1400" dirty="0" err="1"/>
                        <a:t>pts</a:t>
                      </a:r>
                      <a:r>
                        <a:rPr lang="en-US" sz="1400" dirty="0"/>
                        <a:t> </a:t>
                      </a:r>
                      <a:r>
                        <a:rPr lang="cs-CZ" sz="1400" dirty="0"/>
                        <a:t>střední/těžké </a:t>
                      </a:r>
                      <a:r>
                        <a:rPr lang="en-US" sz="1400" dirty="0"/>
                        <a:t>AS</a:t>
                      </a:r>
                      <a:r>
                        <a:rPr lang="cs-CZ" sz="1400" dirty="0"/>
                        <a:t> </a:t>
                      </a:r>
                      <a:r>
                        <a:rPr lang="en-US" sz="1400" dirty="0"/>
                        <a:t>  vs 216 </a:t>
                      </a:r>
                      <a:r>
                        <a:rPr lang="cs-CZ" sz="1400" dirty="0"/>
                        <a:t> kontrolních bez AS</a:t>
                      </a:r>
                      <a:endParaRPr lang="en-GB" sz="1400" dirty="0"/>
                    </a:p>
                  </a:txBody>
                  <a:tcPr>
                    <a:solidFill>
                      <a:schemeClr val="bg1">
                        <a:lumMod val="95000"/>
                      </a:schemeClr>
                    </a:solidFill>
                  </a:tcPr>
                </a:tc>
                <a:tc>
                  <a:txBody>
                    <a:bodyPr/>
                    <a:lstStyle/>
                    <a:p>
                      <a:r>
                        <a:rPr lang="cs-CZ" sz="1400" dirty="0"/>
                        <a:t>Kompozitní </a:t>
                      </a:r>
                      <a:r>
                        <a:rPr lang="cs-CZ" sz="1400" dirty="0" err="1"/>
                        <a:t>periop</a:t>
                      </a:r>
                      <a:r>
                        <a:rPr lang="cs-CZ" sz="1400" dirty="0"/>
                        <a:t>. mortalita a nefatální IM u </a:t>
                      </a:r>
                      <a:r>
                        <a:rPr lang="en-US" sz="1400" dirty="0"/>
                        <a:t>AS 14% vs 2% </a:t>
                      </a:r>
                      <a:r>
                        <a:rPr lang="cs-CZ" sz="1400" dirty="0"/>
                        <a:t>u</a:t>
                      </a:r>
                      <a:r>
                        <a:rPr lang="en-US" sz="1400" dirty="0"/>
                        <a:t> </a:t>
                      </a:r>
                      <a:r>
                        <a:rPr lang="cs-CZ" sz="1400" dirty="0"/>
                        <a:t>k</a:t>
                      </a:r>
                      <a:r>
                        <a:rPr lang="en-US" sz="1400" dirty="0" err="1"/>
                        <a:t>ontrol</a:t>
                      </a:r>
                      <a:r>
                        <a:rPr lang="en-US" sz="1400" dirty="0"/>
                        <a:t> (</a:t>
                      </a:r>
                      <a:r>
                        <a:rPr lang="cs-CZ" sz="1400" dirty="0"/>
                        <a:t>p&lt; 0,001), významná AS 31% vs střední AS 11% (p=0,04)</a:t>
                      </a:r>
                      <a:endParaRPr lang="en-GB" sz="1400" dirty="0"/>
                    </a:p>
                  </a:txBody>
                  <a:tcPr>
                    <a:solidFill>
                      <a:schemeClr val="bg1">
                        <a:lumMod val="95000"/>
                      </a:schemeClr>
                    </a:solidFill>
                  </a:tcPr>
                </a:tc>
                <a:tc>
                  <a:txBody>
                    <a:bodyPr/>
                    <a:lstStyle/>
                    <a:p>
                      <a:r>
                        <a:rPr lang="cs-CZ" sz="1400" dirty="0"/>
                        <a:t>Významná vs. střední AS, </a:t>
                      </a:r>
                    </a:p>
                    <a:p>
                      <a:r>
                        <a:rPr lang="cs-CZ" sz="1400" dirty="0" err="1"/>
                        <a:t>Cardiac</a:t>
                      </a:r>
                      <a:r>
                        <a:rPr lang="cs-CZ" sz="1400" dirty="0"/>
                        <a:t> Risk Index ≥ 1</a:t>
                      </a:r>
                      <a:endParaRPr lang="en-GB" sz="1400" dirty="0"/>
                    </a:p>
                  </a:txBody>
                  <a:tcPr>
                    <a:solidFill>
                      <a:schemeClr val="bg1">
                        <a:lumMod val="95000"/>
                      </a:schemeClr>
                    </a:solidFill>
                  </a:tcPr>
                </a:tc>
                <a:extLst>
                  <a:ext uri="{0D108BD9-81ED-4DB2-BD59-A6C34878D82A}">
                    <a16:rowId xmlns:a16="http://schemas.microsoft.com/office/drawing/2014/main" val="2192535954"/>
                  </a:ext>
                </a:extLst>
              </a:tr>
              <a:tr h="1470217">
                <a:tc>
                  <a:txBody>
                    <a:bodyPr/>
                    <a:lstStyle/>
                    <a:p>
                      <a:r>
                        <a:rPr lang="cs-CZ" sz="1400" dirty="0" err="1"/>
                        <a:t>Calleja</a:t>
                      </a:r>
                      <a:r>
                        <a:rPr lang="cs-CZ" sz="1400" dirty="0"/>
                        <a:t> et al</a:t>
                      </a:r>
                      <a:endParaRPr lang="en-GB" sz="1400" dirty="0"/>
                    </a:p>
                  </a:txBody>
                  <a:tcPr>
                    <a:solidFill>
                      <a:schemeClr val="accent3">
                        <a:lumMod val="40000"/>
                        <a:lumOff val="60000"/>
                      </a:schemeClr>
                    </a:solidFill>
                  </a:tcPr>
                </a:tc>
                <a:tc>
                  <a:txBody>
                    <a:bodyPr/>
                    <a:lstStyle/>
                    <a:p>
                      <a:r>
                        <a:rPr lang="cs-CZ" sz="1400" dirty="0"/>
                        <a:t>Srovnání výsledků </a:t>
                      </a:r>
                      <a:r>
                        <a:rPr lang="en-US" sz="1400" dirty="0"/>
                        <a:t> NCS </a:t>
                      </a:r>
                      <a:r>
                        <a:rPr lang="cs-CZ" sz="1400" dirty="0"/>
                        <a:t>u</a:t>
                      </a:r>
                      <a:r>
                        <a:rPr lang="en-US" sz="1400" dirty="0"/>
                        <a:t> 30 </a:t>
                      </a:r>
                      <a:r>
                        <a:rPr lang="cs-CZ" sz="1400" dirty="0" err="1"/>
                        <a:t>pts</a:t>
                      </a:r>
                      <a:r>
                        <a:rPr lang="cs-CZ" sz="1400" dirty="0"/>
                        <a:t> s </a:t>
                      </a:r>
                      <a:r>
                        <a:rPr lang="en-US" sz="1400" dirty="0" err="1"/>
                        <a:t>asympt</a:t>
                      </a:r>
                      <a:r>
                        <a:rPr lang="cs-CZ" sz="1400" dirty="0"/>
                        <a:t>.</a:t>
                      </a:r>
                      <a:r>
                        <a:rPr lang="en-US" sz="1400" dirty="0"/>
                        <a:t> </a:t>
                      </a:r>
                      <a:r>
                        <a:rPr lang="cs-CZ" sz="1400" dirty="0"/>
                        <a:t>těžkou </a:t>
                      </a:r>
                      <a:r>
                        <a:rPr lang="en-US" sz="1400" dirty="0"/>
                        <a:t>AS vs 60 </a:t>
                      </a:r>
                      <a:r>
                        <a:rPr lang="cs-CZ" sz="1400" dirty="0"/>
                        <a:t>lehké/střední </a:t>
                      </a:r>
                      <a:r>
                        <a:rPr lang="en-US" sz="1400" dirty="0"/>
                        <a:t>AS</a:t>
                      </a:r>
                      <a:endParaRPr lang="en-GB" sz="1400" dirty="0"/>
                    </a:p>
                  </a:txBody>
                  <a:tcPr>
                    <a:solidFill>
                      <a:schemeClr val="accent3">
                        <a:lumMod val="40000"/>
                        <a:lumOff val="60000"/>
                      </a:schemeClr>
                    </a:solidFill>
                  </a:tcPr>
                </a:tc>
                <a:tc>
                  <a:txBody>
                    <a:bodyPr/>
                    <a:lstStyle/>
                    <a:p>
                      <a:r>
                        <a:rPr lang="cs-CZ" sz="1400" dirty="0" err="1"/>
                        <a:t>Komb.primární</a:t>
                      </a:r>
                      <a:r>
                        <a:rPr lang="cs-CZ" sz="1400" dirty="0"/>
                        <a:t> </a:t>
                      </a:r>
                      <a:r>
                        <a:rPr lang="cs-CZ" sz="1400" dirty="0" err="1"/>
                        <a:t>endpoint</a:t>
                      </a:r>
                      <a:r>
                        <a:rPr lang="cs-CZ" sz="1400" dirty="0"/>
                        <a:t> (</a:t>
                      </a:r>
                      <a:r>
                        <a:rPr lang="cs-CZ" sz="1400" dirty="0" err="1"/>
                        <a:t>hospit</a:t>
                      </a:r>
                      <a:r>
                        <a:rPr lang="cs-CZ" sz="1400" dirty="0"/>
                        <a:t>. mortalita, IM I, HF, arytmie and </a:t>
                      </a:r>
                      <a:r>
                        <a:rPr lang="cs-CZ" sz="1400" dirty="0" err="1"/>
                        <a:t>intraop</a:t>
                      </a:r>
                      <a:r>
                        <a:rPr lang="cs-CZ" sz="1400" dirty="0"/>
                        <a:t>. hypotenze )u </a:t>
                      </a:r>
                      <a:r>
                        <a:rPr lang="cs-CZ" sz="1400" dirty="0" err="1"/>
                        <a:t>význ</a:t>
                      </a:r>
                      <a:r>
                        <a:rPr lang="cs-CZ" sz="1400" dirty="0"/>
                        <a:t>. AS  33% vs 23% u lehké/střední AS (p=0.06); IM 3% u obou skupin (p=0.074); hypotenze u </a:t>
                      </a:r>
                      <a:r>
                        <a:rPr lang="cs-CZ" sz="1400" dirty="0" err="1"/>
                        <a:t>význ</a:t>
                      </a:r>
                      <a:r>
                        <a:rPr lang="cs-CZ" sz="1400" dirty="0"/>
                        <a:t>. AS 30% vs 17% u lehké/střední AS (p=0.11)</a:t>
                      </a:r>
                      <a:endParaRPr lang="en-GB" sz="1400" dirty="0"/>
                    </a:p>
                  </a:txBody>
                  <a:tcPr>
                    <a:solidFill>
                      <a:schemeClr val="accent3">
                        <a:lumMod val="40000"/>
                        <a:lumOff val="60000"/>
                      </a:schemeClr>
                    </a:solidFill>
                  </a:tcPr>
                </a:tc>
                <a:tc>
                  <a:txBody>
                    <a:bodyPr/>
                    <a:lstStyle/>
                    <a:p>
                      <a:r>
                        <a:rPr lang="cs-CZ" sz="1400" dirty="0"/>
                        <a:t>Hypotenze během NCS</a:t>
                      </a:r>
                      <a:endParaRPr lang="en-GB" sz="1400" dirty="0"/>
                    </a:p>
                  </a:txBody>
                  <a:tcPr>
                    <a:solidFill>
                      <a:schemeClr val="accent3">
                        <a:lumMod val="40000"/>
                        <a:lumOff val="60000"/>
                      </a:schemeClr>
                    </a:solidFill>
                  </a:tcPr>
                </a:tc>
                <a:extLst>
                  <a:ext uri="{0D108BD9-81ED-4DB2-BD59-A6C34878D82A}">
                    <a16:rowId xmlns:a16="http://schemas.microsoft.com/office/drawing/2014/main" val="2592043415"/>
                  </a:ext>
                </a:extLst>
              </a:tr>
              <a:tr h="1212929">
                <a:tc>
                  <a:txBody>
                    <a:bodyPr/>
                    <a:lstStyle/>
                    <a:p>
                      <a:r>
                        <a:rPr lang="cs-CZ" sz="1400" dirty="0" err="1"/>
                        <a:t>Agarwal</a:t>
                      </a:r>
                      <a:r>
                        <a:rPr lang="cs-CZ" sz="1400" dirty="0"/>
                        <a:t> et al</a:t>
                      </a:r>
                      <a:endParaRPr lang="en-GB" sz="1400" dirty="0"/>
                    </a:p>
                  </a:txBody>
                  <a:tcPr>
                    <a:solidFill>
                      <a:schemeClr val="accent3">
                        <a:lumMod val="20000"/>
                        <a:lumOff val="80000"/>
                      </a:schemeClr>
                    </a:solidFill>
                  </a:tcPr>
                </a:tc>
                <a:tc>
                  <a:txBody>
                    <a:bodyPr/>
                    <a:lstStyle/>
                    <a:p>
                      <a:r>
                        <a:rPr lang="cs-CZ" sz="1400" dirty="0"/>
                        <a:t>Srovnání výsledků</a:t>
                      </a:r>
                      <a:r>
                        <a:rPr lang="en-US" sz="1400" dirty="0"/>
                        <a:t> NCS </a:t>
                      </a:r>
                      <a:r>
                        <a:rPr lang="cs-CZ" sz="1400" dirty="0"/>
                        <a:t>u</a:t>
                      </a:r>
                      <a:r>
                        <a:rPr lang="en-US" sz="1400" dirty="0"/>
                        <a:t> 390 </a:t>
                      </a:r>
                      <a:r>
                        <a:rPr lang="cs-CZ" sz="1400" dirty="0"/>
                        <a:t>střední </a:t>
                      </a:r>
                      <a:r>
                        <a:rPr lang="en-US" sz="1400" dirty="0"/>
                        <a:t>vs 234 </a:t>
                      </a:r>
                      <a:r>
                        <a:rPr lang="cs-CZ" sz="1400" dirty="0"/>
                        <a:t>těžké</a:t>
                      </a:r>
                      <a:r>
                        <a:rPr lang="en-US" sz="1400" dirty="0"/>
                        <a:t> AS </a:t>
                      </a:r>
                      <a:r>
                        <a:rPr lang="cs-CZ" sz="1400" dirty="0"/>
                        <a:t>a</a:t>
                      </a:r>
                      <a:r>
                        <a:rPr lang="en-US" sz="1400" dirty="0"/>
                        <a:t> 2536 </a:t>
                      </a:r>
                      <a:r>
                        <a:rPr lang="cs-CZ" sz="1400" dirty="0" err="1"/>
                        <a:t>odpovídajcí</a:t>
                      </a:r>
                      <a:r>
                        <a:rPr lang="cs-CZ" sz="1400" dirty="0"/>
                        <a:t> kontrolní skupiny  bez </a:t>
                      </a:r>
                      <a:r>
                        <a:rPr lang="en-US" sz="1400" dirty="0"/>
                        <a:t>AS</a:t>
                      </a:r>
                      <a:endParaRPr lang="en-GB" sz="1400" dirty="0"/>
                    </a:p>
                  </a:txBody>
                  <a:tcPr>
                    <a:solidFill>
                      <a:schemeClr val="accent3">
                        <a:lumMod val="20000"/>
                        <a:lumOff val="80000"/>
                      </a:schemeClr>
                    </a:solidFill>
                  </a:tcPr>
                </a:tc>
                <a:tc>
                  <a:txBody>
                    <a:bodyPr/>
                    <a:lstStyle/>
                    <a:p>
                      <a:r>
                        <a:rPr lang="cs-CZ" sz="1400" dirty="0"/>
                        <a:t>K</a:t>
                      </a:r>
                      <a:r>
                        <a:rPr lang="en-US" sz="1400" dirty="0" err="1"/>
                        <a:t>omb</a:t>
                      </a:r>
                      <a:r>
                        <a:rPr lang="cs-CZ" sz="1400" dirty="0"/>
                        <a:t>.</a:t>
                      </a:r>
                      <a:r>
                        <a:rPr lang="en-US" sz="1400" dirty="0"/>
                        <a:t> </a:t>
                      </a:r>
                      <a:r>
                        <a:rPr lang="en-US" sz="1400" dirty="0" err="1"/>
                        <a:t>primar</a:t>
                      </a:r>
                      <a:r>
                        <a:rPr lang="cs-CZ" sz="1400" dirty="0"/>
                        <a:t>ní </a:t>
                      </a:r>
                      <a:r>
                        <a:rPr lang="en-US" sz="1400" dirty="0"/>
                        <a:t> endpoint (30-d </a:t>
                      </a:r>
                      <a:r>
                        <a:rPr lang="en-US" sz="1400" dirty="0" err="1"/>
                        <a:t>mortalit</a:t>
                      </a:r>
                      <a:r>
                        <a:rPr lang="cs-CZ" sz="1400" dirty="0"/>
                        <a:t>a</a:t>
                      </a:r>
                      <a:r>
                        <a:rPr lang="en-US" sz="1400" dirty="0"/>
                        <a:t>, I</a:t>
                      </a:r>
                      <a:r>
                        <a:rPr lang="cs-CZ" sz="1400" dirty="0"/>
                        <a:t>M</a:t>
                      </a:r>
                      <a:r>
                        <a:rPr lang="en-US" sz="1400" dirty="0"/>
                        <a:t>) in AS 4.9% vs 2.1% </a:t>
                      </a:r>
                      <a:r>
                        <a:rPr lang="cs-CZ" sz="1400" dirty="0"/>
                        <a:t>u k</a:t>
                      </a:r>
                      <a:r>
                        <a:rPr lang="en-US" sz="1400" dirty="0" err="1"/>
                        <a:t>ont</a:t>
                      </a:r>
                      <a:r>
                        <a:rPr lang="cs-CZ" sz="1400" dirty="0"/>
                        <a:t>r. </a:t>
                      </a:r>
                      <a:r>
                        <a:rPr lang="en-US" sz="1400" dirty="0"/>
                        <a:t>s</a:t>
                      </a:r>
                      <a:r>
                        <a:rPr lang="cs-CZ" sz="1400" dirty="0" err="1"/>
                        <a:t>kupiny</a:t>
                      </a:r>
                      <a:r>
                        <a:rPr lang="en-US" sz="1400" dirty="0"/>
                        <a:t> (</a:t>
                      </a:r>
                      <a:r>
                        <a:rPr lang="cs-CZ" sz="1400" dirty="0"/>
                        <a:t>p&lt; 0,001), </a:t>
                      </a:r>
                      <a:r>
                        <a:rPr lang="en-US" sz="1400" dirty="0"/>
                        <a:t>30-d</a:t>
                      </a:r>
                      <a:r>
                        <a:rPr lang="cs-CZ" sz="1400" dirty="0" err="1"/>
                        <a:t>enní</a:t>
                      </a:r>
                      <a:r>
                        <a:rPr lang="en-US" sz="1400" dirty="0"/>
                        <a:t> </a:t>
                      </a:r>
                      <a:r>
                        <a:rPr lang="en-US" sz="1400" dirty="0" err="1"/>
                        <a:t>mortalit</a:t>
                      </a:r>
                      <a:r>
                        <a:rPr lang="cs-CZ" sz="1400" dirty="0"/>
                        <a:t>a u</a:t>
                      </a:r>
                      <a:r>
                        <a:rPr lang="en-US" sz="1400" dirty="0"/>
                        <a:t> AS 2.1% vs 1.0%  (p=0.036); postop </a:t>
                      </a:r>
                      <a:r>
                        <a:rPr lang="cs-CZ" sz="1400" dirty="0"/>
                        <a:t>I</a:t>
                      </a:r>
                      <a:r>
                        <a:rPr lang="en-US" sz="1400" dirty="0"/>
                        <a:t>M </a:t>
                      </a:r>
                      <a:r>
                        <a:rPr lang="cs-CZ" sz="1400" dirty="0"/>
                        <a:t>u</a:t>
                      </a:r>
                      <a:r>
                        <a:rPr lang="en-US" sz="1400" dirty="0"/>
                        <a:t> AS 3.0% vs 1.1% </a:t>
                      </a:r>
                      <a:r>
                        <a:rPr lang="cs-CZ" sz="1400" dirty="0"/>
                        <a:t>( p=0,001)</a:t>
                      </a:r>
                      <a:endParaRPr lang="en-GB" sz="1400" dirty="0"/>
                    </a:p>
                  </a:txBody>
                  <a:tcPr>
                    <a:solidFill>
                      <a:schemeClr val="accent3">
                        <a:lumMod val="20000"/>
                        <a:lumOff val="80000"/>
                      </a:schemeClr>
                    </a:solidFill>
                  </a:tcPr>
                </a:tc>
                <a:tc>
                  <a:txBody>
                    <a:bodyPr/>
                    <a:lstStyle/>
                    <a:p>
                      <a:r>
                        <a:rPr lang="en-US" sz="1400" dirty="0"/>
                        <a:t>P</a:t>
                      </a:r>
                      <a:r>
                        <a:rPr lang="cs-CZ" sz="1400" dirty="0" err="1"/>
                        <a:t>řítomnost</a:t>
                      </a:r>
                      <a:r>
                        <a:rPr lang="cs-CZ" sz="1400" dirty="0"/>
                        <a:t> s</a:t>
                      </a:r>
                      <a:r>
                        <a:rPr lang="en-US" sz="1400" dirty="0" err="1"/>
                        <a:t>ymptom</a:t>
                      </a:r>
                      <a:r>
                        <a:rPr lang="cs-CZ" sz="1400" dirty="0"/>
                        <a:t>ů</a:t>
                      </a:r>
                      <a:r>
                        <a:rPr lang="en-US" sz="1400" dirty="0"/>
                        <a:t>, </a:t>
                      </a:r>
                      <a:r>
                        <a:rPr lang="cs-CZ" sz="1400" dirty="0" err="1"/>
                        <a:t>význ</a:t>
                      </a:r>
                      <a:r>
                        <a:rPr lang="cs-CZ" sz="1400" dirty="0"/>
                        <a:t>. </a:t>
                      </a:r>
                      <a:r>
                        <a:rPr lang="en-US" sz="1400" dirty="0"/>
                        <a:t>AS, MR, preexisting</a:t>
                      </a:r>
                      <a:r>
                        <a:rPr lang="cs-CZ" sz="1400" dirty="0"/>
                        <a:t> ICHS, vysoké operační riziko</a:t>
                      </a:r>
                      <a:endParaRPr lang="en-GB" sz="1400" dirty="0"/>
                    </a:p>
                  </a:txBody>
                  <a:tcPr>
                    <a:solidFill>
                      <a:schemeClr val="accent3">
                        <a:lumMod val="20000"/>
                        <a:lumOff val="80000"/>
                      </a:schemeClr>
                    </a:solidFill>
                  </a:tcPr>
                </a:tc>
                <a:extLst>
                  <a:ext uri="{0D108BD9-81ED-4DB2-BD59-A6C34878D82A}">
                    <a16:rowId xmlns:a16="http://schemas.microsoft.com/office/drawing/2014/main" val="1576423772"/>
                  </a:ext>
                </a:extLst>
              </a:tr>
              <a:tr h="1093074">
                <a:tc>
                  <a:txBody>
                    <a:bodyPr/>
                    <a:lstStyle/>
                    <a:p>
                      <a:r>
                        <a:rPr lang="cs-CZ" sz="1400" dirty="0" err="1"/>
                        <a:t>Tashiro</a:t>
                      </a:r>
                      <a:r>
                        <a:rPr lang="cs-CZ" sz="1400" dirty="0"/>
                        <a:t> et al</a:t>
                      </a:r>
                      <a:endParaRPr lang="en-GB" sz="1400" dirty="0"/>
                    </a:p>
                  </a:txBody>
                  <a:tcPr>
                    <a:solidFill>
                      <a:schemeClr val="accent3">
                        <a:lumMod val="40000"/>
                        <a:lumOff val="60000"/>
                      </a:schemeClr>
                    </a:solidFill>
                  </a:tcPr>
                </a:tc>
                <a:tc>
                  <a:txBody>
                    <a:bodyPr/>
                    <a:lstStyle/>
                    <a:p>
                      <a:r>
                        <a:rPr lang="cs-CZ" sz="1400" dirty="0"/>
                        <a:t>Srovnání výsledků</a:t>
                      </a:r>
                      <a:r>
                        <a:rPr lang="en-US" sz="1400" dirty="0"/>
                        <a:t> NCS </a:t>
                      </a:r>
                      <a:r>
                        <a:rPr lang="cs-CZ" sz="1400" dirty="0"/>
                        <a:t> u </a:t>
                      </a:r>
                      <a:r>
                        <a:rPr lang="en-US" sz="1400" dirty="0"/>
                        <a:t>288 </a:t>
                      </a:r>
                      <a:r>
                        <a:rPr lang="cs-CZ" sz="1400" dirty="0"/>
                        <a:t>s</a:t>
                      </a:r>
                      <a:r>
                        <a:rPr lang="en-US" sz="1400" dirty="0"/>
                        <a:t> </a:t>
                      </a:r>
                      <a:r>
                        <a:rPr lang="cs-CZ" sz="1400" dirty="0" err="1"/>
                        <a:t>význ</a:t>
                      </a:r>
                      <a:r>
                        <a:rPr lang="cs-CZ" sz="1400" dirty="0"/>
                        <a:t>. </a:t>
                      </a:r>
                      <a:r>
                        <a:rPr lang="en-US" sz="1400" dirty="0"/>
                        <a:t> AS </a:t>
                      </a:r>
                      <a:r>
                        <a:rPr lang="cs-CZ" sz="1400" dirty="0"/>
                        <a:t>v době NCS</a:t>
                      </a:r>
                      <a:r>
                        <a:rPr lang="en-US" sz="1400" dirty="0"/>
                        <a:t> NCS vs 203 </a:t>
                      </a:r>
                      <a:r>
                        <a:rPr lang="cs-CZ" sz="1400" dirty="0"/>
                        <a:t>s předchozí </a:t>
                      </a:r>
                      <a:r>
                        <a:rPr lang="en-US" sz="1400" dirty="0"/>
                        <a:t>SAV</a:t>
                      </a:r>
                      <a:r>
                        <a:rPr lang="cs-CZ" sz="1400" dirty="0"/>
                        <a:t>R</a:t>
                      </a:r>
                      <a:endParaRPr lang="en-GB" sz="1400" dirty="0"/>
                    </a:p>
                  </a:txBody>
                  <a:tcPr>
                    <a:solidFill>
                      <a:schemeClr val="accent3">
                        <a:lumMod val="40000"/>
                        <a:lumOff val="60000"/>
                      </a:schemeClr>
                    </a:solidFill>
                  </a:tcPr>
                </a:tc>
                <a:tc>
                  <a:txBody>
                    <a:bodyPr/>
                    <a:lstStyle/>
                    <a:p>
                      <a:r>
                        <a:rPr lang="en-US" sz="1400" dirty="0"/>
                        <a:t>30 d</a:t>
                      </a:r>
                      <a:r>
                        <a:rPr lang="cs-CZ" sz="1400" dirty="0" err="1"/>
                        <a:t>enní</a:t>
                      </a:r>
                      <a:r>
                        <a:rPr lang="cs-CZ" sz="1400" dirty="0"/>
                        <a:t> </a:t>
                      </a:r>
                      <a:r>
                        <a:rPr lang="en-US" sz="1400" dirty="0" err="1"/>
                        <a:t>mortalit</a:t>
                      </a:r>
                      <a:r>
                        <a:rPr lang="cs-CZ" sz="1400" dirty="0"/>
                        <a:t>a u</a:t>
                      </a:r>
                      <a:r>
                        <a:rPr lang="en-US" sz="1400" dirty="0"/>
                        <a:t> AS 5.9% vs 3.1% </a:t>
                      </a:r>
                      <a:r>
                        <a:rPr lang="cs-CZ" sz="1400" dirty="0"/>
                        <a:t>i</a:t>
                      </a:r>
                      <a:r>
                        <a:rPr lang="en-US" sz="1400" dirty="0"/>
                        <a:t> </a:t>
                      </a:r>
                      <a:r>
                        <a:rPr lang="cs-CZ" sz="1400" dirty="0"/>
                        <a:t>k</a:t>
                      </a:r>
                      <a:r>
                        <a:rPr lang="en-US" sz="1400" dirty="0" err="1"/>
                        <a:t>ontrol</a:t>
                      </a:r>
                      <a:r>
                        <a:rPr lang="en-US" sz="1400" dirty="0"/>
                        <a:t> (p=0.13); MACE </a:t>
                      </a:r>
                      <a:r>
                        <a:rPr lang="cs-CZ" sz="1400" dirty="0"/>
                        <a:t>u</a:t>
                      </a:r>
                      <a:r>
                        <a:rPr lang="en-US" sz="1400" dirty="0"/>
                        <a:t> AS 18.8% vs 10.5% </a:t>
                      </a:r>
                      <a:r>
                        <a:rPr lang="cs-CZ" sz="1400" dirty="0"/>
                        <a:t>u </a:t>
                      </a:r>
                      <a:r>
                        <a:rPr lang="en-US" sz="1400" dirty="0"/>
                        <a:t> </a:t>
                      </a:r>
                      <a:r>
                        <a:rPr lang="cs-CZ" sz="1400" dirty="0"/>
                        <a:t>k</a:t>
                      </a:r>
                      <a:r>
                        <a:rPr lang="en-US" sz="1400" dirty="0" err="1"/>
                        <a:t>ontrol</a:t>
                      </a:r>
                      <a:r>
                        <a:rPr lang="en-US" sz="1400" dirty="0"/>
                        <a:t> (p=0.01); 1-</a:t>
                      </a:r>
                      <a:r>
                        <a:rPr lang="cs-CZ" sz="1400" dirty="0"/>
                        <a:t>roční</a:t>
                      </a:r>
                      <a:r>
                        <a:rPr lang="en-US" sz="1400" dirty="0"/>
                        <a:t> </a:t>
                      </a:r>
                      <a:r>
                        <a:rPr lang="en-US" sz="1400" dirty="0" err="1"/>
                        <a:t>mortalit</a:t>
                      </a:r>
                      <a:r>
                        <a:rPr lang="cs-CZ" sz="1400" dirty="0"/>
                        <a:t>a</a:t>
                      </a:r>
                      <a:r>
                        <a:rPr lang="en-US" sz="1400" dirty="0"/>
                        <a:t> </a:t>
                      </a:r>
                      <a:r>
                        <a:rPr lang="cs-CZ" sz="1400" dirty="0"/>
                        <a:t>u</a:t>
                      </a:r>
                      <a:r>
                        <a:rPr lang="en-US" sz="1400" dirty="0"/>
                        <a:t> AS 18.8% vs 7.8% </a:t>
                      </a:r>
                      <a:r>
                        <a:rPr lang="cs-CZ" sz="1400" dirty="0"/>
                        <a:t> u k</a:t>
                      </a:r>
                      <a:r>
                        <a:rPr lang="en-US" sz="1400" dirty="0" err="1"/>
                        <a:t>ontrol</a:t>
                      </a:r>
                      <a:r>
                        <a:rPr lang="en-US" sz="1400" dirty="0"/>
                        <a:t> (p&lt;0.001)</a:t>
                      </a:r>
                      <a:endParaRPr lang="en-GB" sz="1400" dirty="0"/>
                    </a:p>
                  </a:txBody>
                  <a:tcPr>
                    <a:solidFill>
                      <a:schemeClr val="accent3">
                        <a:lumMod val="40000"/>
                        <a:lumOff val="60000"/>
                      </a:schemeClr>
                    </a:solidFill>
                  </a:tcPr>
                </a:tc>
                <a:tc>
                  <a:txBody>
                    <a:bodyPr/>
                    <a:lstStyle/>
                    <a:p>
                      <a:r>
                        <a:rPr lang="en-US" sz="1400" dirty="0"/>
                        <a:t>P</a:t>
                      </a:r>
                      <a:r>
                        <a:rPr lang="cs-CZ" sz="1400" dirty="0" err="1"/>
                        <a:t>řítomnost</a:t>
                      </a:r>
                      <a:r>
                        <a:rPr lang="cs-CZ" sz="1400" dirty="0"/>
                        <a:t> </a:t>
                      </a:r>
                      <a:r>
                        <a:rPr lang="en-US" sz="1400" dirty="0"/>
                        <a:t>symptom</a:t>
                      </a:r>
                      <a:r>
                        <a:rPr lang="cs-CZ" sz="1400" dirty="0"/>
                        <a:t>ů</a:t>
                      </a:r>
                      <a:r>
                        <a:rPr lang="en-US" sz="1400" dirty="0"/>
                        <a:t>, </a:t>
                      </a:r>
                      <a:r>
                        <a:rPr lang="en-US" sz="1400" dirty="0" err="1"/>
                        <a:t>emergen</a:t>
                      </a:r>
                      <a:r>
                        <a:rPr lang="cs-CZ" sz="1400" dirty="0" err="1"/>
                        <a:t>tní</a:t>
                      </a:r>
                      <a:r>
                        <a:rPr lang="en-US" sz="1400" dirty="0"/>
                        <a:t> NCS, </a:t>
                      </a:r>
                      <a:r>
                        <a:rPr lang="cs-CZ" sz="1400" dirty="0"/>
                        <a:t> FS</a:t>
                      </a:r>
                      <a:r>
                        <a:rPr lang="en-US" sz="1400" dirty="0"/>
                        <a:t>, </a:t>
                      </a:r>
                      <a:r>
                        <a:rPr lang="cs-CZ" sz="1400" dirty="0"/>
                        <a:t>k</a:t>
                      </a:r>
                      <a:r>
                        <a:rPr lang="en-US" sz="1400" dirty="0" err="1"/>
                        <a:t>reatinin</a:t>
                      </a:r>
                      <a:r>
                        <a:rPr lang="en-US" sz="1400" dirty="0"/>
                        <a:t> &gt;2mg/dL, e</a:t>
                      </a:r>
                      <a:r>
                        <a:rPr lang="cs-CZ" sz="1400" dirty="0" err="1"/>
                        <a:t>jekční</a:t>
                      </a:r>
                      <a:r>
                        <a:rPr lang="cs-CZ" sz="1400" dirty="0"/>
                        <a:t> frakce</a:t>
                      </a:r>
                      <a:r>
                        <a:rPr lang="en-US" sz="1400" dirty="0"/>
                        <a:t> </a:t>
                      </a:r>
                      <a:endParaRPr lang="en-GB" sz="1400" dirty="0"/>
                    </a:p>
                  </a:txBody>
                  <a:tcPr>
                    <a:solidFill>
                      <a:schemeClr val="accent3">
                        <a:lumMod val="40000"/>
                        <a:lumOff val="60000"/>
                      </a:schemeClr>
                    </a:solidFill>
                  </a:tcPr>
                </a:tc>
                <a:extLst>
                  <a:ext uri="{0D108BD9-81ED-4DB2-BD59-A6C34878D82A}">
                    <a16:rowId xmlns:a16="http://schemas.microsoft.com/office/drawing/2014/main" val="2253546378"/>
                  </a:ext>
                </a:extLst>
              </a:tr>
            </a:tbl>
          </a:graphicData>
        </a:graphic>
      </p:graphicFrame>
      <p:sp>
        <p:nvSpPr>
          <p:cNvPr id="5" name="TextovéPole 4">
            <a:extLst>
              <a:ext uri="{FF2B5EF4-FFF2-40B4-BE49-F238E27FC236}">
                <a16:creationId xmlns:a16="http://schemas.microsoft.com/office/drawing/2014/main" id="{B28B0FEA-EFF2-446E-9F7C-0AC5237543F6}"/>
              </a:ext>
            </a:extLst>
          </p:cNvPr>
          <p:cNvSpPr txBox="1"/>
          <p:nvPr/>
        </p:nvSpPr>
        <p:spPr>
          <a:xfrm>
            <a:off x="4114800" y="2971800"/>
            <a:ext cx="65" cy="276999"/>
          </a:xfrm>
          <a:prstGeom prst="rect">
            <a:avLst/>
          </a:prstGeom>
          <a:noFill/>
        </p:spPr>
        <p:txBody>
          <a:bodyPr wrap="none" lIns="0" tIns="0" rIns="0" bIns="0" rtlCol="0">
            <a:spAutoFit/>
          </a:bodyPr>
          <a:lstStyle/>
          <a:p>
            <a:endParaRPr lang="en-GB" dirty="0"/>
          </a:p>
        </p:txBody>
      </p:sp>
      <p:sp>
        <p:nvSpPr>
          <p:cNvPr id="11" name="Šipka: doprava 10">
            <a:extLst>
              <a:ext uri="{FF2B5EF4-FFF2-40B4-BE49-F238E27FC236}">
                <a16:creationId xmlns:a16="http://schemas.microsoft.com/office/drawing/2014/main" id="{23E4F6E3-61D9-41A2-B699-49C3344EA1AE}"/>
              </a:ext>
            </a:extLst>
          </p:cNvPr>
          <p:cNvSpPr/>
          <p:nvPr/>
        </p:nvSpPr>
        <p:spPr>
          <a:xfrm>
            <a:off x="5940720" y="3819573"/>
            <a:ext cx="957533" cy="336431"/>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Šipka: doprava 8">
            <a:extLst>
              <a:ext uri="{FF2B5EF4-FFF2-40B4-BE49-F238E27FC236}">
                <a16:creationId xmlns:a16="http://schemas.microsoft.com/office/drawing/2014/main" id="{0BA52EFB-BFCD-4810-B8B9-B439C82077F0}"/>
              </a:ext>
            </a:extLst>
          </p:cNvPr>
          <p:cNvSpPr/>
          <p:nvPr/>
        </p:nvSpPr>
        <p:spPr>
          <a:xfrm>
            <a:off x="6030929" y="2578625"/>
            <a:ext cx="867324" cy="336431"/>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Šipka: doprava 14">
            <a:extLst>
              <a:ext uri="{FF2B5EF4-FFF2-40B4-BE49-F238E27FC236}">
                <a16:creationId xmlns:a16="http://schemas.microsoft.com/office/drawing/2014/main" id="{80FBA4EB-C940-4466-87EC-0D16E112138B}"/>
              </a:ext>
            </a:extLst>
          </p:cNvPr>
          <p:cNvSpPr/>
          <p:nvPr/>
        </p:nvSpPr>
        <p:spPr>
          <a:xfrm>
            <a:off x="5940721" y="5282563"/>
            <a:ext cx="957533" cy="336431"/>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Šipka: doprava 16">
            <a:extLst>
              <a:ext uri="{FF2B5EF4-FFF2-40B4-BE49-F238E27FC236}">
                <a16:creationId xmlns:a16="http://schemas.microsoft.com/office/drawing/2014/main" id="{CA3298B8-316D-4493-983E-FC80E4A690D9}"/>
              </a:ext>
            </a:extLst>
          </p:cNvPr>
          <p:cNvSpPr/>
          <p:nvPr/>
        </p:nvSpPr>
        <p:spPr>
          <a:xfrm>
            <a:off x="5940720" y="6409122"/>
            <a:ext cx="957533" cy="336431"/>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6052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61B159FC-0F09-40ED-8CF7-230EBE3B35C5}"/>
              </a:ext>
            </a:extLst>
          </p:cNvPr>
          <p:cNvGraphicFramePr>
            <a:graphicFrameLocks noGrp="1"/>
          </p:cNvGraphicFramePr>
          <p:nvPr/>
        </p:nvGraphicFramePr>
        <p:xfrm>
          <a:off x="386179" y="2110076"/>
          <a:ext cx="8316157" cy="3429572"/>
        </p:xfrm>
        <a:graphic>
          <a:graphicData uri="http://schemas.openxmlformats.org/drawingml/2006/table">
            <a:tbl>
              <a:tblPr firstRow="1" bandRow="1">
                <a:tableStyleId>{5C22544A-7EE6-4342-B048-85BDC9FD1C3A}</a:tableStyleId>
              </a:tblPr>
              <a:tblGrid>
                <a:gridCol w="2498618">
                  <a:extLst>
                    <a:ext uri="{9D8B030D-6E8A-4147-A177-3AD203B41FA5}">
                      <a16:colId xmlns:a16="http://schemas.microsoft.com/office/drawing/2014/main" val="3906957397"/>
                    </a:ext>
                  </a:extLst>
                </a:gridCol>
                <a:gridCol w="1343193">
                  <a:extLst>
                    <a:ext uri="{9D8B030D-6E8A-4147-A177-3AD203B41FA5}">
                      <a16:colId xmlns:a16="http://schemas.microsoft.com/office/drawing/2014/main" val="517683055"/>
                    </a:ext>
                  </a:extLst>
                </a:gridCol>
                <a:gridCol w="1218461">
                  <a:extLst>
                    <a:ext uri="{9D8B030D-6E8A-4147-A177-3AD203B41FA5}">
                      <a16:colId xmlns:a16="http://schemas.microsoft.com/office/drawing/2014/main" val="728487569"/>
                    </a:ext>
                  </a:extLst>
                </a:gridCol>
                <a:gridCol w="3255885">
                  <a:extLst>
                    <a:ext uri="{9D8B030D-6E8A-4147-A177-3AD203B41FA5}">
                      <a16:colId xmlns:a16="http://schemas.microsoft.com/office/drawing/2014/main" val="1216515480"/>
                    </a:ext>
                  </a:extLst>
                </a:gridCol>
              </a:tblGrid>
              <a:tr h="548640">
                <a:tc>
                  <a:txBody>
                    <a:bodyPr/>
                    <a:lstStyle/>
                    <a:p>
                      <a:pPr algn="l"/>
                      <a:endParaRPr lang="cs-CZ"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100" b="0" i="0" u="none" strike="noStrike" kern="1200" baseline="0" dirty="0">
                          <a:solidFill>
                            <a:schemeClr val="tx1"/>
                          </a:solidFill>
                          <a:latin typeface="+mn-lt"/>
                          <a:ea typeface="+mn-ea"/>
                          <a:cs typeface="+mn-cs"/>
                        </a:rPr>
                        <a:t> </a:t>
                      </a:r>
                      <a:r>
                        <a:rPr lang="cs-CZ" sz="1100" b="1" i="0" u="none" strike="noStrike" kern="1200" baseline="0" dirty="0">
                          <a:solidFill>
                            <a:schemeClr val="tx1"/>
                          </a:solidFill>
                          <a:latin typeface="+mn-lt"/>
                          <a:ea typeface="+mn-ea"/>
                          <a:cs typeface="+mn-cs"/>
                        </a:rPr>
                        <a:t>Nemám konflikt </a:t>
                      </a:r>
                      <a:endParaRPr lang="cs-CZ" sz="1100" b="0" i="0" u="none" strike="noStrike" kern="1200" baseline="0" dirty="0">
                        <a:solidFill>
                          <a:schemeClr val="tx1"/>
                        </a:solidFill>
                        <a:latin typeface="+mn-lt"/>
                        <a:ea typeface="+mn-ea"/>
                        <a:cs typeface="+mn-cs"/>
                      </a:endParaRPr>
                    </a:p>
                    <a:p>
                      <a:pPr algn="ctr"/>
                      <a:r>
                        <a:rPr lang="cs-CZ" sz="1100" dirty="0">
                          <a:solidFill>
                            <a:schemeClr val="tx1"/>
                          </a:solidFill>
                        </a:rPr>
                        <a:t>zájmů</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100" dirty="0">
                          <a:solidFill>
                            <a:schemeClr val="tx1"/>
                          </a:solidFill>
                        </a:rPr>
                        <a:t>Mám konflikt zájmů</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100" dirty="0">
                          <a:solidFill>
                            <a:schemeClr val="tx1"/>
                          </a:solidFill>
                        </a:rPr>
                        <a:t>Specifikace konfliktu (vyjmenujte subjekty, firmy či instituce, se kterými Vaše spolupráce může vést ke konfliktu zájmů)</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2932067838"/>
                  </a:ext>
                </a:extLst>
              </a:tr>
              <a:tr h="338237">
                <a:tc>
                  <a:txBody>
                    <a:bodyPr/>
                    <a:lstStyle/>
                    <a:p>
                      <a:pPr algn="l"/>
                      <a:r>
                        <a:rPr lang="cs-CZ" sz="1200" b="0" dirty="0"/>
                        <a:t>Zaměstnanecký poměr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lang="en-US" sz="1100" dirty="0"/>
                        <a:t>X</a:t>
                      </a: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1231484910"/>
                  </a:ext>
                </a:extLst>
              </a:tr>
              <a:tr h="418504">
                <a:tc>
                  <a:txBody>
                    <a:bodyPr/>
                    <a:lstStyle/>
                    <a:p>
                      <a:pPr algn="l"/>
                      <a:r>
                        <a:rPr lang="cs-CZ" sz="1200" dirty="0"/>
                        <a:t>Vlastník / akcionář</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100" dirty="0"/>
                    </a:p>
                    <a:p>
                      <a:pPr algn="ctr"/>
                      <a:r>
                        <a:rPr lang="en-US" sz="1100" dirty="0"/>
                        <a:t>X</a:t>
                      </a: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3107545113"/>
                  </a:ext>
                </a:extLst>
              </a:tr>
              <a:tr h="418504">
                <a:tc>
                  <a:txBody>
                    <a:bodyPr/>
                    <a:lstStyle/>
                    <a:p>
                      <a:pPr algn="l"/>
                      <a:r>
                        <a:rPr lang="cs-CZ" sz="1200" dirty="0"/>
                        <a:t>Konzultant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100" dirty="0"/>
                    </a:p>
                    <a:p>
                      <a:pPr algn="ctr"/>
                      <a:r>
                        <a:rPr lang="en-US" sz="1100" dirty="0"/>
                        <a:t>X</a:t>
                      </a: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3523498532"/>
                  </a:ext>
                </a:extLst>
              </a:tr>
              <a:tr h="418504">
                <a:tc>
                  <a:txBody>
                    <a:bodyPr/>
                    <a:lstStyle/>
                    <a:p>
                      <a:pPr algn="l"/>
                      <a:r>
                        <a:rPr lang="cs-CZ" sz="1200" dirty="0"/>
                        <a:t>Přednášková činnost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X</a:t>
                      </a: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1757319712"/>
                  </a:ext>
                </a:extLst>
              </a:tr>
              <a:tr h="434340">
                <a:tc>
                  <a:txBody>
                    <a:bodyPr/>
                    <a:lstStyle/>
                    <a:p>
                      <a:pPr algn="l"/>
                      <a:r>
                        <a:rPr lang="cs-CZ" sz="1200" dirty="0"/>
                        <a:t>Člen poradních sborů (</a:t>
                      </a:r>
                      <a:r>
                        <a:rPr lang="cs-CZ" sz="1200" dirty="0" err="1"/>
                        <a:t>advisory</a:t>
                      </a:r>
                      <a:r>
                        <a:rPr lang="cs-CZ" sz="1200" dirty="0"/>
                        <a:t> </a:t>
                      </a:r>
                      <a:r>
                        <a:rPr lang="cs-CZ" sz="1200" dirty="0" err="1"/>
                        <a:t>boards</a:t>
                      </a:r>
                      <a:r>
                        <a:rPr lang="cs-CZ" sz="12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X</a:t>
                      </a: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2924211609"/>
                  </a:ext>
                </a:extLst>
              </a:tr>
              <a:tr h="418504">
                <a:tc>
                  <a:txBody>
                    <a:bodyPr/>
                    <a:lstStyle/>
                    <a:p>
                      <a:pPr algn="l"/>
                      <a:r>
                        <a:rPr lang="cs-CZ" sz="1200" dirty="0"/>
                        <a:t>Podpora výzkumu / granty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X</a:t>
                      </a: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93121771"/>
                  </a:ext>
                </a:extLst>
              </a:tr>
              <a:tr h="434340">
                <a:tc>
                  <a:txBody>
                    <a:bodyPr/>
                    <a:lstStyle/>
                    <a:p>
                      <a:pPr algn="l"/>
                      <a:r>
                        <a:rPr lang="cs-CZ" sz="1200" dirty="0"/>
                        <a:t>Jiné honoráře (např. za klinické studie či registry)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X</a:t>
                      </a: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348542458"/>
                  </a:ext>
                </a:extLst>
              </a:tr>
            </a:tbl>
          </a:graphicData>
        </a:graphic>
      </p:graphicFrame>
      <p:pic>
        <p:nvPicPr>
          <p:cNvPr id="3" name="Obrázek 2">
            <a:extLst>
              <a:ext uri="{FF2B5EF4-FFF2-40B4-BE49-F238E27FC236}">
                <a16:creationId xmlns:a16="http://schemas.microsoft.com/office/drawing/2014/main" id="{8F838168-C737-4553-910C-F47B148B7FE1}"/>
              </a:ext>
            </a:extLst>
          </p:cNvPr>
          <p:cNvPicPr>
            <a:picLocks noChangeAspect="1"/>
          </p:cNvPicPr>
          <p:nvPr/>
        </p:nvPicPr>
        <p:blipFill rotWithShape="1">
          <a:blip r:embed="rId2"/>
          <a:srcRect b="76699"/>
          <a:stretch/>
        </p:blipFill>
        <p:spPr>
          <a:xfrm>
            <a:off x="0" y="857250"/>
            <a:ext cx="9144000" cy="1198486"/>
          </a:xfrm>
          <a:prstGeom prst="rect">
            <a:avLst/>
          </a:prstGeom>
        </p:spPr>
      </p:pic>
    </p:spTree>
    <p:extLst>
      <p:ext uri="{BB962C8B-B14F-4D97-AF65-F5344CB8AC3E}">
        <p14:creationId xmlns:p14="http://schemas.microsoft.com/office/powerpoint/2010/main" val="710985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AFD2B8-2D3D-41A5-8BA0-F3E043A65468}"/>
              </a:ext>
            </a:extLst>
          </p:cNvPr>
          <p:cNvSpPr>
            <a:spLocks noGrp="1"/>
          </p:cNvSpPr>
          <p:nvPr>
            <p:ph type="title"/>
          </p:nvPr>
        </p:nvSpPr>
        <p:spPr>
          <a:xfrm>
            <a:off x="628649" y="137160"/>
            <a:ext cx="8041218" cy="819575"/>
          </a:xfrm>
          <a:solidFill>
            <a:schemeClr val="bg1">
              <a:lumMod val="95000"/>
            </a:schemeClr>
          </a:solidFill>
        </p:spPr>
        <p:txBody>
          <a:bodyPr>
            <a:normAutofit/>
          </a:bodyPr>
          <a:lstStyle/>
          <a:p>
            <a:r>
              <a:rPr lang="cs-CZ" sz="2400" b="1" dirty="0">
                <a:latin typeface="+mn-lt"/>
              </a:rPr>
              <a:t>Nekardiální operace, srovnání role profylaktické SAVR (TAVR) </a:t>
            </a:r>
            <a:endParaRPr lang="en-GB" sz="2400" b="1" dirty="0">
              <a:latin typeface="+mn-lt"/>
            </a:endParaRPr>
          </a:p>
        </p:txBody>
      </p:sp>
      <p:graphicFrame>
        <p:nvGraphicFramePr>
          <p:cNvPr id="4" name="Tabulka 4">
            <a:extLst>
              <a:ext uri="{FF2B5EF4-FFF2-40B4-BE49-F238E27FC236}">
                <a16:creationId xmlns:a16="http://schemas.microsoft.com/office/drawing/2014/main" id="{1C932904-7367-487A-9910-78244049BBB7}"/>
              </a:ext>
            </a:extLst>
          </p:cNvPr>
          <p:cNvGraphicFramePr>
            <a:graphicFrameLocks noGrp="1"/>
          </p:cNvGraphicFramePr>
          <p:nvPr>
            <p:ph idx="1"/>
            <p:extLst>
              <p:ext uri="{D42A27DB-BD31-4B8C-83A1-F6EECF244321}">
                <p14:modId xmlns:p14="http://schemas.microsoft.com/office/powerpoint/2010/main" val="462328994"/>
              </p:ext>
            </p:extLst>
          </p:nvPr>
        </p:nvGraphicFramePr>
        <p:xfrm>
          <a:off x="386239" y="956735"/>
          <a:ext cx="8526038" cy="5789499"/>
        </p:xfrm>
        <a:graphic>
          <a:graphicData uri="http://schemas.openxmlformats.org/drawingml/2006/table">
            <a:tbl>
              <a:tblPr firstRow="1" bandRow="1">
                <a:tableStyleId>{5C22544A-7EE6-4342-B048-85BDC9FD1C3A}</a:tableStyleId>
              </a:tblPr>
              <a:tblGrid>
                <a:gridCol w="1062209">
                  <a:extLst>
                    <a:ext uri="{9D8B030D-6E8A-4147-A177-3AD203B41FA5}">
                      <a16:colId xmlns:a16="http://schemas.microsoft.com/office/drawing/2014/main" val="1307827207"/>
                    </a:ext>
                  </a:extLst>
                </a:gridCol>
                <a:gridCol w="1995866">
                  <a:extLst>
                    <a:ext uri="{9D8B030D-6E8A-4147-A177-3AD203B41FA5}">
                      <a16:colId xmlns:a16="http://schemas.microsoft.com/office/drawing/2014/main" val="3855194616"/>
                    </a:ext>
                  </a:extLst>
                </a:gridCol>
                <a:gridCol w="3336008">
                  <a:extLst>
                    <a:ext uri="{9D8B030D-6E8A-4147-A177-3AD203B41FA5}">
                      <a16:colId xmlns:a16="http://schemas.microsoft.com/office/drawing/2014/main" val="484415819"/>
                    </a:ext>
                  </a:extLst>
                </a:gridCol>
                <a:gridCol w="2131955">
                  <a:extLst>
                    <a:ext uri="{9D8B030D-6E8A-4147-A177-3AD203B41FA5}">
                      <a16:colId xmlns:a16="http://schemas.microsoft.com/office/drawing/2014/main" val="3286408453"/>
                    </a:ext>
                  </a:extLst>
                </a:gridCol>
              </a:tblGrid>
              <a:tr h="660205">
                <a:tc>
                  <a:txBody>
                    <a:bodyPr/>
                    <a:lstStyle/>
                    <a:p>
                      <a:endParaRPr lang="en-GB" dirty="0"/>
                    </a:p>
                  </a:txBody>
                  <a:tcPr>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600" dirty="0"/>
                        <a:t>Cíl práce</a:t>
                      </a:r>
                      <a:endParaRPr lang="en-GB" sz="1600" dirty="0"/>
                    </a:p>
                    <a:p>
                      <a:endParaRPr lang="en-GB" sz="1600" dirty="0"/>
                    </a:p>
                  </a:txBody>
                  <a:tcPr>
                    <a:solidFill>
                      <a:schemeClr val="bg2">
                        <a:lumMod val="90000"/>
                      </a:schemeClr>
                    </a:solidFill>
                  </a:tcPr>
                </a:tc>
                <a:tc>
                  <a:txBody>
                    <a:bodyPr/>
                    <a:lstStyle/>
                    <a:p>
                      <a:r>
                        <a:rPr lang="cs-CZ" sz="1600" dirty="0"/>
                        <a:t>    Výsledky </a:t>
                      </a:r>
                      <a:endParaRPr lang="en-GB" sz="1600" dirty="0"/>
                    </a:p>
                  </a:txBody>
                  <a:tcPr>
                    <a:solidFill>
                      <a:schemeClr val="bg2">
                        <a:lumMod val="90000"/>
                      </a:schemeClr>
                    </a:solidFill>
                  </a:tcPr>
                </a:tc>
                <a:tc>
                  <a:txBody>
                    <a:bodyPr/>
                    <a:lstStyle/>
                    <a:p>
                      <a:r>
                        <a:rPr lang="cs-CZ" sz="1600" dirty="0"/>
                        <a:t>Negativní prediktor</a:t>
                      </a:r>
                      <a:endParaRPr lang="en-GB" sz="1600" dirty="0"/>
                    </a:p>
                  </a:txBody>
                  <a:tcPr>
                    <a:solidFill>
                      <a:schemeClr val="bg2">
                        <a:lumMod val="90000"/>
                      </a:schemeClr>
                    </a:solidFill>
                  </a:tcPr>
                </a:tc>
                <a:extLst>
                  <a:ext uri="{0D108BD9-81ED-4DB2-BD59-A6C34878D82A}">
                    <a16:rowId xmlns:a16="http://schemas.microsoft.com/office/drawing/2014/main" val="1757825865"/>
                  </a:ext>
                </a:extLst>
              </a:tr>
              <a:tr h="919572">
                <a:tc>
                  <a:txBody>
                    <a:bodyPr/>
                    <a:lstStyle/>
                    <a:p>
                      <a:r>
                        <a:rPr lang="cs-CZ" sz="1400" dirty="0" err="1"/>
                        <a:t>Taniguchi</a:t>
                      </a:r>
                      <a:r>
                        <a:rPr lang="cs-CZ" sz="1400" dirty="0"/>
                        <a:t> </a:t>
                      </a:r>
                    </a:p>
                    <a:p>
                      <a:r>
                        <a:rPr lang="cs-CZ" sz="1400" dirty="0"/>
                        <a:t>et al</a:t>
                      </a:r>
                      <a:endParaRPr lang="en-GB" sz="1400" dirty="0"/>
                    </a:p>
                  </a:txBody>
                  <a:tcPr>
                    <a:solidFill>
                      <a:schemeClr val="bg1">
                        <a:lumMod val="95000"/>
                      </a:schemeClr>
                    </a:solidFill>
                  </a:tcPr>
                </a:tc>
                <a:tc>
                  <a:txBody>
                    <a:bodyPr/>
                    <a:lstStyle/>
                    <a:p>
                      <a:r>
                        <a:rPr lang="cs-CZ" sz="1400" dirty="0"/>
                        <a:t>Srovnání výsledků </a:t>
                      </a:r>
                      <a:r>
                        <a:rPr lang="en-US" sz="1400" dirty="0"/>
                        <a:t>NCS </a:t>
                      </a:r>
                      <a:r>
                        <a:rPr lang="cs-CZ" sz="1400" dirty="0"/>
                        <a:t>u </a:t>
                      </a:r>
                      <a:r>
                        <a:rPr lang="en-US" sz="1400" dirty="0"/>
                        <a:t>187 </a:t>
                      </a:r>
                      <a:r>
                        <a:rPr lang="cs-CZ" sz="1400" dirty="0"/>
                        <a:t>s </a:t>
                      </a:r>
                      <a:r>
                        <a:rPr lang="cs-CZ" sz="1400" dirty="0" err="1"/>
                        <a:t>význ</a:t>
                      </a:r>
                      <a:r>
                        <a:rPr lang="cs-CZ" sz="1400" dirty="0"/>
                        <a:t>.  </a:t>
                      </a:r>
                      <a:r>
                        <a:rPr lang="en-US" sz="1400" dirty="0"/>
                        <a:t>AS  vs 161 </a:t>
                      </a:r>
                      <a:r>
                        <a:rPr lang="cs-CZ" sz="1400" dirty="0"/>
                        <a:t>s</a:t>
                      </a:r>
                      <a:r>
                        <a:rPr lang="en-US" sz="1400" dirty="0"/>
                        <a:t> p</a:t>
                      </a:r>
                      <a:r>
                        <a:rPr lang="cs-CZ" sz="1400" dirty="0" err="1"/>
                        <a:t>ředchozí</a:t>
                      </a:r>
                      <a:r>
                        <a:rPr lang="cs-CZ" sz="1400" dirty="0"/>
                        <a:t> </a:t>
                      </a:r>
                      <a:r>
                        <a:rPr lang="en-US" sz="1400" dirty="0"/>
                        <a:t>AVR (SAVR or TAVI)</a:t>
                      </a:r>
                      <a:endParaRPr lang="en-GB" sz="1400" dirty="0"/>
                    </a:p>
                  </a:txBody>
                  <a:tcPr>
                    <a:solidFill>
                      <a:schemeClr val="bg1">
                        <a:lumMod val="95000"/>
                      </a:schemeClr>
                    </a:solidFill>
                  </a:tcPr>
                </a:tc>
                <a:tc>
                  <a:txBody>
                    <a:bodyPr/>
                    <a:lstStyle/>
                    <a:p>
                      <a:r>
                        <a:rPr lang="en-US" sz="1400" dirty="0"/>
                        <a:t>30-d</a:t>
                      </a:r>
                      <a:r>
                        <a:rPr lang="cs-CZ" sz="1400" dirty="0" err="1"/>
                        <a:t>enní</a:t>
                      </a:r>
                      <a:r>
                        <a:rPr lang="en-US" sz="1400" dirty="0"/>
                        <a:t> </a:t>
                      </a:r>
                      <a:r>
                        <a:rPr lang="en-US" sz="1400" dirty="0" err="1"/>
                        <a:t>mortalit</a:t>
                      </a:r>
                      <a:r>
                        <a:rPr lang="cs-CZ" sz="1400" dirty="0"/>
                        <a:t>a</a:t>
                      </a:r>
                      <a:r>
                        <a:rPr lang="en-US" sz="1400" dirty="0"/>
                        <a:t>: </a:t>
                      </a:r>
                      <a:r>
                        <a:rPr lang="cs-CZ" sz="1400" dirty="0"/>
                        <a:t>neošetřená </a:t>
                      </a:r>
                      <a:r>
                        <a:rPr lang="en-US" sz="1400" dirty="0"/>
                        <a:t> AS 4.3% vs 0% </a:t>
                      </a:r>
                      <a:r>
                        <a:rPr lang="cs-CZ" sz="1400" dirty="0"/>
                        <a:t> s předchozí </a:t>
                      </a:r>
                      <a:r>
                        <a:rPr lang="en-US" sz="1400" dirty="0"/>
                        <a:t> AVR  (p=0.008)</a:t>
                      </a:r>
                      <a:endParaRPr lang="en-GB" sz="1400" dirty="0"/>
                    </a:p>
                  </a:txBody>
                  <a:tcPr>
                    <a:solidFill>
                      <a:schemeClr val="bg1">
                        <a:lumMod val="95000"/>
                      </a:schemeClr>
                    </a:solidFill>
                  </a:tcPr>
                </a:tc>
                <a:tc>
                  <a:txBody>
                    <a:bodyPr/>
                    <a:lstStyle/>
                    <a:p>
                      <a:r>
                        <a:rPr lang="en-US" sz="1400" dirty="0"/>
                        <a:t>P</a:t>
                      </a:r>
                      <a:r>
                        <a:rPr lang="cs-CZ" sz="1400" dirty="0" err="1"/>
                        <a:t>řítomnost</a:t>
                      </a:r>
                      <a:r>
                        <a:rPr lang="en-US" sz="1400" dirty="0"/>
                        <a:t> symptom</a:t>
                      </a:r>
                      <a:r>
                        <a:rPr lang="cs-CZ" sz="1400" dirty="0"/>
                        <a:t>ů</a:t>
                      </a:r>
                      <a:r>
                        <a:rPr lang="en-US" sz="1400" dirty="0"/>
                        <a:t>, </a:t>
                      </a:r>
                      <a:r>
                        <a:rPr lang="en-US" sz="1400" dirty="0" err="1"/>
                        <a:t>ri</a:t>
                      </a:r>
                      <a:r>
                        <a:rPr lang="cs-CZ" sz="1400" dirty="0" err="1"/>
                        <a:t>ziko</a:t>
                      </a:r>
                      <a:r>
                        <a:rPr lang="cs-CZ" sz="1400" dirty="0"/>
                        <a:t> </a:t>
                      </a:r>
                      <a:r>
                        <a:rPr lang="en-US" sz="1400" dirty="0"/>
                        <a:t> NCS </a:t>
                      </a:r>
                      <a:r>
                        <a:rPr lang="cs-CZ" sz="1400" dirty="0"/>
                        <a:t>u</a:t>
                      </a:r>
                      <a:r>
                        <a:rPr lang="en-US" sz="1400" dirty="0"/>
                        <a:t> asymptomatic</a:t>
                      </a:r>
                      <a:r>
                        <a:rPr lang="cs-CZ" sz="1400" dirty="0" err="1"/>
                        <a:t>kých</a:t>
                      </a:r>
                      <a:r>
                        <a:rPr lang="cs-CZ" sz="1400" dirty="0"/>
                        <a:t> </a:t>
                      </a:r>
                      <a:r>
                        <a:rPr lang="en-US" sz="1400" dirty="0"/>
                        <a:t> pa</a:t>
                      </a:r>
                      <a:r>
                        <a:rPr lang="cs-CZ" sz="1400" dirty="0" err="1"/>
                        <a:t>cientů</a:t>
                      </a:r>
                      <a:endParaRPr lang="en-GB" sz="1400" dirty="0"/>
                    </a:p>
                  </a:txBody>
                  <a:tcPr>
                    <a:solidFill>
                      <a:schemeClr val="bg1">
                        <a:lumMod val="95000"/>
                      </a:schemeClr>
                    </a:solidFill>
                  </a:tcPr>
                </a:tc>
                <a:extLst>
                  <a:ext uri="{0D108BD9-81ED-4DB2-BD59-A6C34878D82A}">
                    <a16:rowId xmlns:a16="http://schemas.microsoft.com/office/drawing/2014/main" val="2192535954"/>
                  </a:ext>
                </a:extLst>
              </a:tr>
              <a:tr h="1654574">
                <a:tc>
                  <a:txBody>
                    <a:bodyPr/>
                    <a:lstStyle/>
                    <a:p>
                      <a:r>
                        <a:rPr lang="cs-CZ" sz="1400" dirty="0"/>
                        <a:t>Luis et al</a:t>
                      </a:r>
                      <a:endParaRPr lang="en-GB" sz="1400" dirty="0"/>
                    </a:p>
                  </a:txBody>
                  <a:tcPr>
                    <a:solidFill>
                      <a:schemeClr val="accent3">
                        <a:lumMod val="40000"/>
                        <a:lumOff val="60000"/>
                      </a:schemeClr>
                    </a:solidFill>
                  </a:tcPr>
                </a:tc>
                <a:tc>
                  <a:txBody>
                    <a:bodyPr/>
                    <a:lstStyle/>
                    <a:p>
                      <a:r>
                        <a:rPr lang="cs-CZ" sz="1400" dirty="0"/>
                        <a:t>Srovnání </a:t>
                      </a:r>
                      <a:r>
                        <a:rPr lang="en-US" sz="1400" dirty="0"/>
                        <a:t> NCS </a:t>
                      </a:r>
                      <a:r>
                        <a:rPr lang="cs-CZ" sz="1400" dirty="0"/>
                        <a:t>u </a:t>
                      </a:r>
                      <a:r>
                        <a:rPr lang="en-US" sz="1400" dirty="0"/>
                        <a:t>288 </a:t>
                      </a:r>
                      <a:r>
                        <a:rPr lang="cs-CZ" sz="1400" dirty="0"/>
                        <a:t>s </a:t>
                      </a:r>
                      <a:r>
                        <a:rPr lang="cs-CZ" sz="1400" dirty="0" err="1"/>
                        <a:t>význ</a:t>
                      </a:r>
                      <a:r>
                        <a:rPr lang="cs-CZ" sz="1400" dirty="0"/>
                        <a:t>. </a:t>
                      </a:r>
                      <a:r>
                        <a:rPr lang="en-US" sz="1400" dirty="0"/>
                        <a:t> </a:t>
                      </a:r>
                      <a:r>
                        <a:rPr lang="cs-CZ" sz="1400" dirty="0"/>
                        <a:t> </a:t>
                      </a:r>
                      <a:r>
                        <a:rPr lang="en-US" sz="1400" dirty="0"/>
                        <a:t>AS  vs 203 pa</a:t>
                      </a:r>
                      <a:r>
                        <a:rPr lang="cs-CZ" sz="1400" dirty="0"/>
                        <a:t>c</a:t>
                      </a:r>
                      <a:r>
                        <a:rPr lang="en-US" sz="1400" dirty="0" err="1"/>
                        <a:t>ient</a:t>
                      </a:r>
                      <a:r>
                        <a:rPr lang="cs-CZ" sz="1400" dirty="0"/>
                        <a:t>ů s předchozí </a:t>
                      </a:r>
                      <a:r>
                        <a:rPr lang="en-US" sz="1400" dirty="0"/>
                        <a:t> SAVR</a:t>
                      </a:r>
                      <a:endParaRPr lang="en-GB" sz="1400" dirty="0"/>
                    </a:p>
                  </a:txBody>
                  <a:tcPr>
                    <a:solidFill>
                      <a:schemeClr val="accent3">
                        <a:lumMod val="40000"/>
                        <a:lumOff val="60000"/>
                      </a:schemeClr>
                    </a:solidFill>
                  </a:tcPr>
                </a:tc>
                <a:tc>
                  <a:txBody>
                    <a:bodyPr/>
                    <a:lstStyle/>
                    <a:p>
                      <a:r>
                        <a:rPr lang="en-US" sz="1400" dirty="0"/>
                        <a:t>30-day MACE: AS 20.5% vs 5.4% </a:t>
                      </a:r>
                      <a:r>
                        <a:rPr lang="cs-CZ" sz="1400" dirty="0"/>
                        <a:t>v</a:t>
                      </a:r>
                      <a:r>
                        <a:rPr lang="en-US" sz="1400" dirty="0"/>
                        <a:t> AVR </a:t>
                      </a:r>
                      <a:r>
                        <a:rPr lang="cs-CZ" sz="1400" dirty="0"/>
                        <a:t>skupině</a:t>
                      </a:r>
                      <a:r>
                        <a:rPr lang="en-US" sz="1400" dirty="0"/>
                        <a:t> (p&lt;0.001). </a:t>
                      </a:r>
                      <a:r>
                        <a:rPr lang="cs-CZ" sz="1400" dirty="0"/>
                        <a:t>Nové nebo  zhoršené </a:t>
                      </a:r>
                      <a:r>
                        <a:rPr lang="en-US" sz="1400" dirty="0"/>
                        <a:t>HF </a:t>
                      </a:r>
                      <a:r>
                        <a:rPr lang="cs-CZ" sz="1400" dirty="0"/>
                        <a:t>u</a:t>
                      </a:r>
                      <a:r>
                        <a:rPr lang="en-US" sz="1400" dirty="0"/>
                        <a:t>  AS 17.7%</a:t>
                      </a:r>
                      <a:r>
                        <a:rPr lang="cs-CZ" sz="1400" dirty="0"/>
                        <a:t> vs </a:t>
                      </a:r>
                      <a:r>
                        <a:rPr lang="en-US" sz="1400" dirty="0"/>
                        <a:t>2.5%   </a:t>
                      </a:r>
                      <a:r>
                        <a:rPr lang="cs-CZ" sz="1400" dirty="0"/>
                        <a:t>v </a:t>
                      </a:r>
                      <a:r>
                        <a:rPr lang="en-US" sz="1400" dirty="0"/>
                        <a:t> AVR </a:t>
                      </a:r>
                      <a:r>
                        <a:rPr lang="cs-CZ" sz="1400" dirty="0"/>
                        <a:t>skupině</a:t>
                      </a:r>
                      <a:r>
                        <a:rPr lang="en-US" sz="1400" dirty="0"/>
                        <a:t> (p&lt;0.001). ); </a:t>
                      </a:r>
                      <a:r>
                        <a:rPr lang="cs-CZ" sz="1400" dirty="0"/>
                        <a:t>bez rozdílů  v </a:t>
                      </a:r>
                      <a:r>
                        <a:rPr lang="en-US" sz="1400" dirty="0" err="1"/>
                        <a:t>incidenc</a:t>
                      </a:r>
                      <a:r>
                        <a:rPr lang="cs-CZ" sz="1400" dirty="0"/>
                        <a:t>i</a:t>
                      </a:r>
                      <a:r>
                        <a:rPr lang="en-US" sz="1400" dirty="0"/>
                        <a:t> </a:t>
                      </a:r>
                      <a:r>
                        <a:rPr lang="cs-CZ" sz="1400" dirty="0"/>
                        <a:t>úmrtí</a:t>
                      </a:r>
                      <a:r>
                        <a:rPr lang="en-US" sz="1400" dirty="0"/>
                        <a:t>, I</a:t>
                      </a:r>
                      <a:r>
                        <a:rPr lang="cs-CZ" sz="1400" dirty="0"/>
                        <a:t>M</a:t>
                      </a:r>
                      <a:r>
                        <a:rPr lang="en-US" sz="1400" dirty="0"/>
                        <a:t>, </a:t>
                      </a:r>
                      <a:r>
                        <a:rPr lang="cs-CZ" sz="1400" dirty="0"/>
                        <a:t>KT nebo </a:t>
                      </a:r>
                      <a:r>
                        <a:rPr lang="en-US" sz="1400" dirty="0"/>
                        <a:t> </a:t>
                      </a:r>
                      <a:r>
                        <a:rPr lang="cs-CZ" sz="1400" dirty="0"/>
                        <a:t>CMP ve</a:t>
                      </a:r>
                      <a:r>
                        <a:rPr lang="en-US" sz="1400" dirty="0"/>
                        <a:t> 30 d</a:t>
                      </a:r>
                      <a:r>
                        <a:rPr lang="cs-CZ" sz="1400" dirty="0"/>
                        <a:t>nech, </a:t>
                      </a:r>
                      <a:r>
                        <a:rPr lang="en-US" sz="1400" dirty="0"/>
                        <a:t> 5-</a:t>
                      </a:r>
                      <a:r>
                        <a:rPr lang="cs-CZ" sz="1400" dirty="0"/>
                        <a:t>letá </a:t>
                      </a:r>
                      <a:r>
                        <a:rPr lang="en-US" sz="1400" dirty="0"/>
                        <a:t> </a:t>
                      </a:r>
                      <a:r>
                        <a:rPr lang="en-US" sz="1400" dirty="0" err="1"/>
                        <a:t>mortalit</a:t>
                      </a:r>
                      <a:r>
                        <a:rPr lang="cs-CZ" sz="1400" dirty="0"/>
                        <a:t>a</a:t>
                      </a:r>
                      <a:r>
                        <a:rPr lang="en-US" sz="1400" dirty="0"/>
                        <a:t> : untreated AS 57.0%</a:t>
                      </a:r>
                      <a:r>
                        <a:rPr lang="cs-CZ" sz="1400" dirty="0"/>
                        <a:t> </a:t>
                      </a:r>
                      <a:r>
                        <a:rPr lang="en-US" sz="1400" dirty="0"/>
                        <a:t>vs 32.7% </a:t>
                      </a:r>
                      <a:r>
                        <a:rPr lang="cs-CZ" sz="1400" dirty="0"/>
                        <a:t>u</a:t>
                      </a:r>
                      <a:r>
                        <a:rPr lang="en-US" sz="1400" dirty="0"/>
                        <a:t> AVR (p&lt;0.001).</a:t>
                      </a:r>
                      <a:endParaRPr lang="en-GB" sz="1400" dirty="0"/>
                    </a:p>
                  </a:txBody>
                  <a:tcPr>
                    <a:solidFill>
                      <a:schemeClr val="accent3">
                        <a:lumMod val="40000"/>
                        <a:lumOff val="60000"/>
                      </a:schemeClr>
                    </a:solidFill>
                  </a:tcPr>
                </a:tc>
                <a:tc>
                  <a:txBody>
                    <a:bodyPr/>
                    <a:lstStyle/>
                    <a:p>
                      <a:r>
                        <a:rPr lang="en-US" sz="1400" dirty="0"/>
                        <a:t>P</a:t>
                      </a:r>
                      <a:r>
                        <a:rPr lang="cs-CZ" sz="1400" dirty="0" err="1"/>
                        <a:t>řítomnost</a:t>
                      </a:r>
                      <a:r>
                        <a:rPr lang="cs-CZ" sz="1400" dirty="0"/>
                        <a:t> </a:t>
                      </a:r>
                      <a:r>
                        <a:rPr lang="en-US" sz="1400" dirty="0"/>
                        <a:t> symptom</a:t>
                      </a:r>
                      <a:r>
                        <a:rPr lang="cs-CZ" sz="1400" dirty="0"/>
                        <a:t>ů</a:t>
                      </a:r>
                      <a:r>
                        <a:rPr lang="en-US" sz="1400" dirty="0"/>
                        <a:t>, pl</a:t>
                      </a:r>
                      <a:r>
                        <a:rPr lang="cs-CZ" sz="1400" dirty="0" err="1"/>
                        <a:t>icní</a:t>
                      </a:r>
                      <a:r>
                        <a:rPr lang="cs-CZ" sz="1400" dirty="0"/>
                        <a:t>  onemocnění </a:t>
                      </a:r>
                      <a:r>
                        <a:rPr lang="en-US" sz="1400" dirty="0"/>
                        <a:t>, hypertension, </a:t>
                      </a:r>
                      <a:r>
                        <a:rPr lang="cs-CZ" sz="1400" dirty="0"/>
                        <a:t>vysoký věk KCH operace</a:t>
                      </a:r>
                      <a:r>
                        <a:rPr lang="en-US" sz="1400" dirty="0"/>
                        <a:t>, dial</a:t>
                      </a:r>
                      <a:r>
                        <a:rPr lang="cs-CZ" sz="1400" dirty="0" err="1"/>
                        <a:t>yza</a:t>
                      </a:r>
                      <a:endParaRPr lang="en-GB" sz="1400" dirty="0"/>
                    </a:p>
                  </a:txBody>
                  <a:tcPr>
                    <a:solidFill>
                      <a:schemeClr val="accent3">
                        <a:lumMod val="40000"/>
                        <a:lumOff val="60000"/>
                      </a:schemeClr>
                    </a:solidFill>
                  </a:tcPr>
                </a:tc>
                <a:extLst>
                  <a:ext uri="{0D108BD9-81ED-4DB2-BD59-A6C34878D82A}">
                    <a16:rowId xmlns:a16="http://schemas.microsoft.com/office/drawing/2014/main" val="2592043415"/>
                  </a:ext>
                </a:extLst>
              </a:tr>
              <a:tr h="936224">
                <a:tc>
                  <a:txBody>
                    <a:bodyPr/>
                    <a:lstStyle/>
                    <a:p>
                      <a:r>
                        <a:rPr lang="cs-CZ" sz="1400" dirty="0" err="1"/>
                        <a:t>Okuno</a:t>
                      </a:r>
                      <a:r>
                        <a:rPr lang="cs-CZ" sz="1400" dirty="0"/>
                        <a:t> et al</a:t>
                      </a:r>
                      <a:endParaRPr lang="en-GB" sz="1400" dirty="0"/>
                    </a:p>
                  </a:txBody>
                  <a:tcPr>
                    <a:solidFill>
                      <a:schemeClr val="bg1">
                        <a:lumMod val="95000"/>
                      </a:schemeClr>
                    </a:solidFill>
                  </a:tcPr>
                </a:tc>
                <a:tc>
                  <a:txBody>
                    <a:bodyPr/>
                    <a:lstStyle/>
                    <a:p>
                      <a:r>
                        <a:rPr lang="cs-CZ" sz="1400" dirty="0"/>
                        <a:t>Výsledky </a:t>
                      </a:r>
                      <a:r>
                        <a:rPr lang="en-US" sz="1400" dirty="0"/>
                        <a:t> 7 </a:t>
                      </a:r>
                      <a:r>
                        <a:rPr lang="cs-CZ" sz="1400" dirty="0"/>
                        <a:t>pacientů s těžkou </a:t>
                      </a:r>
                      <a:r>
                        <a:rPr lang="en-US" sz="1400" dirty="0"/>
                        <a:t>AS </a:t>
                      </a:r>
                      <a:r>
                        <a:rPr lang="cs-CZ" sz="1400" dirty="0"/>
                        <a:t> s ošetřením </a:t>
                      </a:r>
                      <a:r>
                        <a:rPr lang="en-US" sz="1400" dirty="0"/>
                        <a:t>  TAVI </a:t>
                      </a:r>
                      <a:r>
                        <a:rPr lang="cs-CZ" sz="1400" dirty="0"/>
                        <a:t>před velkou N</a:t>
                      </a:r>
                      <a:r>
                        <a:rPr lang="en-US" sz="1400" dirty="0"/>
                        <a:t>CS (</a:t>
                      </a:r>
                      <a:r>
                        <a:rPr lang="cs-CZ" sz="1400" dirty="0"/>
                        <a:t>bez k</a:t>
                      </a:r>
                      <a:r>
                        <a:rPr lang="en-US" sz="1400" dirty="0" err="1"/>
                        <a:t>ontrol</a:t>
                      </a:r>
                      <a:r>
                        <a:rPr lang="cs-CZ" sz="1400" dirty="0"/>
                        <a:t>ní skupiny)</a:t>
                      </a:r>
                      <a:endParaRPr lang="en-GB" sz="1400" dirty="0"/>
                    </a:p>
                  </a:txBody>
                  <a:tcPr>
                    <a:solidFill>
                      <a:schemeClr val="bg1">
                        <a:lumMod val="95000"/>
                      </a:schemeClr>
                    </a:solidFill>
                  </a:tcPr>
                </a:tc>
                <a:tc>
                  <a:txBody>
                    <a:bodyPr/>
                    <a:lstStyle/>
                    <a:p>
                      <a:r>
                        <a:rPr lang="en-US" sz="1400" dirty="0" err="1"/>
                        <a:t>Redu</a:t>
                      </a:r>
                      <a:r>
                        <a:rPr lang="cs-CZ" sz="1400" dirty="0" err="1"/>
                        <a:t>kce</a:t>
                      </a:r>
                      <a:r>
                        <a:rPr lang="cs-CZ" sz="1400" dirty="0"/>
                        <a:t>  PG </a:t>
                      </a:r>
                      <a:r>
                        <a:rPr lang="cs-CZ" sz="1400" dirty="0" err="1"/>
                        <a:t>mean</a:t>
                      </a:r>
                      <a:r>
                        <a:rPr lang="cs-CZ" sz="1400" dirty="0"/>
                        <a:t>  z </a:t>
                      </a:r>
                      <a:r>
                        <a:rPr lang="en-US" sz="1400" dirty="0"/>
                        <a:t>54.0 </a:t>
                      </a:r>
                      <a:r>
                        <a:rPr lang="cs-CZ" sz="1400" dirty="0"/>
                        <a:t>na</a:t>
                      </a:r>
                      <a:r>
                        <a:rPr lang="en-US" sz="1400" dirty="0"/>
                        <a:t> 18.0mmHg (p=0.016) NCS </a:t>
                      </a:r>
                      <a:r>
                        <a:rPr lang="cs-CZ" sz="1400" dirty="0"/>
                        <a:t>byly  bez kardiálních</a:t>
                      </a:r>
                      <a:r>
                        <a:rPr lang="en-US" sz="1400" dirty="0"/>
                        <a:t> </a:t>
                      </a:r>
                      <a:r>
                        <a:rPr lang="cs-CZ" sz="1400" dirty="0"/>
                        <a:t>k</a:t>
                      </a:r>
                      <a:r>
                        <a:rPr lang="en-US" sz="1400" dirty="0" err="1"/>
                        <a:t>ompli</a:t>
                      </a:r>
                      <a:r>
                        <a:rPr lang="cs-CZ" sz="1400" dirty="0"/>
                        <a:t>k</a:t>
                      </a:r>
                      <a:r>
                        <a:rPr lang="en-US" sz="1400" dirty="0"/>
                        <a:t>a</a:t>
                      </a:r>
                      <a:r>
                        <a:rPr lang="cs-CZ" sz="1400" dirty="0" err="1"/>
                        <a:t>cí</a:t>
                      </a:r>
                      <a:r>
                        <a:rPr lang="cs-CZ" sz="1400" dirty="0"/>
                        <a:t> </a:t>
                      </a:r>
                      <a:endParaRPr lang="en-GB" sz="1400" dirty="0"/>
                    </a:p>
                  </a:txBody>
                  <a:tcPr>
                    <a:solidFill>
                      <a:schemeClr val="bg1">
                        <a:lumMod val="95000"/>
                      </a:schemeClr>
                    </a:solidFill>
                  </a:tcPr>
                </a:tc>
                <a:tc>
                  <a:txBody>
                    <a:bodyPr/>
                    <a:lstStyle/>
                    <a:p>
                      <a:r>
                        <a:rPr lang="cs-CZ" sz="1400" dirty="0"/>
                        <a:t>NA</a:t>
                      </a:r>
                      <a:endParaRPr lang="en-GB" sz="1400" dirty="0"/>
                    </a:p>
                  </a:txBody>
                  <a:tcPr>
                    <a:solidFill>
                      <a:schemeClr val="bg1">
                        <a:lumMod val="95000"/>
                      </a:schemeClr>
                    </a:solidFill>
                  </a:tcPr>
                </a:tc>
                <a:extLst>
                  <a:ext uri="{0D108BD9-81ED-4DB2-BD59-A6C34878D82A}">
                    <a16:rowId xmlns:a16="http://schemas.microsoft.com/office/drawing/2014/main" val="1576423772"/>
                  </a:ext>
                </a:extLst>
              </a:tr>
              <a:tr h="1528809">
                <a:tc>
                  <a:txBody>
                    <a:bodyPr/>
                    <a:lstStyle/>
                    <a:p>
                      <a:r>
                        <a:rPr lang="cs-CZ" sz="1400" dirty="0" err="1"/>
                        <a:t>Yamamoto</a:t>
                      </a:r>
                      <a:r>
                        <a:rPr lang="cs-CZ" sz="1400" dirty="0"/>
                        <a:t> et al</a:t>
                      </a:r>
                      <a:endParaRPr lang="en-GB" sz="1400" dirty="0"/>
                    </a:p>
                  </a:txBody>
                  <a:tcPr>
                    <a:solidFill>
                      <a:schemeClr val="accent3">
                        <a:lumMod val="40000"/>
                        <a:lumOff val="60000"/>
                      </a:schemeClr>
                    </a:solidFill>
                  </a:tcPr>
                </a:tc>
                <a:tc>
                  <a:txBody>
                    <a:bodyPr/>
                    <a:lstStyle/>
                    <a:p>
                      <a:r>
                        <a:rPr lang="cs-CZ" sz="1400" dirty="0"/>
                        <a:t>Srovnání výsledků</a:t>
                      </a:r>
                      <a:r>
                        <a:rPr lang="en-US" sz="1400" dirty="0"/>
                        <a:t> NCS </a:t>
                      </a:r>
                      <a:r>
                        <a:rPr lang="cs-CZ" sz="1400" dirty="0"/>
                        <a:t> u</a:t>
                      </a:r>
                    </a:p>
                    <a:p>
                      <a:r>
                        <a:rPr lang="en-US" sz="1400" dirty="0"/>
                        <a:t>60 AS p</a:t>
                      </a:r>
                      <a:r>
                        <a:rPr lang="cs-CZ" sz="1400" dirty="0" err="1"/>
                        <a:t>ts</a:t>
                      </a:r>
                      <a:r>
                        <a:rPr lang="en-US" sz="1400" dirty="0"/>
                        <a:t> </a:t>
                      </a:r>
                      <a:r>
                        <a:rPr lang="cs-CZ" sz="1400" dirty="0"/>
                        <a:t> s </a:t>
                      </a:r>
                      <a:r>
                        <a:rPr lang="en-US" sz="1400" dirty="0"/>
                        <a:t> BAV vs 58 pts </a:t>
                      </a:r>
                      <a:r>
                        <a:rPr lang="cs-CZ" sz="1400" dirty="0"/>
                        <a:t>s</a:t>
                      </a:r>
                      <a:r>
                        <a:rPr lang="en-US" sz="1400" dirty="0"/>
                        <a:t> TAVI </a:t>
                      </a:r>
                      <a:r>
                        <a:rPr lang="cs-CZ" sz="1400" dirty="0"/>
                        <a:t> před </a:t>
                      </a:r>
                      <a:r>
                        <a:rPr lang="en-US" sz="1400" dirty="0"/>
                        <a:t> NCS</a:t>
                      </a:r>
                      <a:endParaRPr lang="en-GB" sz="1400" dirty="0"/>
                    </a:p>
                  </a:txBody>
                  <a:tcPr>
                    <a:solidFill>
                      <a:schemeClr val="accent3">
                        <a:lumMod val="40000"/>
                        <a:lumOff val="60000"/>
                      </a:schemeClr>
                    </a:solidFill>
                  </a:tcPr>
                </a:tc>
                <a:tc>
                  <a:txBody>
                    <a:bodyPr/>
                    <a:lstStyle/>
                    <a:p>
                      <a:r>
                        <a:rPr lang="cs-CZ" sz="1400" dirty="0"/>
                        <a:t>PG m</a:t>
                      </a:r>
                      <a:r>
                        <a:rPr lang="en-US" sz="1400" dirty="0" err="1"/>
                        <a:t>ean</a:t>
                      </a:r>
                      <a:r>
                        <a:rPr lang="en-US" sz="1400" dirty="0"/>
                        <a:t> </a:t>
                      </a:r>
                      <a:r>
                        <a:rPr lang="cs-CZ" sz="1400" dirty="0"/>
                        <a:t>před </a:t>
                      </a:r>
                      <a:r>
                        <a:rPr lang="en-US" sz="1400" dirty="0"/>
                        <a:t>NCS </a:t>
                      </a:r>
                      <a:r>
                        <a:rPr lang="cs-CZ" sz="1400" dirty="0"/>
                        <a:t>u</a:t>
                      </a:r>
                      <a:r>
                        <a:rPr lang="en-US" sz="1400" dirty="0"/>
                        <a:t> BAV </a:t>
                      </a:r>
                      <a:r>
                        <a:rPr lang="cs-CZ" sz="1400" dirty="0"/>
                        <a:t>sk.</a:t>
                      </a:r>
                      <a:r>
                        <a:rPr lang="en-US" sz="1400" dirty="0"/>
                        <a:t> 35.0 vs 11.5mmHg </a:t>
                      </a:r>
                      <a:r>
                        <a:rPr lang="cs-CZ" sz="1400" dirty="0"/>
                        <a:t>u</a:t>
                      </a:r>
                      <a:r>
                        <a:rPr lang="en-US" sz="1400" dirty="0"/>
                        <a:t> TAVI (p&lt;0.001</a:t>
                      </a:r>
                      <a:r>
                        <a:rPr lang="cs-CZ" sz="1400" dirty="0"/>
                        <a:t>).</a:t>
                      </a:r>
                      <a:r>
                        <a:rPr lang="en-US" sz="1400" dirty="0"/>
                        <a:t> </a:t>
                      </a:r>
                      <a:r>
                        <a:rPr lang="cs-CZ" sz="1400" dirty="0"/>
                        <a:t>K</a:t>
                      </a:r>
                      <a:r>
                        <a:rPr lang="en-US" sz="1400" dirty="0" err="1"/>
                        <a:t>omb</a:t>
                      </a:r>
                      <a:r>
                        <a:rPr lang="cs-CZ" sz="1400" dirty="0"/>
                        <a:t>.</a:t>
                      </a:r>
                      <a:r>
                        <a:rPr lang="en-US" sz="1400" dirty="0"/>
                        <a:t> </a:t>
                      </a:r>
                      <a:r>
                        <a:rPr lang="cs-CZ" sz="1400" dirty="0"/>
                        <a:t>NÚ v </a:t>
                      </a:r>
                      <a:r>
                        <a:rPr lang="en-US" sz="1400" dirty="0"/>
                        <a:t> BAV </a:t>
                      </a:r>
                      <a:r>
                        <a:rPr lang="cs-CZ" sz="1400" dirty="0"/>
                        <a:t>sk.</a:t>
                      </a:r>
                      <a:r>
                        <a:rPr lang="en-US" sz="1400" dirty="0"/>
                        <a:t> 5.0% vs 6.9% </a:t>
                      </a:r>
                      <a:r>
                        <a:rPr lang="cs-CZ" sz="1400" dirty="0"/>
                        <a:t> u</a:t>
                      </a:r>
                      <a:r>
                        <a:rPr lang="en-US" sz="1400" dirty="0"/>
                        <a:t> TAVI (p=0.48); 30-d</a:t>
                      </a:r>
                      <a:r>
                        <a:rPr lang="cs-CZ" sz="1400" dirty="0" err="1"/>
                        <a:t>enní</a:t>
                      </a:r>
                      <a:r>
                        <a:rPr lang="cs-CZ" sz="1400" dirty="0"/>
                        <a:t> </a:t>
                      </a:r>
                      <a:r>
                        <a:rPr lang="en-US" sz="1400" dirty="0" err="1"/>
                        <a:t>mortali</a:t>
                      </a:r>
                      <a:r>
                        <a:rPr lang="cs-CZ" sz="1400" dirty="0"/>
                        <a:t>a</a:t>
                      </a:r>
                      <a:r>
                        <a:rPr lang="en-US" sz="1400" dirty="0"/>
                        <a:t> 1.7% </a:t>
                      </a:r>
                      <a:r>
                        <a:rPr lang="cs-CZ" sz="1400" dirty="0"/>
                        <a:t> u obou </a:t>
                      </a:r>
                      <a:r>
                        <a:rPr lang="en-US" sz="1400" dirty="0"/>
                        <a:t>; HF </a:t>
                      </a:r>
                      <a:r>
                        <a:rPr lang="cs-CZ" sz="1400" dirty="0"/>
                        <a:t>u</a:t>
                      </a:r>
                      <a:r>
                        <a:rPr lang="en-US" sz="1400" dirty="0"/>
                        <a:t> BAV  3.3% vs 3.4% </a:t>
                      </a:r>
                      <a:r>
                        <a:rPr lang="cs-CZ" sz="1400" dirty="0"/>
                        <a:t>u </a:t>
                      </a:r>
                      <a:r>
                        <a:rPr lang="en-US" sz="1400" dirty="0"/>
                        <a:t>TAVI (p=0.68). 53.3% </a:t>
                      </a:r>
                      <a:r>
                        <a:rPr lang="cs-CZ" sz="1400" dirty="0"/>
                        <a:t>v</a:t>
                      </a:r>
                      <a:r>
                        <a:rPr lang="en-US" sz="1400" dirty="0"/>
                        <a:t> BAV </a:t>
                      </a:r>
                      <a:r>
                        <a:rPr lang="cs-CZ" sz="1400" dirty="0"/>
                        <a:t>sk. Potřebovalo invazivní léčbu</a:t>
                      </a:r>
                      <a:r>
                        <a:rPr lang="en-US" sz="1400" dirty="0"/>
                        <a:t> AS </a:t>
                      </a:r>
                      <a:r>
                        <a:rPr lang="cs-CZ" sz="1400" dirty="0"/>
                        <a:t>během </a:t>
                      </a:r>
                      <a:r>
                        <a:rPr lang="en-US" sz="1400" dirty="0"/>
                        <a:t> follow-up</a:t>
                      </a:r>
                      <a:endParaRPr lang="en-GB" sz="1400" dirty="0"/>
                    </a:p>
                  </a:txBody>
                  <a:tcPr>
                    <a:solidFill>
                      <a:schemeClr val="accent3">
                        <a:lumMod val="40000"/>
                        <a:lumOff val="60000"/>
                      </a:schemeClr>
                    </a:solidFill>
                  </a:tcPr>
                </a:tc>
                <a:tc>
                  <a:txBody>
                    <a:bodyPr/>
                    <a:lstStyle/>
                    <a:p>
                      <a:r>
                        <a:rPr lang="cs-CZ" sz="1400" dirty="0"/>
                        <a:t>NA</a:t>
                      </a:r>
                      <a:endParaRPr lang="en-GB" sz="1400" dirty="0"/>
                    </a:p>
                  </a:txBody>
                  <a:tcPr>
                    <a:solidFill>
                      <a:schemeClr val="accent3">
                        <a:lumMod val="40000"/>
                        <a:lumOff val="60000"/>
                      </a:schemeClr>
                    </a:solidFill>
                  </a:tcPr>
                </a:tc>
                <a:extLst>
                  <a:ext uri="{0D108BD9-81ED-4DB2-BD59-A6C34878D82A}">
                    <a16:rowId xmlns:a16="http://schemas.microsoft.com/office/drawing/2014/main" val="2253546378"/>
                  </a:ext>
                </a:extLst>
              </a:tr>
            </a:tbl>
          </a:graphicData>
        </a:graphic>
      </p:graphicFrame>
      <p:sp>
        <p:nvSpPr>
          <p:cNvPr id="5" name="TextovéPole 4">
            <a:extLst>
              <a:ext uri="{FF2B5EF4-FFF2-40B4-BE49-F238E27FC236}">
                <a16:creationId xmlns:a16="http://schemas.microsoft.com/office/drawing/2014/main" id="{B28B0FEA-EFF2-446E-9F7C-0AC5237543F6}"/>
              </a:ext>
            </a:extLst>
          </p:cNvPr>
          <p:cNvSpPr txBox="1"/>
          <p:nvPr/>
        </p:nvSpPr>
        <p:spPr>
          <a:xfrm>
            <a:off x="4114800" y="2971800"/>
            <a:ext cx="6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Šipka: doprava 7">
            <a:extLst>
              <a:ext uri="{FF2B5EF4-FFF2-40B4-BE49-F238E27FC236}">
                <a16:creationId xmlns:a16="http://schemas.microsoft.com/office/drawing/2014/main" id="{D81E6FAB-76C9-48B3-9BC9-E146F9AD328A}"/>
              </a:ext>
            </a:extLst>
          </p:cNvPr>
          <p:cNvSpPr/>
          <p:nvPr/>
        </p:nvSpPr>
        <p:spPr>
          <a:xfrm>
            <a:off x="5757843" y="2172296"/>
            <a:ext cx="957533" cy="336431"/>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Šipka: doprava 8">
            <a:extLst>
              <a:ext uri="{FF2B5EF4-FFF2-40B4-BE49-F238E27FC236}">
                <a16:creationId xmlns:a16="http://schemas.microsoft.com/office/drawing/2014/main" id="{D01AFDE1-0433-4F9E-932D-E8E764ABAFAA}"/>
              </a:ext>
            </a:extLst>
          </p:cNvPr>
          <p:cNvSpPr/>
          <p:nvPr/>
        </p:nvSpPr>
        <p:spPr>
          <a:xfrm>
            <a:off x="5757842" y="3962457"/>
            <a:ext cx="957533" cy="336431"/>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1582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4995333" y="6213475"/>
            <a:ext cx="4047067" cy="43815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dirty="0">
                <a:solidFill>
                  <a:srgbClr val="333333"/>
                </a:solidFill>
              </a:rPr>
              <a:t>Eur Heart J</a:t>
            </a:r>
            <a:r>
              <a:rPr lang="en-US" altLang="en-US" sz="1000" dirty="0">
                <a:solidFill>
                  <a:srgbClr val="333333"/>
                </a:solidFill>
              </a:rPr>
              <a:t>, ehab395, </a:t>
            </a:r>
            <a:r>
              <a:rPr lang="en-US" altLang="en-US" sz="1000" dirty="0">
                <a:solidFill>
                  <a:srgbClr val="333333"/>
                </a:solidFill>
                <a:hlinkClick r:id="rId3"/>
              </a:rPr>
              <a:t>https://doi.org/10.1093/eurheartj/ehab395</a:t>
            </a:r>
            <a:endParaRPr lang="en-US" altLang="en-US" sz="1000" dirty="0">
              <a:solidFill>
                <a:srgbClr val="333333"/>
              </a:solidFill>
            </a:endParaRPr>
          </a:p>
          <a:p>
            <a:pPr marL="0" lvl="0" indent="0" eaLnBrk="1" hangingPunct="1">
              <a:spcBef>
                <a:spcPct val="0"/>
              </a:spcBef>
              <a:spcAft>
                <a:spcPts val="600"/>
              </a:spcAft>
              <a:buFontTx/>
              <a:buNone/>
            </a:pPr>
            <a:r>
              <a:rPr lang="en-US" altLang="en-US" sz="800" dirty="0">
                <a:solidFill>
                  <a:srgbClr val="2A2A2A"/>
                </a:solidFill>
              </a:rPr>
              <a:t>The content of this slide may be subject to copyright: please see the slide notes for details.</a:t>
            </a:r>
            <a:endParaRPr lang="en-US" altLang="en-US" sz="800" dirty="0">
              <a:solidFill>
                <a:srgbClr val="333333"/>
              </a:solidFill>
            </a:endParaRPr>
          </a:p>
        </p:txBody>
      </p:sp>
      <p:sp>
        <p:nvSpPr>
          <p:cNvPr id="5123" name="Title 1"/>
          <p:cNvSpPr>
            <a:spLocks noGrp="1"/>
          </p:cNvSpPr>
          <p:nvPr>
            <p:ph type="title"/>
          </p:nvPr>
        </p:nvSpPr>
        <p:spPr>
          <a:xfrm>
            <a:off x="1440159" y="496231"/>
            <a:ext cx="6746308" cy="742191"/>
          </a:xfrm>
          <a:prstGeom prst="rect">
            <a:avLst/>
          </a:prstGeom>
          <a:solidFill>
            <a:schemeClr val="bg1">
              <a:lumMod val="95000"/>
            </a:schemeClr>
          </a:solid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lgn="ctr"/>
            <a:r>
              <a:rPr lang="cs-CZ" altLang="en-US" sz="2400" dirty="0">
                <a:latin typeface="+mn-lt"/>
              </a:rPr>
              <a:t>Algoritmus pro nekardiální operace u pacientů s významnou AS </a:t>
            </a:r>
            <a:endParaRPr lang="en-US" altLang="en-US" sz="2400" dirty="0">
              <a:latin typeface="+mn-lt"/>
            </a:endParaRPr>
          </a:p>
        </p:txBody>
      </p:sp>
      <p:pic>
        <p:nvPicPr>
          <p:cNvPr id="5125" name="New picture"/>
          <p:cNvPicPr/>
          <p:nvPr/>
        </p:nvPicPr>
        <p:blipFill>
          <a:blip r:embed="rId4"/>
          <a:stretch>
            <a:fillRect/>
          </a:stretch>
        </p:blipFill>
        <p:spPr>
          <a:xfrm>
            <a:off x="1897380" y="1530626"/>
            <a:ext cx="5349240" cy="44577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69ACE7-E35A-4E38-882F-85B903B9BC19}"/>
              </a:ext>
            </a:extLst>
          </p:cNvPr>
          <p:cNvSpPr>
            <a:spLocks noGrp="1"/>
          </p:cNvSpPr>
          <p:nvPr>
            <p:ph type="title"/>
          </p:nvPr>
        </p:nvSpPr>
        <p:spPr>
          <a:xfrm>
            <a:off x="756241" y="418290"/>
            <a:ext cx="6261247" cy="772558"/>
          </a:xfrm>
          <a:solidFill>
            <a:schemeClr val="bg1">
              <a:lumMod val="95000"/>
            </a:schemeClr>
          </a:solidFill>
        </p:spPr>
        <p:txBody>
          <a:bodyPr/>
          <a:lstStyle/>
          <a:p>
            <a:r>
              <a:rPr lang="cs-CZ" dirty="0"/>
              <a:t>          </a:t>
            </a:r>
            <a:r>
              <a:rPr lang="cs-CZ" sz="2400" b="1" dirty="0">
                <a:latin typeface="+mn-lt"/>
              </a:rPr>
              <a:t>Mitrální stenóza</a:t>
            </a:r>
            <a:endParaRPr lang="en-GB" sz="2400" b="1" dirty="0">
              <a:latin typeface="+mn-lt"/>
            </a:endParaRPr>
          </a:p>
        </p:txBody>
      </p:sp>
      <p:pic>
        <p:nvPicPr>
          <p:cNvPr id="5" name="Zástupný obsah 4">
            <a:extLst>
              <a:ext uri="{FF2B5EF4-FFF2-40B4-BE49-F238E27FC236}">
                <a16:creationId xmlns:a16="http://schemas.microsoft.com/office/drawing/2014/main" id="{AB14218A-E37D-4CDB-85FD-44838EC6A9D8}"/>
              </a:ext>
            </a:extLst>
          </p:cNvPr>
          <p:cNvPicPr>
            <a:picLocks noGrp="1" noChangeAspect="1"/>
          </p:cNvPicPr>
          <p:nvPr>
            <p:ph idx="1"/>
          </p:nvPr>
        </p:nvPicPr>
        <p:blipFill>
          <a:blip r:embed="rId7"/>
          <a:stretch>
            <a:fillRect/>
          </a:stretch>
        </p:blipFill>
        <p:spPr>
          <a:xfrm>
            <a:off x="3886864" y="1679705"/>
            <a:ext cx="2727666" cy="1991960"/>
          </a:xfrm>
        </p:spPr>
      </p:pic>
      <p:pic>
        <p:nvPicPr>
          <p:cNvPr id="4" name="Obrázek 3">
            <a:extLst>
              <a:ext uri="{FF2B5EF4-FFF2-40B4-BE49-F238E27FC236}">
                <a16:creationId xmlns:a16="http://schemas.microsoft.com/office/drawing/2014/main" id="{BC17A245-BA50-45A1-8C86-40A71426D098}"/>
              </a:ext>
            </a:extLst>
          </p:cNvPr>
          <p:cNvPicPr>
            <a:picLocks noChangeAspect="1"/>
          </p:cNvPicPr>
          <p:nvPr/>
        </p:nvPicPr>
        <p:blipFill>
          <a:blip r:embed="rId8"/>
          <a:stretch>
            <a:fillRect/>
          </a:stretch>
        </p:blipFill>
        <p:spPr>
          <a:xfrm>
            <a:off x="4029107" y="3835402"/>
            <a:ext cx="3827644" cy="2867807"/>
          </a:xfrm>
          <a:prstGeom prst="rect">
            <a:avLst/>
          </a:prstGeom>
        </p:spPr>
      </p:pic>
      <p:pic>
        <p:nvPicPr>
          <p:cNvPr id="6" name="MS nguzen  zoom plax.avi">
            <a:hlinkClick r:id="" action="ppaction://media"/>
            <a:extLst>
              <a:ext uri="{FF2B5EF4-FFF2-40B4-BE49-F238E27FC236}">
                <a16:creationId xmlns:a16="http://schemas.microsoft.com/office/drawing/2014/main" id="{550E3691-F364-4F28-9B00-4469DF0E6096}"/>
              </a:ext>
            </a:extLst>
          </p:cNvPr>
          <p:cNvPicPr>
            <a:picLocks noChangeAspect="1"/>
          </p:cNvPicPr>
          <p:nvPr>
            <a:vide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622938" y="2067100"/>
            <a:ext cx="2180844" cy="148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S nguzen sax.avi">
            <a:hlinkClick r:id="" action="ppaction://media"/>
            <a:extLst>
              <a:ext uri="{FF2B5EF4-FFF2-40B4-BE49-F238E27FC236}">
                <a16:creationId xmlns:a16="http://schemas.microsoft.com/office/drawing/2014/main" id="{E07650AB-CDE4-4642-8456-92B0E00DD4B5}"/>
              </a:ext>
            </a:extLst>
          </p:cNvPr>
          <p:cNvPicPr>
            <a:picLocks noChangeAspect="1"/>
          </p:cNvPicPr>
          <p:nvPr>
            <a:videoFile r:link="rId4"/>
            <p:extLst>
              <p:ext uri="{DAA4B4D4-6D71-4841-9C94-3DE7FCFB9230}">
                <p14:media xmlns:p14="http://schemas.microsoft.com/office/powerpoint/2010/main" r:embed="rId3"/>
              </p:ext>
            </p:extLst>
          </p:nvPr>
        </p:nvPicPr>
        <p:blipFill>
          <a:blip r:embed="rId10">
            <a:extLst>
              <a:ext uri="{28A0092B-C50C-407E-A947-70E740481C1C}">
                <a14:useLocalDpi xmlns:a14="http://schemas.microsoft.com/office/drawing/2010/main" val="0"/>
              </a:ext>
            </a:extLst>
          </a:blip>
          <a:srcRect/>
          <a:stretch>
            <a:fillRect/>
          </a:stretch>
        </p:blipFill>
        <p:spPr bwMode="auto">
          <a:xfrm>
            <a:off x="622938" y="4424680"/>
            <a:ext cx="2180844" cy="148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2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3" fill="hold"/>
                                        <p:tgtEl>
                                          <p:spTgt spid="6"/>
                                        </p:tgtEl>
                                      </p:cBhvr>
                                    </p:cmd>
                                  </p:childTnLst>
                                </p:cTn>
                              </p:par>
                              <p:par>
                                <p:cTn id="7" presetID="1" presetClass="mediacall" presetSubtype="0" fill="hold" nodeType="withEffect">
                                  <p:stCondLst>
                                    <p:cond delay="0"/>
                                  </p:stCondLst>
                                  <p:childTnLst>
                                    <p:cmd type="call" cmd="playFrom(0.0)">
                                      <p:cBhvr>
                                        <p:cTn id="8" dur="24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p:cTn id="14" repeatCount="indefinite" fill="hold" display="0">
                  <p:stCondLst>
                    <p:cond delay="indefinite"/>
                  </p:stCondLst>
                  <p:endCondLst>
                    <p:cond evt="onPrev" delay="0">
                      <p:tgtEl>
                        <p:sldTgt/>
                      </p:tgtEl>
                    </p:cond>
                  </p:endCondLst>
                </p:cTn>
                <p:tgtEl>
                  <p:spTgt spid="6"/>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video>
              <p:cMediaNode mute="1">
                <p:cTn id="20" repeatCount="indefinite" fill="hold" display="0">
                  <p:stCondLst>
                    <p:cond delay="indefinite"/>
                  </p:stCondLst>
                  <p:endCondLst>
                    <p:cond evt="onPrev" delay="0">
                      <p:tgtEl>
                        <p:sldTgt/>
                      </p:tgtEl>
                    </p:cond>
                  </p:end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273" y="410074"/>
            <a:ext cx="6980877" cy="615243"/>
          </a:xfrm>
          <a:solidFill>
            <a:schemeClr val="bg1">
              <a:lumMod val="95000"/>
            </a:schemeClr>
          </a:solidFill>
        </p:spPr>
        <p:txBody>
          <a:bodyPr>
            <a:normAutofit/>
          </a:bodyPr>
          <a:lstStyle/>
          <a:p>
            <a:pPr algn="ctr"/>
            <a:r>
              <a:rPr lang="en-US" sz="2400" b="1" dirty="0" err="1">
                <a:latin typeface="+mn-lt"/>
              </a:rPr>
              <a:t>Mitr</a:t>
            </a:r>
            <a:r>
              <a:rPr lang="cs-CZ" sz="2400" b="1" dirty="0" err="1">
                <a:latin typeface="+mn-lt"/>
              </a:rPr>
              <a:t>ální</a:t>
            </a:r>
            <a:r>
              <a:rPr lang="cs-CZ" sz="2400" b="1" dirty="0">
                <a:latin typeface="+mn-lt"/>
              </a:rPr>
              <a:t> stenóza- algoritmus u nekardiální operace</a:t>
            </a:r>
            <a:endParaRPr lang="en-US" sz="2400" b="1" dirty="0">
              <a:latin typeface="+mn-lt"/>
            </a:endParaRPr>
          </a:p>
        </p:txBody>
      </p:sp>
      <p:sp>
        <p:nvSpPr>
          <p:cNvPr id="4" name="TextBox 3"/>
          <p:cNvSpPr txBox="1"/>
          <p:nvPr/>
        </p:nvSpPr>
        <p:spPr>
          <a:xfrm>
            <a:off x="3092443" y="1595223"/>
            <a:ext cx="2886891" cy="646331"/>
          </a:xfrm>
          <a:prstGeom prst="rect">
            <a:avLst/>
          </a:prstGeom>
          <a:noFill/>
        </p:spPr>
        <p:txBody>
          <a:bodyPr wrap="square" rtlCol="0">
            <a:spAutoFit/>
          </a:bodyPr>
          <a:lstStyle/>
          <a:p>
            <a:r>
              <a:rPr lang="cs-CZ" dirty="0"/>
              <a:t>Pacient před nekardiální operací </a:t>
            </a:r>
            <a:endParaRPr lang="en-US" dirty="0"/>
          </a:p>
        </p:txBody>
      </p:sp>
      <p:sp>
        <p:nvSpPr>
          <p:cNvPr id="5" name="TextBox 4"/>
          <p:cNvSpPr txBox="1"/>
          <p:nvPr/>
        </p:nvSpPr>
        <p:spPr>
          <a:xfrm>
            <a:off x="2905525" y="3019856"/>
            <a:ext cx="2638697" cy="1200329"/>
          </a:xfrm>
          <a:prstGeom prst="rect">
            <a:avLst/>
          </a:prstGeom>
          <a:noFill/>
        </p:spPr>
        <p:txBody>
          <a:bodyPr wrap="square" rtlCol="0">
            <a:spAutoFit/>
          </a:bodyPr>
          <a:lstStyle/>
          <a:p>
            <a:pPr marL="285750" indent="-285750">
              <a:buFont typeface="Arial" panose="020B0604020202020204" pitchFamily="34" charset="0"/>
              <a:buChar char="•"/>
            </a:pPr>
            <a:r>
              <a:rPr lang="cs-CZ" dirty="0"/>
              <a:t>Symptomy</a:t>
            </a:r>
          </a:p>
          <a:p>
            <a:pPr marL="285750" indent="-285750">
              <a:buFont typeface="Arial" panose="020B0604020202020204" pitchFamily="34" charset="0"/>
              <a:buChar char="•"/>
            </a:pPr>
            <a:r>
              <a:rPr lang="cs-CZ" dirty="0"/>
              <a:t>PG </a:t>
            </a:r>
            <a:r>
              <a:rPr lang="cs-CZ" dirty="0" err="1"/>
              <a:t>mean</a:t>
            </a:r>
            <a:r>
              <a:rPr lang="cs-CZ" dirty="0"/>
              <a:t> ˃ 15 mm </a:t>
            </a:r>
            <a:r>
              <a:rPr lang="cs-CZ" dirty="0" err="1"/>
              <a:t>Hg</a:t>
            </a:r>
            <a:endParaRPr lang="cs-CZ" dirty="0"/>
          </a:p>
          <a:p>
            <a:pPr marL="285750" indent="-285750">
              <a:buFont typeface="Arial" panose="020B0604020202020204" pitchFamily="34" charset="0"/>
              <a:buChar char="•"/>
            </a:pPr>
            <a:r>
              <a:rPr lang="cs-CZ" dirty="0"/>
              <a:t>PASP ˃ 60 mm </a:t>
            </a:r>
            <a:r>
              <a:rPr lang="cs-CZ" dirty="0" err="1"/>
              <a:t>Hg</a:t>
            </a:r>
            <a:endParaRPr lang="cs-CZ" dirty="0"/>
          </a:p>
          <a:p>
            <a:endParaRPr lang="en-US" dirty="0"/>
          </a:p>
        </p:txBody>
      </p:sp>
      <p:sp>
        <p:nvSpPr>
          <p:cNvPr id="6" name="TextBox 5"/>
          <p:cNvSpPr txBox="1"/>
          <p:nvPr/>
        </p:nvSpPr>
        <p:spPr>
          <a:xfrm>
            <a:off x="6844933" y="3159225"/>
            <a:ext cx="1815737" cy="369332"/>
          </a:xfrm>
          <a:prstGeom prst="rect">
            <a:avLst/>
          </a:prstGeom>
          <a:noFill/>
        </p:spPr>
        <p:txBody>
          <a:bodyPr wrap="square" rtlCol="0">
            <a:spAutoFit/>
          </a:bodyPr>
          <a:lstStyle/>
          <a:p>
            <a:r>
              <a:rPr lang="cs-CZ" dirty="0"/>
              <a:t>vhodný pro BMV</a:t>
            </a:r>
            <a:endParaRPr lang="en-US" dirty="0"/>
          </a:p>
        </p:txBody>
      </p:sp>
      <p:sp>
        <p:nvSpPr>
          <p:cNvPr id="7" name="TextBox 6"/>
          <p:cNvSpPr txBox="1"/>
          <p:nvPr/>
        </p:nvSpPr>
        <p:spPr>
          <a:xfrm>
            <a:off x="5155400" y="4283943"/>
            <a:ext cx="1776549" cy="646331"/>
          </a:xfrm>
          <a:prstGeom prst="rect">
            <a:avLst/>
          </a:prstGeom>
          <a:noFill/>
        </p:spPr>
        <p:txBody>
          <a:bodyPr wrap="square" rtlCol="0">
            <a:spAutoFit/>
          </a:bodyPr>
          <a:lstStyle/>
          <a:p>
            <a:r>
              <a:rPr lang="cs-CZ" dirty="0"/>
              <a:t>Riziko  KCH výkonu ??</a:t>
            </a:r>
            <a:endParaRPr lang="en-US" dirty="0"/>
          </a:p>
        </p:txBody>
      </p:sp>
      <p:sp>
        <p:nvSpPr>
          <p:cNvPr id="8" name="TextBox 7"/>
          <p:cNvSpPr txBox="1"/>
          <p:nvPr/>
        </p:nvSpPr>
        <p:spPr>
          <a:xfrm>
            <a:off x="483326" y="5411430"/>
            <a:ext cx="1776549" cy="646331"/>
          </a:xfrm>
          <a:prstGeom prst="rect">
            <a:avLst/>
          </a:prstGeom>
          <a:solidFill>
            <a:schemeClr val="bg1"/>
          </a:solidFill>
        </p:spPr>
        <p:txBody>
          <a:bodyPr wrap="square" rtlCol="0">
            <a:spAutoFit/>
          </a:bodyPr>
          <a:lstStyle/>
          <a:p>
            <a:r>
              <a:rPr lang="cs-CZ" dirty="0"/>
              <a:t>Nekardiální operace</a:t>
            </a:r>
            <a:endParaRPr lang="en-US" dirty="0"/>
          </a:p>
        </p:txBody>
      </p:sp>
      <p:sp>
        <p:nvSpPr>
          <p:cNvPr id="9" name="TextBox 8"/>
          <p:cNvSpPr txBox="1"/>
          <p:nvPr/>
        </p:nvSpPr>
        <p:spPr>
          <a:xfrm>
            <a:off x="2259875" y="5411430"/>
            <a:ext cx="2024743" cy="923330"/>
          </a:xfrm>
          <a:prstGeom prst="rect">
            <a:avLst/>
          </a:prstGeom>
          <a:solidFill>
            <a:srgbClr val="FF0000">
              <a:alpha val="17000"/>
            </a:srgbClr>
          </a:solidFill>
        </p:spPr>
        <p:txBody>
          <a:bodyPr wrap="square" rtlCol="0">
            <a:spAutoFit/>
          </a:bodyPr>
          <a:lstStyle/>
          <a:p>
            <a:r>
              <a:rPr lang="cs-CZ" dirty="0"/>
              <a:t>Nekardiální operace se striktní monitorací</a:t>
            </a:r>
            <a:endParaRPr lang="en-US" dirty="0"/>
          </a:p>
        </p:txBody>
      </p:sp>
      <p:sp>
        <p:nvSpPr>
          <p:cNvPr id="11" name="TextBox 10"/>
          <p:cNvSpPr txBox="1"/>
          <p:nvPr/>
        </p:nvSpPr>
        <p:spPr>
          <a:xfrm>
            <a:off x="4571999" y="5411429"/>
            <a:ext cx="1985554" cy="646331"/>
          </a:xfrm>
          <a:prstGeom prst="rect">
            <a:avLst/>
          </a:prstGeom>
          <a:noFill/>
        </p:spPr>
        <p:txBody>
          <a:bodyPr wrap="square" rtlCol="0">
            <a:spAutoFit/>
          </a:bodyPr>
          <a:lstStyle/>
          <a:p>
            <a:r>
              <a:rPr lang="cs-CZ" dirty="0"/>
              <a:t>KCH výkon  před nekardiální operací</a:t>
            </a:r>
            <a:endParaRPr lang="en-US" dirty="0"/>
          </a:p>
        </p:txBody>
      </p:sp>
      <p:sp>
        <p:nvSpPr>
          <p:cNvPr id="12" name="TextBox 11"/>
          <p:cNvSpPr txBox="1"/>
          <p:nvPr/>
        </p:nvSpPr>
        <p:spPr>
          <a:xfrm>
            <a:off x="6844933" y="5397590"/>
            <a:ext cx="2024743" cy="646331"/>
          </a:xfrm>
          <a:prstGeom prst="rect">
            <a:avLst/>
          </a:prstGeom>
          <a:noFill/>
        </p:spPr>
        <p:txBody>
          <a:bodyPr wrap="square" rtlCol="0">
            <a:spAutoFit/>
          </a:bodyPr>
          <a:lstStyle/>
          <a:p>
            <a:r>
              <a:rPr lang="cs-CZ" dirty="0"/>
              <a:t>BMV před nekardiální operací</a:t>
            </a:r>
            <a:endParaRPr lang="en-US" dirty="0"/>
          </a:p>
        </p:txBody>
      </p:sp>
      <p:sp>
        <p:nvSpPr>
          <p:cNvPr id="13" name="Rectangle 12"/>
          <p:cNvSpPr/>
          <p:nvPr/>
        </p:nvSpPr>
        <p:spPr>
          <a:xfrm>
            <a:off x="2965780" y="1459910"/>
            <a:ext cx="2925049" cy="850058"/>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stretch>
            <a:fillRect/>
          </a:stretch>
        </p:blipFill>
        <p:spPr>
          <a:xfrm>
            <a:off x="2905525" y="3056477"/>
            <a:ext cx="2959111" cy="819342"/>
          </a:xfrm>
          <a:prstGeom prst="rect">
            <a:avLst/>
          </a:prstGeom>
          <a:noFill/>
        </p:spPr>
      </p:pic>
      <p:sp>
        <p:nvSpPr>
          <p:cNvPr id="15" name="Rectangle 14"/>
          <p:cNvSpPr/>
          <p:nvPr/>
        </p:nvSpPr>
        <p:spPr>
          <a:xfrm>
            <a:off x="6844933" y="3099632"/>
            <a:ext cx="1717766" cy="783537"/>
          </a:xfrm>
          <a:prstGeom prst="rect">
            <a:avLst/>
          </a:prstGeom>
          <a:no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51887" y="5397590"/>
            <a:ext cx="1402314" cy="910526"/>
          </a:xfrm>
          <a:prstGeom prst="rect">
            <a:avLst/>
          </a:prstGeom>
          <a:solidFill>
            <a:srgbClr val="FF0000">
              <a:alpha val="17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59875" y="5384785"/>
            <a:ext cx="2024743" cy="92333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stretch>
            <a:fillRect/>
          </a:stretch>
        </p:blipFill>
        <p:spPr>
          <a:xfrm>
            <a:off x="4540559" y="5389798"/>
            <a:ext cx="2048434" cy="944962"/>
          </a:xfrm>
          <a:prstGeom prst="rect">
            <a:avLst/>
          </a:prstGeom>
          <a:solidFill>
            <a:srgbClr val="FF0000">
              <a:alpha val="17000"/>
            </a:srgbClr>
          </a:solidFill>
        </p:spPr>
      </p:pic>
      <p:pic>
        <p:nvPicPr>
          <p:cNvPr id="19" name="Picture 18"/>
          <p:cNvPicPr>
            <a:picLocks noChangeAspect="1"/>
          </p:cNvPicPr>
          <p:nvPr/>
        </p:nvPicPr>
        <p:blipFill>
          <a:blip r:embed="rId3"/>
          <a:stretch>
            <a:fillRect/>
          </a:stretch>
        </p:blipFill>
        <p:spPr>
          <a:xfrm>
            <a:off x="6844933" y="5363154"/>
            <a:ext cx="2048434" cy="944962"/>
          </a:xfrm>
          <a:prstGeom prst="rect">
            <a:avLst/>
          </a:prstGeom>
          <a:solidFill>
            <a:srgbClr val="FF0000">
              <a:alpha val="17000"/>
            </a:srgbClr>
          </a:solidFill>
        </p:spPr>
      </p:pic>
      <p:pic>
        <p:nvPicPr>
          <p:cNvPr id="20" name="Picture 19"/>
          <p:cNvPicPr>
            <a:picLocks noChangeAspect="1"/>
          </p:cNvPicPr>
          <p:nvPr/>
        </p:nvPicPr>
        <p:blipFill>
          <a:blip r:embed="rId4"/>
          <a:stretch>
            <a:fillRect/>
          </a:stretch>
        </p:blipFill>
        <p:spPr>
          <a:xfrm>
            <a:off x="5155400" y="4265109"/>
            <a:ext cx="1470858" cy="684000"/>
          </a:xfrm>
          <a:prstGeom prst="rect">
            <a:avLst/>
          </a:prstGeom>
        </p:spPr>
      </p:pic>
      <p:cxnSp>
        <p:nvCxnSpPr>
          <p:cNvPr id="22" name="Straight Arrow Connector 21"/>
          <p:cNvCxnSpPr/>
          <p:nvPr/>
        </p:nvCxnSpPr>
        <p:spPr>
          <a:xfrm>
            <a:off x="3815568" y="2367457"/>
            <a:ext cx="0" cy="588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731140" y="2333941"/>
            <a:ext cx="1152653" cy="5921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240971" y="2333941"/>
            <a:ext cx="2129246" cy="2765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165668" y="3491400"/>
            <a:ext cx="5225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19" idx="0"/>
          </p:cNvCxnSpPr>
          <p:nvPr/>
        </p:nvCxnSpPr>
        <p:spPr>
          <a:xfrm>
            <a:off x="7857304" y="3875819"/>
            <a:ext cx="11846" cy="1487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546347" y="3940188"/>
            <a:ext cx="492681" cy="277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4480450" y="5022608"/>
            <a:ext cx="753808" cy="338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0" idx="2"/>
          </p:cNvCxnSpPr>
          <p:nvPr/>
        </p:nvCxnSpPr>
        <p:spPr>
          <a:xfrm>
            <a:off x="5890829" y="4949109"/>
            <a:ext cx="0" cy="414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884782" y="2505415"/>
            <a:ext cx="1354048" cy="369332"/>
          </a:xfrm>
          <a:prstGeom prst="rect">
            <a:avLst/>
          </a:prstGeom>
          <a:noFill/>
        </p:spPr>
        <p:txBody>
          <a:bodyPr wrap="square" rtlCol="0">
            <a:spAutoFit/>
          </a:bodyPr>
          <a:lstStyle/>
          <a:p>
            <a:r>
              <a:rPr lang="cs-CZ" dirty="0"/>
              <a:t>Lehká</a:t>
            </a:r>
            <a:endParaRPr lang="en-US" dirty="0"/>
          </a:p>
        </p:txBody>
      </p:sp>
      <p:sp>
        <p:nvSpPr>
          <p:cNvPr id="42" name="TextBox 41"/>
          <p:cNvSpPr txBox="1"/>
          <p:nvPr/>
        </p:nvSpPr>
        <p:spPr>
          <a:xfrm>
            <a:off x="3852426" y="2497577"/>
            <a:ext cx="992775" cy="369332"/>
          </a:xfrm>
          <a:prstGeom prst="rect">
            <a:avLst/>
          </a:prstGeom>
          <a:noFill/>
        </p:spPr>
        <p:txBody>
          <a:bodyPr wrap="square" rtlCol="0">
            <a:spAutoFit/>
          </a:bodyPr>
          <a:lstStyle/>
          <a:p>
            <a:r>
              <a:rPr lang="cs-CZ" dirty="0"/>
              <a:t>Střední</a:t>
            </a:r>
            <a:endParaRPr lang="en-US" dirty="0"/>
          </a:p>
        </p:txBody>
      </p:sp>
      <p:sp>
        <p:nvSpPr>
          <p:cNvPr id="43" name="TextBox 42"/>
          <p:cNvSpPr txBox="1"/>
          <p:nvPr/>
        </p:nvSpPr>
        <p:spPr>
          <a:xfrm>
            <a:off x="6952941" y="2471179"/>
            <a:ext cx="1645920" cy="369332"/>
          </a:xfrm>
          <a:prstGeom prst="rect">
            <a:avLst/>
          </a:prstGeom>
          <a:noFill/>
        </p:spPr>
        <p:txBody>
          <a:bodyPr wrap="square" rtlCol="0">
            <a:spAutoFit/>
          </a:bodyPr>
          <a:lstStyle/>
          <a:p>
            <a:r>
              <a:rPr lang="cs-CZ" dirty="0"/>
              <a:t>Významná</a:t>
            </a:r>
            <a:endParaRPr lang="en-US" dirty="0"/>
          </a:p>
        </p:txBody>
      </p:sp>
      <p:cxnSp>
        <p:nvCxnSpPr>
          <p:cNvPr id="45" name="Straight Arrow Connector 44"/>
          <p:cNvCxnSpPr/>
          <p:nvPr/>
        </p:nvCxnSpPr>
        <p:spPr>
          <a:xfrm>
            <a:off x="3815568" y="3997360"/>
            <a:ext cx="0" cy="1158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254957" y="4283943"/>
            <a:ext cx="537625" cy="369332"/>
          </a:xfrm>
          <a:prstGeom prst="rect">
            <a:avLst/>
          </a:prstGeom>
          <a:noFill/>
        </p:spPr>
        <p:txBody>
          <a:bodyPr wrap="square" rtlCol="0">
            <a:spAutoFit/>
          </a:bodyPr>
          <a:lstStyle/>
          <a:p>
            <a:r>
              <a:rPr lang="cs-CZ" dirty="0"/>
              <a:t>ne</a:t>
            </a:r>
            <a:endParaRPr lang="en-US" dirty="0"/>
          </a:p>
        </p:txBody>
      </p:sp>
      <p:sp>
        <p:nvSpPr>
          <p:cNvPr id="47" name="TextBox 46"/>
          <p:cNvSpPr txBox="1"/>
          <p:nvPr/>
        </p:nvSpPr>
        <p:spPr>
          <a:xfrm>
            <a:off x="6043674" y="3159225"/>
            <a:ext cx="644509" cy="369332"/>
          </a:xfrm>
          <a:prstGeom prst="rect">
            <a:avLst/>
          </a:prstGeom>
          <a:noFill/>
        </p:spPr>
        <p:txBody>
          <a:bodyPr wrap="square" rtlCol="0">
            <a:spAutoFit/>
          </a:bodyPr>
          <a:lstStyle/>
          <a:p>
            <a:r>
              <a:rPr lang="cs-CZ"/>
              <a:t>Ano</a:t>
            </a:r>
            <a:endParaRPr lang="en-US" dirty="0"/>
          </a:p>
        </p:txBody>
      </p:sp>
      <p:sp>
        <p:nvSpPr>
          <p:cNvPr id="48" name="TextBox 47"/>
          <p:cNvSpPr txBox="1"/>
          <p:nvPr/>
        </p:nvSpPr>
        <p:spPr>
          <a:xfrm>
            <a:off x="6090684" y="3878934"/>
            <a:ext cx="463143" cy="369332"/>
          </a:xfrm>
          <a:prstGeom prst="rect">
            <a:avLst/>
          </a:prstGeom>
          <a:noFill/>
        </p:spPr>
        <p:txBody>
          <a:bodyPr wrap="square" rtlCol="0">
            <a:spAutoFit/>
          </a:bodyPr>
          <a:lstStyle/>
          <a:p>
            <a:r>
              <a:rPr lang="cs-CZ" dirty="0"/>
              <a:t>Ne</a:t>
            </a:r>
            <a:endParaRPr lang="en-US" dirty="0"/>
          </a:p>
        </p:txBody>
      </p:sp>
      <p:sp>
        <p:nvSpPr>
          <p:cNvPr id="49" name="TextBox 48"/>
          <p:cNvSpPr txBox="1"/>
          <p:nvPr/>
        </p:nvSpPr>
        <p:spPr>
          <a:xfrm>
            <a:off x="8020005" y="4316049"/>
            <a:ext cx="809893" cy="369332"/>
          </a:xfrm>
          <a:prstGeom prst="rect">
            <a:avLst/>
          </a:prstGeom>
          <a:noFill/>
        </p:spPr>
        <p:txBody>
          <a:bodyPr wrap="square" rtlCol="0">
            <a:spAutoFit/>
          </a:bodyPr>
          <a:lstStyle/>
          <a:p>
            <a:r>
              <a:rPr lang="cs-CZ" dirty="0"/>
              <a:t>Ano</a:t>
            </a:r>
            <a:endParaRPr lang="en-US" dirty="0"/>
          </a:p>
        </p:txBody>
      </p:sp>
      <p:sp>
        <p:nvSpPr>
          <p:cNvPr id="51" name="TextBox 50"/>
          <p:cNvSpPr txBox="1"/>
          <p:nvPr/>
        </p:nvSpPr>
        <p:spPr>
          <a:xfrm>
            <a:off x="4023439" y="4906255"/>
            <a:ext cx="890895" cy="377525"/>
          </a:xfrm>
          <a:prstGeom prst="rect">
            <a:avLst/>
          </a:prstGeom>
          <a:noFill/>
        </p:spPr>
        <p:txBody>
          <a:bodyPr wrap="square" rtlCol="0">
            <a:spAutoFit/>
          </a:bodyPr>
          <a:lstStyle/>
          <a:p>
            <a:r>
              <a:rPr lang="cs-CZ" dirty="0"/>
              <a:t>vysoké</a:t>
            </a:r>
            <a:endParaRPr lang="en-US" dirty="0"/>
          </a:p>
        </p:txBody>
      </p:sp>
      <p:sp>
        <p:nvSpPr>
          <p:cNvPr id="52" name="TextBox 51"/>
          <p:cNvSpPr txBox="1"/>
          <p:nvPr/>
        </p:nvSpPr>
        <p:spPr>
          <a:xfrm>
            <a:off x="6217495" y="4928132"/>
            <a:ext cx="916294" cy="369332"/>
          </a:xfrm>
          <a:prstGeom prst="rect">
            <a:avLst/>
          </a:prstGeom>
          <a:noFill/>
        </p:spPr>
        <p:txBody>
          <a:bodyPr wrap="square" rtlCol="0">
            <a:spAutoFit/>
          </a:bodyPr>
          <a:lstStyle/>
          <a:p>
            <a:r>
              <a:rPr lang="cs-CZ" dirty="0"/>
              <a:t>nízké</a:t>
            </a:r>
            <a:endParaRPr lang="en-US" dirty="0"/>
          </a:p>
        </p:txBody>
      </p:sp>
    </p:spTree>
    <p:extLst>
      <p:ext uri="{BB962C8B-B14F-4D97-AF65-F5344CB8AC3E}">
        <p14:creationId xmlns:p14="http://schemas.microsoft.com/office/powerpoint/2010/main" val="3791559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S nguzen  zoom plax.avi">
            <a:hlinkClick r:id="" action="ppaction://media"/>
            <a:extLst>
              <a:ext uri="{FF2B5EF4-FFF2-40B4-BE49-F238E27FC236}">
                <a16:creationId xmlns:a16="http://schemas.microsoft.com/office/drawing/2014/main" id="{577DFB1D-0F58-4083-A589-0D5AE7347BF6}"/>
              </a:ext>
            </a:extLst>
          </p:cNvPr>
          <p:cNvPicPr>
            <a:picLocks noChangeAspect="1"/>
          </p:cNvPicPr>
          <p:nvPr>
            <a:vide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805818" y="3528737"/>
            <a:ext cx="2180844" cy="148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S nguzen sax.avi">
            <a:hlinkClick r:id="" action="ppaction://media"/>
            <a:extLst>
              <a:ext uri="{FF2B5EF4-FFF2-40B4-BE49-F238E27FC236}">
                <a16:creationId xmlns:a16="http://schemas.microsoft.com/office/drawing/2014/main" id="{E58EF3DD-E565-48AE-99DA-130D11E4E51E}"/>
              </a:ext>
            </a:extLst>
          </p:cNvPr>
          <p:cNvPicPr>
            <a:picLocks noChangeAspect="1"/>
          </p:cNvPicPr>
          <p:nvPr>
            <a:vide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bwMode="auto">
          <a:xfrm>
            <a:off x="3230584" y="3526854"/>
            <a:ext cx="2180844" cy="148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nguyen MS TEE 2D.avi">
            <a:hlinkClick r:id="" action="ppaction://media"/>
            <a:extLst>
              <a:ext uri="{FF2B5EF4-FFF2-40B4-BE49-F238E27FC236}">
                <a16:creationId xmlns:a16="http://schemas.microsoft.com/office/drawing/2014/main" id="{E7BBC145-7522-41CA-9919-5B8878A67583}"/>
              </a:ext>
            </a:extLst>
          </p:cNvPr>
          <p:cNvPicPr>
            <a:picLocks noChangeAspect="1" noChangeArrowheads="1"/>
          </p:cNvPicPr>
          <p:nvPr>
            <a:videoFile r:link="rId6"/>
            <p:extLst>
              <p:ext uri="{DAA4B4D4-6D71-4841-9C94-3DE7FCFB9230}">
                <p14:media xmlns:p14="http://schemas.microsoft.com/office/powerpoint/2010/main" r:embed="rId5"/>
              </p:ext>
            </p:extLst>
          </p:nvPr>
        </p:nvPicPr>
        <p:blipFill>
          <a:blip r:embed="rId12">
            <a:extLst>
              <a:ext uri="{28A0092B-C50C-407E-A947-70E740481C1C}">
                <a14:useLocalDpi xmlns:a14="http://schemas.microsoft.com/office/drawing/2010/main" val="0"/>
              </a:ext>
            </a:extLst>
          </a:blip>
          <a:srcRect/>
          <a:stretch>
            <a:fillRect/>
          </a:stretch>
        </p:blipFill>
        <p:spPr bwMode="auto">
          <a:xfrm>
            <a:off x="5655350" y="3526854"/>
            <a:ext cx="2180844" cy="148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nguyen MS TEE CFM.avi">
            <a:hlinkClick r:id="" action="ppaction://media"/>
            <a:extLst>
              <a:ext uri="{FF2B5EF4-FFF2-40B4-BE49-F238E27FC236}">
                <a16:creationId xmlns:a16="http://schemas.microsoft.com/office/drawing/2014/main" id="{D398318B-20C9-43F5-BCE5-2B95DE9FE7B8}"/>
              </a:ext>
            </a:extLst>
          </p:cNvPr>
          <p:cNvPicPr>
            <a:picLocks noChangeAspect="1" noChangeArrowheads="1"/>
          </p:cNvPicPr>
          <p:nvPr>
            <a:videoFile r:link="rId8"/>
            <p:extLst>
              <p:ext uri="{DAA4B4D4-6D71-4841-9C94-3DE7FCFB9230}">
                <p14:media xmlns:p14="http://schemas.microsoft.com/office/powerpoint/2010/main" r:embed="rId7"/>
              </p:ext>
            </p:extLst>
          </p:nvPr>
        </p:nvPicPr>
        <p:blipFill>
          <a:blip r:embed="rId13">
            <a:extLst>
              <a:ext uri="{28A0092B-C50C-407E-A947-70E740481C1C}">
                <a14:useLocalDpi xmlns:a14="http://schemas.microsoft.com/office/drawing/2010/main" val="0"/>
              </a:ext>
            </a:extLst>
          </a:blip>
          <a:srcRect/>
          <a:stretch>
            <a:fillRect/>
          </a:stretch>
        </p:blipFill>
        <p:spPr bwMode="auto">
          <a:xfrm>
            <a:off x="3186136" y="5176739"/>
            <a:ext cx="2180844" cy="148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a:extLst>
              <a:ext uri="{FF2B5EF4-FFF2-40B4-BE49-F238E27FC236}">
                <a16:creationId xmlns:a16="http://schemas.microsoft.com/office/drawing/2014/main" id="{4E4A4E3F-04EA-4C4D-A8D1-61058B7A0561}"/>
              </a:ext>
            </a:extLst>
          </p:cNvPr>
          <p:cNvSpPr txBox="1"/>
          <p:nvPr/>
        </p:nvSpPr>
        <p:spPr>
          <a:xfrm>
            <a:off x="653827" y="743940"/>
            <a:ext cx="7182367" cy="3139321"/>
          </a:xfrm>
          <a:prstGeom prst="rect">
            <a:avLst/>
          </a:prstGeom>
          <a:noFill/>
          <a:ln>
            <a:noFill/>
          </a:ln>
        </p:spPr>
        <p:txBody>
          <a:bodyPr wrap="square" rtlCol="0">
            <a:spAutoFit/>
          </a:bodyPr>
          <a:lstStyle/>
          <a:p>
            <a:r>
              <a:rPr lang="cs-CZ" dirty="0">
                <a:solidFill>
                  <a:schemeClr val="bg1"/>
                </a:solidFill>
                <a:latin typeface="Calibri Light" panose="020F0302020204030204" pitchFamily="34" charset="0"/>
                <a:cs typeface="Calibri Light" panose="020F0302020204030204" pitchFamily="34" charset="0"/>
              </a:rPr>
              <a:t>. </a:t>
            </a:r>
          </a:p>
          <a:p>
            <a:r>
              <a:rPr lang="cs-CZ" dirty="0">
                <a:solidFill>
                  <a:schemeClr val="bg1"/>
                </a:solidFill>
              </a:rPr>
              <a:t> </a:t>
            </a:r>
          </a:p>
          <a:p>
            <a:r>
              <a:rPr lang="cs-CZ" dirty="0">
                <a:solidFill>
                  <a:schemeClr val="bg1"/>
                </a:solidFill>
                <a:latin typeface="Calibri" panose="020F0502020204030204" pitchFamily="34" charset="0"/>
                <a:cs typeface="Calibri" panose="020F0502020204030204" pitchFamily="34" charset="0"/>
              </a:rPr>
              <a:t> </a:t>
            </a:r>
            <a:r>
              <a:rPr lang="cs-CZ" b="1" dirty="0" err="1">
                <a:solidFill>
                  <a:schemeClr val="bg1"/>
                </a:solidFill>
                <a:latin typeface="Calibri" panose="020F0502020204030204" pitchFamily="34" charset="0"/>
                <a:cs typeface="Calibri" panose="020F0502020204030204" pitchFamily="34" charset="0"/>
              </a:rPr>
              <a:t>Anamn</a:t>
            </a:r>
            <a:r>
              <a:rPr lang="cs-CZ" dirty="0">
                <a:solidFill>
                  <a:schemeClr val="bg1"/>
                </a:solidFill>
                <a:latin typeface="Calibri" panose="020F0502020204030204" pitchFamily="34" charset="0"/>
                <a:cs typeface="Calibri" panose="020F0502020204030204" pitchFamily="34" charset="0"/>
              </a:rPr>
              <a:t>:  FR v dětství, sledována pro MS, HT, </a:t>
            </a:r>
          </a:p>
          <a:p>
            <a:r>
              <a:rPr lang="cs-CZ" b="1" dirty="0">
                <a:solidFill>
                  <a:schemeClr val="bg1"/>
                </a:solidFill>
                <a:latin typeface="Calibri" panose="020F0502020204030204" pitchFamily="34" charset="0"/>
                <a:cs typeface="Calibri" panose="020F0502020204030204" pitchFamily="34" charset="0"/>
              </a:rPr>
              <a:t> NO: </a:t>
            </a:r>
            <a:r>
              <a:rPr lang="cs-CZ" dirty="0">
                <a:solidFill>
                  <a:schemeClr val="bg1"/>
                </a:solidFill>
                <a:latin typeface="Calibri" panose="020F0502020204030204" pitchFamily="34" charset="0"/>
                <a:cs typeface="Calibri" panose="020F0502020204030204" pitchFamily="34" charset="0"/>
              </a:rPr>
              <a:t>nyní před plánovanou  gynekologickou operací pro </a:t>
            </a:r>
            <a:r>
              <a:rPr lang="cs-CZ" dirty="0" err="1">
                <a:solidFill>
                  <a:schemeClr val="bg1"/>
                </a:solidFill>
                <a:latin typeface="Calibri" panose="020F0502020204030204" pitchFamily="34" charset="0"/>
                <a:cs typeface="Calibri" panose="020F0502020204030204" pitchFamily="34" charset="0"/>
              </a:rPr>
              <a:t>susp</a:t>
            </a:r>
            <a:r>
              <a:rPr lang="cs-CZ" dirty="0">
                <a:solidFill>
                  <a:schemeClr val="bg1"/>
                </a:solidFill>
                <a:latin typeface="Calibri" panose="020F0502020204030204" pitchFamily="34" charset="0"/>
                <a:cs typeface="Calibri" panose="020F0502020204030204" pitchFamily="34" charset="0"/>
              </a:rPr>
              <a:t>. tu,</a:t>
            </a:r>
          </a:p>
          <a:p>
            <a:r>
              <a:rPr lang="cs-CZ" dirty="0">
                <a:solidFill>
                  <a:schemeClr val="bg1"/>
                </a:solidFill>
                <a:latin typeface="Calibri" panose="020F0502020204030204" pitchFamily="34" charset="0"/>
                <a:cs typeface="Calibri" panose="020F0502020204030204" pitchFamily="34" charset="0"/>
              </a:rPr>
              <a:t> dušnost NYHA I-II, NT pro BNP 599 </a:t>
            </a:r>
            <a:r>
              <a:rPr lang="cs-CZ" dirty="0" err="1">
                <a:solidFill>
                  <a:schemeClr val="bg1"/>
                </a:solidFill>
                <a:latin typeface="Calibri" panose="020F0502020204030204" pitchFamily="34" charset="0"/>
                <a:cs typeface="Calibri" panose="020F0502020204030204" pitchFamily="34" charset="0"/>
              </a:rPr>
              <a:t>ng</a:t>
            </a:r>
            <a:r>
              <a:rPr lang="cs-CZ" dirty="0">
                <a:solidFill>
                  <a:schemeClr val="bg1"/>
                </a:solidFill>
                <a:latin typeface="Calibri" panose="020F0502020204030204" pitchFamily="34" charset="0"/>
                <a:cs typeface="Calibri" panose="020F0502020204030204" pitchFamily="34" charset="0"/>
              </a:rPr>
              <a:t>/l , RS 0</a:t>
            </a:r>
          </a:p>
          <a:p>
            <a:endParaRPr lang="cs-CZ" b="1" dirty="0">
              <a:solidFill>
                <a:schemeClr val="bg1"/>
              </a:solidFill>
              <a:latin typeface="Calibri" panose="020F0502020204030204" pitchFamily="34" charset="0"/>
              <a:cs typeface="Calibri" panose="020F0502020204030204" pitchFamily="34" charset="0"/>
            </a:endParaRPr>
          </a:p>
          <a:p>
            <a:r>
              <a:rPr lang="cs-CZ" b="1" dirty="0">
                <a:solidFill>
                  <a:schemeClr val="bg1"/>
                </a:solidFill>
                <a:latin typeface="Calibri" panose="020F0502020204030204" pitchFamily="34" charset="0"/>
                <a:cs typeface="Calibri" panose="020F0502020204030204" pitchFamily="34" charset="0"/>
              </a:rPr>
              <a:t>    ECHO: </a:t>
            </a:r>
            <a:r>
              <a:rPr lang="cs-CZ" dirty="0">
                <a:solidFill>
                  <a:schemeClr val="bg1"/>
                </a:solidFill>
                <a:latin typeface="Calibri" panose="020F0502020204030204" pitchFamily="34" charset="0"/>
                <a:cs typeface="Calibri" panose="020F0502020204030204" pitchFamily="34" charset="0"/>
              </a:rPr>
              <a:t>EF LK 65%, dobrá funkce nedilatované PK,  TAPSE 21 mm </a:t>
            </a:r>
          </a:p>
          <a:p>
            <a:r>
              <a:rPr lang="cs-CZ" dirty="0">
                <a:solidFill>
                  <a:schemeClr val="bg1"/>
                </a:solidFill>
                <a:latin typeface="Calibri" panose="020F0502020204030204" pitchFamily="34" charset="0"/>
                <a:cs typeface="Calibri" panose="020F0502020204030204" pitchFamily="34" charset="0"/>
              </a:rPr>
              <a:t>    Mi </a:t>
            </a:r>
            <a:r>
              <a:rPr lang="cs-CZ" dirty="0" err="1">
                <a:solidFill>
                  <a:schemeClr val="bg1"/>
                </a:solidFill>
                <a:latin typeface="Calibri" panose="020F0502020204030204" pitchFamily="34" charset="0"/>
                <a:cs typeface="Calibri" panose="020F0502020204030204" pitchFamily="34" charset="0"/>
              </a:rPr>
              <a:t>chl</a:t>
            </a:r>
            <a:r>
              <a:rPr lang="cs-CZ" dirty="0">
                <a:solidFill>
                  <a:schemeClr val="bg1"/>
                </a:solidFill>
                <a:latin typeface="Calibri" panose="020F0502020204030204" pitchFamily="34" charset="0"/>
                <a:cs typeface="Calibri" panose="020F0502020204030204" pitchFamily="34" charset="0"/>
              </a:rPr>
              <a:t>: PG </a:t>
            </a:r>
            <a:r>
              <a:rPr lang="cs-CZ" dirty="0" err="1">
                <a:solidFill>
                  <a:schemeClr val="bg1"/>
                </a:solidFill>
                <a:latin typeface="Calibri" panose="020F0502020204030204" pitchFamily="34" charset="0"/>
                <a:cs typeface="Calibri" panose="020F0502020204030204" pitchFamily="34" charset="0"/>
              </a:rPr>
              <a:t>mean</a:t>
            </a:r>
            <a:r>
              <a:rPr lang="cs-CZ" dirty="0">
                <a:solidFill>
                  <a:schemeClr val="bg1"/>
                </a:solidFill>
                <a:latin typeface="Calibri" panose="020F0502020204030204" pitchFamily="34" charset="0"/>
                <a:cs typeface="Calibri" panose="020F0502020204030204" pitchFamily="34" charset="0"/>
              </a:rPr>
              <a:t>  12   mm  </a:t>
            </a:r>
            <a:r>
              <a:rPr lang="cs-CZ" dirty="0" err="1">
                <a:solidFill>
                  <a:schemeClr val="bg1"/>
                </a:solidFill>
                <a:latin typeface="Calibri" panose="020F0502020204030204" pitchFamily="34" charset="0"/>
                <a:cs typeface="Calibri" panose="020F0502020204030204" pitchFamily="34" charset="0"/>
              </a:rPr>
              <a:t>Hg</a:t>
            </a:r>
            <a:r>
              <a:rPr lang="cs-CZ" dirty="0">
                <a:solidFill>
                  <a:schemeClr val="bg1"/>
                </a:solidFill>
                <a:latin typeface="Calibri" panose="020F0502020204030204" pitchFamily="34" charset="0"/>
                <a:cs typeface="Calibri" panose="020F0502020204030204" pitchFamily="34" charset="0"/>
              </a:rPr>
              <a:t>,  MR 1-2 , TR 2/4, PGTR 35 mm </a:t>
            </a:r>
            <a:r>
              <a:rPr lang="cs-CZ" dirty="0" err="1">
                <a:solidFill>
                  <a:schemeClr val="bg1"/>
                </a:solidFill>
                <a:latin typeface="Calibri" panose="020F0502020204030204" pitchFamily="34" charset="0"/>
                <a:cs typeface="Calibri" panose="020F0502020204030204" pitchFamily="34" charset="0"/>
              </a:rPr>
              <a:t>Hg</a:t>
            </a:r>
            <a:endParaRPr lang="cs-CZ" dirty="0">
              <a:solidFill>
                <a:schemeClr val="bg1"/>
              </a:solidFill>
              <a:latin typeface="Calibri" panose="020F0502020204030204" pitchFamily="34" charset="0"/>
              <a:cs typeface="Calibri" panose="020F0502020204030204" pitchFamily="34" charset="0"/>
            </a:endParaRPr>
          </a:p>
          <a:p>
            <a:r>
              <a:rPr lang="cs-CZ" dirty="0">
                <a:solidFill>
                  <a:schemeClr val="bg1"/>
                </a:solidFill>
                <a:latin typeface="Calibri" panose="020F0502020204030204" pitchFamily="34" charset="0"/>
                <a:cs typeface="Calibri" panose="020F0502020204030204" pitchFamily="34" charset="0"/>
              </a:rPr>
              <a:t>    </a:t>
            </a:r>
            <a:r>
              <a:rPr lang="cs-CZ" b="1" dirty="0">
                <a:solidFill>
                  <a:schemeClr val="bg1"/>
                </a:solidFill>
                <a:latin typeface="Calibri" panose="020F0502020204030204" pitchFamily="34" charset="0"/>
                <a:cs typeface="Calibri" panose="020F0502020204030204" pitchFamily="34" charset="0"/>
              </a:rPr>
              <a:t>zátěžové echo :</a:t>
            </a:r>
            <a:r>
              <a:rPr lang="cs-CZ" dirty="0">
                <a:solidFill>
                  <a:schemeClr val="bg1"/>
                </a:solidFill>
                <a:latin typeface="Calibri" panose="020F0502020204030204" pitchFamily="34" charset="0"/>
                <a:cs typeface="Calibri" panose="020F0502020204030204" pitchFamily="34" charset="0"/>
              </a:rPr>
              <a:t> PGTR  45 mm </a:t>
            </a:r>
            <a:r>
              <a:rPr lang="cs-CZ" dirty="0" err="1">
                <a:solidFill>
                  <a:schemeClr val="bg1"/>
                </a:solidFill>
                <a:latin typeface="Calibri" panose="020F0502020204030204" pitchFamily="34" charset="0"/>
                <a:cs typeface="Calibri" panose="020F0502020204030204" pitchFamily="34" charset="0"/>
              </a:rPr>
              <a:t>Hg</a:t>
            </a:r>
            <a:r>
              <a:rPr lang="cs-CZ" dirty="0">
                <a:solidFill>
                  <a:schemeClr val="bg1"/>
                </a:solidFill>
                <a:latin typeface="Calibri" panose="020F0502020204030204" pitchFamily="34" charset="0"/>
                <a:cs typeface="Calibri" panose="020F0502020204030204" pitchFamily="34" charset="0"/>
              </a:rPr>
              <a:t>, PG </a:t>
            </a:r>
            <a:r>
              <a:rPr lang="cs-CZ" dirty="0" err="1">
                <a:solidFill>
                  <a:schemeClr val="bg1"/>
                </a:solidFill>
                <a:latin typeface="Calibri" panose="020F0502020204030204" pitchFamily="34" charset="0"/>
                <a:cs typeface="Calibri" panose="020F0502020204030204" pitchFamily="34" charset="0"/>
              </a:rPr>
              <a:t>mean</a:t>
            </a:r>
            <a:r>
              <a:rPr lang="cs-CZ" dirty="0">
                <a:solidFill>
                  <a:schemeClr val="bg1"/>
                </a:solidFill>
                <a:latin typeface="Calibri" panose="020F0502020204030204" pitchFamily="34" charset="0"/>
                <a:cs typeface="Calibri" panose="020F0502020204030204" pitchFamily="34" charset="0"/>
              </a:rPr>
              <a:t> 14 mm </a:t>
            </a:r>
            <a:r>
              <a:rPr lang="cs-CZ" dirty="0" err="1">
                <a:solidFill>
                  <a:schemeClr val="bg1"/>
                </a:solidFill>
                <a:latin typeface="Calibri" panose="020F0502020204030204" pitchFamily="34" charset="0"/>
                <a:cs typeface="Calibri" panose="020F0502020204030204" pitchFamily="34" charset="0"/>
              </a:rPr>
              <a:t>Hg</a:t>
            </a:r>
            <a:r>
              <a:rPr lang="cs-CZ" dirty="0">
                <a:solidFill>
                  <a:schemeClr val="bg1"/>
                </a:solidFill>
                <a:latin typeface="Calibri" panose="020F0502020204030204" pitchFamily="34" charset="0"/>
                <a:cs typeface="Calibri" panose="020F0502020204030204" pitchFamily="34" charset="0"/>
              </a:rPr>
              <a:t>,  6 METS</a:t>
            </a:r>
          </a:p>
          <a:p>
            <a:r>
              <a:rPr lang="cs-CZ" dirty="0">
                <a:solidFill>
                  <a:schemeClr val="bg1"/>
                </a:solidFill>
                <a:latin typeface="Calibri" panose="020F0502020204030204" pitchFamily="34" charset="0"/>
                <a:cs typeface="Calibri" panose="020F0502020204030204" pitchFamily="34" charset="0"/>
              </a:rPr>
              <a:t> </a:t>
            </a:r>
            <a:r>
              <a:rPr lang="cs-CZ" dirty="0">
                <a:solidFill>
                  <a:schemeClr val="bg1"/>
                </a:solidFill>
              </a:rPr>
              <a:t> </a:t>
            </a:r>
          </a:p>
          <a:p>
            <a:endParaRPr lang="en-GB" dirty="0">
              <a:solidFill>
                <a:schemeClr val="bg1"/>
              </a:solidFill>
            </a:endParaRPr>
          </a:p>
        </p:txBody>
      </p:sp>
      <p:pic>
        <p:nvPicPr>
          <p:cNvPr id="4" name="Obrázek 3">
            <a:extLst>
              <a:ext uri="{FF2B5EF4-FFF2-40B4-BE49-F238E27FC236}">
                <a16:creationId xmlns:a16="http://schemas.microsoft.com/office/drawing/2014/main" id="{ABF1AF0E-33F0-4FA3-B3FA-F6BC8B721012}"/>
              </a:ext>
            </a:extLst>
          </p:cNvPr>
          <p:cNvPicPr>
            <a:picLocks noChangeAspect="1"/>
          </p:cNvPicPr>
          <p:nvPr/>
        </p:nvPicPr>
        <p:blipFill>
          <a:blip r:embed="rId14"/>
          <a:stretch>
            <a:fillRect/>
          </a:stretch>
        </p:blipFill>
        <p:spPr>
          <a:xfrm>
            <a:off x="738354" y="5209539"/>
            <a:ext cx="2166219" cy="1478164"/>
          </a:xfrm>
          <a:prstGeom prst="rect">
            <a:avLst/>
          </a:prstGeom>
        </p:spPr>
      </p:pic>
      <p:sp>
        <p:nvSpPr>
          <p:cNvPr id="7" name="Obdélník 6">
            <a:extLst>
              <a:ext uri="{FF2B5EF4-FFF2-40B4-BE49-F238E27FC236}">
                <a16:creationId xmlns:a16="http://schemas.microsoft.com/office/drawing/2014/main" id="{95FBBBE1-1879-4536-A7CE-D096AB58095D}"/>
              </a:ext>
            </a:extLst>
          </p:cNvPr>
          <p:cNvSpPr/>
          <p:nvPr/>
        </p:nvSpPr>
        <p:spPr>
          <a:xfrm>
            <a:off x="805818" y="2296633"/>
            <a:ext cx="7030376" cy="1032630"/>
          </a:xfrm>
          <a:prstGeom prst="rect">
            <a:avLst/>
          </a:prstGeom>
          <a:no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ovéPole 8">
            <a:extLst>
              <a:ext uri="{FF2B5EF4-FFF2-40B4-BE49-F238E27FC236}">
                <a16:creationId xmlns:a16="http://schemas.microsoft.com/office/drawing/2014/main" id="{B2FA8249-0244-4C1C-A0DB-D953A9CEA79D}"/>
              </a:ext>
            </a:extLst>
          </p:cNvPr>
          <p:cNvSpPr txBox="1"/>
          <p:nvPr/>
        </p:nvSpPr>
        <p:spPr>
          <a:xfrm>
            <a:off x="738354" y="600435"/>
            <a:ext cx="5361066" cy="523220"/>
          </a:xfrm>
          <a:prstGeom prst="rect">
            <a:avLst/>
          </a:prstGeom>
          <a:noFill/>
        </p:spPr>
        <p:txBody>
          <a:bodyPr wrap="square" rtlCol="0">
            <a:spAutoFit/>
          </a:bodyPr>
          <a:lstStyle/>
          <a:p>
            <a:r>
              <a:rPr lang="cs-CZ" sz="2800" dirty="0">
                <a:solidFill>
                  <a:schemeClr val="bg1"/>
                </a:solidFill>
                <a:latin typeface="Calibri" panose="020F0502020204030204" pitchFamily="34" charset="0"/>
                <a:cs typeface="Calibri" panose="020F0502020204030204" pitchFamily="34" charset="0"/>
              </a:rPr>
              <a:t>Kazuistika , žena 53 let</a:t>
            </a:r>
            <a:endParaRPr lang="en-GB" sz="2800" dirty="0">
              <a:latin typeface="Calibri" panose="020F0502020204030204" pitchFamily="34" charset="0"/>
              <a:cs typeface="Calibri" panose="020F0502020204030204" pitchFamily="34" charset="0"/>
            </a:endParaRPr>
          </a:p>
        </p:txBody>
      </p:sp>
      <p:pic>
        <p:nvPicPr>
          <p:cNvPr id="5" name="Obrázek 4">
            <a:extLst>
              <a:ext uri="{FF2B5EF4-FFF2-40B4-BE49-F238E27FC236}">
                <a16:creationId xmlns:a16="http://schemas.microsoft.com/office/drawing/2014/main" id="{D13530F3-85BD-4FD3-92AE-0B78765AF9DB}"/>
              </a:ext>
            </a:extLst>
          </p:cNvPr>
          <p:cNvPicPr>
            <a:picLocks noChangeAspect="1"/>
          </p:cNvPicPr>
          <p:nvPr/>
        </p:nvPicPr>
        <p:blipFill>
          <a:blip r:embed="rId15"/>
          <a:stretch>
            <a:fillRect/>
          </a:stretch>
        </p:blipFill>
        <p:spPr>
          <a:xfrm>
            <a:off x="5648543" y="5328292"/>
            <a:ext cx="3249450" cy="1329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83" fill="hold"/>
                                        <p:tgtEl>
                                          <p:spTgt spid="2"/>
                                        </p:tgtEl>
                                      </p:cBhvr>
                                    </p:cmd>
                                  </p:childTnLst>
                                </p:cTn>
                              </p:par>
                              <p:par>
                                <p:cTn id="7" presetID="1" presetClass="mediacall" presetSubtype="0" fill="hold" nodeType="withEffect">
                                  <p:stCondLst>
                                    <p:cond delay="0"/>
                                  </p:stCondLst>
                                  <p:childTnLst>
                                    <p:cmd type="call" cmd="playFrom(0.0)">
                                      <p:cBhvr>
                                        <p:cTn id="8" dur="2499" fill="hold"/>
                                        <p:tgtEl>
                                          <p:spTgt spid="3"/>
                                        </p:tgtEl>
                                      </p:cBhvr>
                                    </p:cmd>
                                  </p:childTnLst>
                                </p:cTn>
                              </p:par>
                              <p:par>
                                <p:cTn id="9" presetID="1" presetClass="mediacall" presetSubtype="0" fill="hold" nodeType="withEffect">
                                  <p:stCondLst>
                                    <p:cond delay="0"/>
                                  </p:stCondLst>
                                  <p:childTnLst>
                                    <p:cmd type="call" cmd="playFrom(0.0)">
                                      <p:cBhvr>
                                        <p:cTn id="10" dur="2791" fill="hold"/>
                                        <p:tgtEl>
                                          <p:spTgt spid="23557"/>
                                        </p:tgtEl>
                                      </p:cBhvr>
                                    </p:cmd>
                                  </p:childTnLst>
                                </p:cTn>
                              </p:par>
                              <p:par>
                                <p:cTn id="11" presetID="1" presetClass="mediacall" presetSubtype="0" fill="hold" nodeType="withEffect">
                                  <p:stCondLst>
                                    <p:cond delay="0"/>
                                  </p:stCondLst>
                                  <p:childTnLst>
                                    <p:cmd type="call" cmd="playFrom(0.0)">
                                      <p:cBhvr>
                                        <p:cTn id="12" dur="2788" fill="hold"/>
                                        <p:tgtEl>
                                          <p:spTgt spid="235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0">
                  <p:stCondLst>
                    <p:cond delay="indefinite"/>
                  </p:stCondLst>
                  <p:endCondLst>
                    <p:cond evt="onPrev" delay="0">
                      <p:tgtEl>
                        <p:sldTgt/>
                      </p:tgtEl>
                    </p:cond>
                  </p:end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mute="1">
                <p:cTn id="19" repeatCount="indefinite" fill="hold" display="0">
                  <p:stCondLst>
                    <p:cond delay="indefinite"/>
                  </p:stCondLst>
                  <p:endCondLst>
                    <p:cond evt="onPrev" delay="0">
                      <p:tgtEl>
                        <p:sldTgt/>
                      </p:tgtEl>
                    </p:cond>
                  </p:end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with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p:cTn id="25" repeatCount="indefinite" fill="hold" display="0">
                  <p:stCondLst>
                    <p:cond delay="indefinite"/>
                  </p:stCondLst>
                  <p:endCondLst>
                    <p:cond evt="onPrev" delay="0">
                      <p:tgtEl>
                        <p:sldTgt/>
                      </p:tgtEl>
                    </p:cond>
                  </p:endCondLst>
                </p:cTn>
                <p:tgtEl>
                  <p:spTgt spid="23557"/>
                </p:tgtEl>
              </p:cMediaNode>
            </p:video>
            <p:seq concurrent="1" nextAc="seek">
              <p:cTn id="26" restart="whenNotActive" fill="hold" evtFilter="cancelBubble" nodeType="interactiveSeq">
                <p:stCondLst>
                  <p:cond evt="onClick" delay="0">
                    <p:tgtEl>
                      <p:spTgt spid="23557"/>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 presetClass="mediacall" presetSubtype="0" fill="hold" nodeType="clickEffect">
                                  <p:stCondLst>
                                    <p:cond delay="0"/>
                                  </p:stCondLst>
                                  <p:childTnLst>
                                    <p:cmd type="call" cmd="togglePause">
                                      <p:cBhvr>
                                        <p:cTn id="30" dur="1" fill="hold"/>
                                        <p:tgtEl>
                                          <p:spTgt spid="23557"/>
                                        </p:tgtEl>
                                      </p:cBhvr>
                                    </p:cmd>
                                  </p:childTnLst>
                                </p:cTn>
                              </p:par>
                            </p:childTnLst>
                          </p:cTn>
                        </p:par>
                      </p:childTnLst>
                    </p:cTn>
                  </p:par>
                </p:childTnLst>
              </p:cTn>
              <p:nextCondLst>
                <p:cond evt="onClick" delay="0">
                  <p:tgtEl>
                    <p:spTgt spid="23557"/>
                  </p:tgtEl>
                </p:cond>
              </p:nextCondLst>
            </p:seq>
            <p:video>
              <p:cMediaNode>
                <p:cTn id="31" repeatCount="indefinite" fill="hold" display="0">
                  <p:stCondLst>
                    <p:cond delay="indefinite"/>
                  </p:stCondLst>
                  <p:endCondLst>
                    <p:cond evt="onPrev" delay="0">
                      <p:tgtEl>
                        <p:sldTgt/>
                      </p:tgtEl>
                    </p:cond>
                  </p:endCondLst>
                </p:cTn>
                <p:tgtEl>
                  <p:spTgt spid="23558"/>
                </p:tgtEl>
              </p:cMediaNode>
            </p:video>
            <p:seq concurrent="1" nextAc="seek">
              <p:cTn id="32" restart="whenNotActive" fill="hold" evtFilter="cancelBubble" nodeType="interactiveSeq">
                <p:stCondLst>
                  <p:cond evt="onClick" delay="0">
                    <p:tgtEl>
                      <p:spTgt spid="23558"/>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 presetClass="mediacall" presetSubtype="0" fill="hold" nodeType="clickEffect">
                                  <p:stCondLst>
                                    <p:cond delay="0"/>
                                  </p:stCondLst>
                                  <p:childTnLst>
                                    <p:cmd type="call" cmd="togglePause">
                                      <p:cBhvr>
                                        <p:cTn id="36" dur="1" fill="hold"/>
                                        <p:tgtEl>
                                          <p:spTgt spid="23558"/>
                                        </p:tgtEl>
                                      </p:cBhvr>
                                    </p:cmd>
                                  </p:childTnLst>
                                </p:cTn>
                              </p:par>
                            </p:childTnLst>
                          </p:cTn>
                        </p:par>
                      </p:childTnLst>
                    </p:cTn>
                  </p:par>
                </p:childTnLst>
              </p:cTn>
              <p:nextCondLst>
                <p:cond evt="onClick" delay="0">
                  <p:tgtEl>
                    <p:spTgt spid="2355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BAF9B212-4B12-4858-B33D-ABA03034EE33}"/>
              </a:ext>
            </a:extLst>
          </p:cNvPr>
          <p:cNvSpPr txBox="1">
            <a:spLocks noChangeArrowheads="1"/>
          </p:cNvSpPr>
          <p:nvPr/>
        </p:nvSpPr>
        <p:spPr bwMode="auto">
          <a:xfrm>
            <a:off x="313682" y="381961"/>
            <a:ext cx="8516635" cy="913104"/>
          </a:xfrm>
          <a:prstGeom prst="rect">
            <a:avLst/>
          </a:prstGeom>
          <a:solidFill>
            <a:schemeClr val="bg1">
              <a:lumMod val="95000"/>
            </a:schemeClr>
          </a:solidFill>
          <a:ln>
            <a:noFill/>
          </a:ln>
          <a:effec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cs-CZ" altLang="cs-CZ" sz="1451" b="1" dirty="0">
              <a:latin typeface="Arial" panose="020B0604020202020204" pitchFamily="34" charset="0"/>
            </a:endParaRPr>
          </a:p>
          <a:p>
            <a:pPr algn="ctr"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cs-CZ" altLang="cs-CZ" sz="2000" b="1" dirty="0">
                <a:latin typeface="Calibri" panose="020F0502020204030204" pitchFamily="34" charset="0"/>
                <a:cs typeface="Calibri" panose="020F0502020204030204" pitchFamily="34" charset="0"/>
              </a:rPr>
              <a:t>Postup u  pacientů  s významnými </a:t>
            </a:r>
            <a:r>
              <a:rPr lang="en-GB" altLang="cs-CZ" sz="2000" b="1" dirty="0">
                <a:latin typeface="Calibri" panose="020F0502020204030204" pitchFamily="34" charset="0"/>
                <a:cs typeface="Calibri" panose="020F0502020204030204" pitchFamily="34" charset="0"/>
              </a:rPr>
              <a:t> stenotic</a:t>
            </a:r>
            <a:r>
              <a:rPr lang="cs-CZ" altLang="cs-CZ" sz="2000" b="1" dirty="0" err="1">
                <a:latin typeface="Calibri" panose="020F0502020204030204" pitchFamily="34" charset="0"/>
                <a:cs typeface="Calibri" panose="020F0502020204030204" pitchFamily="34" charset="0"/>
              </a:rPr>
              <a:t>kými</a:t>
            </a:r>
            <a:r>
              <a:rPr lang="cs-CZ" altLang="cs-CZ" sz="2000" b="1" dirty="0">
                <a:latin typeface="Calibri" panose="020F0502020204030204" pitchFamily="34" charset="0"/>
                <a:cs typeface="Calibri" panose="020F0502020204030204" pitchFamily="34" charset="0"/>
              </a:rPr>
              <a:t> vadami při nekardiální  elektivní operaci se   středním / vysokým rizikem</a:t>
            </a:r>
          </a:p>
          <a:p>
            <a:pPr algn="ctr"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altLang="cs-CZ" sz="1451" b="1" dirty="0">
              <a:latin typeface="Arial" panose="020B0604020202020204" pitchFamily="34" charset="0"/>
            </a:endParaRPr>
          </a:p>
        </p:txBody>
      </p:sp>
      <p:sp>
        <p:nvSpPr>
          <p:cNvPr id="3076" name="Text Box 4">
            <a:extLst>
              <a:ext uri="{FF2B5EF4-FFF2-40B4-BE49-F238E27FC236}">
                <a16:creationId xmlns:a16="http://schemas.microsoft.com/office/drawing/2014/main" id="{6AC33D59-E162-4A55-AD56-B5212251747E}"/>
              </a:ext>
            </a:extLst>
          </p:cNvPr>
          <p:cNvSpPr txBox="1">
            <a:spLocks noChangeArrowheads="1"/>
          </p:cNvSpPr>
          <p:nvPr/>
        </p:nvSpPr>
        <p:spPr bwMode="auto">
          <a:xfrm>
            <a:off x="5017273" y="6346213"/>
            <a:ext cx="3927944" cy="248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Lst>
            </a:pPr>
            <a:r>
              <a:rPr lang="en-GB" altLang="cs-CZ" sz="1089" i="1" dirty="0">
                <a:latin typeface="Arial" panose="020B0604020202020204" pitchFamily="34" charset="0"/>
              </a:rPr>
              <a:t>Regina Sorrentino et al. Heart doi:10.1136/heartjnl-2021-319160</a:t>
            </a:r>
          </a:p>
        </p:txBody>
      </p:sp>
      <p:pic>
        <p:nvPicPr>
          <p:cNvPr id="6" name="Obrázek 5">
            <a:extLst>
              <a:ext uri="{FF2B5EF4-FFF2-40B4-BE49-F238E27FC236}">
                <a16:creationId xmlns:a16="http://schemas.microsoft.com/office/drawing/2014/main" id="{BAA4AC97-338D-48C0-9D57-2B3AE852F790}"/>
              </a:ext>
            </a:extLst>
          </p:cNvPr>
          <p:cNvPicPr>
            <a:picLocks noChangeAspect="1"/>
          </p:cNvPicPr>
          <p:nvPr/>
        </p:nvPicPr>
        <p:blipFill>
          <a:blip r:embed="rId3"/>
          <a:stretch>
            <a:fillRect/>
          </a:stretch>
        </p:blipFill>
        <p:spPr>
          <a:xfrm>
            <a:off x="1191855" y="1753714"/>
            <a:ext cx="6924675" cy="413385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21E18C-9979-46A5-BEC8-FEBB852AA468}"/>
              </a:ext>
            </a:extLst>
          </p:cNvPr>
          <p:cNvSpPr>
            <a:spLocks noGrp="1"/>
          </p:cNvSpPr>
          <p:nvPr>
            <p:ph type="title"/>
          </p:nvPr>
        </p:nvSpPr>
        <p:spPr>
          <a:xfrm>
            <a:off x="628650" y="2225824"/>
            <a:ext cx="7886700" cy="1188000"/>
          </a:xfrm>
          <a:solidFill>
            <a:schemeClr val="bg1">
              <a:lumMod val="95000"/>
            </a:schemeClr>
          </a:solidFill>
        </p:spPr>
        <p:txBody>
          <a:bodyPr>
            <a:normAutofit/>
          </a:bodyPr>
          <a:lstStyle/>
          <a:p>
            <a:pPr algn="ctr"/>
            <a:r>
              <a:rPr lang="cs-CZ" sz="3200" b="1" dirty="0">
                <a:latin typeface="+mn-lt"/>
              </a:rPr>
              <a:t>Regurgitační chlopenní vady,</a:t>
            </a:r>
            <a:br>
              <a:rPr lang="cs-CZ" sz="3200" b="1" dirty="0">
                <a:latin typeface="+mn-lt"/>
              </a:rPr>
            </a:br>
            <a:r>
              <a:rPr lang="cs-CZ" sz="3200" b="1" dirty="0">
                <a:latin typeface="+mn-lt"/>
              </a:rPr>
              <a:t>aortální a mitrální regurgitace</a:t>
            </a:r>
            <a:endParaRPr lang="en-GB" sz="3200" b="1" dirty="0">
              <a:latin typeface="+mn-lt"/>
            </a:endParaRPr>
          </a:p>
        </p:txBody>
      </p:sp>
    </p:spTree>
    <p:extLst>
      <p:ext uri="{BB962C8B-B14F-4D97-AF65-F5344CB8AC3E}">
        <p14:creationId xmlns:p14="http://schemas.microsoft.com/office/powerpoint/2010/main" val="1343610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677150" cy="879474"/>
          </a:xfrm>
          <a:solidFill>
            <a:schemeClr val="bg1">
              <a:lumMod val="95000"/>
            </a:schemeClr>
          </a:solidFill>
        </p:spPr>
        <p:txBody>
          <a:bodyPr>
            <a:normAutofit/>
          </a:bodyPr>
          <a:lstStyle/>
          <a:p>
            <a:pPr algn="ctr"/>
            <a:r>
              <a:rPr lang="cs-CZ" sz="2800" b="1" dirty="0">
                <a:latin typeface="+mn-lt"/>
              </a:rPr>
              <a:t>Aortální regurgitace</a:t>
            </a:r>
            <a:endParaRPr lang="en-US" sz="2800" b="1" dirty="0">
              <a:latin typeface="+mn-lt"/>
            </a:endParaRPr>
          </a:p>
        </p:txBody>
      </p:sp>
      <p:sp>
        <p:nvSpPr>
          <p:cNvPr id="3" name="Content Placeholder 2"/>
          <p:cNvSpPr>
            <a:spLocks noGrp="1"/>
          </p:cNvSpPr>
          <p:nvPr>
            <p:ph idx="1"/>
          </p:nvPr>
        </p:nvSpPr>
        <p:spPr/>
        <p:txBody>
          <a:bodyPr/>
          <a:lstStyle/>
          <a:p>
            <a:endParaRPr lang="cs-CZ" dirty="0"/>
          </a:p>
          <a:p>
            <a:endParaRPr lang="cs-CZ" dirty="0"/>
          </a:p>
        </p:txBody>
      </p:sp>
      <p:pic>
        <p:nvPicPr>
          <p:cNvPr id="7" name="Obrázek 6">
            <a:extLst>
              <a:ext uri="{FF2B5EF4-FFF2-40B4-BE49-F238E27FC236}">
                <a16:creationId xmlns:a16="http://schemas.microsoft.com/office/drawing/2014/main" id="{EA937517-DD02-4544-B724-09C42923B056}"/>
              </a:ext>
            </a:extLst>
          </p:cNvPr>
          <p:cNvPicPr>
            <a:picLocks noChangeAspect="1"/>
          </p:cNvPicPr>
          <p:nvPr/>
        </p:nvPicPr>
        <p:blipFill>
          <a:blip r:embed="rId6"/>
          <a:stretch>
            <a:fillRect/>
          </a:stretch>
        </p:blipFill>
        <p:spPr>
          <a:xfrm>
            <a:off x="628650" y="4001294"/>
            <a:ext cx="3145346" cy="2634996"/>
          </a:xfrm>
          <a:prstGeom prst="rect">
            <a:avLst/>
          </a:prstGeom>
        </p:spPr>
      </p:pic>
      <p:pic>
        <p:nvPicPr>
          <p:cNvPr id="8" name="Picture 2">
            <a:extLst>
              <a:ext uri="{FF2B5EF4-FFF2-40B4-BE49-F238E27FC236}">
                <a16:creationId xmlns:a16="http://schemas.microsoft.com/office/drawing/2014/main" id="{8FA80682-822C-4130-8771-FE03EEBD3C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4467" y="3773456"/>
            <a:ext cx="2707386" cy="286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or  plax cfm">
            <a:hlinkClick r:id="" action="ppaction://media"/>
            <a:extLst>
              <a:ext uri="{FF2B5EF4-FFF2-40B4-BE49-F238E27FC236}">
                <a16:creationId xmlns:a16="http://schemas.microsoft.com/office/drawing/2014/main" id="{93E8CA3E-3F35-4851-A8F0-8D278C54EFA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53823" y="1477441"/>
            <a:ext cx="2577272" cy="1800000"/>
          </a:xfrm>
          <a:prstGeom prst="rect">
            <a:avLst/>
          </a:prstGeom>
        </p:spPr>
      </p:pic>
      <p:pic>
        <p:nvPicPr>
          <p:cNvPr id="10" name="AR LK  AR CFM">
            <a:hlinkClick r:id="" action="ppaction://media"/>
            <a:extLst>
              <a:ext uri="{FF2B5EF4-FFF2-40B4-BE49-F238E27FC236}">
                <a16:creationId xmlns:a16="http://schemas.microsoft.com/office/drawing/2014/main" id="{E10A12F6-C6F2-4549-8199-DFF676B453D7}"/>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572000" y="1477441"/>
            <a:ext cx="2592686" cy="1810765"/>
          </a:xfrm>
          <a:prstGeom prst="rect">
            <a:avLst/>
          </a:prstGeom>
        </p:spPr>
      </p:pic>
    </p:spTree>
    <p:extLst>
      <p:ext uri="{BB962C8B-B14F-4D97-AF65-F5344CB8AC3E}">
        <p14:creationId xmlns:p14="http://schemas.microsoft.com/office/powerpoint/2010/main" val="403898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20" fill="hold"/>
                                        <p:tgtEl>
                                          <p:spTgt spid="9"/>
                                        </p:tgtEl>
                                      </p:cBhvr>
                                    </p:cmd>
                                  </p:childTnLst>
                                </p:cTn>
                              </p:par>
                              <p:par>
                                <p:cTn id="7" presetID="1" presetClass="mediacall" presetSubtype="0" fill="hold" nodeType="withEffect">
                                  <p:stCondLst>
                                    <p:cond delay="0"/>
                                  </p:stCondLst>
                                  <p:childTnLst>
                                    <p:cmd type="call" cmd="playFrom(0.0)">
                                      <p:cBhvr>
                                        <p:cTn id="8" dur="27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9"/>
                </p:tgtEl>
              </p:cMediaNode>
            </p:video>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vol="80000">
                <p:cTn id="15" repeatCount="indefinite"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1E0F68-D5E4-4566-A912-D0BD3B568801}"/>
              </a:ext>
            </a:extLst>
          </p:cNvPr>
          <p:cNvSpPr>
            <a:spLocks noGrp="1"/>
          </p:cNvSpPr>
          <p:nvPr>
            <p:ph type="title"/>
          </p:nvPr>
        </p:nvSpPr>
        <p:spPr>
          <a:xfrm>
            <a:off x="628650" y="365127"/>
            <a:ext cx="7886700" cy="975994"/>
          </a:xfrm>
          <a:solidFill>
            <a:schemeClr val="bg2"/>
          </a:solidFill>
        </p:spPr>
        <p:txBody>
          <a:bodyPr>
            <a:normAutofit/>
          </a:bodyPr>
          <a:lstStyle/>
          <a:p>
            <a:pPr algn="ctr"/>
            <a:r>
              <a:rPr lang="cs-CZ" sz="2800" b="1" dirty="0">
                <a:latin typeface="+mn-lt"/>
              </a:rPr>
              <a:t>Aortální regurgitace</a:t>
            </a:r>
            <a:endParaRPr lang="en-GB" sz="2800" b="1" dirty="0">
              <a:latin typeface="+mn-lt"/>
            </a:endParaRPr>
          </a:p>
        </p:txBody>
      </p:sp>
      <p:pic>
        <p:nvPicPr>
          <p:cNvPr id="5" name="Zástupný obsah 4">
            <a:extLst>
              <a:ext uri="{FF2B5EF4-FFF2-40B4-BE49-F238E27FC236}">
                <a16:creationId xmlns:a16="http://schemas.microsoft.com/office/drawing/2014/main" id="{F4938C7B-025A-4E3A-855F-A29F7B213485}"/>
              </a:ext>
            </a:extLst>
          </p:cNvPr>
          <p:cNvPicPr>
            <a:picLocks noGrp="1" noChangeAspect="1"/>
          </p:cNvPicPr>
          <p:nvPr>
            <p:ph idx="1"/>
          </p:nvPr>
        </p:nvPicPr>
        <p:blipFill>
          <a:blip r:embed="rId2"/>
          <a:stretch>
            <a:fillRect/>
          </a:stretch>
        </p:blipFill>
        <p:spPr>
          <a:xfrm>
            <a:off x="628650" y="1653340"/>
            <a:ext cx="7886700" cy="1775660"/>
          </a:xfrm>
        </p:spPr>
      </p:pic>
      <p:sp>
        <p:nvSpPr>
          <p:cNvPr id="6" name="TextovéPole 5">
            <a:extLst>
              <a:ext uri="{FF2B5EF4-FFF2-40B4-BE49-F238E27FC236}">
                <a16:creationId xmlns:a16="http://schemas.microsoft.com/office/drawing/2014/main" id="{6D48DD1C-0DC1-4D45-920B-E7BCCC44326D}"/>
              </a:ext>
            </a:extLst>
          </p:cNvPr>
          <p:cNvSpPr txBox="1"/>
          <p:nvPr/>
        </p:nvSpPr>
        <p:spPr>
          <a:xfrm>
            <a:off x="628650" y="3850640"/>
            <a:ext cx="7886700" cy="2308324"/>
          </a:xfrm>
          <a:prstGeom prst="rect">
            <a:avLst/>
          </a:prstGeom>
          <a:noFill/>
          <a:ln>
            <a:solidFill>
              <a:schemeClr val="tx1"/>
            </a:solidFill>
          </a:ln>
        </p:spPr>
        <p:txBody>
          <a:bodyPr wrap="square" rtlCol="0">
            <a:spAutoFit/>
          </a:bodyPr>
          <a:lstStyle/>
          <a:p>
            <a:r>
              <a:rPr lang="cs-CZ" dirty="0"/>
              <a:t>167 pacientů s AR versus 167 kontrol</a:t>
            </a:r>
          </a:p>
          <a:p>
            <a:r>
              <a:rPr lang="cs-CZ" dirty="0"/>
              <a:t>AR</a:t>
            </a:r>
          </a:p>
          <a:p>
            <a:pPr marL="285750" indent="-285750">
              <a:buFontTx/>
              <a:buChar char="-"/>
            </a:pPr>
            <a:r>
              <a:rPr lang="cs-CZ" dirty="0" err="1"/>
              <a:t>perioperačně</a:t>
            </a:r>
            <a:r>
              <a:rPr lang="cs-CZ" dirty="0"/>
              <a:t> : 0.6% </a:t>
            </a:r>
            <a:r>
              <a:rPr lang="cs-CZ" dirty="0" err="1"/>
              <a:t>hemodynamické</a:t>
            </a:r>
            <a:r>
              <a:rPr lang="cs-CZ" dirty="0"/>
              <a:t> nestability v průběhu výkonu , 1,2%</a:t>
            </a:r>
          </a:p>
          <a:p>
            <a:r>
              <a:rPr lang="cs-CZ" dirty="0"/>
              <a:t>     oběhový kolaps</a:t>
            </a:r>
          </a:p>
          <a:p>
            <a:pPr marL="285750" indent="-285750">
              <a:buFontTx/>
              <a:buChar char="-"/>
            </a:pPr>
            <a:r>
              <a:rPr lang="cs-CZ" dirty="0"/>
              <a:t>pooperačně : častější kardiální komplikace 16,2 % versus 5,4% (p= 0.003) , úmrtí </a:t>
            </a:r>
          </a:p>
          <a:p>
            <a:r>
              <a:rPr lang="cs-CZ" dirty="0"/>
              <a:t>      za  hospitalizace 9,2% versus 1,8% ( p=0,008)</a:t>
            </a:r>
          </a:p>
          <a:p>
            <a:pPr marL="285750" indent="-285750">
              <a:buFontTx/>
              <a:buChar char="-"/>
            </a:pPr>
            <a:r>
              <a:rPr lang="cs-CZ" dirty="0"/>
              <a:t>nezávislý prediktor </a:t>
            </a:r>
            <a:r>
              <a:rPr lang="cs-CZ" b="1" dirty="0"/>
              <a:t>jsou EF LK, renální insuficience, pacienti bez nastavené</a:t>
            </a:r>
          </a:p>
          <a:p>
            <a:r>
              <a:rPr lang="cs-CZ" b="1" dirty="0"/>
              <a:t>      medikace</a:t>
            </a:r>
            <a:endParaRPr lang="en-GB" b="1" dirty="0"/>
          </a:p>
        </p:txBody>
      </p:sp>
    </p:spTree>
    <p:extLst>
      <p:ext uri="{BB962C8B-B14F-4D97-AF65-F5344CB8AC3E}">
        <p14:creationId xmlns:p14="http://schemas.microsoft.com/office/powerpoint/2010/main" val="502377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031" y="284791"/>
            <a:ext cx="7052900" cy="827304"/>
          </a:xfrm>
          <a:solidFill>
            <a:schemeClr val="bg1">
              <a:lumMod val="95000"/>
            </a:schemeClr>
          </a:solidFill>
        </p:spPr>
        <p:txBody>
          <a:bodyPr/>
          <a:lstStyle/>
          <a:p>
            <a:pPr algn="ctr"/>
            <a:r>
              <a:rPr lang="cs-CZ" sz="3600" dirty="0"/>
              <a:t> </a:t>
            </a:r>
            <a:r>
              <a:rPr lang="cs-CZ" sz="2800" b="1" dirty="0">
                <a:latin typeface="+mn-lt"/>
              </a:rPr>
              <a:t>Aortální </a:t>
            </a:r>
            <a:r>
              <a:rPr lang="en-US" sz="2800" b="1" dirty="0" err="1">
                <a:latin typeface="+mn-lt"/>
              </a:rPr>
              <a:t>regurgitace</a:t>
            </a:r>
            <a:endParaRPr lang="en-US" sz="2800" b="1" dirty="0">
              <a:latin typeface="+mn-lt"/>
            </a:endParaRPr>
          </a:p>
        </p:txBody>
      </p:sp>
      <p:sp>
        <p:nvSpPr>
          <p:cNvPr id="4" name="TextBox 3"/>
          <p:cNvSpPr txBox="1"/>
          <p:nvPr/>
        </p:nvSpPr>
        <p:spPr>
          <a:xfrm>
            <a:off x="3003938" y="1257104"/>
            <a:ext cx="28868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Pacient před nekardiální operací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2884824" y="2601750"/>
            <a:ext cx="2763510" cy="646331"/>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Symptomy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7295176" y="3166327"/>
            <a:ext cx="142142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panose="020F0502020204030204"/>
              </a:rPr>
              <a:t>Proveditelná AVR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5155400" y="4283943"/>
            <a:ext cx="17765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Optimalizace </a:t>
            </a:r>
          </a:p>
          <a:p>
            <a:pPr marL="0" marR="0" lvl="0" indent="0" algn="l" defTabSz="4572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panose="020F0502020204030204"/>
              </a:rPr>
              <a:t>m</a:t>
            </a:r>
            <a:r>
              <a:rPr kumimoji="0" lang="cs-CZ" sz="1800" b="0" i="0" u="none" strike="noStrike" kern="1200" cap="none" spc="0" normalizeH="0" baseline="0" noProof="0" dirty="0" err="1">
                <a:ln>
                  <a:noFill/>
                </a:ln>
                <a:solidFill>
                  <a:prstClr val="black"/>
                </a:solidFill>
                <a:effectLst/>
                <a:uLnTx/>
                <a:uFillTx/>
                <a:latin typeface="Calibri" panose="020F0502020204030204"/>
                <a:ea typeface="+mn-ea"/>
                <a:cs typeface="+mn-cs"/>
              </a:rPr>
              <a:t>edikam.léčby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483326" y="5411430"/>
            <a:ext cx="1776549"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Nekardiální operace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4671809" y="5386433"/>
            <a:ext cx="2024743" cy="916636"/>
          </a:xfrm>
          <a:prstGeom prst="rect">
            <a:avLst/>
          </a:prstGeom>
          <a:solidFill>
            <a:srgbClr val="FF0000">
              <a:alpha val="17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Nekardiální operace se striktní monitorací</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6844933" y="5397590"/>
            <a:ext cx="216434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panose="020F0502020204030204"/>
              </a:rPr>
              <a:t>AVR před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nekardiální operací</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2904538" y="1209599"/>
            <a:ext cx="2925049" cy="850058"/>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2"/>
          <a:stretch>
            <a:fillRect/>
          </a:stretch>
        </p:blipFill>
        <p:spPr>
          <a:xfrm>
            <a:off x="2887506" y="2515244"/>
            <a:ext cx="2959111" cy="819342"/>
          </a:xfrm>
          <a:prstGeom prst="rect">
            <a:avLst/>
          </a:prstGeom>
          <a:noFill/>
        </p:spPr>
      </p:pic>
      <p:sp>
        <p:nvSpPr>
          <p:cNvPr id="15" name="Rectangle 14"/>
          <p:cNvSpPr/>
          <p:nvPr/>
        </p:nvSpPr>
        <p:spPr>
          <a:xfrm>
            <a:off x="7175601" y="3186486"/>
            <a:ext cx="1717766" cy="588982"/>
          </a:xfrm>
          <a:prstGeom prst="rect">
            <a:avLst/>
          </a:prstGeom>
          <a:no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7001" y="5384785"/>
            <a:ext cx="1626933" cy="923331"/>
          </a:xfrm>
          <a:prstGeom prst="rect">
            <a:avLst/>
          </a:prstGeom>
          <a:solidFill>
            <a:srgbClr val="FF0000">
              <a:alpha val="17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671809" y="5397590"/>
            <a:ext cx="2024743" cy="92333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a:blip r:embed="rId3"/>
          <a:stretch>
            <a:fillRect/>
          </a:stretch>
        </p:blipFill>
        <p:spPr>
          <a:xfrm>
            <a:off x="6902886" y="5378691"/>
            <a:ext cx="2048434" cy="944962"/>
          </a:xfrm>
          <a:prstGeom prst="rect">
            <a:avLst/>
          </a:prstGeom>
          <a:solidFill>
            <a:srgbClr val="FF0000">
              <a:alpha val="17000"/>
            </a:srgbClr>
          </a:solidFill>
        </p:spPr>
      </p:pic>
      <p:pic>
        <p:nvPicPr>
          <p:cNvPr id="20" name="Picture 19"/>
          <p:cNvPicPr>
            <a:picLocks noChangeAspect="1"/>
          </p:cNvPicPr>
          <p:nvPr/>
        </p:nvPicPr>
        <p:blipFill>
          <a:blip r:embed="rId4"/>
          <a:stretch>
            <a:fillRect/>
          </a:stretch>
        </p:blipFill>
        <p:spPr>
          <a:xfrm>
            <a:off x="5225694" y="4280646"/>
            <a:ext cx="1470858" cy="684000"/>
          </a:xfrm>
          <a:prstGeom prst="rect">
            <a:avLst/>
          </a:prstGeom>
        </p:spPr>
      </p:pic>
      <p:cxnSp>
        <p:nvCxnSpPr>
          <p:cNvPr id="22" name="Straight Arrow Connector 21"/>
          <p:cNvCxnSpPr/>
          <p:nvPr/>
        </p:nvCxnSpPr>
        <p:spPr>
          <a:xfrm>
            <a:off x="4284618" y="2120625"/>
            <a:ext cx="0" cy="364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a:off x="5857933" y="2789696"/>
            <a:ext cx="1457185" cy="364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H="1">
            <a:off x="677936" y="4105010"/>
            <a:ext cx="765889" cy="1035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994044" y="3822583"/>
            <a:ext cx="11846" cy="1487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676657" y="3902562"/>
            <a:ext cx="492681" cy="277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p:cNvCxnSpPr>
          <p:nvPr/>
        </p:nvCxnSpPr>
        <p:spPr>
          <a:xfrm flipH="1">
            <a:off x="4447383" y="4860629"/>
            <a:ext cx="662368" cy="449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0" idx="2"/>
          </p:cNvCxnSpPr>
          <p:nvPr/>
        </p:nvCxnSpPr>
        <p:spPr>
          <a:xfrm>
            <a:off x="5961123" y="4964646"/>
            <a:ext cx="0" cy="414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488758" y="2410847"/>
            <a:ext cx="6805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panose="020F0502020204030204"/>
              </a:rPr>
              <a:t>Ano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678877" y="3902562"/>
            <a:ext cx="4592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p:cNvSpPr txBox="1"/>
          <p:nvPr/>
        </p:nvSpPr>
        <p:spPr>
          <a:xfrm>
            <a:off x="7994044" y="4041146"/>
            <a:ext cx="80989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Ano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6470057" y="3744708"/>
            <a:ext cx="461892" cy="369332"/>
          </a:xfrm>
          <a:prstGeom prst="rect">
            <a:avLst/>
          </a:prstGeom>
          <a:noFill/>
        </p:spPr>
        <p:txBody>
          <a:bodyPr wrap="square" rtlCol="0">
            <a:spAutoFit/>
          </a:bodyPr>
          <a:lstStyle/>
          <a:p>
            <a:r>
              <a:rPr lang="cs-CZ" dirty="0"/>
              <a:t>Ne</a:t>
            </a:r>
            <a:endParaRPr lang="en-US" dirty="0"/>
          </a:p>
        </p:txBody>
      </p:sp>
      <p:sp>
        <p:nvSpPr>
          <p:cNvPr id="36" name="TextBox 5">
            <a:extLst>
              <a:ext uri="{FF2B5EF4-FFF2-40B4-BE49-F238E27FC236}">
                <a16:creationId xmlns:a16="http://schemas.microsoft.com/office/drawing/2014/main" id="{E74BE865-3805-49EE-A877-21C569D5B446}"/>
              </a:ext>
            </a:extLst>
          </p:cNvPr>
          <p:cNvSpPr txBox="1"/>
          <p:nvPr/>
        </p:nvSpPr>
        <p:spPr>
          <a:xfrm>
            <a:off x="908493" y="3193527"/>
            <a:ext cx="142142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EF ≤ 55%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14">
            <a:extLst>
              <a:ext uri="{FF2B5EF4-FFF2-40B4-BE49-F238E27FC236}">
                <a16:creationId xmlns:a16="http://schemas.microsoft.com/office/drawing/2014/main" id="{06E2DAF6-A6B0-4B5E-907F-0286531491D1}"/>
              </a:ext>
            </a:extLst>
          </p:cNvPr>
          <p:cNvSpPr/>
          <p:nvPr/>
        </p:nvSpPr>
        <p:spPr>
          <a:xfrm>
            <a:off x="759945" y="3134509"/>
            <a:ext cx="1717766" cy="588982"/>
          </a:xfrm>
          <a:prstGeom prst="rect">
            <a:avLst/>
          </a:prstGeom>
          <a:no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18">
            <a:extLst>
              <a:ext uri="{FF2B5EF4-FFF2-40B4-BE49-F238E27FC236}">
                <a16:creationId xmlns:a16="http://schemas.microsoft.com/office/drawing/2014/main" id="{B728C181-7014-4AB7-8557-BEF0224AC352}"/>
              </a:ext>
            </a:extLst>
          </p:cNvPr>
          <p:cNvPicPr>
            <a:picLocks noChangeAspect="1"/>
          </p:cNvPicPr>
          <p:nvPr/>
        </p:nvPicPr>
        <p:blipFill>
          <a:blip r:embed="rId3"/>
          <a:stretch>
            <a:fillRect/>
          </a:stretch>
        </p:blipFill>
        <p:spPr>
          <a:xfrm>
            <a:off x="2344667" y="5386774"/>
            <a:ext cx="2048434" cy="944962"/>
          </a:xfrm>
          <a:prstGeom prst="rect">
            <a:avLst/>
          </a:prstGeom>
          <a:solidFill>
            <a:srgbClr val="FF0000">
              <a:alpha val="17000"/>
            </a:srgbClr>
          </a:solidFill>
        </p:spPr>
      </p:pic>
      <p:sp>
        <p:nvSpPr>
          <p:cNvPr id="40" name="TextBox 11">
            <a:extLst>
              <a:ext uri="{FF2B5EF4-FFF2-40B4-BE49-F238E27FC236}">
                <a16:creationId xmlns:a16="http://schemas.microsoft.com/office/drawing/2014/main" id="{567E08B9-A56D-4F29-BA10-609A8FAF8229}"/>
              </a:ext>
            </a:extLst>
          </p:cNvPr>
          <p:cNvSpPr txBox="1"/>
          <p:nvPr/>
        </p:nvSpPr>
        <p:spPr>
          <a:xfrm>
            <a:off x="2477711" y="5562732"/>
            <a:ext cx="216434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panose="020F0502020204030204"/>
              </a:rPr>
              <a:t>AVR před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nekardiální operací</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Přímá spojnice se šipkou 24">
            <a:extLst>
              <a:ext uri="{FF2B5EF4-FFF2-40B4-BE49-F238E27FC236}">
                <a16:creationId xmlns:a16="http://schemas.microsoft.com/office/drawing/2014/main" id="{76CB7F62-84C8-41A6-BE84-DB215D609DD1}"/>
              </a:ext>
            </a:extLst>
          </p:cNvPr>
          <p:cNvCxnSpPr/>
          <p:nvPr/>
        </p:nvCxnSpPr>
        <p:spPr>
          <a:xfrm>
            <a:off x="1899920" y="4078336"/>
            <a:ext cx="1282958" cy="1050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7">
            <a:extLst>
              <a:ext uri="{FF2B5EF4-FFF2-40B4-BE49-F238E27FC236}">
                <a16:creationId xmlns:a16="http://schemas.microsoft.com/office/drawing/2014/main" id="{2C3D3612-77DA-4EC4-9A22-9D0C466E1907}"/>
              </a:ext>
            </a:extLst>
          </p:cNvPr>
          <p:cNvSpPr txBox="1"/>
          <p:nvPr/>
        </p:nvSpPr>
        <p:spPr>
          <a:xfrm>
            <a:off x="2489945" y="4002361"/>
            <a:ext cx="6206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panose="020F0502020204030204"/>
              </a:rPr>
              <a:t>Ano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44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BEEBF3C-3C0A-4725-BB1B-609498E6DEFA}"/>
              </a:ext>
            </a:extLst>
          </p:cNvPr>
          <p:cNvSpPr txBox="1"/>
          <p:nvPr/>
        </p:nvSpPr>
        <p:spPr>
          <a:xfrm>
            <a:off x="1453792" y="1099600"/>
            <a:ext cx="6796355" cy="828000"/>
          </a:xfrm>
          <a:prstGeom prst="rect">
            <a:avLst/>
          </a:prstGeom>
          <a:solidFill>
            <a:schemeClr val="bg1">
              <a:lumMod val="95000"/>
            </a:schemeClr>
          </a:solidFill>
        </p:spPr>
        <p:txBody>
          <a:bodyPr wrap="square">
            <a:spAutoFit/>
          </a:bodyPr>
          <a:lstStyle/>
          <a:p>
            <a:pPr algn="ctr"/>
            <a:r>
              <a:rPr lang="cs-CZ" sz="2400" b="1" dirty="0">
                <a:latin typeface="+mn-lt"/>
              </a:rPr>
              <a:t>Nekardiální operace u chlopenních vad</a:t>
            </a:r>
            <a:endParaRPr lang="en-GB" sz="2400" b="1" dirty="0">
              <a:latin typeface="+mn-lt"/>
            </a:endParaRPr>
          </a:p>
        </p:txBody>
      </p:sp>
      <p:sp>
        <p:nvSpPr>
          <p:cNvPr id="5" name="TextovéPole 4">
            <a:extLst>
              <a:ext uri="{FF2B5EF4-FFF2-40B4-BE49-F238E27FC236}">
                <a16:creationId xmlns:a16="http://schemas.microsoft.com/office/drawing/2014/main" id="{7D45F272-339B-4E29-9F3C-4B84CEC960A0}"/>
              </a:ext>
            </a:extLst>
          </p:cNvPr>
          <p:cNvSpPr txBox="1"/>
          <p:nvPr/>
        </p:nvSpPr>
        <p:spPr>
          <a:xfrm>
            <a:off x="1304818" y="2208944"/>
            <a:ext cx="7346022" cy="2308324"/>
          </a:xfrm>
          <a:prstGeom prst="rect">
            <a:avLst/>
          </a:prstGeom>
          <a:noFill/>
        </p:spPr>
        <p:txBody>
          <a:bodyPr wrap="square" rtlCol="0">
            <a:spAutoFit/>
          </a:bodyPr>
          <a:lstStyle/>
          <a:p>
            <a:pPr marL="285750" indent="-285750">
              <a:buFont typeface="Wingdings" panose="05000000000000000000" pitchFamily="2" charset="2"/>
              <a:buChar char="Ø"/>
            </a:pPr>
            <a:r>
              <a:rPr lang="cs-CZ" sz="2400" dirty="0"/>
              <a:t>Stratifikace rizika</a:t>
            </a:r>
          </a:p>
          <a:p>
            <a:pPr marL="285750" indent="-285750">
              <a:buFont typeface="Wingdings" panose="05000000000000000000" pitchFamily="2" charset="2"/>
              <a:buChar char="Ø"/>
            </a:pPr>
            <a:r>
              <a:rPr lang="cs-CZ" sz="2400" dirty="0" err="1"/>
              <a:t>Stenotické</a:t>
            </a:r>
            <a:r>
              <a:rPr lang="cs-CZ" sz="2400" dirty="0"/>
              <a:t> chlopenní vady a nekardiální operace</a:t>
            </a:r>
          </a:p>
          <a:p>
            <a:pPr marL="285750" indent="-285750">
              <a:buFont typeface="Wingdings" panose="05000000000000000000" pitchFamily="2" charset="2"/>
              <a:buChar char="Ø"/>
            </a:pPr>
            <a:r>
              <a:rPr lang="cs-CZ" sz="2400" dirty="0"/>
              <a:t>Regurgitační vady a nekardiální operace</a:t>
            </a:r>
          </a:p>
          <a:p>
            <a:pPr marL="285750" indent="-285750">
              <a:buFont typeface="Wingdings" panose="05000000000000000000" pitchFamily="2" charset="2"/>
              <a:buChar char="Ø"/>
            </a:pPr>
            <a:r>
              <a:rPr lang="cs-CZ" sz="2400" dirty="0"/>
              <a:t>Chlopenní náhrady</a:t>
            </a:r>
          </a:p>
          <a:p>
            <a:pPr marL="285750" indent="-285750">
              <a:buFont typeface="Wingdings" panose="05000000000000000000" pitchFamily="2" charset="2"/>
              <a:buChar char="Ø"/>
            </a:pPr>
            <a:r>
              <a:rPr lang="cs-CZ" sz="2400" dirty="0"/>
              <a:t>Antikoagulační léčba  během výkonu </a:t>
            </a:r>
          </a:p>
          <a:p>
            <a:pPr marL="285750" indent="-285750">
              <a:buFont typeface="Wingdings" panose="05000000000000000000" pitchFamily="2" charset="2"/>
              <a:buChar char="Ø"/>
            </a:pPr>
            <a:r>
              <a:rPr lang="cs-CZ" sz="2400" dirty="0"/>
              <a:t>Prevence IE</a:t>
            </a:r>
            <a:endParaRPr lang="en-GB" sz="2400" dirty="0"/>
          </a:p>
        </p:txBody>
      </p:sp>
    </p:spTree>
    <p:extLst>
      <p:ext uri="{BB962C8B-B14F-4D97-AF65-F5344CB8AC3E}">
        <p14:creationId xmlns:p14="http://schemas.microsoft.com/office/powerpoint/2010/main" val="3823550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921" y="338225"/>
            <a:ext cx="6004560" cy="799701"/>
          </a:xfrm>
          <a:solidFill>
            <a:schemeClr val="bg1">
              <a:lumMod val="95000"/>
            </a:schemeClr>
          </a:solidFill>
          <a:ln>
            <a:solidFill>
              <a:schemeClr val="tx1"/>
            </a:solidFill>
          </a:ln>
        </p:spPr>
        <p:txBody>
          <a:bodyPr>
            <a:normAutofit fontScale="90000"/>
          </a:bodyPr>
          <a:lstStyle/>
          <a:p>
            <a:pPr algn="ctr">
              <a:defRPr/>
            </a:pPr>
            <a:br>
              <a:rPr lang="cs-CZ" sz="2700" dirty="0"/>
            </a:br>
            <a:r>
              <a:rPr lang="cs-CZ" sz="2700" b="1" dirty="0"/>
              <a:t>Mitrální regurgitace,  etiologie</a:t>
            </a:r>
            <a:br>
              <a:rPr lang="cs-CZ" sz="2700" dirty="0"/>
            </a:br>
            <a:endParaRPr lang="cs-CZ" sz="2700" dirty="0"/>
          </a:p>
        </p:txBody>
      </p:sp>
      <p:sp>
        <p:nvSpPr>
          <p:cNvPr id="3" name="Zástupný symbol pro obsah 2"/>
          <p:cNvSpPr>
            <a:spLocks noGrp="1"/>
          </p:cNvSpPr>
          <p:nvPr>
            <p:ph sz="half" idx="4294967295"/>
          </p:nvPr>
        </p:nvSpPr>
        <p:spPr>
          <a:xfrm>
            <a:off x="933845" y="2863069"/>
            <a:ext cx="3564396" cy="2808312"/>
          </a:xfrm>
        </p:spPr>
        <p:txBody>
          <a:bodyPr>
            <a:normAutofit fontScale="92500" lnSpcReduction="20000"/>
          </a:bodyPr>
          <a:lstStyle/>
          <a:p>
            <a:pPr>
              <a:buFont typeface="Wingdings" pitchFamily="2" charset="2"/>
              <a:buNone/>
              <a:defRPr/>
            </a:pPr>
            <a:r>
              <a:rPr lang="cs-CZ" sz="1425" b="1" dirty="0"/>
              <a:t>Primární  MR                       Sekundární MR</a:t>
            </a:r>
          </a:p>
          <a:p>
            <a:pPr>
              <a:buFont typeface="Wingdings" pitchFamily="2" charset="2"/>
              <a:buNone/>
              <a:defRPr/>
            </a:pPr>
            <a:r>
              <a:rPr lang="cs-CZ" sz="1425" b="1" dirty="0"/>
              <a:t>   (organická)                           (funkční)                 </a:t>
            </a:r>
          </a:p>
          <a:p>
            <a:pPr>
              <a:buFont typeface="Wingdings" pitchFamily="2" charset="2"/>
              <a:buNone/>
              <a:defRPr/>
            </a:pPr>
            <a:endParaRPr lang="cs-CZ" sz="1425" dirty="0">
              <a:solidFill>
                <a:schemeClr val="bg1"/>
              </a:solidFill>
            </a:endParaRPr>
          </a:p>
          <a:p>
            <a:pPr>
              <a:buFont typeface="Wingdings" pitchFamily="2" charset="2"/>
              <a:buNone/>
              <a:defRPr/>
            </a:pPr>
            <a:endParaRPr lang="cs-CZ" sz="1350" dirty="0"/>
          </a:p>
          <a:p>
            <a:pPr>
              <a:buFont typeface="Wingdings" pitchFamily="2" charset="2"/>
              <a:buNone/>
              <a:defRPr/>
            </a:pPr>
            <a:endParaRPr lang="cs-CZ" sz="1350" dirty="0"/>
          </a:p>
          <a:p>
            <a:pPr>
              <a:buFont typeface="Wingdings" pitchFamily="2" charset="2"/>
              <a:buNone/>
              <a:defRPr/>
            </a:pPr>
            <a:endParaRPr lang="cs-CZ" sz="1350" dirty="0"/>
          </a:p>
          <a:p>
            <a:pPr>
              <a:buFont typeface="Wingdings" pitchFamily="2" charset="2"/>
              <a:buNone/>
              <a:defRPr/>
            </a:pPr>
            <a:r>
              <a:rPr lang="cs-CZ" sz="1350" dirty="0"/>
              <a:t>mitrální regurgitace                     onemocnění</a:t>
            </a:r>
          </a:p>
          <a:p>
            <a:pPr>
              <a:buFont typeface="Wingdings" pitchFamily="2" charset="2"/>
              <a:buNone/>
              <a:defRPr/>
            </a:pPr>
            <a:r>
              <a:rPr lang="cs-CZ" sz="1350" dirty="0"/>
              <a:t>                                                            myokardu             </a:t>
            </a:r>
          </a:p>
          <a:p>
            <a:pPr>
              <a:buFont typeface="Wingdings" pitchFamily="2" charset="2"/>
              <a:buNone/>
              <a:defRPr/>
            </a:pPr>
            <a:endParaRPr lang="cs-CZ" sz="1350" dirty="0"/>
          </a:p>
          <a:p>
            <a:pPr>
              <a:buFont typeface="Wingdings" pitchFamily="2" charset="2"/>
              <a:buNone/>
              <a:defRPr/>
            </a:pPr>
            <a:endParaRPr lang="cs-CZ" sz="1350" dirty="0"/>
          </a:p>
          <a:p>
            <a:pPr>
              <a:buFont typeface="Wingdings" pitchFamily="2" charset="2"/>
              <a:buNone/>
              <a:defRPr/>
            </a:pPr>
            <a:endParaRPr lang="cs-CZ" sz="1350" dirty="0"/>
          </a:p>
          <a:p>
            <a:pPr>
              <a:buFont typeface="Wingdings" pitchFamily="2" charset="2"/>
              <a:buNone/>
              <a:defRPr/>
            </a:pPr>
            <a:r>
              <a:rPr lang="cs-CZ" sz="1350" dirty="0"/>
              <a:t>dysfunkce, dilatace LK       mi regurgitace</a:t>
            </a:r>
          </a:p>
          <a:p>
            <a:pPr>
              <a:buFont typeface="Wingdings" pitchFamily="2" charset="2"/>
              <a:buNone/>
              <a:defRPr/>
            </a:pPr>
            <a:endParaRPr lang="cs-CZ" sz="1350" dirty="0">
              <a:solidFill>
                <a:schemeClr val="bg1"/>
              </a:solidFill>
            </a:endParaRPr>
          </a:p>
          <a:p>
            <a:pPr>
              <a:buFont typeface="Wingdings" pitchFamily="2" charset="2"/>
              <a:buNone/>
              <a:defRPr/>
            </a:pPr>
            <a:r>
              <a:rPr lang="cs-CZ" sz="1350" dirty="0">
                <a:solidFill>
                  <a:schemeClr val="bg1"/>
                </a:solidFill>
              </a:rPr>
              <a:t>S                                                  </a:t>
            </a:r>
            <a:endParaRPr lang="cs-CZ" dirty="0">
              <a:solidFill>
                <a:schemeClr val="bg1"/>
              </a:solidFill>
            </a:endParaRPr>
          </a:p>
        </p:txBody>
      </p:sp>
      <p:cxnSp>
        <p:nvCxnSpPr>
          <p:cNvPr id="6" name="Přímá spojovací šipka 5"/>
          <p:cNvCxnSpPr/>
          <p:nvPr/>
        </p:nvCxnSpPr>
        <p:spPr>
          <a:xfrm>
            <a:off x="1527967" y="3582872"/>
            <a:ext cx="0" cy="3238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Přímá spojovací šipka 7"/>
          <p:cNvCxnSpPr/>
          <p:nvPr/>
        </p:nvCxnSpPr>
        <p:spPr>
          <a:xfrm>
            <a:off x="3357364" y="3582872"/>
            <a:ext cx="0" cy="3238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Přímá spojovací šipka 8"/>
          <p:cNvCxnSpPr/>
          <p:nvPr/>
        </p:nvCxnSpPr>
        <p:spPr>
          <a:xfrm>
            <a:off x="1527967" y="4364954"/>
            <a:ext cx="0" cy="43219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Přímá spojovací šipka 20"/>
          <p:cNvCxnSpPr/>
          <p:nvPr/>
        </p:nvCxnSpPr>
        <p:spPr>
          <a:xfrm>
            <a:off x="3363362" y="4364954"/>
            <a:ext cx="0" cy="43219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Zaoblený obdélník 21"/>
          <p:cNvSpPr/>
          <p:nvPr/>
        </p:nvSpPr>
        <p:spPr>
          <a:xfrm>
            <a:off x="933845" y="2894532"/>
            <a:ext cx="1188244" cy="539353"/>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1350">
              <a:solidFill>
                <a:prstClr val="white"/>
              </a:solidFill>
              <a:latin typeface="Calibri"/>
            </a:endParaRPr>
          </a:p>
        </p:txBody>
      </p:sp>
      <p:sp>
        <p:nvSpPr>
          <p:cNvPr id="23" name="Zaoblený obdélník 22"/>
          <p:cNvSpPr/>
          <p:nvPr/>
        </p:nvSpPr>
        <p:spPr>
          <a:xfrm>
            <a:off x="2745616" y="2857303"/>
            <a:ext cx="1243013" cy="594122"/>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1350">
              <a:solidFill>
                <a:prstClr val="white"/>
              </a:solidFill>
              <a:latin typeface="Calibri"/>
            </a:endParaRPr>
          </a:p>
        </p:txBody>
      </p:sp>
      <p:sp>
        <p:nvSpPr>
          <p:cNvPr id="5" name="TextBox 4"/>
          <p:cNvSpPr txBox="1"/>
          <p:nvPr/>
        </p:nvSpPr>
        <p:spPr>
          <a:xfrm>
            <a:off x="997305" y="5765037"/>
            <a:ext cx="3078342" cy="877163"/>
          </a:xfrm>
          <a:prstGeom prst="rect">
            <a:avLst/>
          </a:prstGeom>
          <a:noFill/>
          <a:ln>
            <a:noFill/>
          </a:ln>
        </p:spPr>
        <p:txBody>
          <a:bodyPr wrap="square" rtlCol="0">
            <a:spAutoFit/>
          </a:bodyPr>
          <a:lstStyle/>
          <a:p>
            <a:pPr algn="ctr" fontAlgn="base">
              <a:spcBef>
                <a:spcPct val="0"/>
              </a:spcBef>
              <a:spcAft>
                <a:spcPct val="0"/>
              </a:spcAft>
              <a:defRPr/>
            </a:pPr>
            <a:r>
              <a:rPr lang="cs-CZ" sz="1350" b="1" dirty="0">
                <a:solidFill>
                  <a:prstClr val="black"/>
                </a:solidFill>
                <a:latin typeface="Calibri"/>
                <a:cs typeface="Arial" panose="020B0604020202020204" pitchFamily="34" charset="0"/>
              </a:rPr>
              <a:t>SMR x  SMR</a:t>
            </a:r>
          </a:p>
          <a:p>
            <a:pPr fontAlgn="base">
              <a:spcBef>
                <a:spcPct val="0"/>
              </a:spcBef>
              <a:spcAft>
                <a:spcPct val="0"/>
              </a:spcAft>
              <a:defRPr/>
            </a:pPr>
            <a:r>
              <a:rPr lang="cs-CZ" sz="1200" dirty="0">
                <a:solidFill>
                  <a:prstClr val="black"/>
                </a:solidFill>
                <a:latin typeface="Calibri"/>
                <a:cs typeface="Arial" panose="020B0604020202020204" pitchFamily="34" charset="0"/>
              </a:rPr>
              <a:t>1.„typická  SMR“</a:t>
            </a:r>
          </a:p>
          <a:p>
            <a:pPr fontAlgn="base">
              <a:spcBef>
                <a:spcPct val="0"/>
              </a:spcBef>
              <a:spcAft>
                <a:spcPct val="0"/>
              </a:spcAft>
              <a:defRPr/>
            </a:pPr>
            <a:r>
              <a:rPr lang="cs-CZ" sz="1200" dirty="0">
                <a:solidFill>
                  <a:prstClr val="black"/>
                </a:solidFill>
                <a:latin typeface="Calibri"/>
                <a:cs typeface="Arial" panose="020B0604020202020204" pitchFamily="34" charset="0"/>
              </a:rPr>
              <a:t>2. SMR  v důsledku  dilatace síně</a:t>
            </a:r>
          </a:p>
          <a:p>
            <a:pPr algn="ctr" fontAlgn="base">
              <a:spcBef>
                <a:spcPct val="0"/>
              </a:spcBef>
              <a:spcAft>
                <a:spcPct val="0"/>
              </a:spcAft>
              <a:defRPr/>
            </a:pPr>
            <a:endParaRPr lang="en-US" sz="1350" dirty="0">
              <a:solidFill>
                <a:prstClr val="black"/>
              </a:solidFill>
              <a:latin typeface="Calibri"/>
              <a:cs typeface="Arial" panose="020B0604020202020204" pitchFamily="34" charset="0"/>
            </a:endParaRPr>
          </a:p>
        </p:txBody>
      </p:sp>
      <p:sp>
        <p:nvSpPr>
          <p:cNvPr id="14" name="Zaoblený obdélník 13"/>
          <p:cNvSpPr/>
          <p:nvPr/>
        </p:nvSpPr>
        <p:spPr>
          <a:xfrm>
            <a:off x="879561" y="5671381"/>
            <a:ext cx="3132348" cy="864096"/>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1350">
              <a:solidFill>
                <a:prstClr val="white"/>
              </a:solidFill>
              <a:latin typeface="Calibri"/>
            </a:endParaRPr>
          </a:p>
        </p:txBody>
      </p:sp>
      <p:pic>
        <p:nvPicPr>
          <p:cNvPr id="11" name="prolaps P2 cuj 3d2">
            <a:hlinkClick r:id="" action="ppaction://media"/>
            <a:extLst>
              <a:ext uri="{FF2B5EF4-FFF2-40B4-BE49-F238E27FC236}">
                <a16:creationId xmlns:a16="http://schemas.microsoft.com/office/drawing/2014/main" id="{8C59EC90-7390-4F8B-B743-29692A73447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9686" y="1501862"/>
            <a:ext cx="1548000" cy="1081142"/>
          </a:xfrm>
          <a:prstGeom prst="rect">
            <a:avLst/>
          </a:prstGeom>
        </p:spPr>
      </p:pic>
      <p:pic>
        <p:nvPicPr>
          <p:cNvPr id="12" name="3D SMR">
            <a:hlinkClick r:id="" action="ppaction://media"/>
            <a:extLst>
              <a:ext uri="{FF2B5EF4-FFF2-40B4-BE49-F238E27FC236}">
                <a16:creationId xmlns:a16="http://schemas.microsoft.com/office/drawing/2014/main" id="{8AFE1D40-F5C3-45A3-BC34-875A32462D66}"/>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716043" y="1505910"/>
            <a:ext cx="1536406" cy="1073046"/>
          </a:xfrm>
          <a:prstGeom prst="rect">
            <a:avLst/>
          </a:prstGeom>
        </p:spPr>
      </p:pic>
      <p:pic>
        <p:nvPicPr>
          <p:cNvPr id="28" name="Obrázek 27">
            <a:extLst>
              <a:ext uri="{FF2B5EF4-FFF2-40B4-BE49-F238E27FC236}">
                <a16:creationId xmlns:a16="http://schemas.microsoft.com/office/drawing/2014/main" id="{27A1A605-6717-4B7A-A585-B87A5D2E1DB7}"/>
              </a:ext>
            </a:extLst>
          </p:cNvPr>
          <p:cNvPicPr>
            <a:picLocks noChangeAspect="1"/>
          </p:cNvPicPr>
          <p:nvPr/>
        </p:nvPicPr>
        <p:blipFill>
          <a:blip r:embed="rId8"/>
          <a:stretch>
            <a:fillRect/>
          </a:stretch>
        </p:blipFill>
        <p:spPr>
          <a:xfrm>
            <a:off x="5422856" y="1311339"/>
            <a:ext cx="2793492" cy="1983146"/>
          </a:xfrm>
          <a:prstGeom prst="rect">
            <a:avLst/>
          </a:prstGeom>
        </p:spPr>
      </p:pic>
      <p:pic>
        <p:nvPicPr>
          <p:cNvPr id="30" name="Picture 2">
            <a:extLst>
              <a:ext uri="{FF2B5EF4-FFF2-40B4-BE49-F238E27FC236}">
                <a16:creationId xmlns:a16="http://schemas.microsoft.com/office/drawing/2014/main" id="{491A3DDD-8F6F-47BA-B3D8-A66F1727C4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467899"/>
            <a:ext cx="3935349" cy="296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49" fill="hold"/>
                                        <p:tgtEl>
                                          <p:spTgt spid="11"/>
                                        </p:tgtEl>
                                      </p:cBhvr>
                                    </p:cmd>
                                  </p:childTnLst>
                                </p:cTn>
                              </p:par>
                              <p:par>
                                <p:cTn id="7" presetID="1" presetClass="mediacall" presetSubtype="0" fill="hold" nodeType="withEffect">
                                  <p:stCondLst>
                                    <p:cond delay="0"/>
                                  </p:stCondLst>
                                  <p:childTnLst>
                                    <p:cmd type="call" cmd="playFrom(0.0)">
                                      <p:cBhvr>
                                        <p:cTn id="8" dur="19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1"/>
                </p:tgtEl>
              </p:cMediaNode>
            </p:video>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vol="80000">
                <p:cTn id="15" repeatCount="indefinite" fill="hold" display="0">
                  <p:stCondLst>
                    <p:cond delay="indefinite"/>
                  </p:stCondLst>
                </p:cTn>
                <p:tgtEl>
                  <p:spTgt spid="12"/>
                </p:tgtEl>
              </p:cMediaNode>
            </p:vide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031" y="284791"/>
            <a:ext cx="7052900" cy="827304"/>
          </a:xfrm>
          <a:solidFill>
            <a:schemeClr val="bg1">
              <a:lumMod val="95000"/>
            </a:schemeClr>
          </a:solidFill>
        </p:spPr>
        <p:txBody>
          <a:bodyPr>
            <a:normAutofit/>
          </a:bodyPr>
          <a:lstStyle/>
          <a:p>
            <a:pPr algn="ctr"/>
            <a:r>
              <a:rPr lang="en-US" sz="2800" b="1" dirty="0">
                <a:latin typeface="+mn-lt"/>
              </a:rPr>
              <a:t>Prim</a:t>
            </a:r>
            <a:r>
              <a:rPr lang="cs-CZ" sz="2800" b="1" dirty="0" err="1">
                <a:latin typeface="+mn-lt"/>
              </a:rPr>
              <a:t>ární</a:t>
            </a:r>
            <a:r>
              <a:rPr lang="cs-CZ" sz="2800" b="1" dirty="0">
                <a:latin typeface="+mn-lt"/>
              </a:rPr>
              <a:t> m</a:t>
            </a:r>
            <a:r>
              <a:rPr lang="en-US" sz="2800" b="1" dirty="0" err="1">
                <a:latin typeface="+mn-lt"/>
              </a:rPr>
              <a:t>itr</a:t>
            </a:r>
            <a:r>
              <a:rPr lang="cs-CZ" sz="2800" b="1" dirty="0" err="1">
                <a:latin typeface="+mn-lt"/>
              </a:rPr>
              <a:t>ální</a:t>
            </a:r>
            <a:r>
              <a:rPr lang="cs-CZ" sz="2800" b="1" dirty="0">
                <a:latin typeface="+mn-lt"/>
              </a:rPr>
              <a:t> </a:t>
            </a:r>
            <a:r>
              <a:rPr lang="en-US" sz="2800" b="1" dirty="0" err="1">
                <a:latin typeface="+mn-lt"/>
              </a:rPr>
              <a:t>regurgitace</a:t>
            </a:r>
            <a:endParaRPr lang="en-US" sz="2800" b="1" dirty="0">
              <a:latin typeface="+mn-lt"/>
            </a:endParaRPr>
          </a:p>
        </p:txBody>
      </p:sp>
      <p:sp>
        <p:nvSpPr>
          <p:cNvPr id="4" name="TextBox 3"/>
          <p:cNvSpPr txBox="1"/>
          <p:nvPr/>
        </p:nvSpPr>
        <p:spPr>
          <a:xfrm>
            <a:off x="3003938" y="1257104"/>
            <a:ext cx="28868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Pacient před nekardiální operací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2884824" y="2601750"/>
            <a:ext cx="2763510" cy="1200329"/>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Symptomy nebo snížená</a:t>
            </a:r>
          </a:p>
          <a:p>
            <a:pPr marR="0" lvl="0" algn="ctr" defTabSz="457200" rtl="0" eaLnBrk="1" fontAlgn="auto" latinLnBrk="0" hangingPunct="1">
              <a:lnSpc>
                <a:spcPct val="100000"/>
              </a:lnSpc>
              <a:spcBef>
                <a:spcPts val="0"/>
              </a:spcBef>
              <a:spcAft>
                <a:spcPts val="0"/>
              </a:spcAft>
              <a:buClrTx/>
              <a:buSzTx/>
              <a:tabLst/>
              <a:defRPr/>
            </a:pPr>
            <a:r>
              <a:rPr lang="cs-CZ" noProof="0" dirty="0">
                <a:solidFill>
                  <a:prstClr val="black"/>
                </a:solidFill>
                <a:latin typeface="Calibri" panose="020F0502020204030204"/>
              </a:rPr>
              <a:t>funkce LK </a:t>
            </a:r>
            <a:r>
              <a:rPr kumimoji="0" lang="cs-CZ" sz="1800" b="0" i="0" u="none" strike="noStrike" kern="1200" cap="none" spc="0" normalizeH="0" baseline="0" dirty="0">
                <a:ln>
                  <a:noFill/>
                </a:ln>
                <a:solidFill>
                  <a:prstClr val="black"/>
                </a:solidFill>
                <a:effectLst/>
                <a:uLnTx/>
                <a:uFillTx/>
                <a:latin typeface="Calibri" panose="020F0502020204030204"/>
                <a:ea typeface="+mn-ea"/>
                <a:cs typeface="+mn-cs"/>
              </a:rPr>
              <a:t>(EF˂60%)</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7326834" y="3273559"/>
            <a:ext cx="142142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LVEF˂ 30%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5155400" y="4283943"/>
            <a:ext cx="17765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Riziko  KCH výkonu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483326" y="5411430"/>
            <a:ext cx="1776549"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Nekardiální operace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2259875" y="5411430"/>
            <a:ext cx="2024743" cy="923330"/>
          </a:xfrm>
          <a:prstGeom prst="rect">
            <a:avLst/>
          </a:prstGeom>
          <a:solidFill>
            <a:srgbClr val="FF0000">
              <a:alpha val="17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Nekardiální operace se striktní monitorací</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4571999" y="5411429"/>
            <a:ext cx="198555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KCH výkon  před nekardiální operací</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6844933" y="5397590"/>
            <a:ext cx="216434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panose="020F0502020204030204"/>
              </a:rPr>
              <a:t>Vyhnout 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nekardiální operací</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2904538" y="1209599"/>
            <a:ext cx="2925049" cy="850058"/>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2"/>
          <a:stretch>
            <a:fillRect/>
          </a:stretch>
        </p:blipFill>
        <p:spPr>
          <a:xfrm>
            <a:off x="2840456" y="2559617"/>
            <a:ext cx="2959111" cy="819342"/>
          </a:xfrm>
          <a:prstGeom prst="rect">
            <a:avLst/>
          </a:prstGeom>
          <a:noFill/>
        </p:spPr>
      </p:pic>
      <p:sp>
        <p:nvSpPr>
          <p:cNvPr id="15" name="Rectangle 14"/>
          <p:cNvSpPr/>
          <p:nvPr/>
        </p:nvSpPr>
        <p:spPr>
          <a:xfrm>
            <a:off x="7175601" y="3186486"/>
            <a:ext cx="1717766" cy="588982"/>
          </a:xfrm>
          <a:prstGeom prst="rect">
            <a:avLst/>
          </a:prstGeom>
          <a:no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7001" y="5384785"/>
            <a:ext cx="1626933" cy="923331"/>
          </a:xfrm>
          <a:prstGeom prst="rect">
            <a:avLst/>
          </a:prstGeom>
          <a:solidFill>
            <a:srgbClr val="FF0000">
              <a:alpha val="17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2259875" y="5384785"/>
            <a:ext cx="2024743" cy="92333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stretch>
            <a:fillRect/>
          </a:stretch>
        </p:blipFill>
        <p:spPr>
          <a:xfrm>
            <a:off x="4540559" y="5389798"/>
            <a:ext cx="2048434" cy="944962"/>
          </a:xfrm>
          <a:prstGeom prst="rect">
            <a:avLst/>
          </a:prstGeom>
          <a:solidFill>
            <a:srgbClr val="FF0000">
              <a:alpha val="17000"/>
            </a:srgbClr>
          </a:solidFill>
        </p:spPr>
      </p:pic>
      <p:pic>
        <p:nvPicPr>
          <p:cNvPr id="19" name="Picture 18"/>
          <p:cNvPicPr>
            <a:picLocks noChangeAspect="1"/>
          </p:cNvPicPr>
          <p:nvPr/>
        </p:nvPicPr>
        <p:blipFill>
          <a:blip r:embed="rId3"/>
          <a:stretch>
            <a:fillRect/>
          </a:stretch>
        </p:blipFill>
        <p:spPr>
          <a:xfrm>
            <a:off x="6785455" y="5397589"/>
            <a:ext cx="2048434" cy="944962"/>
          </a:xfrm>
          <a:prstGeom prst="rect">
            <a:avLst/>
          </a:prstGeom>
          <a:solidFill>
            <a:srgbClr val="FF0000">
              <a:alpha val="17000"/>
            </a:srgbClr>
          </a:solidFill>
        </p:spPr>
      </p:pic>
      <p:pic>
        <p:nvPicPr>
          <p:cNvPr id="20" name="Picture 19"/>
          <p:cNvPicPr>
            <a:picLocks noChangeAspect="1"/>
          </p:cNvPicPr>
          <p:nvPr/>
        </p:nvPicPr>
        <p:blipFill>
          <a:blip r:embed="rId4"/>
          <a:stretch>
            <a:fillRect/>
          </a:stretch>
        </p:blipFill>
        <p:spPr>
          <a:xfrm>
            <a:off x="5155400" y="4265109"/>
            <a:ext cx="1470858" cy="684000"/>
          </a:xfrm>
          <a:prstGeom prst="rect">
            <a:avLst/>
          </a:prstGeom>
        </p:spPr>
      </p:pic>
      <p:cxnSp>
        <p:nvCxnSpPr>
          <p:cNvPr id="22" name="Straight Arrow Connector 21"/>
          <p:cNvCxnSpPr/>
          <p:nvPr/>
        </p:nvCxnSpPr>
        <p:spPr>
          <a:xfrm>
            <a:off x="4284618" y="2120625"/>
            <a:ext cx="0" cy="364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843935" y="2905844"/>
            <a:ext cx="1238218" cy="637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334521" y="3611446"/>
            <a:ext cx="2360886" cy="1608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994044" y="3822583"/>
            <a:ext cx="11846" cy="1487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676657" y="3902562"/>
            <a:ext cx="492681" cy="277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4347764" y="4971757"/>
            <a:ext cx="753808" cy="338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0" idx="2"/>
          </p:cNvCxnSpPr>
          <p:nvPr/>
        </p:nvCxnSpPr>
        <p:spPr>
          <a:xfrm>
            <a:off x="5890829" y="4949109"/>
            <a:ext cx="0" cy="414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488758" y="2665239"/>
            <a:ext cx="5933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panose="020F0502020204030204"/>
              </a:rPr>
              <a:t>Ano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599489" y="3873340"/>
            <a:ext cx="4631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p:cNvSpPr txBox="1"/>
          <p:nvPr/>
        </p:nvSpPr>
        <p:spPr>
          <a:xfrm>
            <a:off x="8020005" y="4316049"/>
            <a:ext cx="80989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Ano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50"/>
          <p:cNvSpPr txBox="1"/>
          <p:nvPr/>
        </p:nvSpPr>
        <p:spPr>
          <a:xfrm>
            <a:off x="3709522" y="4928132"/>
            <a:ext cx="890895" cy="377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vysoké</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TextBox 51"/>
          <p:cNvSpPr txBox="1"/>
          <p:nvPr/>
        </p:nvSpPr>
        <p:spPr>
          <a:xfrm>
            <a:off x="6217495" y="4928132"/>
            <a:ext cx="9162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nízké</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6470057" y="3744708"/>
            <a:ext cx="461892" cy="369332"/>
          </a:xfrm>
          <a:prstGeom prst="rect">
            <a:avLst/>
          </a:prstGeom>
          <a:noFill/>
        </p:spPr>
        <p:txBody>
          <a:bodyPr wrap="square" rtlCol="0">
            <a:spAutoFit/>
          </a:bodyPr>
          <a:lstStyle/>
          <a:p>
            <a:r>
              <a:rPr lang="cs-CZ" dirty="0"/>
              <a:t>Ne</a:t>
            </a:r>
            <a:endParaRPr lang="en-US" dirty="0"/>
          </a:p>
        </p:txBody>
      </p:sp>
    </p:spTree>
    <p:extLst>
      <p:ext uri="{BB962C8B-B14F-4D97-AF65-F5344CB8AC3E}">
        <p14:creationId xmlns:p14="http://schemas.microsoft.com/office/powerpoint/2010/main" val="2221108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718516" cy="980348"/>
          </a:xfrm>
          <a:solidFill>
            <a:schemeClr val="bg2"/>
          </a:solidFill>
        </p:spPr>
        <p:txBody>
          <a:bodyPr/>
          <a:lstStyle/>
          <a:p>
            <a:pPr algn="ctr"/>
            <a:r>
              <a:rPr lang="cs-CZ" dirty="0"/>
              <a:t> </a:t>
            </a:r>
            <a:r>
              <a:rPr lang="cs-CZ" sz="2800" b="1" dirty="0">
                <a:latin typeface="+mn-lt"/>
              </a:rPr>
              <a:t>Sekundární mitrální regurgitace</a:t>
            </a:r>
            <a:endParaRPr lang="en-US" sz="2800" b="1" dirty="0">
              <a:latin typeface="+mn-lt"/>
            </a:endParaRPr>
          </a:p>
        </p:txBody>
      </p:sp>
      <p:pic>
        <p:nvPicPr>
          <p:cNvPr id="4" name="Content Placeholder 3"/>
          <p:cNvPicPr>
            <a:picLocks noGrp="1" noChangeAspect="1"/>
          </p:cNvPicPr>
          <p:nvPr>
            <p:ph idx="1"/>
          </p:nvPr>
        </p:nvPicPr>
        <p:blipFill>
          <a:blip r:embed="rId3"/>
          <a:stretch>
            <a:fillRect/>
          </a:stretch>
        </p:blipFill>
        <p:spPr>
          <a:xfrm>
            <a:off x="923054" y="1506863"/>
            <a:ext cx="4267200" cy="993457"/>
          </a:xfrm>
          <a:prstGeom prst="rect">
            <a:avLst/>
          </a:prstGeom>
        </p:spPr>
      </p:pic>
      <p:sp>
        <p:nvSpPr>
          <p:cNvPr id="3" name="TextovéPole 2">
            <a:extLst>
              <a:ext uri="{FF2B5EF4-FFF2-40B4-BE49-F238E27FC236}">
                <a16:creationId xmlns:a16="http://schemas.microsoft.com/office/drawing/2014/main" id="{BAA610A6-4414-4BDE-89EE-7AC01F6766A8}"/>
              </a:ext>
            </a:extLst>
          </p:cNvPr>
          <p:cNvSpPr txBox="1"/>
          <p:nvPr/>
        </p:nvSpPr>
        <p:spPr>
          <a:xfrm>
            <a:off x="6901138" y="3916423"/>
            <a:ext cx="2892056" cy="307777"/>
          </a:xfrm>
          <a:prstGeom prst="rect">
            <a:avLst/>
          </a:prstGeom>
          <a:noFill/>
        </p:spPr>
        <p:txBody>
          <a:bodyPr wrap="square" rtlCol="0">
            <a:spAutoFit/>
          </a:bodyPr>
          <a:lstStyle/>
          <a:p>
            <a:r>
              <a:rPr lang="cs-CZ" sz="1400" i="1" dirty="0" err="1"/>
              <a:t>Am.Heart</a:t>
            </a:r>
            <a:r>
              <a:rPr lang="cs-CZ" sz="1400" i="1" dirty="0"/>
              <a:t> </a:t>
            </a:r>
            <a:r>
              <a:rPr lang="cs-CZ" sz="1400" i="1" dirty="0" err="1"/>
              <a:t>Journal</a:t>
            </a:r>
            <a:r>
              <a:rPr lang="cs-CZ" sz="1400" i="1" dirty="0"/>
              <a:t>, 2007</a:t>
            </a:r>
            <a:endParaRPr lang="en-GB" sz="1400" i="1" dirty="0"/>
          </a:p>
        </p:txBody>
      </p:sp>
      <p:sp>
        <p:nvSpPr>
          <p:cNvPr id="6" name="TextovéPole 5">
            <a:extLst>
              <a:ext uri="{FF2B5EF4-FFF2-40B4-BE49-F238E27FC236}">
                <a16:creationId xmlns:a16="http://schemas.microsoft.com/office/drawing/2014/main" id="{A0A21B2D-E47F-4468-80E3-2012E020BA6F}"/>
              </a:ext>
            </a:extLst>
          </p:cNvPr>
          <p:cNvSpPr txBox="1"/>
          <p:nvPr/>
        </p:nvSpPr>
        <p:spPr>
          <a:xfrm>
            <a:off x="923054" y="2591334"/>
            <a:ext cx="7194786" cy="1325089"/>
          </a:xfrm>
          <a:prstGeom prst="rect">
            <a:avLst/>
          </a:prstGeom>
          <a:noFill/>
          <a:ln>
            <a:solidFill>
              <a:schemeClr val="tx1"/>
            </a:solidFill>
          </a:ln>
        </p:spPr>
        <p:txBody>
          <a:bodyPr wrap="square" rtlCol="0">
            <a:spAutoFit/>
          </a:bodyPr>
          <a:lstStyle/>
          <a:p>
            <a:r>
              <a:rPr lang="cs-CZ" sz="1600" dirty="0"/>
              <a:t>84 pacientů,  u 31%  perioperační menší komplikace – kontrolovatelná hypotenze a bradykardie.</a:t>
            </a:r>
          </a:p>
          <a:p>
            <a:r>
              <a:rPr lang="cs-CZ" sz="1600" dirty="0"/>
              <a:t>Pooperační komplikace byly ale závažné s vysokou morbiditou, 27,4% plicní edém a prolongovaná intubace, mortalita 11,9%.</a:t>
            </a:r>
          </a:p>
          <a:p>
            <a:r>
              <a:rPr lang="cs-CZ" sz="1600" dirty="0"/>
              <a:t>Nezávislý prediktor postoperační morbidity byla LVEF, a fibrilace síní </a:t>
            </a:r>
            <a:endParaRPr lang="en-GB" sz="1600" dirty="0"/>
          </a:p>
        </p:txBody>
      </p:sp>
      <p:pic>
        <p:nvPicPr>
          <p:cNvPr id="7" name="Picture 5">
            <a:extLst>
              <a:ext uri="{FF2B5EF4-FFF2-40B4-BE49-F238E27FC236}">
                <a16:creationId xmlns:a16="http://schemas.microsoft.com/office/drawing/2014/main" id="{374941EA-946C-49FB-BA58-52A6C9FDE4B6}"/>
              </a:ext>
            </a:extLst>
          </p:cNvPr>
          <p:cNvPicPr>
            <a:picLocks noChangeAspect="1"/>
          </p:cNvPicPr>
          <p:nvPr/>
        </p:nvPicPr>
        <p:blipFill>
          <a:blip r:embed="rId4"/>
          <a:stretch>
            <a:fillRect/>
          </a:stretch>
        </p:blipFill>
        <p:spPr>
          <a:xfrm>
            <a:off x="923054" y="4216471"/>
            <a:ext cx="5459349" cy="1330928"/>
          </a:xfrm>
          <a:prstGeom prst="rect">
            <a:avLst/>
          </a:prstGeom>
        </p:spPr>
      </p:pic>
      <p:sp>
        <p:nvSpPr>
          <p:cNvPr id="9" name="TextovéPole 8">
            <a:extLst>
              <a:ext uri="{FF2B5EF4-FFF2-40B4-BE49-F238E27FC236}">
                <a16:creationId xmlns:a16="http://schemas.microsoft.com/office/drawing/2014/main" id="{6DF17EFC-5F31-403B-8D88-EDEDEC75BD91}"/>
              </a:ext>
            </a:extLst>
          </p:cNvPr>
          <p:cNvSpPr txBox="1"/>
          <p:nvPr/>
        </p:nvSpPr>
        <p:spPr>
          <a:xfrm>
            <a:off x="923054" y="5543211"/>
            <a:ext cx="7194786" cy="830997"/>
          </a:xfrm>
          <a:prstGeom prst="rect">
            <a:avLst/>
          </a:prstGeom>
          <a:no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297 pacientů,  1172 kontrol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Incidence  CV příhod ( 30 denní mortalita, HF, AIM a CMP)   u 39, 2% s ischemickou MR versus 13,3%  ( p&lt;  0.01 ) s  neischemickou MR  a 16,4%  u kontrolní skupiny.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ovéPole 10">
            <a:extLst>
              <a:ext uri="{FF2B5EF4-FFF2-40B4-BE49-F238E27FC236}">
                <a16:creationId xmlns:a16="http://schemas.microsoft.com/office/drawing/2014/main" id="{787A3DF6-94C1-4106-A1E5-DD87047E4994}"/>
              </a:ext>
            </a:extLst>
          </p:cNvPr>
          <p:cNvSpPr txBox="1"/>
          <p:nvPr/>
        </p:nvSpPr>
        <p:spPr>
          <a:xfrm>
            <a:off x="6901138" y="6418736"/>
            <a:ext cx="2183983" cy="307777"/>
          </a:xfrm>
          <a:prstGeom prst="rect">
            <a:avLst/>
          </a:prstGeom>
          <a:noFill/>
        </p:spPr>
        <p:txBody>
          <a:bodyPr wrap="square">
            <a:spAutoFit/>
          </a:bodyPr>
          <a:lstStyle/>
          <a:p>
            <a:r>
              <a:rPr lang="cs-CZ" sz="1400" i="1" dirty="0" err="1"/>
              <a:t>Am.J</a:t>
            </a:r>
            <a:r>
              <a:rPr lang="cs-CZ" sz="1400" i="1" dirty="0"/>
              <a:t>. Med. , 2013</a:t>
            </a:r>
            <a:endParaRPr lang="en-GB" sz="1400" i="1" dirty="0"/>
          </a:p>
        </p:txBody>
      </p:sp>
    </p:spTree>
    <p:extLst>
      <p:ext uri="{BB962C8B-B14F-4D97-AF65-F5344CB8AC3E}">
        <p14:creationId xmlns:p14="http://schemas.microsoft.com/office/powerpoint/2010/main" val="563297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905A14-60E5-4C10-BAA5-97CCC83C24EA}"/>
              </a:ext>
            </a:extLst>
          </p:cNvPr>
          <p:cNvSpPr>
            <a:spLocks noGrp="1"/>
          </p:cNvSpPr>
          <p:nvPr>
            <p:ph type="title"/>
          </p:nvPr>
        </p:nvSpPr>
        <p:spPr>
          <a:xfrm>
            <a:off x="628650" y="365127"/>
            <a:ext cx="7781703" cy="1091534"/>
          </a:xfrm>
          <a:solidFill>
            <a:schemeClr val="bg1">
              <a:lumMod val="95000"/>
            </a:schemeClr>
          </a:solidFill>
        </p:spPr>
        <p:txBody>
          <a:bodyPr>
            <a:normAutofit/>
          </a:bodyPr>
          <a:lstStyle/>
          <a:p>
            <a:pPr algn="ctr"/>
            <a:r>
              <a:rPr lang="cs-CZ" sz="2800" b="1" dirty="0">
                <a:latin typeface="+mn-lt"/>
              </a:rPr>
              <a:t>Sekundární mitrální regurgitace</a:t>
            </a:r>
            <a:endParaRPr lang="en-GB" sz="2800" b="1" dirty="0">
              <a:latin typeface="+mn-lt"/>
            </a:endParaRPr>
          </a:p>
        </p:txBody>
      </p:sp>
      <p:sp>
        <p:nvSpPr>
          <p:cNvPr id="3" name="Zástupný obsah 2">
            <a:extLst>
              <a:ext uri="{FF2B5EF4-FFF2-40B4-BE49-F238E27FC236}">
                <a16:creationId xmlns:a16="http://schemas.microsoft.com/office/drawing/2014/main" id="{2D2A8AE1-D521-483F-AF8D-8EA5D342DCBD}"/>
              </a:ext>
            </a:extLst>
          </p:cNvPr>
          <p:cNvSpPr>
            <a:spLocks noGrp="1"/>
          </p:cNvSpPr>
          <p:nvPr>
            <p:ph idx="1"/>
          </p:nvPr>
        </p:nvSpPr>
        <p:spPr/>
        <p:txBody>
          <a:bodyPr/>
          <a:lstStyle/>
          <a:p>
            <a:pPr>
              <a:buFont typeface="Wingdings" panose="05000000000000000000" pitchFamily="2" charset="2"/>
              <a:buChar char="Ø"/>
            </a:pPr>
            <a:r>
              <a:rPr lang="cs-CZ" sz="2400" dirty="0"/>
              <a:t>rozhodnutí o operaci vždy individuální</a:t>
            </a:r>
          </a:p>
          <a:p>
            <a:pPr>
              <a:buFont typeface="Wingdings" panose="05000000000000000000" pitchFamily="2" charset="2"/>
              <a:buChar char="Ø"/>
            </a:pPr>
            <a:r>
              <a:rPr lang="cs-CZ" sz="2400" dirty="0"/>
              <a:t>zavedená léčba srdečního selhání vč. BB</a:t>
            </a:r>
          </a:p>
          <a:p>
            <a:pPr>
              <a:buFont typeface="Wingdings" panose="05000000000000000000" pitchFamily="2" charset="2"/>
              <a:buChar char="Ø"/>
            </a:pPr>
            <a:r>
              <a:rPr lang="cs-CZ" sz="2400" dirty="0"/>
              <a:t>podrobné kardiologické vyšetření před operací, je-li možné ( vč. event. SKG v indikovaných případech)</a:t>
            </a:r>
          </a:p>
          <a:p>
            <a:pPr>
              <a:buFont typeface="Wingdings" panose="05000000000000000000" pitchFamily="2" charset="2"/>
              <a:buChar char="Ø"/>
            </a:pPr>
            <a:r>
              <a:rPr lang="cs-CZ" sz="2400" dirty="0"/>
              <a:t>kontrola bilance tekutin </a:t>
            </a:r>
          </a:p>
          <a:p>
            <a:pPr>
              <a:buFont typeface="Wingdings" panose="05000000000000000000" pitchFamily="2" charset="2"/>
              <a:buChar char="Ø"/>
            </a:pPr>
            <a:r>
              <a:rPr lang="cs-CZ" sz="2400" dirty="0"/>
              <a:t>je-li EF &lt; 30%, není nekardiální operace doporučována</a:t>
            </a:r>
          </a:p>
          <a:p>
            <a:pPr>
              <a:buFont typeface="Wingdings" panose="05000000000000000000" pitchFamily="2" charset="2"/>
              <a:buChar char="Ø"/>
            </a:pPr>
            <a:endParaRPr lang="cs-CZ" dirty="0">
              <a:latin typeface="+mj-lt"/>
            </a:endParaRPr>
          </a:p>
          <a:p>
            <a:endParaRPr lang="en-GB" dirty="0">
              <a:latin typeface="+mj-lt"/>
            </a:endParaRPr>
          </a:p>
        </p:txBody>
      </p:sp>
    </p:spTree>
    <p:extLst>
      <p:ext uri="{BB962C8B-B14F-4D97-AF65-F5344CB8AC3E}">
        <p14:creationId xmlns:p14="http://schemas.microsoft.com/office/powerpoint/2010/main" val="2946037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9C227-E033-4280-A499-1CF4846550D5}"/>
              </a:ext>
            </a:extLst>
          </p:cNvPr>
          <p:cNvSpPr>
            <a:spLocks noGrp="1"/>
          </p:cNvSpPr>
          <p:nvPr>
            <p:ph type="title"/>
          </p:nvPr>
        </p:nvSpPr>
        <p:spPr>
          <a:xfrm>
            <a:off x="628651" y="732452"/>
            <a:ext cx="7029853" cy="429585"/>
          </a:xfrm>
        </p:spPr>
        <p:txBody>
          <a:bodyPr>
            <a:noAutofit/>
          </a:bodyPr>
          <a:lstStyle/>
          <a:p>
            <a:r>
              <a:rPr lang="cs-CZ" sz="2954" dirty="0">
                <a:latin typeface="+mn-lt"/>
              </a:rPr>
              <a:t>Kazuistika - muž  77 let</a:t>
            </a:r>
          </a:p>
        </p:txBody>
      </p:sp>
      <p:sp>
        <p:nvSpPr>
          <p:cNvPr id="6" name="TextovéPole 5">
            <a:extLst>
              <a:ext uri="{FF2B5EF4-FFF2-40B4-BE49-F238E27FC236}">
                <a16:creationId xmlns:a16="http://schemas.microsoft.com/office/drawing/2014/main" id="{EE2EAE6E-C513-4042-835C-553D323652D6}"/>
              </a:ext>
            </a:extLst>
          </p:cNvPr>
          <p:cNvSpPr txBox="1"/>
          <p:nvPr/>
        </p:nvSpPr>
        <p:spPr>
          <a:xfrm>
            <a:off x="361064" y="1465265"/>
            <a:ext cx="7826005" cy="1371209"/>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cs-CZ" sz="1662" b="1" i="0" u="none" strike="noStrike" kern="1200" cap="none" spc="0" normalizeH="0" baseline="0" noProof="0" dirty="0" err="1">
                <a:ln>
                  <a:noFill/>
                </a:ln>
                <a:solidFill>
                  <a:prstClr val="black"/>
                </a:solidFill>
                <a:effectLst/>
                <a:uLnTx/>
                <a:uFillTx/>
                <a:latin typeface="Calibri"/>
                <a:ea typeface="+mn-ea"/>
                <a:cs typeface="+mn-cs"/>
              </a:rPr>
              <a:t>subj</a:t>
            </a:r>
            <a:r>
              <a:rPr kumimoji="0" lang="cs-CZ" sz="1662" b="1" i="0" u="none" strike="noStrike" kern="1200" cap="none" spc="0" normalizeH="0" baseline="0" noProof="0" dirty="0">
                <a:ln>
                  <a:noFill/>
                </a:ln>
                <a:solidFill>
                  <a:prstClr val="black"/>
                </a:solidFill>
                <a:effectLst/>
                <a:uLnTx/>
                <a:uFillTx/>
                <a:latin typeface="Calibri"/>
                <a:ea typeface="+mn-ea"/>
                <a:cs typeface="+mn-cs"/>
              </a:rPr>
              <a:t>:  </a:t>
            </a:r>
            <a:r>
              <a:rPr kumimoji="0" lang="cs-CZ" sz="1662" b="0" i="0" u="none" strike="noStrike" kern="1200" cap="none" spc="0" normalizeH="0" baseline="0" noProof="0" dirty="0">
                <a:ln>
                  <a:noFill/>
                </a:ln>
                <a:solidFill>
                  <a:prstClr val="black"/>
                </a:solidFill>
                <a:effectLst/>
                <a:uLnTx/>
                <a:uFillTx/>
                <a:latin typeface="Calibri"/>
                <a:ea typeface="+mn-ea"/>
                <a:cs typeface="+mn-cs"/>
              </a:rPr>
              <a:t>v posledním ½  roce  opak. Hospitalizován pro LSI, </a:t>
            </a:r>
          </a:p>
          <a:p>
            <a:pPr marL="0" marR="0" lvl="0" indent="0" algn="l" defTabSz="844083" rtl="0" eaLnBrk="1" fontAlgn="auto" latinLnBrk="0" hangingPunct="1">
              <a:lnSpc>
                <a:spcPct val="100000"/>
              </a:lnSpc>
              <a:spcBef>
                <a:spcPts val="0"/>
              </a:spcBef>
              <a:spcAft>
                <a:spcPts val="0"/>
              </a:spcAft>
              <a:buClrTx/>
              <a:buSzTx/>
              <a:buFontTx/>
              <a:buNone/>
              <a:tabLst/>
              <a:defRPr/>
            </a:pPr>
            <a:r>
              <a:rPr kumimoji="0" lang="cs-CZ" sz="1662" b="0" i="0" u="none" strike="noStrike" kern="1200" cap="none" spc="0" normalizeH="0" baseline="0" noProof="0" dirty="0">
                <a:ln>
                  <a:noFill/>
                </a:ln>
                <a:solidFill>
                  <a:prstClr val="black"/>
                </a:solidFill>
                <a:effectLst/>
                <a:uLnTx/>
                <a:uFillTx/>
                <a:latin typeface="Calibri"/>
                <a:ea typeface="+mn-ea"/>
                <a:cs typeface="+mn-cs"/>
              </a:rPr>
              <a:t>t.č. NYHA II- III , otoky DK,  bez AP</a:t>
            </a:r>
          </a:p>
          <a:p>
            <a:pPr marL="0" marR="0" lvl="0" indent="0" algn="l" defTabSz="844083" rtl="0" eaLnBrk="1" fontAlgn="auto" latinLnBrk="0" hangingPunct="1">
              <a:lnSpc>
                <a:spcPct val="100000"/>
              </a:lnSpc>
              <a:spcBef>
                <a:spcPts val="0"/>
              </a:spcBef>
              <a:spcAft>
                <a:spcPts val="0"/>
              </a:spcAft>
              <a:buClrTx/>
              <a:buSzTx/>
              <a:buFontTx/>
              <a:buNone/>
              <a:tabLst/>
              <a:defRPr/>
            </a:pPr>
            <a:r>
              <a:rPr kumimoji="0" lang="cs-CZ" sz="1662" b="1" i="0" u="none" strike="noStrike" kern="1200" cap="none" spc="0" normalizeH="0" baseline="0" noProof="0" dirty="0">
                <a:ln>
                  <a:noFill/>
                </a:ln>
                <a:solidFill>
                  <a:prstClr val="black"/>
                </a:solidFill>
                <a:effectLst/>
                <a:uLnTx/>
                <a:uFillTx/>
                <a:latin typeface="Calibri"/>
                <a:ea typeface="+mn-ea"/>
                <a:cs typeface="+mn-cs"/>
              </a:rPr>
              <a:t>OA:  </a:t>
            </a:r>
            <a:r>
              <a:rPr kumimoji="0" lang="cs-CZ" sz="1662" b="0" i="0" u="none" strike="noStrike" kern="1200" cap="none" spc="0" normalizeH="0" baseline="0" noProof="0" dirty="0" err="1">
                <a:ln>
                  <a:noFill/>
                </a:ln>
                <a:solidFill>
                  <a:prstClr val="black"/>
                </a:solidFill>
                <a:effectLst/>
                <a:uLnTx/>
                <a:uFillTx/>
                <a:latin typeface="Calibri"/>
                <a:ea typeface="+mn-ea"/>
                <a:cs typeface="+mn-cs"/>
              </a:rPr>
              <a:t>st.p</a:t>
            </a:r>
            <a:r>
              <a:rPr kumimoji="0" lang="cs-CZ" sz="1662" b="0" i="0" u="none" strike="noStrike" kern="1200" cap="none" spc="0" normalizeH="0" baseline="0" noProof="0" dirty="0">
                <a:ln>
                  <a:noFill/>
                </a:ln>
                <a:solidFill>
                  <a:prstClr val="black"/>
                </a:solidFill>
                <a:effectLst/>
                <a:uLnTx/>
                <a:uFillTx/>
                <a:latin typeface="Calibri"/>
                <a:ea typeface="+mn-ea"/>
                <a:cs typeface="+mn-cs"/>
              </a:rPr>
              <a:t>. CABG před 3 lety,  HT, DM na PAD, </a:t>
            </a:r>
          </a:p>
          <a:p>
            <a:pPr marL="0" marR="0" lvl="0" indent="0" algn="l" defTabSz="844083" rtl="0" eaLnBrk="1" fontAlgn="auto" latinLnBrk="0" hangingPunct="1">
              <a:lnSpc>
                <a:spcPct val="100000"/>
              </a:lnSpc>
              <a:spcBef>
                <a:spcPts val="0"/>
              </a:spcBef>
              <a:spcAft>
                <a:spcPts val="0"/>
              </a:spcAft>
              <a:buClrTx/>
              <a:buSzTx/>
              <a:buFontTx/>
              <a:buNone/>
              <a:tabLst/>
              <a:defRPr/>
            </a:pPr>
            <a:r>
              <a:rPr kumimoji="0" lang="cs-CZ" sz="1662" b="1" i="0" u="none" strike="noStrike" kern="1200" cap="none" spc="0" normalizeH="0" baseline="0" noProof="0" dirty="0">
                <a:ln>
                  <a:noFill/>
                </a:ln>
                <a:solidFill>
                  <a:prstClr val="black"/>
                </a:solidFill>
                <a:effectLst/>
                <a:uLnTx/>
                <a:uFillTx/>
                <a:latin typeface="Calibri"/>
                <a:ea typeface="+mn-ea"/>
                <a:cs typeface="+mn-cs"/>
              </a:rPr>
              <a:t>NO:  </a:t>
            </a:r>
            <a:r>
              <a:rPr kumimoji="0" lang="cs-CZ" sz="1662" b="0" i="0" u="none" strike="noStrike" kern="1200" cap="none" spc="0" normalizeH="0" baseline="0" noProof="0" dirty="0">
                <a:ln>
                  <a:noFill/>
                </a:ln>
                <a:solidFill>
                  <a:prstClr val="black"/>
                </a:solidFill>
                <a:effectLst/>
                <a:uLnTx/>
                <a:uFillTx/>
                <a:latin typeface="Calibri"/>
                <a:ea typeface="+mn-ea"/>
                <a:cs typeface="+mn-cs"/>
              </a:rPr>
              <a:t>před plánovanou  náhradou kyčelního kloubu , RS 4</a:t>
            </a:r>
          </a:p>
          <a:p>
            <a:pPr marL="0" marR="0" lvl="0" indent="0" defTabSz="844083" rtl="0" eaLnBrk="1" fontAlgn="auto" latinLnBrk="0" hangingPunct="1">
              <a:lnSpc>
                <a:spcPct val="100000"/>
              </a:lnSpc>
              <a:spcBef>
                <a:spcPts val="0"/>
              </a:spcBef>
              <a:spcAft>
                <a:spcPts val="0"/>
              </a:spcAft>
              <a:buClrTx/>
              <a:buSzTx/>
              <a:buFontTx/>
              <a:buNone/>
              <a:tabLst/>
              <a:defRPr/>
            </a:pPr>
            <a:r>
              <a:rPr kumimoji="0" lang="cs-CZ" sz="1662" b="1" i="0" u="none" strike="noStrike" kern="1200" cap="none" spc="0" normalizeH="0" baseline="0" noProof="0" dirty="0" err="1">
                <a:ln>
                  <a:noFill/>
                </a:ln>
                <a:solidFill>
                  <a:prstClr val="black"/>
                </a:solidFill>
                <a:effectLst/>
                <a:uLnTx/>
                <a:uFillTx/>
                <a:latin typeface="Calibri"/>
                <a:ea typeface="+mn-ea"/>
                <a:cs typeface="+mn-cs"/>
              </a:rPr>
              <a:t>Lab</a:t>
            </a:r>
            <a:r>
              <a:rPr kumimoji="0" lang="cs-CZ" sz="1662" b="1" i="0" u="none" strike="noStrike" kern="1200" cap="none" spc="0" normalizeH="0" baseline="0" noProof="0" dirty="0">
                <a:ln>
                  <a:noFill/>
                </a:ln>
                <a:solidFill>
                  <a:prstClr val="black"/>
                </a:solidFill>
                <a:effectLst/>
                <a:uLnTx/>
                <a:uFillTx/>
                <a:latin typeface="Calibri"/>
                <a:ea typeface="+mn-ea"/>
                <a:cs typeface="+mn-cs"/>
              </a:rPr>
              <a:t>:</a:t>
            </a:r>
            <a:r>
              <a:rPr kumimoji="0" lang="cs-CZ" sz="1662" b="1" i="0" u="none" strike="noStrike" kern="1200" cap="none" spc="0" normalizeH="0" noProof="0" dirty="0">
                <a:ln>
                  <a:noFill/>
                </a:ln>
                <a:solidFill>
                  <a:prstClr val="black"/>
                </a:solidFill>
                <a:effectLst/>
                <a:uLnTx/>
                <a:uFillTx/>
                <a:latin typeface="Calibri"/>
                <a:ea typeface="+mn-ea"/>
                <a:cs typeface="+mn-cs"/>
              </a:rPr>
              <a:t> </a:t>
            </a:r>
            <a:r>
              <a:rPr kumimoji="0" lang="cs-CZ" sz="1662" i="0" u="none" strike="noStrike" kern="1200" cap="none" spc="0" normalizeH="0" noProof="0" dirty="0">
                <a:ln>
                  <a:noFill/>
                </a:ln>
                <a:solidFill>
                  <a:prstClr val="black"/>
                </a:solidFill>
                <a:effectLst/>
                <a:uLnTx/>
                <a:uFillTx/>
                <a:latin typeface="Calibri"/>
                <a:ea typeface="+mn-ea"/>
                <a:cs typeface="+mn-cs"/>
              </a:rPr>
              <a:t> NT pro BNP 5 000 </a:t>
            </a:r>
            <a:r>
              <a:rPr kumimoji="0" lang="cs-CZ" sz="1662" i="0" u="none" strike="noStrike" kern="1200" cap="none" spc="0" normalizeH="0" noProof="0" dirty="0" err="1">
                <a:ln>
                  <a:noFill/>
                </a:ln>
                <a:solidFill>
                  <a:prstClr val="black"/>
                </a:solidFill>
                <a:effectLst/>
                <a:uLnTx/>
                <a:uFillTx/>
                <a:latin typeface="Calibri"/>
                <a:ea typeface="+mn-ea"/>
                <a:cs typeface="+mn-cs"/>
              </a:rPr>
              <a:t>ng</a:t>
            </a:r>
            <a:r>
              <a:rPr kumimoji="0" lang="cs-CZ" sz="1662" i="0" u="none" strike="noStrike" kern="1200" cap="none" spc="0" normalizeH="0" noProof="0" dirty="0">
                <a:ln>
                  <a:noFill/>
                </a:ln>
                <a:solidFill>
                  <a:prstClr val="black"/>
                </a:solidFill>
                <a:effectLst/>
                <a:uLnTx/>
                <a:uFillTx/>
                <a:latin typeface="Calibri"/>
                <a:ea typeface="+mn-ea"/>
                <a:cs typeface="+mn-cs"/>
              </a:rPr>
              <a:t>/l</a:t>
            </a:r>
            <a:endParaRPr kumimoji="0" lang="cs-CZ" sz="1662"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délník 7">
            <a:extLst>
              <a:ext uri="{FF2B5EF4-FFF2-40B4-BE49-F238E27FC236}">
                <a16:creationId xmlns:a16="http://schemas.microsoft.com/office/drawing/2014/main" id="{211E8C5B-A906-4BD9-9528-36A78AE3166F}"/>
              </a:ext>
            </a:extLst>
          </p:cNvPr>
          <p:cNvSpPr/>
          <p:nvPr/>
        </p:nvSpPr>
        <p:spPr>
          <a:xfrm>
            <a:off x="199390" y="2849971"/>
            <a:ext cx="8498488" cy="1541704"/>
          </a:xfrm>
          <a:prstGeom prst="rect">
            <a:avLst/>
          </a:prstGeom>
          <a:ln>
            <a:solidFill>
              <a:srgbClr val="0070C0"/>
            </a:solidFill>
          </a:ln>
        </p:spPr>
        <p:txBody>
          <a:bodyPr wrap="square">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cs-CZ" sz="1662" b="0" i="0" u="none" strike="noStrike" kern="1200" cap="none" spc="0" normalizeH="0" baseline="0" noProof="0" dirty="0">
                <a:ln>
                  <a:noFill/>
                </a:ln>
                <a:solidFill>
                  <a:prstClr val="black"/>
                </a:solidFill>
                <a:effectLst/>
                <a:uLnTx/>
                <a:uFillTx/>
                <a:latin typeface="Calibri"/>
                <a:ea typeface="+mn-ea"/>
                <a:cs typeface="+mn-cs"/>
              </a:rPr>
              <a:t>   </a:t>
            </a:r>
            <a:r>
              <a:rPr kumimoji="0" lang="cs-CZ" sz="1662" b="1" i="0" u="none" strike="noStrike" kern="1200" cap="none" spc="0" normalizeH="0" baseline="0" noProof="0" dirty="0">
                <a:ln>
                  <a:noFill/>
                </a:ln>
                <a:solidFill>
                  <a:prstClr val="black"/>
                </a:solidFill>
                <a:effectLst/>
                <a:uLnTx/>
                <a:uFillTx/>
                <a:latin typeface="Calibri"/>
                <a:ea typeface="+mn-ea"/>
                <a:cs typeface="+mn-cs"/>
              </a:rPr>
              <a:t>ECHO</a:t>
            </a:r>
          </a:p>
          <a:p>
            <a:pPr marL="0" marR="0" lvl="0" indent="0" algn="l" defTabSz="844083" rtl="0" eaLnBrk="1" fontAlgn="auto" latinLnBrk="0" hangingPunct="1">
              <a:lnSpc>
                <a:spcPct val="100000"/>
              </a:lnSpc>
              <a:spcBef>
                <a:spcPts val="0"/>
              </a:spcBef>
              <a:spcAft>
                <a:spcPts val="0"/>
              </a:spcAft>
              <a:buClrTx/>
              <a:buSzTx/>
              <a:buFontTx/>
              <a:buNone/>
              <a:tabLst/>
              <a:defRPr/>
            </a:pPr>
            <a:r>
              <a:rPr kumimoji="0" lang="cs-CZ" sz="1662" b="0" i="0" u="none" strike="noStrike" kern="1200" cap="none" spc="0" normalizeH="0" baseline="0" noProof="0" dirty="0">
                <a:ln>
                  <a:noFill/>
                </a:ln>
                <a:solidFill>
                  <a:prstClr val="black"/>
                </a:solidFill>
                <a:effectLst/>
                <a:uLnTx/>
                <a:uFillTx/>
                <a:latin typeface="Calibri"/>
                <a:ea typeface="+mn-ea"/>
                <a:cs typeface="+mn-cs"/>
              </a:rPr>
              <a:t>   LK  62/ 50 mm, IVS 11 mm, </a:t>
            </a:r>
            <a:r>
              <a:rPr kumimoji="0" lang="cs-CZ" sz="1662" b="0" i="0" u="none" strike="noStrike" kern="1200" cap="none" spc="0" normalizeH="0" baseline="0" noProof="0" dirty="0" err="1">
                <a:ln>
                  <a:noFill/>
                </a:ln>
                <a:solidFill>
                  <a:prstClr val="black"/>
                </a:solidFill>
                <a:effectLst/>
                <a:uLnTx/>
                <a:uFillTx/>
                <a:latin typeface="Calibri"/>
                <a:ea typeface="+mn-ea"/>
                <a:cs typeface="+mn-cs"/>
              </a:rPr>
              <a:t>zs</a:t>
            </a:r>
            <a:r>
              <a:rPr kumimoji="0" lang="cs-CZ" sz="1662" b="0" i="0" u="none" strike="noStrike" kern="1200" cap="none" spc="0" normalizeH="0" baseline="0" noProof="0" dirty="0">
                <a:ln>
                  <a:noFill/>
                </a:ln>
                <a:solidFill>
                  <a:prstClr val="black"/>
                </a:solidFill>
                <a:effectLst/>
                <a:uLnTx/>
                <a:uFillTx/>
                <a:latin typeface="Calibri"/>
                <a:ea typeface="+mn-ea"/>
                <a:cs typeface="+mn-cs"/>
              </a:rPr>
              <a:t> LK 11 mm, EF </a:t>
            </a:r>
            <a:r>
              <a:rPr lang="en-GB" sz="1662" dirty="0">
                <a:solidFill>
                  <a:prstClr val="black"/>
                </a:solidFill>
                <a:latin typeface="Calibri"/>
              </a:rPr>
              <a:t>3</a:t>
            </a:r>
            <a:r>
              <a:rPr lang="cs-CZ" sz="1662" dirty="0">
                <a:solidFill>
                  <a:prstClr val="black"/>
                </a:solidFill>
                <a:latin typeface="Calibri"/>
              </a:rPr>
              <a:t>0</a:t>
            </a:r>
            <a:r>
              <a:rPr kumimoji="0" lang="cs-CZ" sz="1662" b="0" i="0" u="none" strike="noStrike" kern="1200" cap="none" spc="0" normalizeH="0" baseline="0" noProof="0" dirty="0">
                <a:ln>
                  <a:noFill/>
                </a:ln>
                <a:solidFill>
                  <a:prstClr val="black"/>
                </a:solidFill>
                <a:effectLst/>
                <a:uLnTx/>
                <a:uFillTx/>
                <a:latin typeface="Calibri"/>
                <a:ea typeface="+mn-ea"/>
                <a:cs typeface="+mn-cs"/>
              </a:rPr>
              <a:t> % ,  LS 45 mm  </a:t>
            </a:r>
          </a:p>
          <a:p>
            <a:pPr marL="0" marR="0" lvl="0" indent="0" algn="l" defTabSz="844083" rtl="0" eaLnBrk="1" fontAlgn="auto" latinLnBrk="0" hangingPunct="1">
              <a:lnSpc>
                <a:spcPct val="100000"/>
              </a:lnSpc>
              <a:spcBef>
                <a:spcPts val="0"/>
              </a:spcBef>
              <a:spcAft>
                <a:spcPts val="0"/>
              </a:spcAft>
              <a:buClrTx/>
              <a:buSzTx/>
              <a:buFontTx/>
              <a:buNone/>
              <a:tabLst/>
              <a:defRPr/>
            </a:pPr>
            <a:r>
              <a:rPr kumimoji="0" lang="cs-CZ" sz="1662" b="0" i="0" u="none" strike="noStrike" kern="1200" cap="none" spc="0" normalizeH="0" baseline="0" noProof="0" dirty="0">
                <a:ln>
                  <a:noFill/>
                </a:ln>
                <a:solidFill>
                  <a:prstClr val="black"/>
                </a:solidFill>
                <a:effectLst/>
                <a:uLnTx/>
                <a:uFillTx/>
                <a:latin typeface="Calibri"/>
                <a:ea typeface="+mn-ea"/>
                <a:cs typeface="+mn-cs"/>
              </a:rPr>
              <a:t>   PK  normální velikost , TR  2/4 , TR PG max. 48 mm </a:t>
            </a:r>
            <a:r>
              <a:rPr kumimoji="0" lang="cs-CZ" sz="1662" b="0" i="0" u="none" strike="noStrike" kern="1200" cap="none" spc="0" normalizeH="0" baseline="0" noProof="0" dirty="0" err="1">
                <a:ln>
                  <a:noFill/>
                </a:ln>
                <a:solidFill>
                  <a:prstClr val="black"/>
                </a:solidFill>
                <a:effectLst/>
                <a:uLnTx/>
                <a:uFillTx/>
                <a:latin typeface="Calibri"/>
                <a:ea typeface="+mn-ea"/>
                <a:cs typeface="+mn-cs"/>
              </a:rPr>
              <a:t>Hg</a:t>
            </a:r>
            <a:endParaRPr kumimoji="0" lang="cs-CZ" sz="1662"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0" lang="cs-CZ" sz="1662" b="0" i="0" u="none" strike="noStrike" kern="1200" cap="none" spc="0" normalizeH="0" baseline="0" noProof="0" dirty="0">
                <a:ln>
                  <a:noFill/>
                </a:ln>
                <a:solidFill>
                  <a:prstClr val="black"/>
                </a:solidFill>
                <a:effectLst/>
                <a:uLnTx/>
                <a:uFillTx/>
                <a:latin typeface="Calibri"/>
                <a:ea typeface="+mn-ea"/>
                <a:cs typeface="+mn-cs"/>
              </a:rPr>
              <a:t>   Mi: </a:t>
            </a:r>
            <a:r>
              <a:rPr kumimoji="0" lang="pt-BR" sz="1662" b="0" i="0" u="none" strike="noStrike" kern="1200" cap="none" spc="0" normalizeH="0" baseline="0" noProof="0" dirty="0">
                <a:ln>
                  <a:noFill/>
                </a:ln>
                <a:solidFill>
                  <a:prstClr val="black"/>
                </a:solidFill>
                <a:effectLst/>
                <a:uLnTx/>
                <a:uFillTx/>
                <a:latin typeface="Calibri"/>
                <a:ea typeface="+mn-ea"/>
                <a:cs typeface="+mn-cs"/>
              </a:rPr>
              <a:t>E </a:t>
            </a:r>
            <a:r>
              <a:rPr kumimoji="0" lang="cs-CZ" sz="1662" b="0" i="0" u="none" strike="noStrike" kern="1200" cap="none" spc="0" normalizeH="0" baseline="0" noProof="0" dirty="0">
                <a:ln>
                  <a:noFill/>
                </a:ln>
                <a:solidFill>
                  <a:prstClr val="black"/>
                </a:solidFill>
                <a:effectLst/>
                <a:uLnTx/>
                <a:uFillTx/>
                <a:latin typeface="Calibri"/>
                <a:ea typeface="+mn-ea"/>
                <a:cs typeface="+mn-cs"/>
              </a:rPr>
              <a:t> 110 </a:t>
            </a:r>
            <a:r>
              <a:rPr kumimoji="0" lang="pt-BR" sz="1662" b="0" i="0" u="none" strike="noStrike" kern="1200" cap="none" spc="0" normalizeH="0" baseline="0" noProof="0" dirty="0">
                <a:ln>
                  <a:noFill/>
                </a:ln>
                <a:solidFill>
                  <a:prstClr val="black"/>
                </a:solidFill>
                <a:effectLst/>
                <a:uLnTx/>
                <a:uFillTx/>
                <a:latin typeface="Calibri"/>
                <a:ea typeface="+mn-ea"/>
                <a:cs typeface="+mn-cs"/>
              </a:rPr>
              <a:t>cm/s </a:t>
            </a:r>
            <a:r>
              <a:rPr kumimoji="0" lang="cs-CZ" sz="1662" b="0" i="0" u="none" strike="noStrike" kern="1200" cap="none" spc="0" normalizeH="0" baseline="0" noProof="0" dirty="0">
                <a:ln>
                  <a:noFill/>
                </a:ln>
                <a:solidFill>
                  <a:prstClr val="black"/>
                </a:solidFill>
                <a:effectLst/>
                <a:uLnTx/>
                <a:uFillTx/>
                <a:latin typeface="Calibri"/>
                <a:ea typeface="+mn-ea"/>
                <a:cs typeface="+mn-cs"/>
              </a:rPr>
              <a:t>A </a:t>
            </a:r>
            <a:r>
              <a:rPr kumimoji="0" lang="pt-BR" sz="1662" b="0" i="0" u="none" strike="noStrike" kern="1200" cap="none" spc="0" normalizeH="0" baseline="0" noProof="0" dirty="0">
                <a:ln>
                  <a:noFill/>
                </a:ln>
                <a:solidFill>
                  <a:prstClr val="black"/>
                </a:solidFill>
                <a:effectLst/>
                <a:uLnTx/>
                <a:uFillTx/>
                <a:latin typeface="Calibri"/>
                <a:ea typeface="+mn-ea"/>
                <a:cs typeface="+mn-cs"/>
              </a:rPr>
              <a:t> </a:t>
            </a:r>
            <a:r>
              <a:rPr kumimoji="0" lang="cs-CZ" sz="1662" b="0" i="0" u="none" strike="noStrike" kern="1200" cap="none" spc="0" normalizeH="0" baseline="0" noProof="0" dirty="0">
                <a:ln>
                  <a:noFill/>
                </a:ln>
                <a:solidFill>
                  <a:prstClr val="black"/>
                </a:solidFill>
                <a:effectLst/>
                <a:uLnTx/>
                <a:uFillTx/>
                <a:latin typeface="Calibri"/>
                <a:ea typeface="+mn-ea"/>
                <a:cs typeface="+mn-cs"/>
              </a:rPr>
              <a:t>5</a:t>
            </a:r>
            <a:r>
              <a:rPr kumimoji="0" lang="pt-BR" sz="1662" b="0" i="0" u="none" strike="noStrike" kern="1200" cap="none" spc="0" normalizeH="0" baseline="0" noProof="0" dirty="0">
                <a:ln>
                  <a:noFill/>
                </a:ln>
                <a:solidFill>
                  <a:prstClr val="black"/>
                </a:solidFill>
                <a:effectLst/>
                <a:uLnTx/>
                <a:uFillTx/>
                <a:latin typeface="Calibri"/>
                <a:ea typeface="+mn-ea"/>
                <a:cs typeface="+mn-cs"/>
              </a:rPr>
              <a:t>5cm/s. TDI E´septum </a:t>
            </a:r>
            <a:r>
              <a:rPr lang="cs-CZ" sz="1662" dirty="0">
                <a:solidFill>
                  <a:prstClr val="black"/>
                </a:solidFill>
                <a:latin typeface="Calibri"/>
              </a:rPr>
              <a:t>3</a:t>
            </a:r>
            <a:r>
              <a:rPr kumimoji="0" lang="pt-BR" sz="1662" b="0" i="0" u="none" strike="noStrike" kern="1200" cap="none" spc="0" normalizeH="0" baseline="0" noProof="0" dirty="0">
                <a:ln>
                  <a:noFill/>
                </a:ln>
                <a:solidFill>
                  <a:prstClr val="black"/>
                </a:solidFill>
                <a:effectLst/>
                <a:uLnTx/>
                <a:uFillTx/>
                <a:latin typeface="Calibri"/>
                <a:ea typeface="+mn-ea"/>
                <a:cs typeface="+mn-cs"/>
              </a:rPr>
              <a:t> cm/s, </a:t>
            </a:r>
            <a:r>
              <a:rPr kumimoji="0" lang="cs-CZ" sz="1662" b="0" i="0" u="none" strike="noStrike" kern="1200" cap="none" spc="0" normalizeH="0" baseline="0" noProof="0" dirty="0">
                <a:ln>
                  <a:noFill/>
                </a:ln>
                <a:solidFill>
                  <a:prstClr val="black"/>
                </a:solidFill>
                <a:effectLst/>
                <a:uLnTx/>
                <a:uFillTx/>
                <a:latin typeface="Calibri"/>
                <a:ea typeface="+mn-ea"/>
                <a:cs typeface="+mn-cs"/>
              </a:rPr>
              <a:t> ERO 30 mm</a:t>
            </a:r>
            <a:r>
              <a:rPr kumimoji="0" lang="cs-CZ" sz="1662" b="0" i="0" u="none" strike="noStrike" kern="1200" cap="none" spc="0" normalizeH="0" baseline="30000" noProof="0" dirty="0">
                <a:ln>
                  <a:noFill/>
                </a:ln>
                <a:solidFill>
                  <a:prstClr val="black"/>
                </a:solidFill>
                <a:effectLst/>
                <a:uLnTx/>
                <a:uFillTx/>
                <a:latin typeface="Calibri"/>
                <a:ea typeface="+mn-ea"/>
                <a:cs typeface="+mn-cs"/>
              </a:rPr>
              <a:t>2 </a:t>
            </a:r>
            <a:r>
              <a:rPr kumimoji="0" lang="cs-CZ" sz="1662" b="0" i="0" u="none" strike="noStrike" kern="1200" cap="none" spc="0" normalizeH="0" baseline="0" noProof="0" dirty="0">
                <a:ln>
                  <a:noFill/>
                </a:ln>
                <a:solidFill>
                  <a:prstClr val="black"/>
                </a:solidFill>
                <a:effectLst/>
                <a:uLnTx/>
                <a:uFillTx/>
                <a:latin typeface="Calibri"/>
                <a:ea typeface="+mn-ea"/>
                <a:cs typeface="+mn-cs"/>
              </a:rPr>
              <a:t> RV 40 ml</a:t>
            </a:r>
          </a:p>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cs-CZ" sz="1662" b="0"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0" lang="cs-CZ" sz="1662" b="0" i="0" u="none" strike="noStrike" kern="1200" cap="none" spc="0" normalizeH="0" baseline="0" noProof="0" dirty="0">
                <a:ln>
                  <a:noFill/>
                </a:ln>
                <a:solidFill>
                  <a:prstClr val="black"/>
                </a:solidFill>
                <a:effectLst/>
                <a:uLnTx/>
                <a:uFillTx/>
                <a:latin typeface="Calibri"/>
                <a:ea typeface="+mn-ea"/>
                <a:cs typeface="+mn-cs"/>
              </a:rPr>
              <a:t>    </a:t>
            </a:r>
            <a:endParaRPr kumimoji="0" lang="en-US" sz="1662"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knezourek  SMR A4CH">
            <a:hlinkClick r:id="" action="ppaction://media"/>
            <a:extLst>
              <a:ext uri="{FF2B5EF4-FFF2-40B4-BE49-F238E27FC236}">
                <a16:creationId xmlns:a16="http://schemas.microsoft.com/office/drawing/2014/main" id="{60304926-B5A8-4AFB-9547-5F501E10089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02514" y="4579973"/>
            <a:ext cx="2784737" cy="1944895"/>
          </a:xfrm>
          <a:prstGeom prst="rect">
            <a:avLst/>
          </a:prstGeom>
        </p:spPr>
      </p:pic>
      <p:pic>
        <p:nvPicPr>
          <p:cNvPr id="9" name="knezourek  SMR  TEE">
            <a:hlinkClick r:id="" action="ppaction://media"/>
            <a:extLst>
              <a:ext uri="{FF2B5EF4-FFF2-40B4-BE49-F238E27FC236}">
                <a16:creationId xmlns:a16="http://schemas.microsoft.com/office/drawing/2014/main" id="{A25D6223-2CDE-48DC-9B3D-500DC0B7173D}"/>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115505" y="4579973"/>
            <a:ext cx="2784737" cy="1944895"/>
          </a:xfrm>
          <a:prstGeom prst="rect">
            <a:avLst/>
          </a:prstGeom>
        </p:spPr>
      </p:pic>
      <p:pic>
        <p:nvPicPr>
          <p:cNvPr id="10" name="knezourek  SMR  TEE CFM">
            <a:hlinkClick r:id="" action="ppaction://media"/>
            <a:extLst>
              <a:ext uri="{FF2B5EF4-FFF2-40B4-BE49-F238E27FC236}">
                <a16:creationId xmlns:a16="http://schemas.microsoft.com/office/drawing/2014/main" id="{18968F97-50C0-4612-A3CC-87708A9AD0E9}"/>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6028496" y="4579973"/>
            <a:ext cx="2784737" cy="1944895"/>
          </a:xfrm>
          <a:prstGeom prst="rect">
            <a:avLst/>
          </a:prstGeom>
        </p:spPr>
      </p:pic>
      <p:pic>
        <p:nvPicPr>
          <p:cNvPr id="11" name="Obrázek 10">
            <a:extLst>
              <a:ext uri="{FF2B5EF4-FFF2-40B4-BE49-F238E27FC236}">
                <a16:creationId xmlns:a16="http://schemas.microsoft.com/office/drawing/2014/main" id="{E5ABA98F-C0BA-45AD-8F80-F01D18CB80A6}"/>
              </a:ext>
            </a:extLst>
          </p:cNvPr>
          <p:cNvPicPr>
            <a:picLocks noChangeAspect="1"/>
          </p:cNvPicPr>
          <p:nvPr/>
        </p:nvPicPr>
        <p:blipFill>
          <a:blip r:embed="rId11"/>
          <a:stretch>
            <a:fillRect/>
          </a:stretch>
        </p:blipFill>
        <p:spPr>
          <a:xfrm>
            <a:off x="5699914" y="1318315"/>
            <a:ext cx="3249450" cy="1329775"/>
          </a:xfrm>
          <a:prstGeom prst="rect">
            <a:avLst/>
          </a:prstGeom>
        </p:spPr>
      </p:pic>
    </p:spTree>
    <p:extLst>
      <p:ext uri="{BB962C8B-B14F-4D97-AF65-F5344CB8AC3E}">
        <p14:creationId xmlns:p14="http://schemas.microsoft.com/office/powerpoint/2010/main" val="313612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4" fill="hold"/>
                                        <p:tgtEl>
                                          <p:spTgt spid="5"/>
                                        </p:tgtEl>
                                      </p:cBhvr>
                                    </p:cmd>
                                  </p:childTnLst>
                                </p:cTn>
                              </p:par>
                              <p:par>
                                <p:cTn id="7" presetID="1" presetClass="mediacall" presetSubtype="0" fill="hold" nodeType="withEffect">
                                  <p:stCondLst>
                                    <p:cond delay="0"/>
                                  </p:stCondLst>
                                  <p:childTnLst>
                                    <p:cmd type="call" cmd="playFrom(0.0)">
                                      <p:cBhvr>
                                        <p:cTn id="8" dur="1946" fill="hold"/>
                                        <p:tgtEl>
                                          <p:spTgt spid="9"/>
                                        </p:tgtEl>
                                      </p:cBhvr>
                                    </p:cmd>
                                  </p:childTnLst>
                                </p:cTn>
                              </p:par>
                              <p:par>
                                <p:cTn id="9" presetID="1" presetClass="mediacall" presetSubtype="0" fill="hold" nodeType="withEffect">
                                  <p:stCondLst>
                                    <p:cond delay="0"/>
                                  </p:stCondLst>
                                  <p:childTnLst>
                                    <p:cmd type="call" cmd="playFrom(0.0)">
                                      <p:cBhvr>
                                        <p:cTn id="10" dur="194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repeatCount="indefinite"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video>
              <p:cMediaNode vol="80000">
                <p:cTn id="23" repeatCount="indefinite" fill="hold" display="0">
                  <p:stCondLst>
                    <p:cond delay="indefinite"/>
                  </p:stCondLst>
                </p:cTn>
                <p:tgtEl>
                  <p:spTgt spid="10"/>
                </p:tgtEl>
              </p:cMediaNode>
            </p:video>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D4411E-F15C-4F29-B446-BD2D5BD74514}"/>
              </a:ext>
            </a:extLst>
          </p:cNvPr>
          <p:cNvSpPr>
            <a:spLocks noGrp="1"/>
          </p:cNvSpPr>
          <p:nvPr>
            <p:ph type="title"/>
          </p:nvPr>
        </p:nvSpPr>
        <p:spPr>
          <a:xfrm>
            <a:off x="628650" y="507575"/>
            <a:ext cx="7886700" cy="1325563"/>
          </a:xfrm>
          <a:solidFill>
            <a:schemeClr val="bg1">
              <a:lumMod val="95000"/>
            </a:schemeClr>
          </a:solidFill>
        </p:spPr>
        <p:txBody>
          <a:bodyPr>
            <a:normAutofit fontScale="90000"/>
          </a:bodyPr>
          <a:lstStyle/>
          <a:p>
            <a:pPr algn="ctr"/>
            <a:br>
              <a:rPr lang="cs-CZ" altLang="cs-CZ" sz="2200" b="1" dirty="0">
                <a:latin typeface="+mn-lt"/>
              </a:rPr>
            </a:br>
            <a:r>
              <a:rPr lang="cs-CZ" altLang="cs-CZ" sz="2200" b="1" dirty="0">
                <a:latin typeface="+mn-lt"/>
              </a:rPr>
              <a:t>Perioperační léčba u  pacientů  s významnými </a:t>
            </a:r>
            <a:r>
              <a:rPr lang="en-GB" altLang="cs-CZ" sz="2200" b="1" dirty="0">
                <a:latin typeface="+mn-lt"/>
              </a:rPr>
              <a:t> </a:t>
            </a:r>
            <a:r>
              <a:rPr lang="cs-CZ" altLang="cs-CZ" sz="2200" b="1" dirty="0">
                <a:latin typeface="+mn-lt"/>
              </a:rPr>
              <a:t>regurgitačními vadami, u nekardiální  elektivní operaci se   středním / vysokým rizikem</a:t>
            </a:r>
            <a:br>
              <a:rPr lang="cs-CZ" altLang="cs-CZ" sz="4400" b="1" dirty="0">
                <a:latin typeface="Arial" panose="020B0604020202020204" pitchFamily="34" charset="0"/>
              </a:rPr>
            </a:br>
            <a:endParaRPr lang="en-GB" b="1" dirty="0"/>
          </a:p>
        </p:txBody>
      </p:sp>
      <p:pic>
        <p:nvPicPr>
          <p:cNvPr id="5" name="Zástupný obsah 4">
            <a:extLst>
              <a:ext uri="{FF2B5EF4-FFF2-40B4-BE49-F238E27FC236}">
                <a16:creationId xmlns:a16="http://schemas.microsoft.com/office/drawing/2014/main" id="{A524A604-FBCB-493A-9691-878F43CD4711}"/>
              </a:ext>
            </a:extLst>
          </p:cNvPr>
          <p:cNvPicPr>
            <a:picLocks noGrp="1" noChangeAspect="1"/>
          </p:cNvPicPr>
          <p:nvPr>
            <p:ph idx="1"/>
          </p:nvPr>
        </p:nvPicPr>
        <p:blipFill>
          <a:blip r:embed="rId2"/>
          <a:stretch>
            <a:fillRect/>
          </a:stretch>
        </p:blipFill>
        <p:spPr>
          <a:xfrm>
            <a:off x="505460" y="2172705"/>
            <a:ext cx="7886700" cy="3372698"/>
          </a:xfrm>
        </p:spPr>
      </p:pic>
      <p:sp>
        <p:nvSpPr>
          <p:cNvPr id="7" name="TextovéPole 6">
            <a:extLst>
              <a:ext uri="{FF2B5EF4-FFF2-40B4-BE49-F238E27FC236}">
                <a16:creationId xmlns:a16="http://schemas.microsoft.com/office/drawing/2014/main" id="{7D4CA183-1662-4E76-80C3-5EACAFADCD89}"/>
              </a:ext>
            </a:extLst>
          </p:cNvPr>
          <p:cNvSpPr txBox="1"/>
          <p:nvPr/>
        </p:nvSpPr>
        <p:spPr>
          <a:xfrm>
            <a:off x="3820160" y="6187794"/>
            <a:ext cx="4572000" cy="248209"/>
          </a:xfrm>
          <a:prstGeom prst="rect">
            <a:avLst/>
          </a:prstGeom>
          <a:noFill/>
        </p:spPr>
        <p:txBody>
          <a:bodyPr wrap="square">
            <a:spAutoFit/>
          </a:bodyPr>
          <a:lstStyle/>
          <a:p>
            <a:pPr marL="0" marR="0" lvl="0" indent="0" algn="l" defTabSz="414726" rtl="0" eaLnBrk="1" fontAlgn="base" latinLnBrk="0" hangingPunct="0">
              <a:lnSpc>
                <a:spcPct val="93000"/>
              </a:lnSpc>
              <a:spcBef>
                <a:spcPct val="0"/>
              </a:spcBef>
              <a:spcAft>
                <a:spcPct val="0"/>
              </a:spcAft>
              <a:buClr>
                <a:srgbClr val="000000"/>
              </a:buClr>
              <a:buSzPct val="45000"/>
              <a:buFontTx/>
              <a:buNone/>
              <a:tabLst>
                <a:tab pos="656650" algn="l"/>
                <a:tab pos="1313299" algn="l"/>
                <a:tab pos="1969949" algn="l"/>
                <a:tab pos="2626599" algn="l"/>
                <a:tab pos="3283248" algn="l"/>
              </a:tabLst>
              <a:defRPr/>
            </a:pPr>
            <a:r>
              <a:rPr kumimoji="0" lang="en-GB" altLang="cs-CZ" sz="1089" b="0" i="1" u="none" strike="noStrike" kern="1200" cap="none" spc="0" normalizeH="0" baseline="0" noProof="0" dirty="0">
                <a:ln>
                  <a:noFill/>
                </a:ln>
                <a:solidFill>
                  <a:srgbClr val="000000"/>
                </a:solidFill>
                <a:effectLst/>
                <a:uLnTx/>
                <a:uFillTx/>
                <a:latin typeface="Arial" panose="020B0604020202020204" pitchFamily="34" charset="0"/>
                <a:ea typeface="+mn-ea"/>
              </a:rPr>
              <a:t>Regina Sorrentino et al. Heart doi:10.1136/heartjnl-2021-319160</a:t>
            </a:r>
          </a:p>
        </p:txBody>
      </p:sp>
    </p:spTree>
    <p:extLst>
      <p:ext uri="{BB962C8B-B14F-4D97-AF65-F5344CB8AC3E}">
        <p14:creationId xmlns:p14="http://schemas.microsoft.com/office/powerpoint/2010/main" val="1533201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2ACE5E-B34B-4BC0-962F-A448C5CB6BDD}"/>
              </a:ext>
            </a:extLst>
          </p:cNvPr>
          <p:cNvSpPr>
            <a:spLocks noGrp="1"/>
          </p:cNvSpPr>
          <p:nvPr>
            <p:ph type="title"/>
          </p:nvPr>
        </p:nvSpPr>
        <p:spPr>
          <a:xfrm>
            <a:off x="628650" y="365126"/>
            <a:ext cx="7570470" cy="883921"/>
          </a:xfrm>
          <a:solidFill>
            <a:schemeClr val="bg1">
              <a:lumMod val="95000"/>
            </a:schemeClr>
          </a:solidFill>
        </p:spPr>
        <p:txBody>
          <a:bodyPr/>
          <a:lstStyle/>
          <a:p>
            <a:r>
              <a:rPr lang="cs-CZ" dirty="0"/>
              <a:t>            </a:t>
            </a:r>
            <a:r>
              <a:rPr lang="cs-CZ" sz="2800" b="1" dirty="0">
                <a:latin typeface="+mn-lt"/>
              </a:rPr>
              <a:t>Chlopenní protézy </a:t>
            </a:r>
            <a:endParaRPr lang="en-GB" sz="2800" b="1" dirty="0">
              <a:latin typeface="+mn-lt"/>
            </a:endParaRPr>
          </a:p>
        </p:txBody>
      </p:sp>
      <p:pic>
        <p:nvPicPr>
          <p:cNvPr id="5" name="Zástupný obsah 4">
            <a:extLst>
              <a:ext uri="{FF2B5EF4-FFF2-40B4-BE49-F238E27FC236}">
                <a16:creationId xmlns:a16="http://schemas.microsoft.com/office/drawing/2014/main" id="{CEBEC2BB-FDE3-4F93-B77A-93C63ED6EDE9}"/>
              </a:ext>
            </a:extLst>
          </p:cNvPr>
          <p:cNvPicPr>
            <a:picLocks noGrp="1" noChangeAspect="1"/>
          </p:cNvPicPr>
          <p:nvPr>
            <p:ph idx="1"/>
          </p:nvPr>
        </p:nvPicPr>
        <p:blipFill>
          <a:blip r:embed="rId2"/>
          <a:stretch>
            <a:fillRect/>
          </a:stretch>
        </p:blipFill>
        <p:spPr>
          <a:xfrm>
            <a:off x="1876742" y="2006441"/>
            <a:ext cx="5248275" cy="1876425"/>
          </a:xfrm>
        </p:spPr>
      </p:pic>
      <p:sp>
        <p:nvSpPr>
          <p:cNvPr id="6" name="TextovéPole 5">
            <a:extLst>
              <a:ext uri="{FF2B5EF4-FFF2-40B4-BE49-F238E27FC236}">
                <a16:creationId xmlns:a16="http://schemas.microsoft.com/office/drawing/2014/main" id="{BF1A04E1-F6AB-40B7-A56C-44146A498EF5}"/>
              </a:ext>
            </a:extLst>
          </p:cNvPr>
          <p:cNvSpPr txBox="1"/>
          <p:nvPr/>
        </p:nvSpPr>
        <p:spPr>
          <a:xfrm>
            <a:off x="313213" y="4602481"/>
            <a:ext cx="3127058" cy="646331"/>
          </a:xfrm>
          <a:prstGeom prst="rect">
            <a:avLst/>
          </a:prstGeom>
          <a:noFill/>
        </p:spPr>
        <p:txBody>
          <a:bodyPr wrap="square" rtlCol="0">
            <a:spAutoFit/>
          </a:bodyPr>
          <a:lstStyle/>
          <a:p>
            <a:r>
              <a:rPr lang="cs-CZ" dirty="0"/>
              <a:t>Degenerativní změny </a:t>
            </a:r>
            <a:r>
              <a:rPr lang="cs-CZ" dirty="0" err="1"/>
              <a:t>bioprotéz</a:t>
            </a:r>
            <a:endParaRPr lang="cs-CZ" dirty="0"/>
          </a:p>
          <a:p>
            <a:r>
              <a:rPr lang="cs-CZ" dirty="0" err="1"/>
              <a:t>Panus</a:t>
            </a:r>
            <a:r>
              <a:rPr lang="cs-CZ" dirty="0"/>
              <a:t> </a:t>
            </a:r>
            <a:endParaRPr lang="en-GB" dirty="0"/>
          </a:p>
        </p:txBody>
      </p:sp>
      <p:sp>
        <p:nvSpPr>
          <p:cNvPr id="8" name="TextovéPole 7">
            <a:extLst>
              <a:ext uri="{FF2B5EF4-FFF2-40B4-BE49-F238E27FC236}">
                <a16:creationId xmlns:a16="http://schemas.microsoft.com/office/drawing/2014/main" id="{52C5FB1F-37B2-4F56-B05A-6920B3E131F9}"/>
              </a:ext>
            </a:extLst>
          </p:cNvPr>
          <p:cNvSpPr txBox="1"/>
          <p:nvPr/>
        </p:nvSpPr>
        <p:spPr>
          <a:xfrm>
            <a:off x="3921760" y="4510678"/>
            <a:ext cx="2834640" cy="923330"/>
          </a:xfrm>
          <a:prstGeom prst="rect">
            <a:avLst/>
          </a:prstGeom>
          <a:noFill/>
        </p:spPr>
        <p:txBody>
          <a:bodyPr wrap="square" rtlCol="0">
            <a:spAutoFit/>
          </a:bodyPr>
          <a:lstStyle/>
          <a:p>
            <a:r>
              <a:rPr lang="cs-CZ" dirty="0"/>
              <a:t>PPM</a:t>
            </a:r>
          </a:p>
          <a:p>
            <a:r>
              <a:rPr lang="cs-CZ" dirty="0" err="1"/>
              <a:t>Malpozice</a:t>
            </a:r>
            <a:r>
              <a:rPr lang="cs-CZ" dirty="0"/>
              <a:t> protézy</a:t>
            </a:r>
          </a:p>
          <a:p>
            <a:r>
              <a:rPr lang="cs-CZ" dirty="0" err="1"/>
              <a:t>Paravalvulární</a:t>
            </a:r>
            <a:r>
              <a:rPr lang="cs-CZ" dirty="0"/>
              <a:t>  regurgitace</a:t>
            </a:r>
            <a:endParaRPr lang="en-GB" dirty="0"/>
          </a:p>
        </p:txBody>
      </p:sp>
      <p:sp>
        <p:nvSpPr>
          <p:cNvPr id="9" name="Obdélník: se zakulacenými rohy 8">
            <a:extLst>
              <a:ext uri="{FF2B5EF4-FFF2-40B4-BE49-F238E27FC236}">
                <a16:creationId xmlns:a16="http://schemas.microsoft.com/office/drawing/2014/main" id="{B3E6746F-A17F-47B4-A88A-717DBF0F5014}"/>
              </a:ext>
            </a:extLst>
          </p:cNvPr>
          <p:cNvSpPr/>
          <p:nvPr/>
        </p:nvSpPr>
        <p:spPr>
          <a:xfrm>
            <a:off x="304800" y="4460240"/>
            <a:ext cx="3291840" cy="8839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bdélník: se zakulacenými rohy 9">
            <a:extLst>
              <a:ext uri="{FF2B5EF4-FFF2-40B4-BE49-F238E27FC236}">
                <a16:creationId xmlns:a16="http://schemas.microsoft.com/office/drawing/2014/main" id="{F084FB82-2FEA-4ADD-BE4E-3CE174779F6B}"/>
              </a:ext>
            </a:extLst>
          </p:cNvPr>
          <p:cNvSpPr/>
          <p:nvPr/>
        </p:nvSpPr>
        <p:spPr>
          <a:xfrm>
            <a:off x="3975418" y="4460240"/>
            <a:ext cx="2844800" cy="8839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Šipka: dolů 10">
            <a:extLst>
              <a:ext uri="{FF2B5EF4-FFF2-40B4-BE49-F238E27FC236}">
                <a16:creationId xmlns:a16="http://schemas.microsoft.com/office/drawing/2014/main" id="{7554CAEA-26C1-40F0-9821-29FE86ED9530}"/>
              </a:ext>
            </a:extLst>
          </p:cNvPr>
          <p:cNvSpPr/>
          <p:nvPr/>
        </p:nvSpPr>
        <p:spPr>
          <a:xfrm>
            <a:off x="2255520" y="3848387"/>
            <a:ext cx="426720" cy="646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Šipka: dolů 11">
            <a:extLst>
              <a:ext uri="{FF2B5EF4-FFF2-40B4-BE49-F238E27FC236}">
                <a16:creationId xmlns:a16="http://schemas.microsoft.com/office/drawing/2014/main" id="{5F90DEB0-8D3F-45CE-9991-5820CA6FBD05}"/>
              </a:ext>
            </a:extLst>
          </p:cNvPr>
          <p:cNvSpPr/>
          <p:nvPr/>
        </p:nvSpPr>
        <p:spPr>
          <a:xfrm rot="20429382">
            <a:off x="4046937" y="3832938"/>
            <a:ext cx="426720" cy="6622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9757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79F384-4207-4186-8D61-3EFE3F9F65B7}"/>
              </a:ext>
            </a:extLst>
          </p:cNvPr>
          <p:cNvSpPr>
            <a:spLocks noGrp="1"/>
          </p:cNvSpPr>
          <p:nvPr>
            <p:ph type="title"/>
          </p:nvPr>
        </p:nvSpPr>
        <p:spPr>
          <a:xfrm>
            <a:off x="628650" y="1988443"/>
            <a:ext cx="7886700" cy="1325563"/>
          </a:xfrm>
          <a:solidFill>
            <a:schemeClr val="bg1">
              <a:lumMod val="95000"/>
            </a:schemeClr>
          </a:solidFill>
        </p:spPr>
        <p:txBody>
          <a:bodyPr>
            <a:normAutofit/>
          </a:bodyPr>
          <a:lstStyle/>
          <a:p>
            <a:pPr algn="ctr"/>
            <a:r>
              <a:rPr lang="cs-CZ" sz="2800" b="1" dirty="0">
                <a:latin typeface="+mn-lt"/>
              </a:rPr>
              <a:t>Antikoagulační léčba</a:t>
            </a:r>
            <a:endParaRPr lang="en-GB" sz="2800" b="1" dirty="0">
              <a:latin typeface="+mn-lt"/>
            </a:endParaRPr>
          </a:p>
        </p:txBody>
      </p:sp>
    </p:spTree>
    <p:extLst>
      <p:ext uri="{BB962C8B-B14F-4D97-AF65-F5344CB8AC3E}">
        <p14:creationId xmlns:p14="http://schemas.microsoft.com/office/powerpoint/2010/main" val="2508271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1A7BD9-DEE8-4C6D-8EF3-56357E73A280}"/>
              </a:ext>
            </a:extLst>
          </p:cNvPr>
          <p:cNvSpPr>
            <a:spLocks noGrp="1"/>
          </p:cNvSpPr>
          <p:nvPr>
            <p:ph type="title"/>
          </p:nvPr>
        </p:nvSpPr>
        <p:spPr>
          <a:xfrm>
            <a:off x="628650" y="365126"/>
            <a:ext cx="7791450" cy="958849"/>
          </a:xfrm>
          <a:solidFill>
            <a:schemeClr val="bg1">
              <a:lumMod val="95000"/>
            </a:schemeClr>
          </a:solidFill>
        </p:spPr>
        <p:txBody>
          <a:bodyPr>
            <a:normAutofit/>
          </a:bodyPr>
          <a:lstStyle/>
          <a:p>
            <a:pPr algn="ctr"/>
            <a:r>
              <a:rPr lang="cs-CZ" dirty="0"/>
              <a:t> </a:t>
            </a:r>
            <a:r>
              <a:rPr lang="cs-CZ" sz="2800" b="1" dirty="0" err="1">
                <a:latin typeface="+mn-lt"/>
              </a:rPr>
              <a:t>Antikoagulace</a:t>
            </a:r>
            <a:r>
              <a:rPr lang="cs-CZ" sz="2800" b="1" dirty="0">
                <a:latin typeface="+mn-lt"/>
              </a:rPr>
              <a:t> u FS </a:t>
            </a:r>
            <a:endParaRPr lang="en-GB" sz="2800" b="1" dirty="0">
              <a:latin typeface="+mn-lt"/>
            </a:endParaRPr>
          </a:p>
        </p:txBody>
      </p:sp>
      <p:pic>
        <p:nvPicPr>
          <p:cNvPr id="7" name="Obrázek 6">
            <a:extLst>
              <a:ext uri="{FF2B5EF4-FFF2-40B4-BE49-F238E27FC236}">
                <a16:creationId xmlns:a16="http://schemas.microsoft.com/office/drawing/2014/main" id="{91212AA6-4C16-4CA6-BA84-ED2E21B8FB45}"/>
              </a:ext>
            </a:extLst>
          </p:cNvPr>
          <p:cNvPicPr>
            <a:picLocks noChangeAspect="1"/>
          </p:cNvPicPr>
          <p:nvPr/>
        </p:nvPicPr>
        <p:blipFill>
          <a:blip r:embed="rId2"/>
          <a:stretch>
            <a:fillRect/>
          </a:stretch>
        </p:blipFill>
        <p:spPr>
          <a:xfrm>
            <a:off x="2228160" y="1393548"/>
            <a:ext cx="4139037" cy="2266170"/>
          </a:xfrm>
          <a:prstGeom prst="rect">
            <a:avLst/>
          </a:prstGeom>
        </p:spPr>
      </p:pic>
      <p:sp>
        <p:nvSpPr>
          <p:cNvPr id="9" name="TextovéPole 8">
            <a:extLst>
              <a:ext uri="{FF2B5EF4-FFF2-40B4-BE49-F238E27FC236}">
                <a16:creationId xmlns:a16="http://schemas.microsoft.com/office/drawing/2014/main" id="{06971398-2D2F-4D18-A44A-F1922EE9DA57}"/>
              </a:ext>
            </a:extLst>
          </p:cNvPr>
          <p:cNvSpPr txBox="1"/>
          <p:nvPr/>
        </p:nvSpPr>
        <p:spPr>
          <a:xfrm>
            <a:off x="6623375" y="6397256"/>
            <a:ext cx="2764465" cy="369332"/>
          </a:xfrm>
          <a:prstGeom prst="rect">
            <a:avLst/>
          </a:prstGeom>
          <a:noFill/>
        </p:spPr>
        <p:txBody>
          <a:bodyPr wrap="square" rtlCol="0">
            <a:spAutoFit/>
          </a:bodyPr>
          <a:lstStyle/>
          <a:p>
            <a:r>
              <a:rPr lang="cs-CZ" i="1" dirty="0"/>
              <a:t>NEJM 2015</a:t>
            </a:r>
            <a:endParaRPr lang="en-GB" i="1" dirty="0"/>
          </a:p>
        </p:txBody>
      </p:sp>
      <p:pic>
        <p:nvPicPr>
          <p:cNvPr id="5" name="Obrázek 4">
            <a:extLst>
              <a:ext uri="{FF2B5EF4-FFF2-40B4-BE49-F238E27FC236}">
                <a16:creationId xmlns:a16="http://schemas.microsoft.com/office/drawing/2014/main" id="{E60FEBB3-421F-4DE6-B0A7-F692292B76FE}"/>
              </a:ext>
            </a:extLst>
          </p:cNvPr>
          <p:cNvPicPr>
            <a:picLocks noChangeAspect="1"/>
          </p:cNvPicPr>
          <p:nvPr/>
        </p:nvPicPr>
        <p:blipFill>
          <a:blip r:embed="rId3"/>
          <a:stretch>
            <a:fillRect/>
          </a:stretch>
        </p:blipFill>
        <p:spPr>
          <a:xfrm>
            <a:off x="1035365" y="3756713"/>
            <a:ext cx="6524625" cy="1657350"/>
          </a:xfrm>
          <a:prstGeom prst="rect">
            <a:avLst/>
          </a:prstGeom>
          <a:ln>
            <a:solidFill>
              <a:schemeClr val="tx1"/>
            </a:solidFill>
          </a:ln>
        </p:spPr>
      </p:pic>
      <p:sp>
        <p:nvSpPr>
          <p:cNvPr id="6" name="TextovéPole 5">
            <a:extLst>
              <a:ext uri="{FF2B5EF4-FFF2-40B4-BE49-F238E27FC236}">
                <a16:creationId xmlns:a16="http://schemas.microsoft.com/office/drawing/2014/main" id="{E32D97C1-8787-4F45-A908-C97EA51432E0}"/>
              </a:ext>
            </a:extLst>
          </p:cNvPr>
          <p:cNvSpPr txBox="1"/>
          <p:nvPr/>
        </p:nvSpPr>
        <p:spPr>
          <a:xfrm>
            <a:off x="1035364" y="5482856"/>
            <a:ext cx="6452555" cy="646331"/>
          </a:xfrm>
          <a:prstGeom prst="rect">
            <a:avLst/>
          </a:prstGeom>
          <a:noFill/>
        </p:spPr>
        <p:txBody>
          <a:bodyPr wrap="square" rtlCol="0">
            <a:spAutoFit/>
          </a:bodyPr>
          <a:lstStyle/>
          <a:p>
            <a:r>
              <a:rPr lang="cs-CZ" dirty="0" err="1"/>
              <a:t>Přerušní</a:t>
            </a:r>
            <a:r>
              <a:rPr lang="cs-CZ" dirty="0"/>
              <a:t> antikoagulační léčby bylo </a:t>
            </a:r>
            <a:r>
              <a:rPr lang="cs-CZ" dirty="0" err="1"/>
              <a:t>noniferioní</a:t>
            </a:r>
            <a:r>
              <a:rPr lang="cs-CZ" dirty="0"/>
              <a:t> oproti </a:t>
            </a:r>
            <a:r>
              <a:rPr lang="cs-CZ" dirty="0" err="1"/>
              <a:t>překlenující</a:t>
            </a:r>
            <a:r>
              <a:rPr lang="cs-CZ" dirty="0"/>
              <a:t> léčbě LMWH a snížilo riziko velkých krvácivých </a:t>
            </a:r>
            <a:r>
              <a:rPr lang="cs-CZ" dirty="0" err="1"/>
              <a:t>kompliakci</a:t>
            </a:r>
            <a:r>
              <a:rPr lang="cs-CZ" dirty="0"/>
              <a:t>.</a:t>
            </a:r>
            <a:endParaRPr lang="en-GB" dirty="0"/>
          </a:p>
        </p:txBody>
      </p:sp>
    </p:spTree>
    <p:extLst>
      <p:ext uri="{BB962C8B-B14F-4D97-AF65-F5344CB8AC3E}">
        <p14:creationId xmlns:p14="http://schemas.microsoft.com/office/powerpoint/2010/main" val="4171469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17C4B65-8CC3-4B61-AA9E-8124FA7CAB67}"/>
              </a:ext>
            </a:extLst>
          </p:cNvPr>
          <p:cNvGraphicFramePr>
            <a:graphicFrameLocks noGrp="1" noChangeAspect="1"/>
          </p:cNvGraphicFramePr>
          <p:nvPr>
            <p:extLst>
              <p:ext uri="{D42A27DB-BD31-4B8C-83A1-F6EECF244321}">
                <p14:modId xmlns:p14="http://schemas.microsoft.com/office/powerpoint/2010/main" val="1792840418"/>
              </p:ext>
            </p:extLst>
          </p:nvPr>
        </p:nvGraphicFramePr>
        <p:xfrm>
          <a:off x="663157" y="1746072"/>
          <a:ext cx="7905490" cy="3364631"/>
        </p:xfrm>
        <a:graphic>
          <a:graphicData uri="http://schemas.openxmlformats.org/drawingml/2006/table">
            <a:tbl>
              <a:tblPr firstRow="1" bandRow="1">
                <a:tableStyleId>{5C22544A-7EE6-4342-B048-85BDC9FD1C3A}</a:tableStyleId>
              </a:tblPr>
              <a:tblGrid>
                <a:gridCol w="2623833">
                  <a:extLst>
                    <a:ext uri="{9D8B030D-6E8A-4147-A177-3AD203B41FA5}">
                      <a16:colId xmlns:a16="http://schemas.microsoft.com/office/drawing/2014/main" val="1068906861"/>
                    </a:ext>
                  </a:extLst>
                </a:gridCol>
                <a:gridCol w="2567233">
                  <a:extLst>
                    <a:ext uri="{9D8B030D-6E8A-4147-A177-3AD203B41FA5}">
                      <a16:colId xmlns:a16="http://schemas.microsoft.com/office/drawing/2014/main" val="3772163676"/>
                    </a:ext>
                  </a:extLst>
                </a:gridCol>
                <a:gridCol w="2714424">
                  <a:extLst>
                    <a:ext uri="{9D8B030D-6E8A-4147-A177-3AD203B41FA5}">
                      <a16:colId xmlns:a16="http://schemas.microsoft.com/office/drawing/2014/main" val="3699710599"/>
                    </a:ext>
                  </a:extLst>
                </a:gridCol>
              </a:tblGrid>
              <a:tr h="279120">
                <a:tc>
                  <a:txBody>
                    <a:bodyPr/>
                    <a:lstStyle/>
                    <a:p>
                      <a:r>
                        <a:rPr lang="cs-CZ" sz="1800" dirty="0">
                          <a:solidFill>
                            <a:schemeClr val="tx1"/>
                          </a:solidFill>
                        </a:rPr>
                        <a:t>Nízké</a:t>
                      </a:r>
                      <a:r>
                        <a:rPr lang="cs-CZ" sz="1800" baseline="0" dirty="0">
                          <a:solidFill>
                            <a:schemeClr val="tx1"/>
                          </a:solidFill>
                        </a:rPr>
                        <a:t> riziko ˂ 1% </a:t>
                      </a:r>
                      <a:endParaRPr lang="en-US" sz="1800" dirty="0">
                        <a:solidFill>
                          <a:schemeClr val="tx1"/>
                        </a:solidFill>
                      </a:endParaRPr>
                    </a:p>
                  </a:txBody>
                  <a:tcPr>
                    <a:solidFill>
                      <a:schemeClr val="bg1">
                        <a:lumMod val="85000"/>
                      </a:schemeClr>
                    </a:solidFill>
                  </a:tcPr>
                </a:tc>
                <a:tc>
                  <a:txBody>
                    <a:bodyPr/>
                    <a:lstStyle/>
                    <a:p>
                      <a:r>
                        <a:rPr lang="cs-CZ" sz="1800" dirty="0">
                          <a:solidFill>
                            <a:schemeClr val="tx1"/>
                          </a:solidFill>
                        </a:rPr>
                        <a:t>Střední</a:t>
                      </a:r>
                      <a:r>
                        <a:rPr lang="cs-CZ" sz="1800" baseline="0" dirty="0">
                          <a:solidFill>
                            <a:schemeClr val="tx1"/>
                          </a:solidFill>
                        </a:rPr>
                        <a:t> riziko 1-5%</a:t>
                      </a:r>
                      <a:endParaRPr lang="en-US" sz="1800" dirty="0">
                        <a:solidFill>
                          <a:schemeClr val="tx1"/>
                        </a:solidFill>
                      </a:endParaRPr>
                    </a:p>
                  </a:txBody>
                  <a:tcPr>
                    <a:solidFill>
                      <a:schemeClr val="bg1">
                        <a:lumMod val="85000"/>
                      </a:schemeClr>
                    </a:solidFill>
                  </a:tcPr>
                </a:tc>
                <a:tc>
                  <a:txBody>
                    <a:bodyPr/>
                    <a:lstStyle/>
                    <a:p>
                      <a:r>
                        <a:rPr lang="cs-CZ" sz="1800" dirty="0">
                          <a:solidFill>
                            <a:schemeClr val="tx1"/>
                          </a:solidFill>
                        </a:rPr>
                        <a:t>     Vysoké</a:t>
                      </a:r>
                      <a:r>
                        <a:rPr lang="cs-CZ" sz="1800" baseline="0" dirty="0">
                          <a:solidFill>
                            <a:schemeClr val="tx1"/>
                          </a:solidFill>
                        </a:rPr>
                        <a:t> riziko˃ 5%</a:t>
                      </a:r>
                      <a:endParaRPr lang="en-US" sz="1800" dirty="0">
                        <a:solidFill>
                          <a:schemeClr val="tx1"/>
                        </a:solidFill>
                      </a:endParaRPr>
                    </a:p>
                  </a:txBody>
                  <a:tcPr>
                    <a:solidFill>
                      <a:schemeClr val="bg1">
                        <a:lumMod val="85000"/>
                      </a:schemeClr>
                    </a:solidFill>
                  </a:tcPr>
                </a:tc>
                <a:extLst>
                  <a:ext uri="{0D108BD9-81ED-4DB2-BD59-A6C34878D82A}">
                    <a16:rowId xmlns:a16="http://schemas.microsoft.com/office/drawing/2014/main" val="3192176678"/>
                  </a:ext>
                </a:extLst>
              </a:tr>
              <a:tr h="2998871">
                <a:tc>
                  <a:txBody>
                    <a:bodyPr/>
                    <a:lstStyle/>
                    <a:p>
                      <a:r>
                        <a:rPr lang="cs-CZ" sz="1800" dirty="0"/>
                        <a:t>- Stomatologické výkony</a:t>
                      </a:r>
                      <a:endParaRPr lang="cs-CZ" sz="1800" baseline="0" dirty="0"/>
                    </a:p>
                    <a:p>
                      <a:r>
                        <a:rPr lang="cs-CZ" sz="1800" baseline="0" dirty="0"/>
                        <a:t>  ( s </a:t>
                      </a:r>
                      <a:r>
                        <a:rPr lang="cs-CZ" sz="1800" baseline="0" dirty="0" err="1"/>
                        <a:t>vyjimkou</a:t>
                      </a:r>
                      <a:r>
                        <a:rPr lang="cs-CZ" sz="1800" baseline="0" dirty="0"/>
                        <a:t> zubů</a:t>
                      </a:r>
                    </a:p>
                    <a:p>
                      <a:r>
                        <a:rPr lang="cs-CZ" sz="1800" baseline="0" dirty="0"/>
                        <a:t>  moudrosti)</a:t>
                      </a:r>
                    </a:p>
                    <a:p>
                      <a:r>
                        <a:rPr lang="cs-CZ" sz="1800" baseline="0" dirty="0"/>
                        <a:t>- Dermatologické výkony </a:t>
                      </a:r>
                    </a:p>
                    <a:p>
                      <a:r>
                        <a:rPr lang="cs-CZ" sz="1800" baseline="0" dirty="0"/>
                        <a:t>- oční výkony</a:t>
                      </a:r>
                    </a:p>
                    <a:p>
                      <a:r>
                        <a:rPr lang="cs-CZ" sz="1800" baseline="0" dirty="0"/>
                        <a:t>- Artroskopické operace</a:t>
                      </a:r>
                      <a:endParaRPr lang="en-US" sz="1800" dirty="0"/>
                    </a:p>
                  </a:txBody>
                  <a:tcPr>
                    <a:solidFill>
                      <a:schemeClr val="bg1">
                        <a:lumMod val="95000"/>
                      </a:schemeClr>
                    </a:solidFill>
                  </a:tcPr>
                </a:tc>
                <a:tc>
                  <a:txBody>
                    <a:bodyPr/>
                    <a:lstStyle/>
                    <a:p>
                      <a:pPr marL="285750" indent="-285750">
                        <a:buFontTx/>
                        <a:buChar char="-"/>
                      </a:pPr>
                      <a:r>
                        <a:rPr lang="cs-CZ" sz="1800" dirty="0"/>
                        <a:t>Břišní operace</a:t>
                      </a:r>
                    </a:p>
                    <a:p>
                      <a:pPr marL="285750" indent="-285750">
                        <a:buFontTx/>
                        <a:buChar char="-"/>
                      </a:pPr>
                      <a:r>
                        <a:rPr lang="cs-CZ" sz="1800" dirty="0"/>
                        <a:t>Urologické výkony</a:t>
                      </a:r>
                    </a:p>
                    <a:p>
                      <a:pPr marL="285750" indent="-285750">
                        <a:buFontTx/>
                        <a:buChar char="-"/>
                      </a:pPr>
                      <a:r>
                        <a:rPr lang="cs-CZ" sz="1800" dirty="0" err="1"/>
                        <a:t>Thorakotomie</a:t>
                      </a:r>
                      <a:endParaRPr lang="cs-CZ" sz="1800" dirty="0"/>
                    </a:p>
                    <a:p>
                      <a:pPr marL="285750" indent="-285750">
                        <a:buFontTx/>
                        <a:buChar char="-"/>
                      </a:pPr>
                      <a:r>
                        <a:rPr lang="cs-CZ" sz="1800" dirty="0"/>
                        <a:t>Plastická chirurgie</a:t>
                      </a:r>
                      <a:endParaRPr lang="en-US" sz="1800" dirty="0"/>
                    </a:p>
                  </a:txBody>
                  <a:tcPr>
                    <a:solidFill>
                      <a:schemeClr val="bg1">
                        <a:lumMod val="95000"/>
                      </a:schemeClr>
                    </a:solidFill>
                  </a:tcPr>
                </a:tc>
                <a:tc>
                  <a:txBody>
                    <a:bodyPr/>
                    <a:lstStyle/>
                    <a:p>
                      <a:r>
                        <a:rPr lang="cs-CZ" sz="1800" dirty="0"/>
                        <a:t>-velká cévní chirurgie vč.</a:t>
                      </a:r>
                    </a:p>
                    <a:p>
                      <a:r>
                        <a:rPr lang="cs-CZ" sz="1800" dirty="0"/>
                        <a:t>  aorty</a:t>
                      </a:r>
                    </a:p>
                    <a:p>
                      <a:pPr marL="0" indent="0">
                        <a:buFontTx/>
                        <a:buNone/>
                      </a:pPr>
                      <a:r>
                        <a:rPr lang="cs-CZ" sz="1800" dirty="0"/>
                        <a:t>-resekce aneurysmatu </a:t>
                      </a:r>
                    </a:p>
                    <a:p>
                      <a:pPr marL="0" indent="0">
                        <a:buFontTx/>
                        <a:buNone/>
                      </a:pPr>
                      <a:r>
                        <a:rPr lang="cs-CZ" sz="1800" dirty="0"/>
                        <a:t> aorty</a:t>
                      </a:r>
                    </a:p>
                    <a:p>
                      <a:pPr marL="0" indent="0">
                        <a:buFontTx/>
                        <a:buNone/>
                      </a:pPr>
                      <a:r>
                        <a:rPr lang="cs-CZ" sz="1800" dirty="0"/>
                        <a:t>-srdeční operace v</a:t>
                      </a:r>
                    </a:p>
                    <a:p>
                      <a:pPr marL="0" indent="0">
                        <a:buFontTx/>
                        <a:buNone/>
                      </a:pPr>
                      <a:r>
                        <a:rPr lang="cs-CZ" sz="1800" dirty="0"/>
                        <a:t>  mimotělním oběhu</a:t>
                      </a:r>
                    </a:p>
                    <a:p>
                      <a:pPr marL="285750" indent="-285750">
                        <a:buFontTx/>
                        <a:buChar char="-"/>
                      </a:pPr>
                      <a:r>
                        <a:rPr lang="cs-CZ" sz="1800" dirty="0"/>
                        <a:t>velké ortopedické</a:t>
                      </a:r>
                    </a:p>
                    <a:p>
                      <a:pPr marL="0" indent="0">
                        <a:buFontTx/>
                        <a:buNone/>
                      </a:pPr>
                      <a:r>
                        <a:rPr lang="cs-CZ" sz="1800" dirty="0"/>
                        <a:t>  operace</a:t>
                      </a:r>
                    </a:p>
                    <a:p>
                      <a:pPr marL="0" indent="0">
                        <a:buFontTx/>
                        <a:buNone/>
                      </a:pPr>
                      <a:r>
                        <a:rPr lang="cs-CZ" sz="1800" dirty="0"/>
                        <a:t>- biopsie solidních orgán§</a:t>
                      </a:r>
                    </a:p>
                    <a:p>
                      <a:pPr marL="285750" indent="-285750">
                        <a:buFontTx/>
                        <a:buChar char="-"/>
                      </a:pPr>
                      <a:endParaRPr lang="en-US" sz="1800" dirty="0"/>
                    </a:p>
                  </a:txBody>
                  <a:tcPr>
                    <a:solidFill>
                      <a:schemeClr val="bg1">
                        <a:lumMod val="95000"/>
                      </a:schemeClr>
                    </a:solidFill>
                  </a:tcPr>
                </a:tc>
                <a:extLst>
                  <a:ext uri="{0D108BD9-81ED-4DB2-BD59-A6C34878D82A}">
                    <a16:rowId xmlns:a16="http://schemas.microsoft.com/office/drawing/2014/main" val="1810841527"/>
                  </a:ext>
                </a:extLst>
              </a:tr>
            </a:tbl>
          </a:graphicData>
        </a:graphic>
      </p:graphicFrame>
      <p:sp>
        <p:nvSpPr>
          <p:cNvPr id="3" name="TextovéPole 2">
            <a:extLst>
              <a:ext uri="{FF2B5EF4-FFF2-40B4-BE49-F238E27FC236}">
                <a16:creationId xmlns:a16="http://schemas.microsoft.com/office/drawing/2014/main" id="{EAE9B9B0-FA29-439F-81F9-70BECFAB6529}"/>
              </a:ext>
            </a:extLst>
          </p:cNvPr>
          <p:cNvSpPr txBox="1"/>
          <p:nvPr/>
        </p:nvSpPr>
        <p:spPr>
          <a:xfrm>
            <a:off x="1171254" y="821933"/>
            <a:ext cx="6935056" cy="461665"/>
          </a:xfrm>
          <a:prstGeom prst="rect">
            <a:avLst/>
          </a:prstGeom>
          <a:noFill/>
        </p:spPr>
        <p:txBody>
          <a:bodyPr wrap="square" rtlCol="0">
            <a:spAutoFit/>
          </a:bodyPr>
          <a:lstStyle/>
          <a:p>
            <a:r>
              <a:rPr lang="cs-CZ" sz="2400" b="1" dirty="0"/>
              <a:t>Riziko krvácení při operacích a invazivních výkonech</a:t>
            </a:r>
            <a:endParaRPr lang="en-GB" sz="2400" b="1" dirty="0"/>
          </a:p>
        </p:txBody>
      </p:sp>
    </p:spTree>
    <p:extLst>
      <p:ext uri="{BB962C8B-B14F-4D97-AF65-F5344CB8AC3E}">
        <p14:creationId xmlns:p14="http://schemas.microsoft.com/office/powerpoint/2010/main" val="4170439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57A9C-CBA1-4C6A-8EB1-5CD30733C6D1}"/>
              </a:ext>
            </a:extLst>
          </p:cNvPr>
          <p:cNvSpPr>
            <a:spLocks noGrp="1"/>
          </p:cNvSpPr>
          <p:nvPr>
            <p:ph type="title"/>
          </p:nvPr>
        </p:nvSpPr>
        <p:spPr>
          <a:xfrm>
            <a:off x="628650" y="365126"/>
            <a:ext cx="7825237" cy="859825"/>
          </a:xfrm>
          <a:solidFill>
            <a:schemeClr val="bg1">
              <a:lumMod val="95000"/>
            </a:schemeClr>
          </a:solidFill>
        </p:spPr>
        <p:txBody>
          <a:bodyPr/>
          <a:lstStyle/>
          <a:p>
            <a:pPr algn="ctr"/>
            <a:r>
              <a:rPr kumimoji="0" lang="cs-CZ" sz="2400" b="1" i="0" u="none" strike="noStrike" kern="1200" cap="none" spc="0" normalizeH="0" baseline="0" noProof="0" dirty="0">
                <a:ln>
                  <a:noFill/>
                </a:ln>
                <a:solidFill>
                  <a:prstClr val="black"/>
                </a:solidFill>
                <a:effectLst/>
                <a:uLnTx/>
                <a:uFillTx/>
                <a:latin typeface="Calibri" panose="020F0502020204030204"/>
                <a:ea typeface="+mj-ea"/>
                <a:cs typeface="+mj-cs"/>
              </a:rPr>
              <a:t>Nekardiální operace u chlopenních vad</a:t>
            </a:r>
            <a:endParaRPr lang="en-GB" dirty="0"/>
          </a:p>
        </p:txBody>
      </p:sp>
      <p:sp>
        <p:nvSpPr>
          <p:cNvPr id="3" name="Zástupný obsah 2">
            <a:extLst>
              <a:ext uri="{FF2B5EF4-FFF2-40B4-BE49-F238E27FC236}">
                <a16:creationId xmlns:a16="http://schemas.microsoft.com/office/drawing/2014/main" id="{411DCD2B-07AA-40C8-A800-67B176DFA93B}"/>
              </a:ext>
            </a:extLst>
          </p:cNvPr>
          <p:cNvSpPr>
            <a:spLocks noGrp="1"/>
          </p:cNvSpPr>
          <p:nvPr>
            <p:ph idx="1"/>
          </p:nvPr>
        </p:nvSpPr>
        <p:spPr>
          <a:xfrm>
            <a:off x="567187" y="2274199"/>
            <a:ext cx="7886700" cy="4351338"/>
          </a:xfrm>
        </p:spPr>
        <p:txBody>
          <a:bodyPr/>
          <a:lstStyle/>
          <a:p>
            <a:pPr>
              <a:buFont typeface="Wingdings" panose="05000000000000000000" pitchFamily="2" charset="2"/>
              <a:buChar char="Ø"/>
            </a:pPr>
            <a:r>
              <a:rPr lang="cs-CZ" sz="2000" dirty="0"/>
              <a:t>prevalence chlopenních vad v dospělé populace je 2,5% a narůstá s       věkem ≥  75 let na &gt; 13%.   Problematika je tedy častá zejména u starší populace,  která má další komorbidity</a:t>
            </a:r>
          </a:p>
          <a:p>
            <a:pPr>
              <a:buFont typeface="Wingdings" panose="05000000000000000000" pitchFamily="2" charset="2"/>
              <a:buChar char="Ø"/>
            </a:pPr>
            <a:r>
              <a:rPr lang="cs-CZ" sz="2000" dirty="0"/>
              <a:t>chlopenní vady mohou být asymptomatické a tak diagnostikovány poprvé před NCS</a:t>
            </a:r>
          </a:p>
          <a:p>
            <a:pPr>
              <a:buFont typeface="Wingdings" panose="05000000000000000000" pitchFamily="2" charset="2"/>
              <a:buChar char="Ø"/>
            </a:pPr>
            <a:r>
              <a:rPr lang="cs-CZ" sz="2000" dirty="0"/>
              <a:t>chlopenní vady, zejména AS, mohou být asociovány s ICHS</a:t>
            </a:r>
          </a:p>
          <a:p>
            <a:pPr>
              <a:buFont typeface="Wingdings" panose="05000000000000000000" pitchFamily="2" charset="2"/>
              <a:buChar char="Ø"/>
            </a:pPr>
            <a:r>
              <a:rPr lang="cs-CZ" sz="2000" dirty="0"/>
              <a:t>znalost problematiky chlopenních vad není univerzální ve všech oborech péče o pacienty s nekardiální operací</a:t>
            </a:r>
            <a:endParaRPr lang="en-GB" sz="2000" dirty="0"/>
          </a:p>
        </p:txBody>
      </p:sp>
    </p:spTree>
    <p:extLst>
      <p:ext uri="{BB962C8B-B14F-4D97-AF65-F5344CB8AC3E}">
        <p14:creationId xmlns:p14="http://schemas.microsoft.com/office/powerpoint/2010/main" val="312206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8">
            <a:extLst>
              <a:ext uri="{FF2B5EF4-FFF2-40B4-BE49-F238E27FC236}">
                <a16:creationId xmlns:a16="http://schemas.microsoft.com/office/drawing/2014/main" id="{58DBF809-7021-45E0-8AE3-00E67F1E38E8}"/>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88343" y="1240590"/>
            <a:ext cx="7590785" cy="4270370"/>
          </a:xfrm>
          <a:prstGeom prst="rect">
            <a:avLst/>
          </a:prstGeom>
        </p:spPr>
      </p:pic>
      <p:sp>
        <p:nvSpPr>
          <p:cNvPr id="4" name="TextovéPole 3">
            <a:extLst>
              <a:ext uri="{FF2B5EF4-FFF2-40B4-BE49-F238E27FC236}">
                <a16:creationId xmlns:a16="http://schemas.microsoft.com/office/drawing/2014/main" id="{931F05CB-DBD9-41C7-A65C-DD4DD464EBE6}"/>
              </a:ext>
            </a:extLst>
          </p:cNvPr>
          <p:cNvSpPr txBox="1"/>
          <p:nvPr/>
        </p:nvSpPr>
        <p:spPr>
          <a:xfrm>
            <a:off x="711634" y="5510960"/>
            <a:ext cx="7921369"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black"/>
                </a:solidFill>
                <a:effectLst/>
                <a:uLnTx/>
                <a:uFillTx/>
                <a:latin typeface="Calibri" panose="020F0502020204030204"/>
                <a:ea typeface="+mn-ea"/>
                <a:cs typeface="+mn-cs"/>
              </a:rPr>
              <a:t>Neutralizace </a:t>
            </a:r>
            <a:r>
              <a:rPr kumimoji="0" lang="cs-CZ" sz="1600" b="1" u="none" strike="noStrike" kern="1200" cap="none" spc="0" normalizeH="0" baseline="0" noProof="0" dirty="0">
                <a:ln>
                  <a:noFill/>
                </a:ln>
                <a:solidFill>
                  <a:prstClr val="black"/>
                </a:solidFill>
                <a:effectLst/>
                <a:uLnTx/>
                <a:uFillTx/>
                <a:latin typeface="Calibri" panose="020F0502020204030204"/>
                <a:ea typeface="+mn-ea"/>
                <a:cs typeface="+mn-cs"/>
              </a:rPr>
              <a:t>antikoagulační léčby při emergentním výkonu s vysokým rizikem krvácení</a:t>
            </a:r>
            <a:r>
              <a:rPr kumimoji="0" lang="cs-CZ" sz="1600" b="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600" b="0" u="none" strike="noStrike" kern="1200" cap="none" spc="0" normalizeH="0" baseline="0" noProof="0" dirty="0" err="1">
                <a:ln>
                  <a:noFill/>
                </a:ln>
                <a:solidFill>
                  <a:prstClr val="black"/>
                </a:solidFill>
                <a:effectLst/>
                <a:uLnTx/>
                <a:uFillTx/>
                <a:latin typeface="Calibri" panose="020F0502020204030204"/>
                <a:ea typeface="+mn-ea"/>
                <a:cs typeface="+mn-cs"/>
              </a:rPr>
              <a:t>Warfarin</a:t>
            </a:r>
            <a:r>
              <a:rPr kumimoji="0" lang="cs-CZ" sz="1600" b="0" u="none" strike="noStrike" kern="1200" cap="none" spc="0" normalizeH="0" baseline="0" noProof="0" dirty="0">
                <a:ln>
                  <a:noFill/>
                </a:ln>
                <a:solidFill>
                  <a:prstClr val="black"/>
                </a:solidFill>
                <a:effectLst/>
                <a:uLnTx/>
                <a:uFillTx/>
                <a:latin typeface="Calibri" panose="020F0502020204030204"/>
                <a:ea typeface="+mn-ea"/>
                <a:cs typeface="+mn-cs"/>
              </a:rPr>
              <a:t>: mražená plasma</a:t>
            </a: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600" b="0" i="1" u="none" strike="noStrike" kern="1200" cap="none" spc="0" normalizeH="0" baseline="0" noProof="0" dirty="0">
                <a:ln>
                  <a:noFill/>
                </a:ln>
                <a:solidFill>
                  <a:prstClr val="black"/>
                </a:solidFill>
                <a:effectLst/>
                <a:uLnTx/>
                <a:uFillTx/>
                <a:latin typeface="Calibri" panose="020F0502020204030204"/>
                <a:ea typeface="+mn-ea"/>
                <a:cs typeface="+mn-cs"/>
              </a:rPr>
              <a:t>vitamin 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UFH/LMWH- přerušení léčby event. protamin sulfát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NOAC : </a:t>
            </a:r>
            <a:r>
              <a:rPr kumimoji="0" lang="cs-CZ" sz="1600" b="0" i="0" u="none" strike="noStrike" kern="1200" cap="none" spc="0" normalizeH="0" baseline="0" noProof="0" dirty="0" err="1">
                <a:ln>
                  <a:noFill/>
                </a:ln>
                <a:solidFill>
                  <a:prstClr val="black"/>
                </a:solidFill>
                <a:effectLst/>
                <a:uLnTx/>
                <a:uFillTx/>
                <a:latin typeface="Calibri" panose="020F0502020204030204"/>
                <a:ea typeface="+mn-ea"/>
                <a:cs typeface="+mn-cs"/>
              </a:rPr>
              <a:t>praxbind</a:t>
            </a: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600" b="0" i="0" u="none" strike="noStrike" kern="1200" cap="none" spc="0" normalizeH="0" baseline="0" noProof="0" dirty="0" err="1">
                <a:ln>
                  <a:noFill/>
                </a:ln>
                <a:solidFill>
                  <a:prstClr val="black"/>
                </a:solidFill>
                <a:effectLst/>
                <a:uLnTx/>
                <a:uFillTx/>
                <a:latin typeface="Calibri" panose="020F0502020204030204"/>
                <a:ea typeface="+mn-ea"/>
                <a:cs typeface="+mn-cs"/>
              </a:rPr>
              <a:t>idarucizumab</a:t>
            </a: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 ) 5 mg u </a:t>
            </a:r>
            <a:r>
              <a:rPr kumimoji="0" lang="cs-CZ" sz="1600" b="0" i="0" u="none" strike="noStrike" kern="1200" cap="none" spc="0" normalizeH="0" baseline="0" noProof="0" dirty="0" err="1">
                <a:ln>
                  <a:noFill/>
                </a:ln>
                <a:solidFill>
                  <a:prstClr val="black"/>
                </a:solidFill>
                <a:effectLst/>
                <a:uLnTx/>
                <a:uFillTx/>
                <a:latin typeface="Calibri" panose="020F0502020204030204"/>
                <a:ea typeface="+mn-ea"/>
                <a:cs typeface="+mn-cs"/>
              </a:rPr>
              <a:t>dabigartranu</a:t>
            </a: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 koncentráty protrombinového </a:t>
            </a:r>
            <a:r>
              <a:rPr kumimoji="0" lang="cs-CZ" sz="1600" b="0" i="0" u="none" strike="noStrike" kern="1200" cap="none" spc="0" normalizeH="0" baseline="0" noProof="0" dirty="0" err="1">
                <a:ln>
                  <a:noFill/>
                </a:ln>
                <a:solidFill>
                  <a:prstClr val="black"/>
                </a:solidFill>
                <a:effectLst/>
                <a:uLnTx/>
                <a:uFillTx/>
                <a:latin typeface="Calibri" panose="020F0502020204030204"/>
                <a:ea typeface="+mn-ea"/>
                <a:cs typeface="+mn-cs"/>
              </a:rPr>
              <a:t>komplecu</a:t>
            </a: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 (PCC)- směs koagulačních faktorů ( </a:t>
            </a:r>
            <a:r>
              <a:rPr kumimoji="0" lang="cs-CZ" sz="1600" b="0" i="0" u="none" strike="noStrike" kern="1200" cap="none" spc="0" normalizeH="0" baseline="0" noProof="0" dirty="0" err="1">
                <a:ln>
                  <a:noFill/>
                </a:ln>
                <a:solidFill>
                  <a:prstClr val="black"/>
                </a:solidFill>
                <a:effectLst/>
                <a:uLnTx/>
                <a:uFillTx/>
                <a:latin typeface="Calibri" panose="020F0502020204030204"/>
                <a:ea typeface="+mn-ea"/>
                <a:cs typeface="+mn-cs"/>
              </a:rPr>
              <a:t>Ocplex</a:t>
            </a: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600" b="0" i="0" u="none" strike="noStrike" kern="1200" cap="none" spc="0" normalizeH="0" baseline="0" noProof="0" dirty="0" err="1">
                <a:ln>
                  <a:noFill/>
                </a:ln>
                <a:solidFill>
                  <a:prstClr val="black"/>
                </a:solidFill>
                <a:effectLst/>
                <a:uLnTx/>
                <a:uFillTx/>
                <a:latin typeface="Calibri" panose="020F0502020204030204"/>
                <a:ea typeface="+mn-ea"/>
                <a:cs typeface="+mn-cs"/>
              </a:rPr>
              <a:t>Beriplex</a:t>
            </a:r>
            <a:endParaRPr lang="en-GB" sz="1600" dirty="0"/>
          </a:p>
        </p:txBody>
      </p:sp>
    </p:spTree>
    <p:extLst>
      <p:ext uri="{BB962C8B-B14F-4D97-AF65-F5344CB8AC3E}">
        <p14:creationId xmlns:p14="http://schemas.microsoft.com/office/powerpoint/2010/main" val="2759533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8B2171-A2CB-4AA6-A520-43FF15AB92D1}"/>
              </a:ext>
            </a:extLst>
          </p:cNvPr>
          <p:cNvSpPr>
            <a:spLocks noGrp="1"/>
          </p:cNvSpPr>
          <p:nvPr>
            <p:ph type="title"/>
          </p:nvPr>
        </p:nvSpPr>
        <p:spPr>
          <a:xfrm>
            <a:off x="628649" y="675468"/>
            <a:ext cx="7622215" cy="1049004"/>
          </a:xfrm>
          <a:solidFill>
            <a:schemeClr val="bg1">
              <a:lumMod val="95000"/>
            </a:schemeClr>
          </a:solidFill>
        </p:spPr>
        <p:txBody>
          <a:bodyPr>
            <a:normAutofit/>
          </a:bodyPr>
          <a:lstStyle/>
          <a:p>
            <a:pPr algn="ctr"/>
            <a:r>
              <a:rPr lang="cs-CZ" sz="2800" b="1" dirty="0">
                <a:latin typeface="+mn-lt"/>
              </a:rPr>
              <a:t>ATB profylaxe</a:t>
            </a:r>
            <a:endParaRPr lang="en-GB" sz="2800" b="1" dirty="0">
              <a:latin typeface="+mn-lt"/>
            </a:endParaRPr>
          </a:p>
        </p:txBody>
      </p:sp>
      <p:sp>
        <p:nvSpPr>
          <p:cNvPr id="7" name="TextovéPole 6">
            <a:extLst>
              <a:ext uri="{FF2B5EF4-FFF2-40B4-BE49-F238E27FC236}">
                <a16:creationId xmlns:a16="http://schemas.microsoft.com/office/drawing/2014/main" id="{CA0D130D-AF47-4466-AED3-1E26F0A16F68}"/>
              </a:ext>
            </a:extLst>
          </p:cNvPr>
          <p:cNvSpPr txBox="1"/>
          <p:nvPr/>
        </p:nvSpPr>
        <p:spPr>
          <a:xfrm>
            <a:off x="1920077" y="6488668"/>
            <a:ext cx="4572000" cy="369332"/>
          </a:xfrm>
          <a:prstGeom prst="rect">
            <a:avLst/>
          </a:prstGeom>
          <a:noFill/>
        </p:spPr>
        <p:txBody>
          <a:bodyPr wrap="square">
            <a:spAutoFit/>
          </a:bodyPr>
          <a:lstStyle/>
          <a:p>
            <a:r>
              <a:rPr lang="cs-CZ" b="0" i="1" dirty="0" err="1">
                <a:solidFill>
                  <a:srgbClr val="2A2A2A"/>
                </a:solidFill>
                <a:effectLst/>
                <a:latin typeface="Source Sans Pro" panose="020B0503030403020204" pitchFamily="34" charset="0"/>
              </a:rPr>
              <a:t>European</a:t>
            </a:r>
            <a:r>
              <a:rPr lang="cs-CZ" b="0" i="1" dirty="0">
                <a:solidFill>
                  <a:srgbClr val="2A2A2A"/>
                </a:solidFill>
                <a:effectLst/>
                <a:latin typeface="Source Sans Pro" panose="020B0503030403020204" pitchFamily="34" charset="0"/>
              </a:rPr>
              <a:t> </a:t>
            </a:r>
            <a:r>
              <a:rPr lang="cs-CZ" b="0" i="1" dirty="0" err="1">
                <a:solidFill>
                  <a:srgbClr val="2A2A2A"/>
                </a:solidFill>
                <a:effectLst/>
                <a:latin typeface="Source Sans Pro" panose="020B0503030403020204" pitchFamily="34" charset="0"/>
              </a:rPr>
              <a:t>Heart</a:t>
            </a:r>
            <a:r>
              <a:rPr lang="cs-CZ" b="0" i="1" dirty="0">
                <a:solidFill>
                  <a:srgbClr val="2A2A2A"/>
                </a:solidFill>
                <a:effectLst/>
                <a:latin typeface="Source Sans Pro" panose="020B0503030403020204" pitchFamily="34" charset="0"/>
              </a:rPr>
              <a:t> </a:t>
            </a:r>
            <a:r>
              <a:rPr lang="cs-CZ" b="0" i="1" dirty="0" err="1">
                <a:solidFill>
                  <a:srgbClr val="2A2A2A"/>
                </a:solidFill>
                <a:effectLst/>
                <a:latin typeface="Source Sans Pro" panose="020B0503030403020204" pitchFamily="34" charset="0"/>
              </a:rPr>
              <a:t>Journal</a:t>
            </a:r>
            <a:r>
              <a:rPr lang="cs-CZ" b="0" i="0" dirty="0">
                <a:solidFill>
                  <a:srgbClr val="2A2A2A"/>
                </a:solidFill>
                <a:effectLst/>
                <a:latin typeface="Source Sans Pro" panose="020B0503030403020204" pitchFamily="34" charset="0"/>
              </a:rPr>
              <a:t>, 2015</a:t>
            </a:r>
            <a:endParaRPr lang="en-GB" dirty="0"/>
          </a:p>
        </p:txBody>
      </p:sp>
      <p:pic>
        <p:nvPicPr>
          <p:cNvPr id="4" name="Obrázek 3">
            <a:extLst>
              <a:ext uri="{FF2B5EF4-FFF2-40B4-BE49-F238E27FC236}">
                <a16:creationId xmlns:a16="http://schemas.microsoft.com/office/drawing/2014/main" id="{089C3008-9791-43BD-A44A-DDAE78C3D1BD}"/>
              </a:ext>
            </a:extLst>
          </p:cNvPr>
          <p:cNvPicPr>
            <a:picLocks noChangeAspect="1"/>
          </p:cNvPicPr>
          <p:nvPr/>
        </p:nvPicPr>
        <p:blipFill>
          <a:blip r:embed="rId2"/>
          <a:stretch>
            <a:fillRect/>
          </a:stretch>
        </p:blipFill>
        <p:spPr>
          <a:xfrm>
            <a:off x="5414327" y="1810821"/>
            <a:ext cx="2989898" cy="2364105"/>
          </a:xfrm>
          <a:prstGeom prst="rect">
            <a:avLst/>
          </a:prstGeom>
        </p:spPr>
      </p:pic>
      <p:pic>
        <p:nvPicPr>
          <p:cNvPr id="12" name="Obrázek 11">
            <a:extLst>
              <a:ext uri="{FF2B5EF4-FFF2-40B4-BE49-F238E27FC236}">
                <a16:creationId xmlns:a16="http://schemas.microsoft.com/office/drawing/2014/main" id="{DF246796-453B-4C9C-9B55-F4C0528CFD38}"/>
              </a:ext>
            </a:extLst>
          </p:cNvPr>
          <p:cNvPicPr>
            <a:picLocks noChangeAspect="1"/>
          </p:cNvPicPr>
          <p:nvPr/>
        </p:nvPicPr>
        <p:blipFill>
          <a:blip r:embed="rId3"/>
          <a:stretch>
            <a:fillRect/>
          </a:stretch>
        </p:blipFill>
        <p:spPr>
          <a:xfrm>
            <a:off x="5416225" y="4261276"/>
            <a:ext cx="2988000" cy="2054693"/>
          </a:xfrm>
          <a:prstGeom prst="rect">
            <a:avLst/>
          </a:prstGeom>
        </p:spPr>
      </p:pic>
      <p:sp>
        <p:nvSpPr>
          <p:cNvPr id="13" name="TextovéPole 12">
            <a:extLst>
              <a:ext uri="{FF2B5EF4-FFF2-40B4-BE49-F238E27FC236}">
                <a16:creationId xmlns:a16="http://schemas.microsoft.com/office/drawing/2014/main" id="{B3539DA2-F420-458C-8298-9741B07571F8}"/>
              </a:ext>
            </a:extLst>
          </p:cNvPr>
          <p:cNvSpPr txBox="1"/>
          <p:nvPr/>
        </p:nvSpPr>
        <p:spPr>
          <a:xfrm>
            <a:off x="628649" y="2262178"/>
            <a:ext cx="4013200" cy="4524315"/>
          </a:xfrm>
          <a:prstGeom prst="rect">
            <a:avLst/>
          </a:prstGeom>
          <a:noFill/>
        </p:spPr>
        <p:txBody>
          <a:bodyPr wrap="square" rtlCol="0">
            <a:spAutoFit/>
          </a:bodyPr>
          <a:lstStyle/>
          <a:p>
            <a:r>
              <a:rPr lang="cs-CZ" dirty="0"/>
              <a:t>vysoké riziko - chlopenní protézy</a:t>
            </a:r>
          </a:p>
          <a:p>
            <a:r>
              <a:rPr lang="cs-CZ" dirty="0"/>
              <a:t>střední riziko – významné chlopenní vady</a:t>
            </a:r>
          </a:p>
          <a:p>
            <a:endParaRPr lang="cs-CZ" dirty="0"/>
          </a:p>
          <a:p>
            <a:r>
              <a:rPr lang="cs-CZ" b="1" dirty="0"/>
              <a:t>ATB profylaxe jen u zubních výkonů</a:t>
            </a:r>
          </a:p>
          <a:p>
            <a:endParaRPr lang="cs-CZ" dirty="0"/>
          </a:p>
          <a:p>
            <a:r>
              <a:rPr lang="cs-CZ" b="1" dirty="0"/>
              <a:t>Při výkonech v infikovaném terénu</a:t>
            </a:r>
          </a:p>
          <a:p>
            <a:pPr marL="285750" indent="-285750">
              <a:buFontTx/>
              <a:buChar char="-"/>
            </a:pPr>
            <a:r>
              <a:rPr lang="cs-CZ" dirty="0"/>
              <a:t>GIT trakt a urogenitální systém- enterokoky</a:t>
            </a:r>
          </a:p>
          <a:p>
            <a:pPr marL="285750" indent="-285750">
              <a:buFontTx/>
              <a:buChar char="-"/>
            </a:pPr>
            <a:r>
              <a:rPr lang="cs-CZ" dirty="0"/>
              <a:t>dýchací ústrojí</a:t>
            </a:r>
          </a:p>
          <a:p>
            <a:pPr marL="285750" indent="-285750">
              <a:buFontTx/>
              <a:buChar char="-"/>
            </a:pPr>
            <a:r>
              <a:rPr lang="cs-CZ" dirty="0"/>
              <a:t>kůže – stafylokoky, streptokoky</a:t>
            </a:r>
          </a:p>
          <a:p>
            <a:pPr marL="285750" indent="-285750">
              <a:buFontTx/>
              <a:buChar char="-"/>
            </a:pPr>
            <a:endParaRPr lang="cs-CZ" dirty="0"/>
          </a:p>
          <a:p>
            <a:pPr marL="285750" indent="-285750">
              <a:buFontTx/>
              <a:buChar char="-"/>
            </a:pPr>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3066779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75845"/>
          </a:xfrm>
          <a:solidFill>
            <a:schemeClr val="bg1">
              <a:lumMod val="95000"/>
            </a:schemeClr>
          </a:solidFill>
        </p:spPr>
        <p:txBody>
          <a:bodyPr>
            <a:normAutofit/>
          </a:bodyPr>
          <a:lstStyle/>
          <a:p>
            <a:pPr algn="ctr"/>
            <a:r>
              <a:rPr lang="cs-CZ" sz="3600" dirty="0"/>
              <a:t>„</a:t>
            </a:r>
            <a:r>
              <a:rPr lang="cs-CZ" sz="2800" b="1" dirty="0" err="1">
                <a:latin typeface="+mn-lt"/>
              </a:rPr>
              <a:t>Take</a:t>
            </a:r>
            <a:r>
              <a:rPr lang="cs-CZ" sz="2800" b="1" dirty="0">
                <a:latin typeface="+mn-lt"/>
              </a:rPr>
              <a:t> </a:t>
            </a:r>
            <a:r>
              <a:rPr lang="cs-CZ" sz="2800" b="1" dirty="0" err="1">
                <a:latin typeface="+mn-lt"/>
              </a:rPr>
              <a:t>home</a:t>
            </a:r>
            <a:r>
              <a:rPr lang="cs-CZ" sz="2800" b="1" dirty="0">
                <a:latin typeface="+mn-lt"/>
              </a:rPr>
              <a:t> </a:t>
            </a:r>
            <a:r>
              <a:rPr lang="cs-CZ" sz="2800" b="1" dirty="0" err="1">
                <a:latin typeface="+mn-lt"/>
              </a:rPr>
              <a:t>message</a:t>
            </a:r>
            <a:r>
              <a:rPr lang="cs-CZ" sz="2800" b="1" dirty="0">
                <a:latin typeface="+mn-lt"/>
              </a:rPr>
              <a:t>“</a:t>
            </a:r>
            <a:endParaRPr lang="en-US" sz="2800" b="1" dirty="0">
              <a:latin typeface="+mn-lt"/>
            </a:endParaRPr>
          </a:p>
        </p:txBody>
      </p:sp>
      <p:sp>
        <p:nvSpPr>
          <p:cNvPr id="3" name="Content Placeholder 2"/>
          <p:cNvSpPr>
            <a:spLocks noGrp="1"/>
          </p:cNvSpPr>
          <p:nvPr>
            <p:ph idx="1"/>
          </p:nvPr>
        </p:nvSpPr>
        <p:spPr>
          <a:xfrm>
            <a:off x="628650" y="1240970"/>
            <a:ext cx="8515350" cy="5460275"/>
          </a:xfrm>
        </p:spPr>
        <p:txBody>
          <a:bodyPr>
            <a:noAutofit/>
          </a:bodyPr>
          <a:lstStyle/>
          <a:p>
            <a:pPr>
              <a:lnSpc>
                <a:spcPct val="120000"/>
              </a:lnSpc>
            </a:pPr>
            <a:r>
              <a:rPr lang="cs-CZ" sz="2000" dirty="0"/>
              <a:t>management závisí na typu výkonu,  významnosti  vady, funkční kapacitě a indexu kardiálního skóre rizika</a:t>
            </a:r>
          </a:p>
          <a:p>
            <a:r>
              <a:rPr lang="cs-CZ" sz="2000" dirty="0"/>
              <a:t>individuální přístup s přihlédnutím k urgentnosti  výkonu,  přítomnosti </a:t>
            </a:r>
          </a:p>
          <a:p>
            <a:pPr marL="0" indent="0">
              <a:buNone/>
            </a:pPr>
            <a:r>
              <a:rPr lang="cs-CZ" sz="2000" dirty="0"/>
              <a:t>    komorbidit</a:t>
            </a:r>
          </a:p>
          <a:p>
            <a:r>
              <a:rPr lang="cs-CZ" sz="2000" dirty="0"/>
              <a:t>u pacientů s nízkou funkční (&lt; 4 MET) či neznámou  kapacitou a RCRI ≥ 2</a:t>
            </a:r>
          </a:p>
          <a:p>
            <a:pPr marL="0" indent="0">
              <a:buNone/>
            </a:pPr>
            <a:r>
              <a:rPr lang="cs-CZ" sz="2000" dirty="0"/>
              <a:t>    vyloučit koronární nemoc</a:t>
            </a:r>
          </a:p>
          <a:p>
            <a:r>
              <a:rPr lang="cs-CZ" sz="2000" dirty="0"/>
              <a:t>symptomatické významné vady  obvykle vyžadují  řešení před  </a:t>
            </a:r>
          </a:p>
          <a:p>
            <a:pPr marL="0" indent="0">
              <a:buNone/>
            </a:pPr>
            <a:r>
              <a:rPr lang="cs-CZ" sz="2000" dirty="0"/>
              <a:t>    nekardiální operací</a:t>
            </a:r>
          </a:p>
          <a:p>
            <a:r>
              <a:rPr lang="cs-CZ" sz="2000" dirty="0"/>
              <a:t>asymptomatická významná vady s dobrou funkcí LK obvykle dobře tolerují operaci</a:t>
            </a:r>
          </a:p>
          <a:p>
            <a:r>
              <a:rPr lang="cs-CZ" sz="2000" dirty="0"/>
              <a:t>zkušenost ošetřujícího týmu</a:t>
            </a:r>
          </a:p>
          <a:p>
            <a:pPr marL="0" indent="0">
              <a:buNone/>
            </a:pPr>
            <a:endParaRPr lang="en-US" sz="2000" dirty="0"/>
          </a:p>
        </p:txBody>
      </p:sp>
    </p:spTree>
    <p:extLst>
      <p:ext uri="{BB962C8B-B14F-4D97-AF65-F5344CB8AC3E}">
        <p14:creationId xmlns:p14="http://schemas.microsoft.com/office/powerpoint/2010/main" val="275960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6E2387-1465-4527-9336-C217FE7F22FF}"/>
              </a:ext>
            </a:extLst>
          </p:cNvPr>
          <p:cNvSpPr>
            <a:spLocks noGrp="1"/>
          </p:cNvSpPr>
          <p:nvPr>
            <p:ph type="title"/>
          </p:nvPr>
        </p:nvSpPr>
        <p:spPr/>
        <p:txBody>
          <a:bodyPr/>
          <a:lstStyle/>
          <a:p>
            <a:pPr algn="ctr"/>
            <a:r>
              <a:rPr lang="cs-CZ" sz="3200" b="1" dirty="0">
                <a:solidFill>
                  <a:schemeClr val="bg2"/>
                </a:solidFill>
                <a:latin typeface="Calibri" panose="020F0502020204030204" pitchFamily="34" charset="0"/>
                <a:cs typeface="Calibri" panose="020F0502020204030204" pitchFamily="34" charset="0"/>
              </a:rPr>
              <a:t>Děkuji za pozornost</a:t>
            </a:r>
            <a:endParaRPr lang="en-GB" sz="3200" b="1"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622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F34E4-A4C7-41D5-8B6A-4B4E4A5E54DD}"/>
              </a:ext>
            </a:extLst>
          </p:cNvPr>
          <p:cNvSpPr>
            <a:spLocks noGrp="1"/>
          </p:cNvSpPr>
          <p:nvPr>
            <p:ph type="title"/>
          </p:nvPr>
        </p:nvSpPr>
        <p:spPr>
          <a:xfrm>
            <a:off x="628649" y="365126"/>
            <a:ext cx="7914217" cy="887941"/>
          </a:xfrm>
          <a:solidFill>
            <a:schemeClr val="bg1">
              <a:lumMod val="95000"/>
            </a:schemeClr>
          </a:solidFill>
        </p:spPr>
        <p:txBody>
          <a:bodyPr>
            <a:normAutofit/>
          </a:bodyPr>
          <a:lstStyle/>
          <a:p>
            <a:pPr algn="ctr"/>
            <a:r>
              <a:rPr lang="cs-CZ" sz="2400" b="1" dirty="0">
                <a:latin typeface="+mn-lt"/>
              </a:rPr>
              <a:t>Nekardiální operace u chlopenních vad</a:t>
            </a:r>
            <a:endParaRPr lang="en-GB" sz="2400" b="1" dirty="0">
              <a:latin typeface="+mn-lt"/>
            </a:endParaRPr>
          </a:p>
        </p:txBody>
      </p:sp>
      <p:pic>
        <p:nvPicPr>
          <p:cNvPr id="4" name="Obrázek 3">
            <a:extLst>
              <a:ext uri="{FF2B5EF4-FFF2-40B4-BE49-F238E27FC236}">
                <a16:creationId xmlns:a16="http://schemas.microsoft.com/office/drawing/2014/main" id="{ADA9DB4B-677D-44B4-AFC8-899967CEF09A}"/>
              </a:ext>
            </a:extLst>
          </p:cNvPr>
          <p:cNvPicPr>
            <a:picLocks noChangeAspect="1"/>
          </p:cNvPicPr>
          <p:nvPr/>
        </p:nvPicPr>
        <p:blipFill>
          <a:blip r:embed="rId2"/>
          <a:stretch>
            <a:fillRect/>
          </a:stretch>
        </p:blipFill>
        <p:spPr>
          <a:xfrm>
            <a:off x="4552313" y="1366091"/>
            <a:ext cx="3641075" cy="4885981"/>
          </a:xfrm>
          <a:prstGeom prst="rect">
            <a:avLst/>
          </a:prstGeom>
        </p:spPr>
      </p:pic>
      <p:pic>
        <p:nvPicPr>
          <p:cNvPr id="6" name="Obrázek 5">
            <a:extLst>
              <a:ext uri="{FF2B5EF4-FFF2-40B4-BE49-F238E27FC236}">
                <a16:creationId xmlns:a16="http://schemas.microsoft.com/office/drawing/2014/main" id="{FE87E6A8-8DD1-4E97-805E-8D0BA41ECD71}"/>
              </a:ext>
            </a:extLst>
          </p:cNvPr>
          <p:cNvPicPr>
            <a:picLocks noChangeAspect="1"/>
          </p:cNvPicPr>
          <p:nvPr/>
        </p:nvPicPr>
        <p:blipFill>
          <a:blip r:embed="rId3"/>
          <a:stretch>
            <a:fillRect/>
          </a:stretch>
        </p:blipFill>
        <p:spPr>
          <a:xfrm>
            <a:off x="4563737" y="3420737"/>
            <a:ext cx="16525" cy="16525"/>
          </a:xfrm>
          <a:prstGeom prst="rect">
            <a:avLst/>
          </a:prstGeom>
        </p:spPr>
      </p:pic>
      <p:pic>
        <p:nvPicPr>
          <p:cNvPr id="8" name="Obrázek 7">
            <a:extLst>
              <a:ext uri="{FF2B5EF4-FFF2-40B4-BE49-F238E27FC236}">
                <a16:creationId xmlns:a16="http://schemas.microsoft.com/office/drawing/2014/main" id="{982CC81B-5EA5-4CC0-A5E9-CC48F00E5AD5}"/>
              </a:ext>
            </a:extLst>
          </p:cNvPr>
          <p:cNvPicPr>
            <a:picLocks noChangeAspect="1"/>
          </p:cNvPicPr>
          <p:nvPr/>
        </p:nvPicPr>
        <p:blipFill>
          <a:blip r:embed="rId3"/>
          <a:stretch>
            <a:fillRect/>
          </a:stretch>
        </p:blipFill>
        <p:spPr>
          <a:xfrm>
            <a:off x="4563737" y="3420737"/>
            <a:ext cx="16525" cy="16525"/>
          </a:xfrm>
          <a:prstGeom prst="rect">
            <a:avLst/>
          </a:prstGeom>
        </p:spPr>
      </p:pic>
      <p:pic>
        <p:nvPicPr>
          <p:cNvPr id="10" name="Obrázek 9">
            <a:extLst>
              <a:ext uri="{FF2B5EF4-FFF2-40B4-BE49-F238E27FC236}">
                <a16:creationId xmlns:a16="http://schemas.microsoft.com/office/drawing/2014/main" id="{5B18B0C4-1825-4237-B898-0BD8858235CA}"/>
              </a:ext>
            </a:extLst>
          </p:cNvPr>
          <p:cNvPicPr>
            <a:picLocks noChangeAspect="1"/>
          </p:cNvPicPr>
          <p:nvPr/>
        </p:nvPicPr>
        <p:blipFill>
          <a:blip r:embed="rId4"/>
          <a:stretch>
            <a:fillRect/>
          </a:stretch>
        </p:blipFill>
        <p:spPr>
          <a:xfrm>
            <a:off x="950612" y="1366091"/>
            <a:ext cx="3409720" cy="2054646"/>
          </a:xfrm>
          <a:prstGeom prst="rect">
            <a:avLst/>
          </a:prstGeom>
        </p:spPr>
      </p:pic>
      <p:sp>
        <p:nvSpPr>
          <p:cNvPr id="11" name="Obdélník 10">
            <a:extLst>
              <a:ext uri="{FF2B5EF4-FFF2-40B4-BE49-F238E27FC236}">
                <a16:creationId xmlns:a16="http://schemas.microsoft.com/office/drawing/2014/main" id="{36EC731E-9E5D-44FE-B967-74F4F8CFF80A}"/>
              </a:ext>
            </a:extLst>
          </p:cNvPr>
          <p:cNvSpPr/>
          <p:nvPr/>
        </p:nvSpPr>
        <p:spPr>
          <a:xfrm>
            <a:off x="6254522" y="1557068"/>
            <a:ext cx="1938866" cy="4022075"/>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Obrázek 12">
            <a:extLst>
              <a:ext uri="{FF2B5EF4-FFF2-40B4-BE49-F238E27FC236}">
                <a16:creationId xmlns:a16="http://schemas.microsoft.com/office/drawing/2014/main" id="{87EA43C2-BB48-4646-AF30-3FBC5AA0F482}"/>
              </a:ext>
            </a:extLst>
          </p:cNvPr>
          <p:cNvPicPr>
            <a:picLocks noChangeAspect="1"/>
          </p:cNvPicPr>
          <p:nvPr/>
        </p:nvPicPr>
        <p:blipFill>
          <a:blip r:embed="rId5"/>
          <a:stretch>
            <a:fillRect/>
          </a:stretch>
        </p:blipFill>
        <p:spPr>
          <a:xfrm>
            <a:off x="950612" y="3819893"/>
            <a:ext cx="3460178" cy="2033714"/>
          </a:xfrm>
          <a:prstGeom prst="rect">
            <a:avLst/>
          </a:prstGeom>
        </p:spPr>
      </p:pic>
    </p:spTree>
    <p:extLst>
      <p:ext uri="{BB962C8B-B14F-4D97-AF65-F5344CB8AC3E}">
        <p14:creationId xmlns:p14="http://schemas.microsoft.com/office/powerpoint/2010/main" val="185501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0457" y="1281006"/>
            <a:ext cx="1336766" cy="646331"/>
          </a:xfrm>
          <a:prstGeom prst="rect">
            <a:avLst/>
          </a:prstGeom>
          <a:solidFill>
            <a:schemeClr val="accent2">
              <a:lumMod val="20000"/>
              <a:lumOff val="80000"/>
            </a:schemeClr>
          </a:solidFill>
          <a:ln>
            <a:solidFill>
              <a:schemeClr val="tx1"/>
            </a:solidFill>
          </a:ln>
        </p:spPr>
        <p:txBody>
          <a:bodyPr wrap="square" rtlCol="0">
            <a:spAutoFit/>
          </a:bodyPr>
          <a:lstStyle/>
          <a:p>
            <a:r>
              <a:rPr lang="cs-CZ" dirty="0" err="1"/>
              <a:t>Emergentní</a:t>
            </a:r>
            <a:r>
              <a:rPr lang="cs-CZ" dirty="0"/>
              <a:t> výkon ???</a:t>
            </a:r>
            <a:endParaRPr lang="en-US" dirty="0"/>
          </a:p>
        </p:txBody>
      </p:sp>
      <p:sp>
        <p:nvSpPr>
          <p:cNvPr id="3" name="TextBox 2"/>
          <p:cNvSpPr txBox="1"/>
          <p:nvPr/>
        </p:nvSpPr>
        <p:spPr>
          <a:xfrm>
            <a:off x="1467393" y="3008733"/>
            <a:ext cx="1349829" cy="369332"/>
          </a:xfrm>
          <a:prstGeom prst="rect">
            <a:avLst/>
          </a:prstGeom>
          <a:solidFill>
            <a:schemeClr val="accent2">
              <a:lumMod val="20000"/>
              <a:lumOff val="80000"/>
            </a:schemeClr>
          </a:solidFill>
          <a:ln>
            <a:solidFill>
              <a:schemeClr val="tx1"/>
            </a:solidFill>
          </a:ln>
        </p:spPr>
        <p:txBody>
          <a:bodyPr wrap="square" rtlCol="0">
            <a:spAutoFit/>
          </a:bodyPr>
          <a:lstStyle/>
          <a:p>
            <a:r>
              <a:rPr lang="cs-CZ" dirty="0"/>
              <a:t>Urgentní </a:t>
            </a:r>
            <a:endParaRPr lang="en-US" dirty="0"/>
          </a:p>
        </p:txBody>
      </p:sp>
      <p:sp>
        <p:nvSpPr>
          <p:cNvPr id="4" name="TextBox 3"/>
          <p:cNvSpPr txBox="1"/>
          <p:nvPr/>
        </p:nvSpPr>
        <p:spPr>
          <a:xfrm>
            <a:off x="1362892" y="4459462"/>
            <a:ext cx="2673532" cy="2585323"/>
          </a:xfrm>
          <a:prstGeom prst="rect">
            <a:avLst/>
          </a:prstGeom>
          <a:noFill/>
        </p:spPr>
        <p:txBody>
          <a:bodyPr wrap="square" rtlCol="0">
            <a:spAutoFit/>
          </a:bodyPr>
          <a:lstStyle/>
          <a:p>
            <a:r>
              <a:rPr lang="cs-CZ" dirty="0"/>
              <a:t>Zhodnocení:</a:t>
            </a:r>
          </a:p>
          <a:p>
            <a:r>
              <a:rPr lang="cs-CZ" dirty="0"/>
              <a:t>riziko nekardiální operace</a:t>
            </a:r>
          </a:p>
          <a:p>
            <a:r>
              <a:rPr lang="cs-CZ" dirty="0"/>
              <a:t>významnost mitrální vady</a:t>
            </a:r>
          </a:p>
          <a:p>
            <a:r>
              <a:rPr lang="cs-CZ" dirty="0"/>
              <a:t>symptomy mitrální vady</a:t>
            </a:r>
          </a:p>
          <a:p>
            <a:r>
              <a:rPr lang="cs-CZ" dirty="0"/>
              <a:t>komorbidity</a:t>
            </a:r>
          </a:p>
          <a:p>
            <a:r>
              <a:rPr lang="cs-CZ" dirty="0"/>
              <a:t>kardiální risk index skóre</a:t>
            </a:r>
          </a:p>
          <a:p>
            <a:endParaRPr lang="cs-CZ" dirty="0"/>
          </a:p>
          <a:p>
            <a:endParaRPr lang="cs-CZ" dirty="0"/>
          </a:p>
          <a:p>
            <a:endParaRPr lang="en-US" dirty="0"/>
          </a:p>
        </p:txBody>
      </p:sp>
      <p:sp>
        <p:nvSpPr>
          <p:cNvPr id="5" name="Rectangle 4"/>
          <p:cNvSpPr/>
          <p:nvPr/>
        </p:nvSpPr>
        <p:spPr>
          <a:xfrm>
            <a:off x="1362891" y="4440842"/>
            <a:ext cx="2673532" cy="19809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cxnSpLocks/>
          </p:cNvCxnSpPr>
          <p:nvPr/>
        </p:nvCxnSpPr>
        <p:spPr>
          <a:xfrm>
            <a:off x="2043714" y="2372007"/>
            <a:ext cx="0" cy="5368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58498" y="3711860"/>
            <a:ext cx="0" cy="6006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41861" y="1984055"/>
            <a:ext cx="548640" cy="369332"/>
          </a:xfrm>
          <a:prstGeom prst="rect">
            <a:avLst/>
          </a:prstGeom>
          <a:noFill/>
        </p:spPr>
        <p:txBody>
          <a:bodyPr wrap="square" rtlCol="0">
            <a:spAutoFit/>
          </a:bodyPr>
          <a:lstStyle/>
          <a:p>
            <a:r>
              <a:rPr lang="cs-CZ" dirty="0"/>
              <a:t>ne</a:t>
            </a:r>
            <a:endParaRPr lang="en-US" dirty="0"/>
          </a:p>
        </p:txBody>
      </p:sp>
      <p:sp>
        <p:nvSpPr>
          <p:cNvPr id="19" name="Rectangle 18"/>
          <p:cNvSpPr/>
          <p:nvPr/>
        </p:nvSpPr>
        <p:spPr>
          <a:xfrm>
            <a:off x="1892164" y="3342528"/>
            <a:ext cx="421910" cy="369332"/>
          </a:xfrm>
          <a:prstGeom prst="rect">
            <a:avLst/>
          </a:prstGeom>
        </p:spPr>
        <p:txBody>
          <a:bodyPr wrap="none">
            <a:spAutoFit/>
          </a:bodyPr>
          <a:lstStyle/>
          <a:p>
            <a:pPr lvl="0"/>
            <a:r>
              <a:rPr lang="cs-CZ" dirty="0">
                <a:solidFill>
                  <a:prstClr val="black"/>
                </a:solidFill>
              </a:rPr>
              <a:t>ne</a:t>
            </a:r>
            <a:endParaRPr lang="en-US" dirty="0">
              <a:solidFill>
                <a:prstClr val="black"/>
              </a:solidFill>
            </a:endParaRPr>
          </a:p>
        </p:txBody>
      </p:sp>
      <p:sp>
        <p:nvSpPr>
          <p:cNvPr id="20" name="TextBox 19"/>
          <p:cNvSpPr txBox="1"/>
          <p:nvPr/>
        </p:nvSpPr>
        <p:spPr>
          <a:xfrm>
            <a:off x="4732018" y="1294022"/>
            <a:ext cx="2690949" cy="923330"/>
          </a:xfrm>
          <a:prstGeom prst="rect">
            <a:avLst/>
          </a:prstGeom>
          <a:noFill/>
        </p:spPr>
        <p:txBody>
          <a:bodyPr wrap="square" rtlCol="0">
            <a:spAutoFit/>
          </a:bodyPr>
          <a:lstStyle/>
          <a:p>
            <a:r>
              <a:rPr lang="cs-CZ" dirty="0"/>
              <a:t>Klinické  zhodnocení</a:t>
            </a:r>
          </a:p>
          <a:p>
            <a:r>
              <a:rPr lang="cs-CZ" dirty="0"/>
              <a:t>Postupovat opatrně </a:t>
            </a:r>
          </a:p>
          <a:p>
            <a:r>
              <a:rPr lang="cs-CZ" dirty="0"/>
              <a:t>dle doporučení</a:t>
            </a:r>
            <a:endParaRPr lang="en-US" dirty="0"/>
          </a:p>
        </p:txBody>
      </p:sp>
      <p:sp>
        <p:nvSpPr>
          <p:cNvPr id="21" name="TextBox 20"/>
          <p:cNvSpPr txBox="1"/>
          <p:nvPr/>
        </p:nvSpPr>
        <p:spPr>
          <a:xfrm>
            <a:off x="4676500" y="2985892"/>
            <a:ext cx="2671356" cy="1221979"/>
          </a:xfrm>
          <a:prstGeom prst="rect">
            <a:avLst/>
          </a:prstGeom>
          <a:noFill/>
        </p:spPr>
        <p:txBody>
          <a:bodyPr wrap="square" rtlCol="0">
            <a:spAutoFit/>
          </a:bodyPr>
          <a:lstStyle/>
          <a:p>
            <a:r>
              <a:rPr lang="cs-CZ" dirty="0"/>
              <a:t>Echokardiografie</a:t>
            </a:r>
          </a:p>
          <a:p>
            <a:r>
              <a:rPr lang="cs-CZ" dirty="0"/>
              <a:t>Kardiologické vyšetření </a:t>
            </a:r>
          </a:p>
          <a:p>
            <a:endParaRPr lang="cs-CZ" dirty="0"/>
          </a:p>
          <a:p>
            <a:endParaRPr lang="en-US" dirty="0"/>
          </a:p>
        </p:txBody>
      </p:sp>
      <p:sp>
        <p:nvSpPr>
          <p:cNvPr id="22" name="Rectangle 21"/>
          <p:cNvSpPr/>
          <p:nvPr/>
        </p:nvSpPr>
        <p:spPr>
          <a:xfrm>
            <a:off x="4676500" y="1294022"/>
            <a:ext cx="2357848" cy="923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676500" y="2945820"/>
            <a:ext cx="2481946" cy="8796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994658" y="1281006"/>
            <a:ext cx="548640" cy="369332"/>
          </a:xfrm>
          <a:prstGeom prst="rect">
            <a:avLst/>
          </a:prstGeom>
          <a:noFill/>
        </p:spPr>
        <p:txBody>
          <a:bodyPr wrap="square" rtlCol="0">
            <a:spAutoFit/>
          </a:bodyPr>
          <a:lstStyle/>
          <a:p>
            <a:r>
              <a:rPr lang="cs-CZ" dirty="0"/>
              <a:t>ano</a:t>
            </a:r>
            <a:endParaRPr lang="en-US" dirty="0"/>
          </a:p>
        </p:txBody>
      </p:sp>
      <p:cxnSp>
        <p:nvCxnSpPr>
          <p:cNvPr id="27" name="Straight Arrow Connector 26"/>
          <p:cNvCxnSpPr/>
          <p:nvPr/>
        </p:nvCxnSpPr>
        <p:spPr>
          <a:xfrm>
            <a:off x="3543298" y="1481367"/>
            <a:ext cx="74458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064823" y="2933185"/>
            <a:ext cx="538930" cy="369332"/>
          </a:xfrm>
          <a:prstGeom prst="rect">
            <a:avLst/>
          </a:prstGeom>
        </p:spPr>
        <p:txBody>
          <a:bodyPr wrap="none">
            <a:spAutoFit/>
          </a:bodyPr>
          <a:lstStyle/>
          <a:p>
            <a:pPr lvl="0"/>
            <a:r>
              <a:rPr lang="cs-CZ" dirty="0">
                <a:solidFill>
                  <a:prstClr val="black"/>
                </a:solidFill>
              </a:rPr>
              <a:t>ano</a:t>
            </a:r>
            <a:endParaRPr lang="en-US" dirty="0">
              <a:solidFill>
                <a:prstClr val="black"/>
              </a:solidFill>
            </a:endParaRPr>
          </a:p>
        </p:txBody>
      </p:sp>
      <p:pic>
        <p:nvPicPr>
          <p:cNvPr id="30" name="Picture 29"/>
          <p:cNvPicPr>
            <a:picLocks noChangeAspect="1"/>
          </p:cNvPicPr>
          <p:nvPr/>
        </p:nvPicPr>
        <p:blipFill>
          <a:blip r:embed="rId2"/>
          <a:stretch>
            <a:fillRect/>
          </a:stretch>
        </p:blipFill>
        <p:spPr>
          <a:xfrm>
            <a:off x="3624907" y="3047231"/>
            <a:ext cx="823031" cy="158510"/>
          </a:xfrm>
          <a:prstGeom prst="rect">
            <a:avLst/>
          </a:prstGeom>
        </p:spPr>
      </p:pic>
      <p:sp>
        <p:nvSpPr>
          <p:cNvPr id="23" name="Nadpis 1">
            <a:extLst>
              <a:ext uri="{FF2B5EF4-FFF2-40B4-BE49-F238E27FC236}">
                <a16:creationId xmlns:a16="http://schemas.microsoft.com/office/drawing/2014/main" id="{F0AE0405-FA55-4A74-BBB4-92C83D361A34}"/>
              </a:ext>
            </a:extLst>
          </p:cNvPr>
          <p:cNvSpPr txBox="1">
            <a:spLocks/>
          </p:cNvSpPr>
          <p:nvPr/>
        </p:nvSpPr>
        <p:spPr>
          <a:xfrm>
            <a:off x="628649" y="365127"/>
            <a:ext cx="7937381" cy="733790"/>
          </a:xfrm>
          <a:prstGeom prst="rect">
            <a:avLst/>
          </a:prstGeom>
          <a:solidFill>
            <a:schemeClr val="bg1">
              <a:lumMod val="95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400" b="1" dirty="0">
                <a:latin typeface="+mn-lt"/>
              </a:rPr>
              <a:t>Nekardiální operace u chlopenních vad</a:t>
            </a:r>
            <a:endParaRPr lang="en-GB" sz="2400" b="1" dirty="0">
              <a:latin typeface="+mn-lt"/>
            </a:endParaRPr>
          </a:p>
        </p:txBody>
      </p:sp>
    </p:spTree>
    <p:extLst>
      <p:ext uri="{BB962C8B-B14F-4D97-AF65-F5344CB8AC3E}">
        <p14:creationId xmlns:p14="http://schemas.microsoft.com/office/powerpoint/2010/main" val="1206486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25512"/>
            <a:ext cx="7886700" cy="1163228"/>
          </a:xfrm>
          <a:solidFill>
            <a:schemeClr val="bg1">
              <a:lumMod val="95000"/>
            </a:schemeClr>
          </a:solidFill>
        </p:spPr>
        <p:txBody>
          <a:bodyPr>
            <a:normAutofit/>
          </a:bodyPr>
          <a:lstStyle/>
          <a:p>
            <a:pPr algn="ctr"/>
            <a:r>
              <a:rPr lang="cs-CZ" sz="2400" b="1" dirty="0" err="1">
                <a:latin typeface="+mn-lt"/>
              </a:rPr>
              <a:t>P</a:t>
            </a:r>
            <a:r>
              <a:rPr lang="cs-CZ" sz="2000" b="1" dirty="0" err="1">
                <a:latin typeface="+mn-lt"/>
              </a:rPr>
              <a:t>ředo</a:t>
            </a:r>
            <a:r>
              <a:rPr lang="en-US" sz="2000" b="1" dirty="0" err="1">
                <a:latin typeface="+mn-lt"/>
              </a:rPr>
              <a:t>pera</a:t>
            </a:r>
            <a:r>
              <a:rPr lang="cs-CZ" sz="2000" b="1" dirty="0">
                <a:latin typeface="+mn-lt"/>
              </a:rPr>
              <a:t>ční vyšetření u pacientů s chlopenní  vadou před nekardiální operací </a:t>
            </a:r>
            <a:endParaRPr lang="en-US" sz="2000" b="1" dirty="0">
              <a:latin typeface="+mn-lt"/>
            </a:endParaRPr>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Ø"/>
            </a:pPr>
            <a:r>
              <a:rPr lang="cs-CZ" sz="1800" b="1" dirty="0"/>
              <a:t>Anamnéza</a:t>
            </a:r>
            <a:r>
              <a:rPr lang="cs-CZ" sz="1800" dirty="0"/>
              <a:t> ( symptomy, komorbidity ) </a:t>
            </a:r>
            <a:r>
              <a:rPr lang="cs-CZ" sz="1800" b="1" dirty="0"/>
              <a:t>, fyzikální vyšetření</a:t>
            </a:r>
          </a:p>
          <a:p>
            <a:pPr>
              <a:buFont typeface="Wingdings" panose="05000000000000000000" pitchFamily="2" charset="2"/>
              <a:buChar char="Ø"/>
            </a:pPr>
            <a:r>
              <a:rPr lang="cs-CZ" sz="1800" b="1" dirty="0"/>
              <a:t>EKG</a:t>
            </a:r>
          </a:p>
          <a:p>
            <a:pPr marL="0" indent="0">
              <a:buNone/>
            </a:pPr>
            <a:r>
              <a:rPr lang="cs-CZ" sz="1800" dirty="0"/>
              <a:t>   rytmus – SR versus arytmie; FS  (v případě AF převedení  z perorální </a:t>
            </a:r>
          </a:p>
          <a:p>
            <a:pPr marL="0" indent="0">
              <a:buNone/>
            </a:pPr>
            <a:r>
              <a:rPr lang="cs-CZ" sz="1800" dirty="0"/>
              <a:t>    </a:t>
            </a:r>
            <a:r>
              <a:rPr lang="cs-CZ" sz="1800" dirty="0" err="1"/>
              <a:t>antikoagulace</a:t>
            </a:r>
            <a:r>
              <a:rPr lang="cs-CZ" sz="1800" dirty="0"/>
              <a:t> na LMWH )</a:t>
            </a:r>
          </a:p>
          <a:p>
            <a:pPr>
              <a:buFont typeface="Wingdings" panose="05000000000000000000" pitchFamily="2" charset="2"/>
              <a:buChar char="Ø"/>
            </a:pPr>
            <a:r>
              <a:rPr lang="cs-CZ" sz="1800" b="1" dirty="0"/>
              <a:t> Laboratorní vyšetření  </a:t>
            </a:r>
            <a:r>
              <a:rPr lang="cs-CZ" sz="1800" dirty="0"/>
              <a:t>NT pro BNP</a:t>
            </a:r>
          </a:p>
          <a:p>
            <a:pPr>
              <a:buFont typeface="Wingdings" panose="05000000000000000000" pitchFamily="2" charset="2"/>
              <a:buChar char="Ø"/>
            </a:pPr>
            <a:r>
              <a:rPr lang="cs-CZ" sz="1800" b="1" dirty="0"/>
              <a:t>Echokardiografie </a:t>
            </a:r>
          </a:p>
          <a:p>
            <a:pPr marL="0" indent="0">
              <a:buNone/>
            </a:pPr>
            <a:r>
              <a:rPr lang="cs-CZ" sz="1800" dirty="0"/>
              <a:t>     – zhodnocení významnosti vady, funkce obou srdečních komor,  event.</a:t>
            </a:r>
          </a:p>
          <a:p>
            <a:pPr marL="0" indent="0">
              <a:buNone/>
            </a:pPr>
            <a:r>
              <a:rPr lang="cs-CZ" sz="1800" dirty="0"/>
              <a:t>         přítomnosti PH</a:t>
            </a:r>
          </a:p>
          <a:p>
            <a:pPr marL="0" indent="0">
              <a:buNone/>
            </a:pPr>
            <a:r>
              <a:rPr lang="cs-CZ" sz="1800" dirty="0"/>
              <a:t>     3 měsíce u významné a 6 měsíců u středně významné  vady</a:t>
            </a:r>
          </a:p>
          <a:p>
            <a:pPr>
              <a:buFont typeface="Wingdings" panose="05000000000000000000" pitchFamily="2" charset="2"/>
              <a:buChar char="Ø"/>
            </a:pPr>
            <a:r>
              <a:rPr lang="cs-CZ" sz="1800" b="1" dirty="0"/>
              <a:t>Zátěžový test  ??</a:t>
            </a:r>
          </a:p>
          <a:p>
            <a:pPr>
              <a:buFont typeface="Wingdings" panose="05000000000000000000" pitchFamily="2" charset="2"/>
              <a:buChar char="Ø"/>
            </a:pPr>
            <a:r>
              <a:rPr lang="cs-CZ" sz="1800" b="1" dirty="0"/>
              <a:t>Emergentní versus elektivní operace</a:t>
            </a:r>
          </a:p>
          <a:p>
            <a:pPr>
              <a:buFont typeface="Wingdings" panose="05000000000000000000" pitchFamily="2" charset="2"/>
              <a:buChar char="Ø"/>
            </a:pPr>
            <a:r>
              <a:rPr lang="cs-CZ" sz="1800" b="1" dirty="0"/>
              <a:t>Riziko spojené s výkonem</a:t>
            </a:r>
          </a:p>
          <a:p>
            <a:pPr>
              <a:buFont typeface="Wingdings" panose="05000000000000000000" pitchFamily="2" charset="2"/>
              <a:buChar char="Ø"/>
            </a:pPr>
            <a:r>
              <a:rPr lang="cs-CZ" sz="1800" b="1" dirty="0"/>
              <a:t>Prognóza základního onemocnění </a:t>
            </a:r>
          </a:p>
          <a:p>
            <a:pPr marL="0" indent="0">
              <a:buNone/>
            </a:pPr>
            <a:endParaRPr lang="cs-CZ" sz="2000" dirty="0"/>
          </a:p>
        </p:txBody>
      </p:sp>
    </p:spTree>
    <p:extLst>
      <p:ext uri="{BB962C8B-B14F-4D97-AF65-F5344CB8AC3E}">
        <p14:creationId xmlns:p14="http://schemas.microsoft.com/office/powerpoint/2010/main" val="216022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8548" y="1222975"/>
            <a:ext cx="3106903" cy="2978500"/>
          </a:xfrm>
          <a:prstGeom prst="rect">
            <a:avLst/>
          </a:prstGeom>
        </p:spPr>
      </p:pic>
      <p:sp>
        <p:nvSpPr>
          <p:cNvPr id="3" name="TextBox 2"/>
          <p:cNvSpPr txBox="1"/>
          <p:nvPr/>
        </p:nvSpPr>
        <p:spPr>
          <a:xfrm>
            <a:off x="1763485" y="236321"/>
            <a:ext cx="6084000" cy="830997"/>
          </a:xfrm>
          <a:prstGeom prst="rect">
            <a:avLst/>
          </a:prstGeom>
          <a:solidFill>
            <a:schemeClr val="bg1">
              <a:lumMod val="95000"/>
            </a:schemeClr>
          </a:solidFill>
        </p:spPr>
        <p:txBody>
          <a:bodyPr wrap="square" rtlCol="0">
            <a:spAutoFit/>
          </a:bodyPr>
          <a:lstStyle/>
          <a:p>
            <a:pPr algn="ctr"/>
            <a:endParaRPr lang="cs-CZ" sz="2400" b="1" dirty="0"/>
          </a:p>
          <a:p>
            <a:pPr algn="ctr"/>
            <a:r>
              <a:rPr lang="cs-CZ" sz="2400" b="1" dirty="0"/>
              <a:t>Riziko  nekardiální  operace </a:t>
            </a:r>
            <a:endParaRPr lang="en-US" sz="2400" b="1" dirty="0"/>
          </a:p>
        </p:txBody>
      </p:sp>
      <p:sp>
        <p:nvSpPr>
          <p:cNvPr id="4" name="TextBox 3"/>
          <p:cNvSpPr txBox="1"/>
          <p:nvPr/>
        </p:nvSpPr>
        <p:spPr>
          <a:xfrm>
            <a:off x="1093255" y="4019592"/>
            <a:ext cx="7269876" cy="3046988"/>
          </a:xfrm>
          <a:prstGeom prst="rect">
            <a:avLst/>
          </a:prstGeom>
          <a:noFill/>
        </p:spPr>
        <p:txBody>
          <a:bodyPr wrap="square" rtlCol="0">
            <a:spAutoFit/>
          </a:bodyPr>
          <a:lstStyle/>
          <a:p>
            <a:r>
              <a:rPr lang="cs-CZ" sz="2000" dirty="0"/>
              <a:t>Závisí</a:t>
            </a:r>
            <a:r>
              <a:rPr lang="en-US" sz="2000" dirty="0"/>
              <a:t> </a:t>
            </a:r>
            <a:r>
              <a:rPr lang="en-US" sz="2000" dirty="0" err="1"/>
              <a:t>na</a:t>
            </a:r>
            <a:r>
              <a:rPr lang="cs-CZ" sz="2000" dirty="0"/>
              <a:t>:</a:t>
            </a:r>
          </a:p>
          <a:p>
            <a:pPr marL="285750" indent="-285750">
              <a:buFontTx/>
              <a:buChar char="-"/>
            </a:pPr>
            <a:r>
              <a:rPr lang="cs-CZ" sz="2000" dirty="0"/>
              <a:t>stupni významnosti  vady</a:t>
            </a:r>
          </a:p>
          <a:p>
            <a:pPr marL="285750" indent="-285750">
              <a:buFontTx/>
              <a:buChar char="-"/>
            </a:pPr>
            <a:r>
              <a:rPr lang="cs-CZ" sz="2000" dirty="0"/>
              <a:t>funkci levé komory, funkci pravé komory a kompenzaci</a:t>
            </a:r>
          </a:p>
          <a:p>
            <a:pPr marL="285750" indent="-285750">
              <a:buFontTx/>
              <a:buChar char="-"/>
            </a:pPr>
            <a:r>
              <a:rPr lang="cs-CZ" sz="2000" dirty="0"/>
              <a:t>riziku nekardiální operace</a:t>
            </a:r>
          </a:p>
          <a:p>
            <a:pPr marL="285750" indent="-285750">
              <a:buFontTx/>
              <a:buChar char="-"/>
            </a:pPr>
            <a:r>
              <a:rPr lang="cs-CZ" sz="2000" dirty="0"/>
              <a:t>funkční  kapacitě</a:t>
            </a:r>
          </a:p>
          <a:p>
            <a:pPr marL="285750" indent="-285750">
              <a:buFontTx/>
              <a:buChar char="-"/>
            </a:pPr>
            <a:r>
              <a:rPr lang="cs-CZ" sz="2000" dirty="0"/>
              <a:t>Indexu kardiálního risk skóre</a:t>
            </a:r>
          </a:p>
          <a:p>
            <a:pPr marL="285750" indent="-285750">
              <a:buFontTx/>
              <a:buChar char="-"/>
            </a:pPr>
            <a:endParaRPr lang="cs-CZ" dirty="0"/>
          </a:p>
          <a:p>
            <a:pPr marL="285750" indent="-285750">
              <a:buFontTx/>
              <a:buChar char="-"/>
            </a:pPr>
            <a:endParaRPr lang="cs-CZ" dirty="0"/>
          </a:p>
          <a:p>
            <a:pPr marL="285750" indent="-285750">
              <a:buFontTx/>
              <a:buChar char="-"/>
            </a:pPr>
            <a:endParaRPr lang="cs-CZ" dirty="0"/>
          </a:p>
          <a:p>
            <a:endParaRPr lang="en-US" dirty="0"/>
          </a:p>
        </p:txBody>
      </p:sp>
      <p:sp>
        <p:nvSpPr>
          <p:cNvPr id="5" name="Obdélník 4">
            <a:extLst>
              <a:ext uri="{FF2B5EF4-FFF2-40B4-BE49-F238E27FC236}">
                <a16:creationId xmlns:a16="http://schemas.microsoft.com/office/drawing/2014/main" id="{06A4A877-5315-453F-82FD-C0724D58CC54}"/>
              </a:ext>
            </a:extLst>
          </p:cNvPr>
          <p:cNvSpPr/>
          <p:nvPr/>
        </p:nvSpPr>
        <p:spPr>
          <a:xfrm>
            <a:off x="1093255" y="4383358"/>
            <a:ext cx="6841069" cy="17325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2173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5530611" cy="1170375"/>
          </a:xfrm>
          <a:solidFill>
            <a:schemeClr val="bg1">
              <a:lumMod val="95000"/>
            </a:schemeClr>
          </a:solidFill>
        </p:spPr>
        <p:txBody>
          <a:bodyPr>
            <a:normAutofit/>
          </a:bodyPr>
          <a:lstStyle/>
          <a:p>
            <a:pPr algn="ctr"/>
            <a:r>
              <a:rPr lang="cs-CZ" sz="2400" b="1" dirty="0">
                <a:latin typeface="+mn-lt"/>
              </a:rPr>
              <a:t>Typ výkonu a jeho operační riziko</a:t>
            </a:r>
            <a:endParaRPr lang="en-US" sz="2400" b="1" dirty="0">
              <a:latin typeface="+mn-lt"/>
            </a:endParaRPr>
          </a:p>
        </p:txBody>
      </p:sp>
      <p:graphicFrame>
        <p:nvGraphicFramePr>
          <p:cNvPr id="3" name="Table 2"/>
          <p:cNvGraphicFramePr>
            <a:graphicFrameLocks noGrp="1" noChangeAspect="1"/>
          </p:cNvGraphicFramePr>
          <p:nvPr>
            <p:extLst>
              <p:ext uri="{D42A27DB-BD31-4B8C-83A1-F6EECF244321}">
                <p14:modId xmlns:p14="http://schemas.microsoft.com/office/powerpoint/2010/main" val="153414522"/>
              </p:ext>
            </p:extLst>
          </p:nvPr>
        </p:nvGraphicFramePr>
        <p:xfrm>
          <a:off x="779253" y="2183620"/>
          <a:ext cx="7911736" cy="4572000"/>
        </p:xfrm>
        <a:graphic>
          <a:graphicData uri="http://schemas.openxmlformats.org/drawingml/2006/table">
            <a:tbl>
              <a:tblPr firstRow="1" bandRow="1">
                <a:tableStyleId>{5C22544A-7EE6-4342-B048-85BDC9FD1C3A}</a:tableStyleId>
              </a:tblPr>
              <a:tblGrid>
                <a:gridCol w="2599507">
                  <a:extLst>
                    <a:ext uri="{9D8B030D-6E8A-4147-A177-3AD203B41FA5}">
                      <a16:colId xmlns:a16="http://schemas.microsoft.com/office/drawing/2014/main" val="1068906861"/>
                    </a:ext>
                  </a:extLst>
                </a:gridCol>
                <a:gridCol w="2582093">
                  <a:extLst>
                    <a:ext uri="{9D8B030D-6E8A-4147-A177-3AD203B41FA5}">
                      <a16:colId xmlns:a16="http://schemas.microsoft.com/office/drawing/2014/main" val="3772163676"/>
                    </a:ext>
                  </a:extLst>
                </a:gridCol>
                <a:gridCol w="2730136">
                  <a:extLst>
                    <a:ext uri="{9D8B030D-6E8A-4147-A177-3AD203B41FA5}">
                      <a16:colId xmlns:a16="http://schemas.microsoft.com/office/drawing/2014/main" val="3699710599"/>
                    </a:ext>
                  </a:extLst>
                </a:gridCol>
              </a:tblGrid>
              <a:tr h="159666">
                <a:tc>
                  <a:txBody>
                    <a:bodyPr/>
                    <a:lstStyle/>
                    <a:p>
                      <a:r>
                        <a:rPr lang="cs-CZ" sz="1800" dirty="0">
                          <a:solidFill>
                            <a:schemeClr val="tx1"/>
                          </a:solidFill>
                        </a:rPr>
                        <a:t>Nízké</a:t>
                      </a:r>
                      <a:r>
                        <a:rPr lang="cs-CZ" sz="1800" baseline="0" dirty="0">
                          <a:solidFill>
                            <a:schemeClr val="tx1"/>
                          </a:solidFill>
                        </a:rPr>
                        <a:t> riziko ˂ 1% </a:t>
                      </a:r>
                      <a:endParaRPr lang="en-US" sz="1800" dirty="0">
                        <a:solidFill>
                          <a:schemeClr val="tx1"/>
                        </a:solidFill>
                      </a:endParaRPr>
                    </a:p>
                  </a:txBody>
                  <a:tcPr>
                    <a:solidFill>
                      <a:schemeClr val="bg1">
                        <a:lumMod val="85000"/>
                      </a:schemeClr>
                    </a:solidFill>
                  </a:tcPr>
                </a:tc>
                <a:tc>
                  <a:txBody>
                    <a:bodyPr/>
                    <a:lstStyle/>
                    <a:p>
                      <a:r>
                        <a:rPr lang="cs-CZ" sz="1800" dirty="0">
                          <a:solidFill>
                            <a:schemeClr val="tx1"/>
                          </a:solidFill>
                        </a:rPr>
                        <a:t>Střední</a:t>
                      </a:r>
                      <a:r>
                        <a:rPr lang="cs-CZ" sz="1800" baseline="0" dirty="0">
                          <a:solidFill>
                            <a:schemeClr val="tx1"/>
                          </a:solidFill>
                        </a:rPr>
                        <a:t> riziko 1-5%</a:t>
                      </a:r>
                      <a:endParaRPr lang="en-US" sz="1800" dirty="0">
                        <a:solidFill>
                          <a:schemeClr val="tx1"/>
                        </a:solidFill>
                      </a:endParaRPr>
                    </a:p>
                  </a:txBody>
                  <a:tcPr>
                    <a:solidFill>
                      <a:schemeClr val="bg1">
                        <a:lumMod val="85000"/>
                      </a:schemeClr>
                    </a:solidFill>
                  </a:tcPr>
                </a:tc>
                <a:tc>
                  <a:txBody>
                    <a:bodyPr/>
                    <a:lstStyle/>
                    <a:p>
                      <a:r>
                        <a:rPr lang="cs-CZ" sz="1800" dirty="0">
                          <a:solidFill>
                            <a:schemeClr val="tx1"/>
                          </a:solidFill>
                        </a:rPr>
                        <a:t>     Vysoké</a:t>
                      </a:r>
                      <a:r>
                        <a:rPr lang="cs-CZ" sz="1800" baseline="0" dirty="0">
                          <a:solidFill>
                            <a:schemeClr val="tx1"/>
                          </a:solidFill>
                        </a:rPr>
                        <a:t> riziko˃ 5%</a:t>
                      </a:r>
                      <a:endParaRPr lang="en-US" sz="1800" dirty="0">
                        <a:solidFill>
                          <a:schemeClr val="tx1"/>
                        </a:solidFill>
                      </a:endParaRPr>
                    </a:p>
                  </a:txBody>
                  <a:tcPr>
                    <a:solidFill>
                      <a:schemeClr val="bg1">
                        <a:lumMod val="85000"/>
                      </a:schemeClr>
                    </a:solidFill>
                  </a:tcPr>
                </a:tc>
                <a:extLst>
                  <a:ext uri="{0D108BD9-81ED-4DB2-BD59-A6C34878D82A}">
                    <a16:rowId xmlns:a16="http://schemas.microsoft.com/office/drawing/2014/main" val="3192176678"/>
                  </a:ext>
                </a:extLst>
              </a:tr>
              <a:tr h="3929734">
                <a:tc>
                  <a:txBody>
                    <a:bodyPr/>
                    <a:lstStyle/>
                    <a:p>
                      <a:r>
                        <a:rPr lang="cs-CZ" sz="1800" dirty="0"/>
                        <a:t>- povrchová</a:t>
                      </a:r>
                      <a:r>
                        <a:rPr lang="cs-CZ" sz="1800" baseline="0" dirty="0"/>
                        <a:t> chirurgie</a:t>
                      </a:r>
                    </a:p>
                    <a:p>
                      <a:r>
                        <a:rPr lang="cs-CZ" sz="1800" baseline="0" dirty="0"/>
                        <a:t>- chirurgie prsou</a:t>
                      </a:r>
                    </a:p>
                    <a:p>
                      <a:r>
                        <a:rPr lang="cs-CZ" sz="1800" baseline="0" dirty="0"/>
                        <a:t>- zubní chirurgie </a:t>
                      </a:r>
                    </a:p>
                    <a:p>
                      <a:r>
                        <a:rPr lang="cs-CZ" sz="1800" baseline="0" dirty="0"/>
                        <a:t>- štítná žláza</a:t>
                      </a:r>
                    </a:p>
                    <a:p>
                      <a:r>
                        <a:rPr lang="cs-CZ" sz="1800" baseline="0" dirty="0"/>
                        <a:t>- oční </a:t>
                      </a:r>
                    </a:p>
                    <a:p>
                      <a:r>
                        <a:rPr lang="cs-CZ" sz="1800" baseline="0" dirty="0"/>
                        <a:t>- rekonstrukční</a:t>
                      </a:r>
                    </a:p>
                    <a:p>
                      <a:pPr marL="0" indent="0">
                        <a:buFontTx/>
                        <a:buNone/>
                      </a:pPr>
                      <a:r>
                        <a:rPr lang="cs-CZ" sz="1800" baseline="0" dirty="0"/>
                        <a:t>- </a:t>
                      </a:r>
                      <a:r>
                        <a:rPr lang="en-GB" sz="1800" baseline="0" dirty="0"/>
                        <a:t>c</a:t>
                      </a:r>
                      <a:r>
                        <a:rPr lang="cs-CZ" sz="1800" baseline="0" dirty="0" err="1"/>
                        <a:t>évní</a:t>
                      </a:r>
                      <a:r>
                        <a:rPr lang="cs-CZ" sz="1800" baseline="0" dirty="0"/>
                        <a:t> -asymptomatické</a:t>
                      </a:r>
                    </a:p>
                    <a:p>
                      <a:pPr marL="0" indent="0">
                        <a:buFontTx/>
                        <a:buNone/>
                      </a:pPr>
                      <a:r>
                        <a:rPr lang="cs-CZ" sz="1800" baseline="0" dirty="0"/>
                        <a:t>   karotidy</a:t>
                      </a:r>
                    </a:p>
                    <a:p>
                      <a:r>
                        <a:rPr lang="cs-CZ" sz="1800" baseline="0" dirty="0"/>
                        <a:t>- malá urologická</a:t>
                      </a:r>
                    </a:p>
                    <a:p>
                      <a:r>
                        <a:rPr lang="cs-CZ" sz="1800" baseline="0" dirty="0"/>
                        <a:t>- malá gynekologická</a:t>
                      </a:r>
                    </a:p>
                    <a:p>
                      <a:r>
                        <a:rPr lang="cs-CZ" sz="1800" baseline="0" dirty="0"/>
                        <a:t>- malá ortopedická</a:t>
                      </a:r>
                      <a:endParaRPr lang="en-US" sz="1800" dirty="0"/>
                    </a:p>
                  </a:txBody>
                  <a:tcPr>
                    <a:solidFill>
                      <a:schemeClr val="bg1">
                        <a:lumMod val="95000"/>
                      </a:schemeClr>
                    </a:solidFill>
                  </a:tcPr>
                </a:tc>
                <a:tc>
                  <a:txBody>
                    <a:bodyPr/>
                    <a:lstStyle/>
                    <a:p>
                      <a:r>
                        <a:rPr lang="cs-CZ" sz="1800" dirty="0"/>
                        <a:t>-intraperitoneální –</a:t>
                      </a:r>
                    </a:p>
                    <a:p>
                      <a:r>
                        <a:rPr lang="cs-CZ" sz="1800" dirty="0"/>
                        <a:t> splenektomie, hiátová</a:t>
                      </a:r>
                    </a:p>
                    <a:p>
                      <a:r>
                        <a:rPr lang="cs-CZ" sz="1800" dirty="0"/>
                        <a:t> hernie, cholecystektomie</a:t>
                      </a:r>
                    </a:p>
                    <a:p>
                      <a:pPr marL="0" indent="0">
                        <a:buFontTx/>
                        <a:buNone/>
                      </a:pPr>
                      <a:r>
                        <a:rPr lang="cs-CZ" sz="1800" dirty="0"/>
                        <a:t>-symptomatické</a:t>
                      </a:r>
                      <a:r>
                        <a:rPr lang="cs-CZ" sz="1800" baseline="0" dirty="0"/>
                        <a:t> karotidy</a:t>
                      </a:r>
                    </a:p>
                    <a:p>
                      <a:pPr marL="0" indent="0">
                        <a:buFontTx/>
                        <a:buNone/>
                      </a:pPr>
                      <a:r>
                        <a:rPr lang="cs-CZ" sz="1800" baseline="0" dirty="0"/>
                        <a:t>-periferní arteriální</a:t>
                      </a:r>
                    </a:p>
                    <a:p>
                      <a:pPr marL="0" indent="0">
                        <a:buFontTx/>
                        <a:buNone/>
                      </a:pPr>
                      <a:r>
                        <a:rPr lang="cs-CZ" sz="1800" baseline="0" dirty="0"/>
                        <a:t>  angioplastika</a:t>
                      </a:r>
                    </a:p>
                    <a:p>
                      <a:pPr marL="0" indent="0">
                        <a:buFontTx/>
                        <a:buNone/>
                      </a:pPr>
                      <a:r>
                        <a:rPr lang="cs-CZ" sz="1800" baseline="0" dirty="0"/>
                        <a:t>-</a:t>
                      </a:r>
                      <a:r>
                        <a:rPr lang="cs-CZ" sz="1800" baseline="0" dirty="0" err="1"/>
                        <a:t>endovaskulární</a:t>
                      </a:r>
                      <a:r>
                        <a:rPr lang="cs-CZ" sz="1800" baseline="0" dirty="0"/>
                        <a:t> řešení</a:t>
                      </a:r>
                    </a:p>
                    <a:p>
                      <a:pPr marL="0" indent="0">
                        <a:buFontTx/>
                        <a:buNone/>
                      </a:pPr>
                      <a:r>
                        <a:rPr lang="cs-CZ" sz="1800" baseline="0" dirty="0"/>
                        <a:t> aneurysmat</a:t>
                      </a:r>
                    </a:p>
                    <a:p>
                      <a:pPr marL="0" indent="0">
                        <a:buFontTx/>
                        <a:buNone/>
                      </a:pPr>
                      <a:r>
                        <a:rPr lang="cs-CZ" sz="1800" baseline="0" dirty="0"/>
                        <a:t>-operaci hlavy a krku</a:t>
                      </a:r>
                    </a:p>
                    <a:p>
                      <a:pPr marL="0" indent="0">
                        <a:buFontTx/>
                        <a:buNone/>
                      </a:pPr>
                      <a:r>
                        <a:rPr lang="cs-CZ" sz="1800" baseline="0" dirty="0"/>
                        <a:t>-neurologické a velké</a:t>
                      </a:r>
                    </a:p>
                    <a:p>
                      <a:pPr marL="0" indent="0">
                        <a:buFontTx/>
                        <a:buNone/>
                      </a:pPr>
                      <a:r>
                        <a:rPr lang="cs-CZ" sz="1800" baseline="0" dirty="0"/>
                        <a:t> ortopedické ( kyčel.</a:t>
                      </a:r>
                    </a:p>
                    <a:p>
                      <a:pPr marL="0" indent="0">
                        <a:buFontTx/>
                        <a:buNone/>
                      </a:pPr>
                      <a:r>
                        <a:rPr lang="cs-CZ" sz="1800" baseline="0" dirty="0"/>
                        <a:t> kloub, páteř)</a:t>
                      </a:r>
                    </a:p>
                    <a:p>
                      <a:pPr marL="0" indent="0">
                        <a:buFontTx/>
                        <a:buNone/>
                      </a:pPr>
                      <a:r>
                        <a:rPr lang="cs-CZ" sz="1800" baseline="0" dirty="0"/>
                        <a:t>-transplantace ledvin</a:t>
                      </a:r>
                    </a:p>
                    <a:p>
                      <a:pPr marL="0" indent="0">
                        <a:buFontTx/>
                        <a:buNone/>
                      </a:pPr>
                      <a:r>
                        <a:rPr lang="cs-CZ" sz="1800" baseline="0" dirty="0"/>
                        <a:t>-menší nitrohrudní</a:t>
                      </a:r>
                    </a:p>
                    <a:p>
                      <a:pPr marL="0" indent="0">
                        <a:buFontTx/>
                        <a:buNone/>
                      </a:pPr>
                      <a:r>
                        <a:rPr lang="cs-CZ" sz="1800" baseline="0" dirty="0"/>
                        <a:t> výkony</a:t>
                      </a:r>
                      <a:endParaRPr lang="en-US" sz="1800" dirty="0"/>
                    </a:p>
                  </a:txBody>
                  <a:tcPr>
                    <a:solidFill>
                      <a:schemeClr val="bg1">
                        <a:lumMod val="95000"/>
                      </a:schemeClr>
                    </a:solidFill>
                  </a:tcPr>
                </a:tc>
                <a:tc>
                  <a:txBody>
                    <a:bodyPr/>
                    <a:lstStyle/>
                    <a:p>
                      <a:r>
                        <a:rPr lang="cs-CZ" sz="1800" dirty="0"/>
                        <a:t>-velká cévní chirurgie vč.</a:t>
                      </a:r>
                    </a:p>
                    <a:p>
                      <a:r>
                        <a:rPr lang="cs-CZ" sz="1800" dirty="0"/>
                        <a:t>  aorty</a:t>
                      </a:r>
                    </a:p>
                    <a:p>
                      <a:pPr marL="0" indent="0">
                        <a:buFontTx/>
                        <a:buNone/>
                      </a:pPr>
                      <a:r>
                        <a:rPr lang="cs-CZ" sz="1800" dirty="0"/>
                        <a:t>- cévní chirurgie</a:t>
                      </a:r>
                      <a:r>
                        <a:rPr lang="cs-CZ" sz="1800" baseline="0" dirty="0"/>
                        <a:t> na DK,</a:t>
                      </a:r>
                    </a:p>
                    <a:p>
                      <a:pPr marL="0" indent="0">
                        <a:buFontTx/>
                        <a:buNone/>
                      </a:pPr>
                      <a:r>
                        <a:rPr lang="cs-CZ" sz="1800" baseline="0" dirty="0"/>
                        <a:t>  amputace, </a:t>
                      </a:r>
                      <a:r>
                        <a:rPr lang="cs-CZ" sz="1800" baseline="0" dirty="0" err="1"/>
                        <a:t>trombektomie</a:t>
                      </a:r>
                      <a:endParaRPr lang="cs-CZ" sz="1800" baseline="0" dirty="0"/>
                    </a:p>
                    <a:p>
                      <a:pPr marL="0" indent="0">
                        <a:buFontTx/>
                        <a:buNone/>
                      </a:pPr>
                      <a:r>
                        <a:rPr lang="cs-CZ" sz="1800" baseline="0" dirty="0"/>
                        <a:t>- </a:t>
                      </a:r>
                      <a:r>
                        <a:rPr lang="cs-CZ" sz="1800" baseline="0" dirty="0" err="1"/>
                        <a:t>duodeno</a:t>
                      </a:r>
                      <a:r>
                        <a:rPr lang="cs-CZ" sz="1800" baseline="0" dirty="0"/>
                        <a:t>- pankreatické</a:t>
                      </a:r>
                    </a:p>
                    <a:p>
                      <a:pPr marL="0" indent="0">
                        <a:buFontTx/>
                        <a:buNone/>
                      </a:pPr>
                      <a:r>
                        <a:rPr lang="cs-CZ" sz="1800" baseline="0" dirty="0"/>
                        <a:t>  výkony</a:t>
                      </a:r>
                    </a:p>
                    <a:p>
                      <a:r>
                        <a:rPr lang="cs-CZ" sz="1800" baseline="0" dirty="0"/>
                        <a:t>- operace jícnu</a:t>
                      </a:r>
                    </a:p>
                    <a:p>
                      <a:r>
                        <a:rPr lang="cs-CZ" sz="1800" baseline="0" dirty="0"/>
                        <a:t>- operace střev, perforace</a:t>
                      </a:r>
                    </a:p>
                    <a:p>
                      <a:r>
                        <a:rPr lang="cs-CZ" sz="1800" baseline="0" dirty="0"/>
                        <a:t>- resekce nadledvin</a:t>
                      </a:r>
                    </a:p>
                    <a:p>
                      <a:r>
                        <a:rPr lang="cs-CZ" sz="1800" baseline="0" dirty="0"/>
                        <a:t>- totální cystektomie</a:t>
                      </a:r>
                    </a:p>
                    <a:p>
                      <a:pPr marL="0" indent="0">
                        <a:buFontTx/>
                        <a:buNone/>
                      </a:pPr>
                      <a:r>
                        <a:rPr lang="cs-CZ" sz="1800" baseline="0" dirty="0"/>
                        <a:t>- </a:t>
                      </a:r>
                      <a:r>
                        <a:rPr lang="cs-CZ" sz="1800" baseline="0" dirty="0" err="1"/>
                        <a:t>pneumectomie</a:t>
                      </a:r>
                      <a:endParaRPr lang="cs-CZ" sz="1800" baseline="0" dirty="0"/>
                    </a:p>
                    <a:p>
                      <a:pPr marL="0" indent="0">
                        <a:buFontTx/>
                        <a:buNone/>
                      </a:pPr>
                      <a:r>
                        <a:rPr lang="cs-CZ" sz="1800" baseline="0" dirty="0"/>
                        <a:t>- transplantace plic a jater</a:t>
                      </a:r>
                    </a:p>
                    <a:p>
                      <a:pPr marL="285750" indent="-285750">
                        <a:buFontTx/>
                        <a:buChar char="-"/>
                      </a:pPr>
                      <a:endParaRPr lang="en-US" sz="1800" dirty="0"/>
                    </a:p>
                  </a:txBody>
                  <a:tcPr>
                    <a:solidFill>
                      <a:schemeClr val="bg1">
                        <a:lumMod val="95000"/>
                      </a:schemeClr>
                    </a:solidFill>
                  </a:tcPr>
                </a:tc>
                <a:extLst>
                  <a:ext uri="{0D108BD9-81ED-4DB2-BD59-A6C34878D82A}">
                    <a16:rowId xmlns:a16="http://schemas.microsoft.com/office/drawing/2014/main" val="1810841527"/>
                  </a:ext>
                </a:extLst>
              </a:tr>
            </a:tbl>
          </a:graphicData>
        </a:graphic>
      </p:graphicFrame>
      <p:sp>
        <p:nvSpPr>
          <p:cNvPr id="4" name="Obdélník 3">
            <a:extLst>
              <a:ext uri="{FF2B5EF4-FFF2-40B4-BE49-F238E27FC236}">
                <a16:creationId xmlns:a16="http://schemas.microsoft.com/office/drawing/2014/main" id="{A3256FB7-68B4-4525-A5C4-17D0DC171DC2}"/>
              </a:ext>
            </a:extLst>
          </p:cNvPr>
          <p:cNvSpPr/>
          <p:nvPr/>
        </p:nvSpPr>
        <p:spPr>
          <a:xfrm>
            <a:off x="5913283" y="2183620"/>
            <a:ext cx="2777706" cy="441091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Obrázek 4">
            <a:extLst>
              <a:ext uri="{FF2B5EF4-FFF2-40B4-BE49-F238E27FC236}">
                <a16:creationId xmlns:a16="http://schemas.microsoft.com/office/drawing/2014/main" id="{B5E232DE-3219-4309-99F8-1D3D5B013109}"/>
              </a:ext>
            </a:extLst>
          </p:cNvPr>
          <p:cNvPicPr>
            <a:picLocks noChangeAspect="1"/>
          </p:cNvPicPr>
          <p:nvPr/>
        </p:nvPicPr>
        <p:blipFill>
          <a:blip r:embed="rId2"/>
          <a:stretch>
            <a:fillRect/>
          </a:stretch>
        </p:blipFill>
        <p:spPr>
          <a:xfrm>
            <a:off x="6431552" y="323290"/>
            <a:ext cx="1741168" cy="1669473"/>
          </a:xfrm>
          <a:prstGeom prst="rect">
            <a:avLst/>
          </a:prstGeom>
          <a:ln w="38100">
            <a:noFill/>
          </a:ln>
        </p:spPr>
      </p:pic>
      <p:sp>
        <p:nvSpPr>
          <p:cNvPr id="6" name="Ovál 5">
            <a:extLst>
              <a:ext uri="{FF2B5EF4-FFF2-40B4-BE49-F238E27FC236}">
                <a16:creationId xmlns:a16="http://schemas.microsoft.com/office/drawing/2014/main" id="{2D71AB37-884F-4AFC-95C9-2A958072AFAE}"/>
              </a:ext>
            </a:extLst>
          </p:cNvPr>
          <p:cNvSpPr/>
          <p:nvPr/>
        </p:nvSpPr>
        <p:spPr>
          <a:xfrm>
            <a:off x="7191704" y="950313"/>
            <a:ext cx="981015" cy="10424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86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ostor">
  <a:themeElements>
    <a:clrScheme name="Prostor">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 klasické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stor">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iv Office">
  <a:themeElements>
    <a:clrScheme name="Motiv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Office">
      <a:majorFont>
        <a:latin typeface="Times New Roman"/>
        <a:ea typeface=""/>
        <a:cs typeface="msgothic"/>
      </a:majorFont>
      <a:minorFont>
        <a:latin typeface="Times New Roman"/>
        <a:ea typeface=""/>
        <a:cs typeface="msgoth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kumimoji="0" lang="en-GB" altLang="cs-CZ" sz="2400" b="0" i="0" u="none" strike="noStrike" cap="none" normalizeH="0" baseline="0" smtClean="0">
            <a:ln>
              <a:noFill/>
            </a:ln>
            <a:effectLst/>
            <a:latin typeface="Times New Roman" panose="02020603050405020304" pitchFamily="18"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kumimoji="0" lang="en-GB" altLang="cs-CZ" sz="2400" b="0" i="0" u="none" strike="noStrike" cap="none" normalizeH="0" baseline="0" smtClean="0">
            <a:ln>
              <a:noFill/>
            </a:ln>
            <a:effectLst/>
            <a:latin typeface="Times New Roman" panose="02020603050405020304" pitchFamily="18" charset="0"/>
            <a:cs typeface="msgothic" charset="0"/>
          </a:defRPr>
        </a:defPPr>
      </a:lstStyle>
    </a:lnDef>
  </a:objectDefaults>
  <a:extraClrSchemeLst>
    <a:extraClrScheme>
      <a:clrScheme name="Motiv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3306</TotalTime>
  <Words>3087</Words>
  <Application>Microsoft Office PowerPoint</Application>
  <PresentationFormat>Předvádění na obrazovce (4:3)</PresentationFormat>
  <Paragraphs>443</Paragraphs>
  <Slides>43</Slides>
  <Notes>7</Notes>
  <HiddenSlides>0</HiddenSlides>
  <MMClips>14</MMClips>
  <ScaleCrop>false</ScaleCrop>
  <HeadingPairs>
    <vt:vector size="6" baseType="variant">
      <vt:variant>
        <vt:lpstr>Použitá písma</vt:lpstr>
      </vt:variant>
      <vt:variant>
        <vt:i4>8</vt:i4>
      </vt:variant>
      <vt:variant>
        <vt:lpstr>Motiv</vt:lpstr>
      </vt:variant>
      <vt:variant>
        <vt:i4>6</vt:i4>
      </vt:variant>
      <vt:variant>
        <vt:lpstr>Nadpisy snímků</vt:lpstr>
      </vt:variant>
      <vt:variant>
        <vt:i4>43</vt:i4>
      </vt:variant>
    </vt:vector>
  </HeadingPairs>
  <TitlesOfParts>
    <vt:vector size="57" baseType="lpstr">
      <vt:lpstr>Arial</vt:lpstr>
      <vt:lpstr>Calibri</vt:lpstr>
      <vt:lpstr>Calibri Light</vt:lpstr>
      <vt:lpstr>NexusSerif</vt:lpstr>
      <vt:lpstr>Source Sans Pro</vt:lpstr>
      <vt:lpstr>Symbol</vt:lpstr>
      <vt:lpstr>Times New Roman</vt:lpstr>
      <vt:lpstr>Wingdings</vt:lpstr>
      <vt:lpstr>Office Theme</vt:lpstr>
      <vt:lpstr>Prostor</vt:lpstr>
      <vt:lpstr>Motiv sady Office</vt:lpstr>
      <vt:lpstr>1_Office Theme</vt:lpstr>
      <vt:lpstr>Motiv Office</vt:lpstr>
      <vt:lpstr>2_Office Theme</vt:lpstr>
      <vt:lpstr>Nekardiální operace u chlopenních vad</vt:lpstr>
      <vt:lpstr>Prezentace aplikace PowerPoint</vt:lpstr>
      <vt:lpstr>Prezentace aplikace PowerPoint</vt:lpstr>
      <vt:lpstr>Nekardiální operace u chlopenních vad</vt:lpstr>
      <vt:lpstr>Nekardiální operace u chlopenních vad</vt:lpstr>
      <vt:lpstr>Prezentace aplikace PowerPoint</vt:lpstr>
      <vt:lpstr>Předoperační vyšetření u pacientů s chlopenní  vadou před nekardiální operací </vt:lpstr>
      <vt:lpstr>Prezentace aplikace PowerPoint</vt:lpstr>
      <vt:lpstr>Typ výkonu a jeho operační riziko</vt:lpstr>
      <vt:lpstr>Rizikové  skóre</vt:lpstr>
      <vt:lpstr>Zhodnocení funkční kapacity</vt:lpstr>
      <vt:lpstr>Fibrilace síní a nekardiální operace</vt:lpstr>
      <vt:lpstr>Srdeční selhání u nekardiální  operace </vt:lpstr>
      <vt:lpstr>Plicní hypertenze a nekardiální operace</vt:lpstr>
      <vt:lpstr>Stenotické chlopenní vady, aortální a mitrální stenóza</vt:lpstr>
      <vt:lpstr>Stenotické vady, aortální stenóza</vt:lpstr>
      <vt:lpstr>Parametr u AS spojený s pooperačními komplikacemi  u AS</vt:lpstr>
      <vt:lpstr>Významná aortální stenóza, operace se středním/ vysokým rizikem</vt:lpstr>
      <vt:lpstr>Nekardiální operace, významná AS vs. pacienti bez/ lehkou AS</vt:lpstr>
      <vt:lpstr>Nekardiální operace, srovnání role profylaktické SAVR (TAVR) </vt:lpstr>
      <vt:lpstr>Algoritmus pro nekardiální operace u pacientů s významnou AS </vt:lpstr>
      <vt:lpstr>          Mitrální stenóza</vt:lpstr>
      <vt:lpstr>Mitrální stenóza- algoritmus u nekardiální operace</vt:lpstr>
      <vt:lpstr>Prezentace aplikace PowerPoint</vt:lpstr>
      <vt:lpstr>Prezentace aplikace PowerPoint</vt:lpstr>
      <vt:lpstr>Regurgitační chlopenní vady, aortální a mitrální regurgitace</vt:lpstr>
      <vt:lpstr>Aortální regurgitace</vt:lpstr>
      <vt:lpstr>Aortální regurgitace</vt:lpstr>
      <vt:lpstr> Aortální regurgitace</vt:lpstr>
      <vt:lpstr> Mitrální regurgitace,  etiologie </vt:lpstr>
      <vt:lpstr>Primární mitrální regurgitace</vt:lpstr>
      <vt:lpstr> Sekundární mitrální regurgitace</vt:lpstr>
      <vt:lpstr>Sekundární mitrální regurgitace</vt:lpstr>
      <vt:lpstr>Kazuistika - muž  77 let</vt:lpstr>
      <vt:lpstr> Perioperační léčba u  pacientů  s významnými  regurgitačními vadami, u nekardiální  elektivní operaci se   středním / vysokým rizikem </vt:lpstr>
      <vt:lpstr>            Chlopenní protézy </vt:lpstr>
      <vt:lpstr>Antikoagulační léčba</vt:lpstr>
      <vt:lpstr> Antikoagulace u FS </vt:lpstr>
      <vt:lpstr>Prezentace aplikace PowerPoint</vt:lpstr>
      <vt:lpstr>Prezentace aplikace PowerPoint</vt:lpstr>
      <vt:lpstr>ATB profylaxe</vt:lpstr>
      <vt:lpstr>„Take home message“</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Echokardiografie a subklinické postižení u chlopenních vad</dc:title>
  <dc:creator>Windows User</dc:creator>
  <cp:lastModifiedBy>GT3</cp:lastModifiedBy>
  <cp:revision>126</cp:revision>
  <dcterms:created xsi:type="dcterms:W3CDTF">2019-04-06T10:06:58Z</dcterms:created>
  <dcterms:modified xsi:type="dcterms:W3CDTF">2022-02-25T07:08:52Z</dcterms:modified>
</cp:coreProperties>
</file>