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0" r:id="rId2"/>
  </p:sldMasterIdLst>
  <p:notesMasterIdLst>
    <p:notesMasterId r:id="rId35"/>
  </p:notesMasterIdLst>
  <p:sldIdLst>
    <p:sldId id="432" r:id="rId3"/>
    <p:sldId id="455" r:id="rId4"/>
    <p:sldId id="302" r:id="rId5"/>
    <p:sldId id="301" r:id="rId6"/>
    <p:sldId id="528" r:id="rId7"/>
    <p:sldId id="430" r:id="rId8"/>
    <p:sldId id="537" r:id="rId9"/>
    <p:sldId id="530" r:id="rId10"/>
    <p:sldId id="420" r:id="rId11"/>
    <p:sldId id="529" r:id="rId12"/>
    <p:sldId id="531" r:id="rId13"/>
    <p:sldId id="314" r:id="rId14"/>
    <p:sldId id="538" r:id="rId15"/>
    <p:sldId id="511" r:id="rId16"/>
    <p:sldId id="512" r:id="rId17"/>
    <p:sldId id="532" r:id="rId18"/>
    <p:sldId id="533" r:id="rId19"/>
    <p:sldId id="534" r:id="rId20"/>
    <p:sldId id="539" r:id="rId21"/>
    <p:sldId id="527" r:id="rId22"/>
    <p:sldId id="535" r:id="rId23"/>
    <p:sldId id="327" r:id="rId24"/>
    <p:sldId id="540" r:id="rId25"/>
    <p:sldId id="519" r:id="rId26"/>
    <p:sldId id="522" r:id="rId27"/>
    <p:sldId id="520" r:id="rId28"/>
    <p:sldId id="521" r:id="rId29"/>
    <p:sldId id="296" r:id="rId30"/>
    <p:sldId id="525" r:id="rId31"/>
    <p:sldId id="513" r:id="rId32"/>
    <p:sldId id="514" r:id="rId33"/>
    <p:sldId id="536" r:id="rId34"/>
  </p:sldIdLst>
  <p:sldSz cx="12192000" cy="6858000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B9A716F1-54F8-4ED3-A558-98A203FD8CED}">
          <p14:sldIdLst>
            <p14:sldId id="432"/>
            <p14:sldId id="455"/>
            <p14:sldId id="302"/>
            <p14:sldId id="301"/>
            <p14:sldId id="528"/>
            <p14:sldId id="430"/>
            <p14:sldId id="537"/>
            <p14:sldId id="530"/>
            <p14:sldId id="420"/>
            <p14:sldId id="529"/>
            <p14:sldId id="531"/>
            <p14:sldId id="314"/>
            <p14:sldId id="538"/>
            <p14:sldId id="511"/>
            <p14:sldId id="512"/>
            <p14:sldId id="532"/>
            <p14:sldId id="533"/>
            <p14:sldId id="534"/>
            <p14:sldId id="539"/>
            <p14:sldId id="527"/>
            <p14:sldId id="535"/>
            <p14:sldId id="327"/>
            <p14:sldId id="540"/>
            <p14:sldId id="519"/>
          </p14:sldIdLst>
        </p14:section>
        <p14:section name="Oddíl bez názvu" id="{08648A51-E9F6-4E60-A489-B04AE7E2C2B4}">
          <p14:sldIdLst>
            <p14:sldId id="522"/>
            <p14:sldId id="520"/>
            <p14:sldId id="521"/>
            <p14:sldId id="296"/>
            <p14:sldId id="525"/>
            <p14:sldId id="513"/>
            <p14:sldId id="514"/>
            <p14:sldId id="53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9731" autoAdjust="0"/>
    <p:restoredTop sz="94640" autoAdjust="0"/>
  </p:normalViewPr>
  <p:slideViewPr>
    <p:cSldViewPr>
      <p:cViewPr varScale="1">
        <p:scale>
          <a:sx n="67" d="100"/>
          <a:sy n="67" d="100"/>
        </p:scale>
        <p:origin x="248" y="5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1764" y="4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1830A33C-2575-435D-9ECF-F2C29E0E492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DE2F1A0-98A5-434E-9BB8-9283BD0F61E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BCF0BA8-D3D1-45FD-8053-3D94C4C89C89}" type="datetimeFigureOut">
              <a:rPr lang="cs-CZ"/>
              <a:pPr>
                <a:defRPr/>
              </a:pPr>
              <a:t>23.02.2022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3C216253-7EA4-4558-A0CB-2CC7E2BCF8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4B8C7E53-48B9-4A0F-8C3C-D312ABC39F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33BAC9F-2D9F-4B2D-A3F3-DF9E0B8FC47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520225E-371A-42BB-94DC-CBD7E1B60B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259D404-4108-4A35-83FA-F62CF6C1990C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9D404-4108-4A35-83FA-F62CF6C1990C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151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miter lim="800000"/>
          </a:ln>
        </p:spPr>
      </p:sp>
      <p:sp>
        <p:nvSpPr>
          <p:cNvPr id="6147" name="Notes Placeholder 2"/>
          <p:cNvSpPr>
            <a:spLocks noGrp="1"/>
          </p:cNvSpPr>
          <p:nvPr>
            <p:ph type="body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anchor="t" anchorCtr="0">
            <a:noAutofit/>
          </a:bodyPr>
          <a:lstStyle>
            <a:lvl1pPr marL="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1pPr>
            <a:lvl2pPr marL="4572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2pPr>
            <a:lvl3pPr marL="9144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3pPr>
            <a:lvl4pPr marL="13716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4pPr>
            <a:lvl5pPr marL="1828800" indent="0" algn="l" defTabSz="457200" rtl="0" eaLnBrk="0" fontAlgn="base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200" b="0" i="0" u="none" baseline="0">
                <a:solidFill>
                  <a:schemeClr val="tx1"/>
                </a:solidFill>
                <a:effectLst/>
                <a:latin typeface="Calibri" pitchFamily="34" charset="0"/>
                <a:ea typeface="ＭＳ Ｐゴシック" pitchFamily="34" charset="-128"/>
              </a:defRPr>
            </a:lvl5pPr>
          </a:lstStyle>
          <a:p>
            <a:pPr marL="0" lvl="0" indent="0"/>
            <a:r>
              <a:rPr lang="en-US" altLang="en-US" b="1">
                <a:latin typeface="Arial" pitchFamily="34" charset="0"/>
                <a:ea typeface="Arial" pitchFamily="34" charset="0"/>
              </a:rPr>
              <a:t>Figure 1 </a:t>
            </a:r>
            <a:r>
              <a:rPr lang="en-US" altLang="en-US">
                <a:latin typeface="Arial" pitchFamily="34" charset="0"/>
                <a:ea typeface="Arial" pitchFamily="34" charset="0"/>
              </a:rPr>
              <a:t>Weighing of risks and benefits of intervention in asymptomatic valvular heart disease. Aspects that need to be considered and key questions for decision-making. Arrhyth., arrhythmias; GL, guidelines; HF, heart failure; interv., intervention; LA, left atrium; LV, left ventricle; pulm., pulmonary; VHD, valvular heat disease.
</a:t>
            </a:r>
          </a:p>
          <a:p>
            <a:pPr marL="0" lvl="0" indent="0"/>
            <a:r>
              <a:rPr lang="en-US" altLang="en-US">
                <a:latin typeface="Arial" pitchFamily="34" charset="0"/>
                <a:ea typeface="Arial" pitchFamily="34" charset="0"/>
              </a:rPr>
              <a:t>Unless provided in the caption above, the following copyright applies to the content of this slide: Published on behalf of the European Society of Cardiology. All rights reserved. © The Author(s) 2020. For permissions, please email: journals.permissions@oup.com.This article is published and distributed under the terms of the Oxford University Press, Standard Journals Publication Model (https://academic.oup.com/journals/pages/open_access/funder_policies/chorus/standard_publication_model)</a:t>
            </a: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/>
          </p:nvPr>
        </p:nvSpPr>
        <p:spPr>
          <a:xfrm>
            <a:off x="3884612" y="8685212"/>
            <a:ext cx="2971800" cy="4572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anchor="b" anchorCtr="0"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800" b="0" i="0" u="none" baseline="0">
                <a:solidFill>
                  <a:schemeClr val="tx1"/>
                </a:solidFill>
                <a:effectLst/>
                <a:latin typeface="Arial" pitchFamily="34" charset="0"/>
                <a:ea typeface="ＭＳ Ｐゴシック" pitchFamily="34" charset="-128"/>
              </a:defRPr>
            </a:lvl5pPr>
          </a:lstStyle>
          <a:p>
            <a:pPr marL="0" lvl="0" indent="0" algn="r" eaLnBrk="1" hangingPunct="1"/>
            <a:fld id="{3F6964AA-C462-42ED-AA6C-DD2EAD784056}" type="slidenum">
              <a:rPr lang="en-US" altLang="en-US" sz="1200"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9D404-4108-4A35-83FA-F62CF6C1990C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6732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F9F6C7B4-B1E1-44CE-A7DE-54705B3FD5A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0F1AF69B-264F-4105-AF77-858D8F132B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en-US"/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6F2AA654-CCBA-49EA-98BE-F9DD80F4EE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033436B-B8AD-43DE-9478-00CC175AB4D1}" type="slidenum">
              <a:rPr lang="cs-CZ" altLang="en-US"/>
              <a:pPr/>
              <a:t>30</a:t>
            </a:fld>
            <a:endParaRPr lang="cs-CZ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59D404-4108-4A35-83FA-F62CF6C1990C}" type="slidenum">
              <a:rPr lang="cs-CZ" altLang="cs-CZ" smtClean="0"/>
              <a:pPr/>
              <a:t>31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0042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D4B72-E223-46A4-BA58-3472FC64B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F5FFBA-4451-4879-923F-F72CFF875AA7}" type="datetimeFigureOut">
              <a:rPr lang="fr-FR"/>
              <a:pPr>
                <a:defRPr/>
              </a:pPr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ACA164-1B15-4421-89B9-9A44AF133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B8C6A9-33D0-4736-B073-C43AF26AA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04A04-724D-44F5-8CEF-1CA8FA54893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65202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56EDF-D555-4397-857F-8FC7E1F61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969AE-44C9-41A9-BF30-2A39EDC381FA}" type="datetimeFigureOut">
              <a:rPr lang="fr-FR"/>
              <a:pPr>
                <a:defRPr/>
              </a:pPr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0B08-B035-4402-9012-2D5E2CE16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AC87-13B9-43DD-98F5-5F215214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EDE95B-B9A2-48A6-A1E3-6B3C60C7E43E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17544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457065-2F4F-43F5-83A3-5D1CD01F9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5E2382-D651-442E-9AF4-A4F4577F69E1}" type="datetimeFigureOut">
              <a:rPr lang="fr-FR"/>
              <a:pPr>
                <a:defRPr/>
              </a:pPr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96EDE-508E-4A3D-8A15-0153D4BBB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8362ED-59FA-4003-8991-B9A427444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002821-6284-4EC6-A37D-045C80AB0E87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246389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5BA377-C651-4D13-A573-1F8F15F5A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3EDAC-B5FB-4E22-A11C-CAEF9E3BC9C6}" type="datetimeFigureOut">
              <a:rPr lang="cs-CZ"/>
              <a:pPr>
                <a:defRPr/>
              </a:pPr>
              <a:t>23.02.2022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B31065E-B87C-4EC8-9200-A8C2E8201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D745B2B-29B5-4D15-BBCA-1D8271609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F7ECE-76DD-400E-ADDF-E6FD9529DED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70855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15C6267-A463-412E-99BB-AAEACDE07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BD8118-CC73-4DE5-A7DA-F0E0D66DC8AE}" type="datetimeFigureOut">
              <a:rPr lang="cs-CZ"/>
              <a:pPr>
                <a:defRPr/>
              </a:pPr>
              <a:t>23.02.2022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786F63-EB81-4BB2-A249-88FCB48F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CA94754-B01C-4B68-B51B-C5CAD20F2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A5AD3-A29E-43B1-BE09-DCCC3EDC246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78447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C8566B8-133D-43A9-84B3-C4985EBFA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4BACB8-D687-4AF0-9F4E-6D2C5BB4460B}" type="datetimeFigureOut">
              <a:rPr lang="cs-CZ"/>
              <a:pPr>
                <a:defRPr/>
              </a:pPr>
              <a:t>23.02.2022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F929D9B-FAF4-459A-B1F8-DE24079DE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92E6DB2-BCCE-4F69-9722-E208ED280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CB48AA-D7CF-4059-9DF4-E59DC9339C7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08086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8F8E0D14-9BEF-4793-AC95-962EF0444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64757-06EB-40F8-AC81-1F70D69C7A35}" type="datetimeFigureOut">
              <a:rPr lang="cs-CZ"/>
              <a:pPr>
                <a:defRPr/>
              </a:pPr>
              <a:t>23.02.2022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D28932F5-4C4A-4DB2-A1B2-2AF05F325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45A70AD-B0E9-4084-99A7-E183608C7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8D9659-C8A8-45ED-BA23-2DA74783193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4117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E72E7DE8-C4FF-4A49-8071-6588E3A2E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FF62B6-4788-44E0-A49F-E421DFFD9491}" type="datetimeFigureOut">
              <a:rPr lang="cs-CZ"/>
              <a:pPr>
                <a:defRPr/>
              </a:pPr>
              <a:t>23.02.2022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0C129908-20BC-4AA3-91E2-C894902D1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A0778263-E0B2-4CD7-BD1B-A0E5B01DB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A79AAF-BE9B-4068-A373-4FFFD175BD0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514117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65F083EE-EFD0-4897-B89A-3E07953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D2275-25F5-42BF-AB68-D22FE7F60C21}" type="datetimeFigureOut">
              <a:rPr lang="cs-CZ"/>
              <a:pPr>
                <a:defRPr/>
              </a:pPr>
              <a:t>23.02.2022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CC667B11-91CD-4DAC-A368-BB7165934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0B6DC382-0364-4A90-A4B0-01483AD06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79EB5-9D29-47AA-850B-A35BC07DBF0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602542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BD04A064-93CD-459A-B850-BF99ED3B3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75DE1-8AAF-4230-B0D4-6BBBB072B7D7}" type="datetimeFigureOut">
              <a:rPr lang="cs-CZ"/>
              <a:pPr>
                <a:defRPr/>
              </a:pPr>
              <a:t>23.02.2022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6DC1657D-C18A-4FB7-B330-15801010E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DE00F031-119E-4B9D-94AD-EF7CDE127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17836-919C-4D3F-970F-268B4D12E1D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018816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DCCA102-7BB8-4F11-A80B-BC2C14DD0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9FB23-5D72-45B3-9ADD-3846F6B8BE17}" type="datetimeFigureOut">
              <a:rPr lang="cs-CZ"/>
              <a:pPr>
                <a:defRPr/>
              </a:pPr>
              <a:t>23.02.2022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08503294-61C5-4B8E-9BB6-CC2C9FCC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AA10965-2643-47E6-A78F-E310AE587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F48F0-2EFC-4D04-8939-BE936341DBE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88134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95805-D4D2-4922-8547-3DE6F88F8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91429-1DAF-476B-A2B1-35506DB21BD1}" type="datetimeFigureOut">
              <a:rPr lang="fr-FR"/>
              <a:pPr>
                <a:defRPr/>
              </a:pPr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53FF09-C57B-46FD-A4F8-31A749E4F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D3606-3300-4D69-8A27-43CD324EF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ED6E45-2804-43D6-99F7-AB544242EBC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5601169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D86063E6-EF7C-4786-8139-5572D9E32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A7EB8-BAB5-4DF1-BDC8-5BB89525DBB0}" type="datetimeFigureOut">
              <a:rPr lang="cs-CZ"/>
              <a:pPr>
                <a:defRPr/>
              </a:pPr>
              <a:t>23.02.2022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1C17021-DE7C-4F07-A78D-D04333B3E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0357A35E-254D-4456-8653-0581AA4E7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02E376-FCCB-4B01-8E5F-BEAD5E52AC5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577272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AC5827-67B6-42C6-B91F-61EDDF1BE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9CE36-F977-44A1-9278-D239747388B6}" type="datetimeFigureOut">
              <a:rPr lang="cs-CZ"/>
              <a:pPr>
                <a:defRPr/>
              </a:pPr>
              <a:t>23.02.2022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21F11D-4BC4-4284-ABA3-7DAA1125F9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AAB4BC-9102-4C6F-99C3-CECD53CDF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99D6E-2D26-4250-84FB-45CC368A0A97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764005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C711C0B-A713-49FD-A186-9D7BB38B4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65230F-E22E-4201-85AE-474C32442E4F}" type="datetimeFigureOut">
              <a:rPr lang="cs-CZ"/>
              <a:pPr>
                <a:defRPr/>
              </a:pPr>
              <a:t>23.02.2022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D306AF-71C2-4393-A036-4B4176DA5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D24D734-6426-453F-96F1-45C96BA8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08835-14CA-44B8-8979-3D36A323F71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888099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Klepnutím lze upravit styly předlohy textu.</a:t>
            </a:r>
          </a:p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  <a:endParaRPr lang="cs-CZ"/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0A860F23-B6A0-4B5D-B7DF-57FDBB0AE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D05E14-ECC1-4FF5-8351-37166D178435}" type="datetimeFigureOut">
              <a:rPr lang="cs-CZ"/>
              <a:pPr>
                <a:defRPr/>
              </a:pPr>
              <a:t>23.02.2022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1B00F167-0BF2-444C-9369-42A29F652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F4E1320E-2A75-4149-BBC1-342B24885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EE1767-C99C-43A8-85C1-4ED12D8AC3A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5936565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>
            <a:extLst>
              <a:ext uri="{FF2B5EF4-FFF2-40B4-BE49-F238E27FC236}">
                <a16:creationId xmlns:a16="http://schemas.microsoft.com/office/drawing/2014/main" id="{399C7F78-3FBF-458E-BFD2-3A6184EC37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32DA300C-C43B-435F-AA32-250F005A6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071DB7DF-EFD1-40F0-8E77-B44EBD2DC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805A025-02BE-4A54-8748-C17D7898662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82238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85BBDA5-D95B-4072-906A-ABF18A7BE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6903810-FBCD-432E-9AE4-6A057FEA8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EE8A453-5427-4D1F-8D63-DA8FCC1D5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4FCD43-5B5E-44F2-9AEB-7406B43505C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94903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2230C-5BAA-41B0-BD44-17458F341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8070-0C42-4133-BB64-084ECBFA8665}" type="datetimeFigureOut">
              <a:rPr lang="fr-FR"/>
              <a:pPr>
                <a:defRPr/>
              </a:pPr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2F6D6-E2E0-4332-B045-B04FCAC73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00034D-BEC8-46E1-B1C1-2FC623925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5A9ED-4D3F-4C98-A52E-8BB9886E5DC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93577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961DA9-06BE-44D7-8E04-5CFBA5448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E64E9-2274-4232-A032-72F0C48F460E}" type="datetimeFigureOut">
              <a:rPr lang="fr-FR"/>
              <a:pPr>
                <a:defRPr/>
              </a:pPr>
              <a:t>23/02/2022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7B8DA6-22FF-43CF-8132-C31CB6096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5C5C4C1-DFCD-42BA-8F6F-B96D2DF58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BD567-2359-4F5F-81C5-2193CA83EECC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748313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202132C-976F-4B22-9267-B4F28B964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63ED4-C7BD-4C3C-A1BF-570727A03292}" type="datetimeFigureOut">
              <a:rPr lang="fr-FR"/>
              <a:pPr>
                <a:defRPr/>
              </a:pPr>
              <a:t>23/02/2022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99E46A-2D98-4511-8695-92E73B692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9BB03E1-DA5C-4FF7-AC69-FFE182D32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E3C5B-EB09-441D-AC5C-ED68D116606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4272851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F15B3B-41DF-49C4-ADF2-D612656A3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58C5C-848B-42D3-B9A9-986B513EE5BD}" type="datetimeFigureOut">
              <a:rPr lang="fr-FR"/>
              <a:pPr>
                <a:defRPr/>
              </a:pPr>
              <a:t>23/02/2022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AF0B98E-6258-4619-8E25-DBF0E8AF6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825B4FB-ABFE-4E81-9000-5B7D5CB2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35E9D6-DAC9-4441-987F-10A632B4C3F9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2028443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C36530D-B17E-4B42-B4A9-A6B702A64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B4063-2234-4487-AF91-E37254C8C485}" type="datetimeFigureOut">
              <a:rPr lang="fr-FR"/>
              <a:pPr>
                <a:defRPr/>
              </a:pPr>
              <a:t>23/02/2022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E29831D-755D-40C7-AB75-01206FD41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105AB78-BE19-4A83-9C79-E26D05538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757E1E-7EE0-47C1-94FE-D03CB6ED2BD8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39432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CF1BCC-2116-49B6-908A-0C2D9192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57043-53AC-43D0-8D92-BD604783115A}" type="datetimeFigureOut">
              <a:rPr lang="fr-FR"/>
              <a:pPr>
                <a:defRPr/>
              </a:pPr>
              <a:t>23/02/2022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C75103-390C-4AC2-A545-17880893F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6115E4-04BC-4BA1-9A6F-EEBE068B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F8B1F1-BD43-4448-A466-F7791D937875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3349670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8274673-98F0-41C3-B199-8C5D379FC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96F7C-1A64-4285-9022-49E0F19EDED7}" type="datetimeFigureOut">
              <a:rPr lang="fr-FR"/>
              <a:pPr>
                <a:defRPr/>
              </a:pPr>
              <a:t>23/02/2022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9B15ECC-713D-4B68-B880-92519E672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7344852-B40C-4058-A8B8-A82CDFBC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23D3E1-00B0-4504-954F-59E51C6491EB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92965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1747E10-AE14-4EFC-A824-6BBED385761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C84029B-0E84-485A-B304-4750BC02F3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DEB769-2FBA-4B75-B19E-1EC2CFC31F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60DF007-95F2-4AED-92A7-FC8EDF14331A}" type="datetimeFigureOut">
              <a:rPr lang="fr-FR"/>
              <a:pPr>
                <a:defRPr/>
              </a:pPr>
              <a:t>23/02/2022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38120E-2F50-4726-A870-FB1AA158B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6FBC7F-330A-4F88-89E6-296F182BE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316FCF79-6469-4761-98FD-052DFF90B586}" type="slidenum">
              <a:rPr lang="en-GB" altLang="cs-CZ"/>
              <a:pPr/>
              <a:t>‹#›</a:t>
            </a:fld>
            <a:endParaRPr lang="en-GB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FDF6DA46-5A25-43B8-BAF0-04D2FC18901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92E249F5-9447-4D0E-B53B-BE591DD2EEE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Klepnutím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817EFD-F366-4012-A81D-F5EA6AA5D8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FBAD10F-2BD5-4D6E-ADB9-DF64F5E3A991}" type="datetimeFigureOut">
              <a:rPr lang="cs-CZ"/>
              <a:pPr>
                <a:defRPr/>
              </a:pPr>
              <a:t>23.02.2022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4691D9D-C561-4518-AFB0-47E3A9FF0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5938B9-4EE7-4866-BC3A-0C356C5A6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2AE076C-DE24-446F-88FB-A40A2510035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69612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fnkv.cz/fn_main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93/eurheartj/ehaa48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microsoft.com/office/2007/relationships/media" Target="file:///C:\Users\HL\Desktop\pragecho%202019\v&#353;e%20o%20AO\&#268;&#225;st%201%20-%20Vy&#353;et&#345;en&#237;+Indikace\NF-LG.avi" TargetMode="External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14.png"/><Relationship Id="rId2" Type="http://schemas.openxmlformats.org/officeDocument/2006/relationships/video" Target="file:///C:\Users\HL\Desktop\pragecho%202019\v&#353;e%20o%20AO\&#268;&#225;st%201%20-%20Vy&#353;et&#345;en&#237;+Indikace\LG%20klas.%20PLAX.avi" TargetMode="External"/><Relationship Id="rId1" Type="http://schemas.microsoft.com/office/2007/relationships/media" Target="file:///C:\Users\HL\Desktop\pragecho%202019\v&#353;e%20o%20AO\&#268;&#225;st%201%20-%20Vy&#353;et&#345;en&#237;+Indikace\LG%20klas.%20PLAX.avi" TargetMode="External"/><Relationship Id="rId6" Type="http://schemas.openxmlformats.org/officeDocument/2006/relationships/video" Target="file:///C:\Users\HL\Desktop\pragecho%202019\v&#353;e%20o%20AO\&#268;&#225;st%201%20-%20Vy&#353;et&#345;en&#237;+Indikace\PLF%20LG%20PLAX.avi" TargetMode="External"/><Relationship Id="rId11" Type="http://schemas.openxmlformats.org/officeDocument/2006/relationships/image" Target="../media/image13.png"/><Relationship Id="rId5" Type="http://schemas.microsoft.com/office/2007/relationships/media" Target="file:///C:\Users\HL\Desktop\pragecho%202019\v&#353;e%20o%20AO\&#268;&#225;st%201%20-%20Vy&#353;et&#345;en&#237;+Indikace\PLF%20LG%20PLAX.avi" TargetMode="External"/><Relationship Id="rId10" Type="http://schemas.openxmlformats.org/officeDocument/2006/relationships/image" Target="../media/image12.png"/><Relationship Id="rId4" Type="http://schemas.openxmlformats.org/officeDocument/2006/relationships/video" Target="file:///C:\Users\HL\Desktop\pragecho%202019\v&#353;e%20o%20AO\&#268;&#225;st%201%20-%20Vy&#353;et&#345;en&#237;+Indikace\NF-LG.avi" TargetMode="External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>
            <a:extLst>
              <a:ext uri="{FF2B5EF4-FFF2-40B4-BE49-F238E27FC236}">
                <a16:creationId xmlns:a16="http://schemas.microsoft.com/office/drawing/2014/main" id="{8BFE041A-2932-47AB-B8CD-0F4EC7C3E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cs-CZ" altLang="en-US" dirty="0"/>
              <a:t>Co je nového v </a:t>
            </a:r>
            <a:r>
              <a:rPr lang="cs-CZ" altLang="en-US" dirty="0" err="1"/>
              <a:t>guidelines</a:t>
            </a:r>
            <a:r>
              <a:rPr lang="cs-CZ" altLang="en-US" dirty="0"/>
              <a:t> ESC pro chlopenní vady 2021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19239D8-CC8B-4FD2-92F8-F3F3CD272BC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Hana Línková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Kardiologická klinika FNKV a 3.LF UK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Praha</a:t>
            </a:r>
          </a:p>
        </p:txBody>
      </p:sp>
      <p:pic>
        <p:nvPicPr>
          <p:cNvPr id="4" name="Picture 7" descr="fn_logo">
            <a:hlinkClick r:id="rId2"/>
            <a:extLst>
              <a:ext uri="{FF2B5EF4-FFF2-40B4-BE49-F238E27FC236}">
                <a16:creationId xmlns:a16="http://schemas.microsoft.com/office/drawing/2014/main" id="{F295F775-76CC-4573-961D-964FEAA3A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1457325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E1453DC-588E-485F-B844-D2F828DAB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8448" y="126773"/>
            <a:ext cx="1554615" cy="155461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93AB2F-2A50-4C77-8658-08123E4C7DE7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cs-CZ" sz="3200" dirty="0">
                <a:latin typeface="+mn-lt"/>
              </a:rPr>
              <a:t>Zhodnocení významnosti aortální stenózy</a:t>
            </a:r>
            <a:endParaRPr lang="en-GB" sz="32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7CDFF0-86AD-4012-B2AF-73CD85862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84" y="1556792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>
                <a:solidFill>
                  <a:srgbClr val="202124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Stress  testy 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20212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Laboratorní testy: </a:t>
            </a:r>
            <a:r>
              <a:rPr lang="cs-CZ" sz="1800" dirty="0">
                <a:solidFill>
                  <a:srgbClr val="20212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NT pro BNP</a:t>
            </a:r>
            <a:endParaRPr lang="cs-CZ" sz="1800" b="1" dirty="0">
              <a:solidFill>
                <a:srgbClr val="202124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20212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CT  kalciové skóre </a:t>
            </a:r>
          </a:p>
          <a:p>
            <a:pPr marL="0" indent="0">
              <a:buNone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rahové hodnoty (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Agastonovy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jednotky) pro 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významnou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AS:</a:t>
            </a:r>
          </a:p>
          <a:p>
            <a:pPr marL="0" indent="0">
              <a:buNone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muží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&gt;3000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j, ženy&gt; 1600 =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   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vysoce pravděpodobné</a:t>
            </a:r>
          </a:p>
          <a:p>
            <a:pPr marL="0" indent="0">
              <a:buNone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muži&gt;2000, ženy&gt;1200 pravděpodobné</a:t>
            </a: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kumimoji="0" lang="cs-CZ" alt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&lt; 800 nepravděpodobné </a:t>
            </a:r>
          </a:p>
          <a:p>
            <a:pPr marL="0" indent="0">
              <a:buNone/>
            </a:pPr>
            <a:endParaRPr lang="cs-CZ" sz="1800" dirty="0">
              <a:solidFill>
                <a:srgbClr val="000000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800" b="1" dirty="0">
              <a:solidFill>
                <a:srgbClr val="202124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202124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DPD </a:t>
            </a:r>
            <a:r>
              <a:rPr lang="cs-CZ" sz="1800" b="1" dirty="0" err="1">
                <a:solidFill>
                  <a:srgbClr val="20212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scan</a:t>
            </a:r>
            <a:r>
              <a:rPr lang="cs-CZ" sz="1800" b="1" dirty="0">
                <a:solidFill>
                  <a:srgbClr val="20212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800" dirty="0">
                <a:solidFill>
                  <a:srgbClr val="20212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9-15 %  starších pacientů má amyloidózu: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202124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MRI</a:t>
            </a:r>
            <a:r>
              <a:rPr lang="cs-CZ" sz="1800" dirty="0">
                <a:solidFill>
                  <a:srgbClr val="202124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– posouzení ev. </a:t>
            </a:r>
            <a:r>
              <a:rPr lang="cs-CZ" sz="1800" dirty="0">
                <a:solidFill>
                  <a:srgbClr val="202124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</a:t>
            </a:r>
            <a:r>
              <a:rPr lang="cs-CZ" sz="1800" dirty="0">
                <a:solidFill>
                  <a:srgbClr val="202124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řítomnosti fibrózy myokardu</a:t>
            </a:r>
            <a:endParaRPr lang="cs-CZ" sz="1800" b="1" dirty="0">
              <a:solidFill>
                <a:srgbClr val="202124"/>
              </a:solidFill>
              <a:effectLst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cs-CZ" sz="1800" b="1" dirty="0">
              <a:solidFill>
                <a:srgbClr val="202124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Obrázek 5" descr="AVAplanimetricky.jpg">
            <a:extLst>
              <a:ext uri="{FF2B5EF4-FFF2-40B4-BE49-F238E27FC236}">
                <a16:creationId xmlns:a16="http://schemas.microsoft.com/office/drawing/2014/main" id="{D6AA1789-B45B-4077-A251-596C8C2BE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512" y="1540376"/>
            <a:ext cx="2016125" cy="172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B8CDF925-3AC4-45FD-BE89-B15202814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264" y="3567431"/>
            <a:ext cx="3430429" cy="3178397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D1F722C3-1642-4D68-A3F4-51D84A701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72064" y="1506007"/>
            <a:ext cx="1877934" cy="284805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36948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4039" y="365127"/>
            <a:ext cx="7691175" cy="893223"/>
          </a:xfrm>
          <a:solidFill>
            <a:schemeClr val="bg2"/>
          </a:solidFill>
        </p:spPr>
        <p:txBody>
          <a:bodyPr>
            <a:normAutofit/>
          </a:bodyPr>
          <a:lstStyle/>
          <a:p>
            <a:pPr algn="ctr"/>
            <a:r>
              <a:rPr lang="cs-CZ" sz="3600" dirty="0">
                <a:latin typeface="+mn-lt"/>
              </a:rPr>
              <a:t>Aortální stenóza, stadia onemocnění</a:t>
            </a:r>
            <a:endParaRPr lang="en-US" sz="3600" dirty="0">
              <a:latin typeface="+mn-lt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 difuzní  fibróza myokardu </a:t>
            </a:r>
          </a:p>
          <a:p>
            <a:pPr marL="0" indent="0">
              <a:buNone/>
            </a:pPr>
            <a:r>
              <a:rPr lang="cs-CZ" b="1" dirty="0"/>
              <a:t>   </a:t>
            </a:r>
            <a:r>
              <a:rPr lang="cs-CZ" dirty="0"/>
              <a:t>– časnější fáze   onemocnění, reverzibilní</a:t>
            </a:r>
            <a:r>
              <a:rPr lang="en-US" dirty="0"/>
              <a:t> 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-  MRI </a:t>
            </a:r>
            <a:r>
              <a:rPr lang="en-US" dirty="0"/>
              <a:t>T1 mapping </a:t>
            </a:r>
            <a:r>
              <a:rPr lang="cs-CZ" dirty="0"/>
              <a:t>( stanovením  ECV %)</a:t>
            </a:r>
            <a:endParaRPr lang="en-US" dirty="0"/>
          </a:p>
          <a:p>
            <a:pPr marL="0" indent="0">
              <a:buNone/>
            </a:pPr>
            <a:r>
              <a:rPr lang="cs-CZ" dirty="0"/>
              <a:t>    - echokardiografie  - funkční  důsledky </a:t>
            </a:r>
          </a:p>
          <a:p>
            <a:pPr marL="0" indent="0">
              <a:buNone/>
            </a:pPr>
            <a:r>
              <a:rPr lang="cs-CZ" dirty="0"/>
              <a:t>      fibrózy  </a:t>
            </a:r>
            <a:r>
              <a:rPr lang="en-US" dirty="0"/>
              <a:t>(diastolic</a:t>
            </a:r>
            <a:r>
              <a:rPr lang="cs-CZ" dirty="0" err="1"/>
              <a:t>ká</a:t>
            </a:r>
            <a:r>
              <a:rPr lang="cs-CZ" dirty="0"/>
              <a:t> </a:t>
            </a:r>
            <a:r>
              <a:rPr lang="en-US" dirty="0"/>
              <a:t> </a:t>
            </a:r>
            <a:r>
              <a:rPr lang="en-US" dirty="0" err="1"/>
              <a:t>dysfun</a:t>
            </a:r>
            <a:r>
              <a:rPr lang="cs-CZ" dirty="0" err="1"/>
              <a:t>kce</a:t>
            </a:r>
            <a:r>
              <a:rPr lang="cs-CZ" dirty="0"/>
              <a:t>  a GLS) </a:t>
            </a:r>
          </a:p>
          <a:p>
            <a:r>
              <a:rPr lang="cs-CZ" b="1" dirty="0"/>
              <a:t>f</a:t>
            </a:r>
            <a:r>
              <a:rPr lang="en-US" b="1" dirty="0"/>
              <a:t>ok</a:t>
            </a:r>
            <a:r>
              <a:rPr lang="cs-CZ" b="1" dirty="0" err="1"/>
              <a:t>ální</a:t>
            </a:r>
            <a:r>
              <a:rPr lang="cs-CZ" b="1" dirty="0"/>
              <a:t>  fibróza  myokardu  </a:t>
            </a:r>
          </a:p>
          <a:p>
            <a:pPr marL="0" indent="0">
              <a:buNone/>
            </a:pPr>
            <a:r>
              <a:rPr lang="cs-CZ" b="1" dirty="0"/>
              <a:t>  </a:t>
            </a:r>
            <a:r>
              <a:rPr lang="cs-CZ" dirty="0"/>
              <a:t>- pokročilé stadium  onemocnění </a:t>
            </a:r>
          </a:p>
          <a:p>
            <a:pPr marL="0" indent="0">
              <a:buNone/>
            </a:pPr>
            <a:r>
              <a:rPr lang="cs-CZ" dirty="0"/>
              <a:t>  -  MRI - LGE  ve středních částech</a:t>
            </a:r>
          </a:p>
          <a:p>
            <a:pPr marL="0" indent="0">
              <a:buNone/>
            </a:pPr>
            <a:r>
              <a:rPr lang="cs-CZ" dirty="0"/>
              <a:t>     myokardu je </a:t>
            </a:r>
            <a:r>
              <a:rPr lang="cs-CZ" dirty="0" err="1"/>
              <a:t>marker</a:t>
            </a:r>
            <a:r>
              <a:rPr lang="cs-CZ" dirty="0"/>
              <a:t> dekompenzace a </a:t>
            </a:r>
          </a:p>
          <a:p>
            <a:pPr marL="0" indent="0">
              <a:buNone/>
            </a:pPr>
            <a:r>
              <a:rPr lang="cs-CZ" dirty="0"/>
              <a:t>     ukazatel horší prognózy  pacientů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68907" y="1784689"/>
            <a:ext cx="3924300" cy="4213860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68322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/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cs-CZ" dirty="0"/>
              <a:t>Využití CT při hodnocení aortální stenózy, zvl. před TAVI</a:t>
            </a:r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>
          <a:xfrm>
            <a:off x="1981201" y="1600200"/>
            <a:ext cx="5051425" cy="1900238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§"/>
            </a:pPr>
            <a:r>
              <a:rPr lang="cs-CZ" sz="2000" dirty="0"/>
              <a:t>Přímé anatomické měření plochy LVOT</a:t>
            </a:r>
          </a:p>
          <a:p>
            <a:pPr>
              <a:buFont typeface="Wingdings" pitchFamily="2" charset="2"/>
              <a:buChar char="§"/>
            </a:pPr>
            <a:r>
              <a:rPr lang="cs-CZ" sz="2000" dirty="0"/>
              <a:t>Planimetrické měření AVA</a:t>
            </a:r>
          </a:p>
          <a:p>
            <a:pPr>
              <a:buFont typeface="Wingdings" pitchFamily="2" charset="2"/>
              <a:buChar char="§"/>
            </a:pPr>
            <a:r>
              <a:rPr lang="cs-CZ" sz="2000" dirty="0"/>
              <a:t>Kalciové skóre aortální chlopně (u pacientů s </a:t>
            </a:r>
            <a:r>
              <a:rPr lang="cs-CZ" sz="2000" dirty="0" err="1"/>
              <a:t>low</a:t>
            </a:r>
            <a:r>
              <a:rPr lang="cs-CZ" sz="2000" dirty="0"/>
              <a:t>-</a:t>
            </a:r>
            <a:r>
              <a:rPr lang="cs-CZ" sz="2000" dirty="0" err="1"/>
              <a:t>flow</a:t>
            </a:r>
            <a:r>
              <a:rPr lang="cs-CZ" sz="2000" dirty="0"/>
              <a:t> </a:t>
            </a:r>
            <a:r>
              <a:rPr lang="cs-CZ" sz="2000" dirty="0" err="1"/>
              <a:t>low</a:t>
            </a:r>
            <a:r>
              <a:rPr lang="cs-CZ" sz="2000" dirty="0"/>
              <a:t>-gradient aortální stenózou)</a:t>
            </a:r>
          </a:p>
          <a:p>
            <a:pPr>
              <a:buFont typeface="Wingdings" pitchFamily="2" charset="2"/>
              <a:buChar char="§"/>
            </a:pPr>
            <a:r>
              <a:rPr lang="cs-CZ" sz="2000" b="1" dirty="0"/>
              <a:t>Komplexní zhodnocení anatomie, včetně přístupových cest před TAVI- jednoznačně preferováno </a:t>
            </a:r>
          </a:p>
        </p:txBody>
      </p:sp>
      <p:pic>
        <p:nvPicPr>
          <p:cNvPr id="24580" name="Picture 5" descr="F:\AoChlopen.jpg"/>
          <p:cNvPicPr>
            <a:picLocks noChangeAspect="1" noChangeArrowheads="1"/>
          </p:cNvPicPr>
          <p:nvPr/>
        </p:nvPicPr>
        <p:blipFill>
          <a:blip r:embed="rId3" cstate="print"/>
          <a:srcRect l="5350" t="11020" r="9067" b="31674"/>
          <a:stretch>
            <a:fillRect/>
          </a:stretch>
        </p:blipFill>
        <p:spPr bwMode="auto">
          <a:xfrm>
            <a:off x="7032625" y="1557338"/>
            <a:ext cx="3455988" cy="187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Obrázek 5" descr="AVAplanimetrick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3512" y="3861049"/>
            <a:ext cx="2160588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Obrázek 6" descr="JanousekCaS733.jpg"/>
          <p:cNvPicPr>
            <a:picLocks noChangeAspect="1"/>
          </p:cNvPicPr>
          <p:nvPr/>
        </p:nvPicPr>
        <p:blipFill>
          <a:blip r:embed="rId5" cstate="print"/>
          <a:srcRect l="22438" t="18500" r="30313" b="24800"/>
          <a:stretch>
            <a:fillRect/>
          </a:stretch>
        </p:blipFill>
        <p:spPr bwMode="auto">
          <a:xfrm>
            <a:off x="3863753" y="3933056"/>
            <a:ext cx="2422525" cy="181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2" descr="F:\kolín\jancovic DK_S020_I00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83564" y="3860800"/>
            <a:ext cx="2484437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2" descr="F:\kolín\lugr2_S001_I0000.jpg"/>
          <p:cNvPicPr>
            <a:picLocks noChangeAspect="1" noChangeArrowheads="1"/>
          </p:cNvPicPr>
          <p:nvPr/>
        </p:nvPicPr>
        <p:blipFill>
          <a:blip r:embed="rId7" cstate="print"/>
          <a:srcRect l="10954" t="7175" r="3462"/>
          <a:stretch>
            <a:fillRect/>
          </a:stretch>
        </p:blipFill>
        <p:spPr bwMode="auto">
          <a:xfrm>
            <a:off x="6456363" y="3860800"/>
            <a:ext cx="2260600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35E671D6-2948-4F18-9A6C-50E149E7C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692696"/>
            <a:ext cx="8712968" cy="864096"/>
          </a:xfrm>
          <a:solidFill>
            <a:schemeClr val="bg2"/>
          </a:solidFill>
        </p:spPr>
        <p:txBody>
          <a:bodyPr/>
          <a:lstStyle/>
          <a:p>
            <a:pPr algn="l" eaLnBrk="1" hangingPunct="1"/>
            <a:r>
              <a:rPr lang="cs-CZ" altLang="en-US" sz="3000" dirty="0"/>
              <a:t>Aortální  stenóza  - novinky/ změny oproti  verzi 2017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C623A93D-FAB5-4369-BF01-6BA9A4B6E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2314352"/>
            <a:ext cx="9361040" cy="385095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endParaRPr lang="cs-CZ" altLang="en-US" sz="21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zhodnocení významnosti AS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/>
              <a:t>indikace k intervenci ( </a:t>
            </a:r>
            <a:r>
              <a:rPr lang="cs-CZ" altLang="en-US" sz="2100" dirty="0" err="1"/>
              <a:t>low</a:t>
            </a:r>
            <a:r>
              <a:rPr lang="cs-CZ" altLang="en-US" sz="2100" dirty="0"/>
              <a:t> gradient AS, asymptomatická aortální </a:t>
            </a:r>
            <a:r>
              <a:rPr lang="cs-CZ" altLang="en-US" sz="2100" dirty="0" err="1"/>
              <a:t>stenoza</a:t>
            </a:r>
            <a:r>
              <a:rPr lang="cs-CZ" altLang="en-US" sz="2100" dirty="0"/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volba typu intervence (SAVR vs. TAVI </a:t>
            </a:r>
            <a:r>
              <a:rPr lang="cs-CZ" altLang="en-US" sz="2100" dirty="0" err="1">
                <a:solidFill>
                  <a:schemeClr val="bg1">
                    <a:lumMod val="75000"/>
                  </a:schemeClr>
                </a:solidFill>
              </a:rPr>
              <a:t>vs.BAV</a:t>
            </a: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Léčba u pacientů po intervenci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1348327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oter Placeholder 3"/>
          <p:cNvSpPr>
            <a:spLocks noGrp="1"/>
          </p:cNvSpPr>
          <p:nvPr>
            <p:ph type="ftr" idx="10"/>
          </p:nvPr>
        </p:nvSpPr>
        <p:spPr>
          <a:xfrm>
            <a:off x="4514850" y="6126162"/>
            <a:ext cx="7677150" cy="612776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vert="horz" lIns="180000" tIns="0" rIns="180000" bIns="0" rtlCol="0" anchor="ctr" anchorCtr="0">
            <a:no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6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defRPr kumimoji="0" lang="en-US" altLang="en-US" sz="1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»"/>
              <a:defRPr kumimoji="0" lang="en-US" altLang="en-US" sz="11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lang="en-US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1000" i="1" dirty="0">
                <a:solidFill>
                  <a:srgbClr val="333333"/>
                </a:solidFill>
              </a:rPr>
              <a:t>Eur Heart J</a:t>
            </a:r>
            <a:r>
              <a:rPr lang="en-US" altLang="en-US" sz="1000" dirty="0">
                <a:solidFill>
                  <a:srgbClr val="333333"/>
                </a:solidFill>
              </a:rPr>
              <a:t>, Volume 41, Issue 45, 1 December 2020, Pages 4349–4356, </a:t>
            </a:r>
            <a:r>
              <a:rPr lang="en-US" altLang="en-US" sz="1000" dirty="0">
                <a:solidFill>
                  <a:srgbClr val="333333"/>
                </a:solidFill>
                <a:hlinkClick r:id="rId3"/>
              </a:rPr>
              <a:t>https://doi.org/10.1093/eurheartj/ehaa485</a:t>
            </a:r>
            <a:endParaRPr lang="en-US" altLang="en-US" sz="1000" dirty="0">
              <a:solidFill>
                <a:srgbClr val="333333"/>
              </a:solidFill>
            </a:endParaRPr>
          </a:p>
          <a:p>
            <a:pPr marL="0" indent="0" eaLnBrk="1" hangingPunct="1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800" dirty="0">
                <a:solidFill>
                  <a:srgbClr val="2A2A2A"/>
                </a:solidFill>
              </a:rPr>
              <a:t>The content of this slide may be subject to copyright: please see the slide notes for details.</a:t>
            </a:r>
            <a:endParaRPr lang="en-US" altLang="en-US" sz="800" dirty="0">
              <a:solidFill>
                <a:srgbClr val="333333"/>
              </a:solidFill>
            </a:endParaRPr>
          </a:p>
        </p:txBody>
      </p:sp>
      <p:sp>
        <p:nvSpPr>
          <p:cNvPr id="5123" name="Title 1"/>
          <p:cNvSpPr>
            <a:spLocks noGrp="1"/>
          </p:cNvSpPr>
          <p:nvPr>
            <p:ph type="title"/>
          </p:nvPr>
        </p:nvSpPr>
        <p:spPr>
          <a:xfrm>
            <a:off x="3041650" y="260648"/>
            <a:ext cx="6582742" cy="1296144"/>
          </a:xfrm>
          <a:prstGeom prst="rect">
            <a:avLst/>
          </a:prstGeom>
          <a:solidFill>
            <a:schemeClr val="bg2"/>
          </a:solidFill>
          <a:ln>
            <a:miter lim="800000"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en-US" altLang="en-US" sz="1600" b="1" i="0" u="none" kern="1200" baseline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1600" b="1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lang="en-US" altLang="en-US" sz="4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itchFamily="34" charset="-128"/>
              </a:defRPr>
            </a:lvl9pPr>
          </a:lstStyle>
          <a:p>
            <a:pPr lvl="0" algn="ctr"/>
            <a:r>
              <a:rPr lang="cs-CZ" altLang="en-US" b="0" dirty="0"/>
              <a:t> </a:t>
            </a:r>
            <a:br>
              <a:rPr lang="cs-CZ" altLang="en-US" b="0" dirty="0"/>
            </a:br>
            <a:r>
              <a:rPr lang="cs-CZ" altLang="en-US" sz="3200" b="0" dirty="0">
                <a:latin typeface="+mn-lt"/>
              </a:rPr>
              <a:t>Důraz na optimální načasování  výkonu na chlopni</a:t>
            </a:r>
            <a:r>
              <a:rPr lang="en-US" altLang="en-US" dirty="0"/>
              <a:t>.</a:t>
            </a:r>
          </a:p>
        </p:txBody>
      </p:sp>
      <p:pic>
        <p:nvPicPr>
          <p:cNvPr id="5125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206750" y="1894025"/>
            <a:ext cx="5943600" cy="425394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62C283A-CD79-4E9C-AE1C-941A771A4C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32" y="1807938"/>
            <a:ext cx="4800600" cy="32004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CF68F6A-6D1F-4BAE-BE39-4AE458B3C2B4}"/>
              </a:ext>
            </a:extLst>
          </p:cNvPr>
          <p:cNvSpPr txBox="1"/>
          <p:nvPr/>
        </p:nvSpPr>
        <p:spPr>
          <a:xfrm>
            <a:off x="9378585" y="4961296"/>
            <a:ext cx="3161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i="1" dirty="0" err="1"/>
              <a:t>Bohbot</a:t>
            </a:r>
            <a:r>
              <a:rPr lang="cs-CZ" sz="1400" i="1" dirty="0"/>
              <a:t> J et al. JACC 2019</a:t>
            </a:r>
            <a:endParaRPr lang="en-GB" sz="1400" i="1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7786725-9970-409C-BA7E-21A7E40D2D71}"/>
              </a:ext>
            </a:extLst>
          </p:cNvPr>
          <p:cNvSpPr txBox="1"/>
          <p:nvPr/>
        </p:nvSpPr>
        <p:spPr>
          <a:xfrm>
            <a:off x="2792607" y="578132"/>
            <a:ext cx="7344816" cy="107721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/>
              <a:t>Časná intervence u pacientů s  aortální stenózou </a:t>
            </a:r>
            <a:endParaRPr lang="en-GB" sz="3200" dirty="0"/>
          </a:p>
        </p:txBody>
      </p:sp>
      <p:pic>
        <p:nvPicPr>
          <p:cNvPr id="7" name="Main graphic">
            <a:extLst>
              <a:ext uri="{FF2B5EF4-FFF2-40B4-BE49-F238E27FC236}">
                <a16:creationId xmlns:a16="http://schemas.microsoft.com/office/drawing/2014/main" id="{5D88F5B7-1CA7-43C4-8A9F-325417DD076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/>
        </p:blipFill>
        <p:spPr>
          <a:xfrm>
            <a:off x="6456040" y="1880778"/>
            <a:ext cx="4503386" cy="3054720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2B7B0EC-95B4-4202-A2FB-4C552F811AB6}"/>
              </a:ext>
            </a:extLst>
          </p:cNvPr>
          <p:cNvSpPr txBox="1"/>
          <p:nvPr/>
        </p:nvSpPr>
        <p:spPr>
          <a:xfrm>
            <a:off x="6312024" y="5626695"/>
            <a:ext cx="5788830" cy="107721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/>
              <a:t>Retrospektivní studie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1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1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678 pa</a:t>
            </a:r>
            <a:r>
              <a:rPr lang="cs-CZ" sz="16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cientů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s význ.AS </a:t>
            </a:r>
            <a:r>
              <a:rPr lang="cs-CZ" sz="1600" b="0" i="0" dirty="0" err="1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asymptomických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či </a:t>
            </a:r>
          </a:p>
          <a:p>
            <a:r>
              <a:rPr lang="cs-CZ" sz="1600" dirty="0">
                <a:solidFill>
                  <a:srgbClr val="333333"/>
                </a:solidFill>
                <a:latin typeface="Roboto" panose="02000000000000000000" pitchFamily="2" charset="0"/>
              </a:rPr>
              <a:t>     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minimálně symptomatických se zachovalou EF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solidFill>
                  <a:srgbClr val="333333"/>
                </a:solidFill>
                <a:latin typeface="Roboto" panose="02000000000000000000" pitchFamily="2" charset="0"/>
              </a:rPr>
              <a:t>LFEF &lt; 55% je marker špatné prognózy </a:t>
            </a:r>
            <a:r>
              <a:rPr lang="cs-CZ" sz="1600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  <a:t> </a:t>
            </a:r>
            <a:endParaRPr lang="en-GB" sz="16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28A9288-AB72-4389-A1FF-35931794B24B}"/>
              </a:ext>
            </a:extLst>
          </p:cNvPr>
          <p:cNvSpPr txBox="1"/>
          <p:nvPr/>
        </p:nvSpPr>
        <p:spPr>
          <a:xfrm>
            <a:off x="263352" y="5115185"/>
            <a:ext cx="5904656" cy="1600438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/>
              <a:t>Randomizovaná studie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/>
              <a:t>145 pacientů s významnou asymptomatickou AS</a:t>
            </a:r>
          </a:p>
          <a:p>
            <a:r>
              <a:rPr lang="cs-CZ" sz="1600" dirty="0"/>
              <a:t>     (V max&gt; 4,5 m/s/ PG </a:t>
            </a:r>
            <a:r>
              <a:rPr lang="cs-CZ" sz="1600" dirty="0" err="1"/>
              <a:t>mean</a:t>
            </a:r>
            <a:r>
              <a:rPr lang="cs-CZ" sz="1600" dirty="0"/>
              <a:t> &gt;  50 mm </a:t>
            </a:r>
            <a:r>
              <a:rPr lang="cs-CZ" sz="1600" dirty="0" err="1"/>
              <a:t>Hg</a:t>
            </a:r>
            <a:r>
              <a:rPr lang="cs-CZ" sz="1600" dirty="0"/>
              <a:t>/ AVA&lt; 075 cm</a:t>
            </a:r>
            <a:r>
              <a:rPr lang="cs-CZ" sz="1600" baseline="30000" dirty="0"/>
              <a:t>2</a:t>
            </a:r>
            <a:endParaRPr lang="cs-CZ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/>
              <a:t>Výskyt komb. </a:t>
            </a:r>
            <a:r>
              <a:rPr lang="cs-CZ" sz="1600" dirty="0" err="1"/>
              <a:t>endpointu</a:t>
            </a:r>
            <a:r>
              <a:rPr lang="cs-CZ" sz="1600" dirty="0"/>
              <a:t> operační mortality nebo úmrtí z KS příčiny výrazně nižší u časně operovaných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1207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B60357DE-AAA9-4EA2-8DFC-35B6445CE19C}"/>
              </a:ext>
            </a:extLst>
          </p:cNvPr>
          <p:cNvSpPr txBox="1"/>
          <p:nvPr/>
        </p:nvSpPr>
        <p:spPr>
          <a:xfrm>
            <a:off x="1919536" y="584203"/>
            <a:ext cx="8712000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800" dirty="0"/>
              <a:t>Symptomatická AS</a:t>
            </a:r>
            <a:r>
              <a:rPr lang="en-GB" sz="2800" dirty="0"/>
              <a:t>,</a:t>
            </a:r>
            <a:r>
              <a:rPr lang="cs-CZ" sz="2800" dirty="0"/>
              <a:t> indikace  k intervenci</a:t>
            </a:r>
            <a:endParaRPr lang="en-GB" sz="2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79C1144-BF00-4007-ABE7-55A30FCF7F6C}"/>
              </a:ext>
            </a:extLst>
          </p:cNvPr>
          <p:cNvSpPr txBox="1"/>
          <p:nvPr/>
        </p:nvSpPr>
        <p:spPr>
          <a:xfrm>
            <a:off x="490424" y="3284113"/>
            <a:ext cx="9937104" cy="954107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Intervence</a:t>
            </a:r>
            <a:r>
              <a:rPr lang="en-GB" dirty="0"/>
              <a:t> je </a:t>
            </a:r>
            <a:r>
              <a:rPr lang="en-GB" dirty="0" err="1"/>
              <a:t>doporučena</a:t>
            </a:r>
            <a:r>
              <a:rPr lang="en-GB" dirty="0"/>
              <a:t> u </a:t>
            </a:r>
            <a:r>
              <a:rPr lang="en-GB" dirty="0" err="1"/>
              <a:t>symptomatických</a:t>
            </a:r>
            <a:r>
              <a:rPr lang="en-GB" dirty="0"/>
              <a:t> </a:t>
            </a:r>
            <a:r>
              <a:rPr lang="en-GB" dirty="0" err="1"/>
              <a:t>nemocných</a:t>
            </a:r>
            <a:r>
              <a:rPr lang="en-GB" dirty="0"/>
              <a:t> s </a:t>
            </a:r>
            <a:r>
              <a:rPr lang="en-GB" dirty="0" err="1"/>
              <a:t>těžkou</a:t>
            </a:r>
            <a:r>
              <a:rPr lang="en-GB" dirty="0"/>
              <a:t> </a:t>
            </a:r>
            <a:r>
              <a:rPr lang="cs-CZ" dirty="0"/>
              <a:t>AS</a:t>
            </a:r>
            <a:r>
              <a:rPr lang="en-GB" dirty="0"/>
              <a:t> s </a:t>
            </a:r>
            <a:r>
              <a:rPr lang="en-GB" dirty="0" err="1"/>
              <a:t>nízkým</a:t>
            </a:r>
            <a:r>
              <a:rPr lang="en-GB" dirty="0"/>
              <a:t> </a:t>
            </a:r>
            <a:r>
              <a:rPr lang="en-GB" dirty="0" err="1"/>
              <a:t>průtokem</a:t>
            </a:r>
            <a:r>
              <a:rPr lang="en-GB" dirty="0"/>
              <a:t> </a:t>
            </a:r>
            <a:r>
              <a:rPr lang="en-GB" dirty="0" err="1"/>
              <a:t>SVi</a:t>
            </a:r>
            <a:r>
              <a:rPr lang="en-GB" dirty="0"/>
              <a:t> ≤ 35 ml/m2, </a:t>
            </a:r>
            <a:r>
              <a:rPr lang="en-GB" dirty="0" err="1"/>
              <a:t>nízkým</a:t>
            </a:r>
            <a:r>
              <a:rPr lang="en-GB" dirty="0"/>
              <a:t> </a:t>
            </a:r>
            <a:r>
              <a:rPr lang="en-GB" dirty="0" err="1"/>
              <a:t>gradientem</a:t>
            </a:r>
            <a:r>
              <a:rPr lang="en-GB" dirty="0"/>
              <a:t> &lt;40 mm Hg a se </a:t>
            </a:r>
            <a:r>
              <a:rPr lang="en-GB" dirty="0" err="1"/>
              <a:t>sníženou</a:t>
            </a:r>
            <a:r>
              <a:rPr lang="en-GB" dirty="0"/>
              <a:t> </a:t>
            </a:r>
            <a:r>
              <a:rPr lang="cs-CZ" dirty="0"/>
              <a:t>EF LK </a:t>
            </a:r>
            <a:r>
              <a:rPr lang="en-GB" dirty="0"/>
              <a:t>(&lt;50%) </a:t>
            </a:r>
            <a:r>
              <a:rPr lang="en-GB" dirty="0" err="1"/>
              <a:t>při</a:t>
            </a:r>
            <a:r>
              <a:rPr lang="en-GB" dirty="0"/>
              <a:t> </a:t>
            </a:r>
            <a:r>
              <a:rPr lang="en-GB" dirty="0" err="1"/>
              <a:t>průkazu</a:t>
            </a:r>
            <a:r>
              <a:rPr lang="en-GB" dirty="0"/>
              <a:t> </a:t>
            </a:r>
            <a:r>
              <a:rPr lang="en-GB" dirty="0" err="1"/>
              <a:t>průtokové</a:t>
            </a:r>
            <a:r>
              <a:rPr lang="en-GB" dirty="0"/>
              <a:t> (</a:t>
            </a:r>
            <a:r>
              <a:rPr lang="en-GB" dirty="0" err="1"/>
              <a:t>kontraktilní</a:t>
            </a:r>
            <a:r>
              <a:rPr lang="en-GB" dirty="0"/>
              <a:t>) </a:t>
            </a:r>
            <a:r>
              <a:rPr lang="en-GB" dirty="0" err="1"/>
              <a:t>rezervy</a:t>
            </a:r>
            <a:r>
              <a:rPr lang="en-GB" dirty="0"/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510C4F8-8996-4CE9-BF13-E5024C925D0D}"/>
              </a:ext>
            </a:extLst>
          </p:cNvPr>
          <p:cNvSpPr txBox="1"/>
          <p:nvPr/>
        </p:nvSpPr>
        <p:spPr>
          <a:xfrm>
            <a:off x="526428" y="4311099"/>
            <a:ext cx="9915504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Intervence</a:t>
            </a:r>
            <a:r>
              <a:rPr lang="en-GB" dirty="0"/>
              <a:t> by </a:t>
            </a:r>
            <a:r>
              <a:rPr lang="en-GB" dirty="0" err="1"/>
              <a:t>měla</a:t>
            </a:r>
            <a:r>
              <a:rPr lang="en-GB" dirty="0"/>
              <a:t> </a:t>
            </a:r>
            <a:r>
              <a:rPr lang="en-GB" dirty="0" err="1"/>
              <a:t>být</a:t>
            </a:r>
            <a:r>
              <a:rPr lang="en-GB" dirty="0"/>
              <a:t> </a:t>
            </a:r>
            <a:r>
              <a:rPr lang="en-GB" dirty="0" err="1"/>
              <a:t>zvážena</a:t>
            </a:r>
            <a:r>
              <a:rPr lang="en-GB" dirty="0"/>
              <a:t> u </a:t>
            </a:r>
            <a:r>
              <a:rPr lang="en-GB" dirty="0" err="1"/>
              <a:t>symptomatických</a:t>
            </a:r>
            <a:r>
              <a:rPr lang="en-GB" dirty="0"/>
              <a:t> </a:t>
            </a:r>
            <a:r>
              <a:rPr lang="en-GB" dirty="0" err="1"/>
              <a:t>nemocných</a:t>
            </a:r>
            <a:r>
              <a:rPr lang="en-GB" dirty="0"/>
              <a:t> s </a:t>
            </a:r>
            <a:r>
              <a:rPr lang="en-GB" dirty="0" err="1"/>
              <a:t>těžkou</a:t>
            </a:r>
            <a:r>
              <a:rPr lang="en-GB" dirty="0"/>
              <a:t> </a:t>
            </a:r>
            <a:r>
              <a:rPr lang="cs-CZ" dirty="0"/>
              <a:t>AS</a:t>
            </a:r>
            <a:r>
              <a:rPr lang="en-GB" dirty="0"/>
              <a:t> s </a:t>
            </a:r>
            <a:r>
              <a:rPr lang="en-GB" dirty="0" err="1"/>
              <a:t>nízkým</a:t>
            </a:r>
            <a:r>
              <a:rPr lang="en-GB" dirty="0"/>
              <a:t> </a:t>
            </a:r>
            <a:r>
              <a:rPr lang="en-GB" dirty="0" err="1"/>
              <a:t>průtokem</a:t>
            </a:r>
            <a:r>
              <a:rPr lang="en-GB" dirty="0"/>
              <a:t> a </a:t>
            </a:r>
            <a:r>
              <a:rPr lang="en-GB" dirty="0" err="1"/>
              <a:t>nízkým</a:t>
            </a:r>
            <a:r>
              <a:rPr lang="en-GB" dirty="0"/>
              <a:t> </a:t>
            </a:r>
            <a:r>
              <a:rPr lang="en-GB" dirty="0" err="1"/>
              <a:t>gradientem</a:t>
            </a:r>
            <a:r>
              <a:rPr lang="en-GB" dirty="0"/>
              <a:t> &lt;40 mm Hg s </a:t>
            </a:r>
            <a:r>
              <a:rPr lang="en-GB" dirty="0" err="1"/>
              <a:t>normální</a:t>
            </a:r>
            <a:r>
              <a:rPr lang="en-GB" dirty="0"/>
              <a:t> </a:t>
            </a:r>
            <a:r>
              <a:rPr lang="cs-CZ" dirty="0"/>
              <a:t>EF</a:t>
            </a:r>
            <a:r>
              <a:rPr lang="en-GB" dirty="0"/>
              <a:t> po </a:t>
            </a:r>
            <a:r>
              <a:rPr lang="en-GB" dirty="0" err="1"/>
              <a:t>pečlivém</a:t>
            </a:r>
            <a:r>
              <a:rPr lang="en-GB" dirty="0"/>
              <a:t> </a:t>
            </a:r>
            <a:r>
              <a:rPr lang="en-GB" dirty="0" err="1"/>
              <a:t>posouzení</a:t>
            </a:r>
            <a:r>
              <a:rPr lang="en-GB" dirty="0"/>
              <a:t> </a:t>
            </a:r>
            <a:r>
              <a:rPr lang="en-GB" dirty="0" err="1"/>
              <a:t>významnosti</a:t>
            </a:r>
            <a:r>
              <a:rPr lang="en-GB" dirty="0"/>
              <a:t> </a:t>
            </a:r>
            <a:r>
              <a:rPr lang="en-GB" dirty="0" err="1"/>
              <a:t>vady</a:t>
            </a:r>
            <a:r>
              <a:rPr lang="en-GB" dirty="0"/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D903166-AAA2-4833-A59A-2C906B594151}"/>
              </a:ext>
            </a:extLst>
          </p:cNvPr>
          <p:cNvSpPr txBox="1"/>
          <p:nvPr/>
        </p:nvSpPr>
        <p:spPr>
          <a:xfrm>
            <a:off x="504828" y="5157192"/>
            <a:ext cx="9937104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Intervence</a:t>
            </a:r>
            <a:r>
              <a:rPr lang="en-GB" dirty="0"/>
              <a:t> by </a:t>
            </a:r>
            <a:r>
              <a:rPr lang="en-GB" dirty="0" err="1"/>
              <a:t>měla</a:t>
            </a:r>
            <a:r>
              <a:rPr lang="en-GB" dirty="0"/>
              <a:t> </a:t>
            </a:r>
            <a:r>
              <a:rPr lang="en-GB" dirty="0" err="1"/>
              <a:t>být</a:t>
            </a:r>
            <a:r>
              <a:rPr lang="en-GB" dirty="0"/>
              <a:t> </a:t>
            </a:r>
            <a:r>
              <a:rPr lang="en-GB" dirty="0" err="1"/>
              <a:t>zvážena</a:t>
            </a:r>
            <a:r>
              <a:rPr lang="en-GB" dirty="0"/>
              <a:t> u </a:t>
            </a:r>
            <a:r>
              <a:rPr lang="en-GB" dirty="0" err="1"/>
              <a:t>symptomatické</a:t>
            </a:r>
            <a:r>
              <a:rPr lang="en-GB" dirty="0"/>
              <a:t> </a:t>
            </a:r>
            <a:r>
              <a:rPr lang="cs-CZ" dirty="0"/>
              <a:t>AS </a:t>
            </a:r>
            <a:r>
              <a:rPr lang="en-GB" dirty="0"/>
              <a:t>s </a:t>
            </a:r>
            <a:r>
              <a:rPr lang="en-GB" dirty="0" err="1"/>
              <a:t>nízkým</a:t>
            </a:r>
            <a:r>
              <a:rPr lang="en-GB" dirty="0"/>
              <a:t> </a:t>
            </a:r>
            <a:r>
              <a:rPr lang="en-GB" dirty="0" err="1"/>
              <a:t>průtokem</a:t>
            </a:r>
            <a:r>
              <a:rPr lang="en-GB" dirty="0"/>
              <a:t>, </a:t>
            </a:r>
            <a:r>
              <a:rPr lang="en-GB" dirty="0" err="1"/>
              <a:t>nízkým</a:t>
            </a:r>
            <a:r>
              <a:rPr lang="en-GB" dirty="0"/>
              <a:t> </a:t>
            </a:r>
            <a:r>
              <a:rPr lang="en-GB" dirty="0" err="1"/>
              <a:t>gradientem</a:t>
            </a:r>
            <a:r>
              <a:rPr lang="en-GB" dirty="0"/>
              <a:t> a </a:t>
            </a:r>
            <a:r>
              <a:rPr lang="en-GB" dirty="0" err="1"/>
              <a:t>systolickou</a:t>
            </a:r>
            <a:r>
              <a:rPr lang="en-GB" dirty="0"/>
              <a:t> </a:t>
            </a:r>
            <a:r>
              <a:rPr lang="en-GB" dirty="0" err="1"/>
              <a:t>dysfunkcí</a:t>
            </a:r>
            <a:r>
              <a:rPr lang="en-GB" dirty="0"/>
              <a:t> </a:t>
            </a:r>
            <a:r>
              <a:rPr lang="cs-CZ" dirty="0"/>
              <a:t>LK </a:t>
            </a:r>
            <a:r>
              <a:rPr lang="en-GB" dirty="0"/>
              <a:t> bez </a:t>
            </a:r>
            <a:r>
              <a:rPr lang="en-GB" dirty="0" err="1"/>
              <a:t>kontraktilní</a:t>
            </a:r>
            <a:r>
              <a:rPr lang="en-GB" dirty="0"/>
              <a:t> </a:t>
            </a:r>
            <a:r>
              <a:rPr lang="en-GB" dirty="0" err="1"/>
              <a:t>rezervy</a:t>
            </a:r>
            <a:r>
              <a:rPr lang="en-GB" dirty="0"/>
              <a:t>, </a:t>
            </a:r>
            <a:r>
              <a:rPr lang="en-GB" dirty="0" err="1"/>
              <a:t>zejména</a:t>
            </a:r>
            <a:r>
              <a:rPr lang="en-GB" dirty="0"/>
              <a:t> </a:t>
            </a:r>
            <a:r>
              <a:rPr lang="en-GB" dirty="0" err="1"/>
              <a:t>pokud</a:t>
            </a:r>
            <a:r>
              <a:rPr lang="en-GB" dirty="0"/>
              <a:t> CT </a:t>
            </a:r>
            <a:r>
              <a:rPr lang="en-GB" dirty="0" err="1"/>
              <a:t>kalciové</a:t>
            </a:r>
            <a:r>
              <a:rPr lang="en-GB" dirty="0"/>
              <a:t> </a:t>
            </a:r>
            <a:r>
              <a:rPr lang="en-GB" dirty="0" err="1"/>
              <a:t>skóre</a:t>
            </a:r>
            <a:r>
              <a:rPr lang="en-GB" dirty="0"/>
              <a:t> </a:t>
            </a:r>
            <a:r>
              <a:rPr lang="en-GB" dirty="0" err="1"/>
              <a:t>potvrdí</a:t>
            </a:r>
            <a:r>
              <a:rPr lang="en-GB" dirty="0"/>
              <a:t> </a:t>
            </a:r>
            <a:r>
              <a:rPr lang="en-GB" dirty="0" err="1"/>
              <a:t>těžkou</a:t>
            </a:r>
            <a:r>
              <a:rPr lang="en-GB" dirty="0"/>
              <a:t> </a:t>
            </a:r>
            <a:r>
              <a:rPr lang="cs-CZ" dirty="0"/>
              <a:t>AS</a:t>
            </a:r>
            <a:endParaRPr lang="en-GB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FFD9301-B963-4BA3-B947-AB360F39E82B}"/>
              </a:ext>
            </a:extLst>
          </p:cNvPr>
          <p:cNvSpPr txBox="1"/>
          <p:nvPr/>
        </p:nvSpPr>
        <p:spPr>
          <a:xfrm>
            <a:off x="490424" y="5929897"/>
            <a:ext cx="9951508" cy="646331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Intervence</a:t>
            </a:r>
            <a:r>
              <a:rPr lang="en-GB" dirty="0"/>
              <a:t> se </a:t>
            </a:r>
            <a:r>
              <a:rPr lang="en-GB" dirty="0" err="1"/>
              <a:t>nedoporučuje</a:t>
            </a:r>
            <a:r>
              <a:rPr lang="en-GB" dirty="0"/>
              <a:t> u </a:t>
            </a:r>
            <a:r>
              <a:rPr lang="en-GB" dirty="0" err="1"/>
              <a:t>nemocných</a:t>
            </a:r>
            <a:r>
              <a:rPr lang="en-GB" dirty="0"/>
              <a:t> se </a:t>
            </a:r>
            <a:r>
              <a:rPr lang="en-GB" dirty="0" err="1"/>
              <a:t>závažným</a:t>
            </a:r>
            <a:r>
              <a:rPr lang="en-GB" dirty="0"/>
              <a:t> </a:t>
            </a:r>
            <a:r>
              <a:rPr lang="en-GB" dirty="0" err="1"/>
              <a:t>přidruženým</a:t>
            </a:r>
            <a:r>
              <a:rPr lang="en-GB" dirty="0"/>
              <a:t> </a:t>
            </a:r>
            <a:r>
              <a:rPr lang="en-GB" dirty="0" err="1"/>
              <a:t>onemocněním</a:t>
            </a:r>
            <a:r>
              <a:rPr lang="en-GB" dirty="0"/>
              <a:t>, </a:t>
            </a:r>
            <a:r>
              <a:rPr lang="en-GB" dirty="0" err="1"/>
              <a:t>pokud</a:t>
            </a:r>
            <a:r>
              <a:rPr lang="en-GB" dirty="0"/>
              <a:t> se </a:t>
            </a:r>
            <a:r>
              <a:rPr lang="en-GB" dirty="0" err="1"/>
              <a:t>nepředpo</a:t>
            </a:r>
            <a:r>
              <a:rPr lang="cs-CZ" dirty="0"/>
              <a:t>-</a:t>
            </a:r>
          </a:p>
          <a:p>
            <a:r>
              <a:rPr lang="en-GB" dirty="0" err="1"/>
              <a:t>kládá</a:t>
            </a:r>
            <a:r>
              <a:rPr lang="en-GB" dirty="0"/>
              <a:t>, </a:t>
            </a:r>
            <a:r>
              <a:rPr lang="en-GB" dirty="0" err="1"/>
              <a:t>že</a:t>
            </a:r>
            <a:r>
              <a:rPr lang="en-GB" dirty="0"/>
              <a:t> by </a:t>
            </a:r>
            <a:r>
              <a:rPr lang="en-GB" dirty="0" err="1"/>
              <a:t>intervence</a:t>
            </a:r>
            <a:r>
              <a:rPr lang="en-GB" dirty="0"/>
              <a:t> </a:t>
            </a:r>
            <a:r>
              <a:rPr lang="en-GB" dirty="0" err="1"/>
              <a:t>zlepšila</a:t>
            </a:r>
            <a:r>
              <a:rPr lang="en-GB" dirty="0"/>
              <a:t> </a:t>
            </a:r>
            <a:r>
              <a:rPr lang="en-GB" dirty="0" err="1"/>
              <a:t>kvalitu</a:t>
            </a:r>
            <a:r>
              <a:rPr lang="en-GB" dirty="0"/>
              <a:t> </a:t>
            </a:r>
            <a:r>
              <a:rPr lang="en-GB" dirty="0" err="1"/>
              <a:t>života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délku</a:t>
            </a:r>
            <a:r>
              <a:rPr lang="en-GB" dirty="0"/>
              <a:t> </a:t>
            </a:r>
            <a:r>
              <a:rPr lang="en-GB" dirty="0" err="1"/>
              <a:t>života</a:t>
            </a:r>
            <a:r>
              <a:rPr lang="en-GB" dirty="0"/>
              <a:t> &gt;1 </a:t>
            </a:r>
            <a:r>
              <a:rPr lang="en-GB" dirty="0" err="1"/>
              <a:t>rok</a:t>
            </a:r>
            <a:endParaRPr lang="en-GB" dirty="0"/>
          </a:p>
        </p:txBody>
      </p:sp>
      <p:sp>
        <p:nvSpPr>
          <p:cNvPr id="20" name="Obdélník: se zakulacenými rohy 19">
            <a:extLst>
              <a:ext uri="{FF2B5EF4-FFF2-40B4-BE49-F238E27FC236}">
                <a16:creationId xmlns:a16="http://schemas.microsoft.com/office/drawing/2014/main" id="{0A7BB723-9ACE-46FB-81D1-2918ACDDD834}"/>
              </a:ext>
            </a:extLst>
          </p:cNvPr>
          <p:cNvSpPr/>
          <p:nvPr/>
        </p:nvSpPr>
        <p:spPr>
          <a:xfrm>
            <a:off x="10827531" y="3528963"/>
            <a:ext cx="864096" cy="46803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tx1"/>
                </a:solidFill>
              </a:rPr>
              <a:t>IB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1" name="Obdélník: se zakulacenými rohy 20">
            <a:extLst>
              <a:ext uri="{FF2B5EF4-FFF2-40B4-BE49-F238E27FC236}">
                <a16:creationId xmlns:a16="http://schemas.microsoft.com/office/drawing/2014/main" id="{8382D7EF-0BD9-47E9-B36D-630AABE4A498}"/>
              </a:ext>
            </a:extLst>
          </p:cNvPr>
          <p:cNvSpPr/>
          <p:nvPr/>
        </p:nvSpPr>
        <p:spPr>
          <a:xfrm>
            <a:off x="10822094" y="4439153"/>
            <a:ext cx="864096" cy="46803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II </a:t>
            </a:r>
            <a:r>
              <a:rPr lang="cs-CZ" b="1" dirty="0" err="1">
                <a:solidFill>
                  <a:schemeClr val="tx1"/>
                </a:solidFill>
              </a:rPr>
              <a:t>aC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2" name="Obdélník: se zakulacenými rohy 21">
            <a:extLst>
              <a:ext uri="{FF2B5EF4-FFF2-40B4-BE49-F238E27FC236}">
                <a16:creationId xmlns:a16="http://schemas.microsoft.com/office/drawing/2014/main" id="{E75AD809-3ACC-4C0A-9F04-A99D13F676A6}"/>
              </a:ext>
            </a:extLst>
          </p:cNvPr>
          <p:cNvSpPr/>
          <p:nvPr/>
        </p:nvSpPr>
        <p:spPr>
          <a:xfrm>
            <a:off x="10830764" y="5199759"/>
            <a:ext cx="864096" cy="46803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tx1"/>
                </a:solidFill>
              </a:rPr>
              <a:t>   II </a:t>
            </a:r>
            <a:r>
              <a:rPr lang="cs-CZ" b="1" dirty="0" err="1">
                <a:solidFill>
                  <a:schemeClr val="tx1"/>
                </a:solidFill>
              </a:rPr>
              <a:t>aC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3" name="Obdélník: se zakulacenými rohy 22">
            <a:extLst>
              <a:ext uri="{FF2B5EF4-FFF2-40B4-BE49-F238E27FC236}">
                <a16:creationId xmlns:a16="http://schemas.microsoft.com/office/drawing/2014/main" id="{A975466F-E038-4AA7-BEFB-A039D84DB8CA}"/>
              </a:ext>
            </a:extLst>
          </p:cNvPr>
          <p:cNvSpPr/>
          <p:nvPr/>
        </p:nvSpPr>
        <p:spPr>
          <a:xfrm>
            <a:off x="10837480" y="6019042"/>
            <a:ext cx="864096" cy="468039"/>
          </a:xfrm>
          <a:prstGeom prst="roundRect">
            <a:avLst/>
          </a:prstGeom>
          <a:solidFill>
            <a:srgbClr val="FF5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  <a:p>
            <a:pPr algn="ctr"/>
            <a:r>
              <a:rPr lang="cs-CZ" b="1" dirty="0">
                <a:solidFill>
                  <a:schemeClr val="tx1"/>
                </a:solidFill>
              </a:rPr>
              <a:t>III C</a:t>
            </a:r>
            <a:endParaRPr lang="en-GB" b="1" dirty="0">
              <a:solidFill>
                <a:schemeClr val="tx1"/>
              </a:solidFill>
            </a:endParaRPr>
          </a:p>
          <a:p>
            <a:pPr algn="ctr"/>
            <a:endParaRPr lang="en-GB" dirty="0"/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D135A4C7-E4CD-402E-B740-7EBF77AA7D7D}"/>
              </a:ext>
            </a:extLst>
          </p:cNvPr>
          <p:cNvSpPr txBox="1"/>
          <p:nvPr/>
        </p:nvSpPr>
        <p:spPr>
          <a:xfrm>
            <a:off x="490424" y="2094725"/>
            <a:ext cx="9951508" cy="923330"/>
          </a:xfrm>
          <a:prstGeom prst="rect">
            <a:avLst/>
          </a:prstGeom>
          <a:noFill/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Intervence</a:t>
            </a:r>
            <a:r>
              <a:rPr lang="en-GB" dirty="0"/>
              <a:t> je </a:t>
            </a:r>
            <a:r>
              <a:rPr lang="en-GB" dirty="0" err="1"/>
              <a:t>doporučena</a:t>
            </a:r>
            <a:r>
              <a:rPr lang="en-GB" dirty="0"/>
              <a:t> u </a:t>
            </a:r>
            <a:r>
              <a:rPr lang="en-GB" dirty="0" err="1"/>
              <a:t>symptomatických</a:t>
            </a:r>
            <a:r>
              <a:rPr lang="en-GB" dirty="0"/>
              <a:t> </a:t>
            </a:r>
            <a:r>
              <a:rPr lang="en-GB" dirty="0" err="1"/>
              <a:t>nemocných</a:t>
            </a:r>
            <a:r>
              <a:rPr lang="en-GB" dirty="0"/>
              <a:t> s </a:t>
            </a:r>
            <a:r>
              <a:rPr lang="en-GB" dirty="0" err="1"/>
              <a:t>těžkou</a:t>
            </a:r>
            <a:r>
              <a:rPr lang="en-GB" dirty="0"/>
              <a:t> </a:t>
            </a:r>
            <a:r>
              <a:rPr lang="cs-CZ" dirty="0"/>
              <a:t>AS</a:t>
            </a:r>
            <a:r>
              <a:rPr lang="en-GB" dirty="0"/>
              <a:t> s </a:t>
            </a:r>
            <a:r>
              <a:rPr lang="en-GB" dirty="0" err="1"/>
              <a:t>vysokým</a:t>
            </a:r>
            <a:r>
              <a:rPr lang="en-GB" dirty="0"/>
              <a:t> </a:t>
            </a:r>
            <a:r>
              <a:rPr lang="en-GB" dirty="0" err="1"/>
              <a:t>gradientem</a:t>
            </a:r>
            <a:r>
              <a:rPr lang="en-GB" dirty="0"/>
              <a:t> (</a:t>
            </a:r>
            <a:r>
              <a:rPr lang="en-GB" dirty="0" err="1"/>
              <a:t>střední</a:t>
            </a:r>
            <a:r>
              <a:rPr lang="en-GB" dirty="0"/>
              <a:t> gradient ≥ 40 mmHg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vrcholová</a:t>
            </a:r>
            <a:r>
              <a:rPr lang="en-GB" dirty="0"/>
              <a:t> </a:t>
            </a:r>
            <a:r>
              <a:rPr lang="en-GB" dirty="0" err="1"/>
              <a:t>rychlost</a:t>
            </a:r>
            <a:r>
              <a:rPr lang="en-GB" dirty="0"/>
              <a:t> ≥ 4 m/s a </a:t>
            </a:r>
            <a:r>
              <a:rPr lang="en-GB" dirty="0" err="1"/>
              <a:t>plochou</a:t>
            </a:r>
            <a:r>
              <a:rPr lang="en-GB" dirty="0"/>
              <a:t> </a:t>
            </a:r>
            <a:r>
              <a:rPr lang="en-GB" dirty="0" err="1"/>
              <a:t>aortálního</a:t>
            </a:r>
            <a:r>
              <a:rPr lang="en-GB" dirty="0"/>
              <a:t> </a:t>
            </a:r>
            <a:r>
              <a:rPr lang="en-GB" dirty="0" err="1"/>
              <a:t>ústí</a:t>
            </a:r>
            <a:r>
              <a:rPr lang="en-GB" dirty="0"/>
              <a:t> ≤ 1cm2 </a:t>
            </a:r>
            <a:r>
              <a:rPr lang="en-GB" dirty="0" err="1"/>
              <a:t>nebo</a:t>
            </a:r>
            <a:r>
              <a:rPr lang="en-GB" dirty="0"/>
              <a:t> ≤ 0,6 cm2/m2 </a:t>
            </a:r>
          </a:p>
        </p:txBody>
      </p:sp>
      <p:sp>
        <p:nvSpPr>
          <p:cNvPr id="28" name="Obdélník: se zakulacenými rohy 27">
            <a:extLst>
              <a:ext uri="{FF2B5EF4-FFF2-40B4-BE49-F238E27FC236}">
                <a16:creationId xmlns:a16="http://schemas.microsoft.com/office/drawing/2014/main" id="{6AFD999A-3D0A-4A04-9D35-817E325AA144}"/>
              </a:ext>
            </a:extLst>
          </p:cNvPr>
          <p:cNvSpPr/>
          <p:nvPr/>
        </p:nvSpPr>
        <p:spPr>
          <a:xfrm>
            <a:off x="10776520" y="2418847"/>
            <a:ext cx="864096" cy="46803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tx1"/>
                </a:solidFill>
              </a:rPr>
              <a:t>IB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08180122-B2C2-47CD-8215-15EF7CC4D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576" y="2939124"/>
            <a:ext cx="72199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9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3EACAD85-D3B2-4C7F-859E-0CE0E172F9AD}"/>
              </a:ext>
            </a:extLst>
          </p:cNvPr>
          <p:cNvSpPr txBox="1">
            <a:spLocks noChangeAspect="1"/>
          </p:cNvSpPr>
          <p:nvPr/>
        </p:nvSpPr>
        <p:spPr>
          <a:xfrm>
            <a:off x="2423592" y="620688"/>
            <a:ext cx="8712000" cy="89255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endParaRPr lang="cs-CZ" sz="2400" b="1" dirty="0"/>
          </a:p>
          <a:p>
            <a:pPr algn="ctr"/>
            <a:r>
              <a:rPr lang="cs-CZ" sz="2800" dirty="0"/>
              <a:t>As</a:t>
            </a:r>
            <a:r>
              <a:rPr lang="en-GB" sz="2800" dirty="0" err="1"/>
              <a:t>ymptomatická</a:t>
            </a:r>
            <a:r>
              <a:rPr lang="en-GB" sz="2800" dirty="0"/>
              <a:t> AS, </a:t>
            </a:r>
            <a:r>
              <a:rPr lang="en-GB" sz="2800" dirty="0" err="1"/>
              <a:t>indikace</a:t>
            </a:r>
            <a:r>
              <a:rPr lang="en-GB" sz="2800" dirty="0"/>
              <a:t>  k </a:t>
            </a:r>
            <a:r>
              <a:rPr lang="en-GB" sz="2800" dirty="0" err="1"/>
              <a:t>intervenci</a:t>
            </a:r>
            <a:endParaRPr lang="en-GB" sz="28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5EBD3EB-673B-4F28-BA14-39BBD8B0BDB7}"/>
              </a:ext>
            </a:extLst>
          </p:cNvPr>
          <p:cNvSpPr txBox="1"/>
          <p:nvPr/>
        </p:nvSpPr>
        <p:spPr>
          <a:xfrm>
            <a:off x="551384" y="3212976"/>
            <a:ext cx="842493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Intervence</a:t>
            </a:r>
            <a:r>
              <a:rPr lang="en-GB" dirty="0"/>
              <a:t> je </a:t>
            </a:r>
            <a:r>
              <a:rPr lang="en-GB" dirty="0" err="1"/>
              <a:t>doporučena</a:t>
            </a:r>
            <a:r>
              <a:rPr lang="en-GB" dirty="0"/>
              <a:t> u </a:t>
            </a:r>
            <a:r>
              <a:rPr lang="en-GB" dirty="0" err="1"/>
              <a:t>asymptomatických</a:t>
            </a:r>
            <a:r>
              <a:rPr lang="en-GB" dirty="0"/>
              <a:t> </a:t>
            </a:r>
            <a:r>
              <a:rPr lang="en-GB" dirty="0" err="1"/>
              <a:t>pacientů</a:t>
            </a:r>
            <a:r>
              <a:rPr lang="en-GB" dirty="0"/>
              <a:t> s </a:t>
            </a:r>
            <a:r>
              <a:rPr lang="en-GB" dirty="0" err="1"/>
              <a:t>těžkou</a:t>
            </a:r>
            <a:r>
              <a:rPr lang="en-GB" dirty="0"/>
              <a:t> </a:t>
            </a:r>
            <a:r>
              <a:rPr lang="en-GB" dirty="0" err="1"/>
              <a:t>aortální</a:t>
            </a:r>
            <a:r>
              <a:rPr lang="en-GB" dirty="0"/>
              <a:t> </a:t>
            </a:r>
            <a:r>
              <a:rPr lang="en-GB" dirty="0" err="1"/>
              <a:t>stenózou</a:t>
            </a:r>
            <a:r>
              <a:rPr lang="en-GB" dirty="0"/>
              <a:t> s </a:t>
            </a:r>
            <a:r>
              <a:rPr lang="en-GB" dirty="0" err="1"/>
              <a:t>prokazatelnými</a:t>
            </a:r>
            <a:r>
              <a:rPr lang="en-GB" dirty="0"/>
              <a:t> </a:t>
            </a:r>
            <a:r>
              <a:rPr lang="en-GB" dirty="0" err="1"/>
              <a:t>symptomy</a:t>
            </a:r>
            <a:r>
              <a:rPr lang="en-GB" dirty="0"/>
              <a:t> </a:t>
            </a:r>
            <a:r>
              <a:rPr lang="en-GB" dirty="0" err="1"/>
              <a:t>při</a:t>
            </a:r>
            <a:r>
              <a:rPr lang="en-GB" dirty="0"/>
              <a:t> </a:t>
            </a:r>
            <a:r>
              <a:rPr lang="en-GB" dirty="0" err="1"/>
              <a:t>zátěžovém</a:t>
            </a:r>
            <a:r>
              <a:rPr lang="en-GB" dirty="0"/>
              <a:t> </a:t>
            </a:r>
            <a:r>
              <a:rPr lang="en-GB" dirty="0" err="1"/>
              <a:t>testu</a:t>
            </a:r>
            <a:endParaRPr lang="en-GB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5C6A390-D6A3-4C0E-9CD2-1BC1629A7615}"/>
              </a:ext>
            </a:extLst>
          </p:cNvPr>
          <p:cNvSpPr txBox="1"/>
          <p:nvPr/>
        </p:nvSpPr>
        <p:spPr>
          <a:xfrm>
            <a:off x="551384" y="4118422"/>
            <a:ext cx="842493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Intervence</a:t>
            </a:r>
            <a:r>
              <a:rPr lang="en-GB" dirty="0"/>
              <a:t> by </a:t>
            </a:r>
            <a:r>
              <a:rPr lang="en-GB" dirty="0" err="1"/>
              <a:t>měla</a:t>
            </a:r>
            <a:r>
              <a:rPr lang="en-GB" dirty="0"/>
              <a:t> </a:t>
            </a:r>
            <a:r>
              <a:rPr lang="en-GB" dirty="0" err="1"/>
              <a:t>být</a:t>
            </a:r>
            <a:r>
              <a:rPr lang="en-GB" dirty="0"/>
              <a:t> </a:t>
            </a:r>
            <a:r>
              <a:rPr lang="en-GB" dirty="0" err="1"/>
              <a:t>zvážena</a:t>
            </a:r>
            <a:r>
              <a:rPr lang="en-GB" dirty="0"/>
              <a:t> u </a:t>
            </a:r>
            <a:r>
              <a:rPr lang="en-GB" dirty="0" err="1"/>
              <a:t>asymptomatických</a:t>
            </a:r>
            <a:r>
              <a:rPr lang="en-GB" dirty="0"/>
              <a:t> </a:t>
            </a:r>
            <a:r>
              <a:rPr lang="en-GB" dirty="0" err="1"/>
              <a:t>pacientů</a:t>
            </a:r>
            <a:r>
              <a:rPr lang="en-GB" dirty="0"/>
              <a:t> s </a:t>
            </a:r>
            <a:r>
              <a:rPr lang="en-GB" dirty="0" err="1"/>
              <a:t>těžkou</a:t>
            </a:r>
            <a:r>
              <a:rPr lang="en-GB" dirty="0"/>
              <a:t> </a:t>
            </a:r>
            <a:r>
              <a:rPr lang="cs-CZ" dirty="0"/>
              <a:t>AS a </a:t>
            </a:r>
            <a:r>
              <a:rPr lang="en-GB" dirty="0"/>
              <a:t> </a:t>
            </a:r>
            <a:r>
              <a:rPr lang="en-GB" dirty="0" err="1"/>
              <a:t>systolickou</a:t>
            </a:r>
            <a:r>
              <a:rPr lang="en-GB" dirty="0"/>
              <a:t> </a:t>
            </a:r>
            <a:r>
              <a:rPr lang="en-GB" dirty="0" err="1"/>
              <a:t>dysfunkcí</a:t>
            </a:r>
            <a:r>
              <a:rPr lang="en-GB" dirty="0"/>
              <a:t> </a:t>
            </a:r>
            <a:r>
              <a:rPr lang="cs-CZ" dirty="0"/>
              <a:t>LK  </a:t>
            </a:r>
            <a:r>
              <a:rPr lang="en-GB" dirty="0"/>
              <a:t>EF &lt;55 %, </a:t>
            </a:r>
            <a:r>
              <a:rPr lang="en-GB" dirty="0" err="1"/>
              <a:t>pokud</a:t>
            </a:r>
            <a:r>
              <a:rPr lang="en-GB" dirty="0"/>
              <a:t> </a:t>
            </a:r>
            <a:r>
              <a:rPr lang="en-GB" dirty="0" err="1"/>
              <a:t>dysfunkce</a:t>
            </a:r>
            <a:r>
              <a:rPr lang="en-GB" dirty="0"/>
              <a:t> </a:t>
            </a:r>
            <a:r>
              <a:rPr lang="en-GB" dirty="0" err="1"/>
              <a:t>není</a:t>
            </a:r>
            <a:r>
              <a:rPr lang="en-GB" dirty="0"/>
              <a:t> </a:t>
            </a:r>
            <a:r>
              <a:rPr lang="en-GB" dirty="0" err="1"/>
              <a:t>způsobena</a:t>
            </a:r>
            <a:r>
              <a:rPr lang="en-GB" dirty="0"/>
              <a:t> </a:t>
            </a:r>
            <a:r>
              <a:rPr lang="en-GB" dirty="0" err="1"/>
              <a:t>jinou</a:t>
            </a:r>
            <a:r>
              <a:rPr lang="en-GB" dirty="0"/>
              <a:t> </a:t>
            </a:r>
            <a:r>
              <a:rPr lang="en-GB" dirty="0" err="1"/>
              <a:t>příčinou</a:t>
            </a:r>
            <a:r>
              <a:rPr lang="en-GB" dirty="0"/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3D31B4E-DE37-4056-A6E4-22188B8ECE19}"/>
              </a:ext>
            </a:extLst>
          </p:cNvPr>
          <p:cNvSpPr txBox="1"/>
          <p:nvPr/>
        </p:nvSpPr>
        <p:spPr>
          <a:xfrm>
            <a:off x="551384" y="5048309"/>
            <a:ext cx="842493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Intervence</a:t>
            </a:r>
            <a:r>
              <a:rPr lang="en-GB" dirty="0"/>
              <a:t> by </a:t>
            </a:r>
            <a:r>
              <a:rPr lang="en-GB" dirty="0" err="1"/>
              <a:t>měla</a:t>
            </a:r>
            <a:r>
              <a:rPr lang="en-GB" dirty="0"/>
              <a:t> </a:t>
            </a:r>
            <a:r>
              <a:rPr lang="en-GB" dirty="0" err="1"/>
              <a:t>být</a:t>
            </a:r>
            <a:r>
              <a:rPr lang="en-GB" dirty="0"/>
              <a:t> </a:t>
            </a:r>
            <a:r>
              <a:rPr lang="en-GB" dirty="0" err="1"/>
              <a:t>zvážena</a:t>
            </a:r>
            <a:r>
              <a:rPr lang="en-GB" dirty="0"/>
              <a:t> u </a:t>
            </a:r>
            <a:r>
              <a:rPr lang="en-GB" dirty="0" err="1"/>
              <a:t>pacientů</a:t>
            </a:r>
            <a:r>
              <a:rPr lang="en-GB" dirty="0"/>
              <a:t> s </a:t>
            </a:r>
            <a:r>
              <a:rPr lang="en-GB" dirty="0" err="1"/>
              <a:t>těžkou</a:t>
            </a:r>
            <a:r>
              <a:rPr lang="en-GB" dirty="0"/>
              <a:t> </a:t>
            </a:r>
            <a:r>
              <a:rPr lang="cs-CZ" dirty="0"/>
              <a:t>AS</a:t>
            </a:r>
            <a:r>
              <a:rPr lang="en-GB" dirty="0"/>
              <a:t> a </a:t>
            </a:r>
            <a:r>
              <a:rPr lang="en-GB" dirty="0" err="1"/>
              <a:t>trval</a:t>
            </a:r>
            <a:r>
              <a:rPr lang="cs-CZ" dirty="0"/>
              <a:t>e</a:t>
            </a:r>
            <a:r>
              <a:rPr lang="en-GB" dirty="0"/>
              <a:t> </a:t>
            </a:r>
            <a:r>
              <a:rPr lang="en-GB" dirty="0" err="1"/>
              <a:t>snížen</a:t>
            </a:r>
            <a:r>
              <a:rPr lang="cs-CZ" dirty="0" err="1"/>
              <a:t>ém</a:t>
            </a:r>
            <a:r>
              <a:rPr lang="cs-CZ" dirty="0"/>
              <a:t>  TK </a:t>
            </a:r>
            <a:r>
              <a:rPr lang="en-GB" dirty="0"/>
              <a:t> o &gt;20 mm Hg </a:t>
            </a:r>
            <a:r>
              <a:rPr lang="en-GB" dirty="0" err="1"/>
              <a:t>během</a:t>
            </a:r>
            <a:r>
              <a:rPr lang="en-GB" dirty="0"/>
              <a:t> </a:t>
            </a:r>
            <a:r>
              <a:rPr lang="en-GB" dirty="0" err="1"/>
              <a:t>zátěžového</a:t>
            </a:r>
            <a:r>
              <a:rPr lang="en-GB" dirty="0"/>
              <a:t> </a:t>
            </a:r>
            <a:r>
              <a:rPr lang="en-GB" dirty="0" err="1"/>
              <a:t>testu</a:t>
            </a:r>
            <a:endParaRPr lang="en-GB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2C4D2FA-781A-4A2A-837A-6C8A939747FF}"/>
              </a:ext>
            </a:extLst>
          </p:cNvPr>
          <p:cNvSpPr txBox="1"/>
          <p:nvPr/>
        </p:nvSpPr>
        <p:spPr>
          <a:xfrm>
            <a:off x="546578" y="2147868"/>
            <a:ext cx="8424935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GB" dirty="0" err="1"/>
              <a:t>Intervence</a:t>
            </a:r>
            <a:r>
              <a:rPr lang="en-GB" dirty="0"/>
              <a:t> je </a:t>
            </a:r>
            <a:r>
              <a:rPr lang="en-GB" dirty="0" err="1"/>
              <a:t>doporučena</a:t>
            </a:r>
            <a:r>
              <a:rPr lang="en-GB" dirty="0"/>
              <a:t> u </a:t>
            </a:r>
            <a:r>
              <a:rPr lang="en-GB" dirty="0" err="1"/>
              <a:t>asymptomatických</a:t>
            </a:r>
            <a:r>
              <a:rPr lang="en-GB" dirty="0"/>
              <a:t> </a:t>
            </a:r>
            <a:r>
              <a:rPr lang="en-GB" dirty="0" err="1"/>
              <a:t>pacientů</a:t>
            </a:r>
            <a:r>
              <a:rPr lang="en-GB" dirty="0"/>
              <a:t> s </a:t>
            </a:r>
            <a:r>
              <a:rPr lang="en-GB" dirty="0" err="1"/>
              <a:t>těžkou</a:t>
            </a:r>
            <a:r>
              <a:rPr lang="cs-CZ" dirty="0"/>
              <a:t> AS </a:t>
            </a:r>
            <a:r>
              <a:rPr lang="en-GB" dirty="0"/>
              <a:t> a </a:t>
            </a:r>
            <a:r>
              <a:rPr lang="en-GB" dirty="0" err="1"/>
              <a:t>systolickou</a:t>
            </a:r>
            <a:r>
              <a:rPr lang="en-GB" dirty="0"/>
              <a:t> </a:t>
            </a:r>
            <a:r>
              <a:rPr lang="en-GB" dirty="0" err="1"/>
              <a:t>dysfunkcí</a:t>
            </a:r>
            <a:r>
              <a:rPr lang="en-GB" dirty="0"/>
              <a:t> </a:t>
            </a:r>
            <a:r>
              <a:rPr lang="cs-CZ" dirty="0"/>
              <a:t>LK </a:t>
            </a:r>
            <a:r>
              <a:rPr lang="en-GB" dirty="0"/>
              <a:t> EF &lt;50%, </a:t>
            </a:r>
            <a:r>
              <a:rPr lang="en-GB" dirty="0" err="1"/>
              <a:t>pokud</a:t>
            </a:r>
            <a:r>
              <a:rPr lang="en-GB" dirty="0"/>
              <a:t> </a:t>
            </a:r>
            <a:r>
              <a:rPr lang="en-GB" dirty="0" err="1"/>
              <a:t>dysfunkce</a:t>
            </a:r>
            <a:r>
              <a:rPr lang="en-GB" dirty="0"/>
              <a:t> </a:t>
            </a:r>
            <a:r>
              <a:rPr lang="en-GB" dirty="0" err="1"/>
              <a:t>není</a:t>
            </a:r>
            <a:r>
              <a:rPr lang="en-GB" dirty="0"/>
              <a:t> </a:t>
            </a:r>
            <a:r>
              <a:rPr lang="en-GB" dirty="0" err="1"/>
              <a:t>způsobena</a:t>
            </a:r>
            <a:r>
              <a:rPr lang="en-GB" dirty="0"/>
              <a:t> </a:t>
            </a:r>
            <a:r>
              <a:rPr lang="en-GB" dirty="0" err="1"/>
              <a:t>jinou</a:t>
            </a:r>
            <a:r>
              <a:rPr lang="en-GB" dirty="0"/>
              <a:t> </a:t>
            </a:r>
            <a:r>
              <a:rPr lang="en-GB" dirty="0" err="1"/>
              <a:t>příčinou</a:t>
            </a:r>
            <a:r>
              <a:rPr lang="en-GB" dirty="0"/>
              <a:t> </a:t>
            </a:r>
          </a:p>
        </p:txBody>
      </p:sp>
      <p:sp>
        <p:nvSpPr>
          <p:cNvPr id="12" name="Obdélník: se zakulacenými rohy 11">
            <a:extLst>
              <a:ext uri="{FF2B5EF4-FFF2-40B4-BE49-F238E27FC236}">
                <a16:creationId xmlns:a16="http://schemas.microsoft.com/office/drawing/2014/main" id="{5D9D3934-3E5E-4F28-AC56-FF3674F8749A}"/>
              </a:ext>
            </a:extLst>
          </p:cNvPr>
          <p:cNvSpPr/>
          <p:nvPr/>
        </p:nvSpPr>
        <p:spPr>
          <a:xfrm>
            <a:off x="9912424" y="2174788"/>
            <a:ext cx="864096" cy="46803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tx1"/>
                </a:solidFill>
              </a:rPr>
              <a:t>IB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3" name="Obdélník: se zakulacenými rohy 12">
            <a:extLst>
              <a:ext uri="{FF2B5EF4-FFF2-40B4-BE49-F238E27FC236}">
                <a16:creationId xmlns:a16="http://schemas.microsoft.com/office/drawing/2014/main" id="{80F7E8F8-C293-4F3A-B375-34CEC94A3822}"/>
              </a:ext>
            </a:extLst>
          </p:cNvPr>
          <p:cNvSpPr/>
          <p:nvPr/>
        </p:nvSpPr>
        <p:spPr>
          <a:xfrm>
            <a:off x="9912424" y="3212976"/>
            <a:ext cx="864096" cy="468039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b="1" dirty="0">
                <a:solidFill>
                  <a:schemeClr val="tx1"/>
                </a:solidFill>
              </a:rPr>
              <a:t>IC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4" name="Obdélník: se zakulacenými rohy 13">
            <a:extLst>
              <a:ext uri="{FF2B5EF4-FFF2-40B4-BE49-F238E27FC236}">
                <a16:creationId xmlns:a16="http://schemas.microsoft.com/office/drawing/2014/main" id="{69EDE4DE-7563-4CAF-9199-4B92BC366AFF}"/>
              </a:ext>
            </a:extLst>
          </p:cNvPr>
          <p:cNvSpPr/>
          <p:nvPr/>
        </p:nvSpPr>
        <p:spPr>
          <a:xfrm>
            <a:off x="9984432" y="5137454"/>
            <a:ext cx="864096" cy="46803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II </a:t>
            </a:r>
            <a:r>
              <a:rPr lang="cs-CZ" b="1" dirty="0" err="1">
                <a:solidFill>
                  <a:schemeClr val="tx1"/>
                </a:solidFill>
              </a:rPr>
              <a:t>aC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BE81A633-C1E1-477B-BB9E-86A98A411700}"/>
              </a:ext>
            </a:extLst>
          </p:cNvPr>
          <p:cNvSpPr/>
          <p:nvPr/>
        </p:nvSpPr>
        <p:spPr>
          <a:xfrm>
            <a:off x="9912424" y="4251164"/>
            <a:ext cx="864096" cy="46803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>
                <a:solidFill>
                  <a:schemeClr val="tx1"/>
                </a:solidFill>
              </a:rPr>
              <a:t>II </a:t>
            </a:r>
            <a:r>
              <a:rPr lang="cs-CZ" b="1" dirty="0" err="1">
                <a:solidFill>
                  <a:schemeClr val="tx1"/>
                </a:solidFill>
              </a:rPr>
              <a:t>aB</a:t>
            </a:r>
            <a:endParaRPr lang="en-GB" b="1" dirty="0">
              <a:solidFill>
                <a:schemeClr val="tx1"/>
              </a:solidFill>
            </a:endParaRP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9AB1B350-89B5-47FD-B4EB-418C24554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2642827"/>
            <a:ext cx="6674168" cy="172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098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F4881C1B-2BDD-41C5-8C6A-A145BBFBE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727411"/>
            <a:ext cx="6381194" cy="252088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A5EAD60-C58D-4541-B071-5399FD02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928" y="4220577"/>
            <a:ext cx="6330506" cy="2520887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81AFD4B-D11D-45FA-91A5-6B9C25655468}"/>
              </a:ext>
            </a:extLst>
          </p:cNvPr>
          <p:cNvSpPr txBox="1">
            <a:spLocks/>
          </p:cNvSpPr>
          <p:nvPr/>
        </p:nvSpPr>
        <p:spPr>
          <a:xfrm>
            <a:off x="1271464" y="404664"/>
            <a:ext cx="10190253" cy="8640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cs-CZ" sz="2800" dirty="0"/>
              <a:t>As</a:t>
            </a:r>
            <a:r>
              <a:rPr lang="en-GB" sz="2800" dirty="0" err="1"/>
              <a:t>ymptomatická</a:t>
            </a:r>
            <a:r>
              <a:rPr lang="en-GB" sz="2800" dirty="0"/>
              <a:t> AS, </a:t>
            </a:r>
            <a:r>
              <a:rPr lang="en-GB" sz="2800" dirty="0" err="1"/>
              <a:t>indikace</a:t>
            </a:r>
            <a:r>
              <a:rPr lang="en-GB" sz="2800" dirty="0"/>
              <a:t>  k </a:t>
            </a:r>
            <a:r>
              <a:rPr lang="en-GB" sz="2800" dirty="0" err="1"/>
              <a:t>intervenci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010454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35E671D6-2948-4F18-9A6C-50E149E7C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692696"/>
            <a:ext cx="8712968" cy="864096"/>
          </a:xfrm>
          <a:solidFill>
            <a:schemeClr val="bg2"/>
          </a:solidFill>
        </p:spPr>
        <p:txBody>
          <a:bodyPr/>
          <a:lstStyle/>
          <a:p>
            <a:pPr algn="l" eaLnBrk="1" hangingPunct="1"/>
            <a:r>
              <a:rPr lang="cs-CZ" altLang="en-US" sz="3000" dirty="0"/>
              <a:t>Aortální  stenóza  - novinky/ změny oproti  verzi 2017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C623A93D-FAB5-4369-BF01-6BA9A4B6E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2314352"/>
            <a:ext cx="9361040" cy="385095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endParaRPr lang="cs-CZ" altLang="en-US" sz="21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>
                <a:solidFill>
                  <a:schemeClr val="bg1">
                    <a:lumMod val="85000"/>
                  </a:schemeClr>
                </a:solidFill>
              </a:rPr>
              <a:t>zhodnocení významnosti AS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indikace k intervenci ( </a:t>
            </a:r>
            <a:r>
              <a:rPr lang="cs-CZ" altLang="en-US" sz="2100" dirty="0" err="1">
                <a:solidFill>
                  <a:schemeClr val="bg1">
                    <a:lumMod val="75000"/>
                  </a:schemeClr>
                </a:solidFill>
              </a:rPr>
              <a:t>low</a:t>
            </a: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 gradient AS, asymptomatická aortální </a:t>
            </a:r>
            <a:r>
              <a:rPr lang="cs-CZ" altLang="en-US" sz="2100" dirty="0" err="1">
                <a:solidFill>
                  <a:schemeClr val="bg1">
                    <a:lumMod val="75000"/>
                  </a:schemeClr>
                </a:solidFill>
              </a:rPr>
              <a:t>stenoza</a:t>
            </a: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/>
              <a:t>volba typu intervence (SAVR vs. TAVI </a:t>
            </a:r>
            <a:r>
              <a:rPr lang="cs-CZ" altLang="en-US" sz="2100" dirty="0" err="1"/>
              <a:t>vs.BAV</a:t>
            </a:r>
            <a:r>
              <a:rPr lang="cs-CZ" altLang="en-US" sz="2100" dirty="0"/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Léčba u pacientů po intervenci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1297375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644A3A05-DB30-461D-9EE6-CB295E73D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0125786"/>
              </p:ext>
            </p:extLst>
          </p:nvPr>
        </p:nvGraphicFramePr>
        <p:xfrm>
          <a:off x="1415480" y="1844824"/>
          <a:ext cx="9144000" cy="4429697"/>
        </p:xfrm>
        <a:graphic>
          <a:graphicData uri="http://schemas.openxmlformats.org/drawingml/2006/table">
            <a:tbl>
              <a:tblPr bandRow="1">
                <a:tableStyleId>{21E4AEA4-8DFA-4A89-87EB-49C32662AFE0}</a:tableStyleId>
              </a:tblPr>
              <a:tblGrid>
                <a:gridCol w="32099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340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8844">
                <a:tc>
                  <a:txBody>
                    <a:bodyPr/>
                    <a:lstStyle/>
                    <a:p>
                      <a:r>
                        <a:rPr lang="cs-CZ" sz="2000" dirty="0"/>
                        <a:t>Zaměstnanecký poměr</a:t>
                      </a:r>
                      <a:endParaRPr lang="en-US" sz="2000" b="1" strike="sngStrik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 bez konfliktu</a:t>
                      </a:r>
                      <a:r>
                        <a:rPr lang="cs-CZ" sz="2000" baseline="0" dirty="0"/>
                        <a:t> zájmů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107">
                <a:tc>
                  <a:txBody>
                    <a:bodyPr/>
                    <a:lstStyle/>
                    <a:p>
                      <a:r>
                        <a:rPr lang="cs-CZ" sz="2000" dirty="0"/>
                        <a:t>Vlastník / akcionář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bez konfliktu</a:t>
                      </a:r>
                      <a:r>
                        <a:rPr lang="cs-CZ" sz="2000" baseline="0" dirty="0"/>
                        <a:t> zájmů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107">
                <a:tc>
                  <a:txBody>
                    <a:bodyPr/>
                    <a:lstStyle/>
                    <a:p>
                      <a:r>
                        <a:rPr lang="cs-CZ" sz="2000" dirty="0"/>
                        <a:t>Konzultant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bez konfliktu</a:t>
                      </a:r>
                      <a:r>
                        <a:rPr lang="cs-CZ" sz="2000" baseline="0" dirty="0"/>
                        <a:t> zájmů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107">
                <a:tc>
                  <a:txBody>
                    <a:bodyPr/>
                    <a:lstStyle/>
                    <a:p>
                      <a:r>
                        <a:rPr lang="cs-CZ" sz="2000" dirty="0"/>
                        <a:t>Přednášková</a:t>
                      </a:r>
                      <a:r>
                        <a:rPr lang="cs-CZ" sz="2000" baseline="0" dirty="0"/>
                        <a:t> činnost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bez konfliktu</a:t>
                      </a:r>
                      <a:r>
                        <a:rPr lang="cs-CZ" sz="2000" baseline="0" dirty="0"/>
                        <a:t> zájmů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844">
                <a:tc>
                  <a:txBody>
                    <a:bodyPr/>
                    <a:lstStyle/>
                    <a:p>
                      <a:r>
                        <a:rPr lang="cs-CZ" sz="2000" dirty="0"/>
                        <a:t>Člen poradních sborů (</a:t>
                      </a:r>
                      <a:r>
                        <a:rPr lang="cs-CZ" sz="2000" dirty="0" err="1"/>
                        <a:t>advisory</a:t>
                      </a:r>
                      <a:r>
                        <a:rPr lang="cs-CZ" sz="2000" dirty="0"/>
                        <a:t> </a:t>
                      </a:r>
                      <a:r>
                        <a:rPr lang="cs-CZ" sz="2000" dirty="0" err="1"/>
                        <a:t>boards</a:t>
                      </a:r>
                      <a:r>
                        <a:rPr lang="cs-CZ" sz="2000" dirty="0"/>
                        <a:t>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bez konfliktu</a:t>
                      </a:r>
                      <a:r>
                        <a:rPr lang="cs-CZ" sz="2000" baseline="0" dirty="0"/>
                        <a:t> zájmů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8844">
                <a:tc>
                  <a:txBody>
                    <a:bodyPr/>
                    <a:lstStyle/>
                    <a:p>
                      <a:r>
                        <a:rPr lang="cs-CZ" sz="2000" dirty="0"/>
                        <a:t>Podpora výzkumu</a:t>
                      </a:r>
                      <a:r>
                        <a:rPr lang="cs-CZ" sz="2000" baseline="0" dirty="0"/>
                        <a:t> / granty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bez konfliktu</a:t>
                      </a:r>
                      <a:r>
                        <a:rPr lang="cs-CZ" sz="2000" baseline="0" dirty="0"/>
                        <a:t> zájmů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8844">
                <a:tc>
                  <a:txBody>
                    <a:bodyPr/>
                    <a:lstStyle/>
                    <a:p>
                      <a:r>
                        <a:rPr lang="cs-CZ" sz="2000" dirty="0"/>
                        <a:t>Jiné honoráře (např. za </a:t>
                      </a:r>
                      <a:r>
                        <a:rPr lang="cs-CZ" sz="2000" dirty="0" err="1"/>
                        <a:t>klin.studie</a:t>
                      </a:r>
                      <a:r>
                        <a:rPr lang="cs-CZ" sz="2000" dirty="0"/>
                        <a:t> či registry)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2000" dirty="0"/>
                        <a:t>bez konfliktu</a:t>
                      </a:r>
                      <a:r>
                        <a:rPr lang="cs-CZ" sz="2000" baseline="0" dirty="0"/>
                        <a:t> zájmů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099" name="TextovéPole 2">
            <a:extLst>
              <a:ext uri="{FF2B5EF4-FFF2-40B4-BE49-F238E27FC236}">
                <a16:creationId xmlns:a16="http://schemas.microsoft.com/office/drawing/2014/main" id="{8F1AA6D9-A5E4-4B1A-A62C-6E983C6D7F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83479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4000" dirty="0"/>
              <a:t>Deklarace konfliktu zájmů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5E4BA0-E067-4BDD-8350-0AD8A3050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8114" y="269553"/>
            <a:ext cx="8712000" cy="864000"/>
          </a:xfrm>
          <a:solidFill>
            <a:schemeClr val="bg2"/>
          </a:solidFill>
        </p:spPr>
        <p:txBody>
          <a:bodyPr/>
          <a:lstStyle/>
          <a:p>
            <a:r>
              <a:rPr lang="cs-CZ" dirty="0"/>
              <a:t>TAVI vs SAVR</a:t>
            </a:r>
            <a:endParaRPr lang="en-GB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0ED9AFA-2A22-4933-8CDC-B883462A6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29" y="2304163"/>
            <a:ext cx="4889754" cy="20198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185B8F-4F27-4E9B-985A-FCF08245A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772" y="2322861"/>
            <a:ext cx="4500563" cy="2212277"/>
          </a:xfrm>
          <a:prstGeom prst="rect">
            <a:avLst/>
          </a:prstGeom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F9EBE89C-A4A9-4128-82BD-B213D32BA2EA}"/>
              </a:ext>
            </a:extLst>
          </p:cNvPr>
          <p:cNvSpPr/>
          <p:nvPr/>
        </p:nvSpPr>
        <p:spPr>
          <a:xfrm>
            <a:off x="1528114" y="1323598"/>
            <a:ext cx="3456384" cy="6404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>
                <a:solidFill>
                  <a:schemeClr val="tx1"/>
                </a:solidFill>
              </a:rPr>
              <a:t>Partner 3 Trial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9" name="Obdélník: se zakulacenými rohy 8">
            <a:extLst>
              <a:ext uri="{FF2B5EF4-FFF2-40B4-BE49-F238E27FC236}">
                <a16:creationId xmlns:a16="http://schemas.microsoft.com/office/drawing/2014/main" id="{6F85469D-F750-4D41-854C-003B9D79E667}"/>
              </a:ext>
            </a:extLst>
          </p:cNvPr>
          <p:cNvSpPr/>
          <p:nvPr/>
        </p:nvSpPr>
        <p:spPr>
          <a:xfrm>
            <a:off x="7019984" y="1318219"/>
            <a:ext cx="3456384" cy="70550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err="1">
                <a:solidFill>
                  <a:schemeClr val="tx1"/>
                </a:solidFill>
              </a:rPr>
              <a:t>Evolute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Low</a:t>
            </a:r>
            <a:r>
              <a:rPr lang="cs-CZ" sz="2400" dirty="0">
                <a:solidFill>
                  <a:schemeClr val="tx1"/>
                </a:solidFill>
              </a:rPr>
              <a:t> Risk Trial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963995D-E656-4800-896F-F86FB20C534A}"/>
              </a:ext>
            </a:extLst>
          </p:cNvPr>
          <p:cNvSpPr txBox="1"/>
          <p:nvPr/>
        </p:nvSpPr>
        <p:spPr>
          <a:xfrm>
            <a:off x="1025848" y="4806141"/>
            <a:ext cx="87129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TAVI je </a:t>
            </a:r>
            <a:r>
              <a:rPr lang="en-GB" dirty="0" err="1"/>
              <a:t>noniferiorní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SAVR </a:t>
            </a:r>
            <a:r>
              <a:rPr lang="en-GB" dirty="0" err="1"/>
              <a:t>ve</a:t>
            </a:r>
            <a:r>
              <a:rPr lang="en-GB" dirty="0"/>
              <a:t> 2 -</a:t>
            </a:r>
            <a:r>
              <a:rPr lang="en-GB" dirty="0" err="1"/>
              <a:t>letém</a:t>
            </a:r>
            <a:r>
              <a:rPr lang="en-GB" dirty="0"/>
              <a:t> </a:t>
            </a:r>
            <a:r>
              <a:rPr lang="en-GB" dirty="0" err="1"/>
              <a:t>sledování</a:t>
            </a:r>
            <a:r>
              <a:rPr lang="en-GB" dirty="0"/>
              <a:t> u </a:t>
            </a:r>
            <a:r>
              <a:rPr lang="en-GB" dirty="0" err="1"/>
              <a:t>pacientů</a:t>
            </a:r>
            <a:r>
              <a:rPr lang="en-GB" dirty="0"/>
              <a:t> s </a:t>
            </a:r>
            <a:r>
              <a:rPr lang="en-GB" dirty="0" err="1"/>
              <a:t>nízkým</a:t>
            </a:r>
            <a:r>
              <a:rPr lang="en-GB" dirty="0"/>
              <a:t> </a:t>
            </a:r>
            <a:r>
              <a:rPr lang="en-GB" dirty="0" err="1"/>
              <a:t>rizikem</a:t>
            </a:r>
            <a:r>
              <a:rPr lang="en-GB" dirty="0"/>
              <a:t>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646C79B-2456-47DC-ACB9-8679AE182493}"/>
              </a:ext>
            </a:extLst>
          </p:cNvPr>
          <p:cNvSpPr txBox="1"/>
          <p:nvPr/>
        </p:nvSpPr>
        <p:spPr>
          <a:xfrm>
            <a:off x="1025848" y="5120815"/>
            <a:ext cx="10140304" cy="651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err="1"/>
              <a:t>Výskyt</a:t>
            </a:r>
            <a:r>
              <a:rPr lang="en-GB" dirty="0"/>
              <a:t> </a:t>
            </a:r>
            <a:r>
              <a:rPr lang="en-GB" dirty="0" err="1"/>
              <a:t>cévních</a:t>
            </a:r>
            <a:r>
              <a:rPr lang="en-GB" dirty="0"/>
              <a:t> </a:t>
            </a:r>
            <a:r>
              <a:rPr lang="en-GB" dirty="0" err="1"/>
              <a:t>komplikací</a:t>
            </a:r>
            <a:r>
              <a:rPr lang="en-GB" dirty="0"/>
              <a:t>, </a:t>
            </a:r>
            <a:r>
              <a:rPr lang="en-GB" dirty="0" err="1"/>
              <a:t>implantace</a:t>
            </a:r>
            <a:r>
              <a:rPr lang="en-GB" dirty="0"/>
              <a:t> </a:t>
            </a:r>
            <a:r>
              <a:rPr lang="cs-CZ" dirty="0"/>
              <a:t>KS</a:t>
            </a:r>
            <a:r>
              <a:rPr lang="en-GB" dirty="0"/>
              <a:t>, </a:t>
            </a:r>
            <a:r>
              <a:rPr lang="en-GB" dirty="0" err="1"/>
              <a:t>nově</a:t>
            </a:r>
            <a:r>
              <a:rPr lang="en-GB" dirty="0"/>
              <a:t> </a:t>
            </a:r>
            <a:r>
              <a:rPr lang="en-GB" dirty="0" err="1"/>
              <a:t>vzniklý</a:t>
            </a:r>
            <a:r>
              <a:rPr lang="en-GB" dirty="0"/>
              <a:t> LBBB a </a:t>
            </a:r>
            <a:r>
              <a:rPr lang="en-GB" dirty="0" err="1"/>
              <a:t>paravalvulární</a:t>
            </a:r>
            <a:r>
              <a:rPr lang="en-GB" dirty="0"/>
              <a:t> </a:t>
            </a:r>
            <a:r>
              <a:rPr lang="en-GB" dirty="0" err="1"/>
              <a:t>regurgitace</a:t>
            </a:r>
            <a:r>
              <a:rPr lang="en-GB" dirty="0"/>
              <a:t> je </a:t>
            </a:r>
            <a:r>
              <a:rPr lang="en-GB" dirty="0" err="1"/>
              <a:t>konzistentně</a:t>
            </a:r>
            <a:r>
              <a:rPr lang="en-GB" dirty="0"/>
              <a:t> </a:t>
            </a:r>
            <a:r>
              <a:rPr lang="en-GB" dirty="0" err="1"/>
              <a:t>vyšší</a:t>
            </a:r>
            <a:r>
              <a:rPr lang="en-GB" dirty="0"/>
              <a:t> po TAVI, </a:t>
            </a:r>
            <a:r>
              <a:rPr lang="en-GB" dirty="0" err="1"/>
              <a:t>ačkoliv</a:t>
            </a:r>
            <a:r>
              <a:rPr lang="en-GB" dirty="0"/>
              <a:t> </a:t>
            </a:r>
            <a:r>
              <a:rPr lang="en-GB" dirty="0" err="1"/>
              <a:t>novým</a:t>
            </a:r>
            <a:r>
              <a:rPr lang="en-GB" dirty="0"/>
              <a:t> </a:t>
            </a:r>
            <a:r>
              <a:rPr lang="en-GB" dirty="0" err="1"/>
              <a:t>designem</a:t>
            </a:r>
            <a:r>
              <a:rPr lang="en-GB" dirty="0"/>
              <a:t> </a:t>
            </a:r>
            <a:r>
              <a:rPr lang="en-GB" dirty="0" err="1"/>
              <a:t>chlopní</a:t>
            </a:r>
            <a:r>
              <a:rPr lang="en-GB" dirty="0"/>
              <a:t> </a:t>
            </a:r>
            <a:r>
              <a:rPr lang="en-GB" dirty="0" err="1"/>
              <a:t>byla</a:t>
            </a:r>
            <a:r>
              <a:rPr lang="en-GB" dirty="0"/>
              <a:t> </a:t>
            </a:r>
            <a:r>
              <a:rPr lang="en-GB" dirty="0" err="1"/>
              <a:t>snížena</a:t>
            </a:r>
            <a:endParaRPr lang="en-GB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BB2EA12E-3AF2-4E48-A07D-1F4A05EE9D3A}"/>
              </a:ext>
            </a:extLst>
          </p:cNvPr>
          <p:cNvSpPr txBox="1"/>
          <p:nvPr/>
        </p:nvSpPr>
        <p:spPr>
          <a:xfrm>
            <a:off x="1022088" y="5748371"/>
            <a:ext cx="89290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err="1"/>
              <a:t>Naopak</a:t>
            </a:r>
            <a:r>
              <a:rPr lang="en-GB" dirty="0"/>
              <a:t> </a:t>
            </a:r>
            <a:r>
              <a:rPr lang="en-GB" dirty="0" err="1"/>
              <a:t>závažné</a:t>
            </a:r>
            <a:r>
              <a:rPr lang="en-GB" dirty="0"/>
              <a:t> </a:t>
            </a:r>
            <a:r>
              <a:rPr lang="en-GB" dirty="0" err="1"/>
              <a:t>krvácení</a:t>
            </a:r>
            <a:r>
              <a:rPr lang="en-GB" dirty="0"/>
              <a:t>, </a:t>
            </a:r>
            <a:r>
              <a:rPr lang="en-GB" dirty="0" err="1"/>
              <a:t>akutní</a:t>
            </a:r>
            <a:r>
              <a:rPr lang="en-GB" dirty="0"/>
              <a:t> </a:t>
            </a:r>
            <a:r>
              <a:rPr lang="en-GB" dirty="0" err="1"/>
              <a:t>poškození</a:t>
            </a:r>
            <a:r>
              <a:rPr lang="en-GB" dirty="0"/>
              <a:t> </a:t>
            </a:r>
            <a:r>
              <a:rPr lang="en-GB" dirty="0" err="1"/>
              <a:t>ledvin</a:t>
            </a:r>
            <a:r>
              <a:rPr lang="en-GB" dirty="0"/>
              <a:t> a </a:t>
            </a:r>
            <a:r>
              <a:rPr lang="en-GB" dirty="0" err="1"/>
              <a:t>nově</a:t>
            </a:r>
            <a:r>
              <a:rPr lang="en-GB" dirty="0"/>
              <a:t> </a:t>
            </a:r>
            <a:r>
              <a:rPr lang="en-GB" dirty="0" err="1"/>
              <a:t>vzniklý</a:t>
            </a:r>
            <a:r>
              <a:rPr lang="en-GB" dirty="0"/>
              <a:t> AF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častější</a:t>
            </a:r>
            <a:r>
              <a:rPr lang="en-GB" dirty="0"/>
              <a:t> po SAVR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A6FF1F38-964B-4E69-8196-9846C75B0ED3}"/>
              </a:ext>
            </a:extLst>
          </p:cNvPr>
          <p:cNvSpPr txBox="1"/>
          <p:nvPr/>
        </p:nvSpPr>
        <p:spPr>
          <a:xfrm>
            <a:off x="1017192" y="6117703"/>
            <a:ext cx="98728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/>
              <a:t> Rychlejší rekonvalescence po </a:t>
            </a:r>
            <a:r>
              <a:rPr lang="en-GB" dirty="0"/>
              <a:t>TAVI, </a:t>
            </a:r>
            <a:r>
              <a:rPr lang="en-GB" dirty="0" err="1"/>
              <a:t>krát</a:t>
            </a:r>
            <a:r>
              <a:rPr lang="cs-CZ" dirty="0" err="1"/>
              <a:t>ší</a:t>
            </a:r>
            <a:r>
              <a:rPr lang="cs-CZ" dirty="0"/>
              <a:t>  hospitalizaci </a:t>
            </a:r>
            <a:r>
              <a:rPr lang="en-GB" dirty="0"/>
              <a:t> a </a:t>
            </a:r>
            <a:r>
              <a:rPr lang="en-GB" dirty="0" err="1"/>
              <a:t>rychlý</a:t>
            </a:r>
            <a:r>
              <a:rPr lang="en-GB" dirty="0"/>
              <a:t> </a:t>
            </a:r>
            <a:r>
              <a:rPr lang="en-GB" dirty="0" err="1"/>
              <a:t>návrat</a:t>
            </a:r>
            <a:r>
              <a:rPr lang="en-GB" dirty="0"/>
              <a:t> k </a:t>
            </a:r>
            <a:r>
              <a:rPr lang="en-GB" dirty="0" err="1"/>
              <a:t>běžným</a:t>
            </a:r>
            <a:r>
              <a:rPr lang="en-GB" dirty="0"/>
              <a:t> </a:t>
            </a:r>
            <a:r>
              <a:rPr lang="en-GB" dirty="0" err="1"/>
              <a:t>činnostem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3405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89DED-E756-4D60-96D5-3A6D81428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7" y="615457"/>
            <a:ext cx="8712000" cy="864000"/>
          </a:xfrm>
          <a:solidFill>
            <a:schemeClr val="bg2"/>
          </a:solidFill>
          <a:ln>
            <a:noFill/>
          </a:ln>
        </p:spPr>
        <p:txBody>
          <a:bodyPr/>
          <a:lstStyle/>
          <a:p>
            <a:r>
              <a:rPr lang="cs-CZ" sz="2800" dirty="0"/>
              <a:t>AS- volba typu intervence</a:t>
            </a:r>
            <a:endParaRPr lang="en-GB" sz="2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92B64C1-613B-4F9B-8954-22117FFE4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1988840"/>
            <a:ext cx="969645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7533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1">
            <a:extLst>
              <a:ext uri="{FF2B5EF4-FFF2-40B4-BE49-F238E27FC236}">
                <a16:creationId xmlns:a16="http://schemas.microsoft.com/office/drawing/2014/main" id="{A345F9BB-0BF1-44C6-A953-B082C56485F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132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35E671D6-2948-4F18-9A6C-50E149E7C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692696"/>
            <a:ext cx="8712968" cy="864096"/>
          </a:xfrm>
          <a:solidFill>
            <a:schemeClr val="bg2"/>
          </a:solidFill>
        </p:spPr>
        <p:txBody>
          <a:bodyPr/>
          <a:lstStyle/>
          <a:p>
            <a:pPr algn="l" eaLnBrk="1" hangingPunct="1"/>
            <a:r>
              <a:rPr lang="cs-CZ" altLang="en-US" sz="3000" dirty="0"/>
              <a:t>Aortální  stenóza  - novinky/ změny oproti  verzi 2017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C623A93D-FAB5-4369-BF01-6BA9A4B6E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2314352"/>
            <a:ext cx="9361040" cy="385095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endParaRPr lang="cs-CZ" altLang="en-US" sz="21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>
                <a:solidFill>
                  <a:schemeClr val="bg1">
                    <a:lumMod val="85000"/>
                  </a:schemeClr>
                </a:solidFill>
              </a:rPr>
              <a:t>zhodnocení významnosti AS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indikace k intervenci ( </a:t>
            </a:r>
            <a:r>
              <a:rPr lang="cs-CZ" altLang="en-US" sz="2100" dirty="0" err="1">
                <a:solidFill>
                  <a:schemeClr val="bg1">
                    <a:lumMod val="75000"/>
                  </a:schemeClr>
                </a:solidFill>
              </a:rPr>
              <a:t>low</a:t>
            </a: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 gradient AS, asymptomatická aortální </a:t>
            </a:r>
            <a:r>
              <a:rPr lang="cs-CZ" altLang="en-US" sz="2100" dirty="0" err="1">
                <a:solidFill>
                  <a:schemeClr val="bg1">
                    <a:lumMod val="75000"/>
                  </a:schemeClr>
                </a:solidFill>
              </a:rPr>
              <a:t>stenoza</a:t>
            </a: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>
                <a:solidFill>
                  <a:schemeClr val="bg1">
                    <a:lumMod val="85000"/>
                  </a:schemeClr>
                </a:solidFill>
              </a:rPr>
              <a:t>volba typu intervence (SAVR vs. TAVI </a:t>
            </a:r>
            <a:r>
              <a:rPr lang="cs-CZ" altLang="en-US" sz="2100" dirty="0" err="1">
                <a:solidFill>
                  <a:schemeClr val="bg1">
                    <a:lumMod val="85000"/>
                  </a:schemeClr>
                </a:solidFill>
              </a:rPr>
              <a:t>vs.BAV</a:t>
            </a:r>
            <a:r>
              <a:rPr lang="cs-CZ" altLang="en-US" sz="21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/>
              <a:t>Léčba u pacientů po intervenci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3244464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1B38670-BEC4-4006-9D77-DFC0B641D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1815239"/>
            <a:ext cx="6822662" cy="299627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2F15B92-B569-4164-A605-7DDC131D7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2145" y="1815239"/>
            <a:ext cx="3890221" cy="299223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C8A187A6-9776-4C1A-8A32-164A79536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368" y="5324747"/>
            <a:ext cx="11233248" cy="943856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U pacientů podstupujících TAVI, kteří neměli indikaci k perorální </a:t>
            </a:r>
            <a:r>
              <a:rPr kumimoji="0" lang="cs-CZ" altLang="cs-CZ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antikoagulaci</a:t>
            </a: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, byl výskyt krvácení a kombinace krvácení nebo tromboembolických příhod po 1 roce významně méně častý </a:t>
            </a:r>
            <a:r>
              <a:rPr kumimoji="0" lang="en-GB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r>
              <a:rPr kumimoji="0" lang="en-GB" altLang="cs-CZ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ve</a:t>
            </a:r>
            <a:r>
              <a:rPr kumimoji="0" lang="en-GB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skupin2 </a:t>
            </a: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u</a:t>
            </a:r>
            <a:r>
              <a:rPr lang="cs-CZ" altLang="cs-CZ" sz="2100" dirty="0">
                <a:solidFill>
                  <a:srgbClr val="202124"/>
                </a:solidFill>
                <a:latin typeface="inherit"/>
              </a:rPr>
              <a:t>žívající samotný </a:t>
            </a: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aspirin než při kombinaci  aspirinu a </a:t>
            </a:r>
            <a:r>
              <a:rPr kumimoji="0" lang="cs-CZ" altLang="cs-CZ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clopidogrelu</a:t>
            </a: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podávaných po dobu 3 měsíců.</a:t>
            </a:r>
            <a:r>
              <a:rPr kumimoji="0" lang="cs-CZ" alt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E93FDF9A-E3B1-49FD-99B2-94E534AFB44A}"/>
              </a:ext>
            </a:extLst>
          </p:cNvPr>
          <p:cNvSpPr txBox="1"/>
          <p:nvPr/>
        </p:nvSpPr>
        <p:spPr>
          <a:xfrm>
            <a:off x="2639616" y="564378"/>
            <a:ext cx="6096000" cy="8640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cs-CZ" sz="3300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Léčba pacientů po intervenci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5095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74BA91E-83E0-4B2A-A4DE-E8C1AC907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1869900"/>
            <a:ext cx="6804000" cy="296544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A404869-62E3-496F-851B-15A10AE71B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0136" y="1896732"/>
            <a:ext cx="4248472" cy="295997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848CE0B-3D8E-44EA-807E-C028BE541C23}"/>
              </a:ext>
            </a:extLst>
          </p:cNvPr>
          <p:cNvSpPr txBox="1"/>
          <p:nvPr/>
        </p:nvSpPr>
        <p:spPr>
          <a:xfrm>
            <a:off x="911424" y="5445224"/>
            <a:ext cx="10009112" cy="92333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cs-CZ" dirty="0"/>
              <a:t>U pacientů podstupujících TAVI, kteří dostávali orální antikoagulační léčbu byl výskyt závažného krvácení po dobu 1 měsíce nebo 1 roku nižší ve skupině pacientů se samotnou antikoagulační léčbou než ve skupině se současnou léčbou </a:t>
            </a:r>
            <a:r>
              <a:rPr lang="cs-CZ" dirty="0" err="1"/>
              <a:t>clopidogrelem</a:t>
            </a:r>
            <a:r>
              <a:rPr lang="cs-CZ" dirty="0"/>
              <a:t>.</a:t>
            </a:r>
            <a:endParaRPr lang="en-GB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576A332-42BF-449D-84D6-D88489B20AD7}"/>
              </a:ext>
            </a:extLst>
          </p:cNvPr>
          <p:cNvSpPr txBox="1"/>
          <p:nvPr/>
        </p:nvSpPr>
        <p:spPr>
          <a:xfrm>
            <a:off x="3215680" y="631654"/>
            <a:ext cx="6096000" cy="86400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Léčba pacientů po intervenci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8098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BAA9DF01-AA14-4341-B2DB-1461456EC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424" y="1412776"/>
            <a:ext cx="6804000" cy="2946297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B98920AF-84F8-4D5B-8332-4654417ABD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4891000"/>
            <a:ext cx="10585176" cy="126702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U  pacientů bez prokázané indikace k perorální antikoagulační léčbě po úspěšné TAVR byla léčebná strategie zahrnující </a:t>
            </a:r>
            <a:r>
              <a:rPr kumimoji="0" lang="cs-CZ" altLang="cs-CZ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rivaroxaban</a:t>
            </a: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v dávce 10 mg denně spojena s vyšším rizikem úmrtí nebo tromboembolických komplikací a vyšším rizikem krvácení než strategie založená na </a:t>
            </a:r>
            <a:r>
              <a:rPr kumimoji="0" lang="cs-CZ" altLang="cs-CZ" sz="21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antiagregační</a:t>
            </a: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léčbě </a:t>
            </a:r>
            <a:r>
              <a:rPr kumimoji="0" lang="cs-CZ" alt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51FE9BC-3985-4161-BFAB-E2A20B22B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766" y="1501848"/>
            <a:ext cx="3730091" cy="2857225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1758CAC-035A-4F0F-B5EA-24F0133BC877}"/>
              </a:ext>
            </a:extLst>
          </p:cNvPr>
          <p:cNvSpPr txBox="1"/>
          <p:nvPr/>
        </p:nvSpPr>
        <p:spPr>
          <a:xfrm>
            <a:off x="3372036" y="546649"/>
            <a:ext cx="6096000" cy="60016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Léčba pacientů po intervenci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0859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59A64C0-8C80-42AF-849A-7521E1C10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85" y="1747818"/>
            <a:ext cx="6804000" cy="285531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D3B183FE-9AE1-4D50-B82E-64F6BF183EAE}"/>
              </a:ext>
            </a:extLst>
          </p:cNvPr>
          <p:cNvSpPr txBox="1"/>
          <p:nvPr/>
        </p:nvSpPr>
        <p:spPr>
          <a:xfrm>
            <a:off x="911424" y="4869160"/>
            <a:ext cx="9865096" cy="1477328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V </a:t>
            </a:r>
            <a:r>
              <a:rPr lang="en-GB" dirty="0" err="1"/>
              <a:t>podstudii</a:t>
            </a:r>
            <a:r>
              <a:rPr lang="en-GB" dirty="0"/>
              <a:t> </a:t>
            </a:r>
            <a:r>
              <a:rPr lang="en-GB" dirty="0" err="1"/>
              <a:t>studie</a:t>
            </a:r>
            <a:r>
              <a:rPr lang="en-GB" dirty="0"/>
              <a:t> </a:t>
            </a:r>
            <a:r>
              <a:rPr lang="cs-CZ" dirty="0"/>
              <a:t> GALILEO (</a:t>
            </a:r>
            <a:r>
              <a:rPr lang="en-GB" dirty="0" err="1"/>
              <a:t>zahrnující</a:t>
            </a:r>
            <a:r>
              <a:rPr lang="en-GB" dirty="0"/>
              <a:t> </a:t>
            </a:r>
            <a:r>
              <a:rPr lang="en-GB" dirty="0" err="1"/>
              <a:t>pacienty</a:t>
            </a:r>
            <a:r>
              <a:rPr lang="en-GB" dirty="0"/>
              <a:t> bez </a:t>
            </a:r>
            <a:r>
              <a:rPr lang="en-GB" dirty="0" err="1"/>
              <a:t>indikace</a:t>
            </a:r>
            <a:r>
              <a:rPr lang="en-GB" dirty="0"/>
              <a:t> </a:t>
            </a:r>
            <a:r>
              <a:rPr lang="en-GB" dirty="0" err="1"/>
              <a:t>dlouhodobé</a:t>
            </a:r>
            <a:r>
              <a:rPr lang="en-GB" dirty="0"/>
              <a:t> </a:t>
            </a:r>
            <a:r>
              <a:rPr lang="en-GB" dirty="0" err="1"/>
              <a:t>antikoagulace</a:t>
            </a:r>
            <a:r>
              <a:rPr lang="en-GB" dirty="0"/>
              <a:t>, </a:t>
            </a:r>
            <a:r>
              <a:rPr lang="en-GB" dirty="0" err="1"/>
              <a:t>kteří</a:t>
            </a:r>
            <a:r>
              <a:rPr lang="en-GB" dirty="0"/>
              <a:t> </a:t>
            </a:r>
            <a:r>
              <a:rPr lang="en-GB" dirty="0" err="1"/>
              <a:t>podstoupili</a:t>
            </a:r>
            <a:r>
              <a:rPr lang="en-GB" dirty="0"/>
              <a:t> TAVR</a:t>
            </a:r>
            <a:r>
              <a:rPr lang="cs-CZ" dirty="0"/>
              <a:t>) </a:t>
            </a:r>
            <a:r>
              <a:rPr lang="en-GB" dirty="0"/>
              <a:t> </a:t>
            </a:r>
            <a:r>
              <a:rPr lang="en-GB" dirty="0" err="1"/>
              <a:t>byla</a:t>
            </a:r>
            <a:r>
              <a:rPr lang="en-GB" dirty="0"/>
              <a:t> </a:t>
            </a:r>
            <a:r>
              <a:rPr lang="en-GB" dirty="0" err="1"/>
              <a:t>antitrombotická</a:t>
            </a:r>
            <a:r>
              <a:rPr lang="en-GB" dirty="0"/>
              <a:t> </a:t>
            </a:r>
            <a:r>
              <a:rPr lang="en-GB" dirty="0" err="1"/>
              <a:t>strategie</a:t>
            </a:r>
            <a:r>
              <a:rPr lang="en-GB" dirty="0"/>
              <a:t> </a:t>
            </a:r>
            <a:r>
              <a:rPr lang="en-GB" dirty="0" err="1"/>
              <a:t>založená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rivaroxabanu</a:t>
            </a:r>
            <a:r>
              <a:rPr lang="en-GB" dirty="0"/>
              <a:t> v </a:t>
            </a:r>
            <a:r>
              <a:rPr lang="en-GB" dirty="0" err="1"/>
              <a:t>prevenci</a:t>
            </a:r>
            <a:r>
              <a:rPr lang="en-GB" dirty="0"/>
              <a:t> </a:t>
            </a:r>
            <a:r>
              <a:rPr lang="en-GB" dirty="0" err="1"/>
              <a:t>subklinických</a:t>
            </a:r>
            <a:r>
              <a:rPr lang="en-GB" dirty="0"/>
              <a:t> </a:t>
            </a:r>
            <a:r>
              <a:rPr lang="en-GB" dirty="0" err="1"/>
              <a:t>abnormalit</a:t>
            </a:r>
            <a:r>
              <a:rPr lang="en-GB" dirty="0"/>
              <a:t>  </a:t>
            </a:r>
            <a:r>
              <a:rPr lang="en-GB" dirty="0" err="1"/>
              <a:t>pohybu</a:t>
            </a:r>
            <a:r>
              <a:rPr lang="en-GB" dirty="0"/>
              <a:t> </a:t>
            </a:r>
            <a:r>
              <a:rPr lang="cs-CZ" dirty="0"/>
              <a:t>cípů </a:t>
            </a:r>
            <a:r>
              <a:rPr lang="en-GB" dirty="0" err="1"/>
              <a:t>účinnější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</a:t>
            </a:r>
            <a:r>
              <a:rPr lang="en-GB" dirty="0" err="1"/>
              <a:t>strategie</a:t>
            </a:r>
            <a:r>
              <a:rPr lang="en-GB" dirty="0"/>
              <a:t> </a:t>
            </a:r>
            <a:r>
              <a:rPr lang="en-GB" dirty="0" err="1"/>
              <a:t>založená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protidestičk</a:t>
            </a:r>
            <a:r>
              <a:rPr lang="cs-CZ" dirty="0" err="1"/>
              <a:t>ové</a:t>
            </a:r>
            <a:r>
              <a:rPr lang="cs-CZ" dirty="0"/>
              <a:t> léčbě.</a:t>
            </a:r>
            <a:r>
              <a:rPr lang="en-GB" dirty="0"/>
              <a:t> </a:t>
            </a:r>
            <a:endParaRPr lang="cs-CZ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V </a:t>
            </a:r>
            <a:r>
              <a:rPr lang="en-GB" dirty="0" err="1"/>
              <a:t>hlavní</a:t>
            </a:r>
            <a:r>
              <a:rPr lang="en-GB" dirty="0"/>
              <a:t> </a:t>
            </a:r>
            <a:r>
              <a:rPr lang="en-GB" dirty="0" err="1"/>
              <a:t>studii</a:t>
            </a:r>
            <a:r>
              <a:rPr lang="en-GB" dirty="0"/>
              <a:t> </a:t>
            </a:r>
            <a:r>
              <a:rPr lang="en-GB" dirty="0" err="1"/>
              <a:t>však</a:t>
            </a:r>
            <a:r>
              <a:rPr lang="en-GB" dirty="0"/>
              <a:t> </a:t>
            </a:r>
            <a:r>
              <a:rPr lang="en-GB" dirty="0" err="1"/>
              <a:t>byla</a:t>
            </a:r>
            <a:r>
              <a:rPr lang="en-GB" dirty="0"/>
              <a:t> </a:t>
            </a:r>
            <a:r>
              <a:rPr lang="en-GB" dirty="0" err="1"/>
              <a:t>strategie</a:t>
            </a:r>
            <a:r>
              <a:rPr lang="en-GB" dirty="0"/>
              <a:t> </a:t>
            </a:r>
            <a:r>
              <a:rPr lang="en-GB" dirty="0" err="1"/>
              <a:t>založená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rivaroxabanu</a:t>
            </a:r>
            <a:r>
              <a:rPr lang="en-GB" dirty="0"/>
              <a:t> </a:t>
            </a:r>
            <a:r>
              <a:rPr lang="en-GB" dirty="0" err="1"/>
              <a:t>spojena</a:t>
            </a:r>
            <a:r>
              <a:rPr lang="en-GB" dirty="0"/>
              <a:t> s </a:t>
            </a:r>
            <a:r>
              <a:rPr lang="en-GB" dirty="0" err="1"/>
              <a:t>vyšším</a:t>
            </a:r>
            <a:r>
              <a:rPr lang="en-GB" dirty="0"/>
              <a:t> </a:t>
            </a:r>
            <a:r>
              <a:rPr lang="en-GB" dirty="0" err="1"/>
              <a:t>rizikem</a:t>
            </a:r>
            <a:r>
              <a:rPr lang="en-GB" dirty="0"/>
              <a:t> </a:t>
            </a:r>
            <a:r>
              <a:rPr lang="en-GB" dirty="0" err="1"/>
              <a:t>úmrtí</a:t>
            </a:r>
            <a:r>
              <a:rPr lang="en-GB" dirty="0"/>
              <a:t> </a:t>
            </a:r>
            <a:r>
              <a:rPr lang="en-GB" dirty="0" err="1"/>
              <a:t>nebo</a:t>
            </a:r>
            <a:r>
              <a:rPr lang="en-GB" dirty="0"/>
              <a:t> </a:t>
            </a:r>
            <a:r>
              <a:rPr lang="en-GB" dirty="0" err="1"/>
              <a:t>tromboembolických</a:t>
            </a:r>
            <a:r>
              <a:rPr lang="en-GB" dirty="0"/>
              <a:t> </a:t>
            </a:r>
            <a:r>
              <a:rPr lang="en-GB" dirty="0" err="1"/>
              <a:t>komplikací</a:t>
            </a:r>
            <a:r>
              <a:rPr lang="en-GB" dirty="0"/>
              <a:t> a </a:t>
            </a:r>
            <a:r>
              <a:rPr lang="en-GB" dirty="0" err="1"/>
              <a:t>vyšším</a:t>
            </a:r>
            <a:r>
              <a:rPr lang="en-GB" dirty="0"/>
              <a:t> </a:t>
            </a:r>
            <a:r>
              <a:rPr lang="en-GB" dirty="0" err="1"/>
              <a:t>rizikem</a:t>
            </a:r>
            <a:r>
              <a:rPr lang="en-GB" dirty="0"/>
              <a:t> </a:t>
            </a:r>
            <a:r>
              <a:rPr lang="en-GB" dirty="0" err="1"/>
              <a:t>krvácení</a:t>
            </a:r>
            <a:r>
              <a:rPr lang="en-GB" dirty="0"/>
              <a:t> </a:t>
            </a:r>
            <a:r>
              <a:rPr lang="en-GB" dirty="0" err="1"/>
              <a:t>než</a:t>
            </a:r>
            <a:r>
              <a:rPr lang="en-GB" dirty="0"/>
              <a:t> </a:t>
            </a:r>
            <a:r>
              <a:rPr lang="en-GB" dirty="0" err="1"/>
              <a:t>strategie</a:t>
            </a:r>
            <a:r>
              <a:rPr lang="en-GB" dirty="0"/>
              <a:t> </a:t>
            </a:r>
            <a:r>
              <a:rPr lang="en-GB" dirty="0" err="1"/>
              <a:t>založená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protidestičkách</a:t>
            </a:r>
            <a:r>
              <a:rPr lang="en-GB" dirty="0"/>
              <a:t>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A1A6537D-2F54-43F8-9C37-DECB8DBA3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0216" y="546629"/>
            <a:ext cx="3313557" cy="405650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5ED1BF5-B455-426C-90F3-0DE25DDB76BE}"/>
              </a:ext>
            </a:extLst>
          </p:cNvPr>
          <p:cNvSpPr txBox="1"/>
          <p:nvPr/>
        </p:nvSpPr>
        <p:spPr>
          <a:xfrm>
            <a:off x="407368" y="506157"/>
            <a:ext cx="6096000" cy="60016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3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Léčba pacientů po intervenci</a:t>
            </a:r>
            <a:endParaRPr kumimoji="0" lang="en-GB" sz="1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485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0">
            <a:extLst>
              <a:ext uri="{FF2B5EF4-FFF2-40B4-BE49-F238E27FC236}">
                <a16:creationId xmlns:a16="http://schemas.microsoft.com/office/drawing/2014/main" id="{ACEF4EAC-928B-42A8-9F61-6F2C939C610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  <p:sp>
        <p:nvSpPr>
          <p:cNvPr id="2" name="Obdélník: se zakulacenými rohy 1">
            <a:extLst>
              <a:ext uri="{FF2B5EF4-FFF2-40B4-BE49-F238E27FC236}">
                <a16:creationId xmlns:a16="http://schemas.microsoft.com/office/drawing/2014/main" id="{CE05D8FC-B7B0-4DAF-A23D-F32D26166D82}"/>
              </a:ext>
            </a:extLst>
          </p:cNvPr>
          <p:cNvSpPr/>
          <p:nvPr/>
        </p:nvSpPr>
        <p:spPr>
          <a:xfrm>
            <a:off x="5807968" y="2780928"/>
            <a:ext cx="4464496" cy="8640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bdélník: se zakulacenými rohy 4">
            <a:extLst>
              <a:ext uri="{FF2B5EF4-FFF2-40B4-BE49-F238E27FC236}">
                <a16:creationId xmlns:a16="http://schemas.microsoft.com/office/drawing/2014/main" id="{C05D05BF-C855-433D-A1AE-F10D17A08541}"/>
              </a:ext>
            </a:extLst>
          </p:cNvPr>
          <p:cNvSpPr/>
          <p:nvPr/>
        </p:nvSpPr>
        <p:spPr>
          <a:xfrm>
            <a:off x="5807968" y="3789040"/>
            <a:ext cx="4536504" cy="10081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123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lide110">
            <a:extLst>
              <a:ext uri="{FF2B5EF4-FFF2-40B4-BE49-F238E27FC236}">
                <a16:creationId xmlns:a16="http://schemas.microsoft.com/office/drawing/2014/main" id="{F0D01C5C-FDED-4ED6-B864-D52B9AF05E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848" y="-459432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0460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6">
            <a:extLst>
              <a:ext uri="{FF2B5EF4-FFF2-40B4-BE49-F238E27FC236}">
                <a16:creationId xmlns:a16="http://schemas.microsoft.com/office/drawing/2014/main" id="{C5532244-97BF-4705-AF6F-13408491BB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400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E01B5B6D-12F9-4E7F-9B9C-BF3FE307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9"/>
            <a:ext cx="8229600" cy="1209675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cs-CZ" altLang="en-US" sz="2800" dirty="0"/>
              <a:t>Aortální stenóza- klíčové body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B93D95-DCE5-4DFC-928A-A5E4B0D99D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408" y="2063237"/>
            <a:ext cx="109728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2000" b="1" dirty="0"/>
              <a:t>Diagnostika významné AS  je na podkladě</a:t>
            </a:r>
            <a:r>
              <a:rPr lang="cs-CZ" altLang="cs-CZ" sz="2000" dirty="0"/>
              <a:t>: 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PG gradient ( nejrobustnější faktor)  , V max,  AVA , kvantifikaci kalcifikací,  „</a:t>
            </a:r>
            <a:r>
              <a:rPr lang="cs-CZ" altLang="cs-CZ" sz="2000" dirty="0" err="1"/>
              <a:t>flow</a:t>
            </a:r>
            <a:r>
              <a:rPr lang="cs-CZ" altLang="cs-CZ" sz="2000" dirty="0"/>
              <a:t> kondice“ a  funkci LK</a:t>
            </a: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2000" b="1" dirty="0"/>
              <a:t>SAVR i TAVR jsou  srovnatelné možnosti léčby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cs-CZ" altLang="cs-CZ" sz="20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2000" b="1" dirty="0"/>
              <a:t>Optimální výběr intervence by 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měl vzít v úvahu:</a:t>
            </a:r>
            <a:endParaRPr kumimoji="0" lang="cs-CZ" altLang="cs-CZ" sz="200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>
                <a:solidFill>
                  <a:srgbClr val="202124"/>
                </a:solidFill>
              </a:rPr>
              <a:t>-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 klinické charakteristiky (věk a odhadovaná délka života, celkový stav)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anatomické charakteristiky, relativní rizika SAVR a TAVI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lang="cs-CZ" altLang="cs-CZ" sz="2000" dirty="0">
                <a:solidFill>
                  <a:srgbClr val="202124"/>
                </a:solidFill>
              </a:rPr>
              <a:t>schůdnost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transfemorální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TAVI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místní zkušenosti a výsledky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</a:t>
            </a:r>
            <a:r>
              <a:rPr kumimoji="0" lang="cs-CZ" altLang="cs-CZ" sz="2000" b="1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Heart</a:t>
            </a:r>
            <a:r>
              <a:rPr kumimoji="0" lang="cs-CZ" altLang="cs-CZ" sz="20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 team 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, preference dobře informovaného pacienta</a:t>
            </a:r>
            <a:r>
              <a:rPr kumimoji="0" lang="cs-CZ" altLang="cs-CZ" sz="28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cs-CZ" altLang="cs-CZ" sz="2000" dirty="0"/>
              <a:t> SAVR &lt; 75 let s nízkým rizikem;  u pacientů technicky neschůdných k TAVI jsou-li operabilní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    TAVR &gt; 75 let, nebo  pacienti s vysokým rizikem či inoperabilní</a:t>
            </a: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altLang="cs-CZ" sz="900" dirty="0">
              <a:latin typeface="inherit"/>
            </a:endParaRPr>
          </a:p>
          <a:p>
            <a:pPr eaLnBrk="1" hangingPunct="1">
              <a:lnSpc>
                <a:spcPct val="80000"/>
              </a:lnSpc>
              <a:buFontTx/>
              <a:buChar char="-"/>
            </a:pPr>
            <a:endParaRPr lang="cs-CZ" altLang="cs-CZ" sz="900" dirty="0">
              <a:latin typeface="inherit"/>
            </a:endParaRPr>
          </a:p>
          <a:p>
            <a:pPr marL="0" indent="0" eaLnBrk="1" hangingPunct="1">
              <a:lnSpc>
                <a:spcPct val="80000"/>
              </a:lnSpc>
              <a:buNone/>
            </a:pPr>
            <a:endParaRPr lang="cs-CZ" altLang="cs-CZ" sz="2600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4D3B405-426B-41E6-BC67-3A93489B5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9837"/>
            <a:ext cx="261546" cy="297525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1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by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D1EA4C72-70EC-4172-8B15-1CA779065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692696"/>
            <a:ext cx="6494447" cy="778098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cs-CZ" altLang="en-US" sz="2800" dirty="0"/>
              <a:t>Nevyjasněné otázky u AS 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C4F11374-EC2A-45BE-BA7B-253BC7915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44824"/>
            <a:ext cx="10972800" cy="452596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endParaRPr lang="cs-CZ" altLang="en-US" sz="26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Patofyziologie progrese a nové terapeutické cíle pro léčbu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Další výzkum k vyhodnocení role intervence:</a:t>
            </a: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kumimoji="0" lang="cs-CZ" altLang="cs-CZ" sz="2000" b="0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</a:rPr>
              <a:t>dlouhodobá životnost  TAVI versus  SAVR  </a:t>
            </a:r>
            <a:r>
              <a:rPr kumimoji="0" lang="cs-CZ" altLang="cs-CZ" sz="2000" b="0" i="0" u="none" strike="noStrike" cap="none" normalizeH="0" baseline="0" dirty="0" err="1">
                <a:ln>
                  <a:noFill/>
                </a:ln>
                <a:solidFill>
                  <a:srgbClr val="202124"/>
                </a:solidFill>
                <a:effectLst/>
              </a:rPr>
              <a:t>bioprotéz</a:t>
            </a:r>
            <a:endParaRPr kumimoji="0" lang="cs-CZ" altLang="cs-CZ" sz="2000" b="0" i="0" u="none" strike="noStrike" cap="none" normalizeH="0" baseline="0" dirty="0">
              <a:ln>
                <a:noFill/>
              </a:ln>
              <a:solidFill>
                <a:srgbClr val="202124"/>
              </a:solidFill>
              <a:effectLst/>
            </a:endParaRP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sz="2000" dirty="0"/>
              <a:t>Význam typu </a:t>
            </a:r>
            <a:r>
              <a:rPr lang="en-US" sz="2000" dirty="0" err="1"/>
              <a:t>interven</a:t>
            </a:r>
            <a:r>
              <a:rPr lang="cs-CZ" sz="2000" dirty="0" err="1"/>
              <a:t>ce</a:t>
            </a:r>
            <a:r>
              <a:rPr lang="en-US" sz="2000" dirty="0"/>
              <a:t> (SAVR or TAVI) </a:t>
            </a:r>
            <a:r>
              <a:rPr lang="cs-CZ" sz="2000" dirty="0"/>
              <a:t>u</a:t>
            </a:r>
            <a:r>
              <a:rPr lang="en-US" sz="2000" dirty="0"/>
              <a:t> asymptomatic</a:t>
            </a:r>
            <a:r>
              <a:rPr lang="cs-CZ" sz="2000" dirty="0" err="1"/>
              <a:t>kých</a:t>
            </a:r>
            <a:r>
              <a:rPr lang="cs-CZ" sz="2000" dirty="0"/>
              <a:t> </a:t>
            </a:r>
            <a:r>
              <a:rPr lang="en-US" sz="2000" dirty="0"/>
              <a:t> pa</a:t>
            </a:r>
            <a:r>
              <a:rPr lang="cs-CZ" sz="2000" dirty="0"/>
              <a:t>c</a:t>
            </a:r>
            <a:r>
              <a:rPr lang="en-US" sz="2000" dirty="0" err="1"/>
              <a:t>ient</a:t>
            </a:r>
            <a:r>
              <a:rPr lang="cs-CZ" sz="2000" dirty="0"/>
              <a:t>ů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202124"/>
                </a:solidFill>
              </a:rPr>
              <a:t>Role TAVI u mladších pacientů s nízkým rizikem, u </a:t>
            </a:r>
            <a:r>
              <a:rPr lang="cs-CZ" altLang="cs-CZ" sz="2000" dirty="0" err="1">
                <a:solidFill>
                  <a:srgbClr val="202124"/>
                </a:solidFill>
              </a:rPr>
              <a:t>bikuspidální</a:t>
            </a:r>
            <a:r>
              <a:rPr lang="cs-CZ" altLang="cs-CZ" sz="2000" dirty="0">
                <a:solidFill>
                  <a:srgbClr val="202124"/>
                </a:solidFill>
              </a:rPr>
              <a:t> chlopně a středně významnou AS a zhoršenou funkcí LKS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202124"/>
                </a:solidFill>
              </a:rPr>
              <a:t>Výsledky </a:t>
            </a:r>
            <a:r>
              <a:rPr lang="cs-CZ" altLang="cs-CZ" sz="2000" dirty="0" err="1">
                <a:solidFill>
                  <a:srgbClr val="202124"/>
                </a:solidFill>
              </a:rPr>
              <a:t>reintervencí</a:t>
            </a:r>
            <a:r>
              <a:rPr lang="cs-CZ" altLang="cs-CZ" sz="2000" dirty="0">
                <a:solidFill>
                  <a:srgbClr val="202124"/>
                </a:solidFill>
              </a:rPr>
              <a:t>  ( chlopenních, koronárních) po TAVI a SAVR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cs-CZ" sz="2000" dirty="0">
                <a:solidFill>
                  <a:srgbClr val="202124"/>
                </a:solidFill>
              </a:rPr>
              <a:t>Význam </a:t>
            </a:r>
            <a:r>
              <a:rPr lang="cs-CZ" altLang="cs-CZ" sz="2000" dirty="0" err="1">
                <a:solidFill>
                  <a:srgbClr val="202124"/>
                </a:solidFill>
              </a:rPr>
              <a:t>revaskularizace</a:t>
            </a:r>
            <a:r>
              <a:rPr lang="cs-CZ" altLang="cs-CZ" sz="2000" dirty="0">
                <a:solidFill>
                  <a:srgbClr val="202124"/>
                </a:solidFill>
              </a:rPr>
              <a:t> u pacientů s významnou AS a asymptomatickou </a:t>
            </a:r>
            <a:r>
              <a:rPr lang="cs-CZ" altLang="cs-CZ" sz="2000" dirty="0" err="1">
                <a:solidFill>
                  <a:srgbClr val="202124"/>
                </a:solidFill>
              </a:rPr>
              <a:t>konkomitantní</a:t>
            </a:r>
            <a:r>
              <a:rPr lang="cs-CZ" altLang="cs-CZ" sz="2000" dirty="0">
                <a:solidFill>
                  <a:srgbClr val="202124"/>
                </a:solidFill>
              </a:rPr>
              <a:t> ICHS</a:t>
            </a:r>
            <a:endParaRPr lang="cs-CZ" altLang="en-US" sz="2000" dirty="0"/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en-US" sz="2000" dirty="0"/>
              <a:t>identifikace asymptomatických pacientů, kteří by mohli profitovat z časné operace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en-US" sz="2000" dirty="0"/>
              <a:t>malá  data ohledně dlouhodobého FU po TAVI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en-US" sz="2000" dirty="0" err="1"/>
              <a:t>kriteria</a:t>
            </a:r>
            <a:r>
              <a:rPr lang="cs-CZ" altLang="en-US" sz="2000" dirty="0"/>
              <a:t> rozhodování mezi TAVI a SAVR, TAVI u pacientů s nízkým rizikem??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r>
              <a:rPr lang="cs-CZ" altLang="en-US" sz="2000" dirty="0"/>
              <a:t>upřesnění </a:t>
            </a:r>
            <a:r>
              <a:rPr lang="cs-CZ" altLang="en-US" sz="2000" dirty="0" err="1"/>
              <a:t>kriterií</a:t>
            </a:r>
            <a:r>
              <a:rPr lang="cs-CZ" altLang="en-US" sz="2000" dirty="0"/>
              <a:t>, kdy už TAVI neprovádět</a:t>
            </a:r>
          </a:p>
          <a:p>
            <a:pPr eaLnBrk="1" hangingPunct="1"/>
            <a:endParaRPr lang="cs-CZ" alt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EFC59D-F892-47D9-BF5A-23F60169DA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2D2196-30D5-406A-B95F-284DC74CA4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620BCA-7508-439D-8B96-13D59B7F3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6503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39E904-798D-4D54-9319-157FB59D1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400" y="2857500"/>
            <a:ext cx="10972800" cy="1143000"/>
          </a:xfrm>
        </p:spPr>
        <p:txBody>
          <a:bodyPr/>
          <a:lstStyle/>
          <a:p>
            <a:r>
              <a:rPr lang="cs-CZ" dirty="0"/>
              <a:t>Děkuji za pozornost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888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5">
            <a:extLst>
              <a:ext uri="{FF2B5EF4-FFF2-40B4-BE49-F238E27FC236}">
                <a16:creationId xmlns:a16="http://schemas.microsoft.com/office/drawing/2014/main" id="{F23BE953-0B4C-4724-8523-9F4FD94B07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47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F3AA4A-0DAA-483F-8F2E-14D74073E78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2"/>
          </a:solidFill>
        </p:spPr>
        <p:txBody>
          <a:bodyPr/>
          <a:lstStyle/>
          <a:p>
            <a:r>
              <a:rPr lang="cs-CZ" dirty="0"/>
              <a:t>Aortální stenóza, co nového v </a:t>
            </a:r>
            <a:r>
              <a:rPr lang="cs-CZ" dirty="0" err="1"/>
              <a:t>guidelines</a:t>
            </a:r>
            <a:endParaRPr lang="en-GB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2AA6438-371E-492A-89C1-C0DBB5206A94}"/>
              </a:ext>
            </a:extLst>
          </p:cNvPr>
          <p:cNvSpPr txBox="1"/>
          <p:nvPr/>
        </p:nvSpPr>
        <p:spPr>
          <a:xfrm>
            <a:off x="911423" y="5378575"/>
            <a:ext cx="51845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Aortální stenóza (AS) je nejčastější chlopenní vadou v Evropě </a:t>
            </a:r>
            <a:r>
              <a:rPr lang="cs-CZ" sz="1800" baseline="300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(1)</a:t>
            </a:r>
            <a:r>
              <a:rPr lang="cs-CZ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a Severní Americe, vyžadující chirurgický zákrok nebo </a:t>
            </a:r>
            <a:r>
              <a:rPr lang="cs-CZ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transkatétrovou</a:t>
            </a:r>
            <a:r>
              <a:rPr lang="cs-CZ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implantaci. </a:t>
            </a:r>
          </a:p>
          <a:p>
            <a:r>
              <a:rPr lang="cs-CZ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Její prevalence stoupá v důsledku stárnutí populace</a:t>
            </a:r>
            <a:endParaRPr lang="en-GB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545F399-5B6B-4596-A7D2-AEC9266DEA94}"/>
              </a:ext>
            </a:extLst>
          </p:cNvPr>
          <p:cNvSpPr txBox="1"/>
          <p:nvPr/>
        </p:nvSpPr>
        <p:spPr>
          <a:xfrm>
            <a:off x="8616280" y="6191866"/>
            <a:ext cx="3184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cs-CZ" b="0" i="1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Yadgir</a:t>
            </a:r>
            <a:r>
              <a:rPr lang="cs-CZ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 S, </a:t>
            </a:r>
            <a:r>
              <a:rPr lang="cs-CZ" b="0" i="1" dirty="0" err="1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Circulation</a:t>
            </a:r>
            <a:r>
              <a:rPr lang="cs-CZ" b="0" i="1" dirty="0">
                <a:solidFill>
                  <a:srgbClr val="2A2A2A"/>
                </a:solidFill>
                <a:effectLst/>
                <a:latin typeface="Source Sans Pro" panose="020B0503030403020204" pitchFamily="34" charset="0"/>
              </a:rPr>
              <a:t> 2020</a:t>
            </a:r>
          </a:p>
          <a:p>
            <a:endParaRPr lang="en-GB" dirty="0"/>
          </a:p>
        </p:txBody>
      </p:sp>
      <p:pic>
        <p:nvPicPr>
          <p:cNvPr id="15" name="Zástupný obsah 14">
            <a:extLst>
              <a:ext uri="{FF2B5EF4-FFF2-40B4-BE49-F238E27FC236}">
                <a16:creationId xmlns:a16="http://schemas.microsoft.com/office/drawing/2014/main" id="{A83BEB22-7107-4174-89F7-875F503C1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7448" y="1512156"/>
            <a:ext cx="9477375" cy="3771900"/>
          </a:xfrm>
        </p:spPr>
      </p:pic>
    </p:spTree>
    <p:extLst>
      <p:ext uri="{BB962C8B-B14F-4D97-AF65-F5344CB8AC3E}">
        <p14:creationId xmlns:p14="http://schemas.microsoft.com/office/powerpoint/2010/main" val="2580697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35E671D6-2948-4F18-9A6C-50E149E7C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692696"/>
            <a:ext cx="8712968" cy="864096"/>
          </a:xfrm>
          <a:solidFill>
            <a:schemeClr val="bg2"/>
          </a:solidFill>
        </p:spPr>
        <p:txBody>
          <a:bodyPr/>
          <a:lstStyle/>
          <a:p>
            <a:pPr algn="l" eaLnBrk="1" hangingPunct="1"/>
            <a:r>
              <a:rPr lang="cs-CZ" altLang="en-US" sz="3000" dirty="0"/>
              <a:t>Aortální  stenóza  - novinky/ změny oproti  verzi 2017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C623A93D-FAB5-4369-BF01-6BA9A4B6E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2314352"/>
            <a:ext cx="9361040" cy="385095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endParaRPr lang="cs-CZ" altLang="en-US" sz="21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/>
              <a:t>zhodnocení významnosti AS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/>
              <a:t>indikace k intervenci ( </a:t>
            </a:r>
            <a:r>
              <a:rPr lang="cs-CZ" altLang="en-US" sz="2100" dirty="0" err="1"/>
              <a:t>low</a:t>
            </a:r>
            <a:r>
              <a:rPr lang="cs-CZ" altLang="en-US" sz="2100" dirty="0"/>
              <a:t> gradient AS, asymptomatická aortální </a:t>
            </a:r>
            <a:r>
              <a:rPr lang="cs-CZ" altLang="en-US" sz="2100" dirty="0" err="1"/>
              <a:t>stenoza</a:t>
            </a:r>
            <a:r>
              <a:rPr lang="cs-CZ" altLang="en-US" sz="2100" dirty="0"/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/>
              <a:t>volba typu intervence (SAVR vs. TAVI </a:t>
            </a:r>
            <a:r>
              <a:rPr lang="cs-CZ" altLang="en-US" sz="2100" dirty="0" err="1"/>
              <a:t>vs.BAV</a:t>
            </a:r>
            <a:r>
              <a:rPr lang="cs-CZ" altLang="en-US" sz="2100" dirty="0"/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/>
              <a:t>Léčba u pacientů po intervenci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cs-CZ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>
            <a:extLst>
              <a:ext uri="{FF2B5EF4-FFF2-40B4-BE49-F238E27FC236}">
                <a16:creationId xmlns:a16="http://schemas.microsoft.com/office/drawing/2014/main" id="{35E671D6-2948-4F18-9A6C-50E149E7C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496" y="692696"/>
            <a:ext cx="8712968" cy="864096"/>
          </a:xfrm>
          <a:solidFill>
            <a:schemeClr val="bg2"/>
          </a:solidFill>
        </p:spPr>
        <p:txBody>
          <a:bodyPr/>
          <a:lstStyle/>
          <a:p>
            <a:pPr algn="l" eaLnBrk="1" hangingPunct="1"/>
            <a:r>
              <a:rPr lang="cs-CZ" altLang="en-US" sz="3000" dirty="0"/>
              <a:t>Aortální  stenóza  - novinky/ změny oproti  verzi 2017</a:t>
            </a:r>
          </a:p>
        </p:txBody>
      </p:sp>
      <p:sp>
        <p:nvSpPr>
          <p:cNvPr id="4099" name="Zástupný symbol pro obsah 2">
            <a:extLst>
              <a:ext uri="{FF2B5EF4-FFF2-40B4-BE49-F238E27FC236}">
                <a16:creationId xmlns:a16="http://schemas.microsoft.com/office/drawing/2014/main" id="{C623A93D-FAB5-4369-BF01-6BA9A4B6E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2314352"/>
            <a:ext cx="9361040" cy="385095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§"/>
            </a:pPr>
            <a:endParaRPr lang="cs-CZ" altLang="en-US" sz="21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/>
              <a:t>zhodnocení významnosti AS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indikace k intervenci ( </a:t>
            </a:r>
            <a:r>
              <a:rPr lang="cs-CZ" altLang="en-US" sz="2100" dirty="0" err="1">
                <a:solidFill>
                  <a:schemeClr val="bg1">
                    <a:lumMod val="75000"/>
                  </a:schemeClr>
                </a:solidFill>
              </a:rPr>
              <a:t>low</a:t>
            </a: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 gradient AS, asymptomatická aortální </a:t>
            </a:r>
            <a:r>
              <a:rPr lang="cs-CZ" altLang="en-US" sz="2100" dirty="0" err="1">
                <a:solidFill>
                  <a:schemeClr val="bg1">
                    <a:lumMod val="75000"/>
                  </a:schemeClr>
                </a:solidFill>
              </a:rPr>
              <a:t>stenoza</a:t>
            </a: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volba typu intervence (SAVR vs. TAVI </a:t>
            </a:r>
            <a:r>
              <a:rPr lang="cs-CZ" altLang="en-US" sz="2100" dirty="0" err="1">
                <a:solidFill>
                  <a:schemeClr val="bg1">
                    <a:lumMod val="75000"/>
                  </a:schemeClr>
                </a:solidFill>
              </a:rPr>
              <a:t>vs.BAV</a:t>
            </a: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en-US" sz="2100" dirty="0">
                <a:solidFill>
                  <a:schemeClr val="bg1">
                    <a:lumMod val="75000"/>
                  </a:schemeClr>
                </a:solidFill>
              </a:rPr>
              <a:t>Léčba u pacientů po intervenci</a:t>
            </a:r>
          </a:p>
          <a:p>
            <a:pPr eaLnBrk="1" hangingPunct="1">
              <a:buFont typeface="Wingdings" panose="05000000000000000000" pitchFamily="2" charset="2"/>
              <a:buChar char="§"/>
            </a:pPr>
            <a:endParaRPr lang="cs-CZ" altLang="en-US" dirty="0"/>
          </a:p>
        </p:txBody>
      </p:sp>
    </p:spTree>
    <p:extLst>
      <p:ext uri="{BB962C8B-B14F-4D97-AF65-F5344CB8AC3E}">
        <p14:creationId xmlns:p14="http://schemas.microsoft.com/office/powerpoint/2010/main" val="5178211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93AB2F-2A50-4C77-8658-08123E4C7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00" y="548680"/>
            <a:ext cx="8712000" cy="864000"/>
          </a:xfrm>
          <a:solidFill>
            <a:schemeClr val="bg2"/>
          </a:solidFill>
        </p:spPr>
        <p:txBody>
          <a:bodyPr/>
          <a:lstStyle/>
          <a:p>
            <a:r>
              <a:rPr lang="cs-CZ" sz="3200" dirty="0">
                <a:latin typeface="+mn-lt"/>
              </a:rPr>
              <a:t>Zhodnocení významnosti aortální stenózy</a:t>
            </a:r>
            <a:endParaRPr lang="en-GB" sz="3200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7CDFF0-86AD-4012-B2AF-73CD85862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2057399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cs-CZ" sz="1800" b="1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Echokardiografie:</a:t>
            </a:r>
            <a:endParaRPr lang="cs-CZ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 klíčová pro potvrzení diagnózy a závažnosti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 detekci současného  onemocnění další chlopně </a:t>
            </a:r>
            <a:endParaRPr lang="cs-CZ" sz="1800" dirty="0">
              <a:solidFill>
                <a:srgbClr val="202124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-  patologie aorty a pro informace o prognóze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202124"/>
                </a:solidFill>
                <a:latin typeface="Calibri" panose="020F0502020204030204" pitchFamily="34" charset="0"/>
              </a:rPr>
              <a:t>Základní echokardiografické  parametry :</a:t>
            </a:r>
          </a:p>
          <a:p>
            <a:pPr>
              <a:buFontTx/>
              <a:buChar char="-"/>
            </a:pPr>
            <a:r>
              <a:rPr lang="cs-CZ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střední tlakový gradient (nejrobustnější parametr)</a:t>
            </a:r>
          </a:p>
          <a:p>
            <a:pPr>
              <a:buFontTx/>
              <a:buChar char="-"/>
            </a:pPr>
            <a:r>
              <a:rPr lang="cs-CZ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maximální </a:t>
            </a:r>
            <a:r>
              <a:rPr lang="cs-CZ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transvalvulární</a:t>
            </a:r>
            <a:r>
              <a:rPr lang="cs-CZ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rychlost (V max) </a:t>
            </a:r>
            <a:endParaRPr lang="cs-CZ" sz="1800" dirty="0">
              <a:solidFill>
                <a:srgbClr val="202124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buFontTx/>
              <a:buChar char="-"/>
            </a:pPr>
            <a:r>
              <a:rPr lang="cs-CZ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plocha chlopně (AVA) </a:t>
            </a:r>
            <a:endParaRPr lang="cs-CZ" sz="1800" b="1" dirty="0">
              <a:solidFill>
                <a:srgbClr val="202124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1800" b="1" dirty="0">
                <a:solidFill>
                  <a:srgbClr val="202124"/>
                </a:solidFill>
                <a:latin typeface="Calibri" panose="020F0502020204030204" pitchFamily="34" charset="0"/>
              </a:rPr>
              <a:t>-    </a:t>
            </a:r>
            <a:r>
              <a:rPr lang="cs-CZ" sz="1800" dirty="0">
                <a:solidFill>
                  <a:srgbClr val="202124"/>
                </a:solidFill>
                <a:latin typeface="Calibri" panose="020F0502020204030204" pitchFamily="34" charset="0"/>
              </a:rPr>
              <a:t>SV;  n</a:t>
            </a:r>
            <a:r>
              <a:rPr lang="cs-CZ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ízký průtok  = tepový objem (</a:t>
            </a:r>
            <a:r>
              <a:rPr lang="cs-CZ" sz="1800" dirty="0" err="1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SVi</a:t>
            </a:r>
            <a:r>
              <a:rPr lang="cs-CZ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≤35 ml/m²</a:t>
            </a:r>
          </a:p>
          <a:p>
            <a:pPr marL="0" indent="0">
              <a:buNone/>
            </a:pPr>
            <a:r>
              <a:rPr lang="cs-CZ" sz="1800" b="1" dirty="0">
                <a:solidFill>
                  <a:srgbClr val="202124"/>
                </a:solidFill>
                <a:latin typeface="Calibri" panose="020F0502020204030204" pitchFamily="34" charset="0"/>
              </a:rPr>
              <a:t>Další parametry </a:t>
            </a:r>
          </a:p>
          <a:p>
            <a:pPr>
              <a:buFontTx/>
              <a:buChar char="-"/>
            </a:pPr>
            <a:r>
              <a:rPr lang="cs-CZ" sz="1800" dirty="0">
                <a:solidFill>
                  <a:srgbClr val="202124"/>
                </a:solidFill>
                <a:latin typeface="Calibri" panose="020F0502020204030204" pitchFamily="34" charset="0"/>
              </a:rPr>
              <a:t>bezrozměrný dopplerovský  index;   </a:t>
            </a:r>
            <a:r>
              <a:rPr lang="cs-CZ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&lt;0,25 vysoká 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 pravděpodobnost těžké AS</a:t>
            </a:r>
          </a:p>
          <a:p>
            <a:pPr>
              <a:buFontTx/>
              <a:buChar char="-"/>
            </a:pPr>
            <a:r>
              <a:rPr lang="cs-CZ" sz="1800" dirty="0">
                <a:solidFill>
                  <a:srgbClr val="202124"/>
                </a:solidFill>
                <a:latin typeface="Calibri" panose="020F0502020204030204" pitchFamily="34" charset="0"/>
              </a:rPr>
              <a:t>GLS &gt;</a:t>
            </a:r>
            <a:r>
              <a:rPr lang="cs-CZ" sz="1800" dirty="0">
                <a:solidFill>
                  <a:srgbClr val="202124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- 15% riziko klinického zhoršení vč. NS</a:t>
            </a:r>
            <a:endParaRPr lang="cs-CZ" sz="1800" dirty="0">
              <a:solidFill>
                <a:srgbClr val="202124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1800" b="1" dirty="0">
              <a:solidFill>
                <a:srgbClr val="202124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cs-CZ" sz="1800" b="1" dirty="0">
              <a:solidFill>
                <a:srgbClr val="202124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Obrázek 4" descr="HKKrizovaCW.jpg">
            <a:extLst>
              <a:ext uri="{FF2B5EF4-FFF2-40B4-BE49-F238E27FC236}">
                <a16:creationId xmlns:a16="http://schemas.microsoft.com/office/drawing/2014/main" id="{88D8A12B-1139-4193-8759-1955A0496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520" y="1946108"/>
            <a:ext cx="2634498" cy="183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mpl  x plane">
            <a:hlinkClick r:id="" action="ppaction://media"/>
            <a:extLst>
              <a:ext uri="{FF2B5EF4-FFF2-40B4-BE49-F238E27FC236}">
                <a16:creationId xmlns:a16="http://schemas.microsoft.com/office/drawing/2014/main" id="{9E5910B9-0F1C-4732-AF3F-3D188EAD38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60787" y="4565620"/>
            <a:ext cx="2556000" cy="1785143"/>
          </a:xfrm>
          <a:prstGeom prst="rect">
            <a:avLst/>
          </a:prstGeom>
        </p:spPr>
      </p:pic>
      <p:pic>
        <p:nvPicPr>
          <p:cNvPr id="6" name="Obrázek 5" descr="HKJanousekPravaparasterna1.jpg">
            <a:extLst>
              <a:ext uri="{FF2B5EF4-FFF2-40B4-BE49-F238E27FC236}">
                <a16:creationId xmlns:a16="http://schemas.microsoft.com/office/drawing/2014/main" id="{5F204F61-B59E-4BA7-88CC-22E97891E8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991" y="1947318"/>
            <a:ext cx="2632017" cy="183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Wagnerova A4C strain">
            <a:hlinkClick r:id="" action="ppaction://media"/>
            <a:extLst>
              <a:ext uri="{FF2B5EF4-FFF2-40B4-BE49-F238E27FC236}">
                <a16:creationId xmlns:a16="http://schemas.microsoft.com/office/drawing/2014/main" id="{2755C5D6-0174-47E7-9294-2F06526E5A7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312181" y="4023515"/>
            <a:ext cx="2139995" cy="2304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DC9BF4-5FE6-42F9-AE99-731FD4064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5600" y="247237"/>
            <a:ext cx="6985000" cy="865188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pPr>
              <a:defRPr/>
            </a:pPr>
            <a:br>
              <a:rPr lang="cs-CZ" sz="3600" dirty="0"/>
            </a:br>
            <a:r>
              <a:rPr lang="cs-CZ" sz="3600" dirty="0" err="1"/>
              <a:t>Low</a:t>
            </a:r>
            <a:r>
              <a:rPr lang="cs-CZ" sz="3600" dirty="0"/>
              <a:t>  gradient AS</a:t>
            </a:r>
            <a:br>
              <a:rPr lang="cs-CZ" dirty="0"/>
            </a:br>
            <a:endParaRPr lang="cs-CZ" dirty="0"/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03B6B466-BE74-4743-81E6-6AAE64AAA1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396" y="1145670"/>
            <a:ext cx="8736013" cy="3058319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cs-CZ" altLang="cs-CZ" sz="2000" dirty="0"/>
              <a:t>AV ≤ 1 cm</a:t>
            </a:r>
            <a:r>
              <a:rPr lang="cs-CZ" altLang="cs-CZ" sz="2000" baseline="30000" dirty="0"/>
              <a:t>2 </a:t>
            </a:r>
            <a:r>
              <a:rPr lang="cs-CZ" altLang="cs-CZ" sz="2000" dirty="0"/>
              <a:t>PG </a:t>
            </a:r>
            <a:r>
              <a:rPr lang="cs-CZ" altLang="cs-CZ" sz="2000" dirty="0" err="1"/>
              <a:t>mean</a:t>
            </a:r>
            <a:r>
              <a:rPr lang="cs-CZ" altLang="cs-CZ" sz="2000" dirty="0"/>
              <a:t> &lt; 40 mm </a:t>
            </a:r>
            <a:r>
              <a:rPr lang="cs-CZ" altLang="cs-CZ" sz="2000" dirty="0" err="1"/>
              <a:t>Hg</a:t>
            </a:r>
            <a:endParaRPr lang="cs-CZ" altLang="cs-CZ" sz="2000" dirty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dirty="0"/>
              <a:t>                                                                EF LK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dirty="0"/>
              <a:t>                                                                                                        SVI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400" dirty="0"/>
              <a:t>                                                                                   </a:t>
            </a:r>
            <a:endParaRPr lang="cs-CZ" altLang="cs-CZ" sz="2000" dirty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1600" dirty="0"/>
              <a:t>                                                                       </a:t>
            </a:r>
            <a:endParaRPr lang="cs-CZ" altLang="cs-CZ" sz="1600" baseline="30000" dirty="0"/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dirty="0"/>
              <a:t>„Klasická“                                    Paradoxní                                        NF-LG </a:t>
            </a:r>
          </a:p>
          <a:p>
            <a:pPr>
              <a:buFont typeface="arial" panose="020B0604020202020204" pitchFamily="34" charset="0"/>
              <a:buNone/>
            </a:pPr>
            <a:r>
              <a:rPr lang="cs-CZ" altLang="cs-CZ" sz="2000" dirty="0"/>
              <a:t>   LF- LG</a:t>
            </a:r>
            <a:r>
              <a:rPr lang="cs-CZ" altLang="cs-CZ" sz="1600" dirty="0"/>
              <a:t>-                                                    </a:t>
            </a:r>
            <a:r>
              <a:rPr lang="cs-CZ" altLang="cs-CZ" sz="2000" dirty="0"/>
              <a:t>LF-LG</a:t>
            </a:r>
            <a:endParaRPr lang="cs-CZ" altLang="cs-CZ" sz="1600" dirty="0"/>
          </a:p>
        </p:txBody>
      </p:sp>
      <p:cxnSp>
        <p:nvCxnSpPr>
          <p:cNvPr id="5" name="Přímá spojovací šipka 4">
            <a:extLst>
              <a:ext uri="{FF2B5EF4-FFF2-40B4-BE49-F238E27FC236}">
                <a16:creationId xmlns:a16="http://schemas.microsoft.com/office/drawing/2014/main" id="{6D0EBB2B-96C7-45B1-A908-2D4BA20092AF}"/>
              </a:ext>
            </a:extLst>
          </p:cNvPr>
          <p:cNvCxnSpPr/>
          <p:nvPr/>
        </p:nvCxnSpPr>
        <p:spPr>
          <a:xfrm flipH="1">
            <a:off x="4368801" y="1736727"/>
            <a:ext cx="647700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ovací šipka 6">
            <a:extLst>
              <a:ext uri="{FF2B5EF4-FFF2-40B4-BE49-F238E27FC236}">
                <a16:creationId xmlns:a16="http://schemas.microsoft.com/office/drawing/2014/main" id="{3EC4CB6E-23CF-4093-82BA-70C7C91ACF05}"/>
              </a:ext>
            </a:extLst>
          </p:cNvPr>
          <p:cNvCxnSpPr/>
          <p:nvPr/>
        </p:nvCxnSpPr>
        <p:spPr>
          <a:xfrm>
            <a:off x="6396039" y="1736727"/>
            <a:ext cx="720725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26" name="Picture 4">
            <a:extLst>
              <a:ext uri="{FF2B5EF4-FFF2-40B4-BE49-F238E27FC236}">
                <a16:creationId xmlns:a16="http://schemas.microsoft.com/office/drawing/2014/main" id="{A4DAC647-D50D-426A-B34C-C8F092AC8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77" y="2639050"/>
            <a:ext cx="9366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6">
            <a:extLst>
              <a:ext uri="{FF2B5EF4-FFF2-40B4-BE49-F238E27FC236}">
                <a16:creationId xmlns:a16="http://schemas.microsoft.com/office/drawing/2014/main" id="{FC4B1597-6CD6-4817-8FE3-734039490F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267" y="2678178"/>
            <a:ext cx="9493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>
            <a:extLst>
              <a:ext uri="{FF2B5EF4-FFF2-40B4-BE49-F238E27FC236}">
                <a16:creationId xmlns:a16="http://schemas.microsoft.com/office/drawing/2014/main" id="{C8A353E4-263B-43CA-920A-50A8A1964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6742" y="2791227"/>
            <a:ext cx="925513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Přímá spojovací šipka 18">
            <a:extLst>
              <a:ext uri="{FF2B5EF4-FFF2-40B4-BE49-F238E27FC236}">
                <a16:creationId xmlns:a16="http://schemas.microsoft.com/office/drawing/2014/main" id="{F12ED96C-0833-4D3D-ACC2-861120483F50}"/>
              </a:ext>
            </a:extLst>
          </p:cNvPr>
          <p:cNvCxnSpPr/>
          <p:nvPr/>
        </p:nvCxnSpPr>
        <p:spPr>
          <a:xfrm flipH="1">
            <a:off x="6580301" y="1916026"/>
            <a:ext cx="649288" cy="2873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>
            <a:extLst>
              <a:ext uri="{FF2B5EF4-FFF2-40B4-BE49-F238E27FC236}">
                <a16:creationId xmlns:a16="http://schemas.microsoft.com/office/drawing/2014/main" id="{1E25BA3B-B5E9-43BC-A2BA-78A53FA837BC}"/>
              </a:ext>
            </a:extLst>
          </p:cNvPr>
          <p:cNvCxnSpPr/>
          <p:nvPr/>
        </p:nvCxnSpPr>
        <p:spPr>
          <a:xfrm>
            <a:off x="8390682" y="1974602"/>
            <a:ext cx="649287" cy="358775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Přímá spojovací šipka 27">
            <a:extLst>
              <a:ext uri="{FF2B5EF4-FFF2-40B4-BE49-F238E27FC236}">
                <a16:creationId xmlns:a16="http://schemas.microsoft.com/office/drawing/2014/main" id="{C64F0C1F-FE34-48C1-9FD1-369B001AA547}"/>
              </a:ext>
            </a:extLst>
          </p:cNvPr>
          <p:cNvCxnSpPr/>
          <p:nvPr/>
        </p:nvCxnSpPr>
        <p:spPr>
          <a:xfrm>
            <a:off x="3396457" y="2000488"/>
            <a:ext cx="0" cy="50323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LG klas. PLAX.avi">
            <a:hlinkClick r:id="" action="ppaction://media"/>
            <a:extLst>
              <a:ext uri="{FF2B5EF4-FFF2-40B4-BE49-F238E27FC236}">
                <a16:creationId xmlns:a16="http://schemas.microsoft.com/office/drawing/2014/main" id="{C86035E5-9D43-4BB3-B304-8E07A1FE65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43" y="4170516"/>
            <a:ext cx="2382459" cy="165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NF-LG.avi">
            <a:hlinkClick r:id="" action="ppaction://media"/>
            <a:extLst>
              <a:ext uri="{FF2B5EF4-FFF2-40B4-BE49-F238E27FC236}">
                <a16:creationId xmlns:a16="http://schemas.microsoft.com/office/drawing/2014/main" id="{0AC2B860-112D-4940-B0AE-C4A9CF2FCAB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4127087"/>
            <a:ext cx="2322576" cy="161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ovéPole 25">
            <a:extLst>
              <a:ext uri="{FF2B5EF4-FFF2-40B4-BE49-F238E27FC236}">
                <a16:creationId xmlns:a16="http://schemas.microsoft.com/office/drawing/2014/main" id="{CCDDCA47-E8CE-4A1E-8C43-D2DCFBAE1D7E}"/>
              </a:ext>
            </a:extLst>
          </p:cNvPr>
          <p:cNvSpPr txBox="1"/>
          <p:nvPr/>
        </p:nvSpPr>
        <p:spPr>
          <a:xfrm flipH="1">
            <a:off x="5389044" y="2252107"/>
            <a:ext cx="1296984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&lt;35 ml/m2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81E153DB-3959-47DB-82C4-286CB328346C}"/>
              </a:ext>
            </a:extLst>
          </p:cNvPr>
          <p:cNvSpPr txBox="1"/>
          <p:nvPr/>
        </p:nvSpPr>
        <p:spPr>
          <a:xfrm flipH="1">
            <a:off x="7326316" y="1551783"/>
            <a:ext cx="1008063" cy="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50% 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934AE50C-82EA-423F-9525-90571BE85B0F}"/>
              </a:ext>
            </a:extLst>
          </p:cNvPr>
          <p:cNvSpPr txBox="1"/>
          <p:nvPr/>
        </p:nvSpPr>
        <p:spPr>
          <a:xfrm flipH="1">
            <a:off x="2892426" y="1495277"/>
            <a:ext cx="1008062" cy="36988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50% 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37B1698B-F4D9-4BDC-BA5B-BE18763B038B}"/>
              </a:ext>
            </a:extLst>
          </p:cNvPr>
          <p:cNvSpPr txBox="1"/>
          <p:nvPr/>
        </p:nvSpPr>
        <p:spPr>
          <a:xfrm flipH="1">
            <a:off x="8885945" y="2353630"/>
            <a:ext cx="1463676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cs-CZ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&gt;35 ml/m2</a:t>
            </a:r>
          </a:p>
        </p:txBody>
      </p:sp>
      <p:pic>
        <p:nvPicPr>
          <p:cNvPr id="20" name="PLF LG PLAX.avi">
            <a:hlinkClick r:id="" action="ppaction://media"/>
            <a:extLst>
              <a:ext uri="{FF2B5EF4-FFF2-40B4-BE49-F238E27FC236}">
                <a16:creationId xmlns:a16="http://schemas.microsoft.com/office/drawing/2014/main" id="{4BD43A14-2A50-495C-95EA-511B4F89D69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258" y="4174079"/>
            <a:ext cx="2322576" cy="161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ovéPole 21">
            <a:extLst>
              <a:ext uri="{FF2B5EF4-FFF2-40B4-BE49-F238E27FC236}">
                <a16:creationId xmlns:a16="http://schemas.microsoft.com/office/drawing/2014/main" id="{B838A7C3-2218-4C1E-9536-65D68C65D412}"/>
              </a:ext>
            </a:extLst>
          </p:cNvPr>
          <p:cNvSpPr txBox="1"/>
          <p:nvPr/>
        </p:nvSpPr>
        <p:spPr>
          <a:xfrm>
            <a:off x="767408" y="5917985"/>
            <a:ext cx="108732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cs-CZ" altLang="en-US" dirty="0">
                <a:solidFill>
                  <a:prstClr val="black"/>
                </a:solidFill>
              </a:rPr>
              <a:t>H</a:t>
            </a:r>
            <a:r>
              <a:rPr kumimoji="0" lang="cs-CZ" alt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eterogenní</a:t>
            </a:r>
            <a:r>
              <a:rPr kumimoji="0" lang="cs-CZ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populace  zahrnující pacienty s významnou i středně významnou AS,</a:t>
            </a:r>
            <a:r>
              <a:rPr lang="cs-CZ" altLang="en-US" dirty="0">
                <a:solidFill>
                  <a:prstClr val="black"/>
                </a:solidFill>
              </a:rPr>
              <a:t>   </a:t>
            </a:r>
            <a:r>
              <a:rPr kumimoji="0" lang="cs-CZ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chyby v měření, nekonzistence měření  AVA a gradientů jsou hlavními   zdroji   špatné klasifikace  ( nadhodnocení AS).</a:t>
            </a:r>
            <a:r>
              <a:rPr lang="cs-CZ" altLang="en-US" dirty="0">
                <a:solidFill>
                  <a:prstClr val="black"/>
                </a:solidFill>
              </a:rPr>
              <a:t>   Z</a:t>
            </a:r>
            <a:r>
              <a:rPr kumimoji="0" lang="cs-CZ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hodnocení zůstává výzvou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A9434F1-FDD2-404D-8432-AF827A081EE4}"/>
              </a:ext>
            </a:extLst>
          </p:cNvPr>
          <p:cNvSpPr txBox="1"/>
          <p:nvPr/>
        </p:nvSpPr>
        <p:spPr>
          <a:xfrm>
            <a:off x="10758523" y="4274611"/>
            <a:ext cx="8767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rgbClr val="FF0000"/>
                </a:solidFill>
              </a:rPr>
              <a:t>? ?</a:t>
            </a:r>
          </a:p>
          <a:p>
            <a:endParaRPr lang="en-GB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6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1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video>
              <p:cMediaNode>
                <p:cTn id="23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1951</TotalTime>
  <Words>1808</Words>
  <Application>Microsoft Office PowerPoint</Application>
  <PresentationFormat>Širokoúhlá obrazovka</PresentationFormat>
  <Paragraphs>200</Paragraphs>
  <Slides>32</Slides>
  <Notes>5</Notes>
  <HiddenSlides>0</HiddenSlides>
  <MMClips>5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32</vt:i4>
      </vt:variant>
    </vt:vector>
  </HeadingPairs>
  <TitlesOfParts>
    <vt:vector size="41" baseType="lpstr">
      <vt:lpstr>Arial</vt:lpstr>
      <vt:lpstr>Arial</vt:lpstr>
      <vt:lpstr>Calibri</vt:lpstr>
      <vt:lpstr>inherit</vt:lpstr>
      <vt:lpstr>Roboto</vt:lpstr>
      <vt:lpstr>Source Sans Pro</vt:lpstr>
      <vt:lpstr>Wingdings</vt:lpstr>
      <vt:lpstr>Office Theme</vt:lpstr>
      <vt:lpstr>Motiv sady Office</vt:lpstr>
      <vt:lpstr>Co je nového v guidelines ESC pro chlopenní vady 2021</vt:lpstr>
      <vt:lpstr>Prezentace aplikace PowerPoint</vt:lpstr>
      <vt:lpstr>Prezentace aplikace PowerPoint</vt:lpstr>
      <vt:lpstr>Prezentace aplikace PowerPoint</vt:lpstr>
      <vt:lpstr>Aortální stenóza, co nového v guidelines</vt:lpstr>
      <vt:lpstr>Aortální  stenóza  - novinky/ změny oproti  verzi 2017</vt:lpstr>
      <vt:lpstr>Aortální  stenóza  - novinky/ změny oproti  verzi 2017</vt:lpstr>
      <vt:lpstr>Zhodnocení významnosti aortální stenózy</vt:lpstr>
      <vt:lpstr> Low  gradient AS </vt:lpstr>
      <vt:lpstr>Zhodnocení významnosti aortální stenózy</vt:lpstr>
      <vt:lpstr>Aortální stenóza, stadia onemocnění</vt:lpstr>
      <vt:lpstr>Využití CT při hodnocení aortální stenózy, zvl. před TAVI</vt:lpstr>
      <vt:lpstr>Aortální  stenóza  - novinky/ změny oproti  verzi 2017</vt:lpstr>
      <vt:lpstr>  Důraz na optimální načasování  výkonu na chlopni.</vt:lpstr>
      <vt:lpstr>Prezentace aplikace PowerPoint</vt:lpstr>
      <vt:lpstr>Prezentace aplikace PowerPoint</vt:lpstr>
      <vt:lpstr>Prezentace aplikace PowerPoint</vt:lpstr>
      <vt:lpstr>Prezentace aplikace PowerPoint</vt:lpstr>
      <vt:lpstr>Aortální  stenóza  - novinky/ změny oproti  verzi 2017</vt:lpstr>
      <vt:lpstr>TAVI vs SAVR</vt:lpstr>
      <vt:lpstr>AS- volba typu intervence</vt:lpstr>
      <vt:lpstr>Prezentace aplikace PowerPoint</vt:lpstr>
      <vt:lpstr>Aortální  stenóza  - novinky/ změny oproti  verzi 2017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Aortální stenóza- klíčové body</vt:lpstr>
      <vt:lpstr>Nevyjasněné otázky u AS </vt:lpstr>
      <vt:lpstr>Děkuji za pozornost</vt:lpstr>
    </vt:vector>
  </TitlesOfParts>
  <Company>ESC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catherine_despres</dc:creator>
  <cp:lastModifiedBy>LÍNKOVÁ Hana MUDr.</cp:lastModifiedBy>
  <cp:revision>95</cp:revision>
  <dcterms:created xsi:type="dcterms:W3CDTF">2017-08-21T11:24:25Z</dcterms:created>
  <dcterms:modified xsi:type="dcterms:W3CDTF">2022-02-23T21:02:13Z</dcterms:modified>
</cp:coreProperties>
</file>