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30" r:id="rId3"/>
    <p:sldId id="260" r:id="rId4"/>
    <p:sldId id="261" r:id="rId5"/>
    <p:sldId id="258" r:id="rId6"/>
    <p:sldId id="265" r:id="rId7"/>
    <p:sldId id="268" r:id="rId8"/>
    <p:sldId id="269" r:id="rId9"/>
    <p:sldId id="266" r:id="rId10"/>
    <p:sldId id="267" r:id="rId11"/>
    <p:sldId id="272" r:id="rId12"/>
    <p:sldId id="271" r:id="rId13"/>
    <p:sldId id="273" r:id="rId14"/>
    <p:sldId id="263" r:id="rId15"/>
    <p:sldId id="274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77AB-C9B3-490E-B925-A1DB5B72E8C4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2537-0D83-4172-8154-E502AF1DF8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9687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77AB-C9B3-490E-B925-A1DB5B72E8C4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2537-0D83-4172-8154-E502AF1DF8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5751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77AB-C9B3-490E-B925-A1DB5B72E8C4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2537-0D83-4172-8154-E502AF1DF8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3270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77AB-C9B3-490E-B925-A1DB5B72E8C4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2537-0D83-4172-8154-E502AF1DF8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075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77AB-C9B3-490E-B925-A1DB5B72E8C4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2537-0D83-4172-8154-E502AF1DF8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31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77AB-C9B3-490E-B925-A1DB5B72E8C4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2537-0D83-4172-8154-E502AF1DF8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325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77AB-C9B3-490E-B925-A1DB5B72E8C4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2537-0D83-4172-8154-E502AF1DF8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585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77AB-C9B3-490E-B925-A1DB5B72E8C4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2537-0D83-4172-8154-E502AF1DF8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866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77AB-C9B3-490E-B925-A1DB5B72E8C4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2537-0D83-4172-8154-E502AF1DF8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041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77AB-C9B3-490E-B925-A1DB5B72E8C4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2537-0D83-4172-8154-E502AF1DF8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8636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77AB-C9B3-490E-B925-A1DB5B72E8C4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2537-0D83-4172-8154-E502AF1DF8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764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077AB-C9B3-490E-B925-A1DB5B72E8C4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D2537-0D83-4172-8154-E502AF1DF8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170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3.mp4"/><Relationship Id="rId7" Type="http://schemas.openxmlformats.org/officeDocument/2006/relationships/image" Target="../media/image13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3.mp4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88141" y="853421"/>
            <a:ext cx="9144000" cy="115467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  <a:latin typeface="+mn-lt"/>
              </a:rPr>
              <a:t>Novinky v </a:t>
            </a:r>
            <a:r>
              <a:rPr lang="cs-CZ" sz="3200" b="1" dirty="0" err="1">
                <a:solidFill>
                  <a:srgbClr val="FF0000"/>
                </a:solidFill>
                <a:latin typeface="+mn-lt"/>
              </a:rPr>
              <a:t>guidelines</a:t>
            </a:r>
            <a:r>
              <a:rPr lang="cs-CZ" sz="3200" b="1" dirty="0">
                <a:solidFill>
                  <a:srgbClr val="FF0000"/>
                </a:solidFill>
                <a:latin typeface="+mn-lt"/>
              </a:rPr>
              <a:t> </a:t>
            </a:r>
            <a:br>
              <a:rPr lang="cs-CZ" sz="3200" b="1" dirty="0">
                <a:solidFill>
                  <a:srgbClr val="FF0000"/>
                </a:solidFill>
                <a:latin typeface="+mn-lt"/>
              </a:rPr>
            </a:br>
            <a:r>
              <a:rPr lang="cs-CZ" sz="3200" b="1" dirty="0">
                <a:solidFill>
                  <a:srgbClr val="FF0000"/>
                </a:solidFill>
                <a:latin typeface="+mn-lt"/>
              </a:rPr>
              <a:t>pro vrozené srdeční vady v dospělosti: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05080" y="4605241"/>
            <a:ext cx="9144000" cy="1655762"/>
          </a:xfrm>
        </p:spPr>
        <p:txBody>
          <a:bodyPr/>
          <a:lstStyle/>
          <a:p>
            <a:r>
              <a:rPr lang="cs-CZ" dirty="0"/>
              <a:t>Jana Rubáčková Popelová</a:t>
            </a:r>
          </a:p>
          <a:p>
            <a:r>
              <a:rPr lang="cs-CZ" dirty="0"/>
              <a:t>Centrum pro vrozené srdeční vady</a:t>
            </a:r>
          </a:p>
          <a:p>
            <a:r>
              <a:rPr lang="cs-CZ" dirty="0"/>
              <a:t>Nemocnice Na Homolce, Praha 5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077200" y="6261003"/>
            <a:ext cx="3065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>
                <a:solidFill>
                  <a:srgbClr val="00B0F0"/>
                </a:solidFill>
              </a:rPr>
              <a:t>Hradec Králové, 24.-25.2.2022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509247" y="2330824"/>
            <a:ext cx="313566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FF0000"/>
                </a:solidFill>
              </a:rPr>
              <a:t>Plicní hypertenze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FF0000"/>
                </a:solidFill>
              </a:rPr>
              <a:t>Pulmonální vady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FF0000"/>
                </a:solidFill>
              </a:rPr>
              <a:t>Systémová pravá komora</a:t>
            </a:r>
          </a:p>
        </p:txBody>
      </p:sp>
    </p:spTree>
    <p:extLst>
      <p:ext uri="{BB962C8B-B14F-4D97-AF65-F5344CB8AC3E}">
        <p14:creationId xmlns:p14="http://schemas.microsoft.com/office/powerpoint/2010/main" val="1747240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8553" y="782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rgbClr val="FF0000"/>
                </a:solidFill>
                <a:latin typeface="+mn-lt"/>
              </a:rPr>
              <a:t>Katetrizační implantace pulmonální chlopně</a:t>
            </a:r>
          </a:p>
        </p:txBody>
      </p:sp>
      <p:pic>
        <p:nvPicPr>
          <p:cNvPr id="4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516" y="1618971"/>
            <a:ext cx="3440944" cy="460253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998258" y="1618971"/>
            <a:ext cx="8032377" cy="479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U pacientů s ne-nativním výtokovým traktem pravé komory (HMGR, </a:t>
            </a:r>
            <a:r>
              <a:rPr lang="cs-CZ" b="1" dirty="0" err="1"/>
              <a:t>konduit</a:t>
            </a:r>
            <a:r>
              <a:rPr lang="cs-CZ" b="1" dirty="0"/>
              <a:t>, </a:t>
            </a:r>
            <a:r>
              <a:rPr lang="cs-CZ" b="1" dirty="0" err="1"/>
              <a:t>bioprotéza</a:t>
            </a:r>
            <a:r>
              <a:rPr lang="cs-CZ" b="1" dirty="0"/>
              <a:t>) je preferovaná katetrizační implantace pulmonální chlopně (TPVI, PPVI), </a:t>
            </a:r>
            <a:r>
              <a:rPr lang="cs-CZ" dirty="0"/>
              <a:t>pokud je technicky možná.</a:t>
            </a:r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Implantace do </a:t>
            </a:r>
            <a:r>
              <a:rPr lang="cs-CZ" b="1" dirty="0"/>
              <a:t>nativního RVOT </a:t>
            </a:r>
            <a:r>
              <a:rPr lang="cs-CZ" dirty="0"/>
              <a:t>jen při příznivé anatomii, </a:t>
            </a:r>
            <a:r>
              <a:rPr lang="cs-CZ" dirty="0" err="1"/>
              <a:t>předstentování</a:t>
            </a:r>
            <a:endParaRPr lang="cs-CZ" dirty="0"/>
          </a:p>
          <a:p>
            <a:endParaRPr lang="cs-CZ" dirty="0"/>
          </a:p>
          <a:p>
            <a:endParaRPr lang="cs-CZ" b="1" dirty="0">
              <a:solidFill>
                <a:srgbClr val="FF0000"/>
              </a:solidFill>
            </a:endParaRPr>
          </a:p>
          <a:p>
            <a:endParaRPr lang="cs-CZ" b="1" dirty="0">
              <a:solidFill>
                <a:srgbClr val="FF0000"/>
              </a:solidFill>
            </a:endParaRPr>
          </a:p>
          <a:p>
            <a:endParaRPr lang="cs-CZ" sz="1100" b="1" dirty="0">
              <a:solidFill>
                <a:srgbClr val="FF0000"/>
              </a:solidFill>
            </a:endParaRPr>
          </a:p>
          <a:p>
            <a:r>
              <a:rPr lang="cs-CZ" b="1" dirty="0">
                <a:solidFill>
                  <a:srgbClr val="FF0000"/>
                </a:solidFill>
              </a:rPr>
              <a:t>Indikace PVR: </a:t>
            </a:r>
            <a:r>
              <a:rPr lang="cs-CZ" dirty="0"/>
              <a:t>- </a:t>
            </a:r>
            <a:r>
              <a:rPr lang="cs-CZ" b="1" dirty="0"/>
              <a:t>symptomatický </a:t>
            </a:r>
            <a:r>
              <a:rPr lang="cs-CZ" dirty="0"/>
              <a:t>pacient s těžkou obstrukcí RVOT nebo těžkou PR</a:t>
            </a:r>
          </a:p>
          <a:p>
            <a:endParaRPr lang="cs-CZ" sz="1050" dirty="0"/>
          </a:p>
          <a:p>
            <a:r>
              <a:rPr lang="cs-CZ" dirty="0"/>
              <a:t>                          - </a:t>
            </a:r>
            <a:r>
              <a:rPr lang="cs-CZ" b="1" dirty="0"/>
              <a:t>asymptomatický</a:t>
            </a:r>
            <a:r>
              <a:rPr lang="cs-CZ" dirty="0"/>
              <a:t> pacient s těžkou obstrukcí RVOT nebo těžkou PR +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objektivní snížení zátěžové kapacity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dilatace PK: </a:t>
            </a:r>
            <a:r>
              <a:rPr lang="cs-CZ" b="1" dirty="0" err="1">
                <a:solidFill>
                  <a:schemeClr val="accent1"/>
                </a:solidFill>
              </a:rPr>
              <a:t>RVEDVi</a:t>
            </a:r>
            <a:r>
              <a:rPr lang="cs-CZ" b="1" dirty="0">
                <a:solidFill>
                  <a:schemeClr val="accent1"/>
                </a:solidFill>
              </a:rPr>
              <a:t> ≥ 160 ml/m2, </a:t>
            </a:r>
            <a:r>
              <a:rPr lang="cs-CZ" b="1" dirty="0" err="1">
                <a:solidFill>
                  <a:schemeClr val="accent1"/>
                </a:solidFill>
              </a:rPr>
              <a:t>RVESVi</a:t>
            </a:r>
            <a:r>
              <a:rPr lang="cs-CZ" b="1" dirty="0">
                <a:solidFill>
                  <a:schemeClr val="accent1"/>
                </a:solidFill>
              </a:rPr>
              <a:t> &gt; 80 ml/m2  </a:t>
            </a:r>
            <a:r>
              <a:rPr lang="cs-CZ" dirty="0"/>
              <a:t>(MRI)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progrese TR na střední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progrese dysfunkce PK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gradient na plicnici &gt; 80 </a:t>
            </a:r>
            <a:r>
              <a:rPr lang="cs-CZ" dirty="0" err="1"/>
              <a:t>mmHg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199528" y="3020235"/>
            <a:ext cx="39601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1200" dirty="0"/>
          </a:p>
          <a:p>
            <a:r>
              <a:rPr lang="cs-CZ" b="1" dirty="0">
                <a:solidFill>
                  <a:srgbClr val="FF0000"/>
                </a:solidFill>
              </a:rPr>
              <a:t>POZOR na kompresi koronárních tepen!</a:t>
            </a:r>
          </a:p>
        </p:txBody>
      </p:sp>
    </p:spTree>
    <p:extLst>
      <p:ext uri="{BB962C8B-B14F-4D97-AF65-F5344CB8AC3E}">
        <p14:creationId xmlns:p14="http://schemas.microsoft.com/office/powerpoint/2010/main" val="886152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8940" y="374090"/>
            <a:ext cx="11707906" cy="1325563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rgbClr val="FF0000"/>
                </a:solidFill>
                <a:latin typeface="+mn-lt"/>
              </a:rPr>
              <a:t>U kterých VSV je nenativní RVOT (</a:t>
            </a:r>
            <a:r>
              <a:rPr lang="cs-CZ" sz="3200" b="1" dirty="0" err="1">
                <a:solidFill>
                  <a:srgbClr val="FF0000"/>
                </a:solidFill>
                <a:latin typeface="+mn-lt"/>
              </a:rPr>
              <a:t>homograft</a:t>
            </a:r>
            <a:r>
              <a:rPr lang="cs-CZ" sz="3200" b="1" dirty="0">
                <a:solidFill>
                  <a:srgbClr val="FF0000"/>
                </a:solidFill>
                <a:latin typeface="+mn-lt"/>
              </a:rPr>
              <a:t>, </a:t>
            </a:r>
            <a:r>
              <a:rPr lang="cs-CZ" sz="3200" b="1" dirty="0" err="1">
                <a:solidFill>
                  <a:srgbClr val="FF0000"/>
                </a:solidFill>
                <a:latin typeface="+mn-lt"/>
              </a:rPr>
              <a:t>konduit</a:t>
            </a:r>
            <a:r>
              <a:rPr lang="cs-CZ" sz="3200" b="1" dirty="0">
                <a:solidFill>
                  <a:srgbClr val="FF0000"/>
                </a:solidFill>
                <a:latin typeface="+mn-lt"/>
              </a:rPr>
              <a:t>, </a:t>
            </a:r>
            <a:r>
              <a:rPr lang="cs-CZ" sz="3200" b="1" dirty="0" err="1">
                <a:solidFill>
                  <a:srgbClr val="FF0000"/>
                </a:solidFill>
                <a:latin typeface="+mn-lt"/>
              </a:rPr>
              <a:t>bioprotéza</a:t>
            </a:r>
            <a:r>
              <a:rPr lang="cs-CZ" sz="3200" b="1" dirty="0">
                <a:solidFill>
                  <a:srgbClr val="FF0000"/>
                </a:solidFill>
                <a:latin typeface="+mn-lt"/>
              </a:rPr>
              <a:t>)?</a:t>
            </a:r>
          </a:p>
        </p:txBody>
      </p:sp>
      <p:sp>
        <p:nvSpPr>
          <p:cNvPr id="4" name="Obdélník 3"/>
          <p:cNvSpPr/>
          <p:nvPr/>
        </p:nvSpPr>
        <p:spPr>
          <a:xfrm>
            <a:off x="956982" y="1933273"/>
            <a:ext cx="857250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Pulmonální </a:t>
            </a:r>
            <a:r>
              <a:rPr lang="cs-CZ" sz="2400" b="1" dirty="0" err="1"/>
              <a:t>konduity</a:t>
            </a:r>
            <a:r>
              <a:rPr lang="cs-CZ" sz="2400" b="1" dirty="0"/>
              <a:t> (</a:t>
            </a:r>
            <a:r>
              <a:rPr lang="cs-CZ" sz="2400" b="1" dirty="0" err="1"/>
              <a:t>homografty</a:t>
            </a:r>
            <a:r>
              <a:rPr lang="cs-CZ" sz="2400" b="1" dirty="0"/>
              <a:t>) a </a:t>
            </a:r>
            <a:r>
              <a:rPr lang="cs-CZ" sz="2400" b="1" dirty="0" err="1"/>
              <a:t>bioprotézy</a:t>
            </a:r>
            <a:r>
              <a:rPr lang="cs-CZ" sz="2400" b="1" dirty="0"/>
              <a:t> </a:t>
            </a:r>
            <a:r>
              <a:rPr lang="cs-CZ" sz="2400" dirty="0"/>
              <a:t>jsou používány u: </a:t>
            </a:r>
          </a:p>
          <a:p>
            <a:endParaRPr lang="cs-CZ" sz="1050" dirty="0"/>
          </a:p>
          <a:p>
            <a:r>
              <a:rPr lang="cs-CZ" sz="2400" dirty="0"/>
              <a:t>    - TOF, </a:t>
            </a:r>
          </a:p>
          <a:p>
            <a:r>
              <a:rPr lang="cs-CZ" sz="2400" dirty="0"/>
              <a:t>    - DORV, </a:t>
            </a:r>
          </a:p>
          <a:p>
            <a:r>
              <a:rPr lang="cs-CZ" sz="2400" dirty="0"/>
              <a:t>    - PA, </a:t>
            </a:r>
          </a:p>
          <a:p>
            <a:r>
              <a:rPr lang="cs-CZ" sz="2400" dirty="0"/>
              <a:t>    - </a:t>
            </a:r>
            <a:r>
              <a:rPr lang="cs-CZ" sz="2400" dirty="0" err="1"/>
              <a:t>Rastelliho</a:t>
            </a:r>
            <a:r>
              <a:rPr lang="cs-CZ" sz="2400" dirty="0"/>
              <a:t> korekce TGA, </a:t>
            </a:r>
          </a:p>
          <a:p>
            <a:r>
              <a:rPr lang="cs-CZ" sz="2400" dirty="0"/>
              <a:t>    - </a:t>
            </a:r>
            <a:r>
              <a:rPr lang="cs-CZ" sz="2400" dirty="0" err="1"/>
              <a:t>Rossova</a:t>
            </a:r>
            <a:r>
              <a:rPr lang="cs-CZ" sz="2400" dirty="0"/>
              <a:t> operace,</a:t>
            </a:r>
          </a:p>
          <a:p>
            <a:r>
              <a:rPr lang="cs-CZ" sz="2400" dirty="0"/>
              <a:t>   -  PS, aj.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81316" y="5369859"/>
            <a:ext cx="111341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1"/>
                </a:solidFill>
              </a:rPr>
              <a:t>Intervence (PPVI, BVP) mohou být prováděny pouze ve specializovaných centrech pro VSV v dospělosti.</a:t>
            </a:r>
          </a:p>
          <a:p>
            <a:endParaRPr lang="cs-CZ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542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0294" y="347114"/>
            <a:ext cx="9489141" cy="95268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b="1" dirty="0">
                <a:solidFill>
                  <a:srgbClr val="FF0000"/>
                </a:solidFill>
                <a:latin typeface="+mn-lt"/>
              </a:rPr>
              <a:t>Systémová pravá komora</a:t>
            </a:r>
            <a:br>
              <a:rPr lang="cs-CZ" sz="3200" b="1" dirty="0">
                <a:solidFill>
                  <a:srgbClr val="FF0000"/>
                </a:solidFill>
                <a:latin typeface="+mn-lt"/>
              </a:rPr>
            </a:br>
            <a:endParaRPr lang="cs-CZ" sz="32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6141" y="1005034"/>
            <a:ext cx="10183906" cy="2683622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/>
              <a:t>Co je to „systémová pravá komora“ ???</a:t>
            </a:r>
          </a:p>
          <a:p>
            <a:r>
              <a:rPr lang="cs-CZ" sz="2000" dirty="0"/>
              <a:t>= morfologicky pravá komora, která čerpá krev do aorty ve vysokotlakém řečišti.</a:t>
            </a:r>
          </a:p>
          <a:p>
            <a:r>
              <a:rPr lang="cs-CZ" sz="2000" b="1" dirty="0"/>
              <a:t>TGA po operaci podle </a:t>
            </a:r>
            <a:r>
              <a:rPr lang="cs-CZ" sz="2000" b="1" dirty="0" err="1"/>
              <a:t>Mustarda</a:t>
            </a:r>
            <a:r>
              <a:rPr lang="cs-CZ" sz="2000" b="1" dirty="0"/>
              <a:t> nebo </a:t>
            </a:r>
            <a:r>
              <a:rPr lang="cs-CZ" sz="2000" b="1" dirty="0" err="1"/>
              <a:t>Senninga</a:t>
            </a:r>
            <a:r>
              <a:rPr lang="cs-CZ" sz="2000" b="1" dirty="0"/>
              <a:t> </a:t>
            </a:r>
            <a:r>
              <a:rPr lang="cs-CZ" sz="2000" dirty="0"/>
              <a:t>(vymizí cyanóza)</a:t>
            </a:r>
          </a:p>
          <a:p>
            <a:r>
              <a:rPr lang="cs-CZ" sz="2000" b="1" dirty="0"/>
              <a:t>CCTGA</a:t>
            </a:r>
            <a:r>
              <a:rPr lang="cs-CZ" sz="2000" dirty="0"/>
              <a:t> je VSV s </a:t>
            </a:r>
            <a:r>
              <a:rPr lang="cs-CZ" sz="2000" dirty="0" err="1"/>
              <a:t>ventrikulo</a:t>
            </a:r>
            <a:r>
              <a:rPr lang="cs-CZ" sz="2000" dirty="0"/>
              <a:t>-arteriální diskordancí (+ současná </a:t>
            </a:r>
            <a:r>
              <a:rPr lang="cs-CZ" sz="2000" dirty="0" err="1"/>
              <a:t>atrio</a:t>
            </a:r>
            <a:r>
              <a:rPr lang="cs-CZ" sz="2000" dirty="0"/>
              <a:t>-ventrikulární diskordance)</a:t>
            </a:r>
          </a:p>
          <a:p>
            <a:r>
              <a:rPr lang="cs-CZ" sz="2000" dirty="0"/>
              <a:t>Systémová pravá komora může být i při </a:t>
            </a:r>
            <a:r>
              <a:rPr lang="cs-CZ" sz="2000" dirty="0" err="1"/>
              <a:t>univentrikulární</a:t>
            </a:r>
            <a:r>
              <a:rPr lang="cs-CZ" sz="2000" dirty="0"/>
              <a:t> cirkulaci (</a:t>
            </a:r>
            <a:r>
              <a:rPr lang="cs-CZ" sz="2000" dirty="0" err="1"/>
              <a:t>Fontanově</a:t>
            </a:r>
            <a:r>
              <a:rPr lang="cs-CZ" sz="2000" dirty="0"/>
              <a:t> operaci), např. u mitrální atrézie.</a:t>
            </a: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7442852" y="3704315"/>
            <a:ext cx="2672728" cy="3059072"/>
            <a:chOff x="401" y="1290"/>
            <a:chExt cx="2377" cy="3220"/>
          </a:xfrm>
        </p:grpSpPr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401" y="1290"/>
              <a:ext cx="2377" cy="3220"/>
              <a:chOff x="401" y="1290"/>
              <a:chExt cx="2377" cy="3220"/>
            </a:xfrm>
          </p:grpSpPr>
          <p:grpSp>
            <p:nvGrpSpPr>
              <p:cNvPr id="7" name="Group 8"/>
              <p:cNvGrpSpPr>
                <a:grpSpLocks/>
              </p:cNvGrpSpPr>
              <p:nvPr/>
            </p:nvGrpSpPr>
            <p:grpSpPr bwMode="auto">
              <a:xfrm>
                <a:off x="401" y="1290"/>
                <a:ext cx="2377" cy="3220"/>
                <a:chOff x="406" y="1285"/>
                <a:chExt cx="2377" cy="3220"/>
              </a:xfrm>
            </p:grpSpPr>
            <p:pic>
              <p:nvPicPr>
                <p:cNvPr id="9" name="Picture 9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6" y="1285"/>
                  <a:ext cx="2377" cy="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875" y="1924"/>
                  <a:ext cx="791" cy="3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cs-CZ" altLang="cs-CZ" sz="1000" b="1" dirty="0">
                      <a:solidFill>
                        <a:srgbClr val="000066"/>
                      </a:solidFill>
                    </a:rPr>
                    <a:t>HDŽ</a:t>
                  </a:r>
                </a:p>
              </p:txBody>
            </p:sp>
            <p:sp>
              <p:nvSpPr>
                <p:cNvPr id="1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229" y="2611"/>
                  <a:ext cx="437" cy="3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cs-CZ" altLang="cs-CZ" sz="1000" b="1" dirty="0">
                      <a:solidFill>
                        <a:srgbClr val="000066"/>
                      </a:solidFill>
                    </a:rPr>
                    <a:t>AP</a:t>
                  </a:r>
                </a:p>
              </p:txBody>
            </p:sp>
            <p:sp>
              <p:nvSpPr>
                <p:cNvPr id="1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917" y="3261"/>
                  <a:ext cx="454" cy="3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cs-CZ" altLang="cs-CZ" sz="1000" b="1" dirty="0">
                      <a:solidFill>
                        <a:srgbClr val="000066"/>
                      </a:solidFill>
                    </a:rPr>
                    <a:t>MV</a:t>
                  </a:r>
                </a:p>
              </p:txBody>
            </p:sp>
            <p:sp>
              <p:nvSpPr>
                <p:cNvPr id="1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325" y="3580"/>
                  <a:ext cx="429" cy="3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cs-CZ" altLang="cs-CZ" sz="1000" b="1" dirty="0">
                      <a:solidFill>
                        <a:srgbClr val="000066"/>
                      </a:solidFill>
                    </a:rPr>
                    <a:t>LK</a:t>
                  </a:r>
                </a:p>
              </p:txBody>
            </p:sp>
            <p:sp>
              <p:nvSpPr>
                <p:cNvPr id="1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795" y="3014"/>
                  <a:ext cx="420" cy="3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cs-CZ" altLang="cs-CZ" sz="1000" b="1" dirty="0">
                      <a:solidFill>
                        <a:srgbClr val="000066"/>
                      </a:solidFill>
                    </a:rPr>
                    <a:t>TV</a:t>
                  </a:r>
                </a:p>
              </p:txBody>
            </p:sp>
            <p:sp>
              <p:nvSpPr>
                <p:cNvPr id="1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006" y="3467"/>
                  <a:ext cx="480" cy="4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cs-CZ" altLang="cs-CZ" sz="1200" b="1" dirty="0">
                      <a:solidFill>
                        <a:srgbClr val="002060"/>
                      </a:solidFill>
                    </a:rPr>
                    <a:t>PK</a:t>
                  </a:r>
                </a:p>
              </p:txBody>
            </p:sp>
          </p:grpSp>
          <p:sp>
            <p:nvSpPr>
              <p:cNvPr id="8" name="Text Box 16"/>
              <p:cNvSpPr txBox="1">
                <a:spLocks noChangeArrowheads="1"/>
              </p:cNvSpPr>
              <p:nvPr/>
            </p:nvSpPr>
            <p:spPr bwMode="auto">
              <a:xfrm>
                <a:off x="1509" y="2159"/>
                <a:ext cx="454" cy="3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000" b="1" dirty="0">
                    <a:solidFill>
                      <a:srgbClr val="000066"/>
                    </a:solidFill>
                  </a:rPr>
                  <a:t>AO</a:t>
                </a:r>
              </a:p>
            </p:txBody>
          </p:sp>
        </p:grpSp>
        <p:sp>
          <p:nvSpPr>
            <p:cNvPr id="6" name="Oval 17"/>
            <p:cNvSpPr>
              <a:spLocks noChangeArrowheads="1"/>
            </p:cNvSpPr>
            <p:nvPr/>
          </p:nvSpPr>
          <p:spPr bwMode="auto">
            <a:xfrm>
              <a:off x="1974" y="3391"/>
              <a:ext cx="535" cy="452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</p:grpSp>
      <p:grpSp>
        <p:nvGrpSpPr>
          <p:cNvPr id="16" name="Group 8"/>
          <p:cNvGrpSpPr>
            <a:grpSpLocks/>
          </p:cNvGrpSpPr>
          <p:nvPr/>
        </p:nvGrpSpPr>
        <p:grpSpPr bwMode="auto">
          <a:xfrm>
            <a:off x="824753" y="3538466"/>
            <a:ext cx="2326151" cy="3023555"/>
            <a:chOff x="1230" y="604"/>
            <a:chExt cx="2048" cy="2561"/>
          </a:xfrm>
        </p:grpSpPr>
        <p:grpSp>
          <p:nvGrpSpPr>
            <p:cNvPr id="17" name="Group 9"/>
            <p:cNvGrpSpPr>
              <a:grpSpLocks/>
            </p:cNvGrpSpPr>
            <p:nvPr/>
          </p:nvGrpSpPr>
          <p:grpSpPr bwMode="auto">
            <a:xfrm>
              <a:off x="1230" y="604"/>
              <a:ext cx="2048" cy="2561"/>
              <a:chOff x="1230" y="604"/>
              <a:chExt cx="2048" cy="2561"/>
            </a:xfrm>
          </p:grpSpPr>
          <p:grpSp>
            <p:nvGrpSpPr>
              <p:cNvPr id="19" name="Group 10"/>
              <p:cNvGrpSpPr>
                <a:grpSpLocks/>
              </p:cNvGrpSpPr>
              <p:nvPr/>
            </p:nvGrpSpPr>
            <p:grpSpPr bwMode="auto">
              <a:xfrm>
                <a:off x="1230" y="604"/>
                <a:ext cx="2048" cy="2561"/>
                <a:chOff x="1299" y="695"/>
                <a:chExt cx="2048" cy="2561"/>
              </a:xfrm>
            </p:grpSpPr>
            <p:pic>
              <p:nvPicPr>
                <p:cNvPr id="21" name="Picture 11" descr="11-01schéma TGA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9" y="695"/>
                  <a:ext cx="1875" cy="25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902" y="1693"/>
                  <a:ext cx="461" cy="30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cs-CZ" altLang="cs-CZ" sz="1200" b="1" dirty="0">
                      <a:solidFill>
                        <a:srgbClr val="000066"/>
                      </a:solidFill>
                    </a:rPr>
                    <a:t>AO</a:t>
                  </a:r>
                </a:p>
              </p:txBody>
            </p:sp>
            <p:sp>
              <p:nvSpPr>
                <p:cNvPr id="2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183" y="2503"/>
                  <a:ext cx="1164" cy="2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cs-CZ" altLang="cs-CZ" sz="1200" b="1" dirty="0">
                      <a:solidFill>
                        <a:srgbClr val="000066"/>
                      </a:solidFill>
                    </a:rPr>
                    <a:t>PK</a:t>
                  </a:r>
                </a:p>
              </p:txBody>
            </p:sp>
            <p:sp>
              <p:nvSpPr>
                <p:cNvPr id="2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310" y="1558"/>
                  <a:ext cx="441" cy="30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cs-CZ" altLang="cs-CZ" sz="1200" b="1" dirty="0">
                      <a:solidFill>
                        <a:srgbClr val="000066"/>
                      </a:solidFill>
                    </a:rPr>
                    <a:t>AP</a:t>
                  </a:r>
                </a:p>
              </p:txBody>
            </p:sp>
            <p:sp>
              <p:nvSpPr>
                <p:cNvPr id="2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706" y="2030"/>
                  <a:ext cx="432" cy="30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cs-CZ" altLang="cs-CZ" sz="1200" b="1" dirty="0">
                      <a:solidFill>
                        <a:srgbClr val="000066"/>
                      </a:solidFill>
                    </a:rPr>
                    <a:t>LK</a:t>
                  </a:r>
                </a:p>
              </p:txBody>
            </p:sp>
          </p:grpSp>
          <p:sp>
            <p:nvSpPr>
              <p:cNvPr id="20" name="Oval 16"/>
              <p:cNvSpPr>
                <a:spLocks noChangeArrowheads="1"/>
              </p:cNvSpPr>
              <p:nvPr/>
            </p:nvSpPr>
            <p:spPr bwMode="auto">
              <a:xfrm>
                <a:off x="2099" y="2364"/>
                <a:ext cx="363" cy="323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800"/>
              </a:p>
            </p:txBody>
          </p:sp>
        </p:grp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2186" y="2079"/>
              <a:ext cx="432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200" b="1" dirty="0">
                  <a:solidFill>
                    <a:srgbClr val="000066"/>
                  </a:solidFill>
                </a:rPr>
                <a:t>PS</a:t>
              </a:r>
            </a:p>
          </p:txBody>
        </p:sp>
      </p:grpSp>
      <p:sp>
        <p:nvSpPr>
          <p:cNvPr id="26" name="TextovéPole 25"/>
          <p:cNvSpPr txBox="1"/>
          <p:nvPr/>
        </p:nvSpPr>
        <p:spPr>
          <a:xfrm>
            <a:off x="3053020" y="2996429"/>
            <a:ext cx="8637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Problémy:</a:t>
            </a:r>
            <a:r>
              <a:rPr lang="cs-CZ" sz="2000" dirty="0"/>
              <a:t> - dysfunkce morfologicky pravé komory v systémové pozici</a:t>
            </a:r>
          </a:p>
          <a:p>
            <a:r>
              <a:rPr lang="cs-CZ" sz="2000" dirty="0"/>
              <a:t>                    - regurgitace na morfologicky trikuspidální chlopni v systémové pozici</a:t>
            </a:r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0669" y="3841522"/>
            <a:ext cx="2453108" cy="2698280"/>
          </a:xfrm>
          <a:prstGeom prst="rect">
            <a:avLst/>
          </a:prstGeom>
        </p:spPr>
      </p:pic>
      <p:sp>
        <p:nvSpPr>
          <p:cNvPr id="28" name="TextovéPole 27"/>
          <p:cNvSpPr txBox="1"/>
          <p:nvPr/>
        </p:nvSpPr>
        <p:spPr>
          <a:xfrm>
            <a:off x="489485" y="3596603"/>
            <a:ext cx="773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accent1"/>
                </a:solidFill>
              </a:rPr>
              <a:t>d-TGA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9724563" y="4428565"/>
            <a:ext cx="1992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1"/>
                </a:solidFill>
              </a:rPr>
              <a:t>CCTGA, L- TGA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3564173" y="6488667"/>
            <a:ext cx="2574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chemeClr val="accent1"/>
                </a:solidFill>
              </a:rPr>
              <a:t>Mustardova</a:t>
            </a:r>
            <a:r>
              <a:rPr lang="cs-CZ" b="1" dirty="0">
                <a:solidFill>
                  <a:schemeClr val="accent1"/>
                </a:solidFill>
              </a:rPr>
              <a:t> korekce TGA</a:t>
            </a:r>
          </a:p>
        </p:txBody>
      </p:sp>
    </p:spTree>
    <p:extLst>
      <p:ext uri="{BB962C8B-B14F-4D97-AF65-F5344CB8AC3E}">
        <p14:creationId xmlns:p14="http://schemas.microsoft.com/office/powerpoint/2010/main" val="2714626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8906" y="3830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rgbClr val="FF0000"/>
                </a:solidFill>
                <a:latin typeface="+mn-lt"/>
              </a:rPr>
              <a:t>Kdy řešit chirurgicky regurgitaci na systémové AV chlopni</a:t>
            </a:r>
            <a:br>
              <a:rPr lang="cs-CZ" sz="3200" b="1" dirty="0">
                <a:solidFill>
                  <a:srgbClr val="FF0000"/>
                </a:solidFill>
                <a:latin typeface="+mn-lt"/>
              </a:rPr>
            </a:br>
            <a:r>
              <a:rPr lang="cs-CZ" sz="3200" b="1" dirty="0">
                <a:solidFill>
                  <a:srgbClr val="FF0000"/>
                </a:solidFill>
                <a:latin typeface="+mn-lt"/>
              </a:rPr>
              <a:t> v systémové pravé komoře?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8906" y="1825625"/>
            <a:ext cx="10986247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3200" b="1" dirty="0">
                <a:solidFill>
                  <a:schemeClr val="accent1"/>
                </a:solidFill>
              </a:rPr>
              <a:t>Náhrada (plastika) systémové AV chlopně s těžkou regurgitací:</a:t>
            </a:r>
          </a:p>
          <a:p>
            <a:pPr>
              <a:lnSpc>
                <a:spcPct val="150000"/>
              </a:lnSpc>
            </a:pPr>
            <a:r>
              <a:rPr lang="cs-CZ" u="sng" dirty="0"/>
              <a:t>Symptomatický pacient</a:t>
            </a:r>
            <a:r>
              <a:rPr lang="cs-CZ" dirty="0"/>
              <a:t>  s </a:t>
            </a:r>
            <a:r>
              <a:rPr lang="cs-CZ" b="1" dirty="0"/>
              <a:t>EF</a:t>
            </a:r>
            <a:r>
              <a:rPr lang="cs-CZ" dirty="0"/>
              <a:t> systémové komory </a:t>
            </a:r>
            <a:r>
              <a:rPr lang="cs-CZ" b="1" dirty="0"/>
              <a:t>&gt; 40 % </a:t>
            </a:r>
            <a:r>
              <a:rPr lang="cs-CZ" b="1" dirty="0">
                <a:solidFill>
                  <a:srgbClr val="00B050"/>
                </a:solidFill>
              </a:rPr>
              <a:t>(třída I)</a:t>
            </a:r>
          </a:p>
          <a:p>
            <a:pPr>
              <a:lnSpc>
                <a:spcPct val="150000"/>
              </a:lnSpc>
            </a:pPr>
            <a:r>
              <a:rPr lang="cs-CZ" u="sng" dirty="0"/>
              <a:t>Asymptomatický pacient</a:t>
            </a:r>
            <a:r>
              <a:rPr lang="cs-CZ" dirty="0"/>
              <a:t>  s dilatací systémové pravé komory a </a:t>
            </a:r>
            <a:r>
              <a:rPr lang="cs-CZ" b="1" dirty="0"/>
              <a:t>EF &gt; 40 %  </a:t>
            </a:r>
            <a:r>
              <a:rPr lang="cs-CZ" b="1" dirty="0">
                <a:solidFill>
                  <a:srgbClr val="00B050"/>
                </a:solidFill>
              </a:rPr>
              <a:t>(třída </a:t>
            </a:r>
            <a:r>
              <a:rPr lang="cs-CZ" b="1" dirty="0" err="1">
                <a:solidFill>
                  <a:srgbClr val="00B050"/>
                </a:solidFill>
              </a:rPr>
              <a:t>IIa</a:t>
            </a:r>
            <a:r>
              <a:rPr lang="cs-CZ" b="1" dirty="0">
                <a:solidFill>
                  <a:srgbClr val="00B050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cs-CZ" u="sng" dirty="0"/>
              <a:t>Symptomatický pacient</a:t>
            </a:r>
            <a:r>
              <a:rPr lang="cs-CZ" dirty="0"/>
              <a:t> s </a:t>
            </a:r>
            <a:r>
              <a:rPr lang="cs-CZ" b="1" dirty="0"/>
              <a:t>EF ≤ 40 % </a:t>
            </a:r>
            <a:r>
              <a:rPr lang="cs-CZ" b="1" dirty="0">
                <a:solidFill>
                  <a:srgbClr val="00B050"/>
                </a:solidFill>
              </a:rPr>
              <a:t>(třída </a:t>
            </a:r>
            <a:r>
              <a:rPr lang="cs-CZ" b="1" dirty="0" err="1">
                <a:solidFill>
                  <a:srgbClr val="00B050"/>
                </a:solidFill>
              </a:rPr>
              <a:t>IIb</a:t>
            </a:r>
            <a:r>
              <a:rPr lang="cs-CZ" b="1" dirty="0">
                <a:solidFill>
                  <a:srgbClr val="00B050"/>
                </a:solidFill>
              </a:rPr>
              <a:t>), </a:t>
            </a:r>
            <a:r>
              <a:rPr lang="cs-CZ" dirty="0"/>
              <a:t>riziko dalšího poklesu EF a srdečního selhání po výkonu</a:t>
            </a:r>
          </a:p>
          <a:p>
            <a:pPr>
              <a:lnSpc>
                <a:spcPct val="150000"/>
              </a:lnSpc>
            </a:pPr>
            <a:r>
              <a:rPr lang="cs-CZ" dirty="0"/>
              <a:t>Není řešen případ asymptomatického pacienta s těžkou AV regurgitací a EF ≤ 40 %  </a:t>
            </a:r>
            <a:r>
              <a:rPr lang="cs-CZ" b="1" dirty="0">
                <a:solidFill>
                  <a:srgbClr val="00B050"/>
                </a:solidFill>
              </a:rPr>
              <a:t>???   TX ??</a:t>
            </a:r>
          </a:p>
          <a:p>
            <a:pPr>
              <a:lnSpc>
                <a:spcPct val="150000"/>
              </a:lnSpc>
            </a:pPr>
            <a:endParaRPr lang="cs-CZ" sz="1100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r>
              <a:rPr lang="cs-CZ" dirty="0"/>
              <a:t>Při AV blokádě u CCTGA - </a:t>
            </a:r>
            <a:r>
              <a:rPr lang="cs-CZ" b="1" dirty="0" err="1"/>
              <a:t>BiV</a:t>
            </a:r>
            <a:r>
              <a:rPr lang="cs-CZ" dirty="0"/>
              <a:t> kardiostimulátor</a:t>
            </a:r>
          </a:p>
          <a:p>
            <a:pPr>
              <a:lnSpc>
                <a:spcPct val="150000"/>
              </a:lnSpc>
            </a:pPr>
            <a:r>
              <a:rPr lang="cs-CZ" dirty="0"/>
              <a:t>U CCTGA se v dospělosti nedoporučuje „double </a:t>
            </a:r>
            <a:r>
              <a:rPr lang="cs-CZ" dirty="0" err="1"/>
              <a:t>switch</a:t>
            </a:r>
            <a:r>
              <a:rPr lang="cs-CZ" dirty="0"/>
              <a:t>“ operace (atriální a arteriální </a:t>
            </a:r>
            <a:r>
              <a:rPr lang="cs-CZ" dirty="0" err="1"/>
              <a:t>switch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7677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4765" y="212725"/>
            <a:ext cx="9408459" cy="1325563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rgbClr val="FF0000"/>
                </a:solidFill>
                <a:latin typeface="+mn-lt"/>
              </a:rPr>
              <a:t>Systémová pravá komora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013" y="1772785"/>
            <a:ext cx="11743765" cy="961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>
                <a:solidFill>
                  <a:schemeClr val="accent1"/>
                </a:solidFill>
              </a:rPr>
              <a:t>         d-TGA po </a:t>
            </a:r>
            <a:r>
              <a:rPr lang="cs-CZ" sz="1800" b="1" dirty="0" err="1">
                <a:solidFill>
                  <a:schemeClr val="accent1"/>
                </a:solidFill>
              </a:rPr>
              <a:t>Mustardově</a:t>
            </a:r>
            <a:r>
              <a:rPr lang="cs-CZ" sz="1800" b="1" dirty="0">
                <a:solidFill>
                  <a:schemeClr val="accent1"/>
                </a:solidFill>
              </a:rPr>
              <a:t> korekci                                                       CCTGA = vrozeně korigovaná transpozice velkých tepen</a:t>
            </a:r>
          </a:p>
          <a:p>
            <a:pPr marL="0" indent="0">
              <a:buNone/>
            </a:pPr>
            <a:r>
              <a:rPr lang="cs-CZ" sz="1800" dirty="0"/>
              <a:t>mechanická náhrada s dysfunkcí systémové pravé komory                 reziduální regurgitace po plastice </a:t>
            </a:r>
            <a:endParaRPr lang="cs-CZ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tx2"/>
                </a:solidFill>
              </a:rPr>
              <a:t>                                                                                    </a:t>
            </a:r>
          </a:p>
        </p:txBody>
      </p:sp>
      <p:pic>
        <p:nvPicPr>
          <p:cNvPr id="4" name="chytka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0659" y="2900076"/>
            <a:ext cx="4634100" cy="3475575"/>
          </a:xfrm>
          <a:prstGeom prst="rect">
            <a:avLst/>
          </a:prstGeom>
        </p:spPr>
      </p:pic>
      <p:pic>
        <p:nvPicPr>
          <p:cNvPr id="5" name="KAIFEROVAPATRICIE20170126082742420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92416" y="2900076"/>
            <a:ext cx="4634172" cy="347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9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2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533674" y="331694"/>
            <a:ext cx="3531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Děkuji za pozornost ….</a:t>
            </a:r>
          </a:p>
        </p:txBody>
      </p:sp>
      <p:pic>
        <p:nvPicPr>
          <p:cNvPr id="1026" name="Picture 2" descr="https://lh3.googleusercontent.com/P1449YH_JNadsjsXxcz2TdFlYzCw4T62Ht9lZ35Acm3Q0tmOKnILmRmHSkL-lfeviruw2wcfde3vt2T0X1p39Zcbo2Q7RDrUzy4PYV5d5wpxdSSWwlkhYMwz2uVxFkA3cFvdqx7s3mAYT-UzvQnCBnhfjB9I0CV26sxDady37NvvujQN3dV2I9e2cFyXvgM4jzA2x2GlTjsm_TN3R5qudAIb9ohPEIjgRshebqs379mL-eTRH357yjiHGgFSBaWEuyjIzxY0V6q9oiEpWkm-ja6rHEWgkC8bKL57lA6eYaU7Svl4GCucsjXYY-FoeUpuinpdgZNUThCh2OiJcHT-770Z2G1ff3-yZDAT3BrGbLtWnOwO8diqrG9wi1Ls3_iswSZsKxOzxPfOBKFF8E10zFcS4GK-hHzQCM8fYHnqlI0zOz3ZI4bh7hmozaFcjBEzCNvZqHnoAynRYnQn4XJUw1LPbBDLNRO-SGrh46-wow9L0xOTt--Hgjtv_K4uduBd48DppNmO-yfR0SfPHY4ELYwriUNtsc-gwLX8g8i1ZOslFH8YWXjCcSBZdc4IFcYAbZbaqCYTqv-P2oJaAv0bLDCgSn76OciGMffFF46AwwV8Gsg3nPG-kVZLwCb30dijY82TCcGymwydseNSbT5FZbsSgRnRuXJPpvEUxXq1RXRoPUFqsoN3MDCHRZI3Afzfe_eW3-oWcZ4KJFQu6PrMJJ6l2A=w1143-h857-no?authuser=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94" y="956461"/>
            <a:ext cx="8157882" cy="590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115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61B159FC-0F09-40ED-8CF7-230EBE3B35C5}"/>
              </a:ext>
            </a:extLst>
          </p:cNvPr>
          <p:cNvGraphicFramePr>
            <a:graphicFrameLocks noGrp="1"/>
          </p:cNvGraphicFramePr>
          <p:nvPr/>
        </p:nvGraphicFramePr>
        <p:xfrm>
          <a:off x="514905" y="1670434"/>
          <a:ext cx="11088209" cy="4572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1491">
                  <a:extLst>
                    <a:ext uri="{9D8B030D-6E8A-4147-A177-3AD203B41FA5}">
                      <a16:colId xmlns:a16="http://schemas.microsoft.com/office/drawing/2014/main" val="3906957397"/>
                    </a:ext>
                  </a:extLst>
                </a:gridCol>
                <a:gridCol w="1790924">
                  <a:extLst>
                    <a:ext uri="{9D8B030D-6E8A-4147-A177-3AD203B41FA5}">
                      <a16:colId xmlns:a16="http://schemas.microsoft.com/office/drawing/2014/main" val="517683055"/>
                    </a:ext>
                  </a:extLst>
                </a:gridCol>
                <a:gridCol w="1624614">
                  <a:extLst>
                    <a:ext uri="{9D8B030D-6E8A-4147-A177-3AD203B41FA5}">
                      <a16:colId xmlns:a16="http://schemas.microsoft.com/office/drawing/2014/main" val="728487569"/>
                    </a:ext>
                  </a:extLst>
                </a:gridCol>
                <a:gridCol w="4341180">
                  <a:extLst>
                    <a:ext uri="{9D8B030D-6E8A-4147-A177-3AD203B41FA5}">
                      <a16:colId xmlns:a16="http://schemas.microsoft.com/office/drawing/2014/main" val="1216515480"/>
                    </a:ext>
                  </a:extLst>
                </a:gridCol>
              </a:tblGrid>
              <a:tr h="558005">
                <a:tc>
                  <a:txBody>
                    <a:bodyPr/>
                    <a:lstStyle/>
                    <a:p>
                      <a:pPr algn="l"/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Nemám konflikt </a:t>
                      </a:r>
                      <a:endParaRPr lang="cs-CZ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Mám konflikt 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Specifikace konfliktu (vyjmenujte subjekty, firmy či instituce, se kterými Vaše spolupráce může vést ke konfliktu zájmů)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067838"/>
                  </a:ext>
                </a:extLst>
              </a:tr>
              <a:tr h="450983">
                <a:tc>
                  <a:txBody>
                    <a:bodyPr/>
                    <a:lstStyle/>
                    <a:p>
                      <a:pPr algn="l"/>
                      <a:r>
                        <a:rPr lang="cs-CZ" sz="1600" b="0" dirty="0"/>
                        <a:t>Zaměstnanecký poměr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84910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Vlastník / akcionář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45113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Konzultant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9853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Přednášková činnost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1971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Člen poradních sborů (</a:t>
                      </a:r>
                      <a:r>
                        <a:rPr lang="cs-CZ" sz="1600" dirty="0" err="1"/>
                        <a:t>advisory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boards</a:t>
                      </a:r>
                      <a:r>
                        <a:rPr lang="cs-CZ" sz="16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11609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Podpora výzkumu / granty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21771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Jiné honoráře (např. za klinické studie či registry)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42458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8F838168-C737-4553-910C-F47B148B7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699"/>
          <a:stretch/>
        </p:blipFill>
        <p:spPr>
          <a:xfrm>
            <a:off x="0" y="0"/>
            <a:ext cx="12192000" cy="159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85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256059" cy="1325563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  <a:latin typeface="+mn-lt"/>
              </a:rPr>
              <a:t>Definice plicní hypertenze a jejích podtypů u VSV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425" y="1941699"/>
            <a:ext cx="11956575" cy="4356847"/>
          </a:xfrm>
          <a:prstGeom prst="rect">
            <a:avLst/>
          </a:prstGeom>
        </p:spPr>
      </p:pic>
      <p:sp>
        <p:nvSpPr>
          <p:cNvPr id="5" name="Zaoblený obdélník 4"/>
          <p:cNvSpPr/>
          <p:nvPr/>
        </p:nvSpPr>
        <p:spPr>
          <a:xfrm>
            <a:off x="3388659" y="2913529"/>
            <a:ext cx="1891553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58582" y="6364891"/>
            <a:ext cx="3477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>
                <a:solidFill>
                  <a:schemeClr val="accent1"/>
                </a:solidFill>
              </a:rPr>
              <a:t>Chybí hyperkinetická PH (PVR &lt; 3 WU) </a:t>
            </a:r>
          </a:p>
        </p:txBody>
      </p:sp>
    </p:spTree>
    <p:extLst>
      <p:ext uri="{BB962C8B-B14F-4D97-AF65-F5344CB8AC3E}">
        <p14:creationId xmlns:p14="http://schemas.microsoft.com/office/powerpoint/2010/main" val="390149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58689" y="145593"/>
            <a:ext cx="8507288" cy="850106"/>
          </a:xfrm>
        </p:spPr>
        <p:txBody>
          <a:bodyPr/>
          <a:lstStyle/>
          <a:p>
            <a:r>
              <a:rPr lang="cs-CZ" sz="2400" b="1" dirty="0">
                <a:solidFill>
                  <a:srgbClr val="FF0000"/>
                </a:solidFill>
                <a:latin typeface="+mn-lt"/>
              </a:rPr>
              <a:t>Uzávěry zkratových vad s PH</a:t>
            </a:r>
            <a:r>
              <a:rPr lang="cs-CZ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800" b="1" dirty="0">
                <a:solidFill>
                  <a:srgbClr val="FF0000"/>
                </a:solidFill>
                <a:latin typeface="+mn-lt"/>
              </a:rPr>
              <a:t>(ESC 2020)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6871" y="1556792"/>
            <a:ext cx="11537575" cy="5184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900" b="1" dirty="0">
                <a:solidFill>
                  <a:srgbClr val="FF0000"/>
                </a:solidFill>
              </a:rPr>
              <a:t>Uzávěr defektu při PH je možný:                </a:t>
            </a:r>
          </a:p>
          <a:p>
            <a:r>
              <a:rPr lang="cs-CZ" sz="1800" dirty="0"/>
              <a:t>Převažující </a:t>
            </a:r>
            <a:r>
              <a:rPr lang="cs-CZ" sz="1800" dirty="0" err="1"/>
              <a:t>levo</a:t>
            </a:r>
            <a:r>
              <a:rPr lang="cs-CZ" sz="1800" dirty="0"/>
              <a:t>-pravý zkrat</a:t>
            </a:r>
            <a:r>
              <a:rPr lang="cs-CZ" sz="1800" b="1" dirty="0"/>
              <a:t>: </a:t>
            </a:r>
            <a:r>
              <a:rPr lang="en-US" sz="1800" b="1" dirty="0" err="1"/>
              <a:t>Qp:Qs</a:t>
            </a:r>
            <a:r>
              <a:rPr lang="en-US" sz="1800" b="1" dirty="0"/>
              <a:t> &gt;</a:t>
            </a:r>
            <a:r>
              <a:rPr lang="cs-CZ" sz="1800" b="1" dirty="0"/>
              <a:t> </a:t>
            </a:r>
            <a:r>
              <a:rPr lang="en-US" sz="1800" b="1" dirty="0"/>
              <a:t>1.5</a:t>
            </a:r>
            <a:r>
              <a:rPr lang="cs-CZ" sz="1800" b="1" dirty="0"/>
              <a:t> : 1</a:t>
            </a:r>
            <a:endParaRPr lang="en-US" sz="1800" b="1" dirty="0"/>
          </a:p>
          <a:p>
            <a:pPr>
              <a:lnSpc>
                <a:spcPct val="150000"/>
              </a:lnSpc>
            </a:pPr>
            <a:r>
              <a:rPr lang="cs-CZ" sz="1800" b="1" dirty="0"/>
              <a:t>PVR </a:t>
            </a:r>
            <a:r>
              <a:rPr lang="en-US" sz="1800" b="1" dirty="0"/>
              <a:t>&lt;</a:t>
            </a:r>
            <a:r>
              <a:rPr lang="cs-CZ" sz="1800" b="1" dirty="0"/>
              <a:t> </a:t>
            </a:r>
            <a:r>
              <a:rPr lang="en-US" sz="1800" b="1" dirty="0"/>
              <a:t>3 W</a:t>
            </a:r>
            <a:r>
              <a:rPr lang="cs-CZ" sz="1800" b="1" dirty="0"/>
              <a:t>j</a:t>
            </a:r>
            <a:r>
              <a:rPr lang="en-US" sz="1900" b="1" dirty="0"/>
              <a:t>: </a:t>
            </a:r>
            <a:r>
              <a:rPr lang="cs-CZ" sz="1900" b="1" dirty="0">
                <a:solidFill>
                  <a:schemeClr val="accent6"/>
                </a:solidFill>
              </a:rPr>
              <a:t>třída I</a:t>
            </a:r>
            <a:r>
              <a:rPr lang="cs-CZ" sz="1900" b="1" dirty="0">
                <a:solidFill>
                  <a:srgbClr val="7030A0"/>
                </a:solidFill>
              </a:rPr>
              <a:t> </a:t>
            </a:r>
            <a:r>
              <a:rPr lang="cs-CZ" sz="1800" dirty="0"/>
              <a:t>pro</a:t>
            </a:r>
            <a:r>
              <a:rPr lang="en-US" sz="1800" dirty="0"/>
              <a:t> ASD, VSD, and PDA</a:t>
            </a:r>
          </a:p>
          <a:p>
            <a:pPr>
              <a:lnSpc>
                <a:spcPct val="150000"/>
              </a:lnSpc>
            </a:pPr>
            <a:r>
              <a:rPr lang="cs-CZ" sz="1800" b="1" dirty="0"/>
              <a:t>PVR </a:t>
            </a:r>
            <a:r>
              <a:rPr lang="en-US" sz="1800" b="1" dirty="0"/>
              <a:t>3</a:t>
            </a:r>
            <a:r>
              <a:rPr lang="cs-CZ" sz="1800" b="1" dirty="0"/>
              <a:t>-</a:t>
            </a:r>
            <a:r>
              <a:rPr lang="en-US" sz="1800" b="1" dirty="0"/>
              <a:t>5 W</a:t>
            </a:r>
            <a:r>
              <a:rPr lang="cs-CZ" sz="1800" b="1" dirty="0"/>
              <a:t>j</a:t>
            </a:r>
            <a:r>
              <a:rPr lang="en-US" sz="1800" dirty="0"/>
              <a:t>: </a:t>
            </a:r>
            <a:r>
              <a:rPr lang="cs-CZ" sz="1900" b="1" dirty="0">
                <a:solidFill>
                  <a:schemeClr val="accent6"/>
                </a:solidFill>
              </a:rPr>
              <a:t>třída </a:t>
            </a:r>
            <a:r>
              <a:rPr lang="cs-CZ" sz="1900" b="1" dirty="0" err="1">
                <a:solidFill>
                  <a:schemeClr val="accent6"/>
                </a:solidFill>
              </a:rPr>
              <a:t>IIa</a:t>
            </a:r>
            <a:r>
              <a:rPr lang="cs-CZ" sz="1900" b="1" dirty="0">
                <a:solidFill>
                  <a:schemeClr val="accent6"/>
                </a:solidFill>
              </a:rPr>
              <a:t> </a:t>
            </a:r>
            <a:r>
              <a:rPr lang="cs-CZ" sz="1800" dirty="0"/>
              <a:t>pro</a:t>
            </a:r>
            <a:r>
              <a:rPr lang="en-US" sz="1800" dirty="0"/>
              <a:t> ASD, VSD, and PDA</a:t>
            </a:r>
          </a:p>
          <a:p>
            <a:pPr>
              <a:lnSpc>
                <a:spcPct val="150000"/>
              </a:lnSpc>
            </a:pPr>
            <a:r>
              <a:rPr lang="cs-CZ" sz="1800" b="1" dirty="0"/>
              <a:t>PVR ≥ </a:t>
            </a:r>
            <a:r>
              <a:rPr lang="en-US" sz="1800" b="1" dirty="0"/>
              <a:t>5 W</a:t>
            </a:r>
            <a:r>
              <a:rPr lang="cs-CZ" sz="1800" b="1" dirty="0"/>
              <a:t>j s poklesem PVR</a:t>
            </a:r>
            <a:r>
              <a:rPr lang="en-US" sz="1800" b="1" dirty="0"/>
              <a:t> &lt;</a:t>
            </a:r>
            <a:r>
              <a:rPr lang="cs-CZ" sz="1800" b="1" dirty="0"/>
              <a:t> </a:t>
            </a:r>
            <a:r>
              <a:rPr lang="en-US" sz="1800" b="1" dirty="0"/>
              <a:t>5 W</a:t>
            </a:r>
            <a:r>
              <a:rPr lang="cs-CZ" sz="1800" b="1" dirty="0"/>
              <a:t>j po specifické plicní vasodilatační léčbě </a:t>
            </a:r>
            <a:r>
              <a:rPr lang="cs-CZ" sz="1900" b="1" dirty="0">
                <a:solidFill>
                  <a:schemeClr val="accent6"/>
                </a:solidFill>
              </a:rPr>
              <a:t>třída </a:t>
            </a:r>
            <a:r>
              <a:rPr lang="en-US" sz="1900" b="1" dirty="0" err="1">
                <a:solidFill>
                  <a:schemeClr val="accent6"/>
                </a:solidFill>
              </a:rPr>
              <a:t>IIb</a:t>
            </a:r>
            <a:r>
              <a:rPr lang="en-US" sz="1800" dirty="0">
                <a:solidFill>
                  <a:schemeClr val="accent6"/>
                </a:solidFill>
              </a:rPr>
              <a:t> </a:t>
            </a:r>
            <a:r>
              <a:rPr lang="cs-CZ" sz="1800" dirty="0"/>
              <a:t>pro</a:t>
            </a:r>
            <a:r>
              <a:rPr lang="en-US" sz="1800" dirty="0"/>
              <a:t> ASD </a:t>
            </a:r>
            <a:r>
              <a:rPr lang="cs-CZ" sz="1800" dirty="0"/>
              <a:t>(uzávěr pouze s fenestrací)</a:t>
            </a:r>
            <a:endParaRPr lang="en-US" sz="1800" dirty="0"/>
          </a:p>
          <a:p>
            <a:pPr>
              <a:lnSpc>
                <a:spcPct val="150000"/>
              </a:lnSpc>
            </a:pPr>
            <a:r>
              <a:rPr lang="cs-CZ" sz="1800" b="1" dirty="0"/>
              <a:t>PVR ≥ </a:t>
            </a:r>
            <a:r>
              <a:rPr lang="en-US" sz="1800" b="1" dirty="0"/>
              <a:t>5 W</a:t>
            </a:r>
            <a:r>
              <a:rPr lang="cs-CZ" sz="1800" b="1" dirty="0"/>
              <a:t>j </a:t>
            </a:r>
            <a:r>
              <a:rPr lang="cs-CZ" sz="1800" dirty="0"/>
              <a:t>pro </a:t>
            </a:r>
            <a:r>
              <a:rPr lang="en-US" sz="1800" dirty="0"/>
              <a:t>VSD</a:t>
            </a:r>
            <a:r>
              <a:rPr lang="cs-CZ" sz="1800" dirty="0"/>
              <a:t>,</a:t>
            </a:r>
            <a:r>
              <a:rPr lang="en-US" sz="1800" dirty="0"/>
              <a:t> PDA</a:t>
            </a:r>
            <a:r>
              <a:rPr lang="cs-CZ" sz="1800" dirty="0"/>
              <a:t>, </a:t>
            </a:r>
            <a:r>
              <a:rPr lang="cs-CZ" sz="1900" b="1" dirty="0">
                <a:solidFill>
                  <a:schemeClr val="accent6"/>
                </a:solidFill>
              </a:rPr>
              <a:t>třída </a:t>
            </a:r>
            <a:r>
              <a:rPr lang="en-US" sz="1900" b="1" dirty="0">
                <a:solidFill>
                  <a:schemeClr val="accent6"/>
                </a:solidFill>
              </a:rPr>
              <a:t>I</a:t>
            </a:r>
            <a:r>
              <a:rPr lang="cs-CZ" sz="1900" b="1" dirty="0" err="1">
                <a:solidFill>
                  <a:schemeClr val="accent6"/>
                </a:solidFill>
              </a:rPr>
              <a:t>Ib</a:t>
            </a:r>
            <a:r>
              <a:rPr lang="cs-CZ" sz="1900" b="1" dirty="0">
                <a:solidFill>
                  <a:schemeClr val="accent6"/>
                </a:solidFill>
              </a:rPr>
              <a:t>, </a:t>
            </a:r>
            <a:r>
              <a:rPr lang="cs-CZ" sz="1800" dirty="0"/>
              <a:t>pouze po zhodnocení v expertním centru</a:t>
            </a:r>
          </a:p>
          <a:p>
            <a:pPr marL="0" indent="0">
              <a:buNone/>
            </a:pPr>
            <a:endParaRPr lang="cs-CZ" sz="1100" b="1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sz="1900" b="1" dirty="0">
                <a:solidFill>
                  <a:srgbClr val="FF0000"/>
                </a:solidFill>
              </a:rPr>
              <a:t>Uzávěr defektu je kontraindikován: </a:t>
            </a:r>
          </a:p>
          <a:p>
            <a:pPr>
              <a:lnSpc>
                <a:spcPct val="150000"/>
              </a:lnSpc>
            </a:pPr>
            <a:r>
              <a:rPr lang="cs-CZ" sz="1800" b="1" dirty="0"/>
              <a:t>PVR ≥ 5 </a:t>
            </a:r>
            <a:r>
              <a:rPr lang="en-US" sz="1800" b="1" dirty="0"/>
              <a:t>W</a:t>
            </a:r>
            <a:r>
              <a:rPr lang="cs-CZ" sz="1800" b="1" dirty="0"/>
              <a:t>j</a:t>
            </a:r>
            <a:r>
              <a:rPr lang="en-US" sz="1800" b="1" dirty="0"/>
              <a:t> </a:t>
            </a:r>
            <a:r>
              <a:rPr lang="cs-CZ" sz="1800" dirty="0"/>
              <a:t>bez poklesu při specifické vasodilatační léčbě (ASD), při </a:t>
            </a:r>
            <a:r>
              <a:rPr lang="cs-CZ" sz="1800" b="1" dirty="0" err="1"/>
              <a:t>desaturaci</a:t>
            </a:r>
            <a:r>
              <a:rPr lang="cs-CZ" sz="1800" dirty="0"/>
              <a:t> klidově nebo při zátěži (VSD, PDA), </a:t>
            </a:r>
            <a:r>
              <a:rPr lang="cs-CZ" sz="1800" b="1" dirty="0" err="1"/>
              <a:t>Eisenmengerův</a:t>
            </a:r>
            <a:r>
              <a:rPr lang="cs-CZ" sz="1800" b="1" dirty="0"/>
              <a:t> </a:t>
            </a:r>
            <a:r>
              <a:rPr lang="cs-CZ" sz="1800" b="1" dirty="0" err="1"/>
              <a:t>sy</a:t>
            </a:r>
            <a:r>
              <a:rPr lang="cs-CZ" sz="1800" b="1" dirty="0"/>
              <a:t> </a:t>
            </a:r>
            <a:r>
              <a:rPr lang="cs-CZ" sz="1800" dirty="0"/>
              <a:t>=</a:t>
            </a:r>
            <a:r>
              <a:rPr lang="cs-CZ" sz="1800" b="1" dirty="0"/>
              <a:t> </a:t>
            </a:r>
            <a:r>
              <a:rPr lang="cs-CZ" sz="1900" b="1" dirty="0">
                <a:solidFill>
                  <a:schemeClr val="accent6"/>
                </a:solidFill>
              </a:rPr>
              <a:t>třída</a:t>
            </a:r>
            <a:r>
              <a:rPr lang="en-US" sz="1900" b="1" dirty="0">
                <a:solidFill>
                  <a:schemeClr val="accent6"/>
                </a:solidFill>
              </a:rPr>
              <a:t> II</a:t>
            </a:r>
            <a:r>
              <a:rPr lang="cs-CZ" sz="1900" b="1" dirty="0">
                <a:solidFill>
                  <a:schemeClr val="accent6"/>
                </a:solidFill>
              </a:rPr>
              <a:t>I </a:t>
            </a:r>
          </a:p>
          <a:p>
            <a:endParaRPr lang="cs-CZ" sz="1100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cs-CZ" sz="1600" i="1" dirty="0"/>
              <a:t>ASD: defekt síňového septa, VSD: defekt komorového septa, PDA: otevřená tepenná </a:t>
            </a:r>
            <a:r>
              <a:rPr lang="cs-CZ" sz="1600" i="1" dirty="0" err="1"/>
              <a:t>dučej</a:t>
            </a:r>
            <a:r>
              <a:rPr lang="cs-CZ" sz="1600" i="1" dirty="0"/>
              <a:t> </a:t>
            </a:r>
          </a:p>
          <a:p>
            <a:pPr marL="0" indent="0">
              <a:buNone/>
            </a:pPr>
            <a:endParaRPr lang="cs-CZ" sz="1800" b="1" dirty="0">
              <a:solidFill>
                <a:schemeClr val="accent5"/>
              </a:solidFill>
            </a:endParaRPr>
          </a:p>
          <a:p>
            <a:endParaRPr lang="cs-CZ" sz="1800" dirty="0"/>
          </a:p>
        </p:txBody>
      </p:sp>
      <p:sp>
        <p:nvSpPr>
          <p:cNvPr id="4" name="TextovéPole 3"/>
          <p:cNvSpPr txBox="1"/>
          <p:nvPr/>
        </p:nvSpPr>
        <p:spPr>
          <a:xfrm rot="427641">
            <a:off x="4407272" y="1673439"/>
            <a:ext cx="756377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PVR = klíčový údaj → při </a:t>
            </a:r>
            <a:r>
              <a:rPr lang="cs-CZ" b="1" dirty="0" err="1"/>
              <a:t>suspekci</a:t>
            </a:r>
            <a:r>
              <a:rPr lang="cs-CZ" b="1" dirty="0"/>
              <a:t> na PH je nutná pravostranná  katetrizace ! </a:t>
            </a:r>
          </a:p>
        </p:txBody>
      </p:sp>
      <p:sp>
        <p:nvSpPr>
          <p:cNvPr id="5" name="Ovál 4"/>
          <p:cNvSpPr/>
          <p:nvPr/>
        </p:nvSpPr>
        <p:spPr>
          <a:xfrm rot="576839">
            <a:off x="4452191" y="1219324"/>
            <a:ext cx="612483" cy="4417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303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5424" y="266513"/>
            <a:ext cx="7767918" cy="1325563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  <a:latin typeface="+mn-lt"/>
              </a:rPr>
              <a:t>Plicní hypertenze a zkratové VSV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54829"/>
            <a:ext cx="11860306" cy="48356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Při rozhodování o uzávěru zkratové vady s </a:t>
            </a:r>
            <a:r>
              <a:rPr lang="cs-CZ" sz="2400" b="1" dirty="0">
                <a:solidFill>
                  <a:srgbClr val="FF0000"/>
                </a:solidFill>
              </a:rPr>
              <a:t>PVR ≥ 5 WU </a:t>
            </a:r>
            <a:r>
              <a:rPr lang="cs-CZ" sz="2400" dirty="0"/>
              <a:t>se již </a:t>
            </a:r>
            <a:r>
              <a:rPr lang="cs-CZ" sz="2400" b="1" dirty="0"/>
              <a:t>nedoporučuje plicní biopsie, ale ani vasodilatační testování při katetrizaci. </a:t>
            </a:r>
            <a:r>
              <a:rPr lang="cs-CZ" sz="2400" dirty="0"/>
              <a:t>Nejsou prospektivní data, která by prokazovala jejich užitečnost.</a:t>
            </a:r>
          </a:p>
          <a:p>
            <a:pPr>
              <a:lnSpc>
                <a:spcPct val="150000"/>
              </a:lnSpc>
            </a:pPr>
            <a:endParaRPr lang="cs-CZ" sz="1100" dirty="0"/>
          </a:p>
          <a:p>
            <a:r>
              <a:rPr lang="cs-CZ" sz="2400" dirty="0"/>
              <a:t>Doporučuje se </a:t>
            </a:r>
            <a:r>
              <a:rPr lang="cs-CZ" sz="2400" b="1" dirty="0"/>
              <a:t>specifická plicní vasodilatační léčba s pravostrannou re-katetrizací</a:t>
            </a:r>
          </a:p>
          <a:p>
            <a:pPr marL="0" indent="0">
              <a:buNone/>
            </a:pPr>
            <a:r>
              <a:rPr lang="cs-CZ" sz="2400" b="1" dirty="0"/>
              <a:t>   </a:t>
            </a:r>
            <a:r>
              <a:rPr lang="cs-CZ" sz="2400" dirty="0"/>
              <a:t>s odstupem.</a:t>
            </a:r>
          </a:p>
          <a:p>
            <a:endParaRPr lang="cs-CZ" sz="2400" dirty="0"/>
          </a:p>
          <a:p>
            <a:r>
              <a:rPr lang="cs-CZ" sz="2400" dirty="0"/>
              <a:t>Při poklesu PVR pod 5 WU při vasodilatační léčbě, je doporučován </a:t>
            </a:r>
            <a:r>
              <a:rPr lang="cs-CZ" sz="2400" b="1" dirty="0" err="1"/>
              <a:t>fenestrovaný</a:t>
            </a:r>
            <a:r>
              <a:rPr lang="cs-CZ" sz="2400" b="1" dirty="0"/>
              <a:t> uzávěr ASD.</a:t>
            </a:r>
          </a:p>
          <a:p>
            <a:endParaRPr lang="cs-CZ" sz="2400" dirty="0"/>
          </a:p>
          <a:p>
            <a:r>
              <a:rPr lang="cs-CZ" sz="2400" dirty="0"/>
              <a:t>Nejsou však prospektivní důkazy, že strategie „</a:t>
            </a:r>
            <a:r>
              <a:rPr lang="cs-CZ" sz="2400" dirty="0" err="1"/>
              <a:t>treat</a:t>
            </a:r>
            <a:r>
              <a:rPr lang="cs-CZ" sz="2400" dirty="0"/>
              <a:t>-and-</a:t>
            </a:r>
            <a:r>
              <a:rPr lang="cs-CZ" sz="2400" dirty="0" err="1"/>
              <a:t>repair</a:t>
            </a:r>
            <a:r>
              <a:rPr lang="cs-CZ" sz="2400" dirty="0"/>
              <a:t>“ přináší dlouhodobý benefit.</a:t>
            </a:r>
          </a:p>
        </p:txBody>
      </p:sp>
    </p:spTree>
    <p:extLst>
      <p:ext uri="{BB962C8B-B14F-4D97-AF65-F5344CB8AC3E}">
        <p14:creationId xmlns:p14="http://schemas.microsoft.com/office/powerpoint/2010/main" val="604151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3387" y="54835"/>
            <a:ext cx="9341225" cy="922372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  <a:latin typeface="+mn-lt"/>
              </a:rPr>
              <a:t>Léčba plicní arteriální hypertenze u vrozených srdečních vad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399" y="1267994"/>
            <a:ext cx="5405719" cy="559000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5632" y="1180922"/>
            <a:ext cx="5280576" cy="563707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196352" y="780812"/>
            <a:ext cx="5955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2010                                                                                  2020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313765" y="3433762"/>
            <a:ext cx="2994211" cy="69000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nice 13"/>
          <p:cNvCxnSpPr/>
          <p:nvPr/>
        </p:nvCxnSpPr>
        <p:spPr>
          <a:xfrm flipV="1">
            <a:off x="412376" y="5549153"/>
            <a:ext cx="1398494" cy="89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 flipV="1">
            <a:off x="6669741" y="6553200"/>
            <a:ext cx="140745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aoblený obdélník 18"/>
          <p:cNvSpPr/>
          <p:nvPr/>
        </p:nvSpPr>
        <p:spPr>
          <a:xfrm>
            <a:off x="5934636" y="5332075"/>
            <a:ext cx="3550023" cy="95633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19"/>
          <p:cNvCxnSpPr/>
          <p:nvPr/>
        </p:nvCxnSpPr>
        <p:spPr>
          <a:xfrm flipV="1">
            <a:off x="6744369" y="5810242"/>
            <a:ext cx="1547984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V="1">
            <a:off x="313765" y="3899647"/>
            <a:ext cx="1021976" cy="89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 flipV="1">
            <a:off x="6031005" y="2946071"/>
            <a:ext cx="1239371" cy="170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6031005" y="3778763"/>
            <a:ext cx="1822077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6057899" y="4791775"/>
            <a:ext cx="791136" cy="1071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8659906" y="4550061"/>
            <a:ext cx="55749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394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9587" y="786466"/>
            <a:ext cx="9793941" cy="1325563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rgbClr val="FF0000"/>
                </a:solidFill>
                <a:latin typeface="+mn-lt"/>
              </a:rPr>
              <a:t>Pulmonální vady</a:t>
            </a:r>
            <a:br>
              <a:rPr lang="cs-CZ" sz="3200" b="1" dirty="0">
                <a:solidFill>
                  <a:srgbClr val="FF0000"/>
                </a:solidFill>
                <a:latin typeface="+mn-lt"/>
              </a:rPr>
            </a:br>
            <a:endParaRPr lang="cs-CZ" sz="32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0270" y="2336614"/>
            <a:ext cx="10833847" cy="3087034"/>
          </a:xfrm>
        </p:spPr>
        <p:txBody>
          <a:bodyPr/>
          <a:lstStyle/>
          <a:p>
            <a:r>
              <a:rPr lang="cs-CZ" dirty="0"/>
              <a:t>Pulmonální stenóza nativní chlopně</a:t>
            </a:r>
          </a:p>
          <a:p>
            <a:endParaRPr lang="cs-CZ" dirty="0"/>
          </a:p>
          <a:p>
            <a:r>
              <a:rPr lang="cs-CZ" dirty="0"/>
              <a:t>Pulmonální chlopeň jako součást jiných VSV – </a:t>
            </a:r>
            <a:r>
              <a:rPr lang="cs-CZ" dirty="0" err="1"/>
              <a:t>Fallotova</a:t>
            </a:r>
            <a:r>
              <a:rPr lang="cs-CZ" dirty="0"/>
              <a:t> tetralogie</a:t>
            </a:r>
          </a:p>
          <a:p>
            <a:endParaRPr lang="cs-CZ" dirty="0"/>
          </a:p>
          <a:p>
            <a:r>
              <a:rPr lang="cs-CZ" dirty="0"/>
              <a:t>Nenativní chlopeň v pulmonální pozici (</a:t>
            </a:r>
            <a:r>
              <a:rPr lang="cs-CZ" dirty="0" err="1"/>
              <a:t>homograft</a:t>
            </a:r>
            <a:r>
              <a:rPr lang="cs-CZ" dirty="0"/>
              <a:t>, </a:t>
            </a:r>
            <a:r>
              <a:rPr lang="cs-CZ" dirty="0" err="1"/>
              <a:t>konduit</a:t>
            </a:r>
            <a:r>
              <a:rPr lang="cs-CZ" dirty="0"/>
              <a:t> s chlopní, </a:t>
            </a:r>
            <a:r>
              <a:rPr lang="cs-CZ" dirty="0" err="1"/>
              <a:t>bioprotéza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68630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8224" y="158936"/>
            <a:ext cx="10515600" cy="845111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rgbClr val="FF0000"/>
                </a:solidFill>
                <a:latin typeface="+mn-lt"/>
              </a:rPr>
              <a:t>Pulmonální stenóza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0282" y="1004047"/>
            <a:ext cx="10600765" cy="5728447"/>
          </a:xfrm>
        </p:spPr>
        <p:txBody>
          <a:bodyPr>
            <a:normAutofit fontScale="85000" lnSpcReduction="20000"/>
          </a:bodyPr>
          <a:lstStyle/>
          <a:p>
            <a:r>
              <a:rPr lang="cs-CZ" sz="2000" dirty="0"/>
              <a:t>Mírná PS: vrcholový gradient &lt; 36 </a:t>
            </a:r>
            <a:r>
              <a:rPr lang="cs-CZ" sz="2000" dirty="0" err="1"/>
              <a:t>mmHg</a:t>
            </a:r>
            <a:r>
              <a:rPr lang="cs-CZ" sz="2000" dirty="0"/>
              <a:t> (&lt; 3 m/s)</a:t>
            </a:r>
          </a:p>
          <a:p>
            <a:r>
              <a:rPr lang="cs-CZ" sz="2000" dirty="0"/>
              <a:t>Střední PS: vrcholový gradient 36 - 64 </a:t>
            </a:r>
            <a:r>
              <a:rPr lang="cs-CZ" sz="2000" dirty="0" err="1"/>
              <a:t>mmHg</a:t>
            </a:r>
            <a:r>
              <a:rPr lang="cs-CZ" sz="2000" dirty="0"/>
              <a:t> (3 – 4 m/s)</a:t>
            </a:r>
          </a:p>
          <a:p>
            <a:r>
              <a:rPr lang="cs-CZ" sz="2000" b="1" dirty="0">
                <a:solidFill>
                  <a:srgbClr val="FF0000"/>
                </a:solidFill>
              </a:rPr>
              <a:t>Těžká PS: vrcholový gradient &gt; 64 </a:t>
            </a:r>
            <a:r>
              <a:rPr lang="cs-CZ" sz="2000" b="1" dirty="0" err="1">
                <a:solidFill>
                  <a:srgbClr val="FF0000"/>
                </a:solidFill>
              </a:rPr>
              <a:t>mmHg</a:t>
            </a:r>
            <a:r>
              <a:rPr lang="cs-CZ" sz="2000" b="1" dirty="0">
                <a:solidFill>
                  <a:srgbClr val="FF0000"/>
                </a:solidFill>
              </a:rPr>
              <a:t> (&gt; 4 m/s)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b="1" dirty="0">
                <a:solidFill>
                  <a:srgbClr val="FF0000"/>
                </a:solidFill>
              </a:rPr>
              <a:t>ALE:</a:t>
            </a:r>
            <a:r>
              <a:rPr lang="cs-CZ" sz="2000" dirty="0"/>
              <a:t> </a:t>
            </a:r>
            <a:r>
              <a:rPr lang="cs-CZ" sz="2000" dirty="0">
                <a:solidFill>
                  <a:srgbClr val="FF0000"/>
                </a:solidFill>
              </a:rPr>
              <a:t>*</a:t>
            </a:r>
            <a:r>
              <a:rPr lang="cs-CZ" sz="2000" dirty="0"/>
              <a:t> Někdy je spolehlivější odhad významnosti PS z </a:t>
            </a:r>
            <a:r>
              <a:rPr lang="cs-CZ" sz="2000" b="1" dirty="0"/>
              <a:t>gradientu na trikuspidální chlopni</a:t>
            </a:r>
          </a:p>
          <a:p>
            <a:pPr marL="0" indent="0">
              <a:buNone/>
            </a:pPr>
            <a:r>
              <a:rPr lang="cs-CZ" sz="2000" dirty="0"/>
              <a:t>         </a:t>
            </a:r>
            <a:r>
              <a:rPr lang="cs-CZ" sz="2000" dirty="0">
                <a:solidFill>
                  <a:srgbClr val="FF0000"/>
                </a:solidFill>
              </a:rPr>
              <a:t>* </a:t>
            </a:r>
            <a:r>
              <a:rPr lang="cs-CZ" sz="2000" dirty="0"/>
              <a:t>Určení významnosti PS podle gradientu platí jen u normální funkce pravé komory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FF0000"/>
                </a:solidFill>
              </a:rPr>
              <a:t>         *</a:t>
            </a:r>
            <a:r>
              <a:rPr lang="cs-CZ" sz="2000" dirty="0"/>
              <a:t> Existuje i </a:t>
            </a:r>
            <a:r>
              <a:rPr lang="cs-CZ" sz="2000" b="1" dirty="0" err="1"/>
              <a:t>low-flow</a:t>
            </a:r>
            <a:r>
              <a:rPr lang="cs-CZ" sz="2000" b="1" dirty="0"/>
              <a:t>, </a:t>
            </a:r>
            <a:r>
              <a:rPr lang="cs-CZ" sz="2000" b="1" dirty="0" err="1"/>
              <a:t>low</a:t>
            </a:r>
            <a:r>
              <a:rPr lang="cs-CZ" sz="2000" b="1" dirty="0"/>
              <a:t>-gradient pulmonální stenóza</a:t>
            </a:r>
          </a:p>
          <a:p>
            <a:pPr marL="0" indent="0">
              <a:buNone/>
            </a:pPr>
            <a:r>
              <a:rPr lang="cs-CZ" sz="2000" dirty="0"/>
              <a:t>         </a:t>
            </a:r>
            <a:r>
              <a:rPr lang="cs-CZ" sz="2000" dirty="0">
                <a:solidFill>
                  <a:srgbClr val="FF0000"/>
                </a:solidFill>
              </a:rPr>
              <a:t>*</a:t>
            </a:r>
            <a:r>
              <a:rPr lang="cs-CZ" sz="2000" dirty="0"/>
              <a:t> U mnohočetných stenóz nebo při dlouhém úzkém segmentu nelze použít </a:t>
            </a:r>
            <a:r>
              <a:rPr lang="cs-CZ" sz="2000" dirty="0" err="1"/>
              <a:t>Bernoulliho</a:t>
            </a:r>
            <a:r>
              <a:rPr lang="cs-CZ" sz="2000" dirty="0"/>
              <a:t> rovnici</a:t>
            </a:r>
          </a:p>
          <a:p>
            <a:pPr marL="0" indent="0">
              <a:buNone/>
            </a:pPr>
            <a:endParaRPr lang="cs-CZ" sz="100" b="1" dirty="0"/>
          </a:p>
          <a:p>
            <a:pPr marL="0" indent="0">
              <a:buNone/>
            </a:pPr>
            <a:r>
              <a:rPr lang="cs-CZ" sz="2000" dirty="0"/>
              <a:t>DG.: echo, CT, MRI, katetrizace</a:t>
            </a:r>
          </a:p>
          <a:p>
            <a:pPr marL="0" indent="0">
              <a:buNone/>
            </a:pPr>
            <a:endParaRPr lang="cs-CZ" sz="800" dirty="0"/>
          </a:p>
          <a:p>
            <a:pPr marL="0" indent="0">
              <a:buNone/>
            </a:pPr>
            <a:r>
              <a:rPr lang="cs-CZ" sz="2000" dirty="0"/>
              <a:t>LÉČBA:</a:t>
            </a:r>
            <a:r>
              <a:rPr lang="cs-CZ" sz="2000" b="1" dirty="0">
                <a:solidFill>
                  <a:srgbClr val="FF0000"/>
                </a:solidFill>
              </a:rPr>
              <a:t>  balónková </a:t>
            </a:r>
            <a:r>
              <a:rPr lang="cs-CZ" sz="2000" b="1" dirty="0" err="1">
                <a:solidFill>
                  <a:srgbClr val="FF0000"/>
                </a:solidFill>
              </a:rPr>
              <a:t>valvuloplastika</a:t>
            </a:r>
            <a:r>
              <a:rPr lang="cs-CZ" sz="2000" dirty="0"/>
              <a:t>: u těžké PS i </a:t>
            </a:r>
            <a:r>
              <a:rPr lang="cs-CZ" sz="2000" b="1" dirty="0"/>
              <a:t>bez symptomů</a:t>
            </a:r>
            <a:r>
              <a:rPr lang="cs-CZ" sz="2000" dirty="0"/>
              <a:t>, pokud není chlopeň dysplastická a kalcifikovaná</a:t>
            </a:r>
          </a:p>
          <a:p>
            <a:pPr marL="0" indent="0">
              <a:buNone/>
            </a:pPr>
            <a:r>
              <a:rPr lang="cs-CZ" sz="2000" dirty="0"/>
              <a:t>              </a:t>
            </a:r>
            <a:r>
              <a:rPr lang="cs-CZ" sz="2000" dirty="0">
                <a:solidFill>
                  <a:srgbClr val="FF0000"/>
                </a:solidFill>
              </a:rPr>
              <a:t>(</a:t>
            </a:r>
            <a:r>
              <a:rPr lang="cs-CZ" sz="2000" b="1" dirty="0">
                <a:solidFill>
                  <a:srgbClr val="FF0000"/>
                </a:solidFill>
              </a:rPr>
              <a:t>katetrizační implantace pulmonální chlopně)</a:t>
            </a:r>
          </a:p>
          <a:p>
            <a:pPr marL="0" indent="0">
              <a:buNone/>
            </a:pPr>
            <a:endParaRPr lang="cs-CZ" sz="100" dirty="0"/>
          </a:p>
          <a:p>
            <a:pPr marL="0" indent="0">
              <a:buNone/>
            </a:pPr>
            <a:r>
              <a:rPr lang="cs-CZ" sz="2000" dirty="0"/>
              <a:t>               </a:t>
            </a:r>
            <a:r>
              <a:rPr lang="cs-CZ" sz="2000" b="1" dirty="0">
                <a:solidFill>
                  <a:srgbClr val="FF0000"/>
                </a:solidFill>
              </a:rPr>
              <a:t>chirurgická:</a:t>
            </a:r>
            <a:r>
              <a:rPr lang="cs-CZ" sz="2000" dirty="0">
                <a:solidFill>
                  <a:srgbClr val="FF0000"/>
                </a:solidFill>
              </a:rPr>
              <a:t>  </a:t>
            </a:r>
            <a:r>
              <a:rPr lang="cs-CZ" sz="2000" dirty="0"/>
              <a:t>těžká symptomatická PS nebo těžká </a:t>
            </a:r>
            <a:r>
              <a:rPr lang="cs-CZ" sz="2000" b="1" dirty="0"/>
              <a:t>asymptomatická </a:t>
            </a:r>
            <a:r>
              <a:rPr lang="cs-CZ" sz="2000" dirty="0"/>
              <a:t>PS + současně:</a:t>
            </a:r>
          </a:p>
          <a:p>
            <a:pPr marL="0" indent="0">
              <a:buNone/>
            </a:pPr>
            <a:r>
              <a:rPr lang="cs-CZ" sz="2000" dirty="0"/>
              <a:t>                                     - objektivní pokles zátěžové kapacity</a:t>
            </a:r>
          </a:p>
          <a:p>
            <a:pPr marL="0" indent="0">
              <a:buNone/>
            </a:pPr>
            <a:r>
              <a:rPr lang="cs-CZ" sz="2000" dirty="0"/>
              <a:t>                                      - snížená funkce PK</a:t>
            </a:r>
          </a:p>
          <a:p>
            <a:pPr marL="0" indent="0">
              <a:buNone/>
            </a:pPr>
            <a:r>
              <a:rPr lang="cs-CZ" sz="2000" dirty="0"/>
              <a:t>                                      - progrese TR na střední</a:t>
            </a:r>
          </a:p>
          <a:p>
            <a:pPr marL="0" indent="0">
              <a:buNone/>
            </a:pPr>
            <a:r>
              <a:rPr lang="cs-CZ" sz="2000" dirty="0"/>
              <a:t>                                      - systolický tlak v PK &gt; 80 </a:t>
            </a:r>
            <a:r>
              <a:rPr lang="cs-CZ" sz="2000" dirty="0" err="1"/>
              <a:t>mmHg</a:t>
            </a:r>
            <a:r>
              <a:rPr lang="cs-CZ" sz="2000" dirty="0"/>
              <a:t>  </a:t>
            </a:r>
          </a:p>
          <a:p>
            <a:pPr marL="0" indent="0">
              <a:buNone/>
            </a:pPr>
            <a:r>
              <a:rPr lang="cs-CZ" sz="2000" dirty="0"/>
              <a:t>                                      - </a:t>
            </a:r>
            <a:r>
              <a:rPr lang="cs-CZ" sz="2000" dirty="0" err="1"/>
              <a:t>pravo</a:t>
            </a:r>
            <a:r>
              <a:rPr lang="cs-CZ" sz="2000" dirty="0"/>
              <a:t>-levý zkrat současným ASD, VSD</a:t>
            </a:r>
          </a:p>
        </p:txBody>
      </p:sp>
    </p:spTree>
    <p:extLst>
      <p:ext uri="{BB962C8B-B14F-4D97-AF65-F5344CB8AC3E}">
        <p14:creationId xmlns:p14="http://schemas.microsoft.com/office/powerpoint/2010/main" val="1569208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432749"/>
            <a:ext cx="10542494" cy="657599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Dysfunkce pulmonální chlopně v rámci jiných VSV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876" y="2533284"/>
            <a:ext cx="4803962" cy="3602972"/>
          </a:xfrm>
          <a:prstGeom prst="rect">
            <a:avLst/>
          </a:prstGeom>
        </p:spPr>
      </p:pic>
      <p:pic>
        <p:nvPicPr>
          <p:cNvPr id="8" name="Kosa PR free flow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24493" y="2533284"/>
            <a:ext cx="4803963" cy="360297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2428350" y="6253809"/>
            <a:ext cx="720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solidFill>
                  <a:schemeClr val="accent1"/>
                </a:solidFill>
              </a:rPr>
              <a:t>Těžká („free-</a:t>
            </a:r>
            <a:r>
              <a:rPr lang="cs-CZ" i="1" dirty="0" err="1">
                <a:solidFill>
                  <a:schemeClr val="accent1"/>
                </a:solidFill>
              </a:rPr>
              <a:t>flow</a:t>
            </a:r>
            <a:r>
              <a:rPr lang="cs-CZ" i="1" dirty="0">
                <a:solidFill>
                  <a:schemeClr val="accent1"/>
                </a:solidFill>
              </a:rPr>
              <a:t>“) pulmonální regurgitace po radikální korekci TOF v dětství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02023" y="1207901"/>
            <a:ext cx="107217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rgbClr val="FF0000"/>
                </a:solidFill>
              </a:rPr>
              <a:t>Fallotova</a:t>
            </a:r>
            <a:r>
              <a:rPr lang="cs-CZ" sz="2000" b="1" dirty="0">
                <a:solidFill>
                  <a:srgbClr val="FF0000"/>
                </a:solidFill>
              </a:rPr>
              <a:t> tetralogie (TOF): </a:t>
            </a:r>
            <a:r>
              <a:rPr lang="cs-CZ" sz="2000" dirty="0"/>
              <a:t> nejčastější reziduální nález po korekci TOF = </a:t>
            </a:r>
            <a:r>
              <a:rPr lang="cs-CZ" sz="2000" b="1" dirty="0"/>
              <a:t>těžká pulmonální regurgitace</a:t>
            </a:r>
            <a:r>
              <a:rPr lang="cs-CZ" sz="2000" dirty="0"/>
              <a:t>,</a:t>
            </a:r>
          </a:p>
          <a:p>
            <a:r>
              <a:rPr lang="cs-CZ" sz="2000" dirty="0"/>
              <a:t>Může být přítomna i: reziduální pulmonální stenóza, reziduální VSD, ASD, periferní stenózy větví plicnice, MR, AR, TR, dilatace aorty, aj.</a:t>
            </a:r>
          </a:p>
        </p:txBody>
      </p:sp>
    </p:spTree>
    <p:extLst>
      <p:ext uri="{BB962C8B-B14F-4D97-AF65-F5344CB8AC3E}">
        <p14:creationId xmlns:p14="http://schemas.microsoft.com/office/powerpoint/2010/main" val="44735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1096</Words>
  <Application>Microsoft Office PowerPoint</Application>
  <PresentationFormat>Širokoúhlá obrazovka</PresentationFormat>
  <Paragraphs>153</Paragraphs>
  <Slides>15</Slides>
  <Notes>0</Notes>
  <HiddenSlides>0</HiddenSlides>
  <MMClips>3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Motiv Office</vt:lpstr>
      <vt:lpstr>Novinky v guidelines  pro vrozené srdeční vady v dospělosti:</vt:lpstr>
      <vt:lpstr>Prezentace aplikace PowerPoint</vt:lpstr>
      <vt:lpstr>Definice plicní hypertenze a jejích podtypů u VSV</vt:lpstr>
      <vt:lpstr>Uzávěry zkratových vad s PH (ESC 2020)</vt:lpstr>
      <vt:lpstr>Plicní hypertenze a zkratové VSV</vt:lpstr>
      <vt:lpstr>Léčba plicní arteriální hypertenze u vrozených srdečních vad </vt:lpstr>
      <vt:lpstr>Pulmonální vady </vt:lpstr>
      <vt:lpstr>Pulmonální stenóza</vt:lpstr>
      <vt:lpstr>Prezentace aplikace PowerPoint</vt:lpstr>
      <vt:lpstr>Katetrizační implantace pulmonální chlopně</vt:lpstr>
      <vt:lpstr>U kterých VSV je nenativní RVOT (homograft, konduit, bioprotéza)?</vt:lpstr>
      <vt:lpstr>Systémová pravá komora </vt:lpstr>
      <vt:lpstr>Kdy řešit chirurgicky regurgitaci na systémové AV chlopni  v systémové pravé komoře?</vt:lpstr>
      <vt:lpstr>Systémová pravá komora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Novinky v guidelines  pro vrozené srdeční vady v dospělosti:</dc:title>
  <dc:creator>Jana Rubáčková Popelová</dc:creator>
  <cp:lastModifiedBy>GT3</cp:lastModifiedBy>
  <cp:revision>57</cp:revision>
  <dcterms:created xsi:type="dcterms:W3CDTF">2022-01-30T23:28:53Z</dcterms:created>
  <dcterms:modified xsi:type="dcterms:W3CDTF">2022-02-24T07:43:15Z</dcterms:modified>
</cp:coreProperties>
</file>