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0" r:id="rId2"/>
    <p:sldId id="292" r:id="rId3"/>
    <p:sldId id="376" r:id="rId4"/>
    <p:sldId id="325" r:id="rId5"/>
    <p:sldId id="319" r:id="rId6"/>
    <p:sldId id="326" r:id="rId7"/>
    <p:sldId id="327" r:id="rId8"/>
    <p:sldId id="377" r:id="rId9"/>
    <p:sldId id="358" r:id="rId10"/>
    <p:sldId id="378" r:id="rId11"/>
    <p:sldId id="379" r:id="rId12"/>
    <p:sldId id="288" r:id="rId13"/>
    <p:sldId id="380" r:id="rId14"/>
    <p:sldId id="367" r:id="rId15"/>
    <p:sldId id="387" r:id="rId16"/>
    <p:sldId id="388" r:id="rId17"/>
    <p:sldId id="373" r:id="rId18"/>
    <p:sldId id="381" r:id="rId19"/>
    <p:sldId id="382" r:id="rId20"/>
    <p:sldId id="293" r:id="rId21"/>
    <p:sldId id="294" r:id="rId22"/>
    <p:sldId id="383" r:id="rId23"/>
    <p:sldId id="364" r:id="rId24"/>
    <p:sldId id="360" r:id="rId25"/>
    <p:sldId id="370" r:id="rId26"/>
    <p:sldId id="322" r:id="rId27"/>
    <p:sldId id="385" r:id="rId28"/>
    <p:sldId id="386" r:id="rId29"/>
    <p:sldId id="368" r:id="rId30"/>
  </p:sldIdLst>
  <p:sldSz cx="12192000" cy="6858000"/>
  <p:notesSz cx="6858000" cy="9144000"/>
  <p:custDataLst>
    <p:tags r:id="rId32"/>
  </p:custDataLst>
  <p:defaultTextStyle>
    <a:defPPr>
      <a:defRPr lang="cs-CZ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0F729"/>
    <a:srgbClr val="FFC000"/>
    <a:srgbClr val="000000"/>
    <a:srgbClr val="EEECE1"/>
    <a:srgbClr val="7F2121"/>
    <a:srgbClr val="66FF33"/>
    <a:srgbClr val="FF5050"/>
    <a:srgbClr val="385D8A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695" autoAdjust="0"/>
  </p:normalViewPr>
  <p:slideViewPr>
    <p:cSldViewPr>
      <p:cViewPr varScale="1">
        <p:scale>
          <a:sx n="79" d="100"/>
          <a:sy n="79" d="100"/>
        </p:scale>
        <p:origin x="821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B913F-C199-4027-B33D-D38950547443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4B2E6-02D9-4C98-8436-EC23DDF004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5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4B2E6-02D9-4C98-8436-EC23DDF004C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98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4B2E6-02D9-4C98-8436-EC23DDF004C6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50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1424" y="2060848"/>
            <a:ext cx="10363200" cy="866526"/>
          </a:xfrm>
        </p:spPr>
        <p:txBody>
          <a:bodyPr>
            <a:normAutofit/>
          </a:bodyPr>
          <a:lstStyle>
            <a:lvl1pPr marL="0" indent="0" algn="ctr" defTabSz="914107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3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75520" y="3284984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kumimoji="0" lang="cs-CZ" sz="260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  <a:lvl2pPr marL="457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10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2204864"/>
            <a:ext cx="10972800" cy="381642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84299" y="630000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C92C2B0A-38C4-4D55-B1FF-F3CF7BCD427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1268760"/>
            <a:ext cx="10972800" cy="648072"/>
          </a:xfrm>
        </p:spPr>
        <p:txBody>
          <a:bodyPr>
            <a:noAutofit/>
          </a:bodyPr>
          <a:lstStyle>
            <a:lvl1pPr algn="ctr" defTabSz="914107" rtl="0" eaLnBrk="1" latinLnBrk="0" hangingPunct="1">
              <a:spcBef>
                <a:spcPct val="0"/>
              </a:spcBef>
              <a:buNone/>
              <a:defRPr lang="cs-CZ" sz="32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1" y="2132856"/>
            <a:ext cx="5384800" cy="3960440"/>
          </a:xfrm>
        </p:spPr>
        <p:txBody>
          <a:bodyPr>
            <a:normAutofit/>
          </a:bodyPr>
          <a:lstStyle>
            <a:lvl1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7601" y="2132856"/>
            <a:ext cx="5384800" cy="3960440"/>
          </a:xfrm>
        </p:spPr>
        <p:txBody>
          <a:bodyPr>
            <a:normAutofit/>
          </a:bodyPr>
          <a:lstStyle>
            <a:lvl1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107" rtl="0" eaLnBrk="1" latinLnBrk="0" hangingPunct="1">
              <a:spcBef>
                <a:spcPct val="20000"/>
              </a:spcBef>
              <a:buFont typeface="Arial" pitchFamily="34" charset="0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84299" y="630000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C92C2B0A-38C4-4D55-B1FF-F3CF7BCD427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5013176"/>
            <a:ext cx="731520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51584" y="1340770"/>
            <a:ext cx="73152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07" indent="0">
              <a:buNone/>
              <a:defRPr sz="2400"/>
            </a:lvl3pPr>
            <a:lvl4pPr marL="1371161" indent="0">
              <a:buNone/>
              <a:defRPr sz="2000"/>
            </a:lvl4pPr>
            <a:lvl5pPr marL="1828215" indent="0">
              <a:buNone/>
              <a:defRPr sz="2000"/>
            </a:lvl5pPr>
            <a:lvl6pPr marL="2285268" indent="0">
              <a:buNone/>
              <a:defRPr sz="2000"/>
            </a:lvl6pPr>
            <a:lvl7pPr marL="2742322" indent="0">
              <a:buNone/>
              <a:defRPr sz="2000"/>
            </a:lvl7pPr>
            <a:lvl8pPr marL="3199376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84299" y="630000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8D8B7EFD-6C0B-428C-A46F-CE6C5454261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ř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42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3392" y="1268760"/>
            <a:ext cx="10972800" cy="648072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392" y="2204864"/>
            <a:ext cx="10972800" cy="3528392"/>
          </a:xfrm>
          <a:prstGeom prst="rect">
            <a:avLst/>
          </a:prstGeom>
        </p:spPr>
        <p:txBody>
          <a:bodyPr vert="horz" lIns="91411" tIns="45705" rIns="91411" bIns="45705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</p:sldLayoutIdLst>
  <p:txStyles>
    <p:titleStyle>
      <a:lvl1pPr algn="ctr" defTabSz="914107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indent="-457200" algn="l" defTabSz="91410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712" indent="-285659" algn="l" defTabSz="91410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634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688" indent="-228527" algn="l" defTabSz="9141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742" indent="-228527" algn="l" defTabSz="9141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795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49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03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6" indent="-228527" algn="l" defTabSz="9141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12E51F4E-63A7-4818-9336-AE9D4C71D835}"/>
              </a:ext>
            </a:extLst>
          </p:cNvPr>
          <p:cNvSpPr/>
          <p:nvPr/>
        </p:nvSpPr>
        <p:spPr>
          <a:xfrm>
            <a:off x="695400" y="1556792"/>
            <a:ext cx="10729192" cy="309634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7817" y="2606016"/>
            <a:ext cx="11881319" cy="866526"/>
          </a:xfrm>
        </p:spPr>
        <p:txBody>
          <a:bodyPr>
            <a:noAutofit/>
          </a:bodyPr>
          <a:lstStyle/>
          <a:p>
            <a:pPr>
              <a:lnSpc>
                <a:spcPts val="7200"/>
              </a:lnSpc>
            </a:pPr>
            <a:r>
              <a:rPr lang="cs-CZ" sz="6000" dirty="0"/>
              <a:t>Trikuspidální regurgitace:</a:t>
            </a:r>
            <a:br>
              <a:rPr lang="cs-CZ" sz="6000" dirty="0"/>
            </a:br>
            <a:r>
              <a:rPr lang="cs-CZ" sz="5400" i="1" dirty="0"/>
              <a:t>co je nového </a:t>
            </a:r>
            <a:br>
              <a:rPr lang="cs-CZ" sz="5400" i="1" dirty="0"/>
            </a:br>
            <a:r>
              <a:rPr lang="cs-CZ" sz="5400" i="1" dirty="0"/>
              <a:t>v ESC </a:t>
            </a:r>
            <a:r>
              <a:rPr lang="cs-CZ" sz="5400" i="1" dirty="0" err="1"/>
              <a:t>Guidelines</a:t>
            </a:r>
            <a:r>
              <a:rPr lang="cs-CZ" sz="5400" i="1" dirty="0"/>
              <a:t> 2021</a:t>
            </a:r>
            <a:endParaRPr lang="cs-CZ" sz="6000" i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45350" y="5085184"/>
            <a:ext cx="11827314" cy="2088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Tomáš Paleček</a:t>
            </a:r>
          </a:p>
          <a:p>
            <a:pPr>
              <a:lnSpc>
                <a:spcPts val="2900"/>
              </a:lnSpc>
            </a:pPr>
            <a:r>
              <a:rPr lang="cs-CZ" sz="2800" dirty="0"/>
              <a:t>II. interní klinika kardiologie a </a:t>
            </a:r>
            <a:r>
              <a:rPr lang="cs-CZ" sz="2800" dirty="0" err="1"/>
              <a:t>angiologie</a:t>
            </a:r>
            <a:r>
              <a:rPr lang="cs-CZ" sz="2800" dirty="0"/>
              <a:t>, 1. LF UK a VFN,  Praha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03B7B610-A197-44FD-BE7F-06AD56D06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84" y="1628800"/>
            <a:ext cx="11068884" cy="2785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CE50AE-4CB9-47A6-B483-88E0DBC34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126" y="2204864"/>
            <a:ext cx="10790190" cy="1445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9648F0B-F021-4B28-B0C5-98B3C85F7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45" y="2726271"/>
            <a:ext cx="10243811" cy="3957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A97C993-4AEB-46DE-A812-CA4E0BB44CEB}"/>
              </a:ext>
            </a:extLst>
          </p:cNvPr>
          <p:cNvSpPr txBox="1"/>
          <p:nvPr/>
        </p:nvSpPr>
        <p:spPr>
          <a:xfrm>
            <a:off x="6384032" y="6517854"/>
            <a:ext cx="577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Praz</a:t>
            </a:r>
            <a:r>
              <a:rPr lang="cs-CZ" sz="1600" dirty="0"/>
              <a:t> F et al., </a:t>
            </a:r>
            <a:r>
              <a:rPr lang="cs-CZ" sz="1600" dirty="0" err="1"/>
              <a:t>EuroIntervention</a:t>
            </a:r>
            <a:r>
              <a:rPr lang="cs-CZ" sz="1600" dirty="0"/>
              <a:t> 2021;17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06BFE0B-D526-4920-A912-EE3B459DE555}"/>
              </a:ext>
            </a:extLst>
          </p:cNvPr>
          <p:cNvSpPr txBox="1">
            <a:spLocks/>
          </p:cNvSpPr>
          <p:nvPr/>
        </p:nvSpPr>
        <p:spPr>
          <a:xfrm>
            <a:off x="623392" y="955915"/>
            <a:ext cx="109728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10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3600">
                <a:solidFill>
                  <a:srgbClr val="C00000"/>
                </a:solidFill>
              </a:rPr>
              <a:t>Budoucí klasifikace trikuspidální regurgitace?</a:t>
            </a: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7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3881A91-5781-4B05-9352-F1FBE83A7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" y="2101247"/>
            <a:ext cx="5615233" cy="467172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9CC697F-A0DD-428D-A153-99DD25750C62}"/>
              </a:ext>
            </a:extLst>
          </p:cNvPr>
          <p:cNvSpPr txBox="1"/>
          <p:nvPr/>
        </p:nvSpPr>
        <p:spPr>
          <a:xfrm>
            <a:off x="9408368" y="6500337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ESC </a:t>
            </a:r>
            <a:r>
              <a:rPr lang="cs-CZ" sz="1600" dirty="0" err="1"/>
              <a:t>Guidelines</a:t>
            </a:r>
            <a:r>
              <a:rPr lang="cs-CZ" sz="1600" dirty="0"/>
              <a:t> 2021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0A0091F-3E18-4592-B391-7E7D31AB41E2}"/>
              </a:ext>
            </a:extLst>
          </p:cNvPr>
          <p:cNvSpPr txBox="1">
            <a:spLocks/>
          </p:cNvSpPr>
          <p:nvPr/>
        </p:nvSpPr>
        <p:spPr>
          <a:xfrm>
            <a:off x="-384720" y="944730"/>
            <a:ext cx="1296144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10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3600" dirty="0" err="1">
                <a:solidFill>
                  <a:srgbClr val="C00000"/>
                </a:solidFill>
              </a:rPr>
              <a:t>Echokg</a:t>
            </a:r>
            <a:r>
              <a:rPr lang="cs-CZ" sz="3600" dirty="0">
                <a:solidFill>
                  <a:srgbClr val="C00000"/>
                </a:solidFill>
              </a:rPr>
              <a:t> významnost trikuspidální regurgitace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491D13-CAD7-4AB7-B17F-ACB1B87C0113}"/>
              </a:ext>
            </a:extLst>
          </p:cNvPr>
          <p:cNvSpPr txBox="1"/>
          <p:nvPr/>
        </p:nvSpPr>
        <p:spPr>
          <a:xfrm>
            <a:off x="6240016" y="2420888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Hodnocení </a:t>
            </a:r>
            <a:r>
              <a:rPr lang="cs-CZ" sz="2100" dirty="0" err="1"/>
              <a:t>vena</a:t>
            </a:r>
            <a:r>
              <a:rPr lang="cs-CZ" sz="2100" dirty="0"/>
              <a:t> </a:t>
            </a:r>
            <a:r>
              <a:rPr lang="cs-CZ" sz="2100" dirty="0" err="1"/>
              <a:t>contracta</a:t>
            </a:r>
            <a:r>
              <a:rPr lang="cs-CZ" sz="2100" dirty="0"/>
              <a:t> ve 2 projekcích</a:t>
            </a:r>
          </a:p>
          <a:p>
            <a:pPr algn="ctr"/>
            <a:r>
              <a:rPr lang="cs-CZ" sz="2100" dirty="0"/>
              <a:t>(RVIT projekce a A4C projekce)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DFF1228-FB52-43B7-9836-763C925425E0}"/>
              </a:ext>
            </a:extLst>
          </p:cNvPr>
          <p:cNvSpPr txBox="1"/>
          <p:nvPr/>
        </p:nvSpPr>
        <p:spPr>
          <a:xfrm>
            <a:off x="2895374" y="1564252"/>
            <a:ext cx="6008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Kategorie: </a:t>
            </a:r>
            <a:r>
              <a:rPr lang="cs-CZ" sz="2400" b="1" dirty="0" err="1"/>
              <a:t>Mild</a:t>
            </a:r>
            <a:r>
              <a:rPr lang="cs-CZ" sz="2400" b="1" dirty="0"/>
              <a:t> – </a:t>
            </a:r>
            <a:r>
              <a:rPr lang="cs-CZ" sz="2400" b="1" dirty="0" err="1"/>
              <a:t>Moderate</a:t>
            </a:r>
            <a:r>
              <a:rPr lang="cs-CZ" sz="2400" b="1" dirty="0"/>
              <a:t> – Severe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883528B-ABF6-4902-82F5-FCA537505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89"/>
          <a:stretch/>
        </p:blipFill>
        <p:spPr>
          <a:xfrm>
            <a:off x="5798160" y="3249131"/>
            <a:ext cx="3010982" cy="2899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D9F632B-CF70-493A-B074-6CB36E516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4" b="49601"/>
          <a:stretch/>
        </p:blipFill>
        <p:spPr>
          <a:xfrm>
            <a:off x="8904312" y="3249132"/>
            <a:ext cx="3104279" cy="289992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646D0B6-4C95-4775-8CAD-C557C3F8CA9E}"/>
              </a:ext>
            </a:extLst>
          </p:cNvPr>
          <p:cNvSpPr txBox="1"/>
          <p:nvPr/>
        </p:nvSpPr>
        <p:spPr>
          <a:xfrm>
            <a:off x="1703512" y="2175552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Kritéria těžké TR (4+)</a:t>
            </a:r>
          </a:p>
        </p:txBody>
      </p:sp>
    </p:spTree>
    <p:extLst>
      <p:ext uri="{BB962C8B-B14F-4D97-AF65-F5344CB8AC3E}">
        <p14:creationId xmlns:p14="http://schemas.microsoft.com/office/powerpoint/2010/main" val="2182021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3A4B2EB-BF2C-4F35-A09F-44827F836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0" y="1844824"/>
            <a:ext cx="10729192" cy="45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314A0B6B-93F6-42D1-9195-4CBA82CA0E86}"/>
              </a:ext>
            </a:extLst>
          </p:cNvPr>
          <p:cNvSpPr txBox="1">
            <a:spLocks/>
          </p:cNvSpPr>
          <p:nvPr/>
        </p:nvSpPr>
        <p:spPr>
          <a:xfrm>
            <a:off x="-294494" y="980728"/>
            <a:ext cx="1296144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10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3600" dirty="0">
                <a:solidFill>
                  <a:srgbClr val="C00000"/>
                </a:solidFill>
              </a:rPr>
              <a:t>Nová schéma hodnocení významnosti TR in </a:t>
            </a:r>
            <a:r>
              <a:rPr lang="cs-CZ" sz="3600" dirty="0" err="1">
                <a:solidFill>
                  <a:srgbClr val="C00000"/>
                </a:solidFill>
              </a:rPr>
              <a:t>futuro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0E1501-6BF5-4096-B669-49AE454C3AFE}"/>
              </a:ext>
            </a:extLst>
          </p:cNvPr>
          <p:cNvSpPr txBox="1"/>
          <p:nvPr/>
        </p:nvSpPr>
        <p:spPr>
          <a:xfrm>
            <a:off x="8040216" y="6517854"/>
            <a:ext cx="4115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Hahn R et al.,  EHJ-CV </a:t>
            </a:r>
            <a:r>
              <a:rPr lang="cs-CZ" sz="1600" dirty="0" err="1"/>
              <a:t>Imaging</a:t>
            </a:r>
            <a:r>
              <a:rPr lang="cs-CZ" sz="1600" dirty="0"/>
              <a:t> 2017;18</a:t>
            </a: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BCD0E691-5B18-42A7-B33E-B0F1B9AC756F}"/>
              </a:ext>
            </a:extLst>
          </p:cNvPr>
          <p:cNvSpPr/>
          <p:nvPr/>
        </p:nvSpPr>
        <p:spPr>
          <a:xfrm>
            <a:off x="8040216" y="1700808"/>
            <a:ext cx="3510606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2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13EE127-DA6D-4D30-9F24-3090B95F2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06"/>
          <a:stretch/>
        </p:blipFill>
        <p:spPr>
          <a:xfrm>
            <a:off x="1343472" y="2029003"/>
            <a:ext cx="9793088" cy="459643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AC6AFBDF-51C3-4002-B9B2-B23F57111EB5}"/>
              </a:ext>
            </a:extLst>
          </p:cNvPr>
          <p:cNvSpPr txBox="1">
            <a:spLocks/>
          </p:cNvSpPr>
          <p:nvPr/>
        </p:nvSpPr>
        <p:spPr>
          <a:xfrm>
            <a:off x="-384720" y="980728"/>
            <a:ext cx="1296144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10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3400" dirty="0">
                <a:solidFill>
                  <a:srgbClr val="C00000"/>
                </a:solidFill>
              </a:rPr>
              <a:t>Prognostický význam nového schématu významnosti TR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FA9572-15AB-4FD7-9BFF-AB368E3E0420}"/>
              </a:ext>
            </a:extLst>
          </p:cNvPr>
          <p:cNvSpPr txBox="1"/>
          <p:nvPr/>
        </p:nvSpPr>
        <p:spPr>
          <a:xfrm>
            <a:off x="8040216" y="6517854"/>
            <a:ext cx="4115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Fortuni</a:t>
            </a:r>
            <a:r>
              <a:rPr lang="cs-CZ" sz="1600" dirty="0"/>
              <a:t> F et al., JACC Imag 2021;14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4F75AD0-1412-4191-B2FF-EBEFEEE80DD0}"/>
              </a:ext>
            </a:extLst>
          </p:cNvPr>
          <p:cNvSpPr txBox="1"/>
          <p:nvPr/>
        </p:nvSpPr>
        <p:spPr>
          <a:xfrm>
            <a:off x="1314496" y="1754598"/>
            <a:ext cx="7200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/>
              <a:t>1129 </a:t>
            </a:r>
            <a:r>
              <a:rPr lang="cs-CZ" sz="2100" dirty="0" err="1"/>
              <a:t>pts</a:t>
            </a:r>
            <a:r>
              <a:rPr lang="cs-CZ" sz="2100" dirty="0"/>
              <a:t> s minimálně středně významnou sekundární TR</a:t>
            </a:r>
          </a:p>
        </p:txBody>
      </p:sp>
    </p:spTree>
    <p:extLst>
      <p:ext uri="{BB962C8B-B14F-4D97-AF65-F5344CB8AC3E}">
        <p14:creationId xmlns:p14="http://schemas.microsoft.com/office/powerpoint/2010/main" val="345646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507C037-7D13-4686-990A-88A025280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459" y="2626408"/>
            <a:ext cx="5559165" cy="387390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FF2C480-6070-4087-BAB0-E419C334AF52}"/>
              </a:ext>
            </a:extLst>
          </p:cNvPr>
          <p:cNvSpPr txBox="1"/>
          <p:nvPr/>
        </p:nvSpPr>
        <p:spPr>
          <a:xfrm>
            <a:off x="335360" y="1795463"/>
            <a:ext cx="6444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Maximální rozměr </a:t>
            </a:r>
            <a:r>
              <a:rPr lang="cs-CZ" sz="2200" dirty="0" err="1"/>
              <a:t>anulu</a:t>
            </a:r>
            <a:r>
              <a:rPr lang="cs-CZ" sz="2200" dirty="0"/>
              <a:t> </a:t>
            </a:r>
          </a:p>
          <a:p>
            <a:pPr algn="ctr"/>
            <a:r>
              <a:rPr lang="cs-CZ" sz="2200" dirty="0"/>
              <a:t>(A4C na PK, end-diastola)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3BE2927-E33E-49F8-9074-E843A3910F7C}"/>
              </a:ext>
            </a:extLst>
          </p:cNvPr>
          <p:cNvSpPr txBox="1"/>
          <p:nvPr/>
        </p:nvSpPr>
        <p:spPr>
          <a:xfrm>
            <a:off x="7032104" y="1795463"/>
            <a:ext cx="3868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err="1"/>
              <a:t>Tethering</a:t>
            </a:r>
            <a:r>
              <a:rPr lang="cs-CZ" sz="2200" dirty="0"/>
              <a:t> cípů </a:t>
            </a:r>
          </a:p>
          <a:p>
            <a:pPr algn="ctr"/>
            <a:r>
              <a:rPr lang="cs-CZ" sz="2200" dirty="0"/>
              <a:t>(A4C, systola)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D8F59F2-4BA4-4AEA-973F-ECD74E59D6FE}"/>
              </a:ext>
            </a:extLst>
          </p:cNvPr>
          <p:cNvGrpSpPr/>
          <p:nvPr/>
        </p:nvGrpSpPr>
        <p:grpSpPr>
          <a:xfrm>
            <a:off x="583607" y="2626429"/>
            <a:ext cx="5368377" cy="3873907"/>
            <a:chOff x="358323" y="980728"/>
            <a:chExt cx="7525961" cy="5244469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70DB89B1-B159-43B4-B883-D596FB2C4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23" y="980728"/>
              <a:ext cx="7525961" cy="5244469"/>
            </a:xfrm>
            <a:prstGeom prst="rect">
              <a:avLst/>
            </a:prstGeom>
          </p:spPr>
        </p:pic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7F1D4296-52D7-4F41-98A2-D4ED464AF0E4}"/>
                </a:ext>
              </a:extLst>
            </p:cNvPr>
            <p:cNvCxnSpPr/>
            <p:nvPr/>
          </p:nvCxnSpPr>
          <p:spPr>
            <a:xfrm flipV="1">
              <a:off x="3415308" y="4232670"/>
              <a:ext cx="1117901" cy="74226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D99869E-837A-405F-B78F-BA00B75474B6}"/>
              </a:ext>
            </a:extLst>
          </p:cNvPr>
          <p:cNvCxnSpPr/>
          <p:nvPr/>
        </p:nvCxnSpPr>
        <p:spPr>
          <a:xfrm flipH="1" flipV="1">
            <a:off x="8891156" y="4744536"/>
            <a:ext cx="39458" cy="29257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vnoramenný trojúhelník 13">
            <a:extLst>
              <a:ext uri="{FF2B5EF4-FFF2-40B4-BE49-F238E27FC236}">
                <a16:creationId xmlns:a16="http://schemas.microsoft.com/office/drawing/2014/main" id="{0C805174-5270-4EB8-B95D-37C52D6B4949}"/>
              </a:ext>
            </a:extLst>
          </p:cNvPr>
          <p:cNvSpPr/>
          <p:nvPr/>
        </p:nvSpPr>
        <p:spPr>
          <a:xfrm rot="21174735">
            <a:off x="8343538" y="4742397"/>
            <a:ext cx="1121546" cy="317318"/>
          </a:xfrm>
          <a:prstGeom prst="triangl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0AC1AF9A-0BFE-4898-AF0D-56F06903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60" y="969970"/>
            <a:ext cx="12169352" cy="648072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C00000"/>
                </a:solidFill>
              </a:rPr>
              <a:t>Echokg</a:t>
            </a:r>
            <a:r>
              <a:rPr lang="cs-CZ" sz="3600" dirty="0">
                <a:solidFill>
                  <a:srgbClr val="C00000"/>
                </a:solidFill>
              </a:rPr>
              <a:t> měření trikuspidálního </a:t>
            </a:r>
            <a:r>
              <a:rPr lang="cs-CZ" sz="3600" dirty="0" err="1">
                <a:solidFill>
                  <a:srgbClr val="C00000"/>
                </a:solidFill>
              </a:rPr>
              <a:t>anulu</a:t>
            </a:r>
            <a:r>
              <a:rPr lang="cs-CZ" sz="3600" dirty="0">
                <a:solidFill>
                  <a:srgbClr val="C00000"/>
                </a:solidFill>
              </a:rPr>
              <a:t> a </a:t>
            </a:r>
            <a:r>
              <a:rPr lang="cs-CZ" sz="3600" dirty="0" err="1">
                <a:solidFill>
                  <a:srgbClr val="C00000"/>
                </a:solidFill>
              </a:rPr>
              <a:t>tetheringu</a:t>
            </a:r>
            <a:r>
              <a:rPr lang="cs-CZ" sz="3600" dirty="0">
                <a:solidFill>
                  <a:srgbClr val="C00000"/>
                </a:solidFill>
              </a:rPr>
              <a:t> cípů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B92E49A-E85A-48E6-9813-5DABA34B154B}"/>
              </a:ext>
            </a:extLst>
          </p:cNvPr>
          <p:cNvSpPr txBox="1"/>
          <p:nvPr/>
        </p:nvSpPr>
        <p:spPr>
          <a:xfrm>
            <a:off x="9408368" y="6500337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ESC </a:t>
            </a:r>
            <a:r>
              <a:rPr lang="cs-CZ" sz="1600" dirty="0" err="1"/>
              <a:t>Guidelines</a:t>
            </a:r>
            <a:r>
              <a:rPr lang="cs-CZ" sz="1600" dirty="0"/>
              <a:t> 2021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BEAC9DB-2176-4F59-AA35-626CEB855BFD}"/>
              </a:ext>
            </a:extLst>
          </p:cNvPr>
          <p:cNvSpPr txBox="1"/>
          <p:nvPr/>
        </p:nvSpPr>
        <p:spPr>
          <a:xfrm>
            <a:off x="1961697" y="2636912"/>
            <a:ext cx="2910167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solidFill>
                  <a:srgbClr val="FFFF00"/>
                </a:solidFill>
              </a:rPr>
              <a:t>Dilatace </a:t>
            </a:r>
            <a:r>
              <a:rPr lang="cs-CZ" sz="2200" b="1" dirty="0">
                <a:solidFill>
                  <a:srgbClr val="FFFF00"/>
                </a:solidFill>
                <a:sym typeface="Symbol" panose="05050102010706020507" pitchFamily="18" charset="2"/>
              </a:rPr>
              <a:t> 40mm,</a:t>
            </a:r>
          </a:p>
          <a:p>
            <a:pPr algn="ctr"/>
            <a:r>
              <a:rPr lang="cs-CZ" sz="2200" b="1" dirty="0">
                <a:solidFill>
                  <a:srgbClr val="FFFF00"/>
                </a:solidFill>
                <a:sym typeface="Symbol" panose="05050102010706020507" pitchFamily="18" charset="2"/>
              </a:rPr>
              <a:t> resp.  21 mm/m2</a:t>
            </a:r>
            <a:endParaRPr lang="cs-CZ" sz="2200" b="1" dirty="0">
              <a:solidFill>
                <a:srgbClr val="FFFF0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F7DBACE-79EA-45B9-BBE2-49F38D3DE00D}"/>
              </a:ext>
            </a:extLst>
          </p:cNvPr>
          <p:cNvSpPr txBox="1"/>
          <p:nvPr/>
        </p:nvSpPr>
        <p:spPr>
          <a:xfrm>
            <a:off x="5879976" y="2564904"/>
            <a:ext cx="61964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200" b="1" dirty="0">
                <a:solidFill>
                  <a:srgbClr val="FFFF00"/>
                </a:solidFill>
              </a:rPr>
              <a:t>Významné:</a:t>
            </a:r>
          </a:p>
          <a:p>
            <a:pPr algn="ctr"/>
            <a:r>
              <a:rPr lang="cs-CZ" sz="2200" b="1" dirty="0">
                <a:solidFill>
                  <a:srgbClr val="FFFF00"/>
                </a:solidFill>
              </a:rPr>
              <a:t>výška </a:t>
            </a:r>
            <a:r>
              <a:rPr lang="cs-CZ" sz="2200" b="1" dirty="0">
                <a:solidFill>
                  <a:srgbClr val="FFFF00"/>
                </a:solidFill>
                <a:sym typeface="Symbol" panose="05050102010706020507" pitchFamily="18" charset="2"/>
              </a:rPr>
              <a:t> 8 mm, plocha  1,6 cm</a:t>
            </a:r>
            <a:r>
              <a:rPr lang="cs-CZ" sz="2200" b="1" baseline="30000" dirty="0">
                <a:solidFill>
                  <a:srgbClr val="FFFF00"/>
                </a:solidFill>
                <a:sym typeface="Symbol" panose="05050102010706020507" pitchFamily="18" charset="2"/>
              </a:rPr>
              <a:t>2</a:t>
            </a:r>
            <a:endParaRPr lang="cs-CZ" sz="2200" b="1" baseline="30000" dirty="0">
              <a:solidFill>
                <a:srgbClr val="FFFF00"/>
              </a:solidFill>
            </a:endParaRPr>
          </a:p>
          <a:p>
            <a:pPr algn="ctr"/>
            <a:r>
              <a:rPr lang="cs-CZ" sz="2200" b="1" dirty="0">
                <a:solidFill>
                  <a:srgbClr val="FFFF00"/>
                </a:solidFill>
              </a:rPr>
              <a:t>  	</a:t>
            </a:r>
            <a:endParaRPr lang="cs-CZ" sz="2200" dirty="0">
              <a:solidFill>
                <a:srgbClr val="FFFF00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9C80B54C-734E-4308-9B33-7F6ABC05FE52}"/>
              </a:ext>
            </a:extLst>
          </p:cNvPr>
          <p:cNvSpPr/>
          <p:nvPr/>
        </p:nvSpPr>
        <p:spPr>
          <a:xfrm>
            <a:off x="3935760" y="5417348"/>
            <a:ext cx="6048672" cy="110799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200" b="1" dirty="0">
                <a:solidFill>
                  <a:schemeClr val="tx1"/>
                </a:solidFill>
              </a:rPr>
              <a:t>Při významném </a:t>
            </a:r>
            <a:r>
              <a:rPr lang="cs-CZ" sz="2200" b="1" dirty="0" err="1">
                <a:solidFill>
                  <a:schemeClr val="tx1"/>
                </a:solidFill>
              </a:rPr>
              <a:t>tetheringu</a:t>
            </a:r>
            <a:r>
              <a:rPr lang="cs-CZ" sz="2200" b="1" dirty="0">
                <a:solidFill>
                  <a:schemeClr val="tx1"/>
                </a:solidFill>
              </a:rPr>
              <a:t> cípů zvážit implantaci chlopenní náhrady (</a:t>
            </a:r>
            <a:r>
              <a:rPr lang="cs-CZ" sz="2200" b="1" dirty="0" err="1">
                <a:solidFill>
                  <a:schemeClr val="tx1"/>
                </a:solidFill>
              </a:rPr>
              <a:t>bioprotéza</a:t>
            </a:r>
            <a:r>
              <a:rPr lang="cs-CZ" sz="2200" b="1" dirty="0">
                <a:solidFill>
                  <a:schemeClr val="tx1"/>
                </a:solidFill>
              </a:rPr>
              <a:t>) místo záchovné operace</a:t>
            </a:r>
          </a:p>
        </p:txBody>
      </p:sp>
    </p:spTree>
    <p:extLst>
      <p:ext uri="{BB962C8B-B14F-4D97-AF65-F5344CB8AC3E}">
        <p14:creationId xmlns:p14="http://schemas.microsoft.com/office/powerpoint/2010/main" val="40199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46AD0A6-3E25-4ECC-8CFF-581E3E99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60" y="969970"/>
            <a:ext cx="12169352" cy="64807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Hodnocení pravé komory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0ADFF08-FAEE-4FBA-8E90-1FAE60360DA7}"/>
              </a:ext>
            </a:extLst>
          </p:cNvPr>
          <p:cNvSpPr txBox="1"/>
          <p:nvPr/>
        </p:nvSpPr>
        <p:spPr>
          <a:xfrm>
            <a:off x="9408368" y="6500337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ESC </a:t>
            </a:r>
            <a:r>
              <a:rPr lang="cs-CZ" sz="1600" dirty="0" err="1"/>
              <a:t>Guidelines</a:t>
            </a:r>
            <a:r>
              <a:rPr lang="cs-CZ" sz="1600" dirty="0"/>
              <a:t> 2021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2B4A460-FA3A-4F2C-95C6-27988230B17C}"/>
              </a:ext>
            </a:extLst>
          </p:cNvPr>
          <p:cNvSpPr txBox="1"/>
          <p:nvPr/>
        </p:nvSpPr>
        <p:spPr>
          <a:xfrm>
            <a:off x="191344" y="2455526"/>
            <a:ext cx="11017224" cy="82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cs-CZ" sz="2200" dirty="0"/>
              <a:t>Echokardiografie: velikost a systolická funkce pravé komory, velikost pravé síně</a:t>
            </a: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cs-CZ" sz="2200" dirty="0"/>
              <a:t>MRI: preferovaná metoda k hodnocení PK, pokud dostupná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BEB93AA-9110-4C95-AF11-7528A0DB30EF}"/>
              </a:ext>
            </a:extLst>
          </p:cNvPr>
          <p:cNvSpPr txBox="1"/>
          <p:nvPr/>
        </p:nvSpPr>
        <p:spPr>
          <a:xfrm>
            <a:off x="335360" y="3589405"/>
            <a:ext cx="10801200" cy="2665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				</a:t>
            </a:r>
            <a:r>
              <a:rPr lang="cs-CZ" sz="3600" dirty="0"/>
              <a:t>	</a:t>
            </a:r>
            <a:r>
              <a:rPr lang="cs-CZ" sz="3600" dirty="0">
                <a:sym typeface="Wingdings" panose="05000000000000000000" pitchFamily="2" charset="2"/>
              </a:rPr>
              <a:t></a:t>
            </a:r>
            <a:endParaRPr lang="cs-CZ" sz="3600" dirty="0"/>
          </a:p>
          <a:p>
            <a:pPr>
              <a:lnSpc>
                <a:spcPts val="3200"/>
              </a:lnSpc>
            </a:pPr>
            <a:r>
              <a:rPr lang="cs-CZ" sz="2400" dirty="0"/>
              <a:t>„</a:t>
            </a:r>
            <a:r>
              <a:rPr lang="en-US" sz="2400" dirty="0"/>
              <a:t>Although a tricuspid annular pulmonary systolic excursion </a:t>
            </a:r>
            <a:endParaRPr lang="cs-CZ" sz="2400" dirty="0"/>
          </a:p>
          <a:p>
            <a:pPr>
              <a:lnSpc>
                <a:spcPts val="3200"/>
              </a:lnSpc>
            </a:pPr>
            <a:r>
              <a:rPr lang="en-US" sz="2400" b="1" dirty="0"/>
              <a:t>TAPSE</a:t>
            </a:r>
            <a:r>
              <a:rPr lang="cs-CZ" sz="2400" b="1" dirty="0"/>
              <a:t> </a:t>
            </a:r>
            <a:r>
              <a:rPr lang="cs-CZ" sz="2400" b="1" dirty="0">
                <a:sym typeface="Symbol" panose="05050102010706020507" pitchFamily="18" charset="2"/>
              </a:rPr>
              <a:t> 17mm</a:t>
            </a:r>
            <a:r>
              <a:rPr lang="cs-CZ" sz="2400" b="1" dirty="0"/>
              <a:t> </a:t>
            </a:r>
            <a:r>
              <a:rPr lang="en-US" sz="2400" b="1" dirty="0"/>
              <a:t>has been associated with worse prognosis </a:t>
            </a:r>
            <a:endParaRPr lang="cs-CZ" sz="2400" b="1" dirty="0"/>
          </a:p>
          <a:p>
            <a:pPr>
              <a:lnSpc>
                <a:spcPts val="3200"/>
              </a:lnSpc>
            </a:pPr>
            <a:r>
              <a:rPr lang="en-US" sz="2400" dirty="0"/>
              <a:t>in patients</a:t>
            </a:r>
            <a:r>
              <a:rPr lang="cs-CZ" sz="2400" dirty="0"/>
              <a:t> </a:t>
            </a:r>
            <a:r>
              <a:rPr lang="en-US" sz="2400" dirty="0"/>
              <a:t>with secondary tricuspid regurgitation</a:t>
            </a:r>
            <a:r>
              <a:rPr lang="cs-CZ" sz="2400" dirty="0"/>
              <a:t>,</a:t>
            </a:r>
            <a:r>
              <a:rPr lang="en-US" sz="2400" dirty="0"/>
              <a:t> </a:t>
            </a:r>
            <a:endParaRPr lang="cs-CZ" sz="2400" dirty="0"/>
          </a:p>
          <a:p>
            <a:pPr>
              <a:lnSpc>
                <a:spcPts val="3200"/>
              </a:lnSpc>
            </a:pPr>
            <a:r>
              <a:rPr lang="en-US" sz="2400" b="1" dirty="0"/>
              <a:t>thresholds for severe RV dysfunction making intervention futile </a:t>
            </a:r>
            <a:endParaRPr lang="cs-CZ" sz="2400" b="1" dirty="0"/>
          </a:p>
          <a:p>
            <a:pPr>
              <a:lnSpc>
                <a:spcPts val="3200"/>
              </a:lnSpc>
            </a:pPr>
            <a:r>
              <a:rPr lang="en-US" sz="2400" b="1" dirty="0"/>
              <a:t>have not yet been defined</a:t>
            </a:r>
            <a:r>
              <a:rPr lang="en-US" sz="2400" dirty="0"/>
              <a:t>.</a:t>
            </a:r>
            <a:r>
              <a:rPr lang="cs-CZ" sz="2400" dirty="0"/>
              <a:t>“</a:t>
            </a:r>
            <a:endParaRPr lang="cs-CZ" sz="2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7FDFDB5-4E62-4AB7-B62E-87CB206DE6FD}"/>
              </a:ext>
            </a:extLst>
          </p:cNvPr>
          <p:cNvSpPr txBox="1"/>
          <p:nvPr/>
        </p:nvSpPr>
        <p:spPr>
          <a:xfrm>
            <a:off x="551384" y="1773977"/>
            <a:ext cx="11017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/>
              <a:t>Diagnostický a prognostický význam</a:t>
            </a:r>
          </a:p>
        </p:txBody>
      </p:sp>
      <p:pic>
        <p:nvPicPr>
          <p:cNvPr id="9" name="Picture 2" descr="C:\DATA\Články\Funkce PK po KCH článek\Submise\Obrázek 2.jpg">
            <a:extLst>
              <a:ext uri="{FF2B5EF4-FFF2-40B4-BE49-F238E27FC236}">
                <a16:creationId xmlns:a16="http://schemas.microsoft.com/office/drawing/2014/main" id="{3B4828EE-A0D4-40E8-84AB-0D7A7A96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1954" y="3284984"/>
            <a:ext cx="2924686" cy="1995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22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606DA0B-2395-4905-98FC-F904CCEFD9B3}"/>
              </a:ext>
            </a:extLst>
          </p:cNvPr>
          <p:cNvSpPr txBox="1">
            <a:spLocks/>
          </p:cNvSpPr>
          <p:nvPr/>
        </p:nvSpPr>
        <p:spPr>
          <a:xfrm>
            <a:off x="-384720" y="980728"/>
            <a:ext cx="1296144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10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3400" dirty="0">
                <a:solidFill>
                  <a:srgbClr val="C00000"/>
                </a:solidFill>
              </a:rPr>
              <a:t>Prognostický význam funkce pravé komory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56F6DC7-4A74-468C-9A29-06877783865D}"/>
              </a:ext>
            </a:extLst>
          </p:cNvPr>
          <p:cNvSpPr txBox="1"/>
          <p:nvPr/>
        </p:nvSpPr>
        <p:spPr>
          <a:xfrm>
            <a:off x="8256240" y="650033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Dietz</a:t>
            </a:r>
            <a:r>
              <a:rPr lang="cs-CZ" sz="1600" dirty="0"/>
              <a:t> MF et al., </a:t>
            </a:r>
            <a:r>
              <a:rPr lang="cs-CZ" sz="1600" dirty="0" err="1"/>
              <a:t>Circulation</a:t>
            </a:r>
            <a:r>
              <a:rPr lang="cs-CZ" sz="1600" dirty="0"/>
              <a:t> 2019;140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E1AF61-C133-414D-B94B-AC0816166347}"/>
              </a:ext>
            </a:extLst>
          </p:cNvPr>
          <p:cNvSpPr txBox="1"/>
          <p:nvPr/>
        </p:nvSpPr>
        <p:spPr>
          <a:xfrm>
            <a:off x="-1360439" y="1791866"/>
            <a:ext cx="10696799" cy="41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cs-CZ" sz="2100" dirty="0"/>
              <a:t>1292 </a:t>
            </a:r>
            <a:r>
              <a:rPr lang="cs-CZ" sz="2100" dirty="0" err="1"/>
              <a:t>pts</a:t>
            </a:r>
            <a:r>
              <a:rPr lang="cs-CZ" sz="2100" dirty="0"/>
              <a:t> s významnou sekundární TR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D379C79-A80A-4154-B0DD-6793C8F98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22" y="2564904"/>
            <a:ext cx="5634463" cy="325241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1903BF6-D8D7-48B6-A8ED-38B5F3E15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629155"/>
            <a:ext cx="5456404" cy="4879007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26C873F1-491E-44E5-843C-E31AFE75CC5A}"/>
              </a:ext>
            </a:extLst>
          </p:cNvPr>
          <p:cNvSpPr txBox="1"/>
          <p:nvPr/>
        </p:nvSpPr>
        <p:spPr>
          <a:xfrm>
            <a:off x="3082422" y="5815686"/>
            <a:ext cx="396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Dysfunkce PK: TAPSE </a:t>
            </a:r>
            <a:r>
              <a:rPr lang="cs-CZ" sz="2000" dirty="0">
                <a:sym typeface="Symbol" panose="05050102010706020507" pitchFamily="18" charset="2"/>
              </a:rPr>
              <a:t> 17 mm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64823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9383BA4-60F1-43D3-A72F-01D97EE16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271691"/>
            <a:ext cx="6826759" cy="3044975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BF68463-DCDD-439D-8725-4A508C296910}"/>
              </a:ext>
            </a:extLst>
          </p:cNvPr>
          <p:cNvSpPr txBox="1">
            <a:spLocks/>
          </p:cNvSpPr>
          <p:nvPr/>
        </p:nvSpPr>
        <p:spPr>
          <a:xfrm>
            <a:off x="1734244" y="948454"/>
            <a:ext cx="9258300" cy="64807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cs-CZ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ESC Doporučení 2021:</a:t>
            </a:r>
          </a:p>
          <a:p>
            <a:pPr algn="ctr">
              <a:spcBef>
                <a:spcPct val="0"/>
              </a:spcBef>
              <a:defRPr/>
            </a:pPr>
            <a:r>
              <a:rPr lang="cs-CZ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Intervence trikuspidální regurgitace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C7AC04D-D41D-4372-BF7A-B651CB63D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176"/>
          <a:stretch/>
        </p:blipFill>
        <p:spPr>
          <a:xfrm>
            <a:off x="6363394" y="3912510"/>
            <a:ext cx="540060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CED7FE83-068C-4738-BEEA-9062D9FDD40B}"/>
              </a:ext>
            </a:extLst>
          </p:cNvPr>
          <p:cNvSpPr txBox="1">
            <a:spLocks/>
          </p:cNvSpPr>
          <p:nvPr/>
        </p:nvSpPr>
        <p:spPr>
          <a:xfrm>
            <a:off x="-744760" y="959483"/>
            <a:ext cx="13393488" cy="64807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cs-CZ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ESC Doporučení 2021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EDD243D-3D17-4CEF-810E-B1CEAA104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32" y="1717022"/>
            <a:ext cx="10398336" cy="396044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C51320A-FF67-4DC5-9B5D-491D60D648A5}"/>
              </a:ext>
            </a:extLst>
          </p:cNvPr>
          <p:cNvSpPr txBox="1"/>
          <p:nvPr/>
        </p:nvSpPr>
        <p:spPr>
          <a:xfrm>
            <a:off x="7690934" y="126876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Iniciální „pavouk“</a:t>
            </a:r>
          </a:p>
          <a:p>
            <a:pPr algn="ctr"/>
            <a:r>
              <a:rPr lang="cs-CZ" b="1" dirty="0"/>
              <a:t>beze změny od ESC Doporučení 2017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B6096D93-3C1D-46B9-9939-A657E44B4F01}"/>
              </a:ext>
            </a:extLst>
          </p:cNvPr>
          <p:cNvSpPr/>
          <p:nvPr/>
        </p:nvSpPr>
        <p:spPr>
          <a:xfrm>
            <a:off x="1343472" y="5157192"/>
            <a:ext cx="9519648" cy="15880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100"/>
              </a:lnSpc>
            </a:pPr>
            <a:r>
              <a:rPr lang="cs-CZ" sz="2400" b="1" dirty="0">
                <a:solidFill>
                  <a:schemeClr val="tx1"/>
                </a:solidFill>
              </a:rPr>
              <a:t>Správné načasování intervence před vývojem ireverzibilního poškození pravé komory a orgánovým selháním </a:t>
            </a:r>
          </a:p>
          <a:p>
            <a:pPr algn="ctr">
              <a:lnSpc>
                <a:spcPts val="3100"/>
              </a:lnSpc>
            </a:pPr>
            <a:r>
              <a:rPr lang="cs-CZ" sz="2400" b="1" dirty="0">
                <a:solidFill>
                  <a:schemeClr val="tx1"/>
                </a:solidFill>
              </a:rPr>
              <a:t>zvyšujícím operační riziko !</a:t>
            </a:r>
          </a:p>
        </p:txBody>
      </p:sp>
    </p:spTree>
    <p:extLst>
      <p:ext uri="{BB962C8B-B14F-4D97-AF65-F5344CB8AC3E}">
        <p14:creationId xmlns:p14="http://schemas.microsoft.com/office/powerpoint/2010/main" val="7254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 thumbnail gr4">
            <a:extLst>
              <a:ext uri="{FF2B5EF4-FFF2-40B4-BE49-F238E27FC236}">
                <a16:creationId xmlns:a16="http://schemas.microsoft.com/office/drawing/2014/main" id="{D4CB19FD-961F-47A7-AE94-BC003E47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949966"/>
            <a:ext cx="5053965" cy="45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29DF752-E835-4D6F-8CF3-B869C277C849}"/>
              </a:ext>
            </a:extLst>
          </p:cNvPr>
          <p:cNvSpPr txBox="1">
            <a:spLocks/>
          </p:cNvSpPr>
          <p:nvPr/>
        </p:nvSpPr>
        <p:spPr>
          <a:xfrm>
            <a:off x="-637180" y="959483"/>
            <a:ext cx="13393488" cy="64807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cs-CZ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Rizikovost chirurgické intervence TR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83EF5D-6D03-4BB3-B197-E2D21305680A}"/>
              </a:ext>
            </a:extLst>
          </p:cNvPr>
          <p:cNvSpPr txBox="1"/>
          <p:nvPr/>
        </p:nvSpPr>
        <p:spPr>
          <a:xfrm>
            <a:off x="1415480" y="651785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Kilic</a:t>
            </a:r>
            <a:r>
              <a:rPr lang="cs-CZ" sz="1600" dirty="0"/>
              <a:t> A et al., Ann Thor </a:t>
            </a:r>
            <a:r>
              <a:rPr lang="cs-CZ" sz="1600" dirty="0" err="1"/>
              <a:t>Surg</a:t>
            </a:r>
            <a:r>
              <a:rPr lang="cs-CZ" sz="1600" dirty="0"/>
              <a:t> 2013;96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C364CE6-CDF6-41C4-93FB-55136469B16A}"/>
              </a:ext>
            </a:extLst>
          </p:cNvPr>
          <p:cNvSpPr txBox="1"/>
          <p:nvPr/>
        </p:nvSpPr>
        <p:spPr>
          <a:xfrm>
            <a:off x="7320136" y="652534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Dreyfus J et al ., Eur </a:t>
            </a:r>
            <a:r>
              <a:rPr lang="cs-CZ" sz="1600" dirty="0" err="1"/>
              <a:t>Heart</a:t>
            </a:r>
            <a:r>
              <a:rPr lang="cs-CZ" sz="1600" dirty="0"/>
              <a:t> J 2020;41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8C7A8A61-4D41-432F-A4F1-620E3BAF969E}"/>
              </a:ext>
            </a:extLst>
          </p:cNvPr>
          <p:cNvGrpSpPr/>
          <p:nvPr/>
        </p:nvGrpSpPr>
        <p:grpSpPr>
          <a:xfrm>
            <a:off x="5735960" y="1957306"/>
            <a:ext cx="6192688" cy="4470352"/>
            <a:chOff x="1991544" y="2276872"/>
            <a:chExt cx="6908140" cy="4885786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762711D4-E5DF-4542-878D-F49490A32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0550"/>
            <a:stretch/>
          </p:blipFill>
          <p:spPr>
            <a:xfrm>
              <a:off x="1991544" y="2276872"/>
              <a:ext cx="6908140" cy="648072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5FF5F920-ACE5-4EE5-AD27-8F3AF0187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5699" b="2351"/>
            <a:stretch/>
          </p:blipFill>
          <p:spPr>
            <a:xfrm>
              <a:off x="1991544" y="2914186"/>
              <a:ext cx="6908140" cy="4248472"/>
            </a:xfrm>
            <a:prstGeom prst="rect">
              <a:avLst/>
            </a:prstGeom>
          </p:spPr>
        </p:pic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B83309-7393-4943-A478-9D32CC5C0E5A}"/>
              </a:ext>
            </a:extLst>
          </p:cNvPr>
          <p:cNvSpPr txBox="1"/>
          <p:nvPr/>
        </p:nvSpPr>
        <p:spPr>
          <a:xfrm>
            <a:off x="5519936" y="329124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4AA5B2-5781-48E6-8890-4A402F21AEBD}"/>
              </a:ext>
            </a:extLst>
          </p:cNvPr>
          <p:cNvSpPr txBox="1"/>
          <p:nvPr/>
        </p:nvSpPr>
        <p:spPr>
          <a:xfrm>
            <a:off x="5519936" y="3424502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E036AA9-50DF-4A8B-BD47-B0120C3C0DA9}"/>
              </a:ext>
            </a:extLst>
          </p:cNvPr>
          <p:cNvSpPr txBox="1"/>
          <p:nvPr/>
        </p:nvSpPr>
        <p:spPr>
          <a:xfrm>
            <a:off x="5519936" y="494742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605A3EF-02E0-4BA2-9C04-086CEE55266C}"/>
              </a:ext>
            </a:extLst>
          </p:cNvPr>
          <p:cNvSpPr txBox="1"/>
          <p:nvPr/>
        </p:nvSpPr>
        <p:spPr>
          <a:xfrm>
            <a:off x="5519936" y="585125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158B7EB-91B4-46C4-831D-94C8A3297505}"/>
              </a:ext>
            </a:extLst>
          </p:cNvPr>
          <p:cNvSpPr txBox="1"/>
          <p:nvPr/>
        </p:nvSpPr>
        <p:spPr>
          <a:xfrm>
            <a:off x="1890560" y="1556792"/>
            <a:ext cx="35573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54 375 </a:t>
            </a:r>
            <a:r>
              <a:rPr lang="cs-CZ" sz="2000" dirty="0" err="1"/>
              <a:t>pts</a:t>
            </a:r>
            <a:r>
              <a:rPr lang="cs-CZ" sz="2000" dirty="0"/>
              <a:t> z STS databáze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3695C29-A4D7-4CEE-8335-85663F403CCD}"/>
              </a:ext>
            </a:extLst>
          </p:cNvPr>
          <p:cNvSpPr txBox="1"/>
          <p:nvPr/>
        </p:nvSpPr>
        <p:spPr>
          <a:xfrm>
            <a:off x="7075136" y="1562584"/>
            <a:ext cx="463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464 </a:t>
            </a:r>
            <a:r>
              <a:rPr lang="cs-CZ" sz="2000" dirty="0" err="1"/>
              <a:t>pts</a:t>
            </a:r>
            <a:r>
              <a:rPr lang="cs-CZ" sz="2000" dirty="0"/>
              <a:t> s izolovanou TR operací</a:t>
            </a:r>
          </a:p>
        </p:txBody>
      </p:sp>
    </p:spTree>
    <p:extLst>
      <p:ext uri="{BB962C8B-B14F-4D97-AF65-F5344CB8AC3E}">
        <p14:creationId xmlns:p14="http://schemas.microsoft.com/office/powerpoint/2010/main" val="91758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00925496-E1FE-49C9-ACED-3CE8A9936D3B}"/>
              </a:ext>
            </a:extLst>
          </p:cNvPr>
          <p:cNvSpPr txBox="1">
            <a:spLocks/>
          </p:cNvSpPr>
          <p:nvPr/>
        </p:nvSpPr>
        <p:spPr>
          <a:xfrm>
            <a:off x="1347518" y="980999"/>
            <a:ext cx="9258300" cy="64807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cs-CZ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Konflikt zájmů ve vztahu k tématu sdělení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3AB1FB-6021-4124-8F8F-5D4439167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663886"/>
            <a:ext cx="87249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64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C38FB29-908A-41C9-ABA3-B6D3647B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76" y="2179702"/>
            <a:ext cx="7056248" cy="4643336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9098AFF-D283-40CE-AF34-09E9A250162F}"/>
              </a:ext>
            </a:extLst>
          </p:cNvPr>
          <p:cNvSpPr txBox="1">
            <a:spLocks/>
          </p:cNvSpPr>
          <p:nvPr/>
        </p:nvSpPr>
        <p:spPr>
          <a:xfrm>
            <a:off x="-744760" y="959483"/>
            <a:ext cx="13393488" cy="64807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cs-CZ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ESC Doporučení 2021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D2F56E-9FAA-4E7C-8CDD-71CF5402B087}"/>
              </a:ext>
            </a:extLst>
          </p:cNvPr>
          <p:cNvSpPr txBox="1"/>
          <p:nvPr/>
        </p:nvSpPr>
        <p:spPr>
          <a:xfrm>
            <a:off x="3474736" y="158603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Primární trikuspidální regurgitace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A8A8B1E-9ACD-462D-BAF7-130782A62ED7}"/>
              </a:ext>
            </a:extLst>
          </p:cNvPr>
          <p:cNvSpPr txBox="1"/>
          <p:nvPr/>
        </p:nvSpPr>
        <p:spPr>
          <a:xfrm>
            <a:off x="2024997" y="2221117"/>
            <a:ext cx="55446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Chirurgické řešení je doporučeno u pacientů                        s těžkou primární trikuspidální regurgitací podstupujících operaci chlopně levého srdce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F5ADFBB-7733-42E3-956D-FA0FCE53A58F}"/>
              </a:ext>
            </a:extLst>
          </p:cNvPr>
          <p:cNvSpPr txBox="1"/>
          <p:nvPr/>
        </p:nvSpPr>
        <p:spPr>
          <a:xfrm>
            <a:off x="1703512" y="3273833"/>
            <a:ext cx="587120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Chirurgické řešení je doporučeno u symptomatických pacientů s izolovanou těžkou primární trikuspidální regurgitací při absenci těžké dysfunkce pravé komory.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1F41EEA-6F38-4C79-B468-C7F783AC36BF}"/>
              </a:ext>
            </a:extLst>
          </p:cNvPr>
          <p:cNvSpPr txBox="1"/>
          <p:nvPr/>
        </p:nvSpPr>
        <p:spPr>
          <a:xfrm>
            <a:off x="2013846" y="4293096"/>
            <a:ext cx="55446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Chirurgické řešení by mělo být zváženo u pacientů   se střední primární trikuspidální regurgitací podstupujících operaci chlopně levého srdce.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AE336A4-A2D3-46C0-9903-0EB6DBB0D970}"/>
              </a:ext>
            </a:extLst>
          </p:cNvPr>
          <p:cNvSpPr txBox="1"/>
          <p:nvPr/>
        </p:nvSpPr>
        <p:spPr>
          <a:xfrm>
            <a:off x="1221758" y="5301208"/>
            <a:ext cx="633670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Chirurgické řešení by mělo být zváženo u asymptomatických či mírně symptomatických pacientů                                         s izolovanou těžkou primární trikuspidální regurgitací                         a dilatací pravé komory, kteří jsou vhodnými kandidáty operačního řešení.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99FA4BCF-AF88-49D4-9FB0-6D587B45E559}"/>
              </a:ext>
            </a:extLst>
          </p:cNvPr>
          <p:cNvSpPr/>
          <p:nvPr/>
        </p:nvSpPr>
        <p:spPr>
          <a:xfrm>
            <a:off x="1055440" y="6157112"/>
            <a:ext cx="6192688" cy="6132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571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470B77-2FA5-4C32-BEA0-BD3FB162E644}"/>
              </a:ext>
            </a:extLst>
          </p:cNvPr>
          <p:cNvSpPr txBox="1"/>
          <p:nvPr/>
        </p:nvSpPr>
        <p:spPr>
          <a:xfrm>
            <a:off x="8548490" y="5653697"/>
            <a:ext cx="3841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Změna od Doporučení 2017:</a:t>
            </a:r>
          </a:p>
          <a:p>
            <a:pPr algn="ctr"/>
            <a:r>
              <a:rPr lang="cs-CZ" sz="2000" dirty="0">
                <a:solidFill>
                  <a:srgbClr val="FF0000"/>
                </a:solidFill>
              </a:rPr>
              <a:t>… s progresivní dilatací PK              nebo deteriorací její funkce</a:t>
            </a:r>
          </a:p>
        </p:txBody>
      </p:sp>
    </p:spTree>
    <p:extLst>
      <p:ext uri="{BB962C8B-B14F-4D97-AF65-F5344CB8AC3E}">
        <p14:creationId xmlns:p14="http://schemas.microsoft.com/office/powerpoint/2010/main" val="17028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6BBA658-AB1E-4199-A879-6701B103A4EC}"/>
              </a:ext>
            </a:extLst>
          </p:cNvPr>
          <p:cNvSpPr txBox="1">
            <a:spLocks/>
          </p:cNvSpPr>
          <p:nvPr/>
        </p:nvSpPr>
        <p:spPr>
          <a:xfrm>
            <a:off x="1347518" y="959483"/>
            <a:ext cx="9258300" cy="64807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cs-CZ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ESC Doporučení 2021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2A2E01D-6E18-4852-90B8-8AC27E55FB39}"/>
              </a:ext>
            </a:extLst>
          </p:cNvPr>
          <p:cNvSpPr txBox="1"/>
          <p:nvPr/>
        </p:nvSpPr>
        <p:spPr>
          <a:xfrm>
            <a:off x="3143672" y="158603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Sekundární trikuspidální regurgitace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C6C1F1-6E2A-4FF1-AD84-A655A2BAC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042"/>
          <a:stretch/>
        </p:blipFill>
        <p:spPr>
          <a:xfrm>
            <a:off x="2688947" y="2032892"/>
            <a:ext cx="6336704" cy="478131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413C607-EA8F-43F8-8AFC-1D7243A1C48B}"/>
              </a:ext>
            </a:extLst>
          </p:cNvPr>
          <p:cNvSpPr txBox="1"/>
          <p:nvPr/>
        </p:nvSpPr>
        <p:spPr>
          <a:xfrm>
            <a:off x="1631504" y="2060848"/>
            <a:ext cx="55446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Chirurgické řešení je doporučeno u pacientů                             s těžkou sekundární trikuspidální regurgitací podstupujících operaci chlopně levého srdce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B954E5A-C179-4195-A6EE-93BAF22782F7}"/>
              </a:ext>
            </a:extLst>
          </p:cNvPr>
          <p:cNvSpPr txBox="1"/>
          <p:nvPr/>
        </p:nvSpPr>
        <p:spPr>
          <a:xfrm>
            <a:off x="1631504" y="3090476"/>
            <a:ext cx="554461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Chirurgické řešení by mělo být zváženo u pacientů    s lehkou až střední sekundární trikuspidální regurgitací s dilatací </a:t>
            </a:r>
            <a:r>
              <a:rPr lang="cs-CZ" dirty="0" err="1"/>
              <a:t>anulu</a:t>
            </a:r>
            <a:r>
              <a:rPr lang="cs-CZ" dirty="0"/>
              <a:t>                                     (</a:t>
            </a:r>
            <a:r>
              <a:rPr lang="cs-CZ" dirty="0">
                <a:sym typeface="Symbol" panose="05050102010706020507" pitchFamily="18" charset="2"/>
              </a:rPr>
              <a:t>40mm nebo 21mm/m</a:t>
            </a:r>
            <a:r>
              <a:rPr lang="cs-CZ" baseline="30000" dirty="0">
                <a:sym typeface="Symbol" panose="05050102010706020507" pitchFamily="18" charset="2"/>
              </a:rPr>
              <a:t>2</a:t>
            </a:r>
            <a:r>
              <a:rPr lang="cs-CZ" dirty="0">
                <a:sym typeface="Symbol" panose="05050102010706020507" pitchFamily="18" charset="2"/>
              </a:rPr>
              <a:t> dle </a:t>
            </a:r>
            <a:r>
              <a:rPr lang="cs-CZ" dirty="0" err="1">
                <a:sym typeface="Symbol" panose="05050102010706020507" pitchFamily="18" charset="2"/>
              </a:rPr>
              <a:t>echokg</a:t>
            </a:r>
            <a:r>
              <a:rPr lang="cs-CZ" dirty="0">
                <a:sym typeface="Symbol" panose="05050102010706020507" pitchFamily="18" charset="2"/>
              </a:rPr>
              <a:t>) </a:t>
            </a:r>
            <a:r>
              <a:rPr lang="cs-CZ" dirty="0"/>
              <a:t>podstupujících operaci chlopně levého srdce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D260EBD-62BF-4341-BE29-C90165B9A82B}"/>
              </a:ext>
            </a:extLst>
          </p:cNvPr>
          <p:cNvSpPr txBox="1"/>
          <p:nvPr/>
        </p:nvSpPr>
        <p:spPr>
          <a:xfrm>
            <a:off x="1642262" y="4706926"/>
            <a:ext cx="554461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Chirurgické řešení by mělo být zváženo u pacientů         s těžkou sekundární trikuspidální regurgitací                  (bez či s anamnézou předchozí operace chlopně levého srdce), kteří jsou symptomatičtí,                               nebo mají dilatovánu pravou komoru,                                   a to při absenci těžké dysfunkce pravé či levé komory a těžké plicní vaskulární choroby/hypertenze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B6C8B50-1C22-4DAA-97CC-00E3867FB15D}"/>
              </a:ext>
            </a:extLst>
          </p:cNvPr>
          <p:cNvSpPr txBox="1"/>
          <p:nvPr/>
        </p:nvSpPr>
        <p:spPr>
          <a:xfrm>
            <a:off x="9071005" y="2316942"/>
            <a:ext cx="2929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Změna z C na B od 2017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2DE54BD-40D4-4DFA-9C75-AE8C06114961}"/>
              </a:ext>
            </a:extLst>
          </p:cNvPr>
          <p:cNvSpPr txBox="1"/>
          <p:nvPr/>
        </p:nvSpPr>
        <p:spPr>
          <a:xfrm>
            <a:off x="9069844" y="3573016"/>
            <a:ext cx="2929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Změna z C na B od 2017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8E050E0-4940-47A9-8076-545B74F699E6}"/>
              </a:ext>
            </a:extLst>
          </p:cNvPr>
          <p:cNvSpPr txBox="1"/>
          <p:nvPr/>
        </p:nvSpPr>
        <p:spPr>
          <a:xfrm>
            <a:off x="9069844" y="5301208"/>
            <a:ext cx="2929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Změna z C na B od 2017</a:t>
            </a:r>
          </a:p>
          <a:p>
            <a:pPr algn="ctr"/>
            <a:r>
              <a:rPr lang="cs-CZ" sz="2000" dirty="0">
                <a:solidFill>
                  <a:srgbClr val="FF0000"/>
                </a:solidFill>
              </a:rPr>
              <a:t>+ změna na dilataci PK   z progredující dilatace/ dysfunkce PK</a:t>
            </a:r>
          </a:p>
        </p:txBody>
      </p:sp>
    </p:spTree>
    <p:extLst>
      <p:ext uri="{BB962C8B-B14F-4D97-AF65-F5344CB8AC3E}">
        <p14:creationId xmlns:p14="http://schemas.microsoft.com/office/powerpoint/2010/main" val="17453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4FAF0E-0115-40DB-A224-17DCB1B57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119"/>
          <a:stretch/>
        </p:blipFill>
        <p:spPr>
          <a:xfrm>
            <a:off x="1892834" y="2420888"/>
            <a:ext cx="6867462" cy="181334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42D6965-DFF2-4789-9C42-11ADA11CC0F8}"/>
              </a:ext>
            </a:extLst>
          </p:cNvPr>
          <p:cNvSpPr txBox="1"/>
          <p:nvPr/>
        </p:nvSpPr>
        <p:spPr>
          <a:xfrm>
            <a:off x="1316770" y="2599744"/>
            <a:ext cx="547260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Katetrizační léčba symptomatické těžké sekundární trikuspidální regurgitace může být zvážena                                  u inoperabilních pacientů                                                              v Centru pro léčbu chlopenních vad se zkušeností                v  léčbě onemocnění trikuspidální chlopně.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D8E4977-849F-49F9-8819-652011B815E5}"/>
              </a:ext>
            </a:extLst>
          </p:cNvPr>
          <p:cNvSpPr txBox="1">
            <a:spLocks/>
          </p:cNvSpPr>
          <p:nvPr/>
        </p:nvSpPr>
        <p:spPr>
          <a:xfrm>
            <a:off x="1347518" y="959483"/>
            <a:ext cx="9258300" cy="64807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cs-CZ" sz="36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ESC Doporučení 2021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483AF55-F805-4939-BB97-1DBFA5CE700C}"/>
              </a:ext>
            </a:extLst>
          </p:cNvPr>
          <p:cNvSpPr txBox="1"/>
          <p:nvPr/>
        </p:nvSpPr>
        <p:spPr>
          <a:xfrm>
            <a:off x="3143672" y="158603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Sekundární trikuspidální regurgitace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CFD25D6-D683-4BB5-9A17-444AA7AC886F}"/>
              </a:ext>
            </a:extLst>
          </p:cNvPr>
          <p:cNvSpPr txBox="1"/>
          <p:nvPr/>
        </p:nvSpPr>
        <p:spPr>
          <a:xfrm>
            <a:off x="9071005" y="2956882"/>
            <a:ext cx="2929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Nová kategorie</a:t>
            </a:r>
          </a:p>
        </p:txBody>
      </p:sp>
    </p:spTree>
    <p:extLst>
      <p:ext uri="{BB962C8B-B14F-4D97-AF65-F5344CB8AC3E}">
        <p14:creationId xmlns:p14="http://schemas.microsoft.com/office/powerpoint/2010/main" val="1901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17E2CEA7-811C-4437-A162-CF23673BA9BF}"/>
              </a:ext>
            </a:extLst>
          </p:cNvPr>
          <p:cNvSpPr txBox="1"/>
          <p:nvPr/>
        </p:nvSpPr>
        <p:spPr>
          <a:xfrm>
            <a:off x="695400" y="2075059"/>
            <a:ext cx="6007595" cy="756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cs-CZ" sz="2000" dirty="0"/>
              <a:t>44 </a:t>
            </a:r>
            <a:r>
              <a:rPr lang="cs-CZ" sz="2000" dirty="0" err="1"/>
              <a:t>pts</a:t>
            </a:r>
            <a:r>
              <a:rPr lang="cs-CZ" sz="2000" dirty="0"/>
              <a:t> podstupují MVR </a:t>
            </a:r>
          </a:p>
          <a:p>
            <a:pPr algn="ctr">
              <a:lnSpc>
                <a:spcPts val="2700"/>
              </a:lnSpc>
            </a:pPr>
            <a:r>
              <a:rPr lang="cs-CZ" sz="2000" b="1" dirty="0"/>
              <a:t>s trikuspidálním </a:t>
            </a:r>
            <a:r>
              <a:rPr lang="cs-CZ" sz="2000" b="1" dirty="0" err="1"/>
              <a:t>anulem</a:t>
            </a:r>
            <a:r>
              <a:rPr lang="cs-CZ" sz="2000" b="1" dirty="0"/>
              <a:t> </a:t>
            </a:r>
            <a:r>
              <a:rPr lang="cs-CZ" sz="2000" b="1" dirty="0">
                <a:sym typeface="Symbol" panose="05050102010706020507" pitchFamily="18" charset="2"/>
              </a:rPr>
              <a:t> 40mm (A4C projekce)</a:t>
            </a:r>
            <a:endParaRPr lang="cs-CZ" sz="2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92D969-FFFA-483B-8504-BF15218470BA}"/>
              </a:ext>
            </a:extLst>
          </p:cNvPr>
          <p:cNvSpPr txBox="1"/>
          <p:nvPr/>
        </p:nvSpPr>
        <p:spPr>
          <a:xfrm>
            <a:off x="6312024" y="2039291"/>
            <a:ext cx="5832647" cy="755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cs-CZ" sz="2000" dirty="0"/>
              <a:t>645 </a:t>
            </a:r>
            <a:r>
              <a:rPr lang="cs-CZ" sz="2000" dirty="0" err="1"/>
              <a:t>pts</a:t>
            </a:r>
            <a:r>
              <a:rPr lang="cs-CZ" sz="2000" dirty="0"/>
              <a:t> s degenerativní </a:t>
            </a:r>
            <a:r>
              <a:rPr lang="cs-CZ" sz="2000" dirty="0" err="1"/>
              <a:t>mitr</a:t>
            </a:r>
            <a:r>
              <a:rPr lang="cs-CZ" sz="2000" dirty="0"/>
              <a:t>. regurgitací                         a </a:t>
            </a:r>
            <a:r>
              <a:rPr lang="cs-CZ" sz="2000" b="1" dirty="0"/>
              <a:t>dilatací trikuspidálního </a:t>
            </a:r>
            <a:r>
              <a:rPr lang="cs-CZ" sz="2000" b="1" dirty="0" err="1"/>
              <a:t>anulu</a:t>
            </a:r>
            <a:r>
              <a:rPr lang="cs-CZ" sz="2000" b="1" dirty="0"/>
              <a:t> </a:t>
            </a:r>
            <a:r>
              <a:rPr lang="cs-CZ" sz="2000" b="1" dirty="0">
                <a:sym typeface="Symbol" panose="05050102010706020507" pitchFamily="18" charset="2"/>
              </a:rPr>
              <a:t> 40mm</a:t>
            </a:r>
            <a:endParaRPr lang="cs-CZ" sz="20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32F4E61-2674-4E3A-B07E-AE5CB9F18D73}"/>
              </a:ext>
            </a:extLst>
          </p:cNvPr>
          <p:cNvSpPr txBox="1"/>
          <p:nvPr/>
        </p:nvSpPr>
        <p:spPr>
          <a:xfrm>
            <a:off x="1240532" y="6535176"/>
            <a:ext cx="4495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Benedetto</a:t>
            </a:r>
            <a:r>
              <a:rPr lang="cs-CZ" sz="1600" dirty="0"/>
              <a:t> U et al., J </a:t>
            </a:r>
            <a:r>
              <a:rPr lang="cs-CZ" sz="1600" dirty="0" err="1"/>
              <a:t>Thorac</a:t>
            </a:r>
            <a:r>
              <a:rPr lang="cs-CZ" sz="1600" dirty="0"/>
              <a:t> CV </a:t>
            </a:r>
            <a:r>
              <a:rPr lang="cs-CZ" sz="1600" dirty="0" err="1"/>
              <a:t>Surg</a:t>
            </a:r>
            <a:r>
              <a:rPr lang="cs-CZ" sz="1600" dirty="0"/>
              <a:t> 2012;143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05358F9-B4F8-42ED-A535-1D1EDA5B6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971983"/>
            <a:ext cx="3628402" cy="353781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59ECBA0-D8C5-429C-8DF6-DA772D1EEC21}"/>
              </a:ext>
            </a:extLst>
          </p:cNvPr>
          <p:cNvSpPr txBox="1"/>
          <p:nvPr/>
        </p:nvSpPr>
        <p:spPr>
          <a:xfrm>
            <a:off x="6641132" y="6535176"/>
            <a:ext cx="4495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Chikwe</a:t>
            </a:r>
            <a:r>
              <a:rPr lang="cs-CZ" sz="1600" dirty="0"/>
              <a:t> J et al., JACC 2015;65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005419-92B8-43E8-8D88-BE716B09B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457901"/>
            <a:ext cx="5111299" cy="2952328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15E38CC9-F41B-4399-8442-D8311AD8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185994"/>
            <a:ext cx="10018113" cy="63205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cs-CZ" sz="3600" dirty="0">
                <a:solidFill>
                  <a:srgbClr val="C00000"/>
                </a:solidFill>
              </a:rPr>
              <a:t>Význam dilatace trikuspidálního </a:t>
            </a:r>
            <a:r>
              <a:rPr lang="cs-CZ" sz="3600" dirty="0" err="1">
                <a:solidFill>
                  <a:srgbClr val="C00000"/>
                </a:solidFill>
              </a:rPr>
              <a:t>anulu</a:t>
            </a:r>
            <a:r>
              <a:rPr lang="cs-CZ" sz="3600" dirty="0">
                <a:solidFill>
                  <a:srgbClr val="C00000"/>
                </a:solidFill>
              </a:rPr>
              <a:t> </a:t>
            </a:r>
            <a:br>
              <a:rPr lang="cs-CZ" sz="3600" dirty="0">
                <a:solidFill>
                  <a:srgbClr val="C00000"/>
                </a:solidFill>
              </a:rPr>
            </a:br>
            <a:r>
              <a:rPr lang="cs-CZ" sz="3600">
                <a:solidFill>
                  <a:srgbClr val="C00000"/>
                </a:solidFill>
              </a:rPr>
              <a:t>pro deterioraci </a:t>
            </a:r>
            <a:r>
              <a:rPr lang="cs-CZ" sz="3600" dirty="0">
                <a:solidFill>
                  <a:srgbClr val="C00000"/>
                </a:solidFill>
              </a:rPr>
              <a:t>TR po operaci levého srdce</a:t>
            </a:r>
          </a:p>
        </p:txBody>
      </p:sp>
    </p:spTree>
    <p:extLst>
      <p:ext uri="{BB962C8B-B14F-4D97-AF65-F5344CB8AC3E}">
        <p14:creationId xmlns:p14="http://schemas.microsoft.com/office/powerpoint/2010/main" val="1298451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EA6C7184-C990-4CDB-9A6C-2873B3DF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59212"/>
            <a:ext cx="10972800" cy="64807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Riziko operace TR po operaci levostranné vady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468F59-1A31-43B6-BFD6-E2406C133577}"/>
              </a:ext>
            </a:extLst>
          </p:cNvPr>
          <p:cNvSpPr txBox="1"/>
          <p:nvPr/>
        </p:nvSpPr>
        <p:spPr>
          <a:xfrm>
            <a:off x="6960096" y="6535176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Fukunaga</a:t>
            </a:r>
            <a:r>
              <a:rPr lang="cs-CZ" sz="1600" dirty="0"/>
              <a:t> N et al., J Thor </a:t>
            </a:r>
            <a:r>
              <a:rPr lang="cs-CZ" sz="1600" dirty="0" err="1"/>
              <a:t>CardioVasc</a:t>
            </a:r>
            <a:r>
              <a:rPr lang="cs-CZ" sz="1600" dirty="0"/>
              <a:t> </a:t>
            </a:r>
            <a:r>
              <a:rPr lang="cs-CZ" sz="1600" dirty="0" err="1"/>
              <a:t>Surg</a:t>
            </a:r>
            <a:r>
              <a:rPr lang="cs-CZ" sz="1600" dirty="0"/>
              <a:t> 2014;148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417A112-B6A8-4182-91CD-304FF1A49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07" y="2239150"/>
            <a:ext cx="5866009" cy="430114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FD04CCC-44CE-41F9-A31B-DBE3285398F4}"/>
              </a:ext>
            </a:extLst>
          </p:cNvPr>
          <p:cNvSpPr txBox="1"/>
          <p:nvPr/>
        </p:nvSpPr>
        <p:spPr>
          <a:xfrm>
            <a:off x="943817" y="1728578"/>
            <a:ext cx="10696799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cs-CZ" dirty="0"/>
              <a:t>118 </a:t>
            </a:r>
            <a:r>
              <a:rPr lang="cs-CZ" dirty="0" err="1"/>
              <a:t>pts</a:t>
            </a:r>
            <a:r>
              <a:rPr lang="cs-CZ" dirty="0"/>
              <a:t> podstupujících operaci TR po předchozí náhradě mitrální chlopně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97B8225-7C56-44F8-8EF5-C586E3CA3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71" y="2381154"/>
            <a:ext cx="5287953" cy="418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54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0AB2B7A-5498-4FCC-A572-A9B496FE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59212"/>
            <a:ext cx="10972800" cy="64807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Operace izolované sekundární TR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856CF63-AC68-4D62-95EA-D150CEC41BC6}"/>
              </a:ext>
            </a:extLst>
          </p:cNvPr>
          <p:cNvSpPr txBox="1"/>
          <p:nvPr/>
        </p:nvSpPr>
        <p:spPr>
          <a:xfrm>
            <a:off x="3143672" y="191683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F931F1-BC71-4B1C-9177-4C07B12A5D20}"/>
              </a:ext>
            </a:extLst>
          </p:cNvPr>
          <p:cNvSpPr txBox="1"/>
          <p:nvPr/>
        </p:nvSpPr>
        <p:spPr>
          <a:xfrm>
            <a:off x="8328248" y="191683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628932F-338B-4653-92E5-E920F9294B55}"/>
              </a:ext>
            </a:extLst>
          </p:cNvPr>
          <p:cNvSpPr txBox="1"/>
          <p:nvPr/>
        </p:nvSpPr>
        <p:spPr>
          <a:xfrm>
            <a:off x="1528564" y="6535176"/>
            <a:ext cx="4495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/>
              <a:t>Axtell</a:t>
            </a:r>
            <a:r>
              <a:rPr lang="cs-CZ" sz="1600" dirty="0"/>
              <a:t> AL et al., JACC 2019;74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C16AD4-4998-4126-9E3B-27C66DCB1CCF}"/>
              </a:ext>
            </a:extLst>
          </p:cNvPr>
          <p:cNvSpPr txBox="1"/>
          <p:nvPr/>
        </p:nvSpPr>
        <p:spPr>
          <a:xfrm>
            <a:off x="6929164" y="6525344"/>
            <a:ext cx="4495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/>
              <a:t>Hamandi</a:t>
            </a:r>
            <a:r>
              <a:rPr lang="cs-CZ" sz="1600" dirty="0"/>
              <a:t> M et al., Ann </a:t>
            </a:r>
            <a:r>
              <a:rPr lang="cs-CZ" sz="1600" dirty="0" err="1"/>
              <a:t>Thorac</a:t>
            </a:r>
            <a:r>
              <a:rPr lang="cs-CZ" sz="1600" dirty="0"/>
              <a:t> </a:t>
            </a:r>
            <a:r>
              <a:rPr lang="cs-CZ" sz="1600" dirty="0" err="1"/>
              <a:t>Surg</a:t>
            </a:r>
            <a:r>
              <a:rPr lang="cs-CZ" sz="1600" dirty="0"/>
              <a:t> 2019;108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48AAA96-4679-41B6-801A-F1E21D721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26" y="2665582"/>
            <a:ext cx="5682974" cy="35915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3B31A4E-9ACC-4C4F-8C2A-5B0C0B865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378497"/>
            <a:ext cx="5037115" cy="363306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9E5223D0-EB6F-422F-9E2C-F3505F7EF70A}"/>
              </a:ext>
            </a:extLst>
          </p:cNvPr>
          <p:cNvSpPr txBox="1"/>
          <p:nvPr/>
        </p:nvSpPr>
        <p:spPr>
          <a:xfrm>
            <a:off x="7392144" y="429309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1-leté přezívání 83%</a:t>
            </a:r>
          </a:p>
          <a:p>
            <a:r>
              <a:rPr lang="cs-CZ" sz="2000" dirty="0"/>
              <a:t>5-leté přežívání 74%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A3A0C5D-46A9-47CC-AC28-DE3DEE3E5BA8}"/>
              </a:ext>
            </a:extLst>
          </p:cNvPr>
          <p:cNvSpPr txBox="1"/>
          <p:nvPr/>
        </p:nvSpPr>
        <p:spPr>
          <a:xfrm>
            <a:off x="2495600" y="2747448"/>
            <a:ext cx="2343871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cs-CZ" dirty="0"/>
              <a:t>124 </a:t>
            </a:r>
            <a:r>
              <a:rPr lang="cs-CZ" dirty="0" err="1"/>
              <a:t>pts</a:t>
            </a:r>
            <a:r>
              <a:rPr lang="cs-CZ" dirty="0"/>
              <a:t> (62 vs. 62)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0F0C520-C924-43F0-8836-3D20E86D298A}"/>
              </a:ext>
            </a:extLst>
          </p:cNvPr>
          <p:cNvSpPr txBox="1"/>
          <p:nvPr/>
        </p:nvSpPr>
        <p:spPr>
          <a:xfrm>
            <a:off x="7968208" y="2736690"/>
            <a:ext cx="1695799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cs-CZ" dirty="0"/>
              <a:t>95 </a:t>
            </a:r>
            <a:r>
              <a:rPr lang="cs-CZ" dirty="0" err="1"/>
              <a:t>pts</a:t>
            </a:r>
            <a:endParaRPr lang="cs-CZ" dirty="0"/>
          </a:p>
        </p:txBody>
      </p:sp>
      <p:sp>
        <p:nvSpPr>
          <p:cNvPr id="16" name="Řečová bublina: obdélníkový bublinový popisek se zakulacenými rohy 15">
            <a:extLst>
              <a:ext uri="{FF2B5EF4-FFF2-40B4-BE49-F238E27FC236}">
                <a16:creationId xmlns:a16="http://schemas.microsoft.com/office/drawing/2014/main" id="{046F7A45-17E2-4463-A716-8351EF803F9B}"/>
              </a:ext>
            </a:extLst>
          </p:cNvPr>
          <p:cNvSpPr/>
          <p:nvPr/>
        </p:nvSpPr>
        <p:spPr>
          <a:xfrm>
            <a:off x="1449857" y="2017510"/>
            <a:ext cx="5582247" cy="1123458"/>
          </a:xfrm>
          <a:prstGeom prst="wedgeRoundRectCallout">
            <a:avLst>
              <a:gd name="adj1" fmla="val 63486"/>
              <a:gd name="adj2" fmla="val 10060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>
                <a:solidFill>
                  <a:schemeClr val="tx1"/>
                </a:solidFill>
              </a:rPr>
              <a:t>Důležitá pečlivá selekce pacientů </a:t>
            </a:r>
          </a:p>
          <a:p>
            <a:pPr algn="ctr"/>
            <a:r>
              <a:rPr lang="cs-CZ" sz="2600" b="1" dirty="0">
                <a:solidFill>
                  <a:schemeClr val="tx1"/>
                </a:solidFill>
              </a:rPr>
              <a:t>a časná indikace k operaci !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2381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D28F2C0-7757-40B5-84C4-BC99B5F67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980728"/>
            <a:ext cx="5939997" cy="110547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EB54DBF-66A5-4183-AA5F-7007401D46CC}"/>
              </a:ext>
            </a:extLst>
          </p:cNvPr>
          <p:cNvSpPr txBox="1"/>
          <p:nvPr/>
        </p:nvSpPr>
        <p:spPr>
          <a:xfrm>
            <a:off x="8627038" y="651785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Dreyfus J et al., EHJ 2022;43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3CE7DB2-A34E-41E4-B6B9-2270DE2A8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54" y="2456623"/>
            <a:ext cx="5495121" cy="404304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3CD7E66-D2FB-4A85-97BC-BDB7B533FFC5}"/>
              </a:ext>
            </a:extLst>
          </p:cNvPr>
          <p:cNvSpPr txBox="1"/>
          <p:nvPr/>
        </p:nvSpPr>
        <p:spPr>
          <a:xfrm>
            <a:off x="5231904" y="1988840"/>
            <a:ext cx="1695799" cy="40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cs-CZ" dirty="0"/>
              <a:t>466 </a:t>
            </a:r>
            <a:r>
              <a:rPr lang="cs-CZ" dirty="0" err="1"/>
              <a:t>pts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8062F24B-2CC7-4CE8-BDDB-0D9A1643627F}"/>
              </a:ext>
            </a:extLst>
          </p:cNvPr>
          <p:cNvGrpSpPr/>
          <p:nvPr/>
        </p:nvGrpSpPr>
        <p:grpSpPr>
          <a:xfrm>
            <a:off x="6816080" y="2207910"/>
            <a:ext cx="4481163" cy="4336609"/>
            <a:chOff x="6816080" y="2207910"/>
            <a:chExt cx="4481163" cy="4336609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37E1297-092C-4D0E-82E7-009C8322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6080" y="2207910"/>
              <a:ext cx="4481163" cy="4336609"/>
            </a:xfrm>
            <a:prstGeom prst="rect">
              <a:avLst/>
            </a:prstGeom>
          </p:spPr>
        </p:pic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6996F01E-CA69-4CE9-885C-FD269989D389}"/>
                </a:ext>
              </a:extLst>
            </p:cNvPr>
            <p:cNvSpPr/>
            <p:nvPr/>
          </p:nvSpPr>
          <p:spPr>
            <a:xfrm>
              <a:off x="6816080" y="2276872"/>
              <a:ext cx="432048" cy="404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46038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5DD68AB-056E-422E-AB27-C787B7486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055555"/>
            <a:ext cx="6718612" cy="4492565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2890AEC4-0060-4016-8BD4-68E3B3639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62" y="959212"/>
            <a:ext cx="10972800" cy="64807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Katetrizační intervence sekundární TR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B5E3BC-1C04-4453-A237-C68217734ABF}"/>
              </a:ext>
            </a:extLst>
          </p:cNvPr>
          <p:cNvSpPr txBox="1"/>
          <p:nvPr/>
        </p:nvSpPr>
        <p:spPr>
          <a:xfrm>
            <a:off x="7824192" y="651785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Taramasso</a:t>
            </a:r>
            <a:r>
              <a:rPr lang="cs-CZ" sz="1600" dirty="0"/>
              <a:t> M et al., J </a:t>
            </a:r>
            <a:r>
              <a:rPr lang="cs-CZ" sz="1600" dirty="0" err="1"/>
              <a:t>Am</a:t>
            </a:r>
            <a:r>
              <a:rPr lang="cs-CZ" sz="1600" dirty="0"/>
              <a:t> </a:t>
            </a:r>
            <a:r>
              <a:rPr lang="cs-CZ" sz="1600" dirty="0" err="1"/>
              <a:t>Coll</a:t>
            </a:r>
            <a:r>
              <a:rPr lang="cs-CZ" sz="1600" dirty="0"/>
              <a:t> </a:t>
            </a:r>
            <a:r>
              <a:rPr lang="cs-CZ" sz="1600" dirty="0" err="1"/>
              <a:t>Card</a:t>
            </a:r>
            <a:r>
              <a:rPr lang="cs-CZ" sz="1600" dirty="0"/>
              <a:t> 2019;74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47B488-6740-4300-89AC-5B00736E73B9}"/>
              </a:ext>
            </a:extLst>
          </p:cNvPr>
          <p:cNvSpPr txBox="1"/>
          <p:nvPr/>
        </p:nvSpPr>
        <p:spPr>
          <a:xfrm>
            <a:off x="1991544" y="166073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/>
              <a:t>TriValve</a:t>
            </a:r>
            <a:r>
              <a:rPr lang="cs-CZ" sz="2000" dirty="0"/>
              <a:t> registr obsahující 472 </a:t>
            </a:r>
            <a:r>
              <a:rPr lang="cs-CZ" sz="2000" dirty="0" err="1"/>
              <a:t>pts</a:t>
            </a:r>
            <a:r>
              <a:rPr lang="cs-CZ" sz="2000" dirty="0"/>
              <a:t> z 22 EU a USA center (2016-2018)</a:t>
            </a:r>
          </a:p>
        </p:txBody>
      </p:sp>
    </p:spTree>
    <p:extLst>
      <p:ext uri="{BB962C8B-B14F-4D97-AF65-F5344CB8AC3E}">
        <p14:creationId xmlns:p14="http://schemas.microsoft.com/office/powerpoint/2010/main" val="3323654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D3DB1E-5AB9-4D2B-8365-F2D0A28F6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276872"/>
            <a:ext cx="11474083" cy="187220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cs-CZ" sz="2300" dirty="0"/>
              <a:t>Časná intervence klinicky relevantní TR před rozvojem druhotného postižení PK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cs-CZ" sz="2300" dirty="0"/>
              <a:t>Liberální intervence TR při operaci levostranné chlopně (</a:t>
            </a:r>
            <a:r>
              <a:rPr lang="cs-CZ" sz="2300" dirty="0" err="1"/>
              <a:t>anulus</a:t>
            </a:r>
            <a:r>
              <a:rPr lang="cs-CZ" sz="2300" dirty="0"/>
              <a:t>, </a:t>
            </a:r>
            <a:r>
              <a:rPr lang="cs-CZ" sz="2300" dirty="0" err="1"/>
              <a:t>tethering</a:t>
            </a:r>
            <a:r>
              <a:rPr lang="cs-CZ" sz="2300" dirty="0"/>
              <a:t> cípů)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cs-CZ" sz="2300" dirty="0"/>
              <a:t>Chirurgické řešení izolované TR vyžaduje komplexní vyhodnocení pacienta 	včetně funkce PK a plicní </a:t>
            </a:r>
            <a:r>
              <a:rPr lang="cs-CZ" sz="2300" dirty="0" err="1"/>
              <a:t>hemodynamiky</a:t>
            </a:r>
            <a:endParaRPr lang="cs-CZ" sz="2300" dirty="0"/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endParaRPr lang="cs-CZ" sz="2300" dirty="0"/>
          </a:p>
          <a:p>
            <a:pPr>
              <a:lnSpc>
                <a:spcPts val="3000"/>
              </a:lnSpc>
              <a:buFont typeface="Wingdings" panose="05000000000000000000" pitchFamily="2" charset="2"/>
              <a:buChar char="ü"/>
            </a:pPr>
            <a:endParaRPr lang="cs-CZ" sz="23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11BBE6A-FB8E-4CDC-8147-5B266E01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75236"/>
            <a:ext cx="11906131" cy="648072"/>
          </a:xfrm>
        </p:spPr>
        <p:txBody>
          <a:bodyPr>
            <a:noAutofit/>
          </a:bodyPr>
          <a:lstStyle/>
          <a:p>
            <a:pPr>
              <a:lnSpc>
                <a:spcPts val="4700"/>
              </a:lnSpc>
            </a:pPr>
            <a:r>
              <a:rPr lang="cs-CZ" sz="3600" dirty="0">
                <a:solidFill>
                  <a:srgbClr val="C00000"/>
                </a:solidFill>
              </a:rPr>
              <a:t>Klíčová poselství ESC </a:t>
            </a:r>
            <a:r>
              <a:rPr lang="cs-CZ" sz="3600" dirty="0" err="1">
                <a:solidFill>
                  <a:srgbClr val="C00000"/>
                </a:solidFill>
              </a:rPr>
              <a:t>Guidelines</a:t>
            </a:r>
            <a:r>
              <a:rPr lang="cs-CZ" sz="3600" dirty="0">
                <a:solidFill>
                  <a:srgbClr val="C00000"/>
                </a:solidFill>
              </a:rPr>
              <a:t> 2021</a:t>
            </a:r>
            <a:br>
              <a:rPr lang="cs-CZ" sz="3600" dirty="0">
                <a:solidFill>
                  <a:srgbClr val="C00000"/>
                </a:solidFill>
              </a:rPr>
            </a:b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44335597-941C-4142-AF43-CDF986CAB6A4}"/>
              </a:ext>
            </a:extLst>
          </p:cNvPr>
          <p:cNvSpPr txBox="1">
            <a:spLocks/>
          </p:cNvSpPr>
          <p:nvPr/>
        </p:nvSpPr>
        <p:spPr>
          <a:xfrm>
            <a:off x="457860" y="4293096"/>
            <a:ext cx="11474083" cy="2304256"/>
          </a:xfrm>
          <a:prstGeom prst="rect">
            <a:avLst/>
          </a:prstGeom>
        </p:spPr>
        <p:txBody>
          <a:bodyPr vert="horz" lIns="91411" tIns="45705" rIns="91411" bIns="45705" rtlCol="0">
            <a:normAutofit/>
          </a:bodyPr>
          <a:lstStyle>
            <a:lvl1pPr marL="457200" indent="-457200" algn="l" defTabSz="9141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712" indent="-285659" algn="l" defTabSz="9141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34" indent="-228527" algn="l" defTabSz="9141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88" indent="-228527" algn="l" defTabSz="91410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42" indent="-228527" algn="l" defTabSz="91410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95" indent="-228527" algn="l" defTabSz="9141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49" indent="-228527" algn="l" defTabSz="9141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03" indent="-228527" algn="l" defTabSz="9141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56" indent="-228527" algn="l" defTabSz="91410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cs-CZ" sz="2300" dirty="0"/>
              <a:t>Kvantifikace tíže TR a hodnocení funkce PK 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cs-CZ" sz="2300" dirty="0"/>
              <a:t>Optimální časování chirurgie u primární TR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cs-CZ" sz="2300" dirty="0"/>
              <a:t>Léčba izolované těžké sekundární TR 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cs-CZ" sz="2300" dirty="0"/>
              <a:t>Kritéria chirurgické intervence ne-těžké TR při operaci levostranné chlopně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cs-CZ" sz="2300" dirty="0"/>
              <a:t>Indikace a výsledky katetrizačních intervencí TR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endParaRPr lang="cs-CZ" sz="2300" dirty="0"/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endParaRPr lang="cs-CZ" sz="2300" dirty="0"/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endParaRPr lang="cs-CZ" sz="2300" dirty="0"/>
          </a:p>
          <a:p>
            <a:pPr>
              <a:lnSpc>
                <a:spcPts val="3000"/>
              </a:lnSpc>
              <a:buFont typeface="Wingdings" panose="05000000000000000000" pitchFamily="2" charset="2"/>
              <a:buChar char="§"/>
            </a:pPr>
            <a:endParaRPr lang="cs-CZ" sz="23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A198263-46A1-4EDE-AA14-2DE114C63307}"/>
              </a:ext>
            </a:extLst>
          </p:cNvPr>
          <p:cNvSpPr txBox="1"/>
          <p:nvPr/>
        </p:nvSpPr>
        <p:spPr>
          <a:xfrm>
            <a:off x="2810106" y="1475767"/>
            <a:ext cx="609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Mezery v evidenci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D563DAC-10F4-438F-8180-33E348C00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315" y="5683573"/>
            <a:ext cx="8005913" cy="8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5215" b="1" dirty="0">
                <a:latin typeface="Albertus Extra Bold"/>
              </a:rPr>
              <a:t>Děkuji za pozornost !</a:t>
            </a:r>
          </a:p>
        </p:txBody>
      </p:sp>
      <p:pic>
        <p:nvPicPr>
          <p:cNvPr id="5" name="Picture 5" descr="U_Nemocnice2">
            <a:extLst>
              <a:ext uri="{FF2B5EF4-FFF2-40B4-BE49-F238E27FC236}">
                <a16:creationId xmlns:a16="http://schemas.microsoft.com/office/drawing/2014/main" id="{894FBA86-997D-4B20-BB20-771FCB823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4629" y="1315090"/>
            <a:ext cx="5441006" cy="408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actlikeaman.org/wp-content/uploads/2012/09/expert.jpg">
            <a:extLst>
              <a:ext uri="{FF2B5EF4-FFF2-40B4-BE49-F238E27FC236}">
                <a16:creationId xmlns:a16="http://schemas.microsoft.com/office/drawing/2014/main" id="{AC0D7FF7-D23C-4881-8D51-E0D6701C7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484784"/>
            <a:ext cx="3816424" cy="43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873281B-9954-4153-86DE-690C2694E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96752"/>
            <a:ext cx="6146033" cy="4956026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190377-B62C-46E3-8999-1D5D76C91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1916832"/>
            <a:ext cx="6414367" cy="48089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019F60AC-A74B-4598-9102-3CCE9075DED9}"/>
              </a:ext>
            </a:extLst>
          </p:cNvPr>
          <p:cNvGrpSpPr/>
          <p:nvPr/>
        </p:nvGrpSpPr>
        <p:grpSpPr>
          <a:xfrm>
            <a:off x="1991544" y="3647261"/>
            <a:ext cx="5477554" cy="3022099"/>
            <a:chOff x="1991544" y="3703692"/>
            <a:chExt cx="5477554" cy="3022099"/>
          </a:xfrm>
        </p:grpSpPr>
        <p:pic>
          <p:nvPicPr>
            <p:cNvPr id="1026" name="Picture 2" descr="Figure thumbnail gr1">
              <a:extLst>
                <a:ext uri="{FF2B5EF4-FFF2-40B4-BE49-F238E27FC236}">
                  <a16:creationId xmlns:a16="http://schemas.microsoft.com/office/drawing/2014/main" id="{7B64FE61-918A-4750-B912-EA97B6E8C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544" y="3703692"/>
              <a:ext cx="5477554" cy="30220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ECEA3A84-E8EE-4AFB-90B1-AD7E3E5A6075}"/>
                </a:ext>
              </a:extLst>
            </p:cNvPr>
            <p:cNvSpPr txBox="1"/>
            <p:nvPr/>
          </p:nvSpPr>
          <p:spPr>
            <a:xfrm>
              <a:off x="2999656" y="3910821"/>
              <a:ext cx="2880320" cy="958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2000" b="1" dirty="0"/>
                <a:t>2017: 632 článků</a:t>
              </a:r>
            </a:p>
            <a:p>
              <a:pPr>
                <a:lnSpc>
                  <a:spcPct val="150000"/>
                </a:lnSpc>
              </a:pPr>
              <a:r>
                <a:rPr lang="cs-CZ" sz="2000" b="1" dirty="0"/>
                <a:t>2021: 1026 článků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8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8D1D0-C9FB-477D-A6A6-760E7342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69970"/>
            <a:ext cx="10972800" cy="64807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Prevalence trikuspidální regurgitace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8332806-DA21-4938-A6C7-C051E64C6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449" y="2089026"/>
            <a:ext cx="4115215" cy="442882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C9D66EA-1EF6-4653-A221-B600B4A3FE38}"/>
              </a:ext>
            </a:extLst>
          </p:cNvPr>
          <p:cNvSpPr txBox="1"/>
          <p:nvPr/>
        </p:nvSpPr>
        <p:spPr>
          <a:xfrm>
            <a:off x="8040216" y="6517854"/>
            <a:ext cx="4115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Topilsky</a:t>
            </a:r>
            <a:r>
              <a:rPr lang="cs-CZ" sz="1600" dirty="0"/>
              <a:t> Y et al. JACC </a:t>
            </a:r>
            <a:r>
              <a:rPr lang="cs-CZ" sz="1600" dirty="0" err="1"/>
              <a:t>Imaging</a:t>
            </a:r>
            <a:r>
              <a:rPr lang="cs-CZ" sz="1600" dirty="0"/>
              <a:t> 2019;12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C2F425-E4A0-4151-AF19-F480771C99A3}"/>
              </a:ext>
            </a:extLst>
          </p:cNvPr>
          <p:cNvSpPr txBox="1"/>
          <p:nvPr/>
        </p:nvSpPr>
        <p:spPr>
          <a:xfrm>
            <a:off x="335360" y="1700808"/>
            <a:ext cx="9217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Jakákoliv TR </a:t>
            </a:r>
            <a:r>
              <a:rPr lang="cs-CZ" sz="2200" dirty="0">
                <a:sym typeface="Symbol" panose="05050102010706020507" pitchFamily="18" charset="2"/>
              </a:rPr>
              <a:t> 85% populace</a:t>
            </a:r>
            <a:endParaRPr lang="cs-CZ" sz="2200" dirty="0"/>
          </a:p>
          <a:p>
            <a:r>
              <a:rPr lang="cs-CZ" sz="2200" b="1" dirty="0"/>
              <a:t>Minimálně středně významná TR </a:t>
            </a:r>
            <a:r>
              <a:rPr lang="cs-CZ" sz="2200" b="1" dirty="0">
                <a:sym typeface="Symbol" panose="05050102010706020507" pitchFamily="18" charset="2"/>
              </a:rPr>
              <a:t> 0,55% populace</a:t>
            </a:r>
          </a:p>
          <a:p>
            <a:r>
              <a:rPr lang="cs-CZ" sz="2200" b="1" dirty="0">
                <a:sym typeface="Symbol" panose="05050102010706020507" pitchFamily="18" charset="2"/>
              </a:rPr>
              <a:t>                                                         cca 4% jedinců  75 let</a:t>
            </a:r>
          </a:p>
          <a:p>
            <a:pPr algn="ctr"/>
            <a:endParaRPr lang="cs-CZ" sz="2200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19950C1-36E7-4C1A-89F0-86092CED3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3061205"/>
            <a:ext cx="5691796" cy="375217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EDB514D-2AE2-467D-A855-4C36A55E5B76}"/>
              </a:ext>
            </a:extLst>
          </p:cNvPr>
          <p:cNvSpPr txBox="1"/>
          <p:nvPr/>
        </p:nvSpPr>
        <p:spPr>
          <a:xfrm>
            <a:off x="2999656" y="49411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ym typeface="Symbol" panose="05050102010706020507" pitchFamily="18" charset="2"/>
              </a:rPr>
              <a:t> u žen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16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3270F-59C3-4D12-9788-AEB9208C5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55915"/>
            <a:ext cx="10972800" cy="64807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Etiologie trikuspidální regurgitace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3B00E62-6834-4293-8FE2-024B0459011F}"/>
              </a:ext>
            </a:extLst>
          </p:cNvPr>
          <p:cNvSpPr txBox="1"/>
          <p:nvPr/>
        </p:nvSpPr>
        <p:spPr>
          <a:xfrm>
            <a:off x="-21383" y="1862651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Primární </a:t>
            </a:r>
          </a:p>
          <a:p>
            <a:pPr algn="ctr"/>
            <a:r>
              <a:rPr lang="cs-CZ" sz="2000" i="1" dirty="0"/>
              <a:t>organická; primární abnormalita aparátu chlopně (8-10% TR)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C6B793-AA42-4EB6-BB47-0B133A05E2AC}"/>
              </a:ext>
            </a:extLst>
          </p:cNvPr>
          <p:cNvSpPr txBox="1"/>
          <p:nvPr/>
        </p:nvSpPr>
        <p:spPr>
          <a:xfrm>
            <a:off x="7464152" y="1883556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Sekundární</a:t>
            </a:r>
          </a:p>
          <a:p>
            <a:pPr algn="ctr"/>
            <a:r>
              <a:rPr lang="cs-CZ" sz="2000" i="1" dirty="0"/>
              <a:t>funkční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EC13B81-8EC5-478F-BB37-D65EFEC21106}"/>
              </a:ext>
            </a:extLst>
          </p:cNvPr>
          <p:cNvSpPr txBox="1"/>
          <p:nvPr/>
        </p:nvSpPr>
        <p:spPr>
          <a:xfrm>
            <a:off x="1343472" y="2629673"/>
            <a:ext cx="4752528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cs-CZ" sz="2000" b="1" dirty="0"/>
              <a:t>Vrozené příčiny:</a:t>
            </a:r>
          </a:p>
          <a:p>
            <a:r>
              <a:rPr lang="cs-CZ" sz="2000" dirty="0"/>
              <a:t>- </a:t>
            </a:r>
            <a:r>
              <a:rPr lang="cs-CZ" sz="2000" dirty="0" err="1"/>
              <a:t>Ebsteinova</a:t>
            </a:r>
            <a:r>
              <a:rPr lang="cs-CZ" sz="2000" dirty="0"/>
              <a:t> anomálie</a:t>
            </a:r>
          </a:p>
          <a:p>
            <a:r>
              <a:rPr lang="cs-CZ" sz="2000" dirty="0"/>
              <a:t>- Defekt AV kanálu</a:t>
            </a:r>
          </a:p>
          <a:p>
            <a:r>
              <a:rPr lang="cs-CZ" sz="2000" dirty="0"/>
              <a:t>- Myxomatózní postižení</a:t>
            </a:r>
          </a:p>
          <a:p>
            <a:pPr>
              <a:lnSpc>
                <a:spcPts val="1000"/>
              </a:lnSpc>
            </a:pPr>
            <a:endParaRPr lang="cs-CZ" sz="2000" dirty="0"/>
          </a:p>
          <a:p>
            <a:r>
              <a:rPr lang="cs-CZ" sz="2000" b="1" dirty="0"/>
              <a:t>B) Získané příčiny:</a:t>
            </a:r>
          </a:p>
          <a:p>
            <a:r>
              <a:rPr lang="cs-CZ" sz="2000" dirty="0"/>
              <a:t>- </a:t>
            </a:r>
            <a:r>
              <a:rPr lang="cs-CZ" sz="2000" dirty="0" err="1"/>
              <a:t>Porevmatické</a:t>
            </a:r>
            <a:r>
              <a:rPr lang="cs-CZ" sz="2000" dirty="0"/>
              <a:t> postižení</a:t>
            </a:r>
          </a:p>
          <a:p>
            <a:r>
              <a:rPr lang="cs-CZ" sz="2000" dirty="0"/>
              <a:t>- Endokarditis</a:t>
            </a:r>
          </a:p>
          <a:p>
            <a:r>
              <a:rPr lang="cs-CZ" sz="2000" dirty="0"/>
              <a:t>- </a:t>
            </a:r>
            <a:r>
              <a:rPr lang="cs-CZ" sz="2000" dirty="0" err="1"/>
              <a:t>Karcinoid</a:t>
            </a:r>
            <a:endParaRPr lang="cs-CZ" sz="2000" dirty="0"/>
          </a:p>
          <a:p>
            <a:r>
              <a:rPr lang="cs-CZ" sz="2000" dirty="0"/>
              <a:t>- CIEDS-indukovaná, EMB-indukovaná</a:t>
            </a:r>
          </a:p>
          <a:p>
            <a:r>
              <a:rPr lang="cs-CZ" sz="2000" dirty="0"/>
              <a:t>- Léky-indukovaná (anorektika…)</a:t>
            </a:r>
          </a:p>
          <a:p>
            <a:r>
              <a:rPr lang="cs-CZ" sz="2000" dirty="0"/>
              <a:t>- Radiační poškození</a:t>
            </a:r>
          </a:p>
          <a:p>
            <a:r>
              <a:rPr lang="cs-CZ" sz="2000" dirty="0"/>
              <a:t>- Systémové choroby (SLE, …)</a:t>
            </a:r>
          </a:p>
          <a:p>
            <a:r>
              <a:rPr lang="cs-CZ" sz="2000" dirty="0"/>
              <a:t>- Trauma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F87FB9-3738-4D99-9128-E1ABB9ECCEDB}"/>
              </a:ext>
            </a:extLst>
          </p:cNvPr>
          <p:cNvSpPr txBox="1"/>
          <p:nvPr/>
        </p:nvSpPr>
        <p:spPr>
          <a:xfrm>
            <a:off x="7104112" y="2996814"/>
            <a:ext cx="6120680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- </a:t>
            </a:r>
            <a:r>
              <a:rPr lang="cs-CZ" sz="2000" dirty="0" err="1"/>
              <a:t>Postkapilární</a:t>
            </a:r>
            <a:r>
              <a:rPr lang="cs-CZ" sz="2000" dirty="0"/>
              <a:t> plicní hypertenze 	        </a:t>
            </a:r>
          </a:p>
          <a:p>
            <a:r>
              <a:rPr lang="cs-CZ" sz="2000" dirty="0"/>
              <a:t>     při postižení levého srdce 		           </a:t>
            </a:r>
          </a:p>
          <a:p>
            <a:r>
              <a:rPr lang="cs-CZ" sz="2000" dirty="0"/>
              <a:t>     (chlopně, dysfunkce LK)</a:t>
            </a:r>
          </a:p>
          <a:p>
            <a:pPr>
              <a:lnSpc>
                <a:spcPts val="1000"/>
              </a:lnSpc>
            </a:pPr>
            <a:endParaRPr lang="cs-CZ" sz="2000" dirty="0"/>
          </a:p>
          <a:p>
            <a:r>
              <a:rPr lang="cs-CZ" sz="2000" dirty="0"/>
              <a:t>- </a:t>
            </a:r>
            <a:r>
              <a:rPr lang="cs-CZ" sz="2000" dirty="0" err="1"/>
              <a:t>Prekapilární</a:t>
            </a:r>
            <a:r>
              <a:rPr lang="cs-CZ" sz="2000" dirty="0"/>
              <a:t> plicní hypertenze</a:t>
            </a:r>
          </a:p>
          <a:p>
            <a:pPr marL="342900" indent="-342900">
              <a:lnSpc>
                <a:spcPts val="1000"/>
              </a:lnSpc>
              <a:buFontTx/>
              <a:buChar char="-"/>
            </a:pPr>
            <a:endParaRPr lang="cs-CZ" sz="2000" dirty="0"/>
          </a:p>
          <a:p>
            <a:r>
              <a:rPr lang="cs-CZ" sz="2000" dirty="0"/>
              <a:t>- L-P zkrat na úrovni septa síní</a:t>
            </a:r>
          </a:p>
          <a:p>
            <a:pPr>
              <a:lnSpc>
                <a:spcPts val="1000"/>
              </a:lnSpc>
            </a:pPr>
            <a:endParaRPr lang="cs-CZ" sz="2000" dirty="0"/>
          </a:p>
          <a:p>
            <a:r>
              <a:rPr lang="cs-CZ" sz="2000" dirty="0"/>
              <a:t>- ARVC</a:t>
            </a:r>
          </a:p>
          <a:p>
            <a:pPr>
              <a:lnSpc>
                <a:spcPts val="1000"/>
              </a:lnSpc>
            </a:pPr>
            <a:endParaRPr lang="cs-CZ" sz="2000" dirty="0"/>
          </a:p>
          <a:p>
            <a:r>
              <a:rPr lang="cs-CZ" sz="2000" dirty="0"/>
              <a:t>- </a:t>
            </a:r>
            <a:r>
              <a:rPr lang="cs-CZ" sz="2000" dirty="0" err="1"/>
              <a:t>Stp</a:t>
            </a:r>
            <a:r>
              <a:rPr lang="cs-CZ" sz="2000" dirty="0"/>
              <a:t>. IM pravé komory</a:t>
            </a:r>
          </a:p>
          <a:p>
            <a:pPr>
              <a:lnSpc>
                <a:spcPts val="1000"/>
              </a:lnSpc>
            </a:pPr>
            <a:endParaRPr lang="cs-CZ" sz="2000" dirty="0"/>
          </a:p>
          <a:p>
            <a:r>
              <a:rPr lang="cs-CZ" sz="2000" dirty="0"/>
              <a:t>- Izolovaná 				</a:t>
            </a:r>
          </a:p>
          <a:p>
            <a:r>
              <a:rPr lang="cs-CZ" sz="2000" dirty="0"/>
              <a:t>      (absence patologie levého srdce a PH)                    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B4DAB461-C712-4BAF-9407-980FF9A68746}"/>
              </a:ext>
            </a:extLst>
          </p:cNvPr>
          <p:cNvSpPr/>
          <p:nvPr/>
        </p:nvSpPr>
        <p:spPr>
          <a:xfrm rot="16200000">
            <a:off x="6038048" y="-891481"/>
            <a:ext cx="360039" cy="525658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81C2B8E-5215-486B-BC63-B704F79C34AB}"/>
              </a:ext>
            </a:extLst>
          </p:cNvPr>
          <p:cNvSpPr txBox="1"/>
          <p:nvPr/>
        </p:nvSpPr>
        <p:spPr>
          <a:xfrm>
            <a:off x="9408368" y="6500337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ESC </a:t>
            </a:r>
            <a:r>
              <a:rPr lang="cs-CZ" sz="1600" dirty="0" err="1"/>
              <a:t>Guidelines</a:t>
            </a:r>
            <a:r>
              <a:rPr lang="cs-CZ" sz="1600" dirty="0"/>
              <a:t> 2021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75ABCC00-FC81-4B54-95ED-755FF7E72DD8}"/>
              </a:ext>
            </a:extLst>
          </p:cNvPr>
          <p:cNvSpPr/>
          <p:nvPr/>
        </p:nvSpPr>
        <p:spPr>
          <a:xfrm>
            <a:off x="6960096" y="5733256"/>
            <a:ext cx="5040560" cy="7670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noFill/>
              <a:highlight>
                <a:srgbClr val="FF0000"/>
              </a:highlight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E1E4BE4-284E-4D3F-83BE-20D968E3C22B}"/>
              </a:ext>
            </a:extLst>
          </p:cNvPr>
          <p:cNvSpPr/>
          <p:nvPr/>
        </p:nvSpPr>
        <p:spPr>
          <a:xfrm>
            <a:off x="1278924" y="5204387"/>
            <a:ext cx="2448272" cy="407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noFill/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210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FF98BDD-9E1B-4B3A-921F-28CD13E9E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773" y="1735062"/>
            <a:ext cx="6623086" cy="478279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B0499C-200F-45FE-AACA-9DE0832A2A49}"/>
              </a:ext>
            </a:extLst>
          </p:cNvPr>
          <p:cNvSpPr txBox="1"/>
          <p:nvPr/>
        </p:nvSpPr>
        <p:spPr>
          <a:xfrm>
            <a:off x="8040216" y="6517854"/>
            <a:ext cx="4115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Topilsky</a:t>
            </a:r>
            <a:r>
              <a:rPr lang="cs-CZ" sz="1600" dirty="0"/>
              <a:t> Y et al. JACC </a:t>
            </a:r>
            <a:r>
              <a:rPr lang="cs-CZ" sz="1600" dirty="0" err="1"/>
              <a:t>Imaging</a:t>
            </a:r>
            <a:r>
              <a:rPr lang="cs-CZ" sz="1600" dirty="0"/>
              <a:t> 2019;12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E324A4B-2BAD-4FEC-914E-69A4C20E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8922" y="959212"/>
            <a:ext cx="12817424" cy="648072"/>
          </a:xfrm>
        </p:spPr>
        <p:txBody>
          <a:bodyPr>
            <a:normAutofit/>
          </a:bodyPr>
          <a:lstStyle/>
          <a:p>
            <a:r>
              <a:rPr lang="cs-CZ" sz="3300" dirty="0">
                <a:solidFill>
                  <a:srgbClr val="C00000"/>
                </a:solidFill>
              </a:rPr>
              <a:t>Prevalence a prognóza izolované trikuspidální regurgitace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1F630DA-7E55-4708-88E8-26024D4B7B4F}"/>
              </a:ext>
            </a:extLst>
          </p:cNvPr>
          <p:cNvSpPr txBox="1"/>
          <p:nvPr/>
        </p:nvSpPr>
        <p:spPr>
          <a:xfrm>
            <a:off x="7143846" y="3820978"/>
            <a:ext cx="6008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minimálně středně významná izolovaná TR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8CBEC35-BCFB-472B-AEB1-FAEFFF9E3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61" y="1809205"/>
            <a:ext cx="4532512" cy="4877926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4FFF667D-2C0E-4629-9EAC-75CDE084BEF9}"/>
              </a:ext>
            </a:extLst>
          </p:cNvPr>
          <p:cNvSpPr/>
          <p:nvPr/>
        </p:nvSpPr>
        <p:spPr>
          <a:xfrm>
            <a:off x="407368" y="2636912"/>
            <a:ext cx="1368152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6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8CD3DFB-C3A0-4E59-A7DF-F44910E6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55915"/>
            <a:ext cx="10972800" cy="64807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Budoucí klasifikace trikuspidální regurgitace?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59CC4A9-EE8C-4472-8E2C-64B3FF1E4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2592202"/>
            <a:ext cx="10343876" cy="391324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5066140-0526-4129-A14A-F624EAFF3968}"/>
              </a:ext>
            </a:extLst>
          </p:cNvPr>
          <p:cNvSpPr txBox="1"/>
          <p:nvPr/>
        </p:nvSpPr>
        <p:spPr>
          <a:xfrm>
            <a:off x="8040216" y="6517854"/>
            <a:ext cx="4115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Prihadi</a:t>
            </a:r>
            <a:r>
              <a:rPr lang="cs-CZ" sz="1600" dirty="0"/>
              <a:t> EA et al. JACC </a:t>
            </a:r>
            <a:r>
              <a:rPr lang="cs-CZ" sz="1600" dirty="0" err="1"/>
              <a:t>Imaging</a:t>
            </a:r>
            <a:r>
              <a:rPr lang="cs-CZ" sz="1600" dirty="0"/>
              <a:t> 2019;12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533D230-4B1F-4FB3-80A6-E3295C8387B4}"/>
              </a:ext>
            </a:extLst>
          </p:cNvPr>
          <p:cNvSpPr txBox="1"/>
          <p:nvPr/>
        </p:nvSpPr>
        <p:spPr>
          <a:xfrm>
            <a:off x="7320136" y="164157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Síněmi-indukovaná</a:t>
            </a:r>
          </a:p>
          <a:p>
            <a:pPr algn="ctr"/>
            <a:r>
              <a:rPr lang="cs-CZ" b="1" dirty="0"/>
              <a:t>(„</a:t>
            </a:r>
            <a:r>
              <a:rPr lang="cs-CZ" b="1" dirty="0" err="1"/>
              <a:t>Atrial-induced</a:t>
            </a:r>
            <a:r>
              <a:rPr lang="cs-CZ" b="1" dirty="0"/>
              <a:t>“)</a:t>
            </a:r>
          </a:p>
          <a:p>
            <a:pPr algn="ctr"/>
            <a:r>
              <a:rPr lang="cs-CZ" i="1" dirty="0"/>
              <a:t>typicky u fibrilace síní</a:t>
            </a:r>
          </a:p>
        </p:txBody>
      </p:sp>
    </p:spTree>
    <p:extLst>
      <p:ext uri="{BB962C8B-B14F-4D97-AF65-F5344CB8AC3E}">
        <p14:creationId xmlns:p14="http://schemas.microsoft.com/office/powerpoint/2010/main" val="166560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351216C-B7F5-42C0-9B16-C04390FA0996}"/>
              </a:ext>
            </a:extLst>
          </p:cNvPr>
          <p:cNvSpPr txBox="1">
            <a:spLocks/>
          </p:cNvSpPr>
          <p:nvPr/>
        </p:nvSpPr>
        <p:spPr>
          <a:xfrm>
            <a:off x="47328" y="969970"/>
            <a:ext cx="11980912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10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3600" dirty="0">
                <a:solidFill>
                  <a:srgbClr val="C00000"/>
                </a:solidFill>
              </a:rPr>
              <a:t>Trikuspidální regurgitace podmíněná CIEDS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AD237C-8500-4E38-901F-41670F3AC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700808"/>
            <a:ext cx="10592891" cy="47088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ECD0360-CEBE-4100-A0B9-7B89574E4FFD}"/>
              </a:ext>
            </a:extLst>
          </p:cNvPr>
          <p:cNvSpPr txBox="1"/>
          <p:nvPr/>
        </p:nvSpPr>
        <p:spPr>
          <a:xfrm>
            <a:off x="8040216" y="6517854"/>
            <a:ext cx="4115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Addetia</a:t>
            </a:r>
            <a:r>
              <a:rPr lang="cs-CZ" sz="1600" dirty="0"/>
              <a:t> K  et al. JACC </a:t>
            </a:r>
            <a:r>
              <a:rPr lang="cs-CZ" sz="1600" dirty="0" err="1"/>
              <a:t>Imaging</a:t>
            </a:r>
            <a:r>
              <a:rPr lang="cs-CZ" sz="1600" dirty="0"/>
              <a:t> 2019;12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9FB6721-B47C-452D-A0EF-DD44D776FA92}"/>
              </a:ext>
            </a:extLst>
          </p:cNvPr>
          <p:cNvSpPr/>
          <p:nvPr/>
        </p:nvSpPr>
        <p:spPr>
          <a:xfrm>
            <a:off x="7877982" y="1628800"/>
            <a:ext cx="792088" cy="48998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4832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EE03B-E532-480D-97DA-9071090FCC66}"/>
              </a:ext>
            </a:extLst>
          </p:cNvPr>
          <p:cNvSpPr txBox="1">
            <a:spLocks/>
          </p:cNvSpPr>
          <p:nvPr/>
        </p:nvSpPr>
        <p:spPr>
          <a:xfrm>
            <a:off x="47328" y="969970"/>
            <a:ext cx="11980912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10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z="3600" dirty="0">
                <a:solidFill>
                  <a:srgbClr val="C00000"/>
                </a:solidFill>
              </a:rPr>
              <a:t>Prognóza trikuspidální regurgitace podmíněné CIEDS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9286AD7-DEB0-422B-A28B-81BEE633C4E1}"/>
              </a:ext>
            </a:extLst>
          </p:cNvPr>
          <p:cNvSpPr txBox="1"/>
          <p:nvPr/>
        </p:nvSpPr>
        <p:spPr>
          <a:xfrm>
            <a:off x="5519936" y="6517854"/>
            <a:ext cx="577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Delling</a:t>
            </a:r>
            <a:r>
              <a:rPr lang="cs-CZ" sz="1600" dirty="0"/>
              <a:t> FN et al., </a:t>
            </a:r>
            <a:r>
              <a:rPr lang="cs-CZ" sz="1600" dirty="0" err="1"/>
              <a:t>Am</a:t>
            </a:r>
            <a:r>
              <a:rPr lang="cs-CZ" sz="1600" dirty="0"/>
              <a:t> J </a:t>
            </a:r>
            <a:r>
              <a:rPr lang="cs-CZ" sz="1600" dirty="0" err="1"/>
              <a:t>Cardiol</a:t>
            </a:r>
            <a:r>
              <a:rPr lang="cs-CZ" sz="1600" dirty="0"/>
              <a:t> 2016;117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601CF5-C31E-4D68-99AA-C15BF1FCD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20" y="2276872"/>
            <a:ext cx="5771399" cy="397567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543B0DA-86E4-4C41-8E78-F88BFF41AD8C}"/>
              </a:ext>
            </a:extLst>
          </p:cNvPr>
          <p:cNvSpPr txBox="1"/>
          <p:nvPr/>
        </p:nvSpPr>
        <p:spPr>
          <a:xfrm>
            <a:off x="4007768" y="436510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TR </a:t>
            </a:r>
            <a:r>
              <a:rPr lang="cs-CZ" sz="2000" b="1" dirty="0">
                <a:sym typeface="Symbol" panose="05050102010706020507" pitchFamily="18" charset="2"/>
              </a:rPr>
              <a:t> 2+</a:t>
            </a:r>
            <a:endParaRPr lang="cs-CZ" sz="2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ECDA797-9831-49B4-8B34-251AE50159FD}"/>
              </a:ext>
            </a:extLst>
          </p:cNvPr>
          <p:cNvSpPr txBox="1"/>
          <p:nvPr/>
        </p:nvSpPr>
        <p:spPr>
          <a:xfrm>
            <a:off x="-827526" y="6525344"/>
            <a:ext cx="577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err="1"/>
              <a:t>Hoke</a:t>
            </a:r>
            <a:r>
              <a:rPr lang="cs-CZ" sz="1600" dirty="0"/>
              <a:t> U et al., </a:t>
            </a:r>
            <a:r>
              <a:rPr lang="cs-CZ" sz="1600" dirty="0" err="1"/>
              <a:t>Heart</a:t>
            </a:r>
            <a:r>
              <a:rPr lang="cs-CZ" sz="1600" dirty="0"/>
              <a:t> 2014;100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4F9A024-924E-4BA9-AA6B-A11C846AE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49" y="2187218"/>
            <a:ext cx="5949519" cy="424847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8AED3AB-1BB7-4E18-9158-2D37939F9172}"/>
              </a:ext>
            </a:extLst>
          </p:cNvPr>
          <p:cNvSpPr txBox="1"/>
          <p:nvPr/>
        </p:nvSpPr>
        <p:spPr>
          <a:xfrm>
            <a:off x="9840416" y="407707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TR </a:t>
            </a:r>
            <a:r>
              <a:rPr lang="cs-CZ" sz="2000" b="1" dirty="0">
                <a:sym typeface="Symbol" panose="05050102010706020507" pitchFamily="18" charset="2"/>
              </a:rPr>
              <a:t> 3+</a:t>
            </a:r>
            <a:endParaRPr lang="cs-CZ" sz="2000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F212880-9EED-4ECC-9035-069D0601461B}"/>
              </a:ext>
            </a:extLst>
          </p:cNvPr>
          <p:cNvSpPr txBox="1"/>
          <p:nvPr/>
        </p:nvSpPr>
        <p:spPr>
          <a:xfrm>
            <a:off x="3186704" y="1916832"/>
            <a:ext cx="1397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239 </a:t>
            </a:r>
            <a:r>
              <a:rPr lang="cs-CZ" sz="2100" dirty="0" err="1"/>
              <a:t>pts</a:t>
            </a:r>
            <a:endParaRPr lang="cs-CZ" sz="21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87C3435-5F1A-4A43-9718-993DB7CB8A8A}"/>
              </a:ext>
            </a:extLst>
          </p:cNvPr>
          <p:cNvSpPr txBox="1"/>
          <p:nvPr/>
        </p:nvSpPr>
        <p:spPr>
          <a:xfrm>
            <a:off x="8515296" y="1916832"/>
            <a:ext cx="1685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100" dirty="0"/>
              <a:t>58 556 </a:t>
            </a:r>
            <a:r>
              <a:rPr lang="cs-CZ" sz="2100" dirty="0" err="1"/>
              <a:t>pts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418155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143&quot;&gt;&lt;property id=&quot;20148&quot; value=&quot;5&quot;/&gt;&lt;property id=&quot;20300&quot; value=&quot;Slide 2&quot;/&gt;&lt;property id=&quot;20307&quot; value=&quot;277&quot;/&gt;&lt;/object&gt;&lt;object type=&quot;3&quot; unique_id=&quot;10151&quot;&gt;&lt;property id=&quot;20148&quot; value=&quot;5&quot;/&gt;&lt;property id=&quot;20300&quot; value=&quot;Slide 1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zentace 1. LF U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k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7561</TotalTime>
  <Words>1148</Words>
  <Application>Microsoft Office PowerPoint</Application>
  <PresentationFormat>Širokoúhlá obrazovka</PresentationFormat>
  <Paragraphs>180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Albertus Extra Bold</vt:lpstr>
      <vt:lpstr>Arial</vt:lpstr>
      <vt:lpstr>Calibri</vt:lpstr>
      <vt:lpstr>Myriad Pro</vt:lpstr>
      <vt:lpstr>Wingdings</vt:lpstr>
      <vt:lpstr>Prezentace 1. LF UK</vt:lpstr>
      <vt:lpstr>Trikuspidální regurgitace: co je nového  v ESC Guidelines 2021</vt:lpstr>
      <vt:lpstr>Prezentace aplikace PowerPoint</vt:lpstr>
      <vt:lpstr>Prezentace aplikace PowerPoint</vt:lpstr>
      <vt:lpstr>Prevalence trikuspidální regurgitace</vt:lpstr>
      <vt:lpstr>Etiologie trikuspidální regurgitace</vt:lpstr>
      <vt:lpstr>Prevalence a prognóza izolované trikuspidální regurgitace</vt:lpstr>
      <vt:lpstr>Budoucí klasifikace trikuspidální regurgitace?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Echokg měření trikuspidálního anulu a tetheringu cípů</vt:lpstr>
      <vt:lpstr>Hodnocení pravé komory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Význam dilatace trikuspidálního anulu  pro deterioraci TR po operaci levého srdce</vt:lpstr>
      <vt:lpstr>Riziko operace TR po operaci levostranné vady</vt:lpstr>
      <vt:lpstr>Operace izolované sekundární TR</vt:lpstr>
      <vt:lpstr>Prezentace aplikace PowerPoint</vt:lpstr>
      <vt:lpstr>Katetrizační intervence sekundární TR</vt:lpstr>
      <vt:lpstr>Klíčová poselství ESC Guidelines 2021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</dc:creator>
  <cp:lastModifiedBy>GT3</cp:lastModifiedBy>
  <cp:revision>1220</cp:revision>
  <dcterms:created xsi:type="dcterms:W3CDTF">2011-09-16T08:15:39Z</dcterms:created>
  <dcterms:modified xsi:type="dcterms:W3CDTF">2022-02-24T11:38:48Z</dcterms:modified>
</cp:coreProperties>
</file>