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avi" ContentType="video/avi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46" r:id="rId2"/>
    <p:sldId id="379" r:id="rId3"/>
    <p:sldId id="378" r:id="rId4"/>
    <p:sldId id="377" r:id="rId5"/>
    <p:sldId id="380" r:id="rId6"/>
    <p:sldId id="357" r:id="rId7"/>
    <p:sldId id="370" r:id="rId8"/>
    <p:sldId id="369" r:id="rId9"/>
    <p:sldId id="381" r:id="rId10"/>
    <p:sldId id="372" r:id="rId11"/>
    <p:sldId id="383" r:id="rId12"/>
    <p:sldId id="385" r:id="rId13"/>
    <p:sldId id="388" r:id="rId14"/>
    <p:sldId id="391" r:id="rId15"/>
    <p:sldId id="392" r:id="rId16"/>
    <p:sldId id="399" r:id="rId17"/>
    <p:sldId id="400" r:id="rId18"/>
    <p:sldId id="420" r:id="rId19"/>
    <p:sldId id="404" r:id="rId20"/>
    <p:sldId id="405" r:id="rId21"/>
    <p:sldId id="406" r:id="rId22"/>
    <p:sldId id="407" r:id="rId23"/>
    <p:sldId id="416" r:id="rId24"/>
    <p:sldId id="409" r:id="rId25"/>
    <p:sldId id="326" r:id="rId26"/>
    <p:sldId id="412" r:id="rId27"/>
    <p:sldId id="361" r:id="rId28"/>
    <p:sldId id="417" r:id="rId29"/>
    <p:sldId id="362" r:id="rId30"/>
    <p:sldId id="359" r:id="rId31"/>
    <p:sldId id="360" r:id="rId32"/>
    <p:sldId id="363" r:id="rId33"/>
    <p:sldId id="364" r:id="rId34"/>
    <p:sldId id="365" r:id="rId35"/>
    <p:sldId id="309" r:id="rId36"/>
  </p:sldIdLst>
  <p:sldSz cx="9144000" cy="6858000" type="screen4x3"/>
  <p:notesSz cx="6858000" cy="9144000"/>
  <p:custDataLst>
    <p:tags r:id="rId38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D9F1"/>
    <a:srgbClr val="FFFFFF"/>
    <a:srgbClr val="000000"/>
    <a:srgbClr val="FF8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325D0-B2AF-4342-8D10-76E557B77F7C}" type="datetimeFigureOut">
              <a:rPr lang="cs-CZ" smtClean="0"/>
              <a:t>26. 11. 2018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A36DD-F34A-4E11-B186-C50718A80D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263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B1372-1326-4818-ABCF-6AB79AB212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29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09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7AD7C41-30AF-4FC3-8B64-417FE84B654D}" type="slidenum">
              <a:rPr lang="cs-CZ" altLang="cs-CZ">
                <a:latin typeface="Calibri" panose="020F0502020204030204" pitchFamily="34" charset="0"/>
              </a:rPr>
              <a:pPr/>
              <a:t>34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038745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686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F87107F-FA55-4B7D-A42E-48171989965F}" type="slidenum">
              <a:rPr lang="cs-CZ" altLang="cs-CZ">
                <a:latin typeface="Calibri" panose="020F0502020204030204" pitchFamily="34" charset="0"/>
              </a:rPr>
              <a:pPr/>
              <a:t>27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7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3A04F34-8B37-44F4-96F3-C41ABEE31214}" type="slidenum">
              <a:rPr lang="cs-CZ" altLang="cs-CZ">
                <a:latin typeface="Calibri" panose="020F0502020204030204" pitchFamily="34" charset="0"/>
              </a:rPr>
              <a:pPr/>
              <a:t>29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482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9B51103-55DD-4A17-B641-BEE52A5AE564}" type="slidenum">
              <a:rPr lang="cs-CZ" altLang="cs-CZ">
                <a:latin typeface="Calibri" panose="020F0502020204030204" pitchFamily="34" charset="0"/>
              </a:rPr>
              <a:pPr/>
              <a:t>30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C97F394-FA66-48CE-8758-D7A649E9BC8D}" type="slidenum">
              <a:rPr lang="cs-CZ" altLang="cs-CZ">
                <a:latin typeface="Calibri" panose="020F0502020204030204" pitchFamily="34" charset="0"/>
              </a:rPr>
              <a:pPr/>
              <a:t>31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89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6FC1BBB-B08A-4819-BCA6-5D68AA2924E3}" type="slidenum">
              <a:rPr lang="cs-CZ" altLang="cs-CZ">
                <a:latin typeface="Calibri" panose="020F0502020204030204" pitchFamily="34" charset="0"/>
              </a:rPr>
              <a:pPr/>
              <a:t>32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99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3B11C14-CFCE-4077-B56C-436C136CF887}" type="slidenum">
              <a:rPr lang="cs-CZ" altLang="cs-CZ">
                <a:latin typeface="Calibri" panose="020F0502020204030204" pitchFamily="34" charset="0"/>
              </a:rPr>
              <a:pPr/>
              <a:t>33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1CA35-1CD5-4DD2-A2A6-28F147A53648}" type="datetimeFigureOut">
              <a:rPr lang="cs-CZ" smtClean="0"/>
              <a:t>26. 11. 2018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1CE9-42BE-43DA-9A43-729D2BF9AE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1888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1CA35-1CD5-4DD2-A2A6-28F147A53648}" type="datetimeFigureOut">
              <a:rPr lang="cs-CZ" smtClean="0"/>
              <a:t>26. 11. 2018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1CE9-42BE-43DA-9A43-729D2BF9AE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0644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1CA35-1CD5-4DD2-A2A6-28F147A53648}" type="datetimeFigureOut">
              <a:rPr lang="cs-CZ" smtClean="0"/>
              <a:t>26. 11. 2018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1CE9-42BE-43DA-9A43-729D2BF9AE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6855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58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8" name="Zástupný symbol pro text 17"/>
          <p:cNvSpPr>
            <a:spLocks noGrp="1"/>
          </p:cNvSpPr>
          <p:nvPr>
            <p:ph type="body" sz="quarter" idx="13"/>
          </p:nvPr>
        </p:nvSpPr>
        <p:spPr>
          <a:xfrm>
            <a:off x="539552" y="6237312"/>
            <a:ext cx="2952328" cy="504801"/>
          </a:xfrm>
        </p:spPr>
        <p:txBody>
          <a:bodyPr lIns="36000" tIns="0" rIns="36000" bIns="0"/>
          <a:lstStyle>
            <a:lvl1pPr marL="0" indent="0">
              <a:spcBef>
                <a:spcPts val="0"/>
              </a:spcBef>
              <a:buNone/>
              <a:defRPr sz="1200" i="1"/>
            </a:lvl1pPr>
            <a:lvl2pPr marL="471487" indent="0">
              <a:buNone/>
              <a:defRPr sz="1200"/>
            </a:lvl2pPr>
            <a:lvl3pPr marL="909637" indent="0">
              <a:buNone/>
              <a:defRPr sz="1200"/>
            </a:lvl3pPr>
            <a:lvl4pPr marL="1306513" indent="0">
              <a:buNone/>
              <a:defRPr sz="1200"/>
            </a:lvl4pPr>
            <a:lvl5pPr marL="1695450" indent="0">
              <a:buNone/>
              <a:defRPr sz="1200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4"/>
          </p:nvPr>
        </p:nvSpPr>
        <p:spPr>
          <a:xfrm>
            <a:off x="457246" y="6355049"/>
            <a:ext cx="1828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1CD07D-9387-4B46-8BBF-7AF122F83278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239874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8" name="Zástupný symbol pro text 17"/>
          <p:cNvSpPr>
            <a:spLocks noGrp="1"/>
          </p:cNvSpPr>
          <p:nvPr>
            <p:ph type="body" sz="quarter" idx="13"/>
          </p:nvPr>
        </p:nvSpPr>
        <p:spPr>
          <a:xfrm>
            <a:off x="539552" y="6237312"/>
            <a:ext cx="2952328" cy="504801"/>
          </a:xfrm>
        </p:spPr>
        <p:txBody>
          <a:bodyPr lIns="36000" tIns="0" rIns="36000" bIns="0"/>
          <a:lstStyle>
            <a:lvl1pPr marL="0" indent="0">
              <a:spcBef>
                <a:spcPts val="0"/>
              </a:spcBef>
              <a:buNone/>
              <a:defRPr sz="1200" i="1"/>
            </a:lvl1pPr>
            <a:lvl2pPr marL="471487" indent="0">
              <a:buNone/>
              <a:defRPr sz="1200"/>
            </a:lvl2pPr>
            <a:lvl3pPr marL="909637" indent="0">
              <a:buNone/>
              <a:defRPr sz="1200"/>
            </a:lvl3pPr>
            <a:lvl4pPr marL="1306513" indent="0">
              <a:buNone/>
              <a:defRPr sz="1200"/>
            </a:lvl4pPr>
            <a:lvl5pPr marL="1695450" indent="0">
              <a:buNone/>
              <a:defRPr sz="1200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4"/>
          </p:nvPr>
        </p:nvSpPr>
        <p:spPr>
          <a:xfrm>
            <a:off x="457246" y="6355049"/>
            <a:ext cx="1828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1CD07D-9387-4B46-8BBF-7AF122F83278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76267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1CA35-1CD5-4DD2-A2A6-28F147A53648}" type="datetimeFigureOut">
              <a:rPr lang="cs-CZ" smtClean="0"/>
              <a:t>26. 11. 2018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1CE9-42BE-43DA-9A43-729D2BF9AE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9472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1CA35-1CD5-4DD2-A2A6-28F147A53648}" type="datetimeFigureOut">
              <a:rPr lang="cs-CZ" smtClean="0"/>
              <a:t>26. 11. 2018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1CE9-42BE-43DA-9A43-729D2BF9AE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1387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1CA35-1CD5-4DD2-A2A6-28F147A53648}" type="datetimeFigureOut">
              <a:rPr lang="cs-CZ" smtClean="0"/>
              <a:t>26. 11. 2018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1CE9-42BE-43DA-9A43-729D2BF9AE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2576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1CA35-1CD5-4DD2-A2A6-28F147A53648}" type="datetimeFigureOut">
              <a:rPr lang="cs-CZ" smtClean="0"/>
              <a:t>26. 11. 2018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1CE9-42BE-43DA-9A43-729D2BF9AE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8599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1CA35-1CD5-4DD2-A2A6-28F147A53648}" type="datetimeFigureOut">
              <a:rPr lang="cs-CZ" smtClean="0"/>
              <a:t>26. 11. 2018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1CE9-42BE-43DA-9A43-729D2BF9AE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088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1CA35-1CD5-4DD2-A2A6-28F147A53648}" type="datetimeFigureOut">
              <a:rPr lang="cs-CZ" smtClean="0"/>
              <a:t>26. 11. 2018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1CE9-42BE-43DA-9A43-729D2BF9AE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0037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1CA35-1CD5-4DD2-A2A6-28F147A53648}" type="datetimeFigureOut">
              <a:rPr lang="cs-CZ" smtClean="0"/>
              <a:t>26. 11. 2018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1CE9-42BE-43DA-9A43-729D2BF9AE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2038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1CA35-1CD5-4DD2-A2A6-28F147A53648}" type="datetimeFigureOut">
              <a:rPr lang="cs-CZ" smtClean="0"/>
              <a:t>26. 11. 2018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1CE9-42BE-43DA-9A43-729D2BF9AE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9918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1CA35-1CD5-4DD2-A2A6-28F147A53648}" type="datetimeFigureOut">
              <a:rPr lang="cs-CZ" smtClean="0"/>
              <a:t>26. 11. 2018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61CE9-42BE-43DA-9A43-729D2BF9AE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0496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4" r:id="rId13"/>
    <p:sldLayoutId id="214748366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wmf"/><Relationship Id="rId7" Type="http://schemas.openxmlformats.org/officeDocument/2006/relationships/image" Target="../media/image2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10" Type="http://schemas.openxmlformats.org/officeDocument/2006/relationships/image" Target="../media/image29.wmf"/><Relationship Id="rId4" Type="http://schemas.openxmlformats.org/officeDocument/2006/relationships/image" Target="../media/image23.wmf"/><Relationship Id="rId9" Type="http://schemas.openxmlformats.org/officeDocument/2006/relationships/image" Target="../media/image28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jpe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openxmlformats.org/officeDocument/2006/relationships/video" Target="file:///I:\obr&#225;zky%20ECHO%20+%20MRI\obr&#225;zky%20ECHO\A4C.avi" TargetMode="External"/><Relationship Id="rId1" Type="http://schemas.microsoft.com/office/2007/relationships/media" Target="file:///I:\obr&#225;zky%20ECHO%20+%20MRI\obr&#225;zky%20ECHO\A4C.avi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file:///I:\obr&#225;zky%20ECHO%20+%20MRI\MF%20MRI.avi" TargetMode="External"/><Relationship Id="rId1" Type="http://schemas.microsoft.com/office/2007/relationships/media" Target="file:///I:\obr&#225;zky%20ECHO%20+%20MRI\MF%20MRI.avi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58.jpeg"/><Relationship Id="rId4" Type="http://schemas.openxmlformats.org/officeDocument/2006/relationships/notesSlide" Target="../notesSlides/notesSlide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3.jpe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file:///I:\obr&#225;zky%20ECHO%20+%20MRI\HCM%20s%20restr%20fen%20KM2.avi" TargetMode="External"/><Relationship Id="rId1" Type="http://schemas.microsoft.com/office/2007/relationships/media" Target="file:///I:\obr&#225;zky%20ECHO%20+%20MRI\HCM%20s%20restr%20fen%20KM2.avi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J:\Kardio%2035\MF-E.avi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63.png"/><Relationship Id="rId4" Type="http://schemas.openxmlformats.org/officeDocument/2006/relationships/image" Target="../media/image29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 bwMode="auto">
          <a:xfrm>
            <a:off x="2006318" y="3573016"/>
            <a:ext cx="5040560" cy="1048907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glow rad="139700">
              <a:schemeClr val="bg1">
                <a:alpha val="40000"/>
              </a:schemeClr>
            </a:glow>
            <a:softEdge rad="31750"/>
          </a:effectLst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</a:rPr>
              <a:t>Jan Krejčí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ahoma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="1" dirty="0" smtClean="0">
                <a:solidFill>
                  <a:srgbClr val="C00000"/>
                </a:solidFill>
              </a:rPr>
              <a:t>I. interní </a:t>
            </a:r>
            <a:r>
              <a:rPr lang="cs-CZ" sz="1800" b="1" dirty="0" err="1" smtClean="0">
                <a:solidFill>
                  <a:srgbClr val="C00000"/>
                </a:solidFill>
              </a:rPr>
              <a:t>kardioangiologická</a:t>
            </a:r>
            <a:r>
              <a:rPr lang="cs-CZ" sz="1800" b="1" dirty="0" smtClean="0">
                <a:solidFill>
                  <a:srgbClr val="C00000"/>
                </a:solidFill>
              </a:rPr>
              <a:t> klinika FNUSA a LF MU v Brně</a:t>
            </a:r>
            <a:endParaRPr kumimoji="0" lang="cs-CZ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		</a:t>
            </a:r>
            <a:endParaRPr kumimoji="0" lang="cs-CZ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6" name="Zástupný symbol pro obsah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70" y="5369566"/>
            <a:ext cx="2188688" cy="138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Výsledek obrázku pro fotografie fn u sv anny v brně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1" b="25597"/>
          <a:stretch/>
        </p:blipFill>
        <p:spPr bwMode="auto">
          <a:xfrm>
            <a:off x="6468776" y="5369566"/>
            <a:ext cx="2553845" cy="138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ouvisejÃ­cÃ­ obrÃ¡z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" y="26148"/>
            <a:ext cx="1899490" cy="5632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02" name="Picture 6" descr="FNUSA-ICRC oznamuje dalÅ¡Ã­ prvenstvÃ­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8" t="17597" r="15828" b="23306"/>
          <a:stretch/>
        </p:blipFill>
        <p:spPr bwMode="auto">
          <a:xfrm>
            <a:off x="7524327" y="2"/>
            <a:ext cx="1498293" cy="60794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9" name="Obdélník 8"/>
          <p:cNvSpPr/>
          <p:nvPr/>
        </p:nvSpPr>
        <p:spPr bwMode="auto">
          <a:xfrm>
            <a:off x="1088121" y="1484784"/>
            <a:ext cx="7194430" cy="608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glow rad="139700">
              <a:schemeClr val="tx2">
                <a:lumMod val="40000"/>
                <a:lumOff val="60000"/>
                <a:alpha val="40000"/>
              </a:schemeClr>
            </a:glow>
            <a:outerShdw blurRad="40000" dist="20000" dir="5400000" rotWithShape="0">
              <a:schemeClr val="tx1">
                <a:alpha val="38000"/>
              </a:schemeClr>
            </a:outerShdw>
            <a:softEdge rad="31750"/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3200" b="1" dirty="0" smtClean="0">
                <a:solidFill>
                  <a:srgbClr val="0028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KARDIOMYOPATIE A </a:t>
            </a:r>
            <a:r>
              <a:rPr lang="cs-CZ" sz="3200" b="1" dirty="0" smtClean="0">
                <a:solidFill>
                  <a:srgbClr val="0028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TĚHOTENSTVÍ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666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" y="26148"/>
            <a:ext cx="1899490" cy="5632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02" name="Picture 6" descr="FNUSA-ICRC oznamuje dalÅ¡Ã­ prvenstvÃ­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8" t="17597" r="15828" b="23306"/>
          <a:stretch/>
        </p:blipFill>
        <p:spPr bwMode="auto">
          <a:xfrm>
            <a:off x="7524327" y="2"/>
            <a:ext cx="1498293" cy="60794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5" name="Obdélník 4"/>
          <p:cNvSpPr/>
          <p:nvPr/>
        </p:nvSpPr>
        <p:spPr bwMode="auto">
          <a:xfrm>
            <a:off x="1619672" y="908720"/>
            <a:ext cx="6192688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glow rad="139700">
              <a:schemeClr val="tx2">
                <a:lumMod val="40000"/>
                <a:lumOff val="60000"/>
                <a:alpha val="40000"/>
              </a:schemeClr>
            </a:glow>
            <a:outerShdw blurRad="40000" dist="20000" dir="5400000" rotWithShape="0">
              <a:schemeClr val="tx1">
                <a:alpha val="38000"/>
              </a:schemeClr>
            </a:outerShdw>
            <a:softEdge rad="31750"/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3200" b="1" dirty="0" smtClean="0">
                <a:solidFill>
                  <a:srgbClr val="0028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Diagnózy vedoucí k </a:t>
            </a:r>
            <a:r>
              <a:rPr lang="cs-CZ" sz="3200" b="1" dirty="0" err="1" smtClean="0">
                <a:solidFill>
                  <a:srgbClr val="0028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srd</a:t>
            </a:r>
            <a:r>
              <a:rPr lang="cs-CZ" sz="3200" b="1" dirty="0" smtClean="0">
                <a:solidFill>
                  <a:srgbClr val="0028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selhání </a:t>
            </a:r>
          </a:p>
          <a:p>
            <a:pPr algn="ctr"/>
            <a:r>
              <a:rPr lang="cs-CZ" sz="3200" b="1" dirty="0" smtClean="0">
                <a:solidFill>
                  <a:srgbClr val="0028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těhotenství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683568" y="2636912"/>
            <a:ext cx="639321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rgbClr val="C00000"/>
                </a:solidFill>
              </a:rPr>
              <a:t> </a:t>
            </a:r>
            <a:r>
              <a:rPr lang="cs-CZ" sz="2600" b="1" dirty="0" err="1" smtClean="0">
                <a:solidFill>
                  <a:srgbClr val="C00000"/>
                </a:solidFill>
              </a:rPr>
              <a:t>Peripartální</a:t>
            </a:r>
            <a:r>
              <a:rPr lang="cs-CZ" sz="2600" b="1" dirty="0" smtClean="0">
                <a:solidFill>
                  <a:srgbClr val="C00000"/>
                </a:solidFill>
              </a:rPr>
              <a:t> kardiomyopatie</a:t>
            </a:r>
          </a:p>
          <a:p>
            <a:pPr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</a:pPr>
            <a:r>
              <a:rPr lang="cs-CZ" sz="2600" b="1" dirty="0">
                <a:solidFill>
                  <a:srgbClr val="C00000"/>
                </a:solidFill>
              </a:rPr>
              <a:t> </a:t>
            </a:r>
            <a:r>
              <a:rPr lang="cs-CZ" sz="2600" b="1" dirty="0" smtClean="0">
                <a:solidFill>
                  <a:srgbClr val="C00000"/>
                </a:solidFill>
              </a:rPr>
              <a:t>Dilatační kardiomyopatie</a:t>
            </a:r>
          </a:p>
          <a:p>
            <a:pPr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</a:pPr>
            <a:r>
              <a:rPr lang="cs-CZ" sz="2600" b="1" dirty="0" smtClean="0">
                <a:solidFill>
                  <a:srgbClr val="C00000"/>
                </a:solidFill>
              </a:rPr>
              <a:t> Hypertrofická kardiomyopatie</a:t>
            </a:r>
          </a:p>
          <a:p>
            <a:pPr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</a:pPr>
            <a:endParaRPr lang="cs-CZ" sz="2400" b="1" dirty="0" smtClean="0">
              <a:solidFill>
                <a:srgbClr val="C00000"/>
              </a:solidFill>
            </a:endParaRPr>
          </a:p>
          <a:p>
            <a:pPr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rgbClr val="C00000"/>
                </a:solidFill>
              </a:rPr>
              <a:t> </a:t>
            </a:r>
            <a:r>
              <a:rPr lang="cs-CZ" sz="2400" b="1" dirty="0" smtClean="0">
                <a:solidFill>
                  <a:srgbClr val="C00000"/>
                </a:solidFill>
              </a:rPr>
              <a:t>další méně časté KMP </a:t>
            </a:r>
          </a:p>
          <a:p>
            <a:pPr>
              <a:buClr>
                <a:srgbClr val="0070C0"/>
              </a:buClr>
              <a:buSzPct val="90000"/>
            </a:pPr>
            <a:r>
              <a:rPr lang="cs-CZ" sz="2400" b="1" dirty="0">
                <a:solidFill>
                  <a:srgbClr val="C00000"/>
                </a:solidFill>
              </a:rPr>
              <a:t>	</a:t>
            </a:r>
            <a:r>
              <a:rPr lang="cs-CZ" sz="2400" b="1" dirty="0" smtClean="0">
                <a:solidFill>
                  <a:srgbClr val="C00000"/>
                </a:solidFill>
              </a:rPr>
              <a:t>restriktivní kardiomyopatie</a:t>
            </a:r>
          </a:p>
          <a:p>
            <a:pPr>
              <a:buClr>
                <a:srgbClr val="0070C0"/>
              </a:buClr>
              <a:buSzPct val="90000"/>
            </a:pPr>
            <a:r>
              <a:rPr lang="cs-CZ" sz="2400" b="1" dirty="0">
                <a:solidFill>
                  <a:srgbClr val="C00000"/>
                </a:solidFill>
              </a:rPr>
              <a:t>	</a:t>
            </a:r>
            <a:r>
              <a:rPr lang="cs-CZ" sz="2400" b="1" dirty="0" err="1" smtClean="0">
                <a:solidFill>
                  <a:srgbClr val="C00000"/>
                </a:solidFill>
              </a:rPr>
              <a:t>arytmogenní</a:t>
            </a:r>
            <a:r>
              <a:rPr lang="cs-CZ" sz="2400" b="1" dirty="0" smtClean="0">
                <a:solidFill>
                  <a:srgbClr val="C00000"/>
                </a:solidFill>
              </a:rPr>
              <a:t> kardiomyopatie 	</a:t>
            </a:r>
            <a:r>
              <a:rPr lang="cs-CZ" sz="2400" b="1" dirty="0" err="1" smtClean="0">
                <a:solidFill>
                  <a:srgbClr val="C00000"/>
                </a:solidFill>
              </a:rPr>
              <a:t>nonkompaktní</a:t>
            </a:r>
            <a:r>
              <a:rPr lang="cs-CZ" sz="2400" b="1" dirty="0" smtClean="0">
                <a:solidFill>
                  <a:srgbClr val="C00000"/>
                </a:solidFill>
              </a:rPr>
              <a:t> kardiomyopatie</a:t>
            </a:r>
            <a:endParaRPr lang="cs-CZ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6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4409767"/>
            <a:ext cx="8668064" cy="1969026"/>
          </a:xfrm>
        </p:spPr>
        <p:txBody>
          <a:bodyPr>
            <a:normAutofit lnSpcReduction="10000"/>
          </a:bodyPr>
          <a:lstStyle/>
          <a:p>
            <a:pPr>
              <a:buClr>
                <a:srgbClr val="0070C0"/>
              </a:buClr>
              <a:defRPr/>
            </a:pPr>
            <a:endParaRPr lang="cs-CZ" sz="10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HF na konci těhotenství a v následujících měsících po porodu v případě, že se nenajde jiná příčina srdečního </a:t>
            </a:r>
            <a:r>
              <a:rPr lang="cs-CZ" sz="2400" b="1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selhání (dg</a:t>
            </a:r>
            <a:r>
              <a:rPr lang="cs-CZ" sz="24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2400" b="1" i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per </a:t>
            </a:r>
            <a:r>
              <a:rPr lang="cs-CZ" sz="2400" b="1" i="1" dirty="0" err="1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exclusionem</a:t>
            </a:r>
            <a:r>
              <a:rPr lang="cs-CZ" sz="2400" b="1" i="1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cs-CZ" sz="2400" b="1" i="1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  <a:defRPr/>
            </a:pPr>
            <a:endParaRPr lang="cs-CZ" sz="1100" b="1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LVEF ≤ 45%, LVEDD zvětšený nebo </a:t>
            </a:r>
            <a:r>
              <a:rPr lang="cs-CZ" sz="2400" b="1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normální</a:t>
            </a:r>
          </a:p>
          <a:p>
            <a:pPr>
              <a:buClr>
                <a:srgbClr val="0070C0"/>
              </a:buClr>
              <a:buSzPct val="90000"/>
              <a:defRPr/>
            </a:pPr>
            <a:endParaRPr lang="cs-CZ" sz="10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320594" y="6487592"/>
            <a:ext cx="36989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 err="1"/>
              <a:t>Sliwa</a:t>
            </a:r>
            <a:r>
              <a:rPr lang="cs-CZ" sz="1200" i="1" dirty="0"/>
              <a:t> </a:t>
            </a:r>
            <a:r>
              <a:rPr lang="cs-CZ" sz="1200" i="1" dirty="0" smtClean="0"/>
              <a:t>K et </a:t>
            </a:r>
            <a:r>
              <a:rPr lang="cs-CZ" sz="1200" i="1" dirty="0"/>
              <a:t>al</a:t>
            </a:r>
            <a:r>
              <a:rPr lang="cs-CZ" sz="1200" i="1" dirty="0" smtClean="0"/>
              <a:t>. </a:t>
            </a:r>
            <a:r>
              <a:rPr lang="cs-CZ" sz="1200" i="1" dirty="0"/>
              <a:t>Eur J </a:t>
            </a:r>
            <a:r>
              <a:rPr lang="cs-CZ" sz="1200" i="1" dirty="0" err="1"/>
              <a:t>Heart</a:t>
            </a:r>
            <a:r>
              <a:rPr lang="cs-CZ" sz="1200" i="1" dirty="0"/>
              <a:t> </a:t>
            </a:r>
            <a:r>
              <a:rPr lang="cs-CZ" sz="1200" i="1" dirty="0" err="1"/>
              <a:t>Fail</a:t>
            </a:r>
            <a:r>
              <a:rPr lang="cs-CZ" sz="1200" i="1" dirty="0"/>
              <a:t> 2010;12:767-778.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178" y="177419"/>
            <a:ext cx="282777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24" y="94092"/>
            <a:ext cx="1353328" cy="5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79982" y="2420888"/>
            <a:ext cx="639321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rgbClr val="C00000"/>
                </a:solidFill>
              </a:rPr>
              <a:t> Vzácná forma srdečního selhání (</a:t>
            </a:r>
            <a:r>
              <a:rPr lang="cs-CZ" sz="2400" b="1" dirty="0" err="1">
                <a:solidFill>
                  <a:srgbClr val="C00000"/>
                </a:solidFill>
              </a:rPr>
              <a:t>HFrEF</a:t>
            </a:r>
            <a:r>
              <a:rPr lang="cs-CZ" sz="2400" b="1" dirty="0">
                <a:solidFill>
                  <a:srgbClr val="C00000"/>
                </a:solidFill>
              </a:rPr>
              <a:t>)</a:t>
            </a:r>
          </a:p>
          <a:p>
            <a:pPr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</a:pPr>
            <a:endParaRPr lang="cs-CZ" sz="1000" b="1" dirty="0">
              <a:solidFill>
                <a:srgbClr val="C00000"/>
              </a:solidFill>
            </a:endParaRPr>
          </a:p>
          <a:p>
            <a:pPr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rgbClr val="C00000"/>
                </a:solidFill>
              </a:rPr>
              <a:t> Neischemická KMP asociovaná s </a:t>
            </a:r>
            <a:r>
              <a:rPr lang="cs-CZ" sz="2400" b="1" dirty="0" err="1" smtClean="0">
                <a:solidFill>
                  <a:srgbClr val="C00000"/>
                </a:solidFill>
              </a:rPr>
              <a:t>peripartálním</a:t>
            </a:r>
            <a:r>
              <a:rPr lang="cs-CZ" sz="2400" b="1" dirty="0" smtClean="0">
                <a:solidFill>
                  <a:srgbClr val="C00000"/>
                </a:solidFill>
              </a:rPr>
              <a:t>    	obdobím</a:t>
            </a:r>
            <a:endParaRPr lang="cs-CZ" sz="2400" b="1" dirty="0">
              <a:solidFill>
                <a:srgbClr val="C00000"/>
              </a:solidFill>
            </a:endParaRPr>
          </a:p>
          <a:p>
            <a:pPr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</a:pPr>
            <a:endParaRPr lang="cs-CZ" sz="1000" b="1" dirty="0">
              <a:solidFill>
                <a:srgbClr val="C00000"/>
              </a:solidFill>
            </a:endParaRPr>
          </a:p>
          <a:p>
            <a:pPr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rgbClr val="C00000"/>
                </a:solidFill>
              </a:rPr>
              <a:t> Etiologie není dosud zcela jasná</a:t>
            </a:r>
          </a:p>
        </p:txBody>
      </p:sp>
      <p:sp>
        <p:nvSpPr>
          <p:cNvPr id="10" name="Obdélník 9"/>
          <p:cNvSpPr/>
          <p:nvPr/>
        </p:nvSpPr>
        <p:spPr bwMode="auto">
          <a:xfrm>
            <a:off x="2120672" y="1268760"/>
            <a:ext cx="4752528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glow rad="139700">
              <a:schemeClr val="tx2">
                <a:lumMod val="40000"/>
                <a:lumOff val="60000"/>
                <a:alpha val="40000"/>
              </a:schemeClr>
            </a:glow>
            <a:outerShdw blurRad="40000" dist="20000" dir="5400000" rotWithShape="0">
              <a:schemeClr val="tx1">
                <a:alpha val="38000"/>
              </a:schemeClr>
            </a:outerShdw>
            <a:softEdge rad="31750"/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800" b="1" dirty="0" err="1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Peripartální</a:t>
            </a:r>
            <a:r>
              <a:rPr lang="cs-CZ" sz="2800" b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kardiomyopatie</a:t>
            </a:r>
          </a:p>
          <a:p>
            <a:pPr algn="ctr"/>
            <a:r>
              <a:rPr lang="cs-CZ" sz="28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(PPCM)</a:t>
            </a:r>
          </a:p>
        </p:txBody>
      </p:sp>
      <p:pic>
        <p:nvPicPr>
          <p:cNvPr id="11" name="Picture 4" descr="SouvisejÃ­cÃ­ obrÃ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" y="26148"/>
            <a:ext cx="1899490" cy="5632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2511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72816"/>
            <a:ext cx="8291264" cy="432048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cs-CZ" sz="2600" b="1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Incidence – </a:t>
            </a:r>
            <a:r>
              <a:rPr lang="cs-CZ" sz="26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nejednoznačná - </a:t>
            </a:r>
            <a:r>
              <a:rPr lang="cs-CZ" sz="2600" b="1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chybí systematická hlášení, významné </a:t>
            </a:r>
            <a:r>
              <a:rPr lang="cs-CZ" sz="2600" b="1" dirty="0" err="1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poddiagnostikování</a:t>
            </a:r>
            <a:r>
              <a:rPr lang="cs-CZ" sz="2600" b="1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nebo chybná </a:t>
            </a:r>
            <a:r>
              <a:rPr lang="cs-CZ" sz="26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diagnóza?</a:t>
            </a:r>
            <a:endParaRPr lang="cs-CZ" sz="2600" b="1" dirty="0">
              <a:solidFill>
                <a:srgbClr val="C0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cs-CZ" sz="26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Postupně narůstá… </a:t>
            </a:r>
            <a:r>
              <a:rPr lang="cs-CZ" sz="2600" b="1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lepší diagnostika</a:t>
            </a:r>
            <a:r>
              <a:rPr lang="cs-CZ" sz="26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? Větší </a:t>
            </a:r>
            <a:r>
              <a:rPr lang="cs-CZ" sz="2600" b="1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výskyt rizikových faktorů</a:t>
            </a:r>
            <a:r>
              <a:rPr lang="cs-CZ" sz="26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  <a:p>
            <a:pPr>
              <a:buClr>
                <a:srgbClr val="0070C0"/>
              </a:buClr>
              <a:defRPr/>
            </a:pPr>
            <a:endParaRPr lang="cs-CZ" sz="2600" b="1" dirty="0">
              <a:solidFill>
                <a:srgbClr val="C0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  <a:defRPr/>
            </a:pPr>
            <a:r>
              <a:rPr lang="cs-CZ" sz="26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USA </a:t>
            </a:r>
            <a:r>
              <a:rPr lang="cs-CZ" sz="2600" b="1" dirty="0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6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1:1000-4000 těhotenství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  <a:defRPr/>
            </a:pPr>
            <a:r>
              <a:rPr lang="cs-CZ" sz="26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Nigerie, Haiti </a:t>
            </a:r>
            <a:r>
              <a:rPr lang="cs-CZ" sz="2600" b="1" dirty="0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6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1:100-300 těhotenství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  <a:defRPr/>
            </a:pPr>
            <a:r>
              <a:rPr lang="cs-CZ" sz="26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Jižní Afrika 1:1000 </a:t>
            </a:r>
            <a:r>
              <a:rPr lang="cs-CZ" sz="2600" b="1" dirty="0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těhotenství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  <a:defRPr/>
            </a:pPr>
            <a:r>
              <a:rPr lang="cs-CZ" sz="2600" b="1" dirty="0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 ČR odhadujeme cca 30 žen/rok</a:t>
            </a:r>
            <a:endParaRPr lang="cs-CZ" sz="2600" b="1" dirty="0">
              <a:solidFill>
                <a:srgbClr val="FF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cs-CZ" b="1" dirty="0" smtClean="0"/>
          </a:p>
          <a:p>
            <a:pPr marL="0" indent="0">
              <a:buNone/>
              <a:defRPr/>
            </a:pPr>
            <a:endParaRPr lang="cs-CZ" b="1" dirty="0"/>
          </a:p>
          <a:p>
            <a:pPr marL="0" indent="0">
              <a:buNone/>
              <a:defRPr/>
            </a:pPr>
            <a:r>
              <a:rPr lang="cs-CZ" sz="1200" i="1" dirty="0" smtClean="0"/>
              <a:t>Bello </a:t>
            </a:r>
            <a:r>
              <a:rPr lang="cs-CZ" sz="1200" i="1" dirty="0"/>
              <a:t>et al., </a:t>
            </a:r>
            <a:r>
              <a:rPr lang="cs-CZ" sz="1200" i="1" dirty="0" err="1"/>
              <a:t>Circulation</a:t>
            </a:r>
            <a:r>
              <a:rPr lang="cs-CZ" sz="1200" i="1" dirty="0"/>
              <a:t> 2014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 marL="0" indent="0">
              <a:buFont typeface="Wingdings" pitchFamily="2" charset="2"/>
              <a:buNone/>
              <a:defRPr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63" y="4653136"/>
            <a:ext cx="2742213" cy="188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24" y="94092"/>
            <a:ext cx="1353328" cy="5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 bwMode="auto">
          <a:xfrm>
            <a:off x="2292896" y="764704"/>
            <a:ext cx="475252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glow rad="139700">
              <a:schemeClr val="tx2">
                <a:lumMod val="40000"/>
                <a:lumOff val="60000"/>
                <a:alpha val="40000"/>
              </a:schemeClr>
            </a:glow>
            <a:outerShdw blurRad="40000" dist="20000" dir="5400000" rotWithShape="0">
              <a:schemeClr val="tx1">
                <a:alpha val="38000"/>
              </a:schemeClr>
            </a:outerShdw>
            <a:softEdge rad="31750"/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800" b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PPCM - epidemiologie</a:t>
            </a:r>
            <a:endParaRPr lang="cs-CZ" sz="2800" b="1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4" descr="SouvisejÃ­cÃ­ obrÃ¡z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" y="26148"/>
            <a:ext cx="1899490" cy="5632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4521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>
          <a:xfrm>
            <a:off x="395536" y="1772816"/>
            <a:ext cx="8280151" cy="4693547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  <a:defRPr/>
            </a:pPr>
            <a:r>
              <a:rPr lang="cs-CZ" altLang="cs-CZ" sz="2600" b="1" dirty="0" smtClean="0">
                <a:solidFill>
                  <a:srgbClr val="C00000"/>
                </a:solidFill>
              </a:rPr>
              <a:t>Častá </a:t>
            </a:r>
            <a:r>
              <a:rPr lang="cs-CZ" altLang="cs-CZ" sz="2600" b="1" dirty="0" err="1" smtClean="0">
                <a:solidFill>
                  <a:srgbClr val="C00000"/>
                </a:solidFill>
              </a:rPr>
              <a:t>recovery</a:t>
            </a:r>
            <a:r>
              <a:rPr lang="cs-CZ" altLang="cs-CZ" sz="2600" b="1" dirty="0" smtClean="0">
                <a:solidFill>
                  <a:srgbClr val="C00000"/>
                </a:solidFill>
              </a:rPr>
              <a:t> systolické funkce LK (</a:t>
            </a:r>
            <a:r>
              <a:rPr lang="cs-CZ" altLang="cs-CZ" sz="2600" b="1" dirty="0">
                <a:solidFill>
                  <a:srgbClr val="C00000"/>
                </a:solidFill>
              </a:rPr>
              <a:t>nejčastěji do 6M od dg</a:t>
            </a:r>
            <a:r>
              <a:rPr lang="cs-CZ" altLang="cs-CZ" sz="2600" b="1" dirty="0" smtClean="0">
                <a:solidFill>
                  <a:srgbClr val="C00000"/>
                </a:solidFill>
              </a:rPr>
              <a:t>.)</a:t>
            </a:r>
          </a:p>
          <a:p>
            <a:pPr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cs-CZ" altLang="cs-CZ" sz="2600" b="1" dirty="0" smtClean="0">
                <a:solidFill>
                  <a:srgbClr val="C00000"/>
                </a:solidFill>
              </a:rPr>
              <a:t>Na rase, úrovni zdravotní péče apod.</a:t>
            </a:r>
            <a:endParaRPr lang="cs-CZ" altLang="cs-CZ" sz="2600" b="1" dirty="0">
              <a:solidFill>
                <a:srgbClr val="C00000"/>
              </a:solidFill>
            </a:endParaRPr>
          </a:p>
          <a:p>
            <a:pPr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cs-CZ" altLang="cs-CZ" sz="2600" b="1" dirty="0">
                <a:solidFill>
                  <a:srgbClr val="C00000"/>
                </a:solidFill>
              </a:rPr>
              <a:t>Přetrvává vysoké riziko </a:t>
            </a:r>
            <a:r>
              <a:rPr lang="cs-CZ" altLang="cs-CZ" sz="2600" b="1" dirty="0" err="1">
                <a:solidFill>
                  <a:srgbClr val="C00000"/>
                </a:solidFill>
              </a:rPr>
              <a:t>rekurence</a:t>
            </a:r>
            <a:r>
              <a:rPr lang="cs-CZ" altLang="cs-CZ" sz="2600" b="1" dirty="0">
                <a:solidFill>
                  <a:srgbClr val="C00000"/>
                </a:solidFill>
              </a:rPr>
              <a:t> PPCM v dalších těhotenstvích</a:t>
            </a:r>
          </a:p>
          <a:p>
            <a:pPr>
              <a:buClr>
                <a:srgbClr val="0070C0"/>
              </a:buClr>
              <a:defRPr/>
            </a:pPr>
            <a:endParaRPr lang="cs-CZ" altLang="cs-CZ" sz="2000" b="1" dirty="0" smtClean="0">
              <a:solidFill>
                <a:srgbClr val="C00000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altLang="cs-CZ" sz="2600" b="1" dirty="0" smtClean="0">
                <a:solidFill>
                  <a:srgbClr val="0070C0"/>
                </a:solidFill>
              </a:rPr>
              <a:t>Prediktory </a:t>
            </a:r>
            <a:r>
              <a:rPr lang="cs-CZ" altLang="cs-CZ" sz="2600" b="1" dirty="0">
                <a:solidFill>
                  <a:srgbClr val="0070C0"/>
                </a:solidFill>
              </a:rPr>
              <a:t>nepříznivé </a:t>
            </a:r>
            <a:r>
              <a:rPr lang="cs-CZ" altLang="cs-CZ" sz="2600" b="1" dirty="0" smtClean="0">
                <a:solidFill>
                  <a:srgbClr val="0070C0"/>
                </a:solidFill>
              </a:rPr>
              <a:t>prognózy: </a:t>
            </a:r>
            <a:endParaRPr lang="cs-CZ" altLang="cs-CZ" sz="2600" b="1" dirty="0">
              <a:solidFill>
                <a:srgbClr val="0070C0"/>
              </a:solidFill>
            </a:endParaRPr>
          </a:p>
          <a:p>
            <a:pPr marL="0" indent="0">
              <a:buClr>
                <a:srgbClr val="FF0000"/>
              </a:buClr>
              <a:buNone/>
              <a:defRPr/>
            </a:pPr>
            <a:r>
              <a:rPr lang="cs-CZ" altLang="cs-CZ" sz="2600" b="1" dirty="0" smtClean="0">
                <a:solidFill>
                  <a:srgbClr val="0070C0"/>
                </a:solidFill>
              </a:rPr>
              <a:t>Zvýšený </a:t>
            </a:r>
            <a:r>
              <a:rPr lang="cs-CZ" altLang="cs-CZ" sz="2600" b="1" dirty="0">
                <a:solidFill>
                  <a:srgbClr val="0070C0"/>
                </a:solidFill>
              </a:rPr>
              <a:t>věk matky, </a:t>
            </a:r>
            <a:r>
              <a:rPr lang="cs-CZ" altLang="cs-CZ" sz="2600" b="1" dirty="0" smtClean="0">
                <a:solidFill>
                  <a:srgbClr val="0070C0"/>
                </a:solidFill>
              </a:rPr>
              <a:t>černošská rasa, </a:t>
            </a:r>
            <a:r>
              <a:rPr lang="cs-CZ" altLang="cs-CZ" sz="2600" b="1" dirty="0" err="1" smtClean="0">
                <a:solidFill>
                  <a:srgbClr val="0070C0"/>
                </a:solidFill>
              </a:rPr>
              <a:t>multiparita</a:t>
            </a:r>
            <a:r>
              <a:rPr lang="cs-CZ" altLang="cs-CZ" sz="2600" b="1" dirty="0">
                <a:solidFill>
                  <a:srgbClr val="0070C0"/>
                </a:solidFill>
              </a:rPr>
              <a:t>, pozdní diagnóza, dilatace LK, EF LK ≤ 30%, pozitivita </a:t>
            </a:r>
            <a:r>
              <a:rPr lang="cs-CZ" altLang="cs-CZ" sz="2600" b="1" dirty="0" smtClean="0">
                <a:solidFill>
                  <a:srgbClr val="0070C0"/>
                </a:solidFill>
              </a:rPr>
              <a:t>troponinu</a:t>
            </a:r>
            <a:endParaRPr lang="cs-CZ" altLang="cs-CZ" sz="2600" b="1" dirty="0">
              <a:solidFill>
                <a:srgbClr val="0070C0"/>
              </a:solidFill>
            </a:endParaRPr>
          </a:p>
          <a:p>
            <a:pPr>
              <a:defRPr/>
            </a:pPr>
            <a:endParaRPr lang="cs-CZ" sz="1600" i="1" dirty="0"/>
          </a:p>
          <a:p>
            <a:pPr marL="0" indent="0">
              <a:buNone/>
              <a:defRPr/>
            </a:pPr>
            <a:r>
              <a:rPr lang="cs-CZ" sz="1600" i="1" dirty="0" smtClean="0"/>
              <a:t>				</a:t>
            </a:r>
            <a:r>
              <a:rPr lang="cs-CZ" sz="1600" i="1" dirty="0" err="1" smtClean="0"/>
              <a:t>Hilfiker</a:t>
            </a:r>
            <a:r>
              <a:rPr lang="cs-CZ" sz="1600" i="1" dirty="0" smtClean="0"/>
              <a:t>-Kleiner </a:t>
            </a:r>
            <a:r>
              <a:rPr lang="cs-CZ" sz="1600" i="1" dirty="0"/>
              <a:t>et al., 2015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alt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24" y="94092"/>
            <a:ext cx="1353328" cy="5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 bwMode="auto">
          <a:xfrm>
            <a:off x="2292896" y="673120"/>
            <a:ext cx="475252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glow rad="139700">
              <a:schemeClr val="tx2">
                <a:lumMod val="40000"/>
                <a:lumOff val="60000"/>
                <a:alpha val="40000"/>
              </a:schemeClr>
            </a:glow>
            <a:outerShdw blurRad="40000" dist="20000" dir="5400000" rotWithShape="0">
              <a:schemeClr val="tx1">
                <a:alpha val="38000"/>
              </a:schemeClr>
            </a:outerShdw>
            <a:softEdge rad="31750"/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800" b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PPCM - prognóza</a:t>
            </a:r>
            <a:endParaRPr lang="cs-CZ" sz="2800" b="1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4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" y="26148"/>
            <a:ext cx="1899490" cy="5632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4970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3941248" y="548680"/>
            <a:ext cx="51816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006600"/>
              </a:buClr>
              <a:buFont typeface="Wingdings" pitchFamily="2" charset="2"/>
              <a:buNone/>
              <a:defRPr/>
            </a:pPr>
            <a:r>
              <a:rPr lang="cs-CZ" alt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    </a:t>
            </a:r>
            <a:r>
              <a:rPr lang="cs-CZ" altLang="cs-CZ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ETIOLOGIE NENÍ JASNÁ !</a:t>
            </a:r>
          </a:p>
          <a:p>
            <a:pPr>
              <a:spcBef>
                <a:spcPct val="20000"/>
              </a:spcBef>
              <a:buClr>
                <a:srgbClr val="006600"/>
              </a:buClr>
              <a:buFont typeface="Wingdings" pitchFamily="2" charset="2"/>
              <a:buNone/>
              <a:defRPr/>
            </a:pPr>
            <a:endParaRPr lang="cs-CZ" altLang="cs-CZ" b="1" dirty="0" smtClean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>
              <a:spcBef>
                <a:spcPct val="20000"/>
              </a:spcBef>
              <a:buClr>
                <a:srgbClr val="000099"/>
              </a:buClr>
              <a:buFont typeface="Wingdings" pitchFamily="2" charset="2"/>
              <a:buAutoNum type="arabicParenR"/>
              <a:defRPr/>
            </a:pPr>
            <a:r>
              <a:rPr lang="cs-CZ" altLang="cs-CZ" sz="20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myokarditida</a:t>
            </a:r>
          </a:p>
          <a:p>
            <a:pPr>
              <a:spcBef>
                <a:spcPct val="20000"/>
              </a:spcBef>
              <a:buClr>
                <a:srgbClr val="000099"/>
              </a:buClr>
              <a:buFont typeface="Wingdings" pitchFamily="2" charset="2"/>
              <a:buAutoNum type="arabicParenR"/>
              <a:defRPr/>
            </a:pPr>
            <a:r>
              <a:rPr lang="cs-CZ" altLang="cs-CZ" sz="20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oxidativní stres - </a:t>
            </a:r>
            <a:r>
              <a:rPr lang="cs-CZ" altLang="cs-CZ" sz="2000" b="1" dirty="0" err="1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prolactin</a:t>
            </a:r>
            <a:r>
              <a:rPr lang="cs-CZ" altLang="cs-CZ" sz="20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cs-CZ" altLang="cs-CZ" sz="2000" b="1" dirty="0" err="1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cathepsin</a:t>
            </a:r>
            <a:r>
              <a:rPr lang="cs-CZ" altLang="cs-CZ" sz="20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 - 16kDa prolaktin</a:t>
            </a:r>
          </a:p>
          <a:p>
            <a:pPr>
              <a:spcBef>
                <a:spcPct val="20000"/>
              </a:spcBef>
              <a:buClr>
                <a:srgbClr val="000099"/>
              </a:buClr>
              <a:buFont typeface="Wingdings" pitchFamily="2" charset="2"/>
              <a:buAutoNum type="arabicParenR"/>
              <a:defRPr/>
            </a:pPr>
            <a:r>
              <a:rPr lang="cs-CZ" altLang="cs-CZ" sz="20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„</a:t>
            </a:r>
            <a:r>
              <a:rPr lang="cs-CZ" altLang="cs-CZ" sz="2000" b="1" dirty="0" err="1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cardiac</a:t>
            </a:r>
            <a:r>
              <a:rPr lang="cs-CZ" altLang="cs-CZ" sz="20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000" b="1" dirty="0" err="1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angiogenic</a:t>
            </a:r>
            <a:r>
              <a:rPr lang="cs-CZ" altLang="cs-CZ" sz="20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000" b="1" dirty="0" err="1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imbalance</a:t>
            </a:r>
            <a:r>
              <a:rPr lang="cs-CZ" altLang="cs-CZ" sz="20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</a:p>
          <a:p>
            <a:pPr>
              <a:spcBef>
                <a:spcPct val="20000"/>
              </a:spcBef>
              <a:buClr>
                <a:srgbClr val="000099"/>
              </a:buClr>
              <a:buFont typeface="Wingdings" pitchFamily="2" charset="2"/>
              <a:buAutoNum type="arabicParenR"/>
              <a:defRPr/>
            </a:pPr>
            <a:r>
              <a:rPr lang="cs-CZ" altLang="cs-CZ" sz="20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autoimunita</a:t>
            </a:r>
          </a:p>
          <a:p>
            <a:pPr>
              <a:spcBef>
                <a:spcPct val="20000"/>
              </a:spcBef>
              <a:buClr>
                <a:srgbClr val="000099"/>
              </a:buClr>
              <a:buFont typeface="Wingdings" pitchFamily="2" charset="2"/>
              <a:buAutoNum type="arabicParenR"/>
              <a:defRPr/>
            </a:pPr>
            <a:r>
              <a:rPr lang="cs-CZ" altLang="cs-CZ" sz="2000" b="1" dirty="0" err="1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hemodynamický</a:t>
            </a:r>
            <a:r>
              <a:rPr lang="cs-CZ" altLang="cs-CZ" sz="20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stres</a:t>
            </a:r>
          </a:p>
          <a:p>
            <a:pPr>
              <a:spcBef>
                <a:spcPct val="20000"/>
              </a:spcBef>
              <a:buClr>
                <a:srgbClr val="000099"/>
              </a:buClr>
              <a:buFont typeface="Wingdings" pitchFamily="2" charset="2"/>
              <a:buAutoNum type="arabicParenR"/>
              <a:defRPr/>
            </a:pPr>
            <a:r>
              <a:rPr lang="cs-CZ" altLang="cs-CZ" sz="20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hormonální vlivy</a:t>
            </a:r>
          </a:p>
          <a:p>
            <a:pPr>
              <a:spcBef>
                <a:spcPct val="20000"/>
              </a:spcBef>
              <a:buClr>
                <a:srgbClr val="000099"/>
              </a:buClr>
              <a:buFont typeface="Wingdings" pitchFamily="2" charset="2"/>
              <a:buAutoNum type="arabicParenR"/>
              <a:defRPr/>
            </a:pPr>
            <a:r>
              <a:rPr lang="cs-CZ" altLang="cs-CZ" sz="20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genetické faktory</a:t>
            </a:r>
          </a:p>
          <a:p>
            <a:pPr>
              <a:spcBef>
                <a:spcPct val="20000"/>
              </a:spcBef>
              <a:defRPr/>
            </a:pPr>
            <a:endParaRPr lang="cs-CZ" altLang="cs-CZ" sz="2000" b="1" dirty="0" smtClean="0">
              <a:solidFill>
                <a:srgbClr val="800000"/>
              </a:solidFill>
              <a:latin typeface="Arial Black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cs-CZ" altLang="cs-CZ" sz="1000" b="1" dirty="0" smtClean="0">
              <a:solidFill>
                <a:srgbClr val="800000"/>
              </a:solidFill>
              <a:latin typeface="Candara" pitchFamily="34" charset="0"/>
            </a:endParaRPr>
          </a:p>
        </p:txBody>
      </p:sp>
      <p:pic>
        <p:nvPicPr>
          <p:cNvPr id="132099" name="Picture 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3048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10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590800"/>
            <a:ext cx="3294063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101" name="Picture 7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327660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10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3429000" cy="90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10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3768725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104" name="Picture 10" descr="C:\Users\jk\Documents\Moje naskenované obrázky\2013-05 (V)\skenování00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257800"/>
            <a:ext cx="3038475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5" name="Picture 11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3352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106" name="Picture 12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953000"/>
            <a:ext cx="3517900" cy="165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21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1">
            <a:extLst>
              <a:ext uri="{FF2B5EF4-FFF2-40B4-BE49-F238E27FC236}">
                <a16:creationId xmlns:a16="http://schemas.microsoft.com/office/drawing/2014/main" xmlns="" id="{395AB2FD-867E-4DFC-AFDA-2895FE48B9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BB6A6CAD-1F0A-46FB-BF9A-316343ED4727}"/>
              </a:ext>
            </a:extLst>
          </p:cNvPr>
          <p:cNvSpPr/>
          <p:nvPr/>
        </p:nvSpPr>
        <p:spPr>
          <a:xfrm>
            <a:off x="3323292" y="3267418"/>
            <a:ext cx="2497415" cy="35548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endParaRPr lang="cs-CZ" altLang="cs-CZ" dirty="0"/>
          </a:p>
          <a:p>
            <a:pPr>
              <a:spcBef>
                <a:spcPct val="0"/>
              </a:spcBef>
            </a:pPr>
            <a:endParaRPr lang="cs-CZ" altLang="cs-CZ" dirty="0"/>
          </a:p>
          <a:p>
            <a:pPr>
              <a:spcBef>
                <a:spcPct val="0"/>
              </a:spcBef>
            </a:pPr>
            <a:endParaRPr lang="cs-CZ" altLang="cs-CZ" dirty="0"/>
          </a:p>
          <a:p>
            <a:pPr>
              <a:spcBef>
                <a:spcPct val="0"/>
              </a:spcBef>
            </a:pPr>
            <a:endParaRPr lang="cs-CZ" altLang="cs-CZ" dirty="0"/>
          </a:p>
          <a:p>
            <a:pPr>
              <a:spcBef>
                <a:spcPct val="0"/>
              </a:spcBef>
            </a:pPr>
            <a:endParaRPr lang="cs-CZ" altLang="cs-CZ" dirty="0"/>
          </a:p>
          <a:p>
            <a:pPr>
              <a:spcBef>
                <a:spcPct val="0"/>
              </a:spcBef>
            </a:pPr>
            <a:endParaRPr lang="cs-CZ" altLang="cs-CZ" dirty="0"/>
          </a:p>
          <a:p>
            <a:pPr>
              <a:spcBef>
                <a:spcPct val="0"/>
              </a:spcBef>
            </a:pPr>
            <a:endParaRPr lang="cs-CZ" altLang="cs-CZ" dirty="0"/>
          </a:p>
          <a:p>
            <a:pPr>
              <a:spcBef>
                <a:spcPct val="0"/>
              </a:spcBef>
            </a:pPr>
            <a:endParaRPr lang="cs-CZ" altLang="cs-CZ" dirty="0"/>
          </a:p>
          <a:p>
            <a:pPr>
              <a:spcBef>
                <a:spcPct val="0"/>
              </a:spcBef>
            </a:pPr>
            <a:endParaRPr lang="cs-CZ" altLang="cs-CZ" dirty="0"/>
          </a:p>
          <a:p>
            <a:pPr>
              <a:spcBef>
                <a:spcPct val="0"/>
              </a:spcBef>
            </a:pPr>
            <a:endParaRPr lang="cs-CZ" altLang="cs-CZ" dirty="0"/>
          </a:p>
          <a:p>
            <a:pPr>
              <a:spcBef>
                <a:spcPct val="0"/>
              </a:spcBef>
            </a:pPr>
            <a:endParaRPr lang="cs-CZ" altLang="cs-CZ" dirty="0"/>
          </a:p>
          <a:p>
            <a:pPr>
              <a:spcBef>
                <a:spcPct val="0"/>
              </a:spcBef>
            </a:pPr>
            <a:endParaRPr lang="cs-CZ" altLang="cs-CZ" dirty="0"/>
          </a:p>
          <a:p>
            <a:pPr>
              <a:spcBef>
                <a:spcPct val="0"/>
              </a:spcBef>
            </a:pPr>
            <a:endParaRPr lang="cs-CZ" altLang="cs-CZ" dirty="0"/>
          </a:p>
          <a:p>
            <a:pPr>
              <a:spcBef>
                <a:spcPct val="0"/>
              </a:spcBef>
            </a:pPr>
            <a:endParaRPr lang="cs-CZ" altLang="cs-CZ" dirty="0"/>
          </a:p>
          <a:p>
            <a:pPr>
              <a:spcBef>
                <a:spcPct val="0"/>
              </a:spcBef>
            </a:pPr>
            <a:r>
              <a:rPr lang="cs-CZ" altLang="cs-CZ" dirty="0"/>
              <a:t>Arany et. Al., </a:t>
            </a:r>
            <a:r>
              <a:rPr lang="cs-CZ" altLang="cs-CZ" dirty="0" err="1"/>
              <a:t>Circulation</a:t>
            </a:r>
            <a:r>
              <a:rPr lang="cs-CZ" altLang="cs-CZ" dirty="0"/>
              <a:t> 2016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24" y="94092"/>
            <a:ext cx="1353328" cy="5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811" y="2207261"/>
            <a:ext cx="5042189" cy="406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87531"/>
            <a:ext cx="2807859" cy="55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972" y="6552373"/>
            <a:ext cx="3060580" cy="20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SouvisejÃ­cÃ­ obrÃ¡ze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" y="26148"/>
            <a:ext cx="1899490" cy="5632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Obdélník 9"/>
          <p:cNvSpPr/>
          <p:nvPr/>
        </p:nvSpPr>
        <p:spPr bwMode="auto">
          <a:xfrm>
            <a:off x="1763688" y="692696"/>
            <a:ext cx="5832648" cy="595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glow rad="139700">
              <a:schemeClr val="tx2">
                <a:lumMod val="40000"/>
                <a:lumOff val="60000"/>
                <a:alpha val="40000"/>
              </a:schemeClr>
            </a:glow>
            <a:outerShdw blurRad="40000" dist="20000" dir="5400000" rotWithShape="0">
              <a:schemeClr val="tx1">
                <a:alpha val="38000"/>
              </a:schemeClr>
            </a:outerShdw>
            <a:softEdge rad="31750"/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800" b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PPCM – </a:t>
            </a:r>
            <a:r>
              <a:rPr lang="cs-CZ" sz="2800" b="1" dirty="0" err="1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vaskulo</a:t>
            </a:r>
            <a:r>
              <a:rPr lang="cs-CZ" sz="2800" b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-hormonální hypotéza</a:t>
            </a:r>
            <a:endParaRPr lang="cs-CZ" sz="2800" b="1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99764" y="1628800"/>
            <a:ext cx="4680520" cy="224676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000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Deficience STAT3 </a:t>
            </a:r>
            <a:r>
              <a:rPr lang="cs-CZ" altLang="cs-CZ" sz="200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zvýšení </a:t>
            </a:r>
            <a:r>
              <a:rPr lang="cs-CZ" altLang="cs-CZ" sz="2000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oxidačního </a:t>
            </a:r>
            <a:r>
              <a:rPr lang="cs-CZ" altLang="cs-CZ" sz="200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stresu</a:t>
            </a:r>
            <a:r>
              <a:rPr lang="cs-CZ" altLang="cs-CZ" sz="2000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cs-CZ" altLang="cs-CZ" sz="200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zvýšená </a:t>
            </a:r>
            <a:r>
              <a:rPr lang="cs-CZ" altLang="cs-CZ" sz="2000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koncentrace Katepsinu D, který </a:t>
            </a:r>
            <a:r>
              <a:rPr lang="cs-CZ" altLang="cs-CZ" sz="200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štěpí prolaktin </a:t>
            </a:r>
            <a:r>
              <a:rPr lang="cs-CZ" altLang="cs-CZ" sz="2000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na </a:t>
            </a:r>
            <a:r>
              <a:rPr lang="cs-CZ" altLang="cs-CZ" sz="2000" b="1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16-kD </a:t>
            </a:r>
            <a:r>
              <a:rPr lang="cs-CZ" altLang="cs-CZ" sz="20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fragment</a:t>
            </a:r>
          </a:p>
          <a:p>
            <a:pPr>
              <a:defRPr/>
            </a:pPr>
            <a:r>
              <a:rPr lang="cs-CZ" altLang="cs-CZ" sz="20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(tzv. </a:t>
            </a:r>
            <a:r>
              <a:rPr lang="cs-CZ" altLang="cs-CZ" sz="2000" b="1" dirty="0" err="1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vazoinhibin</a:t>
            </a:r>
            <a:r>
              <a:rPr lang="cs-CZ" altLang="cs-CZ" sz="20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endParaRPr lang="cs-CZ" altLang="cs-CZ" sz="2000" b="1" dirty="0">
              <a:solidFill>
                <a:srgbClr val="C0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cs-CZ" altLang="cs-CZ" sz="2000" b="1" dirty="0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Potentní </a:t>
            </a:r>
            <a:r>
              <a:rPr lang="cs-CZ" altLang="cs-CZ" sz="2000" b="1" dirty="0" err="1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vaskulotoxický</a:t>
            </a:r>
            <a:r>
              <a:rPr lang="cs-CZ" altLang="cs-CZ" sz="20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000" b="1" dirty="0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protein, </a:t>
            </a:r>
            <a:r>
              <a:rPr lang="cs-CZ" altLang="cs-CZ" sz="2000" b="1" dirty="0" err="1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způsobujucí</a:t>
            </a:r>
            <a:r>
              <a:rPr lang="cs-CZ" altLang="cs-CZ" sz="2000" b="1" dirty="0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000" b="1" dirty="0" err="1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apoptózu</a:t>
            </a:r>
            <a:r>
              <a:rPr lang="cs-CZ" altLang="cs-CZ" sz="2000" b="1" dirty="0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0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endoteliálních buněk</a:t>
            </a:r>
          </a:p>
        </p:txBody>
      </p:sp>
      <p:sp>
        <p:nvSpPr>
          <p:cNvPr id="12" name="Šipka doprava 11"/>
          <p:cNvSpPr/>
          <p:nvPr/>
        </p:nvSpPr>
        <p:spPr>
          <a:xfrm>
            <a:off x="2167008" y="1722184"/>
            <a:ext cx="373016" cy="24937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prava 12"/>
          <p:cNvSpPr/>
          <p:nvPr/>
        </p:nvSpPr>
        <p:spPr>
          <a:xfrm>
            <a:off x="455918" y="2923846"/>
            <a:ext cx="403784" cy="27431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prava 13"/>
          <p:cNvSpPr/>
          <p:nvPr/>
        </p:nvSpPr>
        <p:spPr>
          <a:xfrm>
            <a:off x="1008342" y="2032679"/>
            <a:ext cx="373016" cy="24937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 doprava 14"/>
          <p:cNvSpPr/>
          <p:nvPr/>
        </p:nvSpPr>
        <p:spPr>
          <a:xfrm rot="1678917">
            <a:off x="5076056" y="2073398"/>
            <a:ext cx="403784" cy="274317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254024" y="4725144"/>
            <a:ext cx="4572000" cy="70788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2000" dirty="0" smtClean="0">
                <a:solidFill>
                  <a:srgbClr val="0070C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Placentární nadprodukce sFlt1 </a:t>
            </a:r>
            <a:r>
              <a:rPr lang="cs-CZ" altLang="cs-CZ" sz="2000" dirty="0">
                <a:solidFill>
                  <a:srgbClr val="0070C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(tyrosin </a:t>
            </a:r>
            <a:r>
              <a:rPr lang="cs-CZ" altLang="cs-CZ" sz="2000" dirty="0" smtClean="0">
                <a:solidFill>
                  <a:srgbClr val="0070C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kinasa-1</a:t>
            </a:r>
            <a:r>
              <a:rPr lang="cs-CZ" altLang="cs-CZ" sz="2000" dirty="0">
                <a:solidFill>
                  <a:srgbClr val="0070C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cs-CZ" altLang="cs-CZ" sz="2000" dirty="0" smtClean="0">
                <a:solidFill>
                  <a:srgbClr val="0070C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 </a:t>
            </a:r>
            <a:r>
              <a:rPr lang="cs-CZ" altLang="cs-CZ" sz="2000" b="1" dirty="0" smtClean="0">
                <a:solidFill>
                  <a:srgbClr val="0070C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anti-angiogenetickým </a:t>
            </a:r>
            <a:r>
              <a:rPr lang="cs-CZ" altLang="cs-CZ" sz="2000" b="1" dirty="0">
                <a:solidFill>
                  <a:srgbClr val="0070C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efekt</a:t>
            </a:r>
          </a:p>
        </p:txBody>
      </p:sp>
      <p:sp>
        <p:nvSpPr>
          <p:cNvPr id="17" name="Šipka doprava 16"/>
          <p:cNvSpPr/>
          <p:nvPr/>
        </p:nvSpPr>
        <p:spPr>
          <a:xfrm rot="1311709">
            <a:off x="3934562" y="5582547"/>
            <a:ext cx="403784" cy="274317"/>
          </a:xfrm>
          <a:prstGeom prst="rightArrow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975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cs-CZ" sz="260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Manifestace </a:t>
            </a:r>
            <a:r>
              <a:rPr lang="cs-CZ" sz="2600" b="1" dirty="0" err="1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preexistující</a:t>
            </a:r>
            <a:r>
              <a:rPr lang="cs-CZ" sz="26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DKMP </a:t>
            </a:r>
            <a:r>
              <a:rPr lang="cs-CZ" sz="260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 důsledku </a:t>
            </a:r>
            <a:r>
              <a:rPr lang="cs-CZ" sz="2600" dirty="0" err="1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hemodynamických</a:t>
            </a:r>
            <a:r>
              <a:rPr lang="cs-CZ" sz="260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změn </a:t>
            </a:r>
            <a:r>
              <a:rPr lang="cs-CZ" sz="2600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 těhotenství (zvýšení TF, SV, CO </a:t>
            </a:r>
            <a:r>
              <a:rPr lang="cs-CZ" sz="260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- maximum na začátku </a:t>
            </a:r>
            <a:r>
              <a:rPr lang="cs-CZ" sz="2600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cs-CZ" sz="260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trimestru)</a:t>
            </a:r>
          </a:p>
          <a:p>
            <a:pPr marL="0" indent="0">
              <a:buClr>
                <a:srgbClr val="0070C0"/>
              </a:buClr>
              <a:buSzPct val="90000"/>
              <a:buNone/>
              <a:defRPr/>
            </a:pPr>
            <a:r>
              <a:rPr lang="cs-CZ" sz="2600" b="1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cs-CZ" sz="26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typická doba manifestace </a:t>
            </a:r>
            <a:r>
              <a:rPr lang="cs-CZ" sz="2600" b="1" dirty="0" err="1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preexistující</a:t>
            </a:r>
            <a:r>
              <a:rPr lang="cs-CZ" sz="26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KMP</a:t>
            </a:r>
          </a:p>
          <a:p>
            <a:pPr marL="0" indent="0">
              <a:buClr>
                <a:srgbClr val="0070C0"/>
              </a:buClr>
              <a:buSzPct val="90000"/>
              <a:buNone/>
              <a:defRPr/>
            </a:pPr>
            <a:r>
              <a:rPr lang="cs-CZ" sz="260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	                      </a:t>
            </a:r>
            <a:r>
              <a:rPr lang="cs-CZ" sz="2600" dirty="0" err="1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v.s</a:t>
            </a:r>
            <a:r>
              <a:rPr lang="cs-CZ" sz="260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457200" indent="-457200"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cs-CZ" sz="26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PPCM </a:t>
            </a:r>
            <a:r>
              <a:rPr lang="cs-CZ" sz="2600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– poslední měsíc před porodem, </a:t>
            </a:r>
            <a:r>
              <a:rPr lang="cs-CZ" sz="260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ale zejména v </a:t>
            </a:r>
            <a:r>
              <a:rPr lang="cs-CZ" sz="2600" dirty="0" err="1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postpartální</a:t>
            </a:r>
            <a:r>
              <a:rPr lang="cs-CZ" sz="260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periodě</a:t>
            </a:r>
            <a:endParaRPr lang="cs-CZ" sz="2600" dirty="0">
              <a:solidFill>
                <a:srgbClr val="C0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Clr>
                <a:srgbClr val="0070C0"/>
              </a:buClr>
              <a:buNone/>
              <a:defRPr/>
            </a:pPr>
            <a:r>
              <a:rPr lang="cs-CZ" altLang="cs-CZ" sz="260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r>
              <a:rPr lang="cs-CZ" altLang="cs-CZ" sz="26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80</a:t>
            </a:r>
            <a:r>
              <a:rPr lang="cs-CZ" altLang="cs-CZ" sz="2600" b="1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% případů PPCM do 3M po porodu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dirty="0"/>
          </a:p>
        </p:txBody>
      </p:sp>
      <p:sp>
        <p:nvSpPr>
          <p:cNvPr id="6" name="Šipka doprava 5"/>
          <p:cNvSpPr/>
          <p:nvPr/>
        </p:nvSpPr>
        <p:spPr>
          <a:xfrm>
            <a:off x="1114680" y="3037390"/>
            <a:ext cx="365756" cy="261372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>
            <a:off x="1212402" y="4831656"/>
            <a:ext cx="365756" cy="261372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24" y="94092"/>
            <a:ext cx="1353328" cy="5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7"/>
          <p:cNvSpPr/>
          <p:nvPr/>
        </p:nvSpPr>
        <p:spPr bwMode="auto">
          <a:xfrm>
            <a:off x="1763688" y="649562"/>
            <a:ext cx="5832648" cy="638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glow rad="139700">
              <a:schemeClr val="tx2">
                <a:lumMod val="40000"/>
                <a:lumOff val="60000"/>
                <a:alpha val="40000"/>
              </a:schemeClr>
            </a:glow>
            <a:outerShdw blurRad="40000" dist="20000" dir="5400000" rotWithShape="0">
              <a:schemeClr val="tx1">
                <a:alpha val="38000"/>
              </a:schemeClr>
            </a:outerShdw>
            <a:softEdge rad="31750"/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800" b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PPCM – diferenciální dg. S DKMP</a:t>
            </a:r>
            <a:endParaRPr lang="cs-CZ" sz="2800" b="1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4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" y="26148"/>
            <a:ext cx="1899490" cy="5632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3831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685800" y="1524000"/>
            <a:ext cx="799306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>
                <a:solidFill>
                  <a:srgbClr val="595959"/>
                </a:solidFill>
                <a:latin typeface="Calibri" pitchFamily="34" charset="0"/>
              </a:defRPr>
            </a:lvl1pPr>
            <a:lvl2pPr marL="742950" indent="-285750"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>
                <a:solidFill>
                  <a:srgbClr val="595959"/>
                </a:solidFill>
                <a:latin typeface="Calibri" pitchFamily="34" charset="0"/>
              </a:defRPr>
            </a:lvl2pPr>
            <a:lvl3pPr marL="1143000" indent="-228600"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>
                <a:solidFill>
                  <a:srgbClr val="595959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1253B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cs-CZ" altLang="cs-CZ" sz="2400">
              <a:solidFill>
                <a:srgbClr val="000066"/>
              </a:solidFill>
              <a:latin typeface="Verdana" pitchFamily="34" charset="0"/>
            </a:endParaRPr>
          </a:p>
          <a:p>
            <a:pPr eaLnBrk="1" hangingPunct="1"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  <a:latin typeface="Arial" pitchFamily="34" charset="0"/>
            </a:endParaRPr>
          </a:p>
          <a:p>
            <a:pPr eaLnBrk="1" hangingPunct="1"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24" y="94092"/>
            <a:ext cx="1353328" cy="5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7318" y="2072945"/>
            <a:ext cx="7143750" cy="356235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497" y="371827"/>
            <a:ext cx="3311915" cy="65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072" y="6371289"/>
            <a:ext cx="3060580" cy="20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SouvisejÃ­cÃ­ obrÃ¡ze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" y="26148"/>
            <a:ext cx="1899490" cy="5632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492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24" y="76840"/>
            <a:ext cx="1353328" cy="5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" y="26148"/>
            <a:ext cx="1899490" cy="5632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23" y="1628800"/>
            <a:ext cx="4397049" cy="97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92896"/>
            <a:ext cx="3962574" cy="305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2" y="2987764"/>
            <a:ext cx="3477510" cy="232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3" y="5718630"/>
            <a:ext cx="9093252" cy="89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Přímá spojnice 11"/>
          <p:cNvCxnSpPr/>
          <p:nvPr/>
        </p:nvCxnSpPr>
        <p:spPr>
          <a:xfrm>
            <a:off x="289024" y="6577100"/>
            <a:ext cx="540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>
            <a:off x="289024" y="6352450"/>
            <a:ext cx="87945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2663788" y="6154218"/>
            <a:ext cx="63557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délník 19"/>
          <p:cNvSpPr/>
          <p:nvPr/>
        </p:nvSpPr>
        <p:spPr bwMode="auto">
          <a:xfrm>
            <a:off x="2381816" y="404663"/>
            <a:ext cx="4608512" cy="936105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glow rad="139700">
              <a:schemeClr val="tx2"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8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Jde opravdu o samostatné </a:t>
            </a:r>
          </a:p>
          <a:p>
            <a:pPr algn="ctr"/>
            <a:r>
              <a:rPr lang="cs-CZ" sz="28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onemocnění?</a:t>
            </a:r>
            <a:endParaRPr kumimoji="0" lang="cs-CZ" sz="2800" b="1" i="0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51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6225" y="1628800"/>
            <a:ext cx="8001000" cy="4606925"/>
          </a:xfrm>
        </p:spPr>
        <p:txBody>
          <a:bodyPr>
            <a:normAutofit fontScale="85000" lnSpcReduction="10000"/>
          </a:bodyPr>
          <a:lstStyle/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  <a:defRPr/>
            </a:pPr>
            <a:r>
              <a:rPr lang="cs-CZ" sz="26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Konvenční léčba HF se zohledněním kontraindikací některých léků v těhotenství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  <a:defRPr/>
            </a:pPr>
            <a:endParaRPr lang="cs-CZ" sz="1200" b="1" dirty="0" smtClean="0">
              <a:solidFill>
                <a:srgbClr val="C0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  <a:defRPr/>
            </a:pPr>
            <a:r>
              <a:rPr lang="cs-CZ" sz="2600" b="1" dirty="0" err="1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Bromokriptin</a:t>
            </a:r>
            <a:r>
              <a:rPr lang="cs-CZ" sz="260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600" b="1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cs-CZ" sz="2600" b="1" dirty="0" err="1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dopaminergní</a:t>
            </a:r>
            <a:r>
              <a:rPr lang="cs-CZ" sz="2600" b="1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D2 agonista</a:t>
            </a:r>
            <a:r>
              <a:rPr lang="cs-CZ" sz="26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inhibitor </a:t>
            </a:r>
            <a:r>
              <a:rPr lang="cs-CZ" sz="2600" b="1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sekrece prolaktinu 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  <a:defRPr/>
            </a:pPr>
            <a:endParaRPr lang="cs-CZ" sz="1200" dirty="0">
              <a:solidFill>
                <a:srgbClr val="C0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00B0F0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cs-CZ" sz="260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Studie </a:t>
            </a:r>
            <a:r>
              <a:rPr lang="cs-CZ" sz="2600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na myších s efektem </a:t>
            </a:r>
            <a:r>
              <a:rPr lang="cs-CZ" sz="260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sz="2600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kompletní reverze PPCM)</a:t>
            </a:r>
          </a:p>
          <a:p>
            <a:pPr>
              <a:buClr>
                <a:srgbClr val="00B0F0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cs-CZ" sz="2600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Malé nezaslepené studie z jižní Afriky- kompletní remise a žádné úmrtí</a:t>
            </a:r>
          </a:p>
          <a:p>
            <a:pPr>
              <a:buClr>
                <a:srgbClr val="00B0F0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cs-CZ" sz="2600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Observační registr v Německu- zlepšení echo parametrů (2015</a:t>
            </a:r>
            <a:r>
              <a:rPr lang="cs-CZ" sz="260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>
              <a:buClr>
                <a:srgbClr val="00B0F0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cs-CZ" sz="260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Nicméně </a:t>
            </a:r>
            <a:r>
              <a:rPr lang="cs-CZ" sz="2600" dirty="0" err="1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recovery</a:t>
            </a:r>
            <a:r>
              <a:rPr lang="cs-CZ" sz="260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funkce LK podobná jako v IPAC registru, kde </a:t>
            </a:r>
            <a:r>
              <a:rPr lang="cs-CZ" sz="2600" dirty="0" err="1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bromokriptin</a:t>
            </a:r>
            <a:r>
              <a:rPr lang="cs-CZ" sz="260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nebyl podáván</a:t>
            </a:r>
          </a:p>
          <a:p>
            <a:pPr>
              <a:buClr>
                <a:srgbClr val="00B0F0"/>
              </a:buClr>
              <a:buSzPct val="90000"/>
              <a:buFont typeface="Wingdings" panose="05000000000000000000" pitchFamily="2" charset="2"/>
              <a:buChar char="§"/>
              <a:defRPr/>
            </a:pPr>
            <a:endParaRPr lang="cs-CZ" sz="2600" dirty="0">
              <a:solidFill>
                <a:srgbClr val="C0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00B0F0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cs-CZ" sz="3000" b="1" dirty="0" smtClean="0">
                <a:solidFill>
                  <a:srgbClr val="0070C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Žádná placebem kontrolovaná studie !</a:t>
            </a:r>
            <a:endParaRPr lang="cs-CZ" sz="3000" b="1" dirty="0">
              <a:solidFill>
                <a:srgbClr val="0070C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cs-CZ" b="1" dirty="0"/>
          </a:p>
          <a:p>
            <a:pPr>
              <a:defRPr/>
            </a:pPr>
            <a:endParaRPr lang="cs-CZ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24" y="94092"/>
            <a:ext cx="1353328" cy="5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 bwMode="auto">
          <a:xfrm>
            <a:off x="2411760" y="692696"/>
            <a:ext cx="4104456" cy="595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glow rad="139700">
              <a:schemeClr val="tx2">
                <a:lumMod val="40000"/>
                <a:lumOff val="60000"/>
                <a:alpha val="40000"/>
              </a:schemeClr>
            </a:glow>
            <a:outerShdw blurRad="40000" dist="20000" dir="5400000" rotWithShape="0">
              <a:schemeClr val="tx1">
                <a:alpha val="38000"/>
              </a:schemeClr>
            </a:outerShdw>
            <a:softEdge rad="31750"/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800" b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PPCM – terapie</a:t>
            </a:r>
            <a:endParaRPr lang="cs-CZ" sz="2800" b="1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4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" y="26148"/>
            <a:ext cx="1899490" cy="5632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6118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 bwMode="auto">
          <a:xfrm>
            <a:off x="1097750" y="908720"/>
            <a:ext cx="7194430" cy="608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glow rad="139700">
              <a:schemeClr val="tx2">
                <a:lumMod val="40000"/>
                <a:lumOff val="60000"/>
                <a:alpha val="40000"/>
              </a:schemeClr>
            </a:glow>
            <a:outerShdw blurRad="40000" dist="20000" dir="5400000" rotWithShape="0">
              <a:schemeClr val="tx1">
                <a:alpha val="38000"/>
              </a:schemeClr>
            </a:outerShdw>
            <a:softEdge rad="31750"/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3200" b="1" dirty="0" smtClean="0">
                <a:solidFill>
                  <a:srgbClr val="0028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SRDEČNÍ SELHÁNÍ V TĚHOTENSTVÍ</a:t>
            </a:r>
          </a:p>
        </p:txBody>
      </p:sp>
      <p:pic>
        <p:nvPicPr>
          <p:cNvPr id="4100" name="Picture 4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" y="26148"/>
            <a:ext cx="1899490" cy="5632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02" name="Picture 6" descr="FNUSA-ICRC oznamuje dalÅ¡Ã­ prvenstvÃ­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8" t="17597" r="15828" b="23306"/>
          <a:stretch/>
        </p:blipFill>
        <p:spPr bwMode="auto">
          <a:xfrm>
            <a:off x="7524327" y="2"/>
            <a:ext cx="1498293" cy="60794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28814"/>
            <a:ext cx="4299429" cy="108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420" y="6453336"/>
            <a:ext cx="35052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76872"/>
            <a:ext cx="3909482" cy="62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207962" y="3645024"/>
            <a:ext cx="8396485" cy="24735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 smtClean="0">
                <a:solidFill>
                  <a:srgbClr val="C00000"/>
                </a:solidFill>
              </a:rPr>
              <a:t>Nejčastější příčinou srdečního selhání v těhotenství jsou kardiomyopatie.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 smtClean="0">
                <a:solidFill>
                  <a:srgbClr val="C00000"/>
                </a:solidFill>
              </a:rPr>
              <a:t>Jejich přítomnost vede ke snížení kardiovaskulární rezervy u postižených žen.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C00000"/>
                </a:solidFill>
              </a:rPr>
              <a:t>Těhotenství s sebou nese řadu </a:t>
            </a:r>
            <a:r>
              <a:rPr lang="cs-CZ" sz="2400" b="1" dirty="0" err="1">
                <a:solidFill>
                  <a:srgbClr val="C00000"/>
                </a:solidFill>
              </a:rPr>
              <a:t>hemodynamických</a:t>
            </a:r>
            <a:r>
              <a:rPr lang="cs-CZ" sz="2400" b="1" dirty="0">
                <a:solidFill>
                  <a:srgbClr val="C00000"/>
                </a:solidFill>
              </a:rPr>
              <a:t> změn, </a:t>
            </a:r>
            <a:r>
              <a:rPr lang="cs-CZ" sz="2400" b="1" dirty="0" smtClean="0">
                <a:solidFill>
                  <a:srgbClr val="C00000"/>
                </a:solidFill>
              </a:rPr>
              <a:t>které kladou nároky na adaptaci kardiovaskulárního systému.</a:t>
            </a:r>
            <a:endParaRPr lang="cs-CZ" sz="2400" b="1" dirty="0">
              <a:solidFill>
                <a:srgbClr val="C00000"/>
              </a:solidFill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cs-CZ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25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1">
            <a:extLst>
              <a:ext uri="{FF2B5EF4-FFF2-40B4-BE49-F238E27FC236}">
                <a16:creationId xmlns:a16="http://schemas.microsoft.com/office/drawing/2014/main" xmlns="" id="{00EC6BE1-8E1E-49D3-BBCD-50E315F866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81574CC8-5020-4E57-9958-5D42619BE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385" y="1239735"/>
            <a:ext cx="7013230" cy="31210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187624" y="4509120"/>
            <a:ext cx="48739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b="1" dirty="0" smtClean="0">
                <a:solidFill>
                  <a:srgbClr val="C00000"/>
                </a:solidFill>
              </a:rPr>
              <a:t>63 </a:t>
            </a:r>
            <a:r>
              <a:rPr lang="cs-CZ" b="1" dirty="0" err="1">
                <a:solidFill>
                  <a:srgbClr val="C00000"/>
                </a:solidFill>
              </a:rPr>
              <a:t>pts</a:t>
            </a:r>
            <a:r>
              <a:rPr lang="cs-CZ" b="1" dirty="0">
                <a:solidFill>
                  <a:srgbClr val="C00000"/>
                </a:solidFill>
              </a:rPr>
              <a:t>, EF LK ≤ 35%</a:t>
            </a: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b="1" dirty="0" smtClean="0">
                <a:solidFill>
                  <a:srgbClr val="C00000"/>
                </a:solidFill>
              </a:rPr>
              <a:t>standardní </a:t>
            </a:r>
            <a:r>
              <a:rPr lang="cs-CZ" b="1" dirty="0">
                <a:solidFill>
                  <a:srgbClr val="C00000"/>
                </a:solidFill>
              </a:rPr>
              <a:t>medikace</a:t>
            </a: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b="1" dirty="0" err="1">
                <a:solidFill>
                  <a:srgbClr val="C00000"/>
                </a:solidFill>
              </a:rPr>
              <a:t>antikoagulace</a:t>
            </a:r>
            <a:r>
              <a:rPr lang="cs-CZ" b="1" dirty="0">
                <a:solidFill>
                  <a:srgbClr val="C00000"/>
                </a:solidFill>
              </a:rPr>
              <a:t> </a:t>
            </a: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b="1" dirty="0" err="1" smtClean="0">
                <a:solidFill>
                  <a:srgbClr val="C00000"/>
                </a:solidFill>
              </a:rPr>
              <a:t>Bromokriptin</a:t>
            </a:r>
            <a:r>
              <a:rPr lang="cs-CZ" b="1" dirty="0" smtClean="0">
                <a:solidFill>
                  <a:srgbClr val="C00000"/>
                </a:solidFill>
              </a:rPr>
              <a:t> </a:t>
            </a:r>
          </a:p>
          <a:p>
            <a:pPr>
              <a:buClr>
                <a:srgbClr val="0070C0"/>
              </a:buClr>
            </a:pP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smtClean="0">
                <a:solidFill>
                  <a:srgbClr val="C00000"/>
                </a:solidFill>
              </a:rPr>
              <a:t>           nízká vs. vyšší dávka</a:t>
            </a:r>
          </a:p>
          <a:p>
            <a:pPr>
              <a:buClr>
                <a:srgbClr val="0070C0"/>
              </a:buClr>
            </a:pP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smtClean="0">
                <a:solidFill>
                  <a:srgbClr val="C00000"/>
                </a:solidFill>
              </a:rPr>
              <a:t>           bez placebové větve </a:t>
            </a:r>
            <a:endParaRPr lang="cs-CZ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24" y="94092"/>
            <a:ext cx="1353328" cy="5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453336"/>
            <a:ext cx="29813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 bwMode="auto">
          <a:xfrm>
            <a:off x="2411760" y="414705"/>
            <a:ext cx="4104456" cy="595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glow rad="139700">
              <a:schemeClr val="tx2">
                <a:lumMod val="40000"/>
                <a:lumOff val="60000"/>
                <a:alpha val="40000"/>
              </a:schemeClr>
            </a:glow>
            <a:outerShdw blurRad="40000" dist="20000" dir="5400000" rotWithShape="0">
              <a:schemeClr val="tx1">
                <a:alpha val="38000"/>
              </a:schemeClr>
            </a:outerShdw>
            <a:softEdge rad="31750"/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800" b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PPCM – terapie</a:t>
            </a:r>
            <a:endParaRPr lang="cs-CZ" sz="2800" b="1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4" descr="SouvisejÃ­cÃ­ obrÃ¡z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" y="26148"/>
            <a:ext cx="1899490" cy="5632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5975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2939" y="3264734"/>
            <a:ext cx="8229600" cy="3273227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sz="240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Výskyt nežádoucích účinků není závislý na dávce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sz="240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 velmi nízké EF (˂25%) je výhodnější 8W režim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sz="240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1W režim zastaví laktaci, 8W režim by mohl mít další </a:t>
            </a:r>
            <a:r>
              <a:rPr lang="cs-CZ" sz="2400" dirty="0" err="1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kardioprotektivní</a:t>
            </a:r>
            <a:r>
              <a:rPr lang="cs-CZ" sz="240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účinky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cs-CZ" sz="2400" b="1" dirty="0" smtClean="0">
              <a:solidFill>
                <a:srgbClr val="C0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sz="24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„LVEF full-</a:t>
            </a:r>
            <a:r>
              <a:rPr lang="cs-CZ" sz="2400" b="1" dirty="0" err="1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recovery</a:t>
            </a:r>
            <a:r>
              <a:rPr lang="cs-CZ" sz="24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“ v 52%, resp. 68% případů</a:t>
            </a:r>
          </a:p>
          <a:p>
            <a:pPr>
              <a:buClr>
                <a:srgbClr val="0070C0"/>
              </a:buClr>
            </a:pPr>
            <a:endParaRPr lang="cs-CZ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95" y="1916832"/>
            <a:ext cx="8820472" cy="103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81574CC8-5020-4E57-9958-5D42619BE3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17"/>
          <a:stretch/>
        </p:blipFill>
        <p:spPr>
          <a:xfrm>
            <a:off x="107504" y="582308"/>
            <a:ext cx="2647648" cy="83046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24" y="94092"/>
            <a:ext cx="1353328" cy="5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453336"/>
            <a:ext cx="29813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 bwMode="auto">
          <a:xfrm>
            <a:off x="2843808" y="582308"/>
            <a:ext cx="3717347" cy="595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glow rad="139700">
              <a:schemeClr val="tx2">
                <a:lumMod val="40000"/>
                <a:lumOff val="60000"/>
                <a:alpha val="40000"/>
              </a:schemeClr>
            </a:glow>
            <a:outerShdw blurRad="40000" dist="20000" dir="5400000" rotWithShape="0">
              <a:schemeClr val="tx1">
                <a:alpha val="38000"/>
              </a:schemeClr>
            </a:outerShdw>
            <a:softEdge rad="31750"/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800" b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PPCM – terapie</a:t>
            </a:r>
            <a:endParaRPr lang="cs-CZ" sz="2800" b="1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4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92" y="405866"/>
            <a:ext cx="3341448" cy="100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133" y="3794694"/>
            <a:ext cx="3058333" cy="306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284673" y="4170509"/>
            <a:ext cx="5408762" cy="214402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70C0"/>
              </a:buClr>
            </a:pPr>
            <a:r>
              <a:rPr lang="cs-CZ" kern="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100 žen</a:t>
            </a:r>
          </a:p>
          <a:p>
            <a:pPr>
              <a:buClr>
                <a:srgbClr val="0070C0"/>
              </a:buClr>
            </a:pPr>
            <a:r>
              <a:rPr lang="cs-CZ" kern="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nebyly léčeny </a:t>
            </a:r>
            <a:r>
              <a:rPr lang="cs-CZ" kern="0" dirty="0" err="1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bromokriptinem</a:t>
            </a:r>
            <a:r>
              <a:rPr lang="cs-CZ" kern="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! </a:t>
            </a:r>
          </a:p>
          <a:p>
            <a:pPr>
              <a:buClr>
                <a:srgbClr val="0070C0"/>
              </a:buClr>
            </a:pPr>
            <a:r>
              <a:rPr lang="cs-CZ" kern="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30% černošek</a:t>
            </a:r>
          </a:p>
          <a:p>
            <a:pPr>
              <a:buClr>
                <a:srgbClr val="0070C0"/>
              </a:buClr>
            </a:pPr>
            <a:r>
              <a:rPr lang="cs-CZ" b="1" kern="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72% „LVEF full-</a:t>
            </a:r>
            <a:r>
              <a:rPr lang="cs-CZ" b="1" kern="0" dirty="0" err="1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recovery</a:t>
            </a:r>
            <a:r>
              <a:rPr lang="cs-CZ" b="1" kern="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84" y="1628800"/>
            <a:ext cx="8475527" cy="209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24" y="94092"/>
            <a:ext cx="1353328" cy="5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06" y="6391366"/>
            <a:ext cx="2514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 bwMode="auto">
          <a:xfrm>
            <a:off x="3120606" y="260648"/>
            <a:ext cx="3755650" cy="595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glow rad="139700">
              <a:schemeClr val="tx2">
                <a:lumMod val="40000"/>
                <a:lumOff val="60000"/>
                <a:alpha val="40000"/>
              </a:schemeClr>
            </a:glow>
            <a:outerShdw blurRad="40000" dist="20000" dir="5400000" rotWithShape="0">
              <a:schemeClr val="tx1">
                <a:alpha val="38000"/>
              </a:schemeClr>
            </a:outerShdw>
            <a:softEdge rad="31750"/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800" b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PPCM – terapie</a:t>
            </a:r>
            <a:endParaRPr lang="cs-CZ" sz="2800" b="1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46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" y="26148"/>
            <a:ext cx="1899490" cy="5632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02" name="Picture 6" descr="FNUSA-ICRC oznamuje dalÅ¡Ã­ prvenstvÃ­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8" t="17597" r="15828" b="23306"/>
          <a:stretch/>
        </p:blipFill>
        <p:spPr bwMode="auto">
          <a:xfrm>
            <a:off x="7524327" y="2"/>
            <a:ext cx="1498293" cy="60794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24744"/>
            <a:ext cx="4536504" cy="315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08" y="4437112"/>
            <a:ext cx="8789012" cy="15087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 bwMode="auto">
          <a:xfrm>
            <a:off x="3120606" y="260648"/>
            <a:ext cx="3755650" cy="595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glow rad="139700">
              <a:schemeClr val="tx2">
                <a:lumMod val="40000"/>
                <a:lumOff val="60000"/>
                <a:alpha val="40000"/>
              </a:schemeClr>
            </a:glow>
            <a:outerShdw blurRad="40000" dist="20000" dir="5400000" rotWithShape="0">
              <a:schemeClr val="tx1">
                <a:alpha val="38000"/>
              </a:schemeClr>
            </a:outerShdw>
            <a:softEdge rad="31750"/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800" b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PPCM – terapie</a:t>
            </a:r>
            <a:endParaRPr lang="cs-CZ" sz="2800" b="1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8" y="2703251"/>
            <a:ext cx="3816424" cy="96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420" y="6453336"/>
            <a:ext cx="35052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71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Zástupný symbol pro obsah 2"/>
          <p:cNvSpPr>
            <a:spLocks noGrp="1"/>
          </p:cNvSpPr>
          <p:nvPr>
            <p:ph idx="1"/>
          </p:nvPr>
        </p:nvSpPr>
        <p:spPr>
          <a:xfrm>
            <a:off x="369089" y="1250651"/>
            <a:ext cx="8195094" cy="4606925"/>
          </a:xfrm>
        </p:spPr>
        <p:txBody>
          <a:bodyPr>
            <a:normAutofit/>
          </a:bodyPr>
          <a:lstStyle/>
          <a:p>
            <a:endParaRPr lang="cs-CZ" altLang="cs-CZ" sz="2400" dirty="0">
              <a:latin typeface="+mj-lt"/>
            </a:endParaRPr>
          </a:p>
          <a:p>
            <a:pPr marL="457200" indent="-457200"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</a:pPr>
            <a:r>
              <a:rPr lang="cs-CZ" altLang="cs-CZ" sz="2400" b="1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Následné těhotenství – riziko </a:t>
            </a:r>
            <a:r>
              <a:rPr lang="cs-CZ" altLang="cs-CZ" sz="2400" b="1" dirty="0" err="1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rekurence</a:t>
            </a:r>
            <a:r>
              <a:rPr lang="cs-CZ" altLang="cs-CZ" sz="2400" b="1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30-50%</a:t>
            </a:r>
          </a:p>
          <a:p>
            <a:pPr marL="457200" indent="-457200"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</a:pPr>
            <a:endParaRPr lang="cs-CZ" altLang="cs-CZ" sz="1000" b="1" dirty="0">
              <a:solidFill>
                <a:srgbClr val="C0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</a:pPr>
            <a:r>
              <a:rPr lang="cs-CZ" altLang="cs-CZ" sz="2400" b="1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Další těhotenství možno </a:t>
            </a:r>
            <a:r>
              <a:rPr lang="cs-CZ" altLang="cs-CZ" sz="24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povolit </a:t>
            </a:r>
            <a:r>
              <a:rPr lang="cs-CZ" altLang="cs-CZ" sz="2400" b="1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 pacientek </a:t>
            </a:r>
          </a:p>
          <a:p>
            <a:pPr marL="0" indent="0">
              <a:buClr>
                <a:schemeClr val="tx1">
                  <a:lumMod val="65000"/>
                  <a:lumOff val="35000"/>
                </a:schemeClr>
              </a:buClr>
              <a:buSzPct val="90000"/>
              <a:buNone/>
            </a:pPr>
            <a:r>
              <a:rPr lang="cs-CZ" altLang="cs-CZ" sz="2400" b="1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cs-CZ" altLang="cs-CZ" sz="24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	- s </a:t>
            </a:r>
            <a:r>
              <a:rPr lang="cs-CZ" altLang="cs-CZ" sz="2400" b="1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normalizovanou EF </a:t>
            </a:r>
            <a:r>
              <a:rPr lang="cs-CZ" altLang="cs-CZ" sz="24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LK</a:t>
            </a:r>
          </a:p>
          <a:p>
            <a:pPr marL="0" indent="0">
              <a:buClr>
                <a:schemeClr val="tx1">
                  <a:lumMod val="65000"/>
                  <a:lumOff val="35000"/>
                </a:schemeClr>
              </a:buClr>
              <a:buSzPct val="90000"/>
              <a:buNone/>
            </a:pPr>
            <a:r>
              <a:rPr lang="cs-CZ" altLang="cs-CZ" sz="2400" b="1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cs-CZ" altLang="cs-CZ" sz="24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cs-CZ" altLang="cs-CZ" sz="2400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cs-CZ" altLang="cs-CZ" sz="2400" i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ev. s normální zátěžovou echokardiografií ?</a:t>
            </a:r>
            <a:endParaRPr lang="cs-CZ" altLang="cs-CZ" sz="2400" i="1" dirty="0">
              <a:solidFill>
                <a:srgbClr val="C0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2400" dirty="0">
              <a:latin typeface="+mj-lt"/>
            </a:endParaRPr>
          </a:p>
        </p:txBody>
      </p:sp>
      <p:sp>
        <p:nvSpPr>
          <p:cNvPr id="26628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6191250" y="3861048"/>
            <a:ext cx="2952750" cy="50482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cs-CZ" dirty="0" smtClean="0"/>
              <a:t>	</a:t>
            </a:r>
            <a:r>
              <a:rPr lang="cs-CZ" dirty="0" err="1" smtClean="0"/>
              <a:t>Biteker</a:t>
            </a:r>
            <a:r>
              <a:rPr lang="cs-CZ" dirty="0" smtClean="0"/>
              <a:t>  et al. 2014</a:t>
            </a:r>
            <a:endParaRPr lang="cs-CZ" dirty="0"/>
          </a:p>
          <a:p>
            <a:pPr>
              <a:spcBef>
                <a:spcPct val="0"/>
              </a:spcBef>
            </a:pPr>
            <a:endParaRPr lang="cs-CZ" altLang="cs-CZ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364" y="4941168"/>
            <a:ext cx="5701437" cy="151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30074"/>
            <a:ext cx="2920876" cy="96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6627543" y="6428763"/>
            <a:ext cx="251645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dirty="0">
                <a:latin typeface="+mn-lt"/>
              </a:rPr>
              <a:t> </a:t>
            </a:r>
            <a:r>
              <a:rPr lang="it-IT" sz="1200" i="1" dirty="0">
                <a:latin typeface="+mn-lt"/>
              </a:rPr>
              <a:t>Future Cardiol </a:t>
            </a:r>
            <a:r>
              <a:rPr lang="cs-CZ" sz="1200" i="1" dirty="0">
                <a:latin typeface="+mn-lt"/>
              </a:rPr>
              <a:t>2016;</a:t>
            </a:r>
            <a:r>
              <a:rPr lang="it-IT" sz="1200" i="1" dirty="0">
                <a:latin typeface="+mn-lt"/>
              </a:rPr>
              <a:t>13</a:t>
            </a:r>
            <a:r>
              <a:rPr lang="cs-CZ" sz="1200" i="1" dirty="0">
                <a:latin typeface="+mn-lt"/>
              </a:rPr>
              <a:t>:</a:t>
            </a:r>
            <a:r>
              <a:rPr lang="it-IT" sz="1200" i="1" dirty="0">
                <a:latin typeface="+mn-lt"/>
              </a:rPr>
              <a:t>81-96</a:t>
            </a:r>
            <a:r>
              <a:rPr lang="it-IT" dirty="0">
                <a:latin typeface="Arial" pitchFamily="34" charset="0"/>
              </a:rPr>
              <a:t>.</a:t>
            </a:r>
            <a:endParaRPr lang="cs-CZ" dirty="0">
              <a:latin typeface="Arial" pitchFamily="34" charset="0"/>
            </a:endParaRPr>
          </a:p>
        </p:txBody>
      </p:sp>
      <p:sp>
        <p:nvSpPr>
          <p:cNvPr id="4" name="Šipka dolů 3"/>
          <p:cNvSpPr/>
          <p:nvPr/>
        </p:nvSpPr>
        <p:spPr bwMode="auto">
          <a:xfrm rot="5400000">
            <a:off x="2657531" y="5725712"/>
            <a:ext cx="409756" cy="728932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Obdélník 6"/>
          <p:cNvSpPr/>
          <p:nvPr/>
        </p:nvSpPr>
        <p:spPr bwMode="auto">
          <a:xfrm>
            <a:off x="1675954" y="5865889"/>
            <a:ext cx="845389" cy="448577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KI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24" y="94092"/>
            <a:ext cx="1353328" cy="5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bdélník 10"/>
          <p:cNvSpPr/>
          <p:nvPr/>
        </p:nvSpPr>
        <p:spPr bwMode="auto">
          <a:xfrm>
            <a:off x="2627784" y="561237"/>
            <a:ext cx="4354913" cy="595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glow rad="139700">
              <a:schemeClr val="tx2">
                <a:lumMod val="40000"/>
                <a:lumOff val="60000"/>
                <a:alpha val="40000"/>
              </a:schemeClr>
            </a:glow>
            <a:outerShdw blurRad="40000" dist="20000" dir="5400000" rotWithShape="0">
              <a:schemeClr val="tx1">
                <a:alpha val="38000"/>
              </a:schemeClr>
            </a:outerShdw>
            <a:softEdge rad="31750"/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800" b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PPCM – následující gravidita</a:t>
            </a:r>
            <a:endParaRPr lang="cs-CZ" sz="2800" b="1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4" descr="SouvisejÃ­cÃ­ obrÃ¡z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" y="26148"/>
            <a:ext cx="1899490" cy="563257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3" name="Přímá spojnice 2"/>
          <p:cNvCxnSpPr/>
          <p:nvPr/>
        </p:nvCxnSpPr>
        <p:spPr>
          <a:xfrm>
            <a:off x="5220072" y="6116056"/>
            <a:ext cx="23042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15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ChangeArrowheads="1"/>
          </p:cNvSpPr>
          <p:nvPr/>
        </p:nvSpPr>
        <p:spPr bwMode="auto">
          <a:xfrm>
            <a:off x="7620000" y="3048000"/>
            <a:ext cx="533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>
                <a:solidFill>
                  <a:srgbClr val="595959"/>
                </a:solidFill>
                <a:latin typeface="Calibri" pitchFamily="34" charset="0"/>
              </a:defRPr>
            </a:lvl1pPr>
            <a:lvl2pPr marL="742950" indent="-285750"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>
                <a:solidFill>
                  <a:srgbClr val="595959"/>
                </a:solidFill>
                <a:latin typeface="Calibri" pitchFamily="34" charset="0"/>
              </a:defRPr>
            </a:lvl2pPr>
            <a:lvl3pPr marL="1143000" indent="-228600"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>
                <a:solidFill>
                  <a:srgbClr val="595959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1253B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9699" name="Rectangle 11"/>
          <p:cNvSpPr>
            <a:spLocks noChangeArrowheads="1"/>
          </p:cNvSpPr>
          <p:nvPr/>
        </p:nvSpPr>
        <p:spPr bwMode="auto">
          <a:xfrm>
            <a:off x="0" y="210820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>
                <a:solidFill>
                  <a:srgbClr val="595959"/>
                </a:solidFill>
                <a:latin typeface="Calibri" pitchFamily="34" charset="0"/>
              </a:defRPr>
            </a:lvl1pPr>
            <a:lvl2pPr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>
                <a:solidFill>
                  <a:srgbClr val="595959"/>
                </a:solidFill>
                <a:latin typeface="Calibri" pitchFamily="34" charset="0"/>
              </a:defRPr>
            </a:lvl2pPr>
            <a:lvl3pPr marL="1143000" indent="-228600"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>
                <a:solidFill>
                  <a:srgbClr val="595959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1253B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2400">
              <a:solidFill>
                <a:schemeClr val="tx1"/>
              </a:solidFill>
              <a:latin typeface="Times New Roman" pitchFamily="18" charset="0"/>
              <a:cs typeface="Arial" pitchFamily="34" charset="0"/>
            </a:endParaRPr>
          </a:p>
          <a:p>
            <a:pPr lvl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2400">
              <a:solidFill>
                <a:schemeClr val="tx1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9700" name="Rectangle 12"/>
          <p:cNvSpPr>
            <a:spLocks noChangeArrowheads="1"/>
          </p:cNvSpPr>
          <p:nvPr/>
        </p:nvSpPr>
        <p:spPr bwMode="auto">
          <a:xfrm>
            <a:off x="0" y="2930525"/>
            <a:ext cx="91440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22218" bIns="0">
            <a:spAutoFit/>
          </a:bodyPr>
          <a:lstStyle>
            <a:lvl1pPr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>
                <a:solidFill>
                  <a:srgbClr val="595959"/>
                </a:solidFill>
                <a:latin typeface="Calibri" pitchFamily="34" charset="0"/>
              </a:defRPr>
            </a:lvl1pPr>
            <a:lvl2pPr marL="742950" indent="-285750"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>
                <a:solidFill>
                  <a:srgbClr val="595959"/>
                </a:solidFill>
                <a:latin typeface="Calibri" pitchFamily="34" charset="0"/>
              </a:defRPr>
            </a:lvl2pPr>
            <a:lvl3pPr marL="1143000" indent="-228600"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>
                <a:solidFill>
                  <a:srgbClr val="595959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1253B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800">
              <a:solidFill>
                <a:srgbClr val="000000"/>
              </a:solidFill>
              <a:latin typeface="Lucida Grande"/>
              <a:cs typeface="Arial" pitchFamily="34" charset="0"/>
            </a:endParaRPr>
          </a:p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2400">
              <a:solidFill>
                <a:schemeClr val="tx1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9701" name="Rectangle 13"/>
          <p:cNvSpPr>
            <a:spLocks noChangeArrowheads="1"/>
          </p:cNvSpPr>
          <p:nvPr/>
        </p:nvSpPr>
        <p:spPr bwMode="auto">
          <a:xfrm>
            <a:off x="0" y="3417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9044">
            <a:spAutoFit/>
          </a:bodyPr>
          <a:lstStyle>
            <a:lvl1pPr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>
                <a:solidFill>
                  <a:srgbClr val="595959"/>
                </a:solidFill>
                <a:latin typeface="Calibri" pitchFamily="34" charset="0"/>
              </a:defRPr>
            </a:lvl1pPr>
            <a:lvl2pPr marL="742950" indent="-285750"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>
                <a:solidFill>
                  <a:srgbClr val="595959"/>
                </a:solidFill>
                <a:latin typeface="Calibri" pitchFamily="34" charset="0"/>
              </a:defRPr>
            </a:lvl2pPr>
            <a:lvl3pPr marL="1143000" indent="-228600"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>
                <a:solidFill>
                  <a:srgbClr val="595959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1253B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702" name="Rectangle 15"/>
          <p:cNvSpPr>
            <a:spLocks noChangeArrowheads="1"/>
          </p:cNvSpPr>
          <p:nvPr/>
        </p:nvSpPr>
        <p:spPr bwMode="auto">
          <a:xfrm>
            <a:off x="0" y="3592513"/>
            <a:ext cx="914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>
                <a:solidFill>
                  <a:srgbClr val="595959"/>
                </a:solidFill>
                <a:latin typeface="Calibri" pitchFamily="34" charset="0"/>
              </a:defRPr>
            </a:lvl1pPr>
            <a:lvl2pPr marL="742950" indent="-285750"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>
                <a:solidFill>
                  <a:srgbClr val="595959"/>
                </a:solidFill>
                <a:latin typeface="Calibri" pitchFamily="34" charset="0"/>
              </a:defRPr>
            </a:lvl2pPr>
            <a:lvl3pPr marL="1143000" indent="-228600"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>
                <a:solidFill>
                  <a:srgbClr val="595959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1253B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AutoNum type="arabicPeriod"/>
            </a:pPr>
            <a:endParaRPr lang="cs-CZ" altLang="cs-CZ" sz="800">
              <a:solidFill>
                <a:srgbClr val="000000"/>
              </a:solidFill>
              <a:latin typeface="inherit"/>
              <a:cs typeface="Arial" pitchFamily="34" charset="0"/>
            </a:endParaRPr>
          </a:p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2400">
              <a:solidFill>
                <a:schemeClr val="tx1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9703" name="Rectangle 16"/>
          <p:cNvSpPr>
            <a:spLocks noChangeArrowheads="1"/>
          </p:cNvSpPr>
          <p:nvPr/>
        </p:nvSpPr>
        <p:spPr bwMode="auto">
          <a:xfrm>
            <a:off x="0" y="417195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>
                <a:solidFill>
                  <a:srgbClr val="595959"/>
                </a:solidFill>
                <a:latin typeface="Calibri" pitchFamily="34" charset="0"/>
              </a:defRPr>
            </a:lvl1pPr>
            <a:lvl2pPr marL="742950" indent="-285750"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>
                <a:solidFill>
                  <a:srgbClr val="595959"/>
                </a:solidFill>
                <a:latin typeface="Calibri" pitchFamily="34" charset="0"/>
              </a:defRPr>
            </a:lvl2pPr>
            <a:lvl3pPr marL="1143000" indent="-228600"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>
                <a:solidFill>
                  <a:srgbClr val="595959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1253B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800">
              <a:solidFill>
                <a:srgbClr val="000000"/>
              </a:solidFill>
              <a:latin typeface="Lucida Grande"/>
              <a:cs typeface="Arial" pitchFamily="34" charset="0"/>
            </a:endParaRPr>
          </a:p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2400">
              <a:solidFill>
                <a:schemeClr val="tx1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2" name="Obdélník 21"/>
          <p:cNvSpPr/>
          <p:nvPr/>
        </p:nvSpPr>
        <p:spPr bwMode="auto">
          <a:xfrm>
            <a:off x="1475656" y="764704"/>
            <a:ext cx="6264695" cy="576064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glow rad="139700">
              <a:schemeClr val="tx2"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 říci závěrem k problematice PPCM?</a:t>
            </a:r>
            <a:endParaRPr kumimoji="0" lang="cs-CZ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133607" y="5373216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>
                <a:solidFill>
                  <a:srgbClr val="595959"/>
                </a:solidFill>
                <a:latin typeface="Calibri" pitchFamily="34" charset="0"/>
              </a:defRPr>
            </a:lvl1pPr>
            <a:lvl2pPr marL="742950" indent="-285750"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>
                <a:solidFill>
                  <a:srgbClr val="595959"/>
                </a:solidFill>
                <a:latin typeface="Calibri" pitchFamily="34" charset="0"/>
              </a:defRPr>
            </a:lvl2pPr>
            <a:lvl3pPr marL="1143000" indent="-228600"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>
                <a:solidFill>
                  <a:srgbClr val="595959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1253B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800">
              <a:solidFill>
                <a:srgbClr val="000000"/>
              </a:solidFill>
              <a:latin typeface="Lucida Grande"/>
              <a:cs typeface="Arial" pitchFamily="34" charset="0"/>
            </a:endParaRPr>
          </a:p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2400">
              <a:solidFill>
                <a:schemeClr val="tx1"/>
              </a:solidFill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15" name="Picture 6" descr="FNUSA-ICRC oznamuje dalÅ¡Ã­ prvenstvÃ­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8" t="17597" r="15828" b="23306"/>
          <a:stretch/>
        </p:blipFill>
        <p:spPr bwMode="auto">
          <a:xfrm>
            <a:off x="7524327" y="2"/>
            <a:ext cx="1498293" cy="60794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pic>
        <p:nvPicPr>
          <p:cNvPr id="16" name="Picture 4" descr="SouvisejÃ­cÃ­ obrÃ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" y="26148"/>
            <a:ext cx="1899490" cy="5632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Zástupný symbol pro obsah 4"/>
          <p:cNvSpPr txBox="1">
            <a:spLocks/>
          </p:cNvSpPr>
          <p:nvPr/>
        </p:nvSpPr>
        <p:spPr>
          <a:xfrm>
            <a:off x="323850" y="1844824"/>
            <a:ext cx="8496300" cy="432387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altLang="cs-CZ" sz="2400" b="1" dirty="0" smtClean="0">
                <a:solidFill>
                  <a:srgbClr val="8E0000"/>
                </a:solidFill>
              </a:rPr>
              <a:t>PPCM je stále nejasné onemocnění s nedostatečně přesně objasněnou etiologií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altLang="cs-CZ" sz="2400" b="1" dirty="0" smtClean="0">
                <a:solidFill>
                  <a:srgbClr val="8E0000"/>
                </a:solidFill>
              </a:rPr>
              <a:t>Existuje u ní větší šance na </a:t>
            </a:r>
            <a:r>
              <a:rPr lang="cs-CZ" altLang="cs-CZ" sz="2400" b="1" dirty="0" err="1" smtClean="0">
                <a:solidFill>
                  <a:srgbClr val="8E0000"/>
                </a:solidFill>
              </a:rPr>
              <a:t>recovery</a:t>
            </a:r>
            <a:r>
              <a:rPr lang="cs-CZ" altLang="cs-CZ" sz="2400" b="1" dirty="0" smtClean="0">
                <a:solidFill>
                  <a:srgbClr val="8E0000"/>
                </a:solidFill>
              </a:rPr>
              <a:t> systolické funkce LK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altLang="cs-CZ" sz="2400" b="1" dirty="0" smtClean="0">
                <a:solidFill>
                  <a:srgbClr val="8E0000"/>
                </a:solidFill>
              </a:rPr>
              <a:t>Role </a:t>
            </a:r>
            <a:r>
              <a:rPr lang="cs-CZ" altLang="cs-CZ" sz="2400" b="1" dirty="0" err="1" smtClean="0">
                <a:solidFill>
                  <a:srgbClr val="8E0000"/>
                </a:solidFill>
              </a:rPr>
              <a:t>bromokriptinu</a:t>
            </a:r>
            <a:r>
              <a:rPr lang="cs-CZ" altLang="cs-CZ" sz="2400" b="1" dirty="0" smtClean="0">
                <a:solidFill>
                  <a:srgbClr val="8E0000"/>
                </a:solidFill>
              </a:rPr>
              <a:t> je přinejmenším sporná…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altLang="cs-CZ" sz="2400" b="1" dirty="0" smtClean="0">
                <a:solidFill>
                  <a:srgbClr val="8E0000"/>
                </a:solidFill>
              </a:rPr>
              <a:t>Sdílí </a:t>
            </a:r>
            <a:r>
              <a:rPr lang="cs-CZ" altLang="cs-CZ" sz="2400" b="1" dirty="0">
                <a:solidFill>
                  <a:srgbClr val="8E0000"/>
                </a:solidFill>
              </a:rPr>
              <a:t>řadu podobných rysů s „běžnou“ DCM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altLang="cs-CZ" sz="2400" b="1" dirty="0" smtClean="0">
                <a:solidFill>
                  <a:srgbClr val="8E0000"/>
                </a:solidFill>
              </a:rPr>
              <a:t>Těhotenství je stresový faktor, který může demaskovat </a:t>
            </a:r>
            <a:r>
              <a:rPr lang="cs-CZ" altLang="cs-CZ" sz="2400" b="1" dirty="0" err="1" smtClean="0">
                <a:solidFill>
                  <a:srgbClr val="8E0000"/>
                </a:solidFill>
              </a:rPr>
              <a:t>preexistující</a:t>
            </a:r>
            <a:r>
              <a:rPr lang="cs-CZ" altLang="cs-CZ" sz="2400" b="1" dirty="0" smtClean="0">
                <a:solidFill>
                  <a:srgbClr val="8E0000"/>
                </a:solidFill>
              </a:rPr>
              <a:t> subklinickou poruchu srdeční funkce, která se může upravit, aby po nějakém čase po vyčerpání kompenzačních rezerv přešla v „běžnou DCM“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altLang="cs-CZ" sz="2400" b="1" dirty="0" smtClean="0">
                <a:solidFill>
                  <a:srgbClr val="8E0000"/>
                </a:solidFill>
              </a:rPr>
              <a:t>Možnost </a:t>
            </a:r>
            <a:r>
              <a:rPr lang="cs-CZ" altLang="cs-CZ" sz="2400" b="1" dirty="0" err="1" smtClean="0">
                <a:solidFill>
                  <a:srgbClr val="8E0000"/>
                </a:solidFill>
              </a:rPr>
              <a:t>rekurence</a:t>
            </a:r>
            <a:r>
              <a:rPr lang="cs-CZ" altLang="cs-CZ" sz="2400" b="1" dirty="0" smtClean="0">
                <a:solidFill>
                  <a:srgbClr val="8E0000"/>
                </a:solidFill>
              </a:rPr>
              <a:t> v dalším těhotenství, které lze doporučit jen ženám s úpravou EF LK po předchozím těhotenství</a:t>
            </a:r>
          </a:p>
        </p:txBody>
      </p:sp>
    </p:spTree>
    <p:extLst>
      <p:ext uri="{BB962C8B-B14F-4D97-AF65-F5344CB8AC3E}">
        <p14:creationId xmlns:p14="http://schemas.microsoft.com/office/powerpoint/2010/main" val="358476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24" y="94092"/>
            <a:ext cx="1353328" cy="5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273" y="914400"/>
            <a:ext cx="3916279" cy="55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19" y="1064758"/>
            <a:ext cx="3565606" cy="505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ouvisejÃ­cÃ­ obrÃ¡z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" y="26148"/>
            <a:ext cx="1899490" cy="5632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293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4C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676650"/>
            <a:ext cx="3017838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2"/>
          <p:cNvSpPr txBox="1">
            <a:spLocks noChangeArrowheads="1"/>
          </p:cNvSpPr>
          <p:nvPr/>
        </p:nvSpPr>
        <p:spPr bwMode="auto">
          <a:xfrm>
            <a:off x="1908175" y="242888"/>
            <a:ext cx="584041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Wingdings" panose="05000000000000000000" pitchFamily="2" charset="2"/>
              <a:buChar char="§"/>
              <a:defRPr sz="2800">
                <a:solidFill>
                  <a:srgbClr val="595959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Wingdings" panose="05000000000000000000" pitchFamily="2" charset="2"/>
              <a:buChar char="§"/>
              <a:defRPr sz="2400">
                <a:solidFill>
                  <a:srgbClr val="595959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1253B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1253B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400" b="1" dirty="0">
                <a:solidFill>
                  <a:srgbClr val="E00034"/>
                </a:solidFill>
                <a:latin typeface="Arial" panose="020B0604020202020204" pitchFamily="34" charset="0"/>
              </a:rPr>
              <a:t>Dilatační kardiomyopatie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207963" y="1268413"/>
            <a:ext cx="8753475" cy="2232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002060"/>
                </a:solidFill>
              </a:rPr>
              <a:t>Prevalence 1:2500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002060"/>
                </a:solidFill>
              </a:rPr>
              <a:t>Dilatace srdečních oddílů, snížená ejekční frakce LK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002060"/>
                </a:solidFill>
              </a:rPr>
              <a:t>Často důsledek myokarditidy (zánětu srdečního svalu)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002060"/>
                </a:solidFill>
              </a:rPr>
              <a:t>V mladším věku méně častá, </a:t>
            </a:r>
            <a:r>
              <a:rPr lang="cs-CZ" sz="2400" b="1" dirty="0" err="1">
                <a:solidFill>
                  <a:srgbClr val="002060"/>
                </a:solidFill>
              </a:rPr>
              <a:t>dif</a:t>
            </a:r>
            <a:r>
              <a:rPr lang="cs-CZ" sz="2400" b="1" dirty="0">
                <a:solidFill>
                  <a:srgbClr val="002060"/>
                </a:solidFill>
              </a:rPr>
              <a:t>. dg. s PPCM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0070C0"/>
                </a:solidFill>
              </a:rPr>
              <a:t>Možnost zhoršení stavu v graviditě!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E00034"/>
                </a:solidFill>
              </a:rPr>
              <a:t>Při EF </a:t>
            </a:r>
            <a:r>
              <a:rPr lang="cs-CZ" sz="2400" b="1" dirty="0">
                <a:solidFill>
                  <a:srgbClr val="E00034"/>
                </a:solidFill>
                <a:cs typeface="Calibri"/>
              </a:rPr>
              <a:t>˂ 30% WHO třída IV – gravidita kontraindikována! </a:t>
            </a:r>
            <a:endParaRPr lang="cs-CZ" sz="2400" b="1" dirty="0">
              <a:solidFill>
                <a:srgbClr val="E00034"/>
              </a:solidFill>
            </a:endParaRPr>
          </a:p>
        </p:txBody>
      </p:sp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3933056"/>
            <a:ext cx="3606800" cy="222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Obdélník 1"/>
          <p:cNvSpPr>
            <a:spLocks noChangeArrowheads="1"/>
          </p:cNvSpPr>
          <p:nvPr/>
        </p:nvSpPr>
        <p:spPr bwMode="auto">
          <a:xfrm>
            <a:off x="323850" y="6445250"/>
            <a:ext cx="5219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Eur Heart J</a:t>
            </a:r>
            <a:r>
              <a:rPr lang="cs-CZ" altLang="en-US"/>
              <a:t> </a:t>
            </a:r>
            <a:r>
              <a:rPr lang="en-US" altLang="en-US"/>
              <a:t>2011</a:t>
            </a:r>
            <a:r>
              <a:rPr lang="cs-CZ" altLang="en-US"/>
              <a:t>;</a:t>
            </a:r>
            <a:r>
              <a:rPr lang="en-US" altLang="en-US"/>
              <a:t>32,3147–3197</a:t>
            </a:r>
            <a:endParaRPr lang="cs-CZ" altLang="en-US"/>
          </a:p>
        </p:txBody>
      </p:sp>
      <p:pic>
        <p:nvPicPr>
          <p:cNvPr id="8" name="Picture 4" descr="SouvisejÃ­cÃ­ obrÃ¡ze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" y="26148"/>
            <a:ext cx="1899490" cy="5632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24" y="76840"/>
            <a:ext cx="1353328" cy="5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8244408" y="3676650"/>
            <a:ext cx="713855" cy="4724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430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" y="26148"/>
            <a:ext cx="1899490" cy="5632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02" name="Picture 6" descr="FNUSA-ICRC oznamuje dalÅ¡Ã­ prvenstvÃ­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8" t="17597" r="15828" b="23306"/>
          <a:stretch/>
        </p:blipFill>
        <p:spPr bwMode="auto">
          <a:xfrm>
            <a:off x="7524327" y="2"/>
            <a:ext cx="1498293" cy="60794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8640"/>
            <a:ext cx="4572000" cy="98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" r="2459"/>
          <a:stretch/>
        </p:blipFill>
        <p:spPr bwMode="auto">
          <a:xfrm>
            <a:off x="343582" y="1412776"/>
            <a:ext cx="4948498" cy="322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757" y="6597352"/>
            <a:ext cx="25050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004" y="1772816"/>
            <a:ext cx="3528616" cy="277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43582" y="4966136"/>
            <a:ext cx="867903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cs-CZ" altLang="en-US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Závěry: 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en-US" sz="2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Těhotenství zhoršuje krátkodobou prognózu žen s DKMP 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en-US" sz="2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Výskyt rizikových faktorů výrazně zvyšuje výskyt mateřských i neonatologických komplikací, a to zejména přítomnost těžkých symptomů a EF LK pod 40%</a:t>
            </a:r>
            <a:endParaRPr lang="cs-CZ" altLang="en-US" sz="20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71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 txBox="1">
            <a:spLocks noChangeArrowheads="1"/>
          </p:cNvSpPr>
          <p:nvPr/>
        </p:nvSpPr>
        <p:spPr bwMode="auto">
          <a:xfrm>
            <a:off x="1908175" y="242888"/>
            <a:ext cx="584041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Wingdings" panose="05000000000000000000" pitchFamily="2" charset="2"/>
              <a:buChar char="§"/>
              <a:defRPr sz="2800">
                <a:solidFill>
                  <a:srgbClr val="595959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Wingdings" panose="05000000000000000000" pitchFamily="2" charset="2"/>
              <a:buChar char="§"/>
              <a:defRPr sz="2400">
                <a:solidFill>
                  <a:srgbClr val="595959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1253B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1253B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400" b="1">
                <a:solidFill>
                  <a:srgbClr val="E00034"/>
                </a:solidFill>
                <a:latin typeface="Arial" panose="020B0604020202020204" pitchFamily="34" charset="0"/>
              </a:rPr>
              <a:t>Dilatační kardiomyopatie</a:t>
            </a:r>
          </a:p>
        </p:txBody>
      </p:sp>
      <p:sp>
        <p:nvSpPr>
          <p:cNvPr id="5" name="Obdélník 4"/>
          <p:cNvSpPr/>
          <p:nvPr/>
        </p:nvSpPr>
        <p:spPr>
          <a:xfrm>
            <a:off x="323850" y="1412875"/>
            <a:ext cx="7848600" cy="3416300"/>
          </a:xfrm>
          <a:prstGeom prst="rect">
            <a:avLst/>
          </a:prstGeom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terapie je založena na podávání betablokátorů (může pokračovat v graviditě), </a:t>
            </a:r>
            <a:r>
              <a:rPr lang="cs-CZ" altLang="en-US" sz="2400" b="1" dirty="0">
                <a:solidFill>
                  <a:srgbClr val="E00034"/>
                </a:solidFill>
                <a:latin typeface="Calibri" panose="020F0502020204030204" pitchFamily="34" charset="0"/>
              </a:rPr>
              <a:t>ACEI /ARB (nutno vysadit!), MRA (nutno vysadit!)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Při arytmiích </a:t>
            </a:r>
            <a:r>
              <a:rPr lang="cs-CZ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sotalol</a:t>
            </a:r>
            <a:r>
              <a:rPr lang="cs-CZ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cs-CZ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amiodaron</a:t>
            </a:r>
            <a:r>
              <a:rPr lang="cs-CZ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jen v kritickém případě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Diuretika při symptomech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Implantace ICD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Vedení porodu záleží na funkci LK a symptomech, u mírně symptomatických může být spontánní </a:t>
            </a:r>
          </a:p>
          <a:p>
            <a:pPr>
              <a:buClr>
                <a:srgbClr val="FF0000"/>
              </a:buClr>
            </a:pPr>
            <a:r>
              <a:rPr lang="cs-CZ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   vaginální, jinak indikován SC</a:t>
            </a:r>
          </a:p>
        </p:txBody>
      </p:sp>
      <p:pic>
        <p:nvPicPr>
          <p:cNvPr id="2" name="MF MRI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8" y="42926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SouvisejÃ­cÃ­ obrÃ¡ze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" y="26148"/>
            <a:ext cx="1899490" cy="5632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24" y="76840"/>
            <a:ext cx="1353328" cy="5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8172450" y="4292600"/>
            <a:ext cx="795338" cy="3605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85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 bwMode="auto">
          <a:xfrm>
            <a:off x="1097750" y="908720"/>
            <a:ext cx="7194430" cy="608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glow rad="139700">
              <a:schemeClr val="tx2">
                <a:lumMod val="40000"/>
                <a:lumOff val="60000"/>
                <a:alpha val="40000"/>
              </a:schemeClr>
            </a:glow>
            <a:outerShdw blurRad="40000" dist="20000" dir="5400000" rotWithShape="0">
              <a:schemeClr val="tx1">
                <a:alpha val="38000"/>
              </a:schemeClr>
            </a:outerShdw>
            <a:softEdge rad="31750"/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3200" b="1" dirty="0" smtClean="0">
                <a:solidFill>
                  <a:srgbClr val="0028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SRDEČNÍ SELHÁNÍ V TĚHOTENSTVÍ</a:t>
            </a:r>
          </a:p>
        </p:txBody>
      </p:sp>
      <p:pic>
        <p:nvPicPr>
          <p:cNvPr id="4100" name="Picture 4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" y="26148"/>
            <a:ext cx="1899490" cy="5632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02" name="Picture 6" descr="FNUSA-ICRC oznamuje dalÅ¡Ã­ prvenstvÃ­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8" t="17597" r="15828" b="23306"/>
          <a:stretch/>
        </p:blipFill>
        <p:spPr bwMode="auto">
          <a:xfrm>
            <a:off x="7524327" y="2"/>
            <a:ext cx="1498293" cy="60794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8" name="Obdélník 7"/>
          <p:cNvSpPr/>
          <p:nvPr/>
        </p:nvSpPr>
        <p:spPr>
          <a:xfrm>
            <a:off x="219949" y="3212976"/>
            <a:ext cx="8396485" cy="24735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cs-CZ" sz="2400" b="1" dirty="0" smtClean="0">
                <a:solidFill>
                  <a:srgbClr val="C00000"/>
                </a:solidFill>
              </a:rPr>
              <a:t>Srdeční </a:t>
            </a:r>
            <a:r>
              <a:rPr lang="cs-CZ" sz="2400" b="1" dirty="0">
                <a:solidFill>
                  <a:srgbClr val="C00000"/>
                </a:solidFill>
              </a:rPr>
              <a:t>onemocnění </a:t>
            </a:r>
            <a:r>
              <a:rPr lang="cs-CZ" sz="2400" b="1" dirty="0" smtClean="0">
                <a:solidFill>
                  <a:srgbClr val="C00000"/>
                </a:solidFill>
              </a:rPr>
              <a:t>je přítomno </a:t>
            </a:r>
            <a:r>
              <a:rPr lang="cs-CZ" sz="2400" b="1" dirty="0">
                <a:solidFill>
                  <a:srgbClr val="C00000"/>
                </a:solidFill>
              </a:rPr>
              <a:t>jen </a:t>
            </a:r>
            <a:r>
              <a:rPr lang="cs-CZ" sz="2400" b="1" dirty="0" smtClean="0">
                <a:solidFill>
                  <a:srgbClr val="C00000"/>
                </a:solidFill>
              </a:rPr>
              <a:t>u 0,5-1</a:t>
            </a:r>
            <a:r>
              <a:rPr lang="cs-CZ" sz="2400" b="1" dirty="0">
                <a:solidFill>
                  <a:srgbClr val="C00000"/>
                </a:solidFill>
              </a:rPr>
              <a:t>% těhotných, </a:t>
            </a:r>
            <a:r>
              <a:rPr lang="cs-CZ" sz="2400" b="1" dirty="0" smtClean="0">
                <a:solidFill>
                  <a:srgbClr val="C00000"/>
                </a:solidFill>
              </a:rPr>
              <a:t>je ale </a:t>
            </a:r>
            <a:r>
              <a:rPr lang="cs-CZ" sz="2400" b="1" dirty="0">
                <a:solidFill>
                  <a:srgbClr val="C00000"/>
                </a:solidFill>
              </a:rPr>
              <a:t>spojeno se nezanedbatelnou mortalitou a morbiditou u matek i plodů. </a:t>
            </a:r>
            <a:endParaRPr lang="cs-CZ" sz="2400" b="1" dirty="0" smtClean="0">
              <a:solidFill>
                <a:srgbClr val="C00000"/>
              </a:solidFill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cs-CZ" sz="2400" b="1" dirty="0" smtClean="0">
                <a:solidFill>
                  <a:srgbClr val="C00000"/>
                </a:solidFill>
              </a:rPr>
              <a:t>Kardiovaskulární </a:t>
            </a:r>
            <a:r>
              <a:rPr lang="cs-CZ" sz="2400" b="1" dirty="0">
                <a:solidFill>
                  <a:srgbClr val="C00000"/>
                </a:solidFill>
              </a:rPr>
              <a:t>příhody jsou nejčastější příčinou mortality těhotných žen v rozvinutém </a:t>
            </a:r>
            <a:r>
              <a:rPr lang="cs-CZ" sz="2400" b="1" dirty="0" smtClean="0">
                <a:solidFill>
                  <a:srgbClr val="C00000"/>
                </a:solidFill>
              </a:rPr>
              <a:t>světě.</a:t>
            </a:r>
            <a:endParaRPr lang="cs-CZ" sz="1000" b="1" dirty="0">
              <a:solidFill>
                <a:srgbClr val="C00000"/>
              </a:solidFill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cs-CZ" sz="2400" b="1" dirty="0" smtClean="0">
                <a:solidFill>
                  <a:srgbClr val="C00000"/>
                </a:solidFill>
              </a:rPr>
              <a:t>U </a:t>
            </a:r>
            <a:r>
              <a:rPr lang="cs-CZ" sz="2400" b="1" dirty="0">
                <a:solidFill>
                  <a:srgbClr val="C00000"/>
                </a:solidFill>
              </a:rPr>
              <a:t>žen s dilatační kardiomyopatií </a:t>
            </a:r>
            <a:r>
              <a:rPr lang="cs-CZ" sz="2400" b="1" dirty="0" smtClean="0">
                <a:solidFill>
                  <a:srgbClr val="C00000"/>
                </a:solidFill>
              </a:rPr>
              <a:t>se </a:t>
            </a:r>
            <a:r>
              <a:rPr lang="cs-CZ" sz="2400" b="1" dirty="0">
                <a:solidFill>
                  <a:srgbClr val="C00000"/>
                </a:solidFill>
              </a:rPr>
              <a:t>kardiální komplikace v těhotenství </a:t>
            </a:r>
            <a:r>
              <a:rPr lang="cs-CZ" sz="2400" b="1" dirty="0" smtClean="0">
                <a:solidFill>
                  <a:srgbClr val="C00000"/>
                </a:solidFill>
              </a:rPr>
              <a:t>vyskytly </a:t>
            </a:r>
            <a:r>
              <a:rPr lang="cs-CZ" sz="2400" b="1" dirty="0">
                <a:solidFill>
                  <a:srgbClr val="C00000"/>
                </a:solidFill>
              </a:rPr>
              <a:t>až u 39% z </a:t>
            </a:r>
            <a:r>
              <a:rPr lang="cs-CZ" sz="2400" b="1" dirty="0" smtClean="0">
                <a:solidFill>
                  <a:srgbClr val="C00000"/>
                </a:solidFill>
              </a:rPr>
              <a:t>nich.</a:t>
            </a:r>
            <a:endParaRPr lang="cs-CZ" sz="1000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859" y="1754874"/>
            <a:ext cx="4094663" cy="954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597352"/>
            <a:ext cx="2996357" cy="16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874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 txBox="1">
            <a:spLocks noChangeArrowheads="1"/>
          </p:cNvSpPr>
          <p:nvPr/>
        </p:nvSpPr>
        <p:spPr bwMode="auto">
          <a:xfrm>
            <a:off x="1908175" y="242888"/>
            <a:ext cx="584041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Wingdings" panose="05000000000000000000" pitchFamily="2" charset="2"/>
              <a:buChar char="§"/>
              <a:defRPr sz="2800">
                <a:solidFill>
                  <a:srgbClr val="595959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Wingdings" panose="05000000000000000000" pitchFamily="2" charset="2"/>
              <a:buChar char="§"/>
              <a:defRPr sz="2400">
                <a:solidFill>
                  <a:srgbClr val="595959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1253B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1253B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400" b="1">
                <a:solidFill>
                  <a:srgbClr val="E00034"/>
                </a:solidFill>
                <a:latin typeface="Arial" panose="020B0604020202020204" pitchFamily="34" charset="0"/>
              </a:rPr>
              <a:t>Hypertrofická kardiomyopatie</a:t>
            </a:r>
          </a:p>
        </p:txBody>
      </p:sp>
      <p:pic>
        <p:nvPicPr>
          <p:cNvPr id="2355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" t="13406" r="7709" b="14252"/>
          <a:stretch>
            <a:fillRect/>
          </a:stretch>
        </p:blipFill>
        <p:spPr bwMode="auto">
          <a:xfrm>
            <a:off x="5922964" y="4179888"/>
            <a:ext cx="293411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207963" y="1557338"/>
            <a:ext cx="5227637" cy="4200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Clr>
                <a:srgbClr val="FF0000"/>
              </a:buClr>
              <a:defRPr/>
            </a:pPr>
            <a:endParaRPr lang="cs-CZ" sz="2400" b="1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002060"/>
                </a:solidFill>
              </a:rPr>
              <a:t>Nejčastější KMP s prevalencí 1:500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002060"/>
                </a:solidFill>
              </a:rPr>
              <a:t>Hypertrofie stěn LK nad 15mm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002060"/>
                </a:solidFill>
              </a:rPr>
              <a:t>Autosomálně </a:t>
            </a:r>
            <a:r>
              <a:rPr lang="cs-CZ" sz="2400" b="1" dirty="0" err="1">
                <a:solidFill>
                  <a:srgbClr val="002060"/>
                </a:solidFill>
              </a:rPr>
              <a:t>domimantní</a:t>
            </a:r>
            <a:r>
              <a:rPr lang="cs-CZ" sz="2400" b="1" dirty="0">
                <a:solidFill>
                  <a:srgbClr val="002060"/>
                </a:solidFill>
              </a:rPr>
              <a:t> dědičnost, „</a:t>
            </a:r>
            <a:r>
              <a:rPr lang="cs-CZ" sz="2400" b="1" dirty="0" err="1">
                <a:solidFill>
                  <a:srgbClr val="002060"/>
                </a:solidFill>
              </a:rPr>
              <a:t>sarkomerická</a:t>
            </a:r>
            <a:r>
              <a:rPr lang="cs-CZ" sz="2400" b="1" dirty="0">
                <a:solidFill>
                  <a:srgbClr val="002060"/>
                </a:solidFill>
              </a:rPr>
              <a:t> KMP“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0070C0"/>
                </a:solidFill>
              </a:rPr>
              <a:t>Těhotenství bývá obvykle dobře snášeno (WHA třída II-III)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002060"/>
                </a:solidFill>
              </a:rPr>
              <a:t>s výjimkou případů se </a:t>
            </a:r>
            <a:r>
              <a:rPr lang="cs-CZ" sz="2400" b="1" dirty="0" smtClean="0">
                <a:solidFill>
                  <a:srgbClr val="002060"/>
                </a:solidFill>
              </a:rPr>
              <a:t>systolickou </a:t>
            </a:r>
            <a:r>
              <a:rPr lang="cs-CZ" sz="2400" b="1" dirty="0">
                <a:solidFill>
                  <a:srgbClr val="002060"/>
                </a:solidFill>
              </a:rPr>
              <a:t>dysfunkcí LK, NYHA III-IV, vysokým LVOTG a přítomností arytmií (WHO třída IV)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0070C0"/>
                </a:solidFill>
              </a:rPr>
              <a:t>Obvykle spontánní vaginální porod</a:t>
            </a:r>
          </a:p>
        </p:txBody>
      </p:sp>
      <p:pic>
        <p:nvPicPr>
          <p:cNvPr id="7" name="Picture 4" descr="SouvisejÃ­cÃ­ obrÃ¡ze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" y="26148"/>
            <a:ext cx="1899490" cy="5632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24" y="76840"/>
            <a:ext cx="1353328" cy="5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HKMP ECHO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21697" y="1136546"/>
            <a:ext cx="2935384" cy="293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4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2"/>
          <p:cNvSpPr txBox="1">
            <a:spLocks noChangeArrowheads="1"/>
          </p:cNvSpPr>
          <p:nvPr/>
        </p:nvSpPr>
        <p:spPr bwMode="auto">
          <a:xfrm>
            <a:off x="1908175" y="242888"/>
            <a:ext cx="584041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Wingdings" panose="05000000000000000000" pitchFamily="2" charset="2"/>
              <a:buChar char="§"/>
              <a:defRPr sz="2800">
                <a:solidFill>
                  <a:srgbClr val="595959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Wingdings" panose="05000000000000000000" pitchFamily="2" charset="2"/>
              <a:buChar char="§"/>
              <a:defRPr sz="2400">
                <a:solidFill>
                  <a:srgbClr val="595959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1253B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1253B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400" b="1">
                <a:solidFill>
                  <a:srgbClr val="E00034"/>
                </a:solidFill>
                <a:latin typeface="Arial" panose="020B0604020202020204" pitchFamily="34" charset="0"/>
              </a:rPr>
              <a:t>Hypertrofická kardiomoypatie</a:t>
            </a: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4292600"/>
            <a:ext cx="4230688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323850" y="1287463"/>
            <a:ext cx="8424614" cy="2820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002060"/>
                </a:solidFill>
              </a:rPr>
              <a:t>Terapií volby je podávání betablokátorů (</a:t>
            </a:r>
            <a:r>
              <a:rPr lang="cs-CZ" sz="2400" b="1" dirty="0" err="1">
                <a:solidFill>
                  <a:srgbClr val="002060"/>
                </a:solidFill>
              </a:rPr>
              <a:t>metoprolol</a:t>
            </a:r>
            <a:r>
              <a:rPr lang="cs-CZ" sz="2400" b="1" dirty="0">
                <a:solidFill>
                  <a:srgbClr val="002060"/>
                </a:solidFill>
              </a:rPr>
              <a:t>, </a:t>
            </a:r>
            <a:r>
              <a:rPr lang="cs-CZ" sz="2400" b="1" dirty="0" err="1">
                <a:solidFill>
                  <a:srgbClr val="002060"/>
                </a:solidFill>
              </a:rPr>
              <a:t>bisoprolol</a:t>
            </a:r>
            <a:r>
              <a:rPr lang="cs-CZ" sz="2400" b="1" dirty="0">
                <a:solidFill>
                  <a:srgbClr val="002060"/>
                </a:solidFill>
              </a:rPr>
              <a:t>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 err="1">
                <a:solidFill>
                  <a:srgbClr val="002060"/>
                </a:solidFill>
              </a:rPr>
              <a:t>Verapamil</a:t>
            </a:r>
            <a:r>
              <a:rPr lang="cs-CZ" sz="2400" b="1" dirty="0">
                <a:solidFill>
                  <a:srgbClr val="002060"/>
                </a:solidFill>
              </a:rPr>
              <a:t> méně vhodný (AV blokáda u </a:t>
            </a:r>
            <a:r>
              <a:rPr lang="cs-CZ" sz="2400" b="1" dirty="0" err="1">
                <a:solidFill>
                  <a:srgbClr val="002060"/>
                </a:solidFill>
              </a:rPr>
              <a:t>dítětě</a:t>
            </a:r>
            <a:r>
              <a:rPr lang="cs-CZ" sz="2400" b="1" dirty="0">
                <a:solidFill>
                  <a:srgbClr val="002060"/>
                </a:solidFill>
              </a:rPr>
              <a:t>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002060"/>
                </a:solidFill>
              </a:rPr>
              <a:t>Při arytmiích </a:t>
            </a:r>
            <a:r>
              <a:rPr lang="cs-CZ" sz="2400" b="1" dirty="0" err="1">
                <a:solidFill>
                  <a:srgbClr val="002060"/>
                </a:solidFill>
              </a:rPr>
              <a:t>sotalol</a:t>
            </a:r>
            <a:r>
              <a:rPr lang="cs-CZ" sz="2400" b="1" dirty="0">
                <a:solidFill>
                  <a:srgbClr val="002060"/>
                </a:solidFill>
              </a:rPr>
              <a:t>, </a:t>
            </a:r>
            <a:r>
              <a:rPr lang="cs-CZ" sz="2400" b="1" dirty="0" err="1">
                <a:solidFill>
                  <a:srgbClr val="002060"/>
                </a:solidFill>
              </a:rPr>
              <a:t>amiodaron</a:t>
            </a:r>
            <a:r>
              <a:rPr lang="cs-CZ" sz="2400" b="1" dirty="0">
                <a:solidFill>
                  <a:srgbClr val="002060"/>
                </a:solidFill>
              </a:rPr>
              <a:t> jen v kritickém případě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002060"/>
                </a:solidFill>
              </a:rPr>
              <a:t>Diuretika při symptomech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002060"/>
                </a:solidFill>
              </a:rPr>
              <a:t>Vysoký LVOTG řešit před otěhotněním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002060"/>
                </a:solidFill>
              </a:rPr>
              <a:t>Genetické testování</a:t>
            </a:r>
          </a:p>
        </p:txBody>
      </p:sp>
      <p:sp>
        <p:nvSpPr>
          <p:cNvPr id="24584" name="Obdélník 7"/>
          <p:cNvSpPr>
            <a:spLocks noChangeArrowheads="1"/>
          </p:cNvSpPr>
          <p:nvPr/>
        </p:nvSpPr>
        <p:spPr bwMode="auto">
          <a:xfrm>
            <a:off x="323850" y="6445250"/>
            <a:ext cx="52197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 dirty="0" err="1"/>
              <a:t>Eur</a:t>
            </a:r>
            <a:r>
              <a:rPr lang="en-US" altLang="en-US" sz="1200" dirty="0"/>
              <a:t> Heart J</a:t>
            </a:r>
            <a:r>
              <a:rPr lang="cs-CZ" altLang="en-US" sz="1200" dirty="0"/>
              <a:t> </a:t>
            </a:r>
            <a:r>
              <a:rPr lang="en-US" altLang="en-US" sz="1200" dirty="0"/>
              <a:t>2011</a:t>
            </a:r>
            <a:r>
              <a:rPr lang="cs-CZ" altLang="en-US" sz="1200" dirty="0"/>
              <a:t>;</a:t>
            </a:r>
            <a:r>
              <a:rPr lang="en-US" altLang="en-US" sz="1200" dirty="0"/>
              <a:t>32,3147–3197</a:t>
            </a:r>
            <a:endParaRPr lang="cs-CZ" altLang="en-US" sz="1200" dirty="0"/>
          </a:p>
        </p:txBody>
      </p:sp>
      <p:pic>
        <p:nvPicPr>
          <p:cNvPr id="9" name="Picture 4" descr="SouvisejÃ­cÃ­ obrÃ¡ze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" y="26148"/>
            <a:ext cx="1899490" cy="5632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24" y="76840"/>
            <a:ext cx="1353328" cy="5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HKMP baz HLK ECH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41136" y="3712631"/>
            <a:ext cx="2973238" cy="297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5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 txBox="1">
            <a:spLocks noChangeArrowheads="1"/>
          </p:cNvSpPr>
          <p:nvPr/>
        </p:nvSpPr>
        <p:spPr bwMode="auto">
          <a:xfrm>
            <a:off x="1908175" y="242888"/>
            <a:ext cx="584041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Wingdings" panose="05000000000000000000" pitchFamily="2" charset="2"/>
              <a:buChar char="§"/>
              <a:defRPr sz="2800">
                <a:solidFill>
                  <a:srgbClr val="595959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Wingdings" panose="05000000000000000000" pitchFamily="2" charset="2"/>
              <a:buChar char="§"/>
              <a:defRPr sz="2400">
                <a:solidFill>
                  <a:srgbClr val="595959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1253B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1253B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400" b="1">
                <a:solidFill>
                  <a:srgbClr val="E00034"/>
                </a:solidFill>
                <a:latin typeface="Arial" panose="020B0604020202020204" pitchFamily="34" charset="0"/>
              </a:rPr>
              <a:t>Další kardiomyopatie</a:t>
            </a:r>
          </a:p>
        </p:txBody>
      </p:sp>
      <p:sp>
        <p:nvSpPr>
          <p:cNvPr id="5" name="Obdélník 4"/>
          <p:cNvSpPr/>
          <p:nvPr/>
        </p:nvSpPr>
        <p:spPr>
          <a:xfrm>
            <a:off x="107950" y="1268413"/>
            <a:ext cx="8280400" cy="4524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E00034"/>
                </a:solidFill>
                <a:latin typeface="+mn-lt"/>
              </a:rPr>
              <a:t>ARVC </a:t>
            </a:r>
            <a:r>
              <a:rPr lang="cs-CZ" sz="2400" b="1" dirty="0">
                <a:solidFill>
                  <a:srgbClr val="002060"/>
                </a:solidFill>
                <a:latin typeface="+mn-lt"/>
              </a:rPr>
              <a:t>– vzácná (1:5000), obtížná diagnostika, typická přítomnosti arytmií, léčba </a:t>
            </a:r>
            <a:r>
              <a:rPr lang="cs-CZ" sz="2400" b="1" dirty="0" err="1">
                <a:solidFill>
                  <a:srgbClr val="002060"/>
                </a:solidFill>
                <a:latin typeface="+mn-lt"/>
              </a:rPr>
              <a:t>sotalolem</a:t>
            </a:r>
            <a:r>
              <a:rPr lang="cs-CZ" sz="2400" b="1" dirty="0">
                <a:solidFill>
                  <a:srgbClr val="002060"/>
                </a:solidFill>
                <a:latin typeface="+mn-lt"/>
              </a:rPr>
              <a:t>, těhotenství snášeno obvykle </a:t>
            </a:r>
            <a:r>
              <a:rPr lang="cs-CZ" sz="2400" b="1" dirty="0" smtClean="0">
                <a:solidFill>
                  <a:srgbClr val="002060"/>
                </a:solidFill>
                <a:latin typeface="+mn-lt"/>
              </a:rPr>
              <a:t>dobře, nebyl prokázán vyšší výskyt arytmií</a:t>
            </a:r>
            <a:endParaRPr lang="cs-CZ" sz="2400" b="1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cs-CZ" sz="2400" b="1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E00034"/>
                </a:solidFill>
                <a:latin typeface="+mn-lt"/>
              </a:rPr>
              <a:t>LVNC</a:t>
            </a:r>
            <a:r>
              <a:rPr lang="cs-CZ" sz="2400" b="1" dirty="0">
                <a:solidFill>
                  <a:srgbClr val="002060"/>
                </a:solidFill>
                <a:latin typeface="+mn-lt"/>
              </a:rPr>
              <a:t> – málo častá, těhotenství snášeno obvykle dobře, riziko </a:t>
            </a:r>
            <a:r>
              <a:rPr lang="cs-CZ" sz="2400" b="1" dirty="0" err="1">
                <a:solidFill>
                  <a:srgbClr val="002060"/>
                </a:solidFill>
                <a:latin typeface="+mn-lt"/>
              </a:rPr>
              <a:t>trombembolismu</a:t>
            </a:r>
            <a:r>
              <a:rPr lang="cs-CZ" sz="2400" b="1" dirty="0">
                <a:solidFill>
                  <a:srgbClr val="002060"/>
                </a:solidFill>
                <a:latin typeface="+mn-lt"/>
              </a:rPr>
              <a:t> z LK, antikoagulační léčba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cs-CZ" sz="2400" b="1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E00034"/>
                </a:solidFill>
                <a:latin typeface="+mn-lt"/>
              </a:rPr>
              <a:t>RKMP</a:t>
            </a:r>
            <a:r>
              <a:rPr lang="cs-CZ" sz="2400" b="1" dirty="0">
                <a:solidFill>
                  <a:srgbClr val="002060"/>
                </a:solidFill>
                <a:latin typeface="+mn-lt"/>
              </a:rPr>
              <a:t> – vzácná, </a:t>
            </a:r>
            <a:r>
              <a:rPr lang="cs-CZ" sz="2400" b="1" dirty="0">
                <a:solidFill>
                  <a:srgbClr val="0070C0"/>
                </a:solidFill>
                <a:latin typeface="+mn-lt"/>
              </a:rPr>
              <a:t>vysoké riziko komplikací </a:t>
            </a:r>
          </a:p>
          <a:p>
            <a:pPr>
              <a:buClr>
                <a:srgbClr val="FF0000"/>
              </a:buClr>
              <a:defRPr/>
            </a:pPr>
            <a:r>
              <a:rPr lang="cs-CZ" sz="2400" b="1" dirty="0">
                <a:solidFill>
                  <a:srgbClr val="0070C0"/>
                </a:solidFill>
                <a:latin typeface="+mn-lt"/>
              </a:rPr>
              <a:t>    v průběhu gravidity, špatná prognóza, </a:t>
            </a:r>
          </a:p>
          <a:p>
            <a:pPr>
              <a:buClr>
                <a:srgbClr val="FF0000"/>
              </a:buClr>
              <a:defRPr/>
            </a:pPr>
            <a:r>
              <a:rPr lang="cs-CZ" sz="2400" b="1" dirty="0">
                <a:solidFill>
                  <a:srgbClr val="C00000"/>
                </a:solidFill>
                <a:latin typeface="+mn-lt"/>
              </a:rPr>
              <a:t>   </a:t>
            </a:r>
            <a:r>
              <a:rPr lang="cs-CZ" sz="2400" b="1" dirty="0" smtClean="0">
                <a:solidFill>
                  <a:srgbClr val="C00000"/>
                </a:solidFill>
                <a:latin typeface="+mn-lt"/>
              </a:rPr>
              <a:t>           </a:t>
            </a:r>
            <a:r>
              <a:rPr lang="cs-CZ" sz="2400" b="1" dirty="0">
                <a:solidFill>
                  <a:srgbClr val="C00000"/>
                </a:solidFill>
                <a:latin typeface="+mn-lt"/>
              </a:rPr>
              <a:t>těhotenství </a:t>
            </a:r>
            <a:r>
              <a:rPr lang="cs-CZ" sz="2400" b="1" dirty="0" smtClean="0">
                <a:solidFill>
                  <a:srgbClr val="C00000"/>
                </a:solidFill>
                <a:latin typeface="+mn-lt"/>
              </a:rPr>
              <a:t>kontraindikováno!</a:t>
            </a:r>
            <a:endParaRPr lang="cs-CZ" sz="2400" b="1" dirty="0">
              <a:solidFill>
                <a:srgbClr val="C00000"/>
              </a:solidFill>
              <a:latin typeface="+mn-lt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cs-CZ" sz="2400" b="1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cs-CZ" sz="2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" name="HCM s restr fen KM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076700"/>
            <a:ext cx="26543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SouvisejÃ­cÃ­ obrÃ¡ze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" y="26148"/>
            <a:ext cx="1899490" cy="5632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24" y="76840"/>
            <a:ext cx="1353328" cy="5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Šipka doprava 2"/>
          <p:cNvSpPr/>
          <p:nvPr/>
        </p:nvSpPr>
        <p:spPr>
          <a:xfrm>
            <a:off x="716694" y="4725144"/>
            <a:ext cx="274391" cy="144016"/>
          </a:xfrm>
          <a:prstGeom prst="righ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785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 txBox="1">
            <a:spLocks noChangeArrowheads="1"/>
          </p:cNvSpPr>
          <p:nvPr/>
        </p:nvSpPr>
        <p:spPr bwMode="auto">
          <a:xfrm>
            <a:off x="2195735" y="242888"/>
            <a:ext cx="4680521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Wingdings" panose="05000000000000000000" pitchFamily="2" charset="2"/>
              <a:buChar char="§"/>
              <a:defRPr sz="2800">
                <a:solidFill>
                  <a:srgbClr val="595959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114000"/>
              </a:lnSpc>
              <a:spcAft>
                <a:spcPts val="600"/>
              </a:spcAft>
              <a:buClr>
                <a:srgbClr val="E1253B"/>
              </a:buClr>
              <a:buFont typeface="Wingdings" panose="05000000000000000000" pitchFamily="2" charset="2"/>
              <a:buChar char="§"/>
              <a:defRPr sz="2400">
                <a:solidFill>
                  <a:srgbClr val="595959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1253B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1253B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400" b="1" dirty="0" err="1">
                <a:solidFill>
                  <a:srgbClr val="E00034"/>
                </a:solidFill>
                <a:latin typeface="Arial" panose="020B0604020202020204" pitchFamily="34" charset="0"/>
              </a:rPr>
              <a:t>Prekoncepční</a:t>
            </a:r>
            <a:r>
              <a:rPr lang="cs-CZ" altLang="cs-CZ" sz="2400" b="1" dirty="0">
                <a:solidFill>
                  <a:srgbClr val="E00034"/>
                </a:solidFill>
                <a:latin typeface="Arial" panose="020B0604020202020204" pitchFamily="34" charset="0"/>
              </a:rPr>
              <a:t> opatření</a:t>
            </a:r>
          </a:p>
        </p:txBody>
      </p:sp>
      <p:sp>
        <p:nvSpPr>
          <p:cNvPr id="5" name="Obdélník 4"/>
          <p:cNvSpPr/>
          <p:nvPr/>
        </p:nvSpPr>
        <p:spPr>
          <a:xfrm>
            <a:off x="395288" y="1628775"/>
            <a:ext cx="8064500" cy="41544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cs-CZ" sz="2400" b="1" dirty="0">
                <a:solidFill>
                  <a:srgbClr val="0070C0"/>
                </a:solidFill>
                <a:latin typeface="+mn-lt"/>
              </a:rPr>
              <a:t>Konzultace s matkou, resp. oběma rodiči, ideálně ve spolupráci gynekologa a kardiologa, ev. genetika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cs-CZ" sz="2400" b="1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002060"/>
                </a:solidFill>
                <a:latin typeface="+mn-lt"/>
              </a:rPr>
              <a:t>pokročilost onemocnění a funkční stav nemocné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002060"/>
                </a:solidFill>
                <a:latin typeface="+mn-lt"/>
              </a:rPr>
              <a:t>vliv těhotenství na vývoj srdeční nemoci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002060"/>
                </a:solidFill>
                <a:latin typeface="+mn-lt"/>
              </a:rPr>
              <a:t>vliv kardiálního postižení na vývoj plodu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002060"/>
                </a:solidFill>
                <a:latin typeface="+mn-lt"/>
              </a:rPr>
              <a:t>prognóza matky a schopnost se o dítě starat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002060"/>
                </a:solidFill>
                <a:latin typeface="+mn-lt"/>
              </a:rPr>
              <a:t>farmakologická i nefarmakologická léčba před těhotenstvím a zejména v jeho průběhu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002060"/>
                </a:solidFill>
                <a:latin typeface="+mn-lt"/>
              </a:rPr>
              <a:t>riziko přenosu nemoci na dítě, genetické poradenství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002060"/>
                </a:solidFill>
                <a:latin typeface="+mn-lt"/>
              </a:rPr>
              <a:t>naplánování monitoringu v průběhu těhotenství</a:t>
            </a:r>
          </a:p>
        </p:txBody>
      </p:sp>
      <p:pic>
        <p:nvPicPr>
          <p:cNvPr id="6" name="Picture 4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" y="26148"/>
            <a:ext cx="1899490" cy="5632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24" y="76840"/>
            <a:ext cx="1353328" cy="5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78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776538" y="458788"/>
            <a:ext cx="2014537" cy="5254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rgbClr val="C00000"/>
                </a:solidFill>
              </a:rPr>
              <a:t>Závěrem…</a:t>
            </a:r>
          </a:p>
        </p:txBody>
      </p:sp>
      <p:sp>
        <p:nvSpPr>
          <p:cNvPr id="3" name="Obdélník 2"/>
          <p:cNvSpPr/>
          <p:nvPr/>
        </p:nvSpPr>
        <p:spPr>
          <a:xfrm>
            <a:off x="271491" y="1106488"/>
            <a:ext cx="8713663" cy="4338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en-US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Kardiomyopatie se mohou manifestovat v mladším věku a postihovat tak ženy ve fertilním věku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cs-CZ" altLang="en-US" sz="10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en-US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Těhotenství má na průběh kardiomyopatií potenciálně negativní vliv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cs-CZ" altLang="en-US" sz="10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en-US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Farmakologická léčba kardiomyopatií může mít mnohdy negativní vliv na plod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cs-CZ" altLang="en-US" sz="10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en-US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Pro optimalizaci péče o </a:t>
            </a:r>
            <a:r>
              <a:rPr lang="cs-CZ" altLang="en-US" sz="2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těhotné </a:t>
            </a:r>
            <a:r>
              <a:rPr lang="cs-CZ" altLang="en-US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s kardiomyopatiemi </a:t>
            </a:r>
            <a:r>
              <a:rPr lang="cs-CZ" altLang="en-US" sz="2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je </a:t>
            </a:r>
            <a:r>
              <a:rPr lang="cs-CZ" altLang="en-US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nezbytná </a:t>
            </a:r>
            <a:r>
              <a:rPr lang="cs-CZ" altLang="en-US" sz="2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týmová spolupráce s </a:t>
            </a:r>
            <a:r>
              <a:rPr lang="cs-CZ" altLang="en-US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klíčovou </a:t>
            </a:r>
            <a:r>
              <a:rPr lang="cs-CZ" altLang="en-US" sz="2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rolí kardiologa, gynekologa a </a:t>
            </a:r>
            <a:r>
              <a:rPr lang="cs-CZ" altLang="en-US" sz="24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neonatologa</a:t>
            </a:r>
            <a:endParaRPr lang="cs-CZ" altLang="en-US" b="1" dirty="0">
              <a:solidFill>
                <a:srgbClr val="9A0000"/>
              </a:solidFill>
              <a:latin typeface="Calibri" panose="020F0502020204030204" pitchFamily="34" charset="0"/>
            </a:endParaRPr>
          </a:p>
        </p:txBody>
      </p:sp>
      <p:pic>
        <p:nvPicPr>
          <p:cNvPr id="29700" name="Picture 1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3" y="5445125"/>
            <a:ext cx="2474912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MF-E.avi"/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08" b="13255"/>
          <a:stretch>
            <a:fillRect/>
          </a:stretch>
        </p:blipFill>
        <p:spPr bwMode="auto">
          <a:xfrm>
            <a:off x="611188" y="5527675"/>
            <a:ext cx="1728787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ouvisejÃ­cÃ­ obrÃ¡ze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" y="26148"/>
            <a:ext cx="1899490" cy="5632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24" y="76840"/>
            <a:ext cx="1353328" cy="5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49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24" y="94092"/>
            <a:ext cx="1353328" cy="5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72" y="1431984"/>
            <a:ext cx="4614164" cy="308687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 bwMode="auto">
          <a:xfrm>
            <a:off x="3779912" y="5064877"/>
            <a:ext cx="4437376" cy="5963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>
            <a:glow rad="139700">
              <a:srgbClr val="C6D9F1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32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Děkuji za pozornost!</a:t>
            </a:r>
            <a:endParaRPr kumimoji="0" lang="cs-CZ" sz="3200" b="1" i="0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SouvisejÃ­cÃ­ obrÃ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" y="26148"/>
            <a:ext cx="1899490" cy="5632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4399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 bwMode="auto">
          <a:xfrm>
            <a:off x="1259630" y="836712"/>
            <a:ext cx="6336705" cy="608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glow rad="139700">
              <a:schemeClr val="tx2">
                <a:lumMod val="40000"/>
                <a:lumOff val="60000"/>
                <a:alpha val="40000"/>
              </a:schemeClr>
            </a:glow>
            <a:outerShdw blurRad="40000" dist="20000" dir="5400000" rotWithShape="0">
              <a:schemeClr val="tx1">
                <a:alpha val="38000"/>
              </a:schemeClr>
            </a:outerShdw>
            <a:softEdge rad="31750"/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800" b="1" dirty="0" err="1" smtClean="0">
                <a:solidFill>
                  <a:srgbClr val="0028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Hemodynamické</a:t>
            </a:r>
            <a:r>
              <a:rPr lang="cs-CZ" sz="2800" b="1" dirty="0" smtClean="0">
                <a:solidFill>
                  <a:srgbClr val="0028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změny v těhotenství</a:t>
            </a:r>
          </a:p>
        </p:txBody>
      </p:sp>
      <p:pic>
        <p:nvPicPr>
          <p:cNvPr id="4100" name="Picture 4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" y="26148"/>
            <a:ext cx="1899490" cy="5632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02" name="Picture 6" descr="FNUSA-ICRC oznamuje dalÅ¡Ã­ prvenstvÃ­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8" t="17597" r="15828" b="23306"/>
          <a:stretch/>
        </p:blipFill>
        <p:spPr bwMode="auto">
          <a:xfrm>
            <a:off x="7524327" y="2"/>
            <a:ext cx="1498293" cy="60794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259631" y="1700808"/>
            <a:ext cx="2703477" cy="44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167" y="6453336"/>
            <a:ext cx="2609453" cy="28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41" y="2420888"/>
            <a:ext cx="8340129" cy="398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69"/>
          <a:stretch/>
        </p:blipFill>
        <p:spPr bwMode="auto">
          <a:xfrm>
            <a:off x="4067944" y="1682719"/>
            <a:ext cx="2703477" cy="37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779913" y="2780928"/>
            <a:ext cx="4968551" cy="338437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aoblený obdélník 3"/>
          <p:cNvSpPr/>
          <p:nvPr/>
        </p:nvSpPr>
        <p:spPr>
          <a:xfrm>
            <a:off x="271772" y="2772302"/>
            <a:ext cx="3580147" cy="34563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874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 bwMode="auto">
          <a:xfrm>
            <a:off x="1547663" y="836712"/>
            <a:ext cx="6048673" cy="608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glow rad="139700">
              <a:schemeClr val="tx2">
                <a:lumMod val="40000"/>
                <a:lumOff val="60000"/>
                <a:alpha val="40000"/>
              </a:schemeClr>
            </a:glow>
            <a:outerShdw blurRad="40000" dist="20000" dir="5400000" rotWithShape="0">
              <a:schemeClr val="tx1">
                <a:alpha val="38000"/>
              </a:schemeClr>
            </a:outerShdw>
            <a:softEdge rad="31750"/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800" b="1" dirty="0" err="1" smtClean="0">
                <a:solidFill>
                  <a:srgbClr val="0028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Hemodynamické</a:t>
            </a:r>
            <a:r>
              <a:rPr lang="cs-CZ" sz="2800" b="1" dirty="0" smtClean="0">
                <a:solidFill>
                  <a:srgbClr val="0028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změny při porodu</a:t>
            </a:r>
          </a:p>
        </p:txBody>
      </p:sp>
      <p:pic>
        <p:nvPicPr>
          <p:cNvPr id="4100" name="Picture 4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" y="26148"/>
            <a:ext cx="1899490" cy="5632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02" name="Picture 6" descr="FNUSA-ICRC oznamuje dalÅ¡Ã­ prvenstvÃ­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8" t="17597" r="15828" b="23306"/>
          <a:stretch/>
        </p:blipFill>
        <p:spPr bwMode="auto">
          <a:xfrm>
            <a:off x="7524327" y="2"/>
            <a:ext cx="1498293" cy="60794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259631" y="1700808"/>
            <a:ext cx="2703477" cy="44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167" y="6453336"/>
            <a:ext cx="2609453" cy="28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41" y="2420888"/>
            <a:ext cx="8340129" cy="398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69"/>
          <a:stretch/>
        </p:blipFill>
        <p:spPr bwMode="auto">
          <a:xfrm>
            <a:off x="4067944" y="1682719"/>
            <a:ext cx="2703477" cy="37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1547663" y="2815935"/>
            <a:ext cx="2160242" cy="338437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aoblený obdélník 9"/>
          <p:cNvSpPr/>
          <p:nvPr/>
        </p:nvSpPr>
        <p:spPr>
          <a:xfrm>
            <a:off x="3592766" y="2743927"/>
            <a:ext cx="5256584" cy="34563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192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0213"/>
            <a:ext cx="8477250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251520" y="4221163"/>
            <a:ext cx="8682930" cy="20881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cs-CZ" sz="2400" b="1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800" b="1" dirty="0">
                <a:solidFill>
                  <a:srgbClr val="002060"/>
                </a:solidFill>
              </a:rPr>
              <a:t>Zhoršení srdečního selhání </a:t>
            </a:r>
            <a:endParaRPr lang="cs-CZ" sz="2800" b="1" dirty="0" smtClean="0">
              <a:solidFill>
                <a:srgbClr val="002060"/>
              </a:solidFill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 smtClean="0">
                <a:solidFill>
                  <a:srgbClr val="0070C0"/>
                </a:solidFill>
              </a:rPr>
              <a:t>Arytmické </a:t>
            </a:r>
            <a:r>
              <a:rPr lang="cs-CZ" sz="2400" b="1" dirty="0">
                <a:solidFill>
                  <a:srgbClr val="0070C0"/>
                </a:solidFill>
              </a:rPr>
              <a:t>komplikace (až s rizikem náhlé srdeční smrti)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00B0F0"/>
                </a:solidFill>
              </a:rPr>
              <a:t>Vedle samotného </a:t>
            </a:r>
            <a:r>
              <a:rPr lang="cs-CZ" sz="2400" b="1" dirty="0" err="1">
                <a:solidFill>
                  <a:srgbClr val="00B0F0"/>
                </a:solidFill>
              </a:rPr>
              <a:t>hemodynamického</a:t>
            </a:r>
            <a:r>
              <a:rPr lang="cs-CZ" sz="2400" b="1" dirty="0">
                <a:solidFill>
                  <a:srgbClr val="00B0F0"/>
                </a:solidFill>
              </a:rPr>
              <a:t> vlivu těhotenství se      uplatňuje i vynechání </a:t>
            </a:r>
            <a:r>
              <a:rPr lang="cs-CZ" sz="2400" b="1" dirty="0" smtClean="0">
                <a:solidFill>
                  <a:srgbClr val="00B0F0"/>
                </a:solidFill>
              </a:rPr>
              <a:t>medikace </a:t>
            </a:r>
            <a:r>
              <a:rPr lang="cs-CZ" sz="2400" b="1" dirty="0">
                <a:solidFill>
                  <a:srgbClr val="00B0F0"/>
                </a:solidFill>
              </a:rPr>
              <a:t>ohrožující vývoj plodu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cs-CZ" sz="2400" b="1" dirty="0">
              <a:solidFill>
                <a:srgbClr val="0070C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5911850" y="6381750"/>
            <a:ext cx="3052763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latin typeface="+mn-lt"/>
              </a:rPr>
              <a:t> Future Cardiol </a:t>
            </a:r>
            <a:r>
              <a:rPr lang="cs-CZ" dirty="0">
                <a:latin typeface="+mn-lt"/>
              </a:rPr>
              <a:t>2016;</a:t>
            </a:r>
            <a:r>
              <a:rPr lang="it-IT" dirty="0">
                <a:latin typeface="+mn-lt"/>
              </a:rPr>
              <a:t>13</a:t>
            </a:r>
            <a:r>
              <a:rPr lang="cs-CZ" dirty="0">
                <a:latin typeface="+mn-lt"/>
              </a:rPr>
              <a:t>:</a:t>
            </a:r>
            <a:r>
              <a:rPr lang="it-IT" dirty="0">
                <a:latin typeface="+mn-lt"/>
              </a:rPr>
              <a:t>81-96</a:t>
            </a:r>
            <a:r>
              <a:rPr lang="it-IT" dirty="0"/>
              <a:t>.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 bwMode="auto">
          <a:xfrm>
            <a:off x="1029968" y="692696"/>
            <a:ext cx="6854400" cy="608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glow rad="139700">
              <a:schemeClr val="tx2">
                <a:lumMod val="40000"/>
                <a:lumOff val="60000"/>
                <a:alpha val="40000"/>
              </a:schemeClr>
            </a:glow>
            <a:outerShdw blurRad="40000" dist="20000" dir="5400000" rotWithShape="0">
              <a:schemeClr val="tx1">
                <a:alpha val="38000"/>
              </a:schemeClr>
            </a:outerShdw>
            <a:softEdge rad="31750"/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800" b="1" dirty="0" smtClean="0">
                <a:solidFill>
                  <a:srgbClr val="0028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Hodnocení rizika gravidity u žen s KMP</a:t>
            </a:r>
          </a:p>
        </p:txBody>
      </p:sp>
      <p:pic>
        <p:nvPicPr>
          <p:cNvPr id="9" name="Picture 6" descr="FNUSA-ICRC oznamuje dalÅ¡Ã­ prvenstvÃ­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8" t="17597" r="15828" b="23306"/>
          <a:stretch/>
        </p:blipFill>
        <p:spPr bwMode="auto">
          <a:xfrm>
            <a:off x="7524327" y="2"/>
            <a:ext cx="1498293" cy="60794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pic>
        <p:nvPicPr>
          <p:cNvPr id="10" name="Picture 4" descr="SouvisejÃ­cÃ­ obrÃ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" y="26148"/>
            <a:ext cx="1899490" cy="5632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7524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" y="26148"/>
            <a:ext cx="1899490" cy="5632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02" name="Picture 6" descr="FNUSA-ICRC oznamuje dalÅ¡Ã­ prvenstvÃ­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8" t="17597" r="15828" b="23306"/>
          <a:stretch/>
        </p:blipFill>
        <p:spPr bwMode="auto">
          <a:xfrm>
            <a:off x="7524327" y="2"/>
            <a:ext cx="1498293" cy="60794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6"/>
          <a:stretch/>
        </p:blipFill>
        <p:spPr bwMode="auto">
          <a:xfrm>
            <a:off x="82857" y="1412776"/>
            <a:ext cx="8817998" cy="291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691680" y="2229585"/>
            <a:ext cx="2592288" cy="2104604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4390480" y="3168909"/>
            <a:ext cx="1440160" cy="117036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5905648" y="3367870"/>
            <a:ext cx="1440160" cy="952476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7558831" y="2232994"/>
            <a:ext cx="1169380" cy="476238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16" y="4380843"/>
            <a:ext cx="866459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92" y="5219188"/>
            <a:ext cx="8664590" cy="83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420" y="6453336"/>
            <a:ext cx="35052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aoblený obdélník 4"/>
          <p:cNvSpPr/>
          <p:nvPr/>
        </p:nvSpPr>
        <p:spPr>
          <a:xfrm>
            <a:off x="7452321" y="1844824"/>
            <a:ext cx="1465786" cy="43204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 bwMode="auto">
          <a:xfrm>
            <a:off x="1029968" y="692696"/>
            <a:ext cx="6854400" cy="608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glow rad="139700">
              <a:schemeClr val="tx2">
                <a:lumMod val="40000"/>
                <a:lumOff val="60000"/>
                <a:alpha val="40000"/>
              </a:schemeClr>
            </a:glow>
            <a:outerShdw blurRad="40000" dist="20000" dir="5400000" rotWithShape="0">
              <a:schemeClr val="tx1">
                <a:alpha val="38000"/>
              </a:schemeClr>
            </a:outerShdw>
            <a:softEdge rad="31750"/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800" b="1" dirty="0" smtClean="0">
                <a:solidFill>
                  <a:srgbClr val="0028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Hodnocení rizika gravidity u žen s KMP</a:t>
            </a:r>
          </a:p>
        </p:txBody>
      </p:sp>
    </p:spTree>
    <p:extLst>
      <p:ext uri="{BB962C8B-B14F-4D97-AF65-F5344CB8AC3E}">
        <p14:creationId xmlns:p14="http://schemas.microsoft.com/office/powerpoint/2010/main" val="33996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" y="26148"/>
            <a:ext cx="1899490" cy="5632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02" name="Picture 6" descr="FNUSA-ICRC oznamuje dalÅ¡Ã­ prvenstvÃ­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8" t="17597" r="15828" b="23306"/>
          <a:stretch/>
        </p:blipFill>
        <p:spPr bwMode="auto">
          <a:xfrm>
            <a:off x="7524327" y="2"/>
            <a:ext cx="1498293" cy="60794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6" name="Obdélník 5"/>
          <p:cNvSpPr/>
          <p:nvPr/>
        </p:nvSpPr>
        <p:spPr bwMode="auto">
          <a:xfrm>
            <a:off x="827585" y="836712"/>
            <a:ext cx="7445888" cy="608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glow rad="139700">
              <a:schemeClr val="tx2">
                <a:lumMod val="40000"/>
                <a:lumOff val="60000"/>
                <a:alpha val="40000"/>
              </a:schemeClr>
            </a:glow>
            <a:outerShdw blurRad="40000" dist="20000" dir="5400000" rotWithShape="0">
              <a:schemeClr val="tx1">
                <a:alpha val="38000"/>
              </a:schemeClr>
            </a:outerShdw>
            <a:softEdge rad="31750"/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800" b="1" dirty="0" smtClean="0">
                <a:solidFill>
                  <a:srgbClr val="0028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Hodnocení rizika gravidity u žen s </a:t>
            </a:r>
            <a:r>
              <a:rPr lang="cs-CZ" sz="2800" b="1" dirty="0" smtClean="0">
                <a:solidFill>
                  <a:srgbClr val="0028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KMP/HF</a:t>
            </a:r>
            <a:endParaRPr lang="cs-CZ" sz="2800" b="1" dirty="0" smtClean="0">
              <a:solidFill>
                <a:srgbClr val="0028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53202"/>
            <a:ext cx="4211960" cy="84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13" y="6525344"/>
            <a:ext cx="4161259" cy="25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67544" y="3177084"/>
            <a:ext cx="8466906" cy="20881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cs-CZ" sz="2400" b="1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 smtClean="0">
                <a:solidFill>
                  <a:srgbClr val="002060"/>
                </a:solidFill>
              </a:rPr>
              <a:t>Analyzováno 383 935 těhotenství z let 2003-2014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cs-CZ" sz="1000" b="1" dirty="0" smtClean="0">
              <a:solidFill>
                <a:srgbClr val="002060"/>
              </a:solidFill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 smtClean="0">
                <a:solidFill>
                  <a:srgbClr val="002060"/>
                </a:solidFill>
              </a:rPr>
              <a:t>Srdeční selhání se vyskytlo v 488 případech (</a:t>
            </a:r>
            <a:r>
              <a:rPr lang="cs-CZ" sz="2400" b="1" dirty="0" err="1" smtClean="0">
                <a:solidFill>
                  <a:srgbClr val="002060"/>
                </a:solidFill>
              </a:rPr>
              <a:t>tj</a:t>
            </a:r>
            <a:r>
              <a:rPr lang="cs-CZ" sz="2400" b="1" dirty="0" smtClean="0">
                <a:solidFill>
                  <a:srgbClr val="002060"/>
                </a:solidFill>
              </a:rPr>
              <a:t> 0,13%; což značí výskyt 126/100 000 těhotenství)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cs-CZ" sz="1000" b="1" dirty="0" smtClean="0">
              <a:solidFill>
                <a:srgbClr val="002060"/>
              </a:solidFill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 smtClean="0">
                <a:solidFill>
                  <a:srgbClr val="002060"/>
                </a:solidFill>
              </a:rPr>
              <a:t>Nejčastější dg. </a:t>
            </a:r>
            <a:r>
              <a:rPr lang="cs-CZ" sz="2400" b="1" dirty="0">
                <a:solidFill>
                  <a:srgbClr val="002060"/>
                </a:solidFill>
              </a:rPr>
              <a:t>b</a:t>
            </a:r>
            <a:r>
              <a:rPr lang="cs-CZ" sz="2400" b="1" dirty="0" smtClean="0">
                <a:solidFill>
                  <a:srgbClr val="002060"/>
                </a:solidFill>
              </a:rPr>
              <a:t>yla PPCM (68%)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cs-CZ" sz="1000" b="1" dirty="0" smtClean="0">
              <a:solidFill>
                <a:srgbClr val="002060"/>
              </a:solidFill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 smtClean="0">
                <a:solidFill>
                  <a:srgbClr val="002060"/>
                </a:solidFill>
              </a:rPr>
              <a:t>Skupina s přítomností srdečního selhání měla vyšší výskyt řady komplikací 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cs-CZ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6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" y="26148"/>
            <a:ext cx="1899490" cy="5632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02" name="Picture 6" descr="FNUSA-ICRC oznamuje dalÅ¡Ã­ prvenstvÃ­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8" t="17597" r="15828" b="23306"/>
          <a:stretch/>
        </p:blipFill>
        <p:spPr bwMode="auto">
          <a:xfrm>
            <a:off x="7524327" y="2"/>
            <a:ext cx="1498293" cy="60794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6" name="Obdélník 5"/>
          <p:cNvSpPr/>
          <p:nvPr/>
        </p:nvSpPr>
        <p:spPr bwMode="auto">
          <a:xfrm>
            <a:off x="827585" y="836712"/>
            <a:ext cx="7445888" cy="608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glow rad="139700">
              <a:schemeClr val="tx2">
                <a:lumMod val="40000"/>
                <a:lumOff val="60000"/>
                <a:alpha val="40000"/>
              </a:schemeClr>
            </a:glow>
            <a:outerShdw blurRad="40000" dist="20000" dir="5400000" rotWithShape="0">
              <a:schemeClr val="tx1">
                <a:alpha val="38000"/>
              </a:schemeClr>
            </a:outerShdw>
            <a:softEdge rad="31750"/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800" b="1" dirty="0" smtClean="0">
                <a:solidFill>
                  <a:srgbClr val="0028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Hodnocení rizika gravidity u žen s KMP/HF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50335"/>
            <a:ext cx="4211960" cy="84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13" y="6525344"/>
            <a:ext cx="4161259" cy="25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683568" y="2996952"/>
            <a:ext cx="7056784" cy="2844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cs-CZ" sz="2400" b="1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 smtClean="0">
                <a:solidFill>
                  <a:srgbClr val="002060"/>
                </a:solidFill>
              </a:rPr>
              <a:t>Předčasný porod 26% </a:t>
            </a:r>
            <a:r>
              <a:rPr lang="cs-CZ" sz="2400" b="1" dirty="0" err="1" smtClean="0">
                <a:solidFill>
                  <a:srgbClr val="002060"/>
                </a:solidFill>
              </a:rPr>
              <a:t>vs</a:t>
            </a:r>
            <a:r>
              <a:rPr lang="cs-CZ" sz="2400" b="1" dirty="0" smtClean="0">
                <a:solidFill>
                  <a:srgbClr val="002060"/>
                </a:solidFill>
              </a:rPr>
              <a:t> 8,8%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cs-CZ" sz="1000" b="1" dirty="0" smtClean="0">
              <a:solidFill>
                <a:srgbClr val="002060"/>
              </a:solidFill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 smtClean="0">
                <a:solidFill>
                  <a:srgbClr val="002060"/>
                </a:solidFill>
              </a:rPr>
              <a:t>Císařský řez 58,2% </a:t>
            </a:r>
            <a:r>
              <a:rPr lang="cs-CZ" sz="2400" b="1" dirty="0" err="1" smtClean="0">
                <a:solidFill>
                  <a:srgbClr val="002060"/>
                </a:solidFill>
              </a:rPr>
              <a:t>vs</a:t>
            </a:r>
            <a:r>
              <a:rPr lang="cs-CZ" sz="2400" b="1" dirty="0" smtClean="0">
                <a:solidFill>
                  <a:srgbClr val="002060"/>
                </a:solidFill>
              </a:rPr>
              <a:t> 28,9%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cs-CZ" sz="1000" b="1" dirty="0" smtClean="0">
              <a:solidFill>
                <a:srgbClr val="002060"/>
              </a:solidFill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 smtClean="0">
                <a:solidFill>
                  <a:srgbClr val="002060"/>
                </a:solidFill>
              </a:rPr>
              <a:t>Porodní váha 3112 ± 774g </a:t>
            </a:r>
            <a:r>
              <a:rPr lang="cs-CZ" sz="2400" b="1" dirty="0" err="1" smtClean="0">
                <a:solidFill>
                  <a:srgbClr val="002060"/>
                </a:solidFill>
              </a:rPr>
              <a:t>vs</a:t>
            </a:r>
            <a:r>
              <a:rPr lang="cs-CZ" sz="2400" b="1" dirty="0" smtClean="0">
                <a:solidFill>
                  <a:srgbClr val="002060"/>
                </a:solidFill>
              </a:rPr>
              <a:t> 3332 </a:t>
            </a:r>
            <a:r>
              <a:rPr lang="cs-CZ" sz="2400" b="1" dirty="0">
                <a:solidFill>
                  <a:srgbClr val="002060"/>
                </a:solidFill>
              </a:rPr>
              <a:t>± </a:t>
            </a:r>
            <a:r>
              <a:rPr lang="cs-CZ" sz="2400" b="1" dirty="0" smtClean="0">
                <a:solidFill>
                  <a:srgbClr val="002060"/>
                </a:solidFill>
              </a:rPr>
              <a:t>576 g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cs-CZ" sz="1000" b="1" dirty="0" smtClean="0">
              <a:solidFill>
                <a:srgbClr val="002060"/>
              </a:solidFill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 smtClean="0">
                <a:solidFill>
                  <a:srgbClr val="002060"/>
                </a:solidFill>
              </a:rPr>
              <a:t>Novorozenecká mortalita 1,0 % </a:t>
            </a:r>
            <a:r>
              <a:rPr lang="cs-CZ" sz="2400" b="1" dirty="0" err="1" smtClean="0">
                <a:solidFill>
                  <a:srgbClr val="002060"/>
                </a:solidFill>
              </a:rPr>
              <a:t>vs</a:t>
            </a:r>
            <a:r>
              <a:rPr lang="cs-CZ" sz="2400" b="1" dirty="0" smtClean="0">
                <a:solidFill>
                  <a:srgbClr val="002060"/>
                </a:solidFill>
              </a:rPr>
              <a:t> 0,4%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cs-CZ" sz="1000" b="1" dirty="0" smtClean="0">
              <a:solidFill>
                <a:srgbClr val="002060"/>
              </a:solidFill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 smtClean="0">
                <a:solidFill>
                  <a:srgbClr val="002060"/>
                </a:solidFill>
              </a:rPr>
              <a:t>Mateřská mortalita během </a:t>
            </a:r>
            <a:r>
              <a:rPr lang="cs-CZ" sz="2400" b="1" dirty="0" err="1" smtClean="0">
                <a:solidFill>
                  <a:srgbClr val="002060"/>
                </a:solidFill>
              </a:rPr>
              <a:t>follow</a:t>
            </a:r>
            <a:r>
              <a:rPr lang="cs-CZ" sz="2400" b="1" dirty="0" smtClean="0">
                <a:solidFill>
                  <a:srgbClr val="002060"/>
                </a:solidFill>
              </a:rPr>
              <a:t>-up 1,4% </a:t>
            </a:r>
            <a:r>
              <a:rPr lang="cs-CZ" sz="2400" b="1" dirty="0" err="1" smtClean="0">
                <a:solidFill>
                  <a:srgbClr val="002060"/>
                </a:solidFill>
              </a:rPr>
              <a:t>vs</a:t>
            </a:r>
            <a:r>
              <a:rPr lang="cs-CZ" sz="2400" b="1" dirty="0" smtClean="0">
                <a:solidFill>
                  <a:srgbClr val="002060"/>
                </a:solidFill>
              </a:rPr>
              <a:t> 0,11% (HR 7,7; p</a:t>
            </a:r>
            <a:r>
              <a:rPr lang="cs-CZ" sz="2400" b="1" dirty="0" smtClean="0">
                <a:solidFill>
                  <a:srgbClr val="002060"/>
                </a:solidFill>
                <a:latin typeface="Calibri"/>
                <a:cs typeface="Calibri"/>
              </a:rPr>
              <a:t>˂0,001)</a:t>
            </a:r>
            <a:r>
              <a:rPr lang="en-US" sz="2400" dirty="0" smtClean="0"/>
              <a:t>Neonatal </a:t>
            </a:r>
            <a:r>
              <a:rPr lang="en-US" sz="2400" dirty="0"/>
              <a:t>death rate was higher in</a:t>
            </a:r>
          </a:p>
          <a:p>
            <a:r>
              <a:rPr lang="en-US" sz="2400" dirty="0"/>
              <a:t>the heart failure group (1.0% vs 0.4%, p=0.03).</a:t>
            </a:r>
            <a:endParaRPr lang="cs-CZ" sz="2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0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Srdeční selhání a těhotenství[20181103110740733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2616</TotalTime>
  <Words>1274</Words>
  <Application>Microsoft Office PowerPoint</Application>
  <PresentationFormat>Předvádění na obrazovce (4:3)</PresentationFormat>
  <Paragraphs>242</Paragraphs>
  <Slides>35</Slides>
  <Notes>10</Notes>
  <HiddenSlides>0</HiddenSlides>
  <MMClips>6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6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JK</dc:creator>
  <cp:lastModifiedBy>JK</cp:lastModifiedBy>
  <cp:revision>83</cp:revision>
  <dcterms:created xsi:type="dcterms:W3CDTF">2018-04-08T13:47:47Z</dcterms:created>
  <dcterms:modified xsi:type="dcterms:W3CDTF">2018-11-26T16:31:35Z</dcterms:modified>
</cp:coreProperties>
</file>