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9" r:id="rId2"/>
    <p:sldId id="745" r:id="rId3"/>
    <p:sldId id="916" r:id="rId4"/>
    <p:sldId id="851" r:id="rId5"/>
    <p:sldId id="902" r:id="rId6"/>
    <p:sldId id="884" r:id="rId7"/>
    <p:sldId id="753" r:id="rId8"/>
    <p:sldId id="754" r:id="rId9"/>
    <p:sldId id="757" r:id="rId10"/>
    <p:sldId id="758" r:id="rId11"/>
    <p:sldId id="759" r:id="rId12"/>
    <p:sldId id="761" r:id="rId13"/>
    <p:sldId id="763" r:id="rId14"/>
    <p:sldId id="750" r:id="rId15"/>
    <p:sldId id="765" r:id="rId16"/>
    <p:sldId id="869" r:id="rId17"/>
    <p:sldId id="914" r:id="rId18"/>
    <p:sldId id="917" r:id="rId19"/>
    <p:sldId id="870" r:id="rId20"/>
    <p:sldId id="871" r:id="rId21"/>
    <p:sldId id="872" r:id="rId22"/>
    <p:sldId id="903" r:id="rId23"/>
    <p:sldId id="904" r:id="rId24"/>
    <p:sldId id="874" r:id="rId25"/>
    <p:sldId id="907" r:id="rId26"/>
    <p:sldId id="908" r:id="rId27"/>
    <p:sldId id="909" r:id="rId28"/>
    <p:sldId id="910" r:id="rId29"/>
    <p:sldId id="911" r:id="rId30"/>
    <p:sldId id="915" r:id="rId31"/>
    <p:sldId id="898" r:id="rId32"/>
    <p:sldId id="889" r:id="rId33"/>
    <p:sldId id="906" r:id="rId34"/>
    <p:sldId id="890" r:id="rId35"/>
    <p:sldId id="897" r:id="rId36"/>
    <p:sldId id="900" r:id="rId37"/>
    <p:sldId id="893" r:id="rId38"/>
    <p:sldId id="895" r:id="rId39"/>
    <p:sldId id="899" r:id="rId40"/>
    <p:sldId id="734" r:id="rId41"/>
    <p:sldId id="735" r:id="rId42"/>
    <p:sldId id="918" r:id="rId43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45"/>
    </p:embeddedFont>
    <p:embeddedFont>
      <p:font typeface="ＭＳ Ｐゴシック" panose="020B0600070205080204" pitchFamily="34" charset="-128"/>
      <p:regular r:id="rId46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999FF"/>
    <a:srgbClr val="969696"/>
    <a:srgbClr val="4D4D4D"/>
    <a:srgbClr val="5F5F5F"/>
    <a:srgbClr val="CC0000"/>
    <a:srgbClr val="33CC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743" autoAdjust="0"/>
    <p:restoredTop sz="84046" autoAdjust="0"/>
  </p:normalViewPr>
  <p:slideViewPr>
    <p:cSldViewPr>
      <p:cViewPr>
        <p:scale>
          <a:sx n="90" d="100"/>
          <a:sy n="90" d="100"/>
        </p:scale>
        <p:origin x="-97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A1CD18-648D-7D48-A559-C5CB3FC969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95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1CD18-648D-7D48-A559-C5CB3FC9692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17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When assessed by quartiles, patients with biventricular pacing percentage above 99.6% experienced a 24% reduction in mortality compared with the other quartile groups (hazard ratio 􏰀 0.76, P 􏰃.001). Patients with 􏰃94.8% biventricular pacing had a 19% increase in mortality (hazard ratio 􏰀 1.19, P 􏰃 .001).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A1B277-2033-114C-A375-408CD0D9E649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68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6A37BB-98D6-404E-87F0-A866A93C165F}" type="slidenum">
              <a:rPr lang="cs-CZ"/>
              <a:pPr eaLnBrk="1" hangingPunct="1"/>
              <a:t>40</a:t>
            </a:fld>
            <a:endParaRPr lang="cs-CZ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EBF5453-4106-804D-935C-29DD49E9581C}" type="slidenum">
              <a:rPr lang="cs-CZ" sz="1200">
                <a:latin typeface="Times New Roman" charset="0"/>
              </a:rPr>
              <a:pPr algn="r" eaLnBrk="1" hangingPunct="1"/>
              <a:t>40</a:t>
            </a:fld>
            <a:endParaRPr lang="cs-CZ" sz="1200">
              <a:latin typeface="Times New Roman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/>
              <a:t>nízkým rizikem komplikací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01084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824135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054066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18494236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92975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5205774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4014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83921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15295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52688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1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0381624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46685373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2052" name="Picture 7" descr="sleid d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/>
          <a:stretch>
            <a:fillRect/>
          </a:stretch>
        </p:blipFill>
        <p:spPr bwMode="auto">
          <a:xfrm>
            <a:off x="0" y="-2379"/>
            <a:ext cx="9144000" cy="51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C1C1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brana_cine_SA.AVI" TargetMode="External"/><Relationship Id="rId1" Type="http://schemas.microsoft.com/office/2007/relationships/media" Target="brana_cine_SA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7495"/>
            <a:ext cx="9145016" cy="1006078"/>
          </a:xfrm>
        </p:spPr>
        <p:txBody>
          <a:bodyPr/>
          <a:lstStyle/>
          <a:p>
            <a:pPr algn="l"/>
            <a:r>
              <a:rPr lang="en-US" sz="2400" dirty="0" err="1">
                <a:latin typeface="+mn-lt"/>
              </a:rPr>
              <a:t>F</a:t>
            </a:r>
            <a:r>
              <a:rPr lang="en-US" sz="2400" dirty="0" err="1" smtClean="0">
                <a:latin typeface="+mn-lt"/>
              </a:rPr>
              <a:t>ibrilace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síní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jako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příčina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či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následek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srdečního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selhání</a:t>
            </a:r>
            <a:r>
              <a:rPr lang="en-US" sz="2400" dirty="0" smtClean="0">
                <a:latin typeface="+mn-lt"/>
              </a:rPr>
              <a:t> (</a:t>
            </a:r>
            <a:r>
              <a:rPr lang="en-US" sz="2400" dirty="0" err="1" smtClean="0">
                <a:latin typeface="+mn-lt"/>
              </a:rPr>
              <a:t>studie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astle-AF a </a:t>
            </a:r>
            <a:r>
              <a:rPr lang="en-US" sz="2400" dirty="0" err="1" smtClean="0">
                <a:latin typeface="+mn-lt"/>
              </a:rPr>
              <a:t>další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nové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studie</a:t>
            </a:r>
            <a:r>
              <a:rPr lang="en-US" sz="2400" dirty="0" smtClean="0">
                <a:latin typeface="+mn-lt"/>
              </a:rPr>
              <a:t>)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04024"/>
            <a:ext cx="7200602" cy="950120"/>
          </a:xfrm>
        </p:spPr>
        <p:txBody>
          <a:bodyPr/>
          <a:lstStyle/>
          <a:p>
            <a:pPr algn="l" eaLnBrk="1" hangingPunct="1"/>
            <a:r>
              <a:rPr lang="cs-CZ" sz="2800" b="1" dirty="0">
                <a:latin typeface="Bradley Hand ITC" charset="0"/>
              </a:rPr>
              <a:t>Josef Kautzner</a:t>
            </a:r>
          </a:p>
          <a:p>
            <a:pPr algn="l" eaLnBrk="1" hangingPunct="1"/>
            <a:r>
              <a:rPr lang="cs-CZ" sz="2000" b="1" dirty="0">
                <a:latin typeface="Bradley Hand ITC" charset="0"/>
              </a:rPr>
              <a:t>Institut </a:t>
            </a:r>
            <a:r>
              <a:rPr lang="cs-CZ" sz="2000" b="1" dirty="0" smtClean="0">
                <a:latin typeface="Bradley Hand ITC" charset="0"/>
              </a:rPr>
              <a:t>klinické </a:t>
            </a:r>
            <a:r>
              <a:rPr lang="cs-CZ" sz="2000" b="1" dirty="0">
                <a:latin typeface="Bradley Hand ITC" charset="0"/>
              </a:rPr>
              <a:t>a experimentální medicíny, Praha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17525" y="4520809"/>
            <a:ext cx="2921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666699"/>
                </a:solidFill>
              </a:rPr>
              <a:t>e</a:t>
            </a:r>
            <a:r>
              <a:rPr lang="en-US" b="1">
                <a:solidFill>
                  <a:srgbClr val="666699"/>
                </a:solidFill>
              </a:rPr>
              <a:t>-mail:joka@medicon.cz</a:t>
            </a:r>
          </a:p>
          <a:p>
            <a:pPr eaLnBrk="1" hangingPunct="1"/>
            <a:r>
              <a:rPr lang="en-US" b="1">
                <a:solidFill>
                  <a:srgbClr val="666699"/>
                </a:solidFill>
              </a:rPr>
              <a:t>www.</a:t>
            </a:r>
            <a:r>
              <a:rPr lang="cs-CZ" b="1">
                <a:solidFill>
                  <a:srgbClr val="666699"/>
                </a:solidFill>
              </a:rPr>
              <a:t>kardiologie-</a:t>
            </a:r>
            <a:r>
              <a:rPr lang="en-US" b="1">
                <a:solidFill>
                  <a:srgbClr val="666699"/>
                </a:solidFill>
              </a:rPr>
              <a:t>ikem.cz</a:t>
            </a:r>
            <a:endParaRPr lang="cs-CZ" b="1">
              <a:solidFill>
                <a:srgbClr val="666699"/>
              </a:solidFill>
            </a:endParaRPr>
          </a:p>
        </p:txBody>
      </p:sp>
      <p:pic>
        <p:nvPicPr>
          <p:cNvPr id="2053" name="Picture 11" descr="obr 1 C"/>
          <p:cNvPicPr>
            <a:picLocks noChangeAspect="1" noChangeArrowheads="1"/>
          </p:cNvPicPr>
          <p:nvPr/>
        </p:nvPicPr>
        <p:blipFill>
          <a:blip r:embed="rId3"/>
          <a:srcRect l="17064" t="2611" r="16412" b="33084"/>
          <a:stretch>
            <a:fillRect/>
          </a:stretch>
        </p:blipFill>
        <p:spPr bwMode="auto">
          <a:xfrm>
            <a:off x="3563888" y="1275609"/>
            <a:ext cx="4929188" cy="241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/>
          <p:cNvSpPr txBox="1"/>
          <p:nvPr/>
        </p:nvSpPr>
        <p:spPr>
          <a:xfrm>
            <a:off x="-1721556" y="2180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085699"/>
            <a:ext cx="5616624" cy="22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74365" y="-575223"/>
            <a:ext cx="1842953" cy="482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5981"/>
            <a:ext cx="9144000" cy="565571"/>
          </a:xfrm>
        </p:spPr>
        <p:txBody>
          <a:bodyPr/>
          <a:lstStyle/>
          <a:p>
            <a:r>
              <a:rPr lang="en-US" sz="3600" dirty="0" smtClean="0"/>
              <a:t>Po </a:t>
            </a:r>
            <a:r>
              <a:rPr lang="en-US" sz="3600" dirty="0" err="1" smtClean="0"/>
              <a:t>kardioverzi</a:t>
            </a:r>
            <a:r>
              <a:rPr lang="en-US" sz="3600" dirty="0" smtClean="0"/>
              <a:t> </a:t>
            </a:r>
            <a:r>
              <a:rPr lang="en-US" sz="3600" dirty="0" err="1" smtClean="0"/>
              <a:t>došlo</a:t>
            </a:r>
            <a:r>
              <a:rPr lang="en-US" sz="3600" dirty="0" smtClean="0"/>
              <a:t> k </a:t>
            </a:r>
            <a:r>
              <a:rPr lang="en-US" sz="3600" dirty="0" err="1" smtClean="0"/>
              <a:t>manifestaci</a:t>
            </a:r>
            <a:r>
              <a:rPr lang="en-US" sz="3600" dirty="0" smtClean="0"/>
              <a:t> LQTS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95069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45"/>
          <a:stretch/>
        </p:blipFill>
        <p:spPr bwMode="auto">
          <a:xfrm>
            <a:off x="179512" y="857718"/>
            <a:ext cx="8755062" cy="32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Rekurence</a:t>
            </a:r>
            <a:r>
              <a:rPr lang="en-US" sz="4000" dirty="0" smtClean="0"/>
              <a:t> </a:t>
            </a:r>
            <a:r>
              <a:rPr lang="en-US" sz="4000" dirty="0" err="1" smtClean="0"/>
              <a:t>fibrilace</a:t>
            </a:r>
            <a:r>
              <a:rPr lang="en-US" sz="4000" dirty="0" smtClean="0"/>
              <a:t> </a:t>
            </a:r>
            <a:r>
              <a:rPr lang="en-US" sz="4000" dirty="0" err="1" smtClean="0"/>
              <a:t>síní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90603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r>
              <a:rPr lang="cs-CZ" sz="4000" dirty="0" smtClean="0"/>
              <a:t>Vyšetření MRI</a:t>
            </a:r>
            <a:endParaRPr lang="cs-CZ" sz="4000" dirty="0"/>
          </a:p>
        </p:txBody>
      </p:sp>
      <p:pic>
        <p:nvPicPr>
          <p:cNvPr id="4" name="Obrázek 3" descr="brana1.jpg"/>
          <p:cNvPicPr>
            <a:picLocks noChangeAspect="1"/>
          </p:cNvPicPr>
          <p:nvPr/>
        </p:nvPicPr>
        <p:blipFill>
          <a:blip r:embed="rId4" cstate="print"/>
          <a:srcRect l="22951" r="4918" b="29967"/>
          <a:stretch>
            <a:fillRect/>
          </a:stretch>
        </p:blipFill>
        <p:spPr>
          <a:xfrm>
            <a:off x="6300192" y="2787777"/>
            <a:ext cx="2617708" cy="170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rana_cine_SA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1520" y="735548"/>
            <a:ext cx="6465912" cy="323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1523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699542"/>
            <a:ext cx="3779912" cy="857250"/>
          </a:xfrm>
        </p:spPr>
        <p:txBody>
          <a:bodyPr/>
          <a:lstStyle/>
          <a:p>
            <a:r>
              <a:rPr lang="cs-CZ" sz="3200" dirty="0" smtClean="0"/>
              <a:t>Izolace plicních žil – přechod do </a:t>
            </a:r>
            <a:r>
              <a:rPr lang="cs-CZ" sz="3200" dirty="0" err="1" smtClean="0"/>
              <a:t>flutteru</a:t>
            </a:r>
            <a:r>
              <a:rPr lang="cs-CZ" sz="3200" dirty="0"/>
              <a:t> </a:t>
            </a:r>
            <a:r>
              <a:rPr lang="cs-CZ" sz="3200" dirty="0" smtClean="0"/>
              <a:t>– ablace CTI</a:t>
            </a:r>
            <a:endParaRPr lang="cs-CZ" sz="3200" dirty="0"/>
          </a:p>
        </p:txBody>
      </p:sp>
      <p:pic>
        <p:nvPicPr>
          <p:cNvPr id="5" name="Picture 2" descr="G:\To be distributed\brana\organizace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43" y="2130049"/>
            <a:ext cx="4752519" cy="225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oka\Desktop\zil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504"/>
            <a:ext cx="5057476" cy="273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G:\To be distributed\brana\terminace.t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40" y="3097328"/>
            <a:ext cx="364510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ahnutá šipka doleva 2"/>
          <p:cNvSpPr/>
          <p:nvPr/>
        </p:nvSpPr>
        <p:spPr>
          <a:xfrm rot="20632294">
            <a:off x="4757286" y="2749010"/>
            <a:ext cx="1103425" cy="6966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hnutá šipka doleva 6"/>
          <p:cNvSpPr/>
          <p:nvPr/>
        </p:nvSpPr>
        <p:spPr>
          <a:xfrm rot="3267334">
            <a:off x="3928025" y="4126461"/>
            <a:ext cx="760365" cy="113762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195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Další sledování</a:t>
            </a:r>
            <a:endParaRPr lang="cs-CZ" dirty="0">
              <a:latin typeface="Arial" charset="0"/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dirty="0">
                <a:latin typeface="Arial" charset="0"/>
              </a:rPr>
              <a:t>ECG: </a:t>
            </a:r>
            <a:r>
              <a:rPr lang="cs-CZ" sz="2800" dirty="0" smtClean="0">
                <a:latin typeface="Arial" charset="0"/>
              </a:rPr>
              <a:t>stabilní SR</a:t>
            </a:r>
            <a:endParaRPr lang="cs-CZ" sz="2800" dirty="0">
              <a:latin typeface="Arial" charset="0"/>
            </a:endParaRPr>
          </a:p>
          <a:p>
            <a:pPr eaLnBrk="1" hangingPunct="1"/>
            <a:r>
              <a:rPr lang="cs-CZ" sz="2800" b="1" dirty="0">
                <a:latin typeface="Arial" charset="0"/>
              </a:rPr>
              <a:t>ECHO</a:t>
            </a: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po ablaci:</a:t>
            </a:r>
            <a:endParaRPr lang="cs-CZ" sz="2800" dirty="0">
              <a:latin typeface="Arial" charset="0"/>
            </a:endParaRPr>
          </a:p>
          <a:p>
            <a:pPr lvl="1" eaLnBrk="1" hangingPunct="1"/>
            <a:r>
              <a:rPr lang="cs-CZ" sz="2400" dirty="0" smtClean="0">
                <a:latin typeface="Arial" charset="0"/>
              </a:rPr>
              <a:t>4 dny	– </a:t>
            </a:r>
            <a:r>
              <a:rPr lang="cs-CZ" sz="2400" dirty="0">
                <a:latin typeface="Arial" charset="0"/>
              </a:rPr>
              <a:t>		LV EF 25%</a:t>
            </a:r>
          </a:p>
          <a:p>
            <a:pPr lvl="1" eaLnBrk="1" hangingPunct="1"/>
            <a:r>
              <a:rPr lang="cs-CZ" sz="2400" dirty="0" smtClean="0">
                <a:latin typeface="Arial" charset="0"/>
              </a:rPr>
              <a:t>Po 2 </a:t>
            </a:r>
            <a:r>
              <a:rPr lang="cs-CZ" sz="2400" dirty="0" err="1" smtClean="0">
                <a:latin typeface="Arial" charset="0"/>
              </a:rPr>
              <a:t>měs</a:t>
            </a:r>
            <a:r>
              <a:rPr lang="cs-CZ" sz="2400" dirty="0" smtClean="0">
                <a:latin typeface="Arial" charset="0"/>
              </a:rPr>
              <a:t>	–</a:t>
            </a:r>
            <a:r>
              <a:rPr lang="cs-CZ" sz="2400" dirty="0">
                <a:latin typeface="Arial" charset="0"/>
              </a:rPr>
              <a:t>	LV EF 40-45%</a:t>
            </a:r>
          </a:p>
          <a:p>
            <a:pPr lvl="1" eaLnBrk="1" hangingPunct="1"/>
            <a:r>
              <a:rPr lang="cs-CZ" sz="2400" dirty="0" smtClean="0">
                <a:latin typeface="Arial" charset="0"/>
              </a:rPr>
              <a:t>Po 6 </a:t>
            </a:r>
            <a:r>
              <a:rPr lang="cs-CZ" sz="2400" dirty="0" err="1" smtClean="0">
                <a:latin typeface="Arial" charset="0"/>
              </a:rPr>
              <a:t>měs</a:t>
            </a:r>
            <a:r>
              <a:rPr lang="cs-CZ" sz="2400" dirty="0" smtClean="0">
                <a:latin typeface="Arial" charset="0"/>
              </a:rPr>
              <a:t>	– </a:t>
            </a:r>
            <a:r>
              <a:rPr lang="cs-CZ" sz="2400" dirty="0">
                <a:latin typeface="Arial" charset="0"/>
              </a:rPr>
              <a:t>	LV EF 50-55%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Po 1 roce – bez </a:t>
            </a:r>
            <a:r>
              <a:rPr lang="cs-CZ" sz="2800" dirty="0" err="1" smtClean="0">
                <a:latin typeface="Arial" charset="0"/>
              </a:rPr>
              <a:t>rekurencí</a:t>
            </a:r>
            <a:r>
              <a:rPr lang="cs-CZ" sz="2800" dirty="0" smtClean="0">
                <a:latin typeface="Arial" charset="0"/>
              </a:rPr>
              <a:t> arytmie, bez AA i antikoagulancií, pouze BB</a:t>
            </a:r>
            <a:endParaRPr lang="cs-CZ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659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9-16 at 11.44.2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8"/>
            <a:ext cx="9144000" cy="373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841" y="4462463"/>
            <a:ext cx="5483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tabLst>
                <a:tab pos="4624388" algn="l"/>
              </a:tabLst>
            </a:pPr>
            <a:r>
              <a:rPr lang="cs-CZ" dirty="0" err="1" smtClean="0">
                <a:solidFill>
                  <a:srgbClr val="666699"/>
                </a:solidFill>
              </a:rPr>
              <a:t>Camm</a:t>
            </a:r>
            <a:r>
              <a:rPr lang="cs-CZ" dirty="0" smtClean="0">
                <a:solidFill>
                  <a:srgbClr val="666699"/>
                </a:solidFill>
              </a:rPr>
              <a:t> J, </a:t>
            </a:r>
            <a:r>
              <a:rPr lang="cs-CZ" dirty="0">
                <a:solidFill>
                  <a:srgbClr val="666699"/>
                </a:solidFill>
              </a:rPr>
              <a:t>et al. </a:t>
            </a:r>
            <a:r>
              <a:rPr lang="en-US" dirty="0" err="1" smtClean="0">
                <a:solidFill>
                  <a:srgbClr val="666699"/>
                </a:solidFill>
              </a:rPr>
              <a:t>Europace</a:t>
            </a:r>
            <a:r>
              <a:rPr lang="en-US" dirty="0">
                <a:solidFill>
                  <a:srgbClr val="666699"/>
                </a:solidFill>
              </a:rPr>
              <a:t> </a:t>
            </a:r>
            <a:r>
              <a:rPr lang="en-US" dirty="0" smtClean="0">
                <a:solidFill>
                  <a:srgbClr val="666699"/>
                </a:solidFill>
              </a:rPr>
              <a:t>2012</a:t>
            </a:r>
            <a:r>
              <a:rPr lang="en-US" dirty="0">
                <a:solidFill>
                  <a:srgbClr val="666699"/>
                </a:solidFill>
              </a:rPr>
              <a:t>:</a:t>
            </a:r>
            <a:r>
              <a:rPr lang="en-US" dirty="0" smtClean="0">
                <a:solidFill>
                  <a:srgbClr val="666699"/>
                </a:solidFill>
              </a:rPr>
              <a:t> </a:t>
            </a:r>
            <a:r>
              <a:rPr lang="fr-FR" dirty="0">
                <a:solidFill>
                  <a:srgbClr val="666699"/>
                </a:solidFill>
              </a:rPr>
              <a:t>doi:10.1093/</a:t>
            </a:r>
            <a:r>
              <a:rPr lang="fr-FR" dirty="0" err="1">
                <a:solidFill>
                  <a:srgbClr val="666699"/>
                </a:solidFill>
              </a:rPr>
              <a:t>europace</a:t>
            </a:r>
            <a:r>
              <a:rPr lang="fr-FR" dirty="0">
                <a:solidFill>
                  <a:srgbClr val="666699"/>
                </a:solidFill>
              </a:rPr>
              <a:t>/eus305</a:t>
            </a:r>
            <a:endParaRPr lang="en-US" dirty="0">
              <a:solidFill>
                <a:srgbClr val="666699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788024" y="735546"/>
            <a:ext cx="3600400" cy="486054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799911" y="3489852"/>
            <a:ext cx="2160240" cy="378042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cs-CZ" sz="3600" dirty="0" smtClean="0"/>
              <a:t>Co říkají Doporučení ESC?</a:t>
            </a:r>
            <a:endParaRPr lang="cs-CZ" sz="3600" dirty="0"/>
          </a:p>
        </p:txBody>
      </p:sp>
      <p:sp>
        <p:nvSpPr>
          <p:cNvPr id="8" name="Ovál 5"/>
          <p:cNvSpPr/>
          <p:nvPr/>
        </p:nvSpPr>
        <p:spPr>
          <a:xfrm>
            <a:off x="4716016" y="1761662"/>
            <a:ext cx="2160240" cy="378042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3510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5 Final layout of the ablation lin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3"/>
            <a:ext cx="9144000" cy="28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468328" y="3"/>
            <a:ext cx="81375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 smtClean="0">
                <a:solidFill>
                  <a:srgbClr val="666699"/>
                </a:solidFill>
              </a:rPr>
              <a:t>Izolace plicních žil – základ ablačního výkonu u FS</a:t>
            </a:r>
            <a:endParaRPr lang="cs-CZ" sz="4000" b="1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118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93708"/>
            <a:ext cx="8229600" cy="857250"/>
          </a:xfrm>
        </p:spPr>
        <p:txBody>
          <a:bodyPr/>
          <a:lstStyle/>
          <a:p>
            <a:r>
              <a:rPr lang="en-US" dirty="0" err="1" smtClean="0"/>
              <a:t>Srdeční</a:t>
            </a:r>
            <a:r>
              <a:rPr lang="en-US" dirty="0" smtClean="0"/>
              <a:t> </a:t>
            </a:r>
            <a:r>
              <a:rPr lang="en-US" dirty="0" err="1" smtClean="0"/>
              <a:t>selhání</a:t>
            </a:r>
            <a:r>
              <a:rPr lang="en-US" dirty="0" smtClean="0"/>
              <a:t> </a:t>
            </a:r>
            <a:r>
              <a:rPr lang="en-US" dirty="0" err="1" smtClean="0"/>
              <a:t>provázené</a:t>
            </a:r>
            <a:r>
              <a:rPr lang="en-US" dirty="0" smtClean="0"/>
              <a:t> </a:t>
            </a:r>
            <a:r>
              <a:rPr lang="en-US" dirty="0" err="1" smtClean="0"/>
              <a:t>fibrilací</a:t>
            </a:r>
            <a:r>
              <a:rPr lang="en-US" dirty="0" smtClean="0"/>
              <a:t> </a:t>
            </a:r>
            <a:r>
              <a:rPr lang="en-US" dirty="0" err="1" smtClean="0"/>
              <a:t>síní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728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0"/>
            <a:ext cx="9143999" cy="1006079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sz="3200" dirty="0" smtClean="0"/>
              <a:t>Fibrilace síní komplikující srdeční selhání</a:t>
            </a:r>
            <a:endParaRPr lang="cs-CZ" sz="3200" dirty="0"/>
          </a:p>
        </p:txBody>
      </p:sp>
      <p:pic>
        <p:nvPicPr>
          <p:cNvPr id="136195" name="Picture 3" descr="Stevenson gr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3990"/>
            <a:ext cx="8047682" cy="331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07506" y="4557087"/>
            <a:ext cx="4726355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200" b="1" dirty="0" err="1">
                <a:solidFill>
                  <a:srgbClr val="666699"/>
                </a:solidFill>
              </a:rPr>
              <a:t>Maisel</a:t>
            </a:r>
            <a:r>
              <a:rPr lang="cs-CZ" sz="1200" b="1" dirty="0">
                <a:solidFill>
                  <a:srgbClr val="666699"/>
                </a:solidFill>
              </a:rPr>
              <a:t> WH, </a:t>
            </a:r>
            <a:r>
              <a:rPr lang="cs-CZ" sz="1200" b="1" dirty="0" err="1">
                <a:solidFill>
                  <a:srgbClr val="666699"/>
                </a:solidFill>
              </a:rPr>
              <a:t>Stevenson</a:t>
            </a:r>
            <a:r>
              <a:rPr lang="cs-CZ" sz="1200" b="1" dirty="0">
                <a:solidFill>
                  <a:srgbClr val="666699"/>
                </a:solidFill>
              </a:rPr>
              <a:t> LW.</a:t>
            </a:r>
            <a:r>
              <a:rPr lang="en-US" sz="1200" b="1" dirty="0">
                <a:solidFill>
                  <a:srgbClr val="666699"/>
                </a:solidFill>
              </a:rPr>
              <a:t> </a:t>
            </a:r>
            <a:r>
              <a:rPr lang="cs-CZ" sz="1200" b="1" dirty="0" err="1">
                <a:solidFill>
                  <a:srgbClr val="666699"/>
                </a:solidFill>
              </a:rPr>
              <a:t>Am</a:t>
            </a:r>
            <a:r>
              <a:rPr lang="cs-CZ" sz="1200" b="1" dirty="0">
                <a:solidFill>
                  <a:srgbClr val="666699"/>
                </a:solidFill>
              </a:rPr>
              <a:t> J </a:t>
            </a:r>
            <a:r>
              <a:rPr lang="cs-CZ" sz="1200" b="1" dirty="0" err="1">
                <a:solidFill>
                  <a:srgbClr val="666699"/>
                </a:solidFill>
              </a:rPr>
              <a:t>Cardiol</a:t>
            </a:r>
            <a:r>
              <a:rPr lang="en-US" sz="1200" b="1" dirty="0">
                <a:solidFill>
                  <a:srgbClr val="666699"/>
                </a:solidFill>
              </a:rPr>
              <a:t> </a:t>
            </a:r>
            <a:r>
              <a:rPr lang="cs-CZ" sz="1200" b="1" dirty="0">
                <a:solidFill>
                  <a:srgbClr val="666699"/>
                </a:solidFill>
              </a:rPr>
              <a:t>2003</a:t>
            </a:r>
            <a:r>
              <a:rPr lang="en-US" sz="1200" b="1" dirty="0">
                <a:solidFill>
                  <a:srgbClr val="666699"/>
                </a:solidFill>
              </a:rPr>
              <a:t>;</a:t>
            </a:r>
            <a:r>
              <a:rPr lang="cs-CZ" sz="1200" b="1" dirty="0">
                <a:solidFill>
                  <a:srgbClr val="666699"/>
                </a:solidFill>
              </a:rPr>
              <a:t>91(</a:t>
            </a:r>
            <a:r>
              <a:rPr lang="cs-CZ" sz="1200" b="1" dirty="0" err="1">
                <a:solidFill>
                  <a:srgbClr val="666699"/>
                </a:solidFill>
              </a:rPr>
              <a:t>suppl</a:t>
            </a:r>
            <a:r>
              <a:rPr lang="cs-CZ" sz="1200" b="1" dirty="0">
                <a:solidFill>
                  <a:srgbClr val="666699"/>
                </a:solidFill>
              </a:rPr>
              <a:t>)</a:t>
            </a:r>
            <a:r>
              <a:rPr lang="en-US" sz="1200" b="1" dirty="0">
                <a:solidFill>
                  <a:srgbClr val="666699"/>
                </a:solidFill>
              </a:rPr>
              <a:t>:</a:t>
            </a:r>
            <a:r>
              <a:rPr lang="cs-CZ" sz="1200" b="1" dirty="0">
                <a:solidFill>
                  <a:srgbClr val="666699"/>
                </a:solidFill>
              </a:rPr>
              <a:t>2D-8D</a:t>
            </a:r>
            <a:endParaRPr lang="en-US" sz="1200" b="1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230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005576"/>
            <a:ext cx="8748712" cy="3086100"/>
          </a:xfrm>
        </p:spPr>
        <p:txBody>
          <a:bodyPr/>
          <a:lstStyle/>
          <a:p>
            <a:r>
              <a:rPr lang="cs-CZ" sz="2000" dirty="0"/>
              <a:t>58 </a:t>
            </a:r>
            <a:r>
              <a:rPr lang="cs-CZ" sz="2000" dirty="0" err="1" smtClean="0"/>
              <a:t>pts</a:t>
            </a:r>
            <a:r>
              <a:rPr lang="cs-CZ" sz="2000" dirty="0" smtClean="0"/>
              <a:t> s FS a SS, 58 </a:t>
            </a:r>
            <a:r>
              <a:rPr lang="cs-CZ" sz="2000" dirty="0" err="1"/>
              <a:t>pts</a:t>
            </a:r>
            <a:r>
              <a:rPr lang="cs-CZ" sz="2000" dirty="0"/>
              <a:t> </a:t>
            </a:r>
            <a:r>
              <a:rPr lang="cs-CZ" sz="2000" dirty="0" smtClean="0"/>
              <a:t>FS bez SS</a:t>
            </a:r>
            <a:endParaRPr lang="en-US" sz="2000" dirty="0"/>
          </a:p>
          <a:p>
            <a:r>
              <a:rPr lang="en-US" sz="2000" dirty="0" smtClean="0"/>
              <a:t>E</a:t>
            </a:r>
            <a:r>
              <a:rPr lang="cs-CZ" sz="2000" dirty="0" err="1" smtClean="0"/>
              <a:t>lektrická</a:t>
            </a:r>
            <a:r>
              <a:rPr lang="cs-CZ" sz="2000" dirty="0" smtClean="0"/>
              <a:t> izolace plicních žil u všech</a:t>
            </a:r>
            <a:endParaRPr lang="cs-CZ" sz="2000" dirty="0"/>
          </a:p>
          <a:p>
            <a:r>
              <a:rPr lang="cs-CZ" sz="2000" dirty="0"/>
              <a:t>FU 12</a:t>
            </a:r>
            <a:r>
              <a:rPr lang="cs-CZ" sz="2000" dirty="0">
                <a:sym typeface="Symbol" charset="0"/>
              </a:rPr>
              <a:t>7 </a:t>
            </a:r>
            <a:r>
              <a:rPr lang="cs-CZ" sz="2000" dirty="0" err="1" smtClean="0">
                <a:sym typeface="Symbol" charset="0"/>
              </a:rPr>
              <a:t>měs</a:t>
            </a:r>
            <a:r>
              <a:rPr lang="cs-CZ" sz="2000" dirty="0" smtClean="0">
                <a:sym typeface="Symbol" charset="0"/>
              </a:rPr>
              <a:t>: </a:t>
            </a:r>
            <a:r>
              <a:rPr lang="cs-CZ" sz="2000" dirty="0">
                <a:sym typeface="Symbol" charset="0"/>
              </a:rPr>
              <a:t>78 % </a:t>
            </a:r>
            <a:r>
              <a:rPr lang="cs-CZ" sz="2000" dirty="0" err="1">
                <a:sym typeface="Symbol" charset="0"/>
              </a:rPr>
              <a:t>pts</a:t>
            </a:r>
            <a:r>
              <a:rPr lang="cs-CZ" sz="2000" dirty="0">
                <a:sym typeface="Symbol" charset="0"/>
              </a:rPr>
              <a:t> </a:t>
            </a:r>
            <a:r>
              <a:rPr lang="cs-CZ" sz="2000" dirty="0" smtClean="0">
                <a:sym typeface="Symbol" charset="0"/>
              </a:rPr>
              <a:t>se SS a </a:t>
            </a:r>
            <a:r>
              <a:rPr lang="cs-CZ" sz="2000" dirty="0">
                <a:sym typeface="Symbol" charset="0"/>
              </a:rPr>
              <a:t>84 % </a:t>
            </a:r>
            <a:r>
              <a:rPr lang="cs-CZ" sz="2000" dirty="0" smtClean="0">
                <a:sym typeface="Symbol" charset="0"/>
              </a:rPr>
              <a:t>ostatních mělo SR</a:t>
            </a:r>
            <a:endParaRPr lang="cs-CZ" sz="2000" dirty="0">
              <a:sym typeface="Symbol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3468"/>
            <a:ext cx="9144000" cy="8572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sz="3200" dirty="0"/>
              <a:t> </a:t>
            </a:r>
            <a:r>
              <a:rPr lang="cs-CZ" sz="3200" dirty="0" smtClean="0"/>
              <a:t>Časné zkušenosti s izolací plicních žil </a:t>
            </a:r>
            <a:br>
              <a:rPr lang="cs-CZ" sz="3200" dirty="0" smtClean="0"/>
            </a:br>
            <a:r>
              <a:rPr lang="cs-CZ" sz="3200" dirty="0" smtClean="0"/>
              <a:t>u FS při SS</a:t>
            </a:r>
            <a:endParaRPr lang="cs-CZ" sz="3200" dirty="0"/>
          </a:p>
        </p:txBody>
      </p:sp>
      <p:pic>
        <p:nvPicPr>
          <p:cNvPr id="146436" name="Picture 4" descr="Haissa gra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2677" r="50032" b="49387"/>
          <a:stretch/>
        </p:blipFill>
        <p:spPr bwMode="auto">
          <a:xfrm>
            <a:off x="683573" y="2301722"/>
            <a:ext cx="369852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51520" y="4623985"/>
            <a:ext cx="508158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600" dirty="0" err="1">
                <a:solidFill>
                  <a:srgbClr val="666699"/>
                </a:solidFill>
              </a:rPr>
              <a:t>Hsu</a:t>
            </a:r>
            <a:r>
              <a:rPr lang="cs-CZ" sz="1600" dirty="0">
                <a:solidFill>
                  <a:srgbClr val="666699"/>
                </a:solidFill>
              </a:rPr>
              <a:t> LF, et al. N </a:t>
            </a:r>
            <a:r>
              <a:rPr lang="cs-CZ" sz="1600" dirty="0" err="1">
                <a:solidFill>
                  <a:srgbClr val="666699"/>
                </a:solidFill>
              </a:rPr>
              <a:t>Eng</a:t>
            </a:r>
            <a:r>
              <a:rPr lang="en-US" sz="1600" dirty="0">
                <a:solidFill>
                  <a:srgbClr val="666699"/>
                </a:solidFill>
              </a:rPr>
              <a:t>l</a:t>
            </a:r>
            <a:r>
              <a:rPr lang="cs-CZ" sz="1600" dirty="0">
                <a:solidFill>
                  <a:srgbClr val="666699"/>
                </a:solidFill>
              </a:rPr>
              <a:t> J Med 200</a:t>
            </a:r>
            <a:r>
              <a:rPr lang="en-US" sz="1600" dirty="0">
                <a:solidFill>
                  <a:srgbClr val="666699"/>
                </a:solidFill>
              </a:rPr>
              <a:t>4;3</a:t>
            </a:r>
            <a:r>
              <a:rPr lang="cs-CZ" sz="1600" dirty="0">
                <a:solidFill>
                  <a:srgbClr val="666699"/>
                </a:solidFill>
              </a:rPr>
              <a:t>51:2373-83</a:t>
            </a:r>
            <a:endParaRPr lang="en-US" sz="1600" dirty="0">
              <a:solidFill>
                <a:srgbClr val="666699"/>
              </a:solidFill>
            </a:endParaRPr>
          </a:p>
        </p:txBody>
      </p:sp>
      <p:pic>
        <p:nvPicPr>
          <p:cNvPr id="6" name="Picture 4" descr="Haissa gra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5" t="50281" r="2101" b="2658"/>
          <a:stretch/>
        </p:blipFill>
        <p:spPr bwMode="auto">
          <a:xfrm>
            <a:off x="4788024" y="2301724"/>
            <a:ext cx="3744416" cy="216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580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275607"/>
            <a:ext cx="8507288" cy="3394472"/>
          </a:xfrm>
        </p:spPr>
        <p:txBody>
          <a:bodyPr/>
          <a:lstStyle/>
          <a:p>
            <a:r>
              <a:rPr lang="en-US" dirty="0" err="1" smtClean="0"/>
              <a:t>Nejčastější</a:t>
            </a:r>
            <a:r>
              <a:rPr lang="en-US" dirty="0" smtClean="0"/>
              <a:t> </a:t>
            </a:r>
            <a:r>
              <a:rPr lang="en-US" dirty="0" err="1" smtClean="0"/>
              <a:t>klinické</a:t>
            </a:r>
            <a:r>
              <a:rPr lang="en-US" dirty="0" smtClean="0"/>
              <a:t> </a:t>
            </a:r>
            <a:r>
              <a:rPr lang="en-US" dirty="0" err="1" smtClean="0"/>
              <a:t>scénáře</a:t>
            </a:r>
            <a:endParaRPr lang="en-US" dirty="0"/>
          </a:p>
          <a:p>
            <a:pPr lvl="1"/>
            <a:r>
              <a:rPr lang="en-US" dirty="0" err="1" smtClean="0"/>
              <a:t>Fibrilace</a:t>
            </a:r>
            <a:r>
              <a:rPr lang="en-US" dirty="0" smtClean="0"/>
              <a:t> </a:t>
            </a:r>
            <a:r>
              <a:rPr lang="en-US" dirty="0" err="1" smtClean="0"/>
              <a:t>síní</a:t>
            </a:r>
            <a:r>
              <a:rPr lang="en-US" dirty="0" smtClean="0"/>
              <a:t> </a:t>
            </a:r>
            <a:r>
              <a:rPr lang="en-US" dirty="0" err="1" smtClean="0"/>
              <a:t>vedoucí</a:t>
            </a:r>
            <a:r>
              <a:rPr lang="en-US" dirty="0" smtClean="0"/>
              <a:t> k </a:t>
            </a:r>
            <a:r>
              <a:rPr lang="en-US" dirty="0" err="1" smtClean="0"/>
              <a:t>srdečnímu</a:t>
            </a:r>
            <a:r>
              <a:rPr lang="en-US" dirty="0" smtClean="0"/>
              <a:t> </a:t>
            </a:r>
            <a:r>
              <a:rPr lang="en-US" dirty="0" err="1" smtClean="0"/>
              <a:t>selhání</a:t>
            </a:r>
            <a:endParaRPr lang="en-US" dirty="0" smtClean="0"/>
          </a:p>
          <a:p>
            <a:pPr lvl="1"/>
            <a:r>
              <a:rPr lang="en-US" dirty="0" err="1" smtClean="0"/>
              <a:t>Srdeční</a:t>
            </a:r>
            <a:r>
              <a:rPr lang="en-US" dirty="0" smtClean="0"/>
              <a:t> </a:t>
            </a:r>
            <a:r>
              <a:rPr lang="en-US" dirty="0" err="1" smtClean="0"/>
              <a:t>selhání</a:t>
            </a:r>
            <a:r>
              <a:rPr lang="en-US" dirty="0" smtClean="0"/>
              <a:t> </a:t>
            </a:r>
            <a:r>
              <a:rPr lang="en-US" dirty="0" err="1" smtClean="0"/>
              <a:t>provázené</a:t>
            </a:r>
            <a:r>
              <a:rPr lang="en-US" dirty="0" smtClean="0"/>
              <a:t> FS</a:t>
            </a:r>
          </a:p>
          <a:p>
            <a:r>
              <a:rPr lang="en-US" dirty="0" err="1" smtClean="0"/>
              <a:t>Fibrilace</a:t>
            </a:r>
            <a:r>
              <a:rPr lang="en-US" dirty="0" smtClean="0"/>
              <a:t> </a:t>
            </a:r>
            <a:r>
              <a:rPr lang="en-US" dirty="0" err="1" smtClean="0"/>
              <a:t>síní</a:t>
            </a:r>
            <a:r>
              <a:rPr lang="en-US" dirty="0" smtClean="0"/>
              <a:t> u </a:t>
            </a:r>
            <a:r>
              <a:rPr lang="en-US" dirty="0" err="1" smtClean="0"/>
              <a:t>nemocných</a:t>
            </a:r>
            <a:r>
              <a:rPr lang="en-US" dirty="0" smtClean="0"/>
              <a:t> se SRT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506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079" name="Group 2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619907"/>
              </p:ext>
            </p:extLst>
          </p:nvPr>
        </p:nvGraphicFramePr>
        <p:xfrm>
          <a:off x="971607" y="771551"/>
          <a:ext cx="6840759" cy="4165549"/>
        </p:xfrm>
        <a:graphic>
          <a:graphicData uri="http://schemas.openxmlformats.org/drawingml/2006/table">
            <a:tbl>
              <a:tblPr/>
              <a:tblGrid>
                <a:gridCol w="3171719"/>
                <a:gridCol w="1915385"/>
                <a:gridCol w="1753655"/>
              </a:tblGrid>
              <a:tr h="24003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Table 1: Baseline Characteristics*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Pulmonary vein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isolation (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n=41)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AVN ablation-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Biv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(n=40)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Age ± SD (years)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60 ± 8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61 ± 8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Sex (% male)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95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88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CAD (%)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73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68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0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Type of AF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Paroxysmal (%)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54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Persistent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/long-standing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persistent (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%)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51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46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Duration of AF ± SD (years)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4.0 ± 2.4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3.9 ± 2.8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Ejection fraction ± SD (%)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27 ± 8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29 ± 7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Left atrial size ± SD (cm)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4.9 ± 0.5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4.7 ± 0.6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Heart rate ± SD (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bpm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80 ± 12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82 ± 11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QRS duration ± SD (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msec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92 ± 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90 ± 10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6-minute walk distance ± SD (m)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267 ± 54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281 ± 44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MLWHF QOL score ± SD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89 ± 12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89 ± 11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1470"/>
            <a:ext cx="9144000" cy="57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defTabSz="762000"/>
            <a:r>
              <a:rPr lang="cs-CZ" sz="2400" b="1" dirty="0">
                <a:solidFill>
                  <a:srgbClr val="666699"/>
                </a:solidFill>
              </a:rPr>
              <a:t>PABA HF </a:t>
            </a:r>
            <a:r>
              <a:rPr lang="cs-CZ" sz="2400" b="1" dirty="0" smtClean="0">
                <a:solidFill>
                  <a:srgbClr val="666699"/>
                </a:solidFill>
              </a:rPr>
              <a:t>Trial = 1.randomizovaná studie </a:t>
            </a:r>
          </a:p>
          <a:p>
            <a:pPr algn="ctr" defTabSz="762000"/>
            <a:r>
              <a:rPr lang="cs-CZ" sz="2400" b="1" dirty="0" smtClean="0">
                <a:solidFill>
                  <a:srgbClr val="666699"/>
                </a:solidFill>
              </a:rPr>
              <a:t>o ablaci při SS</a:t>
            </a:r>
            <a:endParaRPr lang="cs-CZ" sz="2400" b="1" dirty="0">
              <a:solidFill>
                <a:srgbClr val="666699"/>
              </a:solidFill>
            </a:endParaRPr>
          </a:p>
        </p:txBody>
      </p:sp>
      <p:sp>
        <p:nvSpPr>
          <p:cNvPr id="6" name="Rectangle 285"/>
          <p:cNvSpPr>
            <a:spLocks noChangeArrowheads="1"/>
          </p:cNvSpPr>
          <p:nvPr/>
        </p:nvSpPr>
        <p:spPr bwMode="auto">
          <a:xfrm>
            <a:off x="360040" y="4623978"/>
            <a:ext cx="49320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tabLst>
                <a:tab pos="4624388" algn="l"/>
              </a:tabLst>
            </a:pPr>
            <a:r>
              <a:rPr lang="en-US" dirty="0">
                <a:solidFill>
                  <a:srgbClr val="666699"/>
                </a:solidFill>
              </a:rPr>
              <a:t>N </a:t>
            </a:r>
            <a:r>
              <a:rPr lang="en-US" dirty="0" err="1">
                <a:solidFill>
                  <a:srgbClr val="666699"/>
                </a:solidFill>
              </a:rPr>
              <a:t>Engl</a:t>
            </a:r>
            <a:r>
              <a:rPr lang="en-US" dirty="0">
                <a:solidFill>
                  <a:srgbClr val="666699"/>
                </a:solidFill>
              </a:rPr>
              <a:t> J </a:t>
            </a:r>
            <a:r>
              <a:rPr lang="en-US" dirty="0" smtClean="0">
                <a:solidFill>
                  <a:srgbClr val="666699"/>
                </a:solidFill>
              </a:rPr>
              <a:t>Med 2008;359</a:t>
            </a:r>
            <a:r>
              <a:rPr lang="en-US" dirty="0">
                <a:solidFill>
                  <a:srgbClr val="666699"/>
                </a:solidFill>
              </a:rPr>
              <a:t>(17):1778-85</a:t>
            </a:r>
          </a:p>
        </p:txBody>
      </p:sp>
    </p:spTree>
    <p:extLst>
      <p:ext uri="{BB962C8B-B14F-4D97-AF65-F5344CB8AC3E}">
        <p14:creationId xmlns:p14="http://schemas.microsoft.com/office/powerpoint/2010/main" val="25163663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81541"/>
            <a:ext cx="8424862" cy="3394472"/>
          </a:xfrm>
        </p:spPr>
        <p:txBody>
          <a:bodyPr/>
          <a:lstStyle/>
          <a:p>
            <a:r>
              <a:rPr lang="cs-CZ" sz="2000" dirty="0"/>
              <a:t>41pts PVI </a:t>
            </a:r>
            <a:r>
              <a:rPr lang="cs-CZ" sz="2000" dirty="0" smtClean="0"/>
              <a:t>a </a:t>
            </a:r>
            <a:r>
              <a:rPr lang="cs-CZ" sz="2000" dirty="0"/>
              <a:t>30 </a:t>
            </a:r>
            <a:r>
              <a:rPr lang="cs-CZ" sz="2000" dirty="0" err="1"/>
              <a:t>pts</a:t>
            </a:r>
            <a:r>
              <a:rPr lang="cs-CZ" sz="2000" dirty="0"/>
              <a:t> AVN+BIV</a:t>
            </a:r>
          </a:p>
          <a:p>
            <a:r>
              <a:rPr lang="cs-CZ" sz="2000" dirty="0" smtClean="0"/>
              <a:t>Kompozitní </a:t>
            </a:r>
            <a:r>
              <a:rPr lang="cs-CZ" sz="2000" dirty="0" err="1" smtClean="0"/>
              <a:t>endpoint</a:t>
            </a:r>
            <a:r>
              <a:rPr lang="cs-CZ" sz="2000" dirty="0" smtClean="0"/>
              <a:t> 6 </a:t>
            </a:r>
            <a:r>
              <a:rPr lang="cs-CZ" sz="2000" dirty="0" err="1" smtClean="0"/>
              <a:t>měs</a:t>
            </a:r>
            <a:r>
              <a:rPr lang="cs-CZ" sz="2000" dirty="0" smtClean="0"/>
              <a:t>:  zlepšení </a:t>
            </a:r>
            <a:r>
              <a:rPr lang="cs-CZ" sz="2000" dirty="0"/>
              <a:t>MLWHF </a:t>
            </a:r>
            <a:r>
              <a:rPr lang="cs-CZ" sz="2000" dirty="0" smtClean="0"/>
              <a:t>skóre, 6M testu chůze a EF LK</a:t>
            </a:r>
            <a:endParaRPr lang="cs-CZ" sz="2000" dirty="0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0" y="863085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59754" name="Group 10"/>
          <p:cNvGrpSpPr>
            <a:grpSpLocks/>
          </p:cNvGrpSpPr>
          <p:nvPr/>
        </p:nvGrpSpPr>
        <p:grpSpPr bwMode="auto">
          <a:xfrm>
            <a:off x="-1044624" y="1761664"/>
            <a:ext cx="5472608" cy="2106941"/>
            <a:chOff x="0" y="1570"/>
            <a:chExt cx="4694" cy="2450"/>
          </a:xfrm>
        </p:grpSpPr>
        <p:sp>
          <p:nvSpPr>
            <p:cNvPr id="159753" name="Rectangle 9"/>
            <p:cNvSpPr>
              <a:spLocks noChangeArrowheads="1"/>
            </p:cNvSpPr>
            <p:nvPr/>
          </p:nvSpPr>
          <p:spPr bwMode="auto">
            <a:xfrm>
              <a:off x="1066" y="1570"/>
              <a:ext cx="3628" cy="2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9748" name="Picture 4" descr="freedo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06"/>
              <a:ext cx="3456" cy="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50" name="Rectangle 6"/>
            <p:cNvSpPr>
              <a:spLocks noChangeArrowheads="1"/>
            </p:cNvSpPr>
            <p:nvPr/>
          </p:nvSpPr>
          <p:spPr bwMode="auto">
            <a:xfrm>
              <a:off x="0" y="2942"/>
              <a:ext cx="177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200">
                  <a:cs typeface="Times New Roman" charset="0"/>
                </a:rPr>
                <a:t/>
              </a:r>
              <a:br>
                <a:rPr lang="en-US" sz="1200">
                  <a:cs typeface="Times New Roman" charset="0"/>
                </a:rPr>
              </a:br>
              <a:endParaRPr lang="en-US"/>
            </a:p>
          </p:txBody>
        </p:sp>
      </p:grp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0" y="54007"/>
            <a:ext cx="9144000" cy="57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defTabSz="762000"/>
            <a:r>
              <a:rPr lang="cs-CZ" sz="3600" b="1" dirty="0">
                <a:solidFill>
                  <a:srgbClr val="666699"/>
                </a:solidFill>
              </a:rPr>
              <a:t>PABA HF Trial</a:t>
            </a:r>
          </a:p>
        </p:txBody>
      </p:sp>
      <p:sp>
        <p:nvSpPr>
          <p:cNvPr id="10" name="Rectangle 285"/>
          <p:cNvSpPr>
            <a:spLocks noChangeArrowheads="1"/>
          </p:cNvSpPr>
          <p:nvPr/>
        </p:nvSpPr>
        <p:spPr bwMode="auto">
          <a:xfrm>
            <a:off x="179512" y="4623978"/>
            <a:ext cx="49320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tabLst>
                <a:tab pos="4624388" algn="l"/>
              </a:tabLst>
            </a:pPr>
            <a:r>
              <a:rPr lang="en-US" dirty="0">
                <a:solidFill>
                  <a:srgbClr val="666699"/>
                </a:solidFill>
              </a:rPr>
              <a:t>N </a:t>
            </a:r>
            <a:r>
              <a:rPr lang="en-US" dirty="0" err="1">
                <a:solidFill>
                  <a:srgbClr val="666699"/>
                </a:solidFill>
              </a:rPr>
              <a:t>Engl</a:t>
            </a:r>
            <a:r>
              <a:rPr lang="en-US" dirty="0">
                <a:solidFill>
                  <a:srgbClr val="666699"/>
                </a:solidFill>
              </a:rPr>
              <a:t> J </a:t>
            </a:r>
            <a:r>
              <a:rPr lang="en-US" dirty="0" smtClean="0">
                <a:solidFill>
                  <a:srgbClr val="666699"/>
                </a:solidFill>
              </a:rPr>
              <a:t>Med 2008;359</a:t>
            </a:r>
            <a:r>
              <a:rPr lang="en-US" dirty="0">
                <a:solidFill>
                  <a:srgbClr val="666699"/>
                </a:solidFill>
              </a:rPr>
              <a:t>(17):1778-85</a:t>
            </a:r>
          </a:p>
        </p:txBody>
      </p:sp>
      <p:pic>
        <p:nvPicPr>
          <p:cNvPr id="11" name="Picture 4" descr="Luigi figure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47" y="1491637"/>
            <a:ext cx="5003845" cy="2680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23653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ek obrazovky 2017-04-25 v 8.00.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546"/>
            <a:ext cx="5238910" cy="3759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4" y="4623984"/>
            <a:ext cx="4273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666699"/>
                </a:solidFill>
              </a:rPr>
              <a:t>Al </a:t>
            </a:r>
            <a:r>
              <a:rPr lang="en-US" sz="1400" dirty="0" err="1" smtClean="0">
                <a:solidFill>
                  <a:srgbClr val="666699"/>
                </a:solidFill>
              </a:rPr>
              <a:t>Halabi</a:t>
            </a:r>
            <a:r>
              <a:rPr lang="en-US" sz="1400" dirty="0" smtClean="0">
                <a:solidFill>
                  <a:srgbClr val="666699"/>
                </a:solidFill>
              </a:rPr>
              <a:t> S, et al. ACC </a:t>
            </a:r>
            <a:r>
              <a:rPr lang="en-US" sz="1400" dirty="0" err="1">
                <a:solidFill>
                  <a:srgbClr val="666699"/>
                </a:solidFill>
              </a:rPr>
              <a:t>Clin</a:t>
            </a:r>
            <a:r>
              <a:rPr lang="en-US" sz="1400" dirty="0">
                <a:solidFill>
                  <a:srgbClr val="666699"/>
                </a:solidFill>
              </a:rPr>
              <a:t> </a:t>
            </a:r>
            <a:r>
              <a:rPr lang="en-US" sz="1400" dirty="0" smtClean="0">
                <a:solidFill>
                  <a:srgbClr val="666699"/>
                </a:solidFill>
              </a:rPr>
              <a:t>EP. 2015;1</a:t>
            </a:r>
            <a:r>
              <a:rPr lang="en-US" sz="1400" dirty="0">
                <a:solidFill>
                  <a:srgbClr val="666699"/>
                </a:solidFill>
              </a:rPr>
              <a:t>(3): 200–209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340"/>
            <a:ext cx="9144000" cy="702209"/>
          </a:xfrm>
        </p:spPr>
        <p:txBody>
          <a:bodyPr/>
          <a:lstStyle/>
          <a:p>
            <a:r>
              <a:rPr lang="en-US" sz="3600" dirty="0" smtClean="0"/>
              <a:t>Meta-</a:t>
            </a:r>
            <a:r>
              <a:rPr lang="en-US" sz="3600" dirty="0" err="1" smtClean="0"/>
              <a:t>analýza</a:t>
            </a:r>
            <a:r>
              <a:rPr lang="en-US" sz="3600" dirty="0" smtClean="0"/>
              <a:t> </a:t>
            </a:r>
            <a:r>
              <a:rPr lang="en-US" sz="3600" dirty="0" err="1" smtClean="0"/>
              <a:t>studií</a:t>
            </a:r>
            <a:r>
              <a:rPr lang="en-US" sz="3600" dirty="0" smtClean="0"/>
              <a:t> o </a:t>
            </a:r>
            <a:r>
              <a:rPr lang="en-US" sz="3600" dirty="0" err="1" smtClean="0"/>
              <a:t>ablaci</a:t>
            </a:r>
            <a:r>
              <a:rPr lang="en-US" sz="3600" dirty="0" smtClean="0"/>
              <a:t> FS u SS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49163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Srovnání</a:t>
            </a:r>
            <a:r>
              <a:rPr lang="en-US" dirty="0" smtClean="0"/>
              <a:t> </a:t>
            </a:r>
            <a:r>
              <a:rPr lang="en-US" dirty="0" err="1" smtClean="0"/>
              <a:t>strategií</a:t>
            </a:r>
            <a:r>
              <a:rPr lang="en-US" dirty="0" smtClean="0"/>
              <a:t> </a:t>
            </a:r>
            <a:r>
              <a:rPr lang="en-US" dirty="0" err="1" smtClean="0"/>
              <a:t>kontroly</a:t>
            </a:r>
            <a:r>
              <a:rPr lang="en-US" dirty="0" smtClean="0"/>
              <a:t> </a:t>
            </a:r>
            <a:r>
              <a:rPr lang="en-US" dirty="0" err="1" smtClean="0"/>
              <a:t>frekvence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kontroly</a:t>
            </a:r>
            <a:r>
              <a:rPr lang="en-US" dirty="0" smtClean="0"/>
              <a:t> </a:t>
            </a:r>
            <a:r>
              <a:rPr lang="en-US" dirty="0" err="1" smtClean="0"/>
              <a:t>rytmu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/>
              <a:t>studie</a:t>
            </a:r>
            <a:r>
              <a:rPr lang="en-US" dirty="0" smtClean="0"/>
              <a:t> (</a:t>
            </a:r>
            <a:r>
              <a:rPr lang="en-US" dirty="0"/>
              <a:t>N=224) </a:t>
            </a:r>
            <a:r>
              <a:rPr lang="en-US" dirty="0" err="1" smtClean="0"/>
              <a:t>splnily</a:t>
            </a:r>
            <a:r>
              <a:rPr lang="en-US" dirty="0" smtClean="0"/>
              <a:t> </a:t>
            </a:r>
            <a:r>
              <a:rPr lang="en-US" dirty="0" err="1" smtClean="0"/>
              <a:t>kritéria</a:t>
            </a:r>
            <a:r>
              <a:rPr lang="en-US" dirty="0" smtClean="0"/>
              <a:t>; </a:t>
            </a:r>
            <a:r>
              <a:rPr lang="en-US" dirty="0"/>
              <a:t>82.5% (n=185) </a:t>
            </a:r>
            <a:r>
              <a:rPr lang="en-US" dirty="0" err="1" smtClean="0"/>
              <a:t>mělo</a:t>
            </a:r>
            <a:r>
              <a:rPr lang="en-US" dirty="0" smtClean="0"/>
              <a:t> </a:t>
            </a:r>
            <a:r>
              <a:rPr lang="en-US" dirty="0" err="1" smtClean="0"/>
              <a:t>perzistující</a:t>
            </a:r>
            <a:r>
              <a:rPr lang="en-US" dirty="0" smtClean="0"/>
              <a:t> FS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062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594066"/>
          </a:xfrm>
        </p:spPr>
        <p:txBody>
          <a:bodyPr/>
          <a:lstStyle/>
          <a:p>
            <a:r>
              <a:rPr lang="en-US" sz="3600" dirty="0" err="1" smtClean="0"/>
              <a:t>Přínos</a:t>
            </a:r>
            <a:r>
              <a:rPr lang="en-US" sz="3600" dirty="0" smtClean="0"/>
              <a:t> </a:t>
            </a:r>
            <a:r>
              <a:rPr lang="en-US" sz="3600" dirty="0" err="1" smtClean="0"/>
              <a:t>katetrizační</a:t>
            </a:r>
            <a:r>
              <a:rPr lang="en-US" sz="3600" dirty="0" smtClean="0"/>
              <a:t> </a:t>
            </a:r>
            <a:r>
              <a:rPr lang="en-US" sz="3600" dirty="0" err="1" smtClean="0"/>
              <a:t>ablace</a:t>
            </a:r>
            <a:endParaRPr lang="en-US" sz="3600" dirty="0"/>
          </a:p>
        </p:txBody>
      </p:sp>
      <p:pic>
        <p:nvPicPr>
          <p:cNvPr id="4" name="Picture 3" descr="Snímek obrazovky 2017-04-25 v 8.01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7"/>
          <a:stretch/>
        </p:blipFill>
        <p:spPr>
          <a:xfrm>
            <a:off x="0" y="519525"/>
            <a:ext cx="9144000" cy="1586561"/>
          </a:xfrm>
          <a:prstGeom prst="rect">
            <a:avLst/>
          </a:prstGeom>
        </p:spPr>
      </p:pic>
      <p:pic>
        <p:nvPicPr>
          <p:cNvPr id="5" name="Picture 4" descr="Snímek obrazovky 2017-04-25 v 8.02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1" b="5934"/>
          <a:stretch/>
        </p:blipFill>
        <p:spPr>
          <a:xfrm>
            <a:off x="0" y="2068421"/>
            <a:ext cx="9144000" cy="1367429"/>
          </a:xfrm>
          <a:prstGeom prst="rect">
            <a:avLst/>
          </a:prstGeom>
        </p:spPr>
      </p:pic>
      <p:pic>
        <p:nvPicPr>
          <p:cNvPr id="6" name="Picture 5" descr="Snímek obrazovky 2017-04-25 v 8.03.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b="7163"/>
          <a:stretch/>
        </p:blipFill>
        <p:spPr>
          <a:xfrm>
            <a:off x="0" y="3381840"/>
            <a:ext cx="9144000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39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314"/>
            <a:ext cx="8640960" cy="8572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Souhrn</a:t>
            </a:r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RCT o </a:t>
            </a:r>
            <a:r>
              <a:rPr lang="en-US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ablaci</a:t>
            </a:r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FS </a:t>
            </a:r>
            <a:r>
              <a:rPr lang="en-US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při</a:t>
            </a:r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SS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Snímek obrazovky 2016-03-13 v 13.53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6"/>
          <a:stretch/>
        </p:blipFill>
        <p:spPr>
          <a:xfrm>
            <a:off x="395536" y="1059582"/>
            <a:ext cx="8373808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6444208" y="843558"/>
            <a:ext cx="936104" cy="2592288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68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ek obrazovky 2017-09-16 v 8.49.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43"/>
            <a:ext cx="9144000" cy="4126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320"/>
            <a:ext cx="8229600" cy="6151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64A2"/>
                </a:solidFill>
              </a:rPr>
              <a:t>CASTLE AF </a:t>
            </a:r>
            <a:endParaRPr lang="en-US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068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30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64A2"/>
                </a:solidFill>
              </a:rPr>
              <a:t>CASTLE AF results: 1 composite endpoint</a:t>
            </a:r>
            <a:endParaRPr lang="en-US" sz="3200" dirty="0">
              <a:solidFill>
                <a:srgbClr val="8064A2"/>
              </a:solidFill>
            </a:endParaRPr>
          </a:p>
        </p:txBody>
      </p:sp>
      <p:pic>
        <p:nvPicPr>
          <p:cNvPr id="4" name="Picture 3" descr="Snímek obrazovky 2017-09-16 v 8.5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9" y="900352"/>
            <a:ext cx="79248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887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130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64A2"/>
                </a:solidFill>
              </a:rPr>
              <a:t>CASTLE AF: </a:t>
            </a:r>
            <a:r>
              <a:rPr lang="en-US" sz="2400" dirty="0" smtClean="0">
                <a:solidFill>
                  <a:srgbClr val="8064A2"/>
                </a:solidFill>
              </a:rPr>
              <a:t>AF burden from implantable devices</a:t>
            </a:r>
            <a:endParaRPr lang="en-US" sz="3200" dirty="0">
              <a:solidFill>
                <a:srgbClr val="8064A2"/>
              </a:solidFill>
            </a:endParaRPr>
          </a:p>
        </p:txBody>
      </p:sp>
      <p:pic>
        <p:nvPicPr>
          <p:cNvPr id="4" name="Picture 3" descr="Snímek obrazovky 2017-09-16 v 8.46.33.png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2637" r="1478"/>
          <a:stretch/>
        </p:blipFill>
        <p:spPr>
          <a:xfrm>
            <a:off x="1265224" y="765901"/>
            <a:ext cx="6513770" cy="3676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587977"/>
            <a:ext cx="2971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 </a:t>
            </a:r>
            <a:r>
              <a:rPr lang="en-US" sz="1200" i="1" dirty="0" err="1" smtClean="0"/>
              <a:t>Marrouche</a:t>
            </a:r>
            <a:r>
              <a:rPr lang="en-US" sz="1200" i="1" dirty="0" smtClean="0"/>
              <a:t> (Salt Lake City, USA) 1148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523498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"/>
            <a:ext cx="8229600" cy="6853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64A2"/>
                </a:solidFill>
              </a:rPr>
              <a:t>CASTLE AF: 1°endpoint subgroups</a:t>
            </a:r>
            <a:endParaRPr lang="en-US" sz="3200" dirty="0">
              <a:solidFill>
                <a:srgbClr val="8064A2"/>
              </a:solidFill>
            </a:endParaRPr>
          </a:p>
        </p:txBody>
      </p:sp>
      <p:pic>
        <p:nvPicPr>
          <p:cNvPr id="4" name="Picture 3" descr="Snímek obrazovky 2017-09-16 v 8.54.34.png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4005" r="2701"/>
          <a:stretch/>
        </p:blipFill>
        <p:spPr>
          <a:xfrm>
            <a:off x="941194" y="689303"/>
            <a:ext cx="7234688" cy="3746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587977"/>
            <a:ext cx="2971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 </a:t>
            </a:r>
            <a:r>
              <a:rPr lang="en-US" sz="1200" i="1" dirty="0" err="1" smtClean="0"/>
              <a:t>Marrouche</a:t>
            </a:r>
            <a:r>
              <a:rPr lang="en-US" sz="1200" i="1" dirty="0" smtClean="0"/>
              <a:t> (Salt Lake City, USA) 1148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95308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3"/>
            <a:ext cx="9144000" cy="5143501"/>
            <a:chOff x="0" y="476533"/>
            <a:chExt cx="9144000" cy="4666967"/>
          </a:xfrm>
        </p:grpSpPr>
        <p:pic>
          <p:nvPicPr>
            <p:cNvPr id="4" name="Picture 3" descr="Snímek obrazovky 2017-11-30 v 17.56.1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6533"/>
              <a:ext cx="9144000" cy="466696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139952" y="4803998"/>
              <a:ext cx="5004048" cy="3395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4443958"/>
              <a:ext cx="107504" cy="69954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55782" y="483518"/>
            <a:ext cx="393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According to C </a:t>
            </a:r>
            <a:r>
              <a:rPr lang="en-US" dirty="0" err="1" smtClean="0">
                <a:solidFill>
                  <a:srgbClr val="FF0000"/>
                </a:solidFill>
              </a:rPr>
              <a:t>Blomstrom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Lundqvist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59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0825" y="951572"/>
            <a:ext cx="8353426" cy="3523237"/>
            <a:chOff x="250825" y="1268760"/>
            <a:chExt cx="8353426" cy="4697649"/>
          </a:xfrm>
        </p:grpSpPr>
        <p:sp>
          <p:nvSpPr>
            <p:cNvPr id="137220" name="Text Box 4"/>
            <p:cNvSpPr txBox="1">
              <a:spLocks noChangeArrowheads="1"/>
            </p:cNvSpPr>
            <p:nvPr/>
          </p:nvSpPr>
          <p:spPr bwMode="auto">
            <a:xfrm>
              <a:off x="5076056" y="1268760"/>
              <a:ext cx="1728788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Loss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of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AV synchrony</a:t>
              </a:r>
              <a:endParaRPr lang="cs-CZ" sz="2400" b="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37221" name="Text Box 5"/>
            <p:cNvSpPr txBox="1">
              <a:spLocks noChangeArrowheads="1"/>
            </p:cNvSpPr>
            <p:nvPr/>
          </p:nvSpPr>
          <p:spPr bwMode="auto">
            <a:xfrm>
              <a:off x="6011863" y="2421285"/>
              <a:ext cx="2592388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Rapid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ventricular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response</a:t>
              </a:r>
              <a:endParaRPr lang="cs-CZ" sz="2400" b="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6011863" y="3573810"/>
              <a:ext cx="2100004" cy="615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R-R variability</a:t>
              </a:r>
              <a:endParaRPr lang="cs-CZ" sz="2400" b="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37223" name="Text Box 7"/>
            <p:cNvSpPr txBox="1">
              <a:spLocks noChangeArrowheads="1"/>
            </p:cNvSpPr>
            <p:nvPr/>
          </p:nvSpPr>
          <p:spPr bwMode="auto">
            <a:xfrm>
              <a:off x="5003800" y="4365972"/>
              <a:ext cx="3600451" cy="1600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cs-CZ" sz="240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D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rug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toxicity (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antiarrhythmics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, Ca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channel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antagonists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,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etc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)</a:t>
              </a:r>
              <a:endParaRPr lang="cs-CZ" sz="2400" b="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37224" name="Text Box 8"/>
            <p:cNvSpPr txBox="1">
              <a:spLocks noChangeArrowheads="1"/>
            </p:cNvSpPr>
            <p:nvPr/>
          </p:nvSpPr>
          <p:spPr bwMode="auto">
            <a:xfrm>
              <a:off x="1908175" y="4437410"/>
              <a:ext cx="2592388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Pressure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and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volume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overload</a:t>
              </a:r>
              <a:endParaRPr lang="cs-CZ" sz="2400" b="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37225" name="Text Box 9"/>
            <p:cNvSpPr txBox="1">
              <a:spLocks noChangeArrowheads="1"/>
            </p:cNvSpPr>
            <p:nvPr/>
          </p:nvSpPr>
          <p:spPr bwMode="auto">
            <a:xfrm>
              <a:off x="1547937" y="3356993"/>
              <a:ext cx="1655911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Interstitial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fibrosis</a:t>
              </a:r>
              <a:endParaRPr lang="cs-CZ" sz="2400" b="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37226" name="Text Box 10"/>
            <p:cNvSpPr txBox="1">
              <a:spLocks noChangeArrowheads="1"/>
            </p:cNvSpPr>
            <p:nvPr/>
          </p:nvSpPr>
          <p:spPr bwMode="auto">
            <a:xfrm>
              <a:off x="250825" y="2276823"/>
              <a:ext cx="2952750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sz="240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Abnormal</a:t>
              </a:r>
              <a:r>
                <a:rPr lang="cs-CZ" sz="240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cs-CZ" sz="240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atrial</a:t>
              </a:r>
              <a:r>
                <a:rPr lang="cs-CZ" sz="240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cs-CZ" sz="240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refractoriness</a:t>
              </a:r>
              <a:endParaRPr lang="cs-CZ" sz="2400" b="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37227" name="Text Box 11"/>
            <p:cNvSpPr txBox="1">
              <a:spLocks noChangeArrowheads="1"/>
            </p:cNvSpPr>
            <p:nvPr/>
          </p:nvSpPr>
          <p:spPr bwMode="auto">
            <a:xfrm>
              <a:off x="1979614" y="1268760"/>
              <a:ext cx="2520950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Heterogeneity</a:t>
              </a:r>
              <a:r>
                <a:rPr lang="cs-CZ" sz="2400" b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of </a:t>
              </a:r>
              <a:r>
                <a:rPr lang="cs-CZ" sz="2400" b="0" dirty="0" err="1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conduction</a:t>
              </a:r>
              <a:endParaRPr lang="cs-CZ" sz="2400" b="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37228" name="Text Box 12"/>
            <p:cNvSpPr txBox="1">
              <a:spLocks noChangeArrowheads="1"/>
            </p:cNvSpPr>
            <p:nvPr/>
          </p:nvSpPr>
          <p:spPr bwMode="auto">
            <a:xfrm>
              <a:off x="4283075" y="2492723"/>
              <a:ext cx="590777" cy="61555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24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AF</a:t>
              </a:r>
              <a:endParaRPr lang="cs-CZ" sz="2400" b="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4211960" y="3789710"/>
              <a:ext cx="817201" cy="61555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24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CHF</a:t>
              </a:r>
              <a:endParaRPr lang="cs-CZ" sz="2400" b="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7230" name="AutoShape 14"/>
            <p:cNvSpPr>
              <a:spLocks noChangeArrowheads="1"/>
            </p:cNvSpPr>
            <p:nvPr/>
          </p:nvSpPr>
          <p:spPr bwMode="auto">
            <a:xfrm flipH="1">
              <a:off x="5148263" y="2421285"/>
              <a:ext cx="503238" cy="1871662"/>
            </a:xfrm>
            <a:prstGeom prst="curvedRightArrow">
              <a:avLst>
                <a:gd name="adj1" fmla="val 74385"/>
                <a:gd name="adj2" fmla="val 148770"/>
                <a:gd name="adj3" fmla="val 33333"/>
              </a:avLst>
            </a:prstGeom>
            <a:solidFill>
              <a:srgbClr val="CC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37231" name="AutoShape 15"/>
            <p:cNvSpPr>
              <a:spLocks noChangeArrowheads="1"/>
            </p:cNvSpPr>
            <p:nvPr/>
          </p:nvSpPr>
          <p:spPr bwMode="auto">
            <a:xfrm rot="10800000" flipH="1">
              <a:off x="3490913" y="2348260"/>
              <a:ext cx="503238" cy="1871662"/>
            </a:xfrm>
            <a:prstGeom prst="curvedRightArrow">
              <a:avLst>
                <a:gd name="adj1" fmla="val 74385"/>
                <a:gd name="adj2" fmla="val 148770"/>
                <a:gd name="adj3" fmla="val 33333"/>
              </a:avLst>
            </a:prstGeom>
            <a:solidFill>
              <a:srgbClr val="CC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endParaRPr lang="en-US" b="0" dirty="0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" y="0"/>
            <a:ext cx="9143999" cy="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cs-CZ" sz="4000" dirty="0" smtClean="0"/>
              <a:t>FS plodí srdeční selhání a naopak</a:t>
            </a:r>
            <a:endParaRPr lang="cs-CZ" sz="40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07508" y="4557087"/>
            <a:ext cx="4726355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200" b="1" dirty="0" err="1">
                <a:solidFill>
                  <a:srgbClr val="666699"/>
                </a:solidFill>
              </a:rPr>
              <a:t>Maisel</a:t>
            </a:r>
            <a:r>
              <a:rPr lang="cs-CZ" sz="1200" b="1" dirty="0">
                <a:solidFill>
                  <a:srgbClr val="666699"/>
                </a:solidFill>
              </a:rPr>
              <a:t> WH, </a:t>
            </a:r>
            <a:r>
              <a:rPr lang="cs-CZ" sz="1200" b="1" dirty="0" err="1">
                <a:solidFill>
                  <a:srgbClr val="666699"/>
                </a:solidFill>
              </a:rPr>
              <a:t>Stevenson</a:t>
            </a:r>
            <a:r>
              <a:rPr lang="cs-CZ" sz="1200" b="1" dirty="0">
                <a:solidFill>
                  <a:srgbClr val="666699"/>
                </a:solidFill>
              </a:rPr>
              <a:t> LW.</a:t>
            </a:r>
            <a:r>
              <a:rPr lang="en-US" sz="1200" b="1" dirty="0">
                <a:solidFill>
                  <a:srgbClr val="666699"/>
                </a:solidFill>
              </a:rPr>
              <a:t> </a:t>
            </a:r>
            <a:r>
              <a:rPr lang="cs-CZ" sz="1200" b="1" dirty="0" err="1">
                <a:solidFill>
                  <a:srgbClr val="666699"/>
                </a:solidFill>
              </a:rPr>
              <a:t>Am</a:t>
            </a:r>
            <a:r>
              <a:rPr lang="cs-CZ" sz="1200" b="1" dirty="0">
                <a:solidFill>
                  <a:srgbClr val="666699"/>
                </a:solidFill>
              </a:rPr>
              <a:t> J </a:t>
            </a:r>
            <a:r>
              <a:rPr lang="cs-CZ" sz="1200" b="1" dirty="0" err="1">
                <a:solidFill>
                  <a:srgbClr val="666699"/>
                </a:solidFill>
              </a:rPr>
              <a:t>Cardiol</a:t>
            </a:r>
            <a:r>
              <a:rPr lang="en-US" sz="1200" b="1" dirty="0">
                <a:solidFill>
                  <a:srgbClr val="666699"/>
                </a:solidFill>
              </a:rPr>
              <a:t> </a:t>
            </a:r>
            <a:r>
              <a:rPr lang="cs-CZ" sz="1200" b="1" dirty="0">
                <a:solidFill>
                  <a:srgbClr val="666699"/>
                </a:solidFill>
              </a:rPr>
              <a:t>2003</a:t>
            </a:r>
            <a:r>
              <a:rPr lang="en-US" sz="1200" b="1" dirty="0">
                <a:solidFill>
                  <a:srgbClr val="666699"/>
                </a:solidFill>
              </a:rPr>
              <a:t>;</a:t>
            </a:r>
            <a:r>
              <a:rPr lang="cs-CZ" sz="1200" b="1" dirty="0">
                <a:solidFill>
                  <a:srgbClr val="666699"/>
                </a:solidFill>
              </a:rPr>
              <a:t>91(</a:t>
            </a:r>
            <a:r>
              <a:rPr lang="cs-CZ" sz="1200" b="1" dirty="0" err="1">
                <a:solidFill>
                  <a:srgbClr val="666699"/>
                </a:solidFill>
              </a:rPr>
              <a:t>suppl</a:t>
            </a:r>
            <a:r>
              <a:rPr lang="cs-CZ" sz="1200" b="1" dirty="0">
                <a:solidFill>
                  <a:srgbClr val="666699"/>
                </a:solidFill>
              </a:rPr>
              <a:t>)</a:t>
            </a:r>
            <a:r>
              <a:rPr lang="en-US" sz="1200" b="1" dirty="0">
                <a:solidFill>
                  <a:srgbClr val="666699"/>
                </a:solidFill>
              </a:rPr>
              <a:t>:</a:t>
            </a:r>
            <a:r>
              <a:rPr lang="cs-CZ" sz="1200" b="1" dirty="0">
                <a:solidFill>
                  <a:srgbClr val="666699"/>
                </a:solidFill>
              </a:rPr>
              <a:t>2D-8D</a:t>
            </a:r>
            <a:endParaRPr lang="en-US" sz="1200" b="1" dirty="0">
              <a:solidFill>
                <a:srgbClr val="666699"/>
              </a:solidFill>
            </a:endParaRPr>
          </a:p>
        </p:txBody>
      </p:sp>
      <p:pic>
        <p:nvPicPr>
          <p:cNvPr id="22" name="Obrázek 21" descr="icamefirst.jpg"/>
          <p:cNvPicPr>
            <a:picLocks noChangeAspect="1"/>
          </p:cNvPicPr>
          <p:nvPr/>
        </p:nvPicPr>
        <p:blipFill>
          <a:blip r:embed="rId2" cstate="print"/>
          <a:srcRect b="4417"/>
          <a:stretch>
            <a:fillRect/>
          </a:stretch>
        </p:blipFill>
        <p:spPr>
          <a:xfrm>
            <a:off x="251520" y="627537"/>
            <a:ext cx="4390570" cy="4373639"/>
          </a:xfrm>
          <a:prstGeom prst="rect">
            <a:avLst/>
          </a:prstGeom>
        </p:spPr>
      </p:pic>
      <p:pic>
        <p:nvPicPr>
          <p:cNvPr id="23" name="Obrázek 22" descr="chicken-and-the-egg-problem-i-ate-the-egg.jpg"/>
          <p:cNvPicPr>
            <a:picLocks noChangeAspect="1"/>
          </p:cNvPicPr>
          <p:nvPr/>
        </p:nvPicPr>
        <p:blipFill>
          <a:blip r:embed="rId3" cstate="print"/>
          <a:srcRect l="10283" r="10283"/>
          <a:stretch>
            <a:fillRect/>
          </a:stretch>
        </p:blipFill>
        <p:spPr>
          <a:xfrm>
            <a:off x="4572002" y="681540"/>
            <a:ext cx="4461491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17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 </a:t>
            </a:r>
            <a:r>
              <a:rPr lang="en-US" sz="3600" dirty="0" err="1" smtClean="0"/>
              <a:t>nemocných</a:t>
            </a:r>
            <a:r>
              <a:rPr lang="en-US" sz="3600" dirty="0" smtClean="0"/>
              <a:t> se </a:t>
            </a:r>
            <a:r>
              <a:rPr lang="en-US" sz="3600" dirty="0" err="1" smtClean="0"/>
              <a:t>srdečním</a:t>
            </a:r>
            <a:r>
              <a:rPr lang="en-US" sz="3600" dirty="0" smtClean="0"/>
              <a:t> </a:t>
            </a:r>
            <a:r>
              <a:rPr lang="en-US" sz="3600" dirty="0" err="1" smtClean="0"/>
              <a:t>selháním</a:t>
            </a:r>
            <a:r>
              <a:rPr lang="en-US" sz="3600" dirty="0" smtClean="0"/>
              <a:t> </a:t>
            </a:r>
            <a:r>
              <a:rPr lang="en-US" sz="3600" dirty="0" err="1" smtClean="0"/>
              <a:t>provázeným</a:t>
            </a:r>
            <a:r>
              <a:rPr lang="en-US" sz="3600" dirty="0" smtClean="0"/>
              <a:t> 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j</a:t>
            </a:r>
            <a:r>
              <a:rPr lang="en-US" sz="2800" dirty="0" smtClean="0"/>
              <a:t>e </a:t>
            </a:r>
            <a:r>
              <a:rPr lang="en-US" sz="2800" dirty="0" err="1" smtClean="0"/>
              <a:t>katetrizační</a:t>
            </a:r>
            <a:r>
              <a:rPr lang="en-US" sz="2800" dirty="0" smtClean="0"/>
              <a:t> </a:t>
            </a:r>
            <a:r>
              <a:rPr lang="en-US" sz="2800" dirty="0" err="1" smtClean="0"/>
              <a:t>ablace</a:t>
            </a:r>
            <a:r>
              <a:rPr lang="en-US" sz="2800" dirty="0" smtClean="0"/>
              <a:t> FS </a:t>
            </a:r>
            <a:r>
              <a:rPr lang="en-US" sz="2800" dirty="0" err="1" smtClean="0"/>
              <a:t>spojena</a:t>
            </a:r>
            <a:r>
              <a:rPr lang="en-US" sz="2800" dirty="0" smtClean="0"/>
              <a:t> s </a:t>
            </a:r>
            <a:r>
              <a:rPr lang="en-US" sz="2800" dirty="0" err="1" smtClean="0"/>
              <a:t>menším</a:t>
            </a:r>
            <a:r>
              <a:rPr lang="en-US" sz="2800" dirty="0" smtClean="0"/>
              <a:t> </a:t>
            </a:r>
            <a:r>
              <a:rPr lang="en-US" sz="2800" dirty="0" err="1" smtClean="0"/>
              <a:t>počtem</a:t>
            </a:r>
            <a:r>
              <a:rPr lang="en-US" sz="2800" dirty="0" smtClean="0"/>
              <a:t> </a:t>
            </a:r>
            <a:r>
              <a:rPr lang="en-US" sz="2800" dirty="0" err="1" smtClean="0"/>
              <a:t>hospitalizací</a:t>
            </a:r>
            <a:r>
              <a:rPr lang="en-US" sz="2800" dirty="0" smtClean="0"/>
              <a:t> a </a:t>
            </a:r>
            <a:r>
              <a:rPr lang="en-US" sz="2800" dirty="0" err="1" smtClean="0"/>
              <a:t>lepší</a:t>
            </a:r>
            <a:r>
              <a:rPr lang="en-US" sz="2800" dirty="0" smtClean="0"/>
              <a:t> </a:t>
            </a:r>
            <a:r>
              <a:rPr lang="en-US" sz="2800" dirty="0" err="1" smtClean="0"/>
              <a:t>prognózou</a:t>
            </a:r>
            <a:r>
              <a:rPr lang="en-US" sz="2800" dirty="0" smtClean="0"/>
              <a:t> v </a:t>
            </a:r>
            <a:r>
              <a:rPr lang="en-US" sz="2800" dirty="0" err="1" smtClean="0"/>
              <a:t>porovnání</a:t>
            </a:r>
            <a:r>
              <a:rPr lang="en-US" sz="2800" dirty="0" smtClean="0"/>
              <a:t> s </a:t>
            </a:r>
            <a:r>
              <a:rPr lang="en-US" sz="2800" dirty="0" err="1" smtClean="0"/>
              <a:t>konvenční</a:t>
            </a:r>
            <a:r>
              <a:rPr lang="en-US" sz="2800" dirty="0" smtClean="0"/>
              <a:t> </a:t>
            </a:r>
            <a:r>
              <a:rPr lang="en-US" sz="2800" dirty="0" err="1" smtClean="0"/>
              <a:t>léčbou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err="1"/>
              <a:t>m</a:t>
            </a:r>
            <a:r>
              <a:rPr lang="en-US" sz="2800" dirty="0" err="1" smtClean="0"/>
              <a:t>á</a:t>
            </a:r>
            <a:r>
              <a:rPr lang="en-US" sz="2800" dirty="0" smtClean="0"/>
              <a:t> </a:t>
            </a:r>
            <a:r>
              <a:rPr lang="en-US" sz="2800" dirty="0" err="1" smtClean="0"/>
              <a:t>katetrizační</a:t>
            </a:r>
            <a:r>
              <a:rPr lang="en-US" sz="2800" dirty="0" smtClean="0"/>
              <a:t> </a:t>
            </a:r>
            <a:r>
              <a:rPr lang="en-US" sz="2800" dirty="0" err="1" smtClean="0"/>
              <a:t>ablace</a:t>
            </a:r>
            <a:r>
              <a:rPr lang="en-US" sz="2800" dirty="0" smtClean="0"/>
              <a:t> </a:t>
            </a:r>
            <a:r>
              <a:rPr lang="en-US" sz="2800" dirty="0" err="1" smtClean="0"/>
              <a:t>potenciál</a:t>
            </a:r>
            <a:r>
              <a:rPr lang="en-US" sz="2800" dirty="0" smtClean="0"/>
              <a:t> </a:t>
            </a:r>
            <a:r>
              <a:rPr lang="en-US" sz="2800" dirty="0" err="1" smtClean="0"/>
              <a:t>snížit</a:t>
            </a:r>
            <a:r>
              <a:rPr lang="en-US" sz="2800" dirty="0" smtClean="0"/>
              <a:t> </a:t>
            </a:r>
            <a:r>
              <a:rPr lang="en-US" sz="2800" dirty="0" err="1" smtClean="0"/>
              <a:t>kardiovaskulární</a:t>
            </a:r>
            <a:r>
              <a:rPr lang="en-US" sz="2800" dirty="0" smtClean="0"/>
              <a:t> </a:t>
            </a:r>
            <a:r>
              <a:rPr lang="en-US" sz="2800" dirty="0" err="1" smtClean="0"/>
              <a:t>mortalitu</a:t>
            </a:r>
            <a:r>
              <a:rPr lang="en-US" sz="2800" dirty="0" smtClean="0"/>
              <a:t> a </a:t>
            </a:r>
            <a:r>
              <a:rPr lang="en-US" sz="2800" dirty="0" err="1" smtClean="0"/>
              <a:t>zlepšit</a:t>
            </a:r>
            <a:r>
              <a:rPr lang="en-US" sz="2800" dirty="0" smtClean="0"/>
              <a:t> </a:t>
            </a:r>
            <a:r>
              <a:rPr lang="en-US" sz="2800" dirty="0" err="1" smtClean="0"/>
              <a:t>kvalitu</a:t>
            </a:r>
            <a:r>
              <a:rPr lang="en-US" sz="2800" dirty="0" smtClean="0"/>
              <a:t> </a:t>
            </a:r>
            <a:r>
              <a:rPr lang="en-US" sz="2800" dirty="0" err="1" smtClean="0"/>
              <a:t>života</a:t>
            </a:r>
            <a:r>
              <a:rPr lang="en-US" sz="2800" dirty="0" smtClean="0"/>
              <a:t> </a:t>
            </a:r>
            <a:r>
              <a:rPr lang="en-US" sz="2800" dirty="0" err="1" smtClean="0"/>
              <a:t>nemocných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0932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93708"/>
            <a:ext cx="8229600" cy="8572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Srdeční</a:t>
            </a:r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resynchronizační</a:t>
            </a:r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léčba</a:t>
            </a:r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FS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976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"/>
            <a:ext cx="9144000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11200" eaLnBrk="0" hangingPunct="0">
              <a:defRPr/>
            </a:pPr>
            <a:r>
              <a:rPr lang="cs-CZ" sz="3200" b="1" dirty="0" smtClean="0">
                <a:solidFill>
                  <a:srgbClr val="666699"/>
                </a:solidFill>
                <a:ea typeface="+mn-ea"/>
              </a:rPr>
              <a:t>Úspěšná SRL vyžaduje účinnou stimulaci</a:t>
            </a:r>
            <a:endParaRPr lang="en-US" sz="3200" b="1" dirty="0">
              <a:solidFill>
                <a:srgbClr val="666699"/>
              </a:solidFill>
              <a:ea typeface="+mn-ea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25"/>
            <a:ext cx="3143272" cy="426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3" descr="BiV obekomory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787776"/>
            <a:ext cx="2952328" cy="212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950245" y="2973745"/>
            <a:ext cx="1510024" cy="40011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chemeClr val="accent3"/>
                </a:solidFill>
                <a:ea typeface="+mn-ea"/>
              </a:rPr>
              <a:t>BIV </a:t>
            </a:r>
            <a:r>
              <a:rPr lang="cs-CZ" sz="2000" b="1" dirty="0" err="1">
                <a:solidFill>
                  <a:schemeClr val="accent3"/>
                </a:solidFill>
                <a:ea typeface="+mn-ea"/>
              </a:rPr>
              <a:t>pacing</a:t>
            </a:r>
            <a:endParaRPr lang="it-IT" sz="2000" b="1" dirty="0">
              <a:solidFill>
                <a:schemeClr val="accent3"/>
              </a:solidFill>
              <a:ea typeface="+mn-ea"/>
            </a:endParaRPr>
          </a:p>
        </p:txBody>
      </p:sp>
      <p:pic>
        <p:nvPicPr>
          <p:cNvPr id="9" name="Picture 2" descr="LBBB60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9350"/>
            <a:ext cx="2952328" cy="212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924680" y="867511"/>
            <a:ext cx="1851539" cy="40011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accent3"/>
                </a:solidFill>
                <a:ea typeface="+mn-ea"/>
              </a:rPr>
              <a:t>LBBB in DCM</a:t>
            </a:r>
            <a:endParaRPr lang="it-IT" sz="2000" b="1" dirty="0">
              <a:solidFill>
                <a:schemeClr val="accent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39029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3468"/>
            <a:ext cx="9144000" cy="857250"/>
          </a:xfrm>
          <a:extLst/>
        </p:spPr>
        <p:txBody>
          <a:bodyPr/>
          <a:lstStyle/>
          <a:p>
            <a:pPr>
              <a:defRPr/>
            </a:pPr>
            <a:r>
              <a:rPr lang="en-US" sz="2800" dirty="0" smtClean="0"/>
              <a:t>FS se </a:t>
            </a:r>
            <a:r>
              <a:rPr lang="en-US" sz="2800" dirty="0" err="1" smtClean="0"/>
              <a:t>může</a:t>
            </a:r>
            <a:r>
              <a:rPr lang="en-US" sz="2800" dirty="0" smtClean="0"/>
              <a:t> </a:t>
            </a:r>
            <a:r>
              <a:rPr lang="en-US" sz="2800" dirty="0" err="1" smtClean="0"/>
              <a:t>vyskytnout</a:t>
            </a:r>
            <a:r>
              <a:rPr lang="en-US" sz="2800" dirty="0" smtClean="0"/>
              <a:t> u </a:t>
            </a:r>
            <a:r>
              <a:rPr lang="en-US" sz="2800" dirty="0" err="1" smtClean="0"/>
              <a:t>pacientů</a:t>
            </a:r>
            <a:r>
              <a:rPr lang="en-US" sz="2800" dirty="0" smtClean="0"/>
              <a:t> se SRT v </a:t>
            </a:r>
            <a:r>
              <a:rPr lang="en-US" sz="2800" dirty="0" err="1" smtClean="0"/>
              <a:t>průběhu</a:t>
            </a:r>
            <a:r>
              <a:rPr lang="en-US" sz="2800" dirty="0" smtClean="0"/>
              <a:t> </a:t>
            </a:r>
            <a:r>
              <a:rPr lang="en-US" sz="2800" dirty="0" err="1" smtClean="0"/>
              <a:t>sledování</a:t>
            </a:r>
            <a:r>
              <a:rPr lang="is-IS" sz="2800" dirty="0" smtClean="0"/>
              <a:t>…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13699"/>
              </p:ext>
            </p:extLst>
          </p:nvPr>
        </p:nvGraphicFramePr>
        <p:xfrm>
          <a:off x="540327" y="987576"/>
          <a:ext cx="7992119" cy="355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545"/>
                <a:gridCol w="2537574"/>
              </a:tblGrid>
              <a:tr h="5075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8" marB="34298"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Patients (%)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with new onset AF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8" marB="34298">
                    <a:solidFill>
                      <a:srgbClr val="CC00FF"/>
                    </a:solidFill>
                  </a:tcPr>
                </a:tc>
              </a:tr>
              <a:tr h="50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err="1" smtClean="0"/>
                        <a:t>Leclerq</a:t>
                      </a:r>
                      <a:r>
                        <a:rPr lang="fr-FR" sz="1400" baseline="0" dirty="0" smtClean="0"/>
                        <a:t> C et 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baseline="0" dirty="0" err="1" smtClean="0"/>
                        <a:t>Europace</a:t>
                      </a:r>
                      <a:r>
                        <a:rPr lang="fr-FR" sz="1400" i="1" baseline="0" dirty="0" smtClean="0"/>
                        <a:t> </a:t>
                      </a:r>
                      <a:r>
                        <a:rPr lang="fr-FR" sz="1400" baseline="0" dirty="0" smtClean="0"/>
                        <a:t>2010; 12: 71-77</a:t>
                      </a:r>
                    </a:p>
                  </a:txBody>
                  <a:tcPr marT="34298" marB="342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marT="34298" marB="342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err="1" smtClean="0"/>
                        <a:t>Borleffs</a:t>
                      </a:r>
                      <a:r>
                        <a:rPr lang="fr-FR" sz="1400" baseline="0" dirty="0" smtClean="0"/>
                        <a:t> CJ et al.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baseline="0" dirty="0" err="1" smtClean="0"/>
                        <a:t>Heart</a:t>
                      </a:r>
                      <a:r>
                        <a:rPr lang="fr-FR" sz="1400" i="1" baseline="0" dirty="0" smtClean="0"/>
                        <a:t> </a:t>
                      </a:r>
                      <a:r>
                        <a:rPr lang="fr-FR" sz="1400" i="1" baseline="0" dirty="0" err="1" smtClean="0"/>
                        <a:t>Rhythm</a:t>
                      </a:r>
                      <a:r>
                        <a:rPr lang="fr-FR" sz="1400" i="1" baseline="0" dirty="0" smtClean="0"/>
                        <a:t> </a:t>
                      </a:r>
                      <a:r>
                        <a:rPr lang="fr-FR" sz="1400" baseline="0" dirty="0" smtClean="0"/>
                        <a:t>2009; 6: 305-310</a:t>
                      </a:r>
                    </a:p>
                  </a:txBody>
                  <a:tcPr marT="34298" marB="34298">
                    <a:solidFill>
                      <a:srgbClr val="FAB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marT="34298" marB="34298">
                    <a:solidFill>
                      <a:srgbClr val="FAB4CA"/>
                    </a:solidFill>
                  </a:tcPr>
                </a:tc>
              </a:tr>
              <a:tr h="50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 err="1" smtClean="0"/>
                        <a:t>Marijon</a:t>
                      </a:r>
                      <a:r>
                        <a:rPr lang="nl-NL" sz="1400" baseline="0" dirty="0" smtClean="0"/>
                        <a:t> E et al.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baseline="0" dirty="0" smtClean="0"/>
                        <a:t>Am J </a:t>
                      </a:r>
                      <a:r>
                        <a:rPr lang="nl-NL" sz="1400" i="1" baseline="0" dirty="0" err="1" smtClean="0"/>
                        <a:t>Cardiol</a:t>
                      </a:r>
                      <a:r>
                        <a:rPr lang="nl-NL" sz="1400" i="1" baseline="0" dirty="0" smtClean="0"/>
                        <a:t> </a:t>
                      </a:r>
                      <a:r>
                        <a:rPr lang="nl-NL" sz="1400" baseline="0" dirty="0" smtClean="0"/>
                        <a:t>2010; 106: 688-693</a:t>
                      </a:r>
                    </a:p>
                  </a:txBody>
                  <a:tcPr marT="34298" marB="34298"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marT="34298" marB="34298">
                    <a:solidFill>
                      <a:srgbClr val="D1D1F0"/>
                    </a:solidFill>
                  </a:tcPr>
                </a:tc>
              </a:tr>
              <a:tr h="50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Caldwell JC et 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Europace </a:t>
                      </a:r>
                      <a:r>
                        <a:rPr lang="en-US" sz="1400" baseline="0" dirty="0" smtClean="0"/>
                        <a:t>2009; 11: 1295-1300</a:t>
                      </a:r>
                    </a:p>
                  </a:txBody>
                  <a:tcPr marT="34298" marB="34298">
                    <a:solidFill>
                      <a:srgbClr val="FAB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27</a:t>
                      </a:r>
                      <a:endParaRPr lang="en-US" sz="1400" baseline="0" dirty="0"/>
                    </a:p>
                  </a:txBody>
                  <a:tcPr marT="34298" marB="34298">
                    <a:solidFill>
                      <a:srgbClr val="FAB4CA"/>
                    </a:solidFill>
                  </a:tcPr>
                </a:tc>
              </a:tr>
              <a:tr h="50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err="1" smtClean="0"/>
                        <a:t>Boriani</a:t>
                      </a:r>
                      <a:r>
                        <a:rPr lang="it-IT" sz="1400" baseline="0" dirty="0" smtClean="0"/>
                        <a:t> G et al.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i="1" baseline="0" dirty="0" err="1" smtClean="0"/>
                        <a:t>Eur</a:t>
                      </a:r>
                      <a:r>
                        <a:rPr lang="it-IT" sz="1400" i="1" baseline="0" dirty="0" smtClean="0"/>
                        <a:t> </a:t>
                      </a:r>
                      <a:r>
                        <a:rPr lang="it-IT" sz="1400" i="1" baseline="0" dirty="0" err="1" smtClean="0"/>
                        <a:t>J</a:t>
                      </a:r>
                      <a:r>
                        <a:rPr lang="it-IT" sz="1400" i="1" baseline="0" dirty="0" smtClean="0"/>
                        <a:t> </a:t>
                      </a:r>
                      <a:r>
                        <a:rPr lang="it-IT" sz="1400" i="1" baseline="0" dirty="0" err="1" smtClean="0"/>
                        <a:t>Heart</a:t>
                      </a:r>
                      <a:r>
                        <a:rPr lang="it-IT" sz="1400" i="1" baseline="0" dirty="0" smtClean="0"/>
                        <a:t> </a:t>
                      </a:r>
                      <a:r>
                        <a:rPr lang="it-IT" sz="1400" i="1" baseline="0" dirty="0" err="1" smtClean="0"/>
                        <a:t>Fail</a:t>
                      </a:r>
                      <a:r>
                        <a:rPr lang="it-IT" sz="1400" i="1" baseline="0" dirty="0" smtClean="0"/>
                        <a:t> </a:t>
                      </a:r>
                      <a:r>
                        <a:rPr lang="it-IT" sz="1400" baseline="0" dirty="0" smtClean="0"/>
                        <a:t>2011; 13: 868-876</a:t>
                      </a:r>
                    </a:p>
                  </a:txBody>
                  <a:tcPr marT="34298" marB="34298"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marT="34298" marB="34298">
                    <a:solidFill>
                      <a:srgbClr val="D1D1F0"/>
                    </a:solidFill>
                  </a:tcPr>
                </a:tc>
              </a:tr>
              <a:tr h="507508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Puglisi A et al.</a:t>
                      </a:r>
                    </a:p>
                    <a:p>
                      <a:r>
                        <a:rPr lang="it-IT" sz="1400" baseline="0" dirty="0" smtClean="0"/>
                        <a:t> </a:t>
                      </a:r>
                      <a:r>
                        <a:rPr lang="it-IT" sz="1400" i="1" baseline="0" dirty="0" err="1" smtClean="0"/>
                        <a:t>J</a:t>
                      </a:r>
                      <a:r>
                        <a:rPr lang="it-IT" sz="1400" i="1" baseline="0" dirty="0" smtClean="0"/>
                        <a:t> </a:t>
                      </a:r>
                      <a:r>
                        <a:rPr lang="it-IT" sz="1400" i="1" baseline="0" dirty="0" err="1" smtClean="0"/>
                        <a:t>Cardiovasc</a:t>
                      </a:r>
                      <a:r>
                        <a:rPr lang="it-IT" sz="1400" i="1" baseline="0" dirty="0" smtClean="0"/>
                        <a:t> </a:t>
                      </a:r>
                      <a:r>
                        <a:rPr lang="it-IT" sz="1400" i="1" baseline="0" dirty="0" err="1" smtClean="0"/>
                        <a:t>Electrophysiol</a:t>
                      </a:r>
                      <a:r>
                        <a:rPr lang="it-IT" sz="1400" i="1" baseline="0" dirty="0" smtClean="0"/>
                        <a:t> </a:t>
                      </a:r>
                      <a:r>
                        <a:rPr lang="it-IT" sz="1400" baseline="0" dirty="0" smtClean="0"/>
                        <a:t>2008; 19: 693-7</a:t>
                      </a:r>
                    </a:p>
                  </a:txBody>
                  <a:tcPr marT="34298" marB="34298">
                    <a:solidFill>
                      <a:srgbClr val="FAB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 marT="34298" marB="34298">
                    <a:solidFill>
                      <a:srgbClr val="FAB4CA"/>
                    </a:solidFill>
                  </a:tcPr>
                </a:tc>
              </a:tr>
            </a:tbl>
          </a:graphicData>
        </a:graphic>
      </p:graphicFrame>
      <p:sp>
        <p:nvSpPr>
          <p:cNvPr id="7196" name="Rectangle 4"/>
          <p:cNvSpPr>
            <a:spLocks noChangeArrowheads="1"/>
          </p:cNvSpPr>
          <p:nvPr/>
        </p:nvSpPr>
        <p:spPr bwMode="auto">
          <a:xfrm>
            <a:off x="179388" y="4569644"/>
            <a:ext cx="5256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666699"/>
                </a:solidFill>
              </a:rPr>
              <a:t>Upadhyay GA, Steinberg JS. Heart Rhythm 2012; 9: S51-9</a:t>
            </a:r>
          </a:p>
        </p:txBody>
      </p:sp>
    </p:spTree>
    <p:extLst>
      <p:ext uri="{BB962C8B-B14F-4D97-AF65-F5344CB8AC3E}">
        <p14:creationId xmlns:p14="http://schemas.microsoft.com/office/powerpoint/2010/main" val="39324854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59584"/>
            <a:ext cx="9144000" cy="23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31738" y="4515966"/>
            <a:ext cx="6240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err="1">
                <a:solidFill>
                  <a:srgbClr val="666699"/>
                </a:solidFill>
              </a:rPr>
              <a:t>Gasparini</a:t>
            </a:r>
            <a:r>
              <a:rPr lang="cs-CZ" sz="1600" dirty="0">
                <a:solidFill>
                  <a:srgbClr val="666699"/>
                </a:solidFill>
              </a:rPr>
              <a:t> M,</a:t>
            </a:r>
            <a:r>
              <a:rPr lang="en-US" sz="1600" dirty="0">
                <a:solidFill>
                  <a:srgbClr val="666699"/>
                </a:solidFill>
              </a:rPr>
              <a:t> </a:t>
            </a:r>
            <a:r>
              <a:rPr lang="cs-CZ" sz="1600" dirty="0">
                <a:solidFill>
                  <a:srgbClr val="666699"/>
                </a:solidFill>
              </a:rPr>
              <a:t>et al.  </a:t>
            </a:r>
            <a:r>
              <a:rPr lang="cs-CZ" sz="1600" dirty="0" err="1">
                <a:solidFill>
                  <a:srgbClr val="666699"/>
                </a:solidFill>
              </a:rPr>
              <a:t>Europace</a:t>
            </a:r>
            <a:r>
              <a:rPr lang="cs-CZ" sz="1600" dirty="0">
                <a:solidFill>
                  <a:srgbClr val="666699"/>
                </a:solidFill>
              </a:rPr>
              <a:t> 2009</a:t>
            </a:r>
            <a:r>
              <a:rPr lang="en-US" sz="1600" dirty="0">
                <a:solidFill>
                  <a:srgbClr val="666699"/>
                </a:solidFill>
              </a:rPr>
              <a:t>;</a:t>
            </a:r>
            <a:r>
              <a:rPr lang="cs-CZ" sz="1600" dirty="0">
                <a:solidFill>
                  <a:srgbClr val="666699"/>
                </a:solidFill>
              </a:rPr>
              <a:t>11</a:t>
            </a:r>
            <a:r>
              <a:rPr lang="en-US" sz="1600" dirty="0">
                <a:solidFill>
                  <a:srgbClr val="666699"/>
                </a:solidFill>
              </a:rPr>
              <a:t>:</a:t>
            </a:r>
            <a:r>
              <a:rPr lang="cs-CZ" sz="1600" dirty="0">
                <a:solidFill>
                  <a:srgbClr val="666699"/>
                </a:solidFill>
              </a:rPr>
              <a:t>v82-6</a:t>
            </a:r>
            <a:endParaRPr lang="en-US" sz="1600" dirty="0">
              <a:solidFill>
                <a:srgbClr val="666699"/>
              </a:solidFill>
            </a:endParaRPr>
          </a:p>
        </p:txBody>
      </p:sp>
      <p:sp>
        <p:nvSpPr>
          <p:cNvPr id="10244" name="TextovéPole 5"/>
          <p:cNvSpPr txBox="1">
            <a:spLocks noChangeArrowheads="1"/>
          </p:cNvSpPr>
          <p:nvPr/>
        </p:nvSpPr>
        <p:spPr bwMode="auto">
          <a:xfrm>
            <a:off x="500075" y="3734999"/>
            <a:ext cx="8143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dirty="0" smtClean="0"/>
              <a:t>I nemocní s </a:t>
            </a:r>
            <a:r>
              <a:rPr lang="cs-CZ" dirty="0" err="1" smtClean="0"/>
              <a:t>kontrolovnou</a:t>
            </a:r>
            <a:r>
              <a:rPr lang="cs-CZ" dirty="0" smtClean="0"/>
              <a:t> odpovědí komor při FS mají epizody spontánně převedených stahů, fúzních stahů nebo </a:t>
            </a:r>
            <a:r>
              <a:rPr lang="cs-CZ" dirty="0" err="1" smtClean="0"/>
              <a:t>pseudofúzních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666699"/>
                </a:solidFill>
              </a:rPr>
              <a:t>FS interferuje se 100 % </a:t>
            </a:r>
            <a:r>
              <a:rPr lang="cs-CZ" sz="3600" b="1" dirty="0" err="1" smtClean="0">
                <a:solidFill>
                  <a:srgbClr val="666699"/>
                </a:solidFill>
              </a:rPr>
              <a:t>resynchronizací</a:t>
            </a:r>
            <a:endParaRPr lang="cs-CZ" sz="3600" b="1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750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6" y="141480"/>
            <a:ext cx="9144000" cy="857250"/>
          </a:xfrm>
        </p:spPr>
        <p:txBody>
          <a:bodyPr/>
          <a:lstStyle/>
          <a:p>
            <a:r>
              <a:rPr lang="en-US" sz="3200" dirty="0" err="1" smtClean="0"/>
              <a:t>Holterovská</a:t>
            </a:r>
            <a:r>
              <a:rPr lang="en-US" sz="3200" dirty="0" smtClean="0"/>
              <a:t> </a:t>
            </a:r>
            <a:r>
              <a:rPr lang="en-US" sz="3200" dirty="0" err="1" smtClean="0"/>
              <a:t>monitorace</a:t>
            </a:r>
            <a:r>
              <a:rPr lang="en-US" sz="3200" dirty="0" smtClean="0"/>
              <a:t> </a:t>
            </a:r>
            <a:r>
              <a:rPr lang="en-US" sz="3200" dirty="0" err="1" smtClean="0"/>
              <a:t>ukazuje</a:t>
            </a:r>
            <a:r>
              <a:rPr lang="en-US" sz="3200" dirty="0" smtClean="0"/>
              <a:t> </a:t>
            </a:r>
            <a:r>
              <a:rPr lang="en-US" sz="3200" dirty="0" err="1" smtClean="0"/>
              <a:t>ještě</a:t>
            </a:r>
            <a:r>
              <a:rPr lang="en-US" sz="3200" dirty="0" smtClean="0"/>
              <a:t> </a:t>
            </a:r>
            <a:r>
              <a:rPr lang="en-US" sz="3200" dirty="0" err="1" smtClean="0"/>
              <a:t>horší</a:t>
            </a:r>
            <a:r>
              <a:rPr lang="en-US" sz="3200" dirty="0" smtClean="0"/>
              <a:t> </a:t>
            </a:r>
            <a:r>
              <a:rPr lang="en-US" sz="3200" dirty="0" err="1" smtClean="0"/>
              <a:t>situaci</a:t>
            </a:r>
            <a:r>
              <a:rPr lang="en-US" sz="3200" dirty="0" smtClean="0"/>
              <a:t> </a:t>
            </a:r>
            <a:r>
              <a:rPr lang="en-US" sz="3200" dirty="0" err="1" smtClean="0"/>
              <a:t>než</a:t>
            </a:r>
            <a:r>
              <a:rPr lang="en-US" sz="3200" dirty="0" smtClean="0"/>
              <a:t> </a:t>
            </a:r>
            <a:r>
              <a:rPr lang="en-US" sz="3200" dirty="0" err="1" smtClean="0"/>
              <a:t>čitače</a:t>
            </a:r>
            <a:r>
              <a:rPr lang="en-US" sz="3200" dirty="0" smtClean="0"/>
              <a:t> </a:t>
            </a:r>
            <a:r>
              <a:rPr lang="en-US" sz="3200" dirty="0" err="1" smtClean="0"/>
              <a:t>přístrojů</a:t>
            </a:r>
            <a:endParaRPr lang="en-US" sz="3200" dirty="0"/>
          </a:p>
        </p:txBody>
      </p:sp>
      <p:pic>
        <p:nvPicPr>
          <p:cNvPr id="4" name="Picture 3" descr="Snímek obrazovky 2016-03-12 v 15.40.5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75609"/>
            <a:ext cx="6048672" cy="310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3528" y="4569973"/>
            <a:ext cx="441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666699"/>
                </a:solidFill>
              </a:rPr>
              <a:t>Kamath</a:t>
            </a:r>
            <a:r>
              <a:rPr lang="fr-FR" dirty="0">
                <a:solidFill>
                  <a:srgbClr val="666699"/>
                </a:solidFill>
              </a:rPr>
              <a:t> GS et al. </a:t>
            </a:r>
            <a:r>
              <a:rPr lang="fr-FR" i="1" dirty="0">
                <a:solidFill>
                  <a:srgbClr val="666699"/>
                </a:solidFill>
              </a:rPr>
              <a:t>JACC </a:t>
            </a:r>
            <a:r>
              <a:rPr lang="fr-FR" dirty="0">
                <a:solidFill>
                  <a:srgbClr val="666699"/>
                </a:solidFill>
              </a:rPr>
              <a:t>2009; 53: 1050-6</a:t>
            </a:r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64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ek obrazovky 2016-03-12 v 15.15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69198"/>
            <a:ext cx="7344816" cy="343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1535" y="4515966"/>
            <a:ext cx="4720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66699"/>
                </a:solidFill>
              </a:rPr>
              <a:t>Hayes DL, et al. Heart </a:t>
            </a:r>
            <a:r>
              <a:rPr lang="en-US" sz="1600" dirty="0">
                <a:solidFill>
                  <a:srgbClr val="666699"/>
                </a:solidFill>
              </a:rPr>
              <a:t>Rhythm 2011;8:1469–1475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6512" y="146616"/>
            <a:ext cx="9217024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11200" eaLnBrk="0" hangingPunct="0">
              <a:defRPr/>
            </a:pPr>
            <a:r>
              <a:rPr lang="cs-CZ" sz="3200" b="1" dirty="0" smtClean="0">
                <a:solidFill>
                  <a:srgbClr val="666699"/>
                </a:solidFill>
                <a:ea typeface="+mn-ea"/>
              </a:rPr>
              <a:t>I malý pokles % stimulovaných stahů má za následek vzestup mortality</a:t>
            </a:r>
            <a:endParaRPr lang="en-US" sz="3200" b="1" dirty="0">
              <a:solidFill>
                <a:srgbClr val="666699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4" y="116759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-24 % </a:t>
            </a:r>
            <a:r>
              <a:rPr lang="en-US" b="1" dirty="0" err="1" smtClean="0">
                <a:solidFill>
                  <a:srgbClr val="FF0000"/>
                </a:solidFill>
              </a:rPr>
              <a:t>redukce</a:t>
            </a:r>
            <a:r>
              <a:rPr lang="en-US" b="1" dirty="0" smtClean="0">
                <a:solidFill>
                  <a:srgbClr val="FF0000"/>
                </a:solidFill>
              </a:rPr>
              <a:t> mortality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17737810">
            <a:off x="6113673" y="1535166"/>
            <a:ext cx="594066" cy="50405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53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1491630"/>
            <a:ext cx="3610744" cy="857250"/>
          </a:xfrm>
        </p:spPr>
        <p:txBody>
          <a:bodyPr/>
          <a:lstStyle/>
          <a:p>
            <a:r>
              <a:rPr lang="en-US" sz="4000" dirty="0" err="1" smtClean="0"/>
              <a:t>Úloha</a:t>
            </a:r>
            <a:r>
              <a:rPr lang="en-US" sz="4000" dirty="0" smtClean="0"/>
              <a:t> </a:t>
            </a:r>
            <a:r>
              <a:rPr lang="en-US" sz="4000" dirty="0" err="1" smtClean="0"/>
              <a:t>ablace</a:t>
            </a:r>
            <a:r>
              <a:rPr lang="en-US" sz="4000" dirty="0" smtClean="0"/>
              <a:t> AV </a:t>
            </a:r>
            <a:r>
              <a:rPr lang="en-US" sz="4000" dirty="0" err="1" smtClean="0"/>
              <a:t>uzlu</a:t>
            </a:r>
            <a:r>
              <a:rPr lang="en-US" sz="4000" dirty="0" smtClean="0"/>
              <a:t> u </a:t>
            </a:r>
            <a:r>
              <a:rPr lang="en-US" sz="4000" dirty="0" err="1" smtClean="0"/>
              <a:t>nemocných</a:t>
            </a:r>
            <a:r>
              <a:rPr lang="en-US" sz="4000" dirty="0" smtClean="0"/>
              <a:t> s </a:t>
            </a:r>
            <a:r>
              <a:rPr lang="en-US" sz="4000" dirty="0" err="1" smtClean="0"/>
              <a:t>permanentní</a:t>
            </a:r>
            <a:r>
              <a:rPr lang="en-US" sz="4000" dirty="0" smtClean="0"/>
              <a:t> FS</a:t>
            </a:r>
            <a:endParaRPr lang="en-US" sz="4000" dirty="0"/>
          </a:p>
        </p:txBody>
      </p:sp>
      <p:pic>
        <p:nvPicPr>
          <p:cNvPr id="4" name="Picture 3" descr="Snímek obrazovky 2016-03-12 v 15.5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571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1934" y="4137925"/>
            <a:ext cx="5134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 smtClean="0">
                <a:solidFill>
                  <a:srgbClr val="666699"/>
                </a:solidFill>
              </a:rPr>
              <a:t>Ganesan</a:t>
            </a:r>
            <a:r>
              <a:rPr lang="sv-SE" sz="1600" dirty="0" smtClean="0">
                <a:solidFill>
                  <a:srgbClr val="666699"/>
                </a:solidFill>
              </a:rPr>
              <a:t> AN, et al.  J </a:t>
            </a:r>
            <a:r>
              <a:rPr lang="sv-SE" sz="1600" dirty="0" err="1">
                <a:solidFill>
                  <a:srgbClr val="666699"/>
                </a:solidFill>
              </a:rPr>
              <a:t>Am</a:t>
            </a:r>
            <a:r>
              <a:rPr lang="sv-SE" sz="1600" dirty="0">
                <a:solidFill>
                  <a:srgbClr val="666699"/>
                </a:solidFill>
              </a:rPr>
              <a:t> Coll </a:t>
            </a:r>
            <a:r>
              <a:rPr lang="sv-SE" sz="1600" dirty="0" err="1">
                <a:solidFill>
                  <a:srgbClr val="666699"/>
                </a:solidFill>
              </a:rPr>
              <a:t>Cardiol</a:t>
            </a:r>
            <a:r>
              <a:rPr lang="sv-SE" sz="1600" dirty="0">
                <a:solidFill>
                  <a:srgbClr val="666699"/>
                </a:solidFill>
              </a:rPr>
              <a:t> 2012;59:719–26</a:t>
            </a:r>
            <a:endParaRPr lang="en-US" sz="16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299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19" y="4515966"/>
            <a:ext cx="5134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 smtClean="0">
                <a:solidFill>
                  <a:srgbClr val="666699"/>
                </a:solidFill>
              </a:rPr>
              <a:t>Ganesan</a:t>
            </a:r>
            <a:r>
              <a:rPr lang="sv-SE" sz="1600" dirty="0" smtClean="0">
                <a:solidFill>
                  <a:srgbClr val="666699"/>
                </a:solidFill>
              </a:rPr>
              <a:t> AN, et al.  J </a:t>
            </a:r>
            <a:r>
              <a:rPr lang="sv-SE" sz="1600" dirty="0" err="1">
                <a:solidFill>
                  <a:srgbClr val="666699"/>
                </a:solidFill>
              </a:rPr>
              <a:t>Am</a:t>
            </a:r>
            <a:r>
              <a:rPr lang="sv-SE" sz="1600" dirty="0">
                <a:solidFill>
                  <a:srgbClr val="666699"/>
                </a:solidFill>
              </a:rPr>
              <a:t> Coll </a:t>
            </a:r>
            <a:r>
              <a:rPr lang="sv-SE" sz="1600" dirty="0" err="1">
                <a:solidFill>
                  <a:srgbClr val="666699"/>
                </a:solidFill>
              </a:rPr>
              <a:t>Cardiol</a:t>
            </a:r>
            <a:r>
              <a:rPr lang="sv-SE" sz="1600" dirty="0">
                <a:solidFill>
                  <a:srgbClr val="666699"/>
                </a:solidFill>
              </a:rPr>
              <a:t> 2012;59:719–26</a:t>
            </a:r>
            <a:endParaRPr lang="en-US" sz="1600" dirty="0">
              <a:solidFill>
                <a:srgbClr val="666699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57250"/>
          </a:xfrm>
        </p:spPr>
        <p:txBody>
          <a:bodyPr/>
          <a:lstStyle/>
          <a:p>
            <a:r>
              <a:rPr lang="en-US" sz="3600" dirty="0" err="1" smtClean="0"/>
              <a:t>Ablace</a:t>
            </a:r>
            <a:r>
              <a:rPr lang="en-US" sz="3600" dirty="0" smtClean="0"/>
              <a:t> AV </a:t>
            </a:r>
            <a:r>
              <a:rPr lang="en-US" sz="3600" dirty="0" err="1" smtClean="0"/>
              <a:t>uzlu</a:t>
            </a:r>
            <a:r>
              <a:rPr lang="en-US" sz="3600" dirty="0" smtClean="0"/>
              <a:t> </a:t>
            </a:r>
            <a:r>
              <a:rPr lang="en-US" sz="3600" dirty="0" err="1" smtClean="0"/>
              <a:t>zlepšuje</a:t>
            </a:r>
            <a:r>
              <a:rPr lang="en-US" sz="3600" dirty="0" smtClean="0"/>
              <a:t> EF </a:t>
            </a:r>
            <a:r>
              <a:rPr lang="en-US" sz="3600" dirty="0" err="1" smtClean="0"/>
              <a:t>levé</a:t>
            </a:r>
            <a:r>
              <a:rPr lang="en-US" sz="3600" dirty="0" smtClean="0"/>
              <a:t> </a:t>
            </a:r>
            <a:r>
              <a:rPr lang="en-US" sz="3600" dirty="0" err="1" smtClean="0"/>
              <a:t>komory</a:t>
            </a:r>
            <a:r>
              <a:rPr lang="en-US" sz="3600" dirty="0" smtClean="0"/>
              <a:t> a </a:t>
            </a:r>
            <a:r>
              <a:rPr lang="en-US" sz="3600" dirty="0" err="1" smtClean="0"/>
              <a:t>prognózu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268569" y="1167595"/>
            <a:ext cx="4875439" cy="3279314"/>
            <a:chOff x="4268561" y="1556792"/>
            <a:chExt cx="4875439" cy="4372418"/>
          </a:xfrm>
        </p:grpSpPr>
        <p:pic>
          <p:nvPicPr>
            <p:cNvPr id="4" name="Picture 3" descr="Snímek obrazovky 2016-03-12 v 15.53.3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561" y="1556792"/>
              <a:ext cx="4875439" cy="4372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4283968" y="4221088"/>
              <a:ext cx="936104" cy="720080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526" y="1167597"/>
            <a:ext cx="4342450" cy="2530277"/>
            <a:chOff x="13526" y="1556792"/>
            <a:chExt cx="4342450" cy="3373702"/>
          </a:xfrm>
        </p:grpSpPr>
        <p:pic>
          <p:nvPicPr>
            <p:cNvPr id="5" name="Picture 4" descr="Snímek obrazovky 2016-03-12 v 15.53.5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6" y="1556792"/>
              <a:ext cx="4342450" cy="3373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35496" y="3501008"/>
              <a:ext cx="792088" cy="648072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43941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́mek obrazovky 2016-03-11 v 16.28.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9825" r="1740"/>
          <a:stretch/>
        </p:blipFill>
        <p:spPr>
          <a:xfrm>
            <a:off x="89813" y="4"/>
            <a:ext cx="4887919" cy="5148041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849688" y="249492"/>
            <a:ext cx="447484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cs-CZ" sz="3600" dirty="0" smtClean="0">
                <a:ea typeface="+mj-ea"/>
              </a:rPr>
              <a:t>ESC </a:t>
            </a:r>
            <a:r>
              <a:rPr lang="cs-CZ" sz="3600" dirty="0" err="1" smtClean="0">
                <a:ea typeface="+mj-ea"/>
              </a:rPr>
              <a:t>Guidelines</a:t>
            </a:r>
            <a:r>
              <a:rPr lang="cs-CZ" sz="3600" dirty="0" smtClean="0">
                <a:ea typeface="+mj-ea"/>
              </a:rPr>
              <a:t> 2013</a:t>
            </a:r>
            <a:endParaRPr lang="de-DE" sz="3600" dirty="0" smtClean="0"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1329611"/>
            <a:ext cx="228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Indikace</a:t>
            </a:r>
            <a:r>
              <a:rPr lang="en-US" dirty="0" smtClean="0"/>
              <a:t> k SRL u 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3785" y="2031689"/>
            <a:ext cx="2962672" cy="1477328"/>
          </a:xfrm>
          <a:prstGeom prst="rect">
            <a:avLst/>
          </a:prstGeom>
          <a:solidFill>
            <a:srgbClr val="666699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Indikace</a:t>
            </a:r>
            <a:r>
              <a:rPr lang="en-US" b="1" dirty="0" smtClean="0">
                <a:solidFill>
                  <a:srgbClr val="FFFFFF"/>
                </a:solidFill>
              </a:rPr>
              <a:t> 2</a:t>
            </a:r>
            <a:r>
              <a:rPr lang="en-US" b="1" baseline="30000" dirty="0" smtClean="0">
                <a:solidFill>
                  <a:srgbClr val="FFFFFF"/>
                </a:solidFill>
              </a:rPr>
              <a:t>.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třídy</a:t>
            </a:r>
            <a:endParaRPr lang="en-US" b="1" dirty="0" smtClean="0">
              <a:solidFill>
                <a:srgbClr val="FFFFFF"/>
              </a:solidFill>
            </a:endParaRPr>
          </a:p>
          <a:p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Rozhodnutí</a:t>
            </a:r>
            <a:r>
              <a:rPr lang="en-US" b="1" dirty="0" smtClean="0">
                <a:solidFill>
                  <a:srgbClr val="FFFFFF"/>
                </a:solidFill>
              </a:rPr>
              <a:t> o </a:t>
            </a:r>
            <a:r>
              <a:rPr lang="en-US" b="1" dirty="0" err="1" smtClean="0">
                <a:solidFill>
                  <a:srgbClr val="FFFFFF"/>
                </a:solidFill>
              </a:rPr>
              <a:t>aplikaci</a:t>
            </a:r>
            <a:r>
              <a:rPr lang="en-US" b="1" dirty="0" smtClean="0">
                <a:solidFill>
                  <a:srgbClr val="FFFFFF"/>
                </a:solidFill>
              </a:rPr>
              <a:t> SRL </a:t>
            </a:r>
            <a:r>
              <a:rPr lang="en-US" b="1" dirty="0" err="1" smtClean="0">
                <a:solidFill>
                  <a:srgbClr val="FFFFFF"/>
                </a:solidFill>
              </a:rPr>
              <a:t>nebo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ablaci</a:t>
            </a:r>
            <a:r>
              <a:rPr lang="en-US" b="1" dirty="0" smtClean="0">
                <a:solidFill>
                  <a:srgbClr val="FFFFFF"/>
                </a:solidFill>
              </a:rPr>
              <a:t> FS </a:t>
            </a:r>
            <a:r>
              <a:rPr lang="en-US" b="1" dirty="0" err="1" smtClean="0">
                <a:solidFill>
                  <a:srgbClr val="FFFFFF"/>
                </a:solidFill>
              </a:rPr>
              <a:t>má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být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provedeno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dopředu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8792" y="3759888"/>
            <a:ext cx="41197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666699"/>
                </a:solidFill>
              </a:rPr>
              <a:t>Brignole</a:t>
            </a:r>
            <a:r>
              <a:rPr lang="en-US" sz="1200" dirty="0" smtClean="0">
                <a:solidFill>
                  <a:srgbClr val="666699"/>
                </a:solidFill>
              </a:rPr>
              <a:t> M, et al. </a:t>
            </a:r>
            <a:r>
              <a:rPr lang="en-US" sz="1200" dirty="0" err="1" smtClean="0">
                <a:solidFill>
                  <a:srgbClr val="666699"/>
                </a:solidFill>
              </a:rPr>
              <a:t>Eur</a:t>
            </a:r>
            <a:r>
              <a:rPr lang="en-US" sz="1200" dirty="0" smtClean="0">
                <a:solidFill>
                  <a:srgbClr val="666699"/>
                </a:solidFill>
              </a:rPr>
              <a:t> </a:t>
            </a:r>
            <a:r>
              <a:rPr lang="en-US" sz="1200" dirty="0">
                <a:solidFill>
                  <a:srgbClr val="666699"/>
                </a:solidFill>
              </a:rPr>
              <a:t>Heart J. 2013 Aug;34(29):2281-329.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4771" y="1157021"/>
            <a:ext cx="9144000" cy="3996444"/>
            <a:chOff x="-2700808" y="1504303"/>
            <a:chExt cx="9144000" cy="5328592"/>
          </a:xfrm>
        </p:grpSpPr>
        <p:sp>
          <p:nvSpPr>
            <p:cNvPr id="8" name="Rectangle 7"/>
            <p:cNvSpPr/>
            <p:nvPr/>
          </p:nvSpPr>
          <p:spPr>
            <a:xfrm>
              <a:off x="-2700808" y="1504303"/>
              <a:ext cx="9144000" cy="532859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3" descr="Cove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2656" y="2276872"/>
              <a:ext cx="6263836" cy="3977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792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93708"/>
            <a:ext cx="8229600" cy="857250"/>
          </a:xfrm>
        </p:spPr>
        <p:txBody>
          <a:bodyPr/>
          <a:lstStyle/>
          <a:p>
            <a:r>
              <a:rPr lang="en-US" dirty="0" err="1"/>
              <a:t>Fibrilace</a:t>
            </a:r>
            <a:r>
              <a:rPr lang="en-US" dirty="0"/>
              <a:t> </a:t>
            </a:r>
            <a:r>
              <a:rPr lang="en-US" dirty="0" err="1"/>
              <a:t>síní</a:t>
            </a:r>
            <a:r>
              <a:rPr lang="en-US" dirty="0"/>
              <a:t> </a:t>
            </a:r>
            <a:r>
              <a:rPr lang="en-US" dirty="0" err="1"/>
              <a:t>vedoucí</a:t>
            </a:r>
            <a:r>
              <a:rPr lang="en-US" dirty="0"/>
              <a:t> k </a:t>
            </a:r>
            <a:r>
              <a:rPr lang="en-US" dirty="0" err="1"/>
              <a:t>srdečnímu</a:t>
            </a:r>
            <a:r>
              <a:rPr lang="en-US" dirty="0"/>
              <a:t> </a:t>
            </a:r>
            <a:r>
              <a:rPr lang="en-US" dirty="0" err="1"/>
              <a:t>selhání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884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42"/>
            <a:ext cx="7772400" cy="64820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Arial" charset="0"/>
              </a:rPr>
              <a:t>Závěry</a:t>
            </a:r>
            <a:endParaRPr lang="cs-CZ" sz="4000" dirty="0"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681543"/>
            <a:ext cx="8568952" cy="364331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Arytmií indukovaná kardiomyopatie je reverzibilní stav kdy je dysfunkce levé komory srdeční způsobena nejčastěji FS</a:t>
            </a:r>
          </a:p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Úspěšná léčba FS vede k úplné nebo významné reverzi dysfunkce levé komory a srdečního selhání</a:t>
            </a:r>
          </a:p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I nemocní se srdečním selháním a FS mají lepší prognózu a kvalitu života po katetrizační ablaci FS v srovnání s optimalizovanou medikamentózní léčbou nebo CRT </a:t>
            </a:r>
          </a:p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U FS komplikující SRT je indikována ablace AV uzlu, která vede k zlepšení funkce levé komory a snížení mortality</a:t>
            </a:r>
          </a:p>
        </p:txBody>
      </p:sp>
    </p:spTree>
    <p:extLst>
      <p:ext uri="{BB962C8B-B14F-4D97-AF65-F5344CB8AC3E}">
        <p14:creationId xmlns:p14="http://schemas.microsoft.com/office/powerpoint/2010/main" val="10235414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/>
          <a:stretch/>
        </p:blipFill>
        <p:spPr>
          <a:xfrm>
            <a:off x="0" y="-20538"/>
            <a:ext cx="9144000" cy="439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758509" y="1680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49503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Děkuji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err="1" smtClean="0">
                <a:solidFill>
                  <a:srgbClr val="595959"/>
                </a:solidFill>
              </a:rPr>
              <a:t>za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err="1" smtClean="0">
                <a:solidFill>
                  <a:srgbClr val="595959"/>
                </a:solidFill>
              </a:rPr>
              <a:t>Vaši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err="1" smtClean="0">
                <a:solidFill>
                  <a:srgbClr val="595959"/>
                </a:solidFill>
              </a:rPr>
              <a:t>pozornost</a:t>
            </a:r>
            <a:r>
              <a:rPr lang="en-US" sz="3600" dirty="0" smtClean="0">
                <a:solidFill>
                  <a:srgbClr val="595959"/>
                </a:solidFill>
              </a:rPr>
              <a:t> ….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850" y="4462471"/>
            <a:ext cx="2921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b="1">
                <a:solidFill>
                  <a:schemeClr val="accent4">
                    <a:lumMod val="65000"/>
                    <a:lumOff val="35000"/>
                  </a:schemeClr>
                </a:solidFill>
              </a:rPr>
              <a:t>E</a:t>
            </a:r>
            <a:r>
              <a:rPr lang="en-US" b="1">
                <a:solidFill>
                  <a:schemeClr val="accent4">
                    <a:lumMod val="65000"/>
                    <a:lumOff val="35000"/>
                  </a:schemeClr>
                </a:solidFill>
              </a:rPr>
              <a:t>-mail:joka@medicon.cz</a:t>
            </a:r>
          </a:p>
          <a:p>
            <a:pPr eaLnBrk="1" hangingPunct="1"/>
            <a:r>
              <a:rPr lang="en-US" b="1">
                <a:solidFill>
                  <a:schemeClr val="accent4">
                    <a:lumMod val="65000"/>
                    <a:lumOff val="35000"/>
                  </a:schemeClr>
                </a:solidFill>
              </a:rPr>
              <a:t>www.</a:t>
            </a:r>
            <a:r>
              <a:rPr lang="cs-CZ" b="1">
                <a:solidFill>
                  <a:schemeClr val="accent4">
                    <a:lumMod val="65000"/>
                    <a:lumOff val="35000"/>
                  </a:schemeClr>
                </a:solidFill>
              </a:rPr>
              <a:t>kardiologie-</a:t>
            </a:r>
            <a:r>
              <a:rPr lang="en-US" b="1">
                <a:solidFill>
                  <a:schemeClr val="accent4">
                    <a:lumMod val="65000"/>
                    <a:lumOff val="35000"/>
                  </a:schemeClr>
                </a:solidFill>
              </a:rPr>
              <a:t>ikem.cz</a:t>
            </a:r>
            <a:endParaRPr lang="cs-CZ" b="1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7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586"/>
            <a:ext cx="8229600" cy="645120"/>
          </a:xfrm>
        </p:spPr>
        <p:txBody>
          <a:bodyPr/>
          <a:lstStyle/>
          <a:p>
            <a:r>
              <a:rPr lang="en-US" sz="3600" dirty="0" smtClean="0"/>
              <a:t>FS a </a:t>
            </a:r>
            <a:r>
              <a:rPr lang="en-US" sz="3600" dirty="0" err="1" smtClean="0"/>
              <a:t>HFpEF</a:t>
            </a:r>
            <a:endParaRPr lang="en-US" sz="3600" dirty="0"/>
          </a:p>
        </p:txBody>
      </p:sp>
      <p:pic>
        <p:nvPicPr>
          <p:cNvPr id="4" name="Picture 3" descr="Snímek obrazovky 2017-10-12 v 14.23.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9543"/>
            <a:ext cx="4993462" cy="283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587982"/>
            <a:ext cx="438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666699"/>
                </a:solidFill>
              </a:rPr>
              <a:t>Kotecha</a:t>
            </a:r>
            <a:r>
              <a:rPr lang="en-US" sz="1400" dirty="0" smtClean="0">
                <a:solidFill>
                  <a:srgbClr val="666699"/>
                </a:solidFill>
              </a:rPr>
              <a:t> D, et al. </a:t>
            </a:r>
            <a:r>
              <a:rPr lang="en-US" sz="1400" dirty="0">
                <a:solidFill>
                  <a:srgbClr val="666699"/>
                </a:solidFill>
              </a:rPr>
              <a:t>J Am </a:t>
            </a:r>
            <a:r>
              <a:rPr lang="en-US" sz="1400" dirty="0" err="1">
                <a:solidFill>
                  <a:srgbClr val="666699"/>
                </a:solidFill>
              </a:rPr>
              <a:t>Coll</a:t>
            </a:r>
            <a:r>
              <a:rPr lang="en-US" sz="1400" dirty="0">
                <a:solidFill>
                  <a:srgbClr val="666699"/>
                </a:solidFill>
              </a:rPr>
              <a:t> </a:t>
            </a:r>
            <a:r>
              <a:rPr lang="en-US" sz="1400" dirty="0" err="1">
                <a:solidFill>
                  <a:srgbClr val="666699"/>
                </a:solidFill>
              </a:rPr>
              <a:t>Cardiol</a:t>
            </a:r>
            <a:r>
              <a:rPr lang="en-US" sz="1400" dirty="0">
                <a:solidFill>
                  <a:srgbClr val="666699"/>
                </a:solidFill>
              </a:rPr>
              <a:t> 2016;68:2217–28 </a:t>
            </a:r>
          </a:p>
        </p:txBody>
      </p:sp>
      <p:pic>
        <p:nvPicPr>
          <p:cNvPr id="5" name="Picture 4" descr="Snímek obrazovky 2017-10-12 v 14.22.2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98" y="2787774"/>
            <a:ext cx="406399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nímek obrazovky 2017-10-25 v 9.53.1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52" y="843558"/>
            <a:ext cx="2485845" cy="1699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76" y="627534"/>
            <a:ext cx="2230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Prevalence of </a:t>
            </a:r>
            <a:r>
              <a:rPr lang="en-US" sz="1100" dirty="0" err="1" smtClean="0"/>
              <a:t>HFpEF</a:t>
            </a:r>
            <a:r>
              <a:rPr lang="en-US" sz="1100" dirty="0" smtClean="0"/>
              <a:t> in AF trials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5508104" y="2598172"/>
            <a:ext cx="31168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Prevalence of AF in </a:t>
            </a:r>
            <a:r>
              <a:rPr lang="en-US" sz="1100" dirty="0" err="1" smtClean="0"/>
              <a:t>HFpEF</a:t>
            </a:r>
            <a:r>
              <a:rPr lang="en-US" sz="1100" dirty="0" smtClean="0"/>
              <a:t> registries and trials</a:t>
            </a:r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1835696" y="1664449"/>
            <a:ext cx="1368152" cy="972108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33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815" y="-20538"/>
            <a:ext cx="9144000" cy="615473"/>
          </a:xfrm>
        </p:spPr>
        <p:txBody>
          <a:bodyPr/>
          <a:lstStyle/>
          <a:p>
            <a:r>
              <a:rPr lang="en-US" sz="3200" dirty="0" err="1" smtClean="0"/>
              <a:t>Tachykardií</a:t>
            </a:r>
            <a:r>
              <a:rPr lang="en-US" sz="3200" dirty="0" smtClean="0"/>
              <a:t> </a:t>
            </a:r>
            <a:r>
              <a:rPr lang="en-US" sz="3200" dirty="0" err="1" smtClean="0"/>
              <a:t>indukovaná</a:t>
            </a:r>
            <a:r>
              <a:rPr lang="en-US" sz="3200" dirty="0" smtClean="0"/>
              <a:t> </a:t>
            </a:r>
            <a:r>
              <a:rPr lang="en-US" sz="3200" dirty="0" err="1" smtClean="0"/>
              <a:t>kardiomyopatie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89093" y="619172"/>
            <a:ext cx="51498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Perzistující</a:t>
            </a:r>
            <a:r>
              <a:rPr lang="en-US" dirty="0" smtClean="0"/>
              <a:t> </a:t>
            </a:r>
            <a:r>
              <a:rPr lang="en-US" dirty="0" err="1" smtClean="0"/>
              <a:t>tachyarytmie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komorová</a:t>
            </a:r>
            <a:r>
              <a:rPr lang="en-US" dirty="0" smtClean="0"/>
              <a:t> </a:t>
            </a:r>
            <a:r>
              <a:rPr lang="en-US" dirty="0" err="1" smtClean="0"/>
              <a:t>ektopie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701" y="1155926"/>
            <a:ext cx="2870723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Bez</a:t>
            </a:r>
            <a:r>
              <a:rPr lang="en-US" sz="1200" dirty="0" smtClean="0"/>
              <a:t> </a:t>
            </a:r>
            <a:r>
              <a:rPr lang="en-US" sz="1200" dirty="0" err="1" smtClean="0"/>
              <a:t>známého</a:t>
            </a:r>
            <a:r>
              <a:rPr lang="en-US" sz="1200" dirty="0" smtClean="0"/>
              <a:t> </a:t>
            </a:r>
            <a:r>
              <a:rPr lang="en-US" sz="1200" dirty="0" err="1" smtClean="0"/>
              <a:t>strukturního</a:t>
            </a:r>
            <a:r>
              <a:rPr lang="en-US" sz="1200" dirty="0" smtClean="0"/>
              <a:t> </a:t>
            </a:r>
            <a:r>
              <a:rPr lang="en-US" sz="1200" dirty="0" err="1" smtClean="0"/>
              <a:t>onemocnění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6896" y="1155926"/>
            <a:ext cx="2237512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Známé</a:t>
            </a:r>
            <a:r>
              <a:rPr lang="en-US" sz="1200" dirty="0" smtClean="0"/>
              <a:t> </a:t>
            </a:r>
            <a:r>
              <a:rPr lang="en-US" sz="1200" dirty="0" err="1" smtClean="0"/>
              <a:t>strukturní</a:t>
            </a:r>
            <a:r>
              <a:rPr lang="en-US" sz="1200" dirty="0" smtClean="0"/>
              <a:t> </a:t>
            </a:r>
            <a:r>
              <a:rPr lang="en-US" sz="1200" dirty="0" err="1" smtClean="0"/>
              <a:t>onemocnění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44361" y="1664454"/>
            <a:ext cx="5039260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Akutní</a:t>
            </a:r>
            <a:r>
              <a:rPr lang="en-US" sz="1200" dirty="0" smtClean="0"/>
              <a:t> </a:t>
            </a:r>
            <a:r>
              <a:rPr lang="en-US" sz="1200" dirty="0" err="1" smtClean="0"/>
              <a:t>buněčné</a:t>
            </a:r>
            <a:r>
              <a:rPr lang="en-US" sz="1200" dirty="0" smtClean="0"/>
              <a:t>, </a:t>
            </a:r>
            <a:r>
              <a:rPr lang="en-US" sz="1200" dirty="0" err="1" smtClean="0"/>
              <a:t>cytoskletální</a:t>
            </a:r>
            <a:r>
              <a:rPr lang="en-US" sz="1200" dirty="0" smtClean="0"/>
              <a:t>, </a:t>
            </a:r>
            <a:r>
              <a:rPr lang="en-US" sz="1200" dirty="0" err="1" smtClean="0"/>
              <a:t>neurohumorální</a:t>
            </a:r>
            <a:r>
              <a:rPr lang="en-US" sz="1200" dirty="0" smtClean="0"/>
              <a:t> a </a:t>
            </a:r>
            <a:r>
              <a:rPr lang="en-US" sz="1200" dirty="0" err="1" smtClean="0"/>
              <a:t>proapoptotické</a:t>
            </a:r>
            <a:r>
              <a:rPr lang="en-US" sz="1200" dirty="0" smtClean="0"/>
              <a:t> </a:t>
            </a:r>
            <a:r>
              <a:rPr lang="en-US" sz="1200" dirty="0" err="1" smtClean="0"/>
              <a:t>změny</a:t>
            </a:r>
            <a:endParaRPr lang="en-US" sz="1200" dirty="0" smtClean="0"/>
          </a:p>
          <a:p>
            <a:pPr algn="ctr"/>
            <a:r>
              <a:rPr lang="en-US" sz="1200" dirty="0" err="1" smtClean="0"/>
              <a:t>Další</a:t>
            </a:r>
            <a:r>
              <a:rPr lang="en-US" sz="1200" dirty="0" smtClean="0"/>
              <a:t> </a:t>
            </a:r>
            <a:r>
              <a:rPr lang="en-US" sz="1200" dirty="0" err="1" smtClean="0"/>
              <a:t>mechanismy</a:t>
            </a:r>
            <a:r>
              <a:rPr lang="en-US" sz="1200" dirty="0" smtClean="0"/>
              <a:t> (</a:t>
            </a:r>
            <a:r>
              <a:rPr lang="en-US" sz="1200" dirty="0" err="1" smtClean="0"/>
              <a:t>dyssynchronie</a:t>
            </a:r>
            <a:r>
              <a:rPr lang="en-US" sz="1200" dirty="0" smtClean="0"/>
              <a:t>, abnormality </a:t>
            </a:r>
            <a:r>
              <a:rPr lang="en-US" sz="1200" dirty="0" err="1" smtClean="0"/>
              <a:t>metabolismu</a:t>
            </a:r>
            <a:r>
              <a:rPr lang="en-US" sz="1200" dirty="0" smtClean="0"/>
              <a:t> </a:t>
            </a:r>
            <a:r>
              <a:rPr lang="en-US" sz="1200" dirty="0" err="1" smtClean="0"/>
              <a:t>kalcia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26549" y="2247719"/>
            <a:ext cx="3274905" cy="276999"/>
          </a:xfrm>
          <a:prstGeom prst="rect">
            <a:avLst/>
          </a:prstGeom>
          <a:solidFill>
            <a:srgbClr val="9ED3D7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Rozvoj</a:t>
            </a:r>
            <a:r>
              <a:rPr lang="en-US" sz="1200" dirty="0" smtClean="0"/>
              <a:t> </a:t>
            </a:r>
            <a:r>
              <a:rPr lang="en-US" sz="1200" dirty="0" err="1" smtClean="0"/>
              <a:t>dysfunkce</a:t>
            </a:r>
            <a:r>
              <a:rPr lang="en-US" sz="1200" dirty="0" smtClean="0"/>
              <a:t> </a:t>
            </a:r>
            <a:r>
              <a:rPr lang="en-US" sz="1200" dirty="0" err="1" smtClean="0"/>
              <a:t>levé</a:t>
            </a:r>
            <a:r>
              <a:rPr lang="en-US" sz="1200" dirty="0" smtClean="0"/>
              <a:t> </a:t>
            </a:r>
            <a:r>
              <a:rPr lang="en-US" sz="1200" dirty="0" err="1" smtClean="0"/>
              <a:t>komory</a:t>
            </a:r>
            <a:r>
              <a:rPr lang="en-US" sz="1200" dirty="0" smtClean="0"/>
              <a:t>, DKMP, CHSS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93892" y="2701369"/>
            <a:ext cx="5814412" cy="461665"/>
          </a:xfrm>
          <a:prstGeom prst="rect">
            <a:avLst/>
          </a:prstGeom>
          <a:solidFill>
            <a:srgbClr val="9ED3D7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err="1" smtClean="0"/>
              <a:t>Potlačení</a:t>
            </a:r>
            <a:r>
              <a:rPr lang="en-US" sz="1200" dirty="0" smtClean="0"/>
              <a:t> </a:t>
            </a:r>
            <a:r>
              <a:rPr lang="en-US" sz="1200" dirty="0" err="1" smtClean="0"/>
              <a:t>nebo</a:t>
            </a:r>
            <a:r>
              <a:rPr lang="en-US" sz="1200" dirty="0" smtClean="0"/>
              <a:t> </a:t>
            </a:r>
            <a:r>
              <a:rPr lang="en-US" sz="1200" dirty="0" err="1" smtClean="0"/>
              <a:t>eliminace</a:t>
            </a:r>
            <a:r>
              <a:rPr lang="en-US" sz="1200" dirty="0" smtClean="0"/>
              <a:t> </a:t>
            </a:r>
            <a:r>
              <a:rPr lang="en-US" sz="1200" dirty="0" err="1" smtClean="0"/>
              <a:t>arytmie</a:t>
            </a:r>
            <a:r>
              <a:rPr lang="en-US" sz="1200" dirty="0" smtClean="0"/>
              <a:t> </a:t>
            </a:r>
            <a:r>
              <a:rPr lang="en-US" sz="1200" dirty="0" err="1" smtClean="0"/>
              <a:t>prostřednictvím</a:t>
            </a:r>
            <a:r>
              <a:rPr lang="en-US" sz="1200" dirty="0" smtClean="0"/>
              <a:t> </a:t>
            </a:r>
            <a:r>
              <a:rPr lang="en-US" sz="1200" dirty="0" err="1" smtClean="0"/>
              <a:t>kontroly</a:t>
            </a:r>
            <a:r>
              <a:rPr lang="en-US" sz="1200" dirty="0" smtClean="0"/>
              <a:t> </a:t>
            </a:r>
            <a:r>
              <a:rPr lang="en-US" sz="1200" dirty="0" err="1" smtClean="0"/>
              <a:t>frekvence</a:t>
            </a:r>
            <a:r>
              <a:rPr lang="en-US" sz="1200" dirty="0" smtClean="0"/>
              <a:t> </a:t>
            </a:r>
            <a:r>
              <a:rPr lang="en-US" sz="1200" dirty="0" err="1" smtClean="0"/>
              <a:t>nebo</a:t>
            </a:r>
            <a:r>
              <a:rPr lang="en-US" sz="1200" dirty="0" smtClean="0"/>
              <a:t> </a:t>
            </a:r>
            <a:r>
              <a:rPr lang="en-US" sz="1200" dirty="0" err="1" smtClean="0"/>
              <a:t>rytmu</a:t>
            </a: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err="1"/>
              <a:t>L</a:t>
            </a:r>
            <a:r>
              <a:rPr lang="en-US" sz="1200" dirty="0" err="1" smtClean="0"/>
              <a:t>éčba</a:t>
            </a:r>
            <a:r>
              <a:rPr lang="en-US" sz="1200" dirty="0" smtClean="0"/>
              <a:t> </a:t>
            </a:r>
            <a:r>
              <a:rPr lang="en-US" sz="1200" dirty="0" err="1" smtClean="0"/>
              <a:t>srdečního</a:t>
            </a:r>
            <a:r>
              <a:rPr lang="en-US" sz="1200" dirty="0" smtClean="0"/>
              <a:t> </a:t>
            </a:r>
            <a:r>
              <a:rPr lang="en-US" sz="1200" dirty="0" err="1" smtClean="0"/>
              <a:t>selhání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3284634"/>
            <a:ext cx="2494268" cy="461665"/>
          </a:xfrm>
          <a:prstGeom prst="rect">
            <a:avLst/>
          </a:prstGeom>
          <a:solidFill>
            <a:srgbClr val="9ED3D7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Obnovení</a:t>
            </a:r>
            <a:r>
              <a:rPr lang="en-US" sz="1200" dirty="0" smtClean="0"/>
              <a:t> </a:t>
            </a:r>
            <a:r>
              <a:rPr lang="en-US" sz="1200" dirty="0" err="1" smtClean="0"/>
              <a:t>funkce</a:t>
            </a:r>
            <a:r>
              <a:rPr lang="en-US" sz="1200" dirty="0" smtClean="0"/>
              <a:t> </a:t>
            </a:r>
            <a:r>
              <a:rPr lang="en-US" sz="1200" dirty="0" err="1" smtClean="0"/>
              <a:t>levé</a:t>
            </a:r>
            <a:r>
              <a:rPr lang="en-US" sz="1200" dirty="0" smtClean="0"/>
              <a:t> </a:t>
            </a:r>
            <a:r>
              <a:rPr lang="en-US" sz="1200" dirty="0" err="1" smtClean="0"/>
              <a:t>komory</a:t>
            </a:r>
            <a:r>
              <a:rPr lang="en-US" sz="1200" dirty="0" smtClean="0"/>
              <a:t>, </a:t>
            </a:r>
          </a:p>
          <a:p>
            <a:r>
              <a:rPr lang="en-US" sz="1200" dirty="0" err="1" smtClean="0"/>
              <a:t>ústup</a:t>
            </a:r>
            <a:r>
              <a:rPr lang="en-US" sz="1200" dirty="0" smtClean="0"/>
              <a:t> CHSS – </a:t>
            </a:r>
            <a:r>
              <a:rPr lang="en-US" sz="1200" dirty="0" err="1" smtClean="0"/>
              <a:t>potvrzení</a:t>
            </a:r>
            <a:r>
              <a:rPr lang="en-US" sz="1200" dirty="0" smtClean="0"/>
              <a:t> </a:t>
            </a:r>
            <a:r>
              <a:rPr lang="en-US" sz="1200" dirty="0" err="1" smtClean="0"/>
              <a:t>diagnózy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5533" y="3267387"/>
            <a:ext cx="2699702" cy="461665"/>
          </a:xfrm>
          <a:prstGeom prst="rect">
            <a:avLst/>
          </a:prstGeom>
          <a:solidFill>
            <a:srgbClr val="9ED3D7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Bez</a:t>
            </a:r>
            <a:r>
              <a:rPr lang="en-US" sz="1200" dirty="0" smtClean="0"/>
              <a:t> </a:t>
            </a:r>
            <a:r>
              <a:rPr lang="en-US" sz="1200" dirty="0" err="1" smtClean="0"/>
              <a:t>významného</a:t>
            </a:r>
            <a:r>
              <a:rPr lang="en-US" sz="1200" dirty="0" smtClean="0"/>
              <a:t> </a:t>
            </a:r>
            <a:r>
              <a:rPr lang="en-US" sz="1200" dirty="0" err="1" smtClean="0"/>
              <a:t>zlepšení</a:t>
            </a:r>
            <a:r>
              <a:rPr lang="en-US" sz="1200" dirty="0" smtClean="0"/>
              <a:t> </a:t>
            </a:r>
            <a:r>
              <a:rPr lang="en-US" sz="1200" dirty="0" err="1" smtClean="0"/>
              <a:t>funkce</a:t>
            </a:r>
            <a:endParaRPr lang="en-US" sz="1200" dirty="0" smtClean="0"/>
          </a:p>
          <a:p>
            <a:r>
              <a:rPr lang="en-US" sz="1200" dirty="0" err="1" smtClean="0"/>
              <a:t>levé</a:t>
            </a:r>
            <a:r>
              <a:rPr lang="en-US" sz="1200" dirty="0" smtClean="0"/>
              <a:t> </a:t>
            </a:r>
            <a:r>
              <a:rPr lang="en-US" sz="1200" dirty="0" err="1" smtClean="0"/>
              <a:t>komory</a:t>
            </a:r>
            <a:r>
              <a:rPr lang="en-US" sz="1200" dirty="0" smtClean="0"/>
              <a:t> – </a:t>
            </a:r>
            <a:r>
              <a:rPr lang="en-US" sz="1200" dirty="0" err="1" smtClean="0"/>
              <a:t>diagnóza</a:t>
            </a:r>
            <a:r>
              <a:rPr lang="en-US" sz="1200" dirty="0" smtClean="0"/>
              <a:t> </a:t>
            </a:r>
            <a:r>
              <a:rPr lang="en-US" sz="1200" dirty="0" err="1" smtClean="0"/>
              <a:t>nepotvrzena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62" y="4062321"/>
            <a:ext cx="197226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Sledování</a:t>
            </a:r>
            <a:r>
              <a:rPr lang="en-US" sz="1200" dirty="0" smtClean="0"/>
              <a:t>:</a:t>
            </a:r>
          </a:p>
          <a:p>
            <a:r>
              <a:rPr lang="en-US" sz="1200" dirty="0" err="1" smtClean="0"/>
              <a:t>Udržení</a:t>
            </a:r>
            <a:r>
              <a:rPr lang="en-US" sz="1200" dirty="0" smtClean="0"/>
              <a:t> </a:t>
            </a:r>
            <a:r>
              <a:rPr lang="en-US" sz="1200" dirty="0" err="1" smtClean="0"/>
              <a:t>sinusového</a:t>
            </a:r>
            <a:r>
              <a:rPr lang="en-US" sz="1200" dirty="0" smtClean="0"/>
              <a:t> </a:t>
            </a:r>
            <a:r>
              <a:rPr lang="en-US" sz="1200" dirty="0" err="1" smtClean="0"/>
              <a:t>rytmu</a:t>
            </a:r>
            <a:endParaRPr lang="en-US" sz="1200" dirty="0" smtClean="0"/>
          </a:p>
          <a:p>
            <a:r>
              <a:rPr lang="en-US" sz="1200" dirty="0" err="1" smtClean="0"/>
              <a:t>Pokračování</a:t>
            </a:r>
            <a:r>
              <a:rPr lang="en-US" sz="1200" dirty="0" smtClean="0"/>
              <a:t> BB a </a:t>
            </a:r>
            <a:r>
              <a:rPr lang="en-US" sz="1200" dirty="0" err="1" smtClean="0"/>
              <a:t>ACEi</a:t>
            </a:r>
            <a:endParaRPr lang="en-US" sz="1200" dirty="0" smtClean="0"/>
          </a:p>
          <a:p>
            <a:r>
              <a:rPr lang="en-US" sz="1200" dirty="0" err="1" smtClean="0"/>
              <a:t>Kontroly</a:t>
            </a:r>
            <a:r>
              <a:rPr lang="en-US" sz="1200" dirty="0" smtClean="0"/>
              <a:t> </a:t>
            </a:r>
            <a:r>
              <a:rPr lang="en-US" sz="1200" dirty="0" err="1" smtClean="0"/>
              <a:t>echokg</a:t>
            </a:r>
            <a:r>
              <a:rPr lang="en-US" sz="1200" dirty="0" smtClean="0"/>
              <a:t> a MRI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3803092"/>
            <a:ext cx="2160240" cy="430887"/>
          </a:xfrm>
          <a:prstGeom prst="rect">
            <a:avLst/>
          </a:prstGeom>
          <a:solidFill>
            <a:srgbClr val="9C9CDF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Bez</a:t>
            </a:r>
            <a:r>
              <a:rPr lang="en-US" sz="1100" dirty="0" smtClean="0"/>
              <a:t> </a:t>
            </a:r>
            <a:r>
              <a:rPr lang="en-US" sz="1100" dirty="0" err="1" smtClean="0"/>
              <a:t>průkazu</a:t>
            </a:r>
            <a:r>
              <a:rPr lang="en-US" sz="1100" dirty="0" smtClean="0"/>
              <a:t> </a:t>
            </a:r>
            <a:r>
              <a:rPr lang="en-US" sz="1100" dirty="0" err="1" smtClean="0"/>
              <a:t>morfologických</a:t>
            </a:r>
            <a:r>
              <a:rPr lang="en-US" sz="1100" dirty="0" smtClean="0"/>
              <a:t>    </a:t>
            </a:r>
            <a:endParaRPr lang="en-US" sz="1100" dirty="0"/>
          </a:p>
          <a:p>
            <a:r>
              <a:rPr lang="en-US" sz="1100" dirty="0" err="1"/>
              <a:t>z</a:t>
            </a:r>
            <a:r>
              <a:rPr lang="en-US" sz="1100" dirty="0" err="1" smtClean="0"/>
              <a:t>měn</a:t>
            </a:r>
            <a:r>
              <a:rPr lang="en-US" sz="1100" dirty="0" smtClean="0"/>
              <a:t>  </a:t>
            </a:r>
            <a:r>
              <a:rPr lang="en-US" sz="1100" dirty="0" err="1" smtClean="0"/>
              <a:t>na</a:t>
            </a:r>
            <a:r>
              <a:rPr lang="en-US" sz="1100" dirty="0" smtClean="0"/>
              <a:t> echo </a:t>
            </a:r>
            <a:r>
              <a:rPr lang="en-US" sz="1100" dirty="0" err="1" smtClean="0"/>
              <a:t>nebo</a:t>
            </a:r>
            <a:r>
              <a:rPr lang="en-US" sz="1100" dirty="0" smtClean="0"/>
              <a:t> MRI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4321549"/>
            <a:ext cx="2175959" cy="769441"/>
          </a:xfrm>
          <a:prstGeom prst="rect">
            <a:avLst/>
          </a:prstGeom>
          <a:solidFill>
            <a:srgbClr val="9C9CDF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Perzistující</a:t>
            </a:r>
            <a:r>
              <a:rPr lang="en-US" sz="1100" dirty="0" smtClean="0"/>
              <a:t> </a:t>
            </a:r>
            <a:r>
              <a:rPr lang="en-US" sz="1100" dirty="0" err="1" smtClean="0"/>
              <a:t>morfologieké</a:t>
            </a:r>
            <a:r>
              <a:rPr lang="en-US" sz="1100" dirty="0" smtClean="0"/>
              <a:t> </a:t>
            </a:r>
            <a:r>
              <a:rPr lang="en-US" sz="1100" dirty="0" err="1" smtClean="0"/>
              <a:t>změny</a:t>
            </a:r>
            <a:endParaRPr lang="en-US" sz="1100" dirty="0" smtClean="0"/>
          </a:p>
          <a:p>
            <a:r>
              <a:rPr lang="en-US" sz="1100" dirty="0" err="1" smtClean="0"/>
              <a:t>Rozměr</a:t>
            </a:r>
            <a:r>
              <a:rPr lang="en-US" sz="1100" dirty="0" smtClean="0"/>
              <a:t> LK</a:t>
            </a:r>
          </a:p>
          <a:p>
            <a:r>
              <a:rPr lang="en-US" sz="1100" dirty="0" err="1" smtClean="0"/>
              <a:t>Fibróza</a:t>
            </a:r>
            <a:r>
              <a:rPr lang="en-US" sz="1100" dirty="0" smtClean="0"/>
              <a:t> (MRI)</a:t>
            </a:r>
          </a:p>
          <a:p>
            <a:r>
              <a:rPr lang="en-US" sz="1100" dirty="0" err="1" smtClean="0"/>
              <a:t>Hypertrofie</a:t>
            </a:r>
            <a:r>
              <a:rPr lang="en-US" sz="1100" dirty="0" smtClean="0"/>
              <a:t> LK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6096" y="3877828"/>
            <a:ext cx="2160240" cy="276999"/>
          </a:xfrm>
          <a:prstGeom prst="rect">
            <a:avLst/>
          </a:prstGeom>
          <a:solidFill>
            <a:srgbClr val="9C9CDF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Dobrá</a:t>
            </a:r>
            <a:r>
              <a:rPr lang="en-US" sz="1200" dirty="0" smtClean="0"/>
              <a:t> </a:t>
            </a:r>
            <a:r>
              <a:rPr lang="en-US" sz="1200" dirty="0" err="1" smtClean="0"/>
              <a:t>prognóza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36096" y="4451163"/>
            <a:ext cx="2160240" cy="461665"/>
          </a:xfrm>
          <a:prstGeom prst="rect">
            <a:avLst/>
          </a:prstGeom>
          <a:solidFill>
            <a:srgbClr val="9C9CDF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Pravidelné</a:t>
            </a:r>
            <a:r>
              <a:rPr lang="en-US" sz="1200" dirty="0" smtClean="0"/>
              <a:t> </a:t>
            </a:r>
            <a:r>
              <a:rPr lang="en-US" sz="1200" dirty="0" err="1" smtClean="0"/>
              <a:t>sledování</a:t>
            </a:r>
            <a:endParaRPr lang="en-US" sz="1200" dirty="0" smtClean="0"/>
          </a:p>
          <a:p>
            <a:r>
              <a:rPr lang="en-US" sz="1200" dirty="0" err="1" smtClean="0"/>
              <a:t>Pokrčování</a:t>
            </a:r>
            <a:r>
              <a:rPr lang="en-US" sz="1200" dirty="0" smtClean="0"/>
              <a:t> BB a </a:t>
            </a:r>
            <a:r>
              <a:rPr lang="en-US" sz="1200" dirty="0" err="1" smtClean="0"/>
              <a:t>ACEi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588224" y="1405222"/>
            <a:ext cx="0" cy="25922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39752" y="1405222"/>
            <a:ext cx="0" cy="25922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27984" y="2053293"/>
            <a:ext cx="0" cy="1944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27984" y="2506944"/>
            <a:ext cx="0" cy="1944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39752" y="3090210"/>
            <a:ext cx="0" cy="1944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88224" y="3090210"/>
            <a:ext cx="0" cy="1944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547664" y="3738282"/>
            <a:ext cx="0" cy="25922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3"/>
            <a:endCxn id="15" idx="1"/>
          </p:cNvCxnSpPr>
          <p:nvPr/>
        </p:nvCxnSpPr>
        <p:spPr>
          <a:xfrm flipV="1">
            <a:off x="2511827" y="4018536"/>
            <a:ext cx="403989" cy="45928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3"/>
            <a:endCxn id="16" idx="1"/>
          </p:cNvCxnSpPr>
          <p:nvPr/>
        </p:nvCxnSpPr>
        <p:spPr>
          <a:xfrm>
            <a:off x="2511827" y="4477820"/>
            <a:ext cx="403989" cy="22845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3"/>
            <a:endCxn id="17" idx="1"/>
          </p:cNvCxnSpPr>
          <p:nvPr/>
        </p:nvCxnSpPr>
        <p:spPr>
          <a:xfrm flipV="1">
            <a:off x="5076056" y="4016328"/>
            <a:ext cx="360040" cy="220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3"/>
            <a:endCxn id="18" idx="1"/>
          </p:cNvCxnSpPr>
          <p:nvPr/>
        </p:nvCxnSpPr>
        <p:spPr>
          <a:xfrm flipV="1">
            <a:off x="5091775" y="4681996"/>
            <a:ext cx="344321" cy="2427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400600" y="4840007"/>
            <a:ext cx="3995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666699"/>
                </a:solidFill>
              </a:rPr>
              <a:t>Gopinathannair</a:t>
            </a:r>
            <a:r>
              <a:rPr lang="en-US" sz="1200" dirty="0" smtClean="0">
                <a:solidFill>
                  <a:srgbClr val="666699"/>
                </a:solidFill>
              </a:rPr>
              <a:t> R, et al.  </a:t>
            </a:r>
            <a:r>
              <a:rPr lang="de-DE" sz="1200" dirty="0" smtClean="0">
                <a:solidFill>
                  <a:srgbClr val="666699"/>
                </a:solidFill>
              </a:rPr>
              <a:t>JACC 2015;66</a:t>
            </a:r>
            <a:r>
              <a:rPr lang="de-DE" sz="1200" dirty="0">
                <a:solidFill>
                  <a:srgbClr val="666699"/>
                </a:solidFill>
              </a:rPr>
              <a:t>:1714–28</a:t>
            </a:r>
            <a:endParaRPr lang="en-US" sz="12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948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ímek obrazovky 2017-02-19 v 14.1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252520" cy="5164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7" y="357505"/>
            <a:ext cx="3301805" cy="369332"/>
          </a:xfrm>
          <a:prstGeom prst="rect">
            <a:avLst/>
          </a:prstGeom>
          <a:solidFill>
            <a:srgbClr val="A3A3E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Zvířecí</a:t>
            </a:r>
            <a:r>
              <a:rPr lang="en-US" dirty="0" smtClean="0"/>
              <a:t> model </a:t>
            </a:r>
            <a:r>
              <a:rPr lang="en-US" dirty="0" err="1" smtClean="0"/>
              <a:t>rychlé</a:t>
            </a:r>
            <a:r>
              <a:rPr lang="en-US" dirty="0" smtClean="0"/>
              <a:t> </a:t>
            </a:r>
            <a:r>
              <a:rPr lang="en-US" dirty="0" err="1" smtClean="0"/>
              <a:t>stimulace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4786000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666699"/>
                </a:solidFill>
              </a:rPr>
              <a:t>Gopinathannair</a:t>
            </a:r>
            <a:r>
              <a:rPr lang="en-US" sz="1200" b="1" dirty="0">
                <a:solidFill>
                  <a:srgbClr val="666699"/>
                </a:solidFill>
              </a:rPr>
              <a:t> </a:t>
            </a:r>
            <a:r>
              <a:rPr lang="en-US" sz="1200" b="1" dirty="0" smtClean="0">
                <a:solidFill>
                  <a:srgbClr val="666699"/>
                </a:solidFill>
              </a:rPr>
              <a:t>R, et al.  JACC 2015; </a:t>
            </a:r>
            <a:r>
              <a:rPr lang="en-US" sz="1200" b="1" dirty="0">
                <a:solidFill>
                  <a:srgbClr val="666699"/>
                </a:solidFill>
              </a:rPr>
              <a:t>66(15): 1714–1728</a:t>
            </a:r>
          </a:p>
        </p:txBody>
      </p:sp>
    </p:spTree>
    <p:extLst>
      <p:ext uri="{BB962C8B-B14F-4D97-AF65-F5344CB8AC3E}">
        <p14:creationId xmlns:p14="http://schemas.microsoft.com/office/powerpoint/2010/main" val="12960296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552" y="1059582"/>
            <a:ext cx="8064896" cy="339447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51-</a:t>
            </a:r>
            <a:r>
              <a:rPr lang="cs-CZ" sz="2800" dirty="0" smtClean="0">
                <a:latin typeface="Arial" charset="0"/>
              </a:rPr>
              <a:t>letý muž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Nedávný vznik CHSS (</a:t>
            </a:r>
            <a:r>
              <a:rPr lang="en-US" sz="2800" dirty="0" err="1" smtClean="0">
                <a:latin typeface="Arial" charset="0"/>
              </a:rPr>
              <a:t>progresivní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dušnost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únavnost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palpitace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presynkopa</a:t>
            </a:r>
            <a:r>
              <a:rPr lang="en-US" sz="2800" dirty="0" smtClean="0">
                <a:latin typeface="Arial" charset="0"/>
              </a:rPr>
              <a:t>) 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EKG: typický </a:t>
            </a:r>
            <a:r>
              <a:rPr lang="cs-CZ" sz="2800" dirty="0" err="1" smtClean="0">
                <a:latin typeface="Arial" charset="0"/>
              </a:rPr>
              <a:t>flutter</a:t>
            </a:r>
            <a:r>
              <a:rPr lang="cs-CZ" sz="2800" dirty="0" smtClean="0">
                <a:latin typeface="Arial" charset="0"/>
              </a:rPr>
              <a:t> síní s blokem 2:1 </a:t>
            </a:r>
          </a:p>
          <a:p>
            <a:pPr eaLnBrk="1" hangingPunct="1"/>
            <a:r>
              <a:rPr lang="cs-CZ" sz="2800" dirty="0" err="1" smtClean="0">
                <a:latin typeface="Arial" charset="0"/>
              </a:rPr>
              <a:t>bed-side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ECHO</a:t>
            </a:r>
            <a:r>
              <a:rPr lang="en-US" sz="2800" dirty="0">
                <a:latin typeface="Arial" charset="0"/>
              </a:rPr>
              <a:t>: </a:t>
            </a:r>
            <a:r>
              <a:rPr lang="cs-CZ" sz="2800" dirty="0" smtClean="0">
                <a:latin typeface="Arial" charset="0"/>
              </a:rPr>
              <a:t>LVEF </a:t>
            </a:r>
            <a:r>
              <a:rPr lang="en-US" sz="2800" dirty="0" smtClean="0">
                <a:latin typeface="Arial" charset="0"/>
              </a:rPr>
              <a:t>20-25</a:t>
            </a:r>
            <a:r>
              <a:rPr lang="en-US" sz="2800" dirty="0">
                <a:latin typeface="Arial" charset="0"/>
              </a:rPr>
              <a:t>%, </a:t>
            </a:r>
            <a:r>
              <a:rPr lang="cs-CZ" sz="2800" dirty="0" smtClean="0">
                <a:latin typeface="Arial" charset="0"/>
              </a:rPr>
              <a:t>LV</a:t>
            </a:r>
            <a:r>
              <a:rPr lang="en-US" sz="2800" dirty="0" smtClean="0">
                <a:latin typeface="Arial" charset="0"/>
              </a:rPr>
              <a:t>EDD 60mm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Názorný</a:t>
            </a:r>
            <a:r>
              <a:rPr lang="en-US" dirty="0" smtClean="0"/>
              <a:t> </a:t>
            </a:r>
            <a:r>
              <a:rPr lang="en-US" dirty="0" err="1" smtClean="0"/>
              <a:t>případ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603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02.jpg"/>
          <p:cNvPicPr>
            <a:picLocks noChangeAspect="1"/>
          </p:cNvPicPr>
          <p:nvPr/>
        </p:nvPicPr>
        <p:blipFill>
          <a:blip r:embed="rId2" cstate="print"/>
          <a:srcRect l="3252" r="1582"/>
          <a:stretch>
            <a:fillRect/>
          </a:stretch>
        </p:blipFill>
        <p:spPr>
          <a:xfrm rot="5400000" flipH="1" flipV="1">
            <a:off x="2877641" y="-967788"/>
            <a:ext cx="3347693" cy="715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2042"/>
            <a:ext cx="8229600" cy="857250"/>
          </a:xfrm>
        </p:spPr>
        <p:txBody>
          <a:bodyPr/>
          <a:lstStyle/>
          <a:p>
            <a:r>
              <a:rPr lang="en-US" sz="4000" dirty="0" err="1" smtClean="0"/>
              <a:t>Arytmie</a:t>
            </a:r>
            <a:r>
              <a:rPr lang="en-US" sz="4000" dirty="0" smtClean="0"/>
              <a:t> </a:t>
            </a:r>
            <a:r>
              <a:rPr lang="en-US" sz="4000" dirty="0" err="1" smtClean="0"/>
              <a:t>při</a:t>
            </a:r>
            <a:r>
              <a:rPr lang="en-US" sz="4000" dirty="0" smtClean="0"/>
              <a:t> </a:t>
            </a:r>
            <a:r>
              <a:rPr lang="en-US" sz="4000" dirty="0" err="1" smtClean="0"/>
              <a:t>přijetí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97662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13589"/>
            <a:ext cx="8229600" cy="3394472"/>
          </a:xfrm>
        </p:spPr>
        <p:txBody>
          <a:bodyPr/>
          <a:lstStyle/>
          <a:p>
            <a:r>
              <a:rPr lang="cs-CZ" dirty="0"/>
              <a:t>TTE, TEE: LVEF 30 %, LVEDD 43 mm, LAD 41 mm, PR 26, </a:t>
            </a:r>
            <a:r>
              <a:rPr lang="cs-CZ" dirty="0" smtClean="0"/>
              <a:t>bez trombu v oušku LS, žádný spontánní </a:t>
            </a:r>
            <a:r>
              <a:rPr lang="cs-CZ" dirty="0" err="1" smtClean="0"/>
              <a:t>echokontrast</a:t>
            </a:r>
            <a:endParaRPr lang="cs-CZ" dirty="0"/>
          </a:p>
          <a:p>
            <a:r>
              <a:rPr lang="cs-CZ" dirty="0" smtClean="0"/>
              <a:t>Podán </a:t>
            </a:r>
            <a:r>
              <a:rPr lang="cs-CZ" dirty="0" err="1" smtClean="0"/>
              <a:t>iv</a:t>
            </a:r>
            <a:r>
              <a:rPr lang="cs-CZ" dirty="0" smtClean="0"/>
              <a:t> </a:t>
            </a:r>
            <a:r>
              <a:rPr lang="cs-CZ" dirty="0" err="1" smtClean="0"/>
              <a:t>amiodaron</a:t>
            </a:r>
            <a:r>
              <a:rPr lang="cs-CZ" dirty="0" smtClean="0"/>
              <a:t>, hypotenze, podání katecholaminů</a:t>
            </a:r>
          </a:p>
          <a:p>
            <a:r>
              <a:rPr lang="cs-CZ" dirty="0" smtClean="0"/>
              <a:t>EKV plánována na druhý den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Další</a:t>
            </a:r>
            <a:r>
              <a:rPr lang="en-US" dirty="0" smtClean="0"/>
              <a:t> </a:t>
            </a:r>
            <a:r>
              <a:rPr lang="en-US" dirty="0" err="1" smtClean="0"/>
              <a:t>postup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62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10312</TotalTime>
  <Words>1273</Words>
  <Application>Microsoft Office PowerPoint</Application>
  <PresentationFormat>Předvádění na obrazovce (16:9)</PresentationFormat>
  <Paragraphs>213</Paragraphs>
  <Slides>42</Slides>
  <Notes>3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Symbol</vt:lpstr>
      <vt:lpstr>Bradley Hand ITC</vt:lpstr>
      <vt:lpstr>Times New Roman</vt:lpstr>
      <vt:lpstr>ＭＳ Ｐゴシック</vt:lpstr>
      <vt:lpstr>Výchozí návrh</vt:lpstr>
      <vt:lpstr>Fibrilace síní jako příčina či následek srdečního selhání (studie Castle-AF a další nové studie)   </vt:lpstr>
      <vt:lpstr>Agenda</vt:lpstr>
      <vt:lpstr>Prezentace aplikace PowerPoint</vt:lpstr>
      <vt:lpstr>Fibrilace síní vedoucí k srdečnímu selhání</vt:lpstr>
      <vt:lpstr>Tachykardií indukovaná kardiomyopatie</vt:lpstr>
      <vt:lpstr>Prezentace aplikace PowerPoint</vt:lpstr>
      <vt:lpstr>Názorný případ</vt:lpstr>
      <vt:lpstr>Arytmie při přijetí</vt:lpstr>
      <vt:lpstr>Další postup</vt:lpstr>
      <vt:lpstr>Po kardioverzi došlo k manifestaci LQTS</vt:lpstr>
      <vt:lpstr>Rekurence fibrilace síní</vt:lpstr>
      <vt:lpstr>Vyšetření MRI</vt:lpstr>
      <vt:lpstr>Izolace plicních žil – přechod do flutteru – ablace CTI</vt:lpstr>
      <vt:lpstr>Další sledování</vt:lpstr>
      <vt:lpstr>Prezentace aplikace PowerPoint</vt:lpstr>
      <vt:lpstr>Prezentace aplikace PowerPoint</vt:lpstr>
      <vt:lpstr>Srdeční selhání provázené fibrilací síní</vt:lpstr>
      <vt:lpstr>Fibrilace síní komplikující srdeční selhání</vt:lpstr>
      <vt:lpstr> Časné zkušenosti s izolací plicních žil  u FS při SS</vt:lpstr>
      <vt:lpstr>Prezentace aplikace PowerPoint</vt:lpstr>
      <vt:lpstr>Prezentace aplikace PowerPoint</vt:lpstr>
      <vt:lpstr>Meta-analýza studií o ablaci FS u SS</vt:lpstr>
      <vt:lpstr>Přínos katetrizační ablace</vt:lpstr>
      <vt:lpstr>Souhrn RCT o ablaci FS při SS</vt:lpstr>
      <vt:lpstr>CASTLE AF </vt:lpstr>
      <vt:lpstr>CASTLE AF results: 1 composite endpoint</vt:lpstr>
      <vt:lpstr>CASTLE AF: AF burden from implantable devices</vt:lpstr>
      <vt:lpstr>CASTLE AF: 1°endpoint subgroups</vt:lpstr>
      <vt:lpstr>Prezentace aplikace PowerPoint</vt:lpstr>
      <vt:lpstr>U nemocných se srdečním selháním provázeným FS</vt:lpstr>
      <vt:lpstr>Srdeční resynchronizační léčba a FS</vt:lpstr>
      <vt:lpstr>Prezentace aplikace PowerPoint</vt:lpstr>
      <vt:lpstr>FS se může vyskytnout u pacientů se SRT v průběhu sledování……</vt:lpstr>
      <vt:lpstr>Prezentace aplikace PowerPoint</vt:lpstr>
      <vt:lpstr>Holterovská monitorace ukazuje ještě horší situaci než čitače přístrojů</vt:lpstr>
      <vt:lpstr>Prezentace aplikace PowerPoint</vt:lpstr>
      <vt:lpstr>Úloha ablace AV uzlu u nemocných s permanentní FS</vt:lpstr>
      <vt:lpstr>Ablace AV uzlu zlepšuje EF levé komory a prognózu </vt:lpstr>
      <vt:lpstr>Prezentace aplikace PowerPoint</vt:lpstr>
      <vt:lpstr>Závěry</vt:lpstr>
      <vt:lpstr>Prezentace aplikace PowerPoint</vt:lpstr>
      <vt:lpstr>FS a HFpEF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Kautzner</dc:creator>
  <cp:lastModifiedBy>Josef Kautzner</cp:lastModifiedBy>
  <cp:revision>396</cp:revision>
  <dcterms:created xsi:type="dcterms:W3CDTF">2009-04-28T09:15:43Z</dcterms:created>
  <dcterms:modified xsi:type="dcterms:W3CDTF">2017-12-01T07:28:49Z</dcterms:modified>
</cp:coreProperties>
</file>