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6"/>
  </p:notesMasterIdLst>
  <p:sldIdLst>
    <p:sldId id="375" r:id="rId2"/>
    <p:sldId id="378" r:id="rId3"/>
    <p:sldId id="400" r:id="rId4"/>
    <p:sldId id="377" r:id="rId5"/>
    <p:sldId id="353" r:id="rId6"/>
    <p:sldId id="382" r:id="rId7"/>
    <p:sldId id="397" r:id="rId8"/>
    <p:sldId id="355" r:id="rId9"/>
    <p:sldId id="356" r:id="rId10"/>
    <p:sldId id="357" r:id="rId11"/>
    <p:sldId id="387" r:id="rId12"/>
    <p:sldId id="358" r:id="rId13"/>
    <p:sldId id="359" r:id="rId14"/>
    <p:sldId id="37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88" r:id="rId24"/>
    <p:sldId id="395" r:id="rId25"/>
    <p:sldId id="394" r:id="rId26"/>
    <p:sldId id="396" r:id="rId27"/>
    <p:sldId id="368" r:id="rId28"/>
    <p:sldId id="369" r:id="rId29"/>
    <p:sldId id="370" r:id="rId30"/>
    <p:sldId id="380" r:id="rId31"/>
    <p:sldId id="383" r:id="rId32"/>
    <p:sldId id="399" r:id="rId33"/>
    <p:sldId id="371" r:id="rId34"/>
    <p:sldId id="398" r:id="rId35"/>
  </p:sldIdLst>
  <p:sldSz cx="9144000" cy="6858000" type="screen4x3"/>
  <p:notesSz cx="6858000" cy="9144000"/>
  <p:embeddedFontLst>
    <p:embeddedFont>
      <p:font typeface="Tahoma" panose="020B0604030504040204" pitchFamily="34" charset="0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8" autoAdjust="0"/>
    <p:restoredTop sz="94574" autoAdjust="0"/>
  </p:normalViewPr>
  <p:slideViewPr>
    <p:cSldViewPr showGuides="1">
      <p:cViewPr varScale="1">
        <p:scale>
          <a:sx n="69" d="100"/>
          <a:sy n="69" d="100"/>
        </p:scale>
        <p:origin x="115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29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86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w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76238"/>
            <a:ext cx="2641662" cy="6766486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5" y="1478302"/>
            <a:ext cx="5806427" cy="12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pic>
        <p:nvPicPr>
          <p:cNvPr id="7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776788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776789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789796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276000" y="4190985"/>
            <a:ext cx="5868000" cy="609600"/>
          </a:xfrm>
        </p:spPr>
        <p:txBody>
          <a:bodyPr anchor="b" anchorCtr="0">
            <a:noAutofit/>
          </a:bodyPr>
          <a:lstStyle>
            <a:lvl1pPr>
              <a:defRPr sz="44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276000" y="5121654"/>
            <a:ext cx="3240000" cy="220663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99286" y="0"/>
            <a:ext cx="4544716" cy="6858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502945"/>
            <a:ext cx="4114800" cy="609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520429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400711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40146" y="1722139"/>
            <a:ext cx="2103120" cy="280416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68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1207517" y="2345250"/>
            <a:ext cx="987805" cy="1235678"/>
          </a:xfrm>
          <a:custGeom>
            <a:avLst/>
            <a:gdLst>
              <a:gd name="connsiteX0" fmla="*/ 994434 w 1975609"/>
              <a:gd name="connsiteY0" fmla="*/ 0 h 1853517"/>
              <a:gd name="connsiteX1" fmla="*/ 1816500 w 1975609"/>
              <a:gd name="connsiteY1" fmla="*/ 264788 h 1853517"/>
              <a:gd name="connsiteX2" fmla="*/ 1896054 w 1975609"/>
              <a:gd name="connsiteY2" fmla="*/ 357464 h 1853517"/>
              <a:gd name="connsiteX3" fmla="*/ 1896054 w 1975609"/>
              <a:gd name="connsiteY3" fmla="*/ 450140 h 1853517"/>
              <a:gd name="connsiteX4" fmla="*/ 1909314 w 1975609"/>
              <a:gd name="connsiteY4" fmla="*/ 450140 h 1853517"/>
              <a:gd name="connsiteX5" fmla="*/ 1962350 w 1975609"/>
              <a:gd name="connsiteY5" fmla="*/ 516337 h 1853517"/>
              <a:gd name="connsiteX6" fmla="*/ 1975609 w 1975609"/>
              <a:gd name="connsiteY6" fmla="*/ 688449 h 1853517"/>
              <a:gd name="connsiteX7" fmla="*/ 1736945 w 1975609"/>
              <a:gd name="connsiteY7" fmla="*/ 1231265 h 1853517"/>
              <a:gd name="connsiteX8" fmla="*/ 994434 w 1975609"/>
              <a:gd name="connsiteY8" fmla="*/ 1853517 h 1853517"/>
              <a:gd name="connsiteX9" fmla="*/ 251923 w 1975609"/>
              <a:gd name="connsiteY9" fmla="*/ 1231265 h 1853517"/>
              <a:gd name="connsiteX10" fmla="*/ 0 w 1975609"/>
              <a:gd name="connsiteY10" fmla="*/ 688449 h 1853517"/>
              <a:gd name="connsiteX11" fmla="*/ 26518 w 1975609"/>
              <a:gd name="connsiteY11" fmla="*/ 516337 h 1853517"/>
              <a:gd name="connsiteX12" fmla="*/ 66296 w 1975609"/>
              <a:gd name="connsiteY12" fmla="*/ 450140 h 1853517"/>
              <a:gd name="connsiteX13" fmla="*/ 92814 w 1975609"/>
              <a:gd name="connsiteY13" fmla="*/ 450140 h 1853517"/>
              <a:gd name="connsiteX14" fmla="*/ 92814 w 1975609"/>
              <a:gd name="connsiteY14" fmla="*/ 357464 h 1853517"/>
              <a:gd name="connsiteX15" fmla="*/ 172369 w 1975609"/>
              <a:gd name="connsiteY15" fmla="*/ 264788 h 1853517"/>
              <a:gd name="connsiteX16" fmla="*/ 994434 w 1975609"/>
              <a:gd name="connsiteY16" fmla="*/ 0 h 185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5609" h="1853517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4" y="450140"/>
                  <a:pt x="1909314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75609" y="569295"/>
                  <a:pt x="1975609" y="622252"/>
                  <a:pt x="1975609" y="688449"/>
                </a:cubicBezTo>
                <a:cubicBezTo>
                  <a:pt x="1975609" y="900280"/>
                  <a:pt x="1856277" y="1112110"/>
                  <a:pt x="1736945" y="1231265"/>
                </a:cubicBezTo>
                <a:cubicBezTo>
                  <a:pt x="1630872" y="1588729"/>
                  <a:pt x="1352431" y="1853517"/>
                  <a:pt x="994434" y="1853517"/>
                </a:cubicBezTo>
                <a:cubicBezTo>
                  <a:pt x="623179" y="1853517"/>
                  <a:pt x="344737" y="1588729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4087799" y="2347378"/>
            <a:ext cx="987117" cy="1222161"/>
          </a:xfrm>
          <a:custGeom>
            <a:avLst/>
            <a:gdLst>
              <a:gd name="connsiteX0" fmla="*/ 994434 w 1974233"/>
              <a:gd name="connsiteY0" fmla="*/ 0 h 1833241"/>
              <a:gd name="connsiteX1" fmla="*/ 1816500 w 1974233"/>
              <a:gd name="connsiteY1" fmla="*/ 264788 h 1833241"/>
              <a:gd name="connsiteX2" fmla="*/ 1896054 w 1974233"/>
              <a:gd name="connsiteY2" fmla="*/ 357464 h 1833241"/>
              <a:gd name="connsiteX3" fmla="*/ 1896054 w 1974233"/>
              <a:gd name="connsiteY3" fmla="*/ 450140 h 1833241"/>
              <a:gd name="connsiteX4" fmla="*/ 1909313 w 1974233"/>
              <a:gd name="connsiteY4" fmla="*/ 450140 h 1833241"/>
              <a:gd name="connsiteX5" fmla="*/ 1962350 w 1974233"/>
              <a:gd name="connsiteY5" fmla="*/ 516337 h 1833241"/>
              <a:gd name="connsiteX6" fmla="*/ 1973952 w 1974233"/>
              <a:gd name="connsiteY6" fmla="*/ 597428 h 1833241"/>
              <a:gd name="connsiteX7" fmla="*/ 1974233 w 1974233"/>
              <a:gd name="connsiteY7" fmla="*/ 612882 h 1833241"/>
              <a:gd name="connsiteX8" fmla="*/ 1974233 w 1974233"/>
              <a:gd name="connsiteY8" fmla="*/ 708793 h 1833241"/>
              <a:gd name="connsiteX9" fmla="*/ 1970248 w 1974233"/>
              <a:gd name="connsiteY9" fmla="*/ 767705 h 1833241"/>
              <a:gd name="connsiteX10" fmla="*/ 1736945 w 1974233"/>
              <a:gd name="connsiteY10" fmla="*/ 1231265 h 1833241"/>
              <a:gd name="connsiteX11" fmla="*/ 1246564 w 1974233"/>
              <a:gd name="connsiteY11" fmla="*/ 1806559 h 1833241"/>
              <a:gd name="connsiteX12" fmla="*/ 1153403 w 1974233"/>
              <a:gd name="connsiteY12" fmla="*/ 1833241 h 1833241"/>
              <a:gd name="connsiteX13" fmla="*/ 830384 w 1974233"/>
              <a:gd name="connsiteY13" fmla="*/ 1833241 h 1833241"/>
              <a:gd name="connsiteX14" fmla="*/ 734845 w 1974233"/>
              <a:gd name="connsiteY14" fmla="*/ 1806559 h 1833241"/>
              <a:gd name="connsiteX15" fmla="*/ 251923 w 1974233"/>
              <a:gd name="connsiteY15" fmla="*/ 1231265 h 1833241"/>
              <a:gd name="connsiteX16" fmla="*/ 0 w 1974233"/>
              <a:gd name="connsiteY16" fmla="*/ 688449 h 1833241"/>
              <a:gd name="connsiteX17" fmla="*/ 26518 w 1974233"/>
              <a:gd name="connsiteY17" fmla="*/ 516337 h 1833241"/>
              <a:gd name="connsiteX18" fmla="*/ 66296 w 1974233"/>
              <a:gd name="connsiteY18" fmla="*/ 450140 h 1833241"/>
              <a:gd name="connsiteX19" fmla="*/ 92814 w 1974233"/>
              <a:gd name="connsiteY19" fmla="*/ 450140 h 1833241"/>
              <a:gd name="connsiteX20" fmla="*/ 92814 w 1974233"/>
              <a:gd name="connsiteY20" fmla="*/ 357464 h 1833241"/>
              <a:gd name="connsiteX21" fmla="*/ 172369 w 1974233"/>
              <a:gd name="connsiteY21" fmla="*/ 264788 h 1833241"/>
              <a:gd name="connsiteX22" fmla="*/ 994434 w 1974233"/>
              <a:gd name="connsiteY22" fmla="*/ 0 h 1833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974233" h="1833241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cubicBezTo>
                  <a:pt x="1968980" y="542816"/>
                  <a:pt x="1972294" y="569295"/>
                  <a:pt x="1973952" y="597428"/>
                </a:cubicBezTo>
                <a:lnTo>
                  <a:pt x="1974233" y="612882"/>
                </a:lnTo>
                <a:lnTo>
                  <a:pt x="1974233" y="708793"/>
                </a:lnTo>
                <a:lnTo>
                  <a:pt x="1970248" y="767705"/>
                </a:lnTo>
                <a:cubicBezTo>
                  <a:pt x="1945776" y="951789"/>
                  <a:pt x="1841361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153403" y="1833241"/>
                </a:lnTo>
                <a:lnTo>
                  <a:pt x="830384" y="1833241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8" y="489858"/>
                  <a:pt x="53037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68082" y="2349504"/>
            <a:ext cx="986429" cy="1206517"/>
          </a:xfrm>
          <a:custGeom>
            <a:avLst/>
            <a:gdLst>
              <a:gd name="connsiteX0" fmla="*/ 994434 w 1972857"/>
              <a:gd name="connsiteY0" fmla="*/ 0 h 1809775"/>
              <a:gd name="connsiteX1" fmla="*/ 1816500 w 1972857"/>
              <a:gd name="connsiteY1" fmla="*/ 264788 h 1809775"/>
              <a:gd name="connsiteX2" fmla="*/ 1896054 w 1972857"/>
              <a:gd name="connsiteY2" fmla="*/ 357464 h 1809775"/>
              <a:gd name="connsiteX3" fmla="*/ 1896054 w 1972857"/>
              <a:gd name="connsiteY3" fmla="*/ 450140 h 1809775"/>
              <a:gd name="connsiteX4" fmla="*/ 1909313 w 1972857"/>
              <a:gd name="connsiteY4" fmla="*/ 450140 h 1809775"/>
              <a:gd name="connsiteX5" fmla="*/ 1962350 w 1972857"/>
              <a:gd name="connsiteY5" fmla="*/ 516337 h 1809775"/>
              <a:gd name="connsiteX6" fmla="*/ 1972857 w 1972857"/>
              <a:gd name="connsiteY6" fmla="*/ 589777 h 1809775"/>
              <a:gd name="connsiteX7" fmla="*/ 1972857 w 1972857"/>
              <a:gd name="connsiteY7" fmla="*/ 729137 h 1809775"/>
              <a:gd name="connsiteX8" fmla="*/ 1970248 w 1972857"/>
              <a:gd name="connsiteY8" fmla="*/ 767705 h 1809775"/>
              <a:gd name="connsiteX9" fmla="*/ 1736945 w 1972857"/>
              <a:gd name="connsiteY9" fmla="*/ 1231265 h 1809775"/>
              <a:gd name="connsiteX10" fmla="*/ 1246564 w 1972857"/>
              <a:gd name="connsiteY10" fmla="*/ 1806559 h 1809775"/>
              <a:gd name="connsiteX11" fmla="*/ 1235334 w 1972857"/>
              <a:gd name="connsiteY11" fmla="*/ 1809775 h 1809775"/>
              <a:gd name="connsiteX12" fmla="*/ 746362 w 1972857"/>
              <a:gd name="connsiteY12" fmla="*/ 1809775 h 1809775"/>
              <a:gd name="connsiteX13" fmla="*/ 734845 w 1972857"/>
              <a:gd name="connsiteY13" fmla="*/ 1806559 h 1809775"/>
              <a:gd name="connsiteX14" fmla="*/ 251923 w 1972857"/>
              <a:gd name="connsiteY14" fmla="*/ 1231265 h 1809775"/>
              <a:gd name="connsiteX15" fmla="*/ 0 w 1972857"/>
              <a:gd name="connsiteY15" fmla="*/ 688449 h 1809775"/>
              <a:gd name="connsiteX16" fmla="*/ 26518 w 1972857"/>
              <a:gd name="connsiteY16" fmla="*/ 516337 h 1809775"/>
              <a:gd name="connsiteX17" fmla="*/ 66296 w 1972857"/>
              <a:gd name="connsiteY17" fmla="*/ 450140 h 1809775"/>
              <a:gd name="connsiteX18" fmla="*/ 92814 w 1972857"/>
              <a:gd name="connsiteY18" fmla="*/ 450140 h 1809775"/>
              <a:gd name="connsiteX19" fmla="*/ 92814 w 1972857"/>
              <a:gd name="connsiteY19" fmla="*/ 357464 h 1809775"/>
              <a:gd name="connsiteX20" fmla="*/ 172369 w 1972857"/>
              <a:gd name="connsiteY20" fmla="*/ 264788 h 1809775"/>
              <a:gd name="connsiteX21" fmla="*/ 994434 w 1972857"/>
              <a:gd name="connsiteY21" fmla="*/ 0 h 180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72857" h="1809775">
                <a:moveTo>
                  <a:pt x="994434" y="0"/>
                </a:moveTo>
                <a:cubicBezTo>
                  <a:pt x="1325912" y="0"/>
                  <a:pt x="1617613" y="79437"/>
                  <a:pt x="1816500" y="264788"/>
                </a:cubicBezTo>
                <a:cubicBezTo>
                  <a:pt x="1816500" y="264788"/>
                  <a:pt x="1816500" y="264788"/>
                  <a:pt x="1896054" y="357464"/>
                </a:cubicBezTo>
                <a:cubicBezTo>
                  <a:pt x="1896054" y="383943"/>
                  <a:pt x="1896054" y="450140"/>
                  <a:pt x="1896054" y="450140"/>
                </a:cubicBezTo>
                <a:cubicBezTo>
                  <a:pt x="1896054" y="450140"/>
                  <a:pt x="1909313" y="450140"/>
                  <a:pt x="1909313" y="450140"/>
                </a:cubicBezTo>
                <a:cubicBezTo>
                  <a:pt x="1935832" y="476619"/>
                  <a:pt x="1949091" y="489858"/>
                  <a:pt x="1962350" y="516337"/>
                </a:cubicBezTo>
                <a:lnTo>
                  <a:pt x="1972857" y="589777"/>
                </a:lnTo>
                <a:lnTo>
                  <a:pt x="1972857" y="729137"/>
                </a:lnTo>
                <a:lnTo>
                  <a:pt x="1970248" y="767705"/>
                </a:lnTo>
                <a:cubicBezTo>
                  <a:pt x="1945776" y="951789"/>
                  <a:pt x="1841360" y="1127005"/>
                  <a:pt x="1736945" y="1231265"/>
                </a:cubicBezTo>
                <a:cubicBezTo>
                  <a:pt x="1657390" y="1499363"/>
                  <a:pt x="1480878" y="1715331"/>
                  <a:pt x="1246564" y="1806559"/>
                </a:cubicBezTo>
                <a:lnTo>
                  <a:pt x="1235334" y="1809775"/>
                </a:lnTo>
                <a:lnTo>
                  <a:pt x="746362" y="1809775"/>
                </a:lnTo>
                <a:lnTo>
                  <a:pt x="734845" y="1806559"/>
                </a:lnTo>
                <a:cubicBezTo>
                  <a:pt x="495560" y="1715331"/>
                  <a:pt x="321534" y="1499363"/>
                  <a:pt x="251923" y="1231265"/>
                </a:cubicBezTo>
                <a:cubicBezTo>
                  <a:pt x="132591" y="1112110"/>
                  <a:pt x="0" y="900280"/>
                  <a:pt x="0" y="688449"/>
                </a:cubicBezTo>
                <a:cubicBezTo>
                  <a:pt x="0" y="622252"/>
                  <a:pt x="0" y="569295"/>
                  <a:pt x="26518" y="516337"/>
                </a:cubicBezTo>
                <a:cubicBezTo>
                  <a:pt x="39777" y="489858"/>
                  <a:pt x="53036" y="476619"/>
                  <a:pt x="66296" y="450140"/>
                </a:cubicBezTo>
                <a:cubicBezTo>
                  <a:pt x="79555" y="450140"/>
                  <a:pt x="79555" y="450140"/>
                  <a:pt x="92814" y="450140"/>
                </a:cubicBezTo>
                <a:cubicBezTo>
                  <a:pt x="92814" y="450140"/>
                  <a:pt x="92814" y="383943"/>
                  <a:pt x="92814" y="357464"/>
                </a:cubicBezTo>
                <a:cubicBezTo>
                  <a:pt x="92814" y="357464"/>
                  <a:pt x="92814" y="357464"/>
                  <a:pt x="172369" y="264788"/>
                </a:cubicBezTo>
                <a:cubicBezTo>
                  <a:pt x="357996" y="79437"/>
                  <a:pt x="649697" y="0"/>
                  <a:pt x="99443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27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 noChangeAspect="1"/>
          </p:cNvSpPr>
          <p:nvPr>
            <p:ph type="pic" sz="quarter" idx="15"/>
          </p:nvPr>
        </p:nvSpPr>
        <p:spPr>
          <a:xfrm>
            <a:off x="4937770" y="4160512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640122" y="4160512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 noChangeAspect="1"/>
          </p:cNvSpPr>
          <p:nvPr>
            <p:ph type="pic" sz="quarter" idx="14"/>
          </p:nvPr>
        </p:nvSpPr>
        <p:spPr>
          <a:xfrm>
            <a:off x="4937757" y="1783079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3"/>
          </p:nvPr>
        </p:nvSpPr>
        <p:spPr>
          <a:xfrm>
            <a:off x="640110" y="1783079"/>
            <a:ext cx="1280160" cy="1706880"/>
          </a:xfrm>
          <a:custGeom>
            <a:avLst/>
            <a:gdLst>
              <a:gd name="connsiteX0" fmla="*/ 1051560 w 4206240"/>
              <a:gd name="connsiteY0" fmla="*/ 0 h 4206240"/>
              <a:gd name="connsiteX1" fmla="*/ 3154680 w 4206240"/>
              <a:gd name="connsiteY1" fmla="*/ 0 h 4206240"/>
              <a:gd name="connsiteX2" fmla="*/ 3154680 w 4206240"/>
              <a:gd name="connsiteY2" fmla="*/ 1051560 h 4206240"/>
              <a:gd name="connsiteX3" fmla="*/ 4206240 w 4206240"/>
              <a:gd name="connsiteY3" fmla="*/ 1051560 h 4206240"/>
              <a:gd name="connsiteX4" fmla="*/ 4206240 w 4206240"/>
              <a:gd name="connsiteY4" fmla="*/ 3154680 h 4206240"/>
              <a:gd name="connsiteX5" fmla="*/ 3154680 w 4206240"/>
              <a:gd name="connsiteY5" fmla="*/ 3154680 h 4206240"/>
              <a:gd name="connsiteX6" fmla="*/ 3154680 w 4206240"/>
              <a:gd name="connsiteY6" fmla="*/ 4206240 h 4206240"/>
              <a:gd name="connsiteX7" fmla="*/ 1051560 w 4206240"/>
              <a:gd name="connsiteY7" fmla="*/ 4206240 h 4206240"/>
              <a:gd name="connsiteX8" fmla="*/ 1051560 w 4206240"/>
              <a:gd name="connsiteY8" fmla="*/ 3154680 h 4206240"/>
              <a:gd name="connsiteX9" fmla="*/ 0 w 4206240"/>
              <a:gd name="connsiteY9" fmla="*/ 3154680 h 4206240"/>
              <a:gd name="connsiteX10" fmla="*/ 0 w 4206240"/>
              <a:gd name="connsiteY10" fmla="*/ 1051560 h 4206240"/>
              <a:gd name="connsiteX11" fmla="*/ 1051560 w 4206240"/>
              <a:gd name="connsiteY11" fmla="*/ 1051560 h 420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06240" h="4206240">
                <a:moveTo>
                  <a:pt x="1051560" y="0"/>
                </a:moveTo>
                <a:lnTo>
                  <a:pt x="3154680" y="0"/>
                </a:lnTo>
                <a:lnTo>
                  <a:pt x="3154680" y="1051560"/>
                </a:lnTo>
                <a:lnTo>
                  <a:pt x="4206240" y="1051560"/>
                </a:lnTo>
                <a:lnTo>
                  <a:pt x="4206240" y="3154680"/>
                </a:lnTo>
                <a:lnTo>
                  <a:pt x="3154680" y="3154680"/>
                </a:lnTo>
                <a:lnTo>
                  <a:pt x="3154680" y="4206240"/>
                </a:lnTo>
                <a:lnTo>
                  <a:pt x="1051560" y="4206240"/>
                </a:lnTo>
                <a:lnTo>
                  <a:pt x="1051560" y="3154680"/>
                </a:lnTo>
                <a:lnTo>
                  <a:pt x="0" y="3154680"/>
                </a:lnTo>
                <a:lnTo>
                  <a:pt x="0" y="1051560"/>
                </a:lnTo>
                <a:lnTo>
                  <a:pt x="1051560" y="1051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08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8685" y="1722148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21302" y="1722139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93919" y="1722166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766536" y="1722145"/>
            <a:ext cx="1828800" cy="256032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09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0110" y="1783080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37742" y="1783100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40122" y="4160475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37757" y="4160495"/>
            <a:ext cx="1280160" cy="170688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634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685843" y="1722141"/>
            <a:ext cx="3200400" cy="4267153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673038" y="1722140"/>
            <a:ext cx="1213788" cy="3088163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828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1051582" y="2209791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25"/>
          <p:cNvSpPr>
            <a:spLocks noGrp="1" noChangeAspect="1"/>
          </p:cNvSpPr>
          <p:nvPr>
            <p:ph type="pic" sz="quarter" idx="11"/>
          </p:nvPr>
        </p:nvSpPr>
        <p:spPr>
          <a:xfrm>
            <a:off x="3794769" y="2209813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6537956" y="2209836"/>
            <a:ext cx="1554480" cy="207264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5877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16"/>
          <p:cNvSpPr>
            <a:spLocks noGrp="1" noChangeAspect="1"/>
          </p:cNvSpPr>
          <p:nvPr>
            <p:ph type="pic" sz="quarter" idx="10"/>
          </p:nvPr>
        </p:nvSpPr>
        <p:spPr>
          <a:xfrm>
            <a:off x="663250" y="2087895"/>
            <a:ext cx="1600200" cy="21336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77 w 3200400"/>
              <a:gd name="connsiteY3" fmla="*/ 2927117 h 3200400"/>
              <a:gd name="connsiteX4" fmla="*/ 2316532 w 3200400"/>
              <a:gd name="connsiteY4" fmla="*/ 3029626 h 3200400"/>
              <a:gd name="connsiteX5" fmla="*/ 2246553 w 3200400"/>
              <a:gd name="connsiteY5" fmla="*/ 3063336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5 w 3200400"/>
              <a:gd name="connsiteY8" fmla="*/ 3163900 h 3200400"/>
              <a:gd name="connsiteX9" fmla="*/ 1896509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731712 w 3200400"/>
              <a:gd name="connsiteY18" fmla="*/ 2731712 h 3200400"/>
              <a:gd name="connsiteX19" fmla="*/ 2701622 w 3200400"/>
              <a:gd name="connsiteY19" fmla="*/ 2759060 h 3200400"/>
              <a:gd name="connsiteX20" fmla="*/ 738779 w 3200400"/>
              <a:gd name="connsiteY20" fmla="*/ 253080 h 3200400"/>
              <a:gd name="connsiteX21" fmla="*/ 837450 w 3200400"/>
              <a:gd name="connsiteY21" fmla="*/ 193136 h 3200400"/>
              <a:gd name="connsiteX22" fmla="*/ 998182 w 3200400"/>
              <a:gd name="connsiteY22" fmla="*/ 118120 h 3200400"/>
              <a:gd name="connsiteX23" fmla="*/ 1050429 w 3200400"/>
              <a:gd name="connsiteY23" fmla="*/ 98997 h 3200400"/>
              <a:gd name="connsiteX24" fmla="*/ 1170004 w 3200400"/>
              <a:gd name="connsiteY24" fmla="*/ 60203 h 3200400"/>
              <a:gd name="connsiteX25" fmla="*/ 1231264 w 3200400"/>
              <a:gd name="connsiteY25" fmla="*/ 44451 h 3200400"/>
              <a:gd name="connsiteX26" fmla="*/ 1356622 w 3200400"/>
              <a:gd name="connsiteY26" fmla="*/ 20466 h 3200400"/>
              <a:gd name="connsiteX27" fmla="*/ 1413591 w 3200400"/>
              <a:gd name="connsiteY27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77" y="2927117"/>
                </a:lnTo>
                <a:lnTo>
                  <a:pt x="2316532" y="3029626"/>
                </a:lnTo>
                <a:lnTo>
                  <a:pt x="2246553" y="3063336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5" y="3163900"/>
                </a:lnTo>
                <a:lnTo>
                  <a:pt x="1896509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2042083"/>
                  <a:pt x="3021292" y="2442133"/>
                  <a:pt x="2731712" y="2731712"/>
                </a:cubicBezTo>
                <a:lnTo>
                  <a:pt x="2701622" y="2759060"/>
                </a:lnTo>
                <a:lnTo>
                  <a:pt x="738779" y="253080"/>
                </a:lnTo>
                <a:lnTo>
                  <a:pt x="837450" y="193136"/>
                </a:lnTo>
                <a:lnTo>
                  <a:pt x="998182" y="118120"/>
                </a:lnTo>
                <a:lnTo>
                  <a:pt x="1050429" y="98997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1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8" name="Picture Placeholder 17"/>
          <p:cNvSpPr>
            <a:spLocks noGrp="1" noChangeAspect="1"/>
          </p:cNvSpPr>
          <p:nvPr>
            <p:ph type="pic" sz="quarter" idx="11"/>
          </p:nvPr>
        </p:nvSpPr>
        <p:spPr>
          <a:xfrm>
            <a:off x="2739701" y="2088034"/>
            <a:ext cx="1596093" cy="2133343"/>
          </a:xfrm>
          <a:custGeom>
            <a:avLst/>
            <a:gdLst>
              <a:gd name="connsiteX0" fmla="*/ 558400 w 3192184"/>
              <a:gd name="connsiteY0" fmla="*/ 386944 h 3200014"/>
              <a:gd name="connsiteX1" fmla="*/ 2525257 w 3192184"/>
              <a:gd name="connsiteY1" fmla="*/ 2898050 h 3200014"/>
              <a:gd name="connsiteX2" fmla="*/ 2486672 w 3192184"/>
              <a:gd name="connsiteY2" fmla="*/ 2926903 h 3200014"/>
              <a:gd name="connsiteX3" fmla="*/ 1953369 w 3192184"/>
              <a:gd name="connsiteY3" fmla="*/ 3159216 h 3200014"/>
              <a:gd name="connsiteX4" fmla="*/ 1856049 w 3192184"/>
              <a:gd name="connsiteY4" fmla="*/ 3177853 h 3200014"/>
              <a:gd name="connsiteX5" fmla="*/ 1815051 w 3192184"/>
              <a:gd name="connsiteY5" fmla="*/ 3184111 h 3200014"/>
              <a:gd name="connsiteX6" fmla="*/ 1732934 w 3192184"/>
              <a:gd name="connsiteY6" fmla="*/ 3193490 h 3200014"/>
              <a:gd name="connsiteX7" fmla="*/ 1624916 w 3192184"/>
              <a:gd name="connsiteY7" fmla="*/ 3198944 h 3200014"/>
              <a:gd name="connsiteX8" fmla="*/ 1596678 w 3192184"/>
              <a:gd name="connsiteY8" fmla="*/ 3200014 h 3200014"/>
              <a:gd name="connsiteX9" fmla="*/ 1436589 w 3192184"/>
              <a:gd name="connsiteY9" fmla="*/ 3191931 h 3200014"/>
              <a:gd name="connsiteX10" fmla="*/ 0 w 3192184"/>
              <a:gd name="connsiteY10" fmla="*/ 1599992 h 3200014"/>
              <a:gd name="connsiteX11" fmla="*/ 468688 w 3192184"/>
              <a:gd name="connsiteY11" fmla="*/ 468480 h 3200014"/>
              <a:gd name="connsiteX12" fmla="*/ 1596092 w 3192184"/>
              <a:gd name="connsiteY12" fmla="*/ 0 h 3200014"/>
              <a:gd name="connsiteX13" fmla="*/ 1755595 w 3192184"/>
              <a:gd name="connsiteY13" fmla="*/ 8054 h 3200014"/>
              <a:gd name="connsiteX14" fmla="*/ 3192184 w 3192184"/>
              <a:gd name="connsiteY14" fmla="*/ 1599992 h 3200014"/>
              <a:gd name="connsiteX15" fmla="*/ 2723497 w 3192184"/>
              <a:gd name="connsiteY15" fmla="*/ 2731505 h 3200014"/>
              <a:gd name="connsiteX16" fmla="*/ 2693406 w 3192184"/>
              <a:gd name="connsiteY16" fmla="*/ 2758852 h 3200014"/>
              <a:gd name="connsiteX17" fmla="*/ 733212 w 3192184"/>
              <a:gd name="connsiteY17" fmla="*/ 256254 h 3200014"/>
              <a:gd name="connsiteX18" fmla="*/ 837450 w 3192184"/>
              <a:gd name="connsiteY18" fmla="*/ 192928 h 3200014"/>
              <a:gd name="connsiteX19" fmla="*/ 977330 w 3192184"/>
              <a:gd name="connsiteY19" fmla="*/ 125544 h 3200014"/>
              <a:gd name="connsiteX20" fmla="*/ 1114549 w 3192184"/>
              <a:gd name="connsiteY20" fmla="*/ 75321 h 3200014"/>
              <a:gd name="connsiteX21" fmla="*/ 1130403 w 3192184"/>
              <a:gd name="connsiteY21" fmla="*/ 70178 h 3200014"/>
              <a:gd name="connsiteX22" fmla="*/ 1255158 w 3192184"/>
              <a:gd name="connsiteY22" fmla="*/ 38100 h 3200014"/>
              <a:gd name="connsiteX23" fmla="*/ 1316019 w 3192184"/>
              <a:gd name="connsiteY23" fmla="*/ 26455 h 3200014"/>
              <a:gd name="connsiteX24" fmla="*/ 1419379 w 3192184"/>
              <a:gd name="connsiteY24" fmla="*/ 10680 h 3200014"/>
              <a:gd name="connsiteX25" fmla="*/ 1559021 w 3192184"/>
              <a:gd name="connsiteY25" fmla="*/ 1872 h 320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192184" h="3200014">
                <a:moveTo>
                  <a:pt x="558400" y="386944"/>
                </a:moveTo>
                <a:lnTo>
                  <a:pt x="2525257" y="2898050"/>
                </a:lnTo>
                <a:lnTo>
                  <a:pt x="2486672" y="2926903"/>
                </a:lnTo>
                <a:cubicBezTo>
                  <a:pt x="2327050" y="3034741"/>
                  <a:pt x="2146926" y="3114535"/>
                  <a:pt x="1953369" y="3159216"/>
                </a:cubicBezTo>
                <a:lnTo>
                  <a:pt x="1856049" y="3177853"/>
                </a:lnTo>
                <a:lnTo>
                  <a:pt x="1815051" y="3184111"/>
                </a:lnTo>
                <a:lnTo>
                  <a:pt x="1732934" y="3193490"/>
                </a:lnTo>
                <a:lnTo>
                  <a:pt x="1624916" y="3198944"/>
                </a:lnTo>
                <a:lnTo>
                  <a:pt x="1596678" y="3200014"/>
                </a:lnTo>
                <a:lnTo>
                  <a:pt x="1436589" y="3191931"/>
                </a:lnTo>
                <a:cubicBezTo>
                  <a:pt x="629679" y="3109984"/>
                  <a:pt x="0" y="2428523"/>
                  <a:pt x="0" y="1599992"/>
                </a:cubicBezTo>
                <a:cubicBezTo>
                  <a:pt x="0" y="1158109"/>
                  <a:pt x="179109" y="758059"/>
                  <a:pt x="468688" y="468480"/>
                </a:cubicBezTo>
                <a:close/>
                <a:moveTo>
                  <a:pt x="1596092" y="0"/>
                </a:moveTo>
                <a:lnTo>
                  <a:pt x="1755595" y="8054"/>
                </a:lnTo>
                <a:cubicBezTo>
                  <a:pt x="2562506" y="90000"/>
                  <a:pt x="3192184" y="771462"/>
                  <a:pt x="3192184" y="1599992"/>
                </a:cubicBezTo>
                <a:cubicBezTo>
                  <a:pt x="3192184" y="2041875"/>
                  <a:pt x="3013075" y="2441925"/>
                  <a:pt x="2723497" y="2731505"/>
                </a:cubicBezTo>
                <a:lnTo>
                  <a:pt x="2693406" y="2758852"/>
                </a:lnTo>
                <a:lnTo>
                  <a:pt x="733212" y="256254"/>
                </a:lnTo>
                <a:lnTo>
                  <a:pt x="837450" y="192928"/>
                </a:lnTo>
                <a:cubicBezTo>
                  <a:pt x="882797" y="168293"/>
                  <a:pt x="929469" y="145787"/>
                  <a:pt x="977330" y="125544"/>
                </a:cubicBezTo>
                <a:lnTo>
                  <a:pt x="1114549" y="75321"/>
                </a:lnTo>
                <a:lnTo>
                  <a:pt x="1130403" y="70178"/>
                </a:lnTo>
                <a:lnTo>
                  <a:pt x="1255158" y="38100"/>
                </a:lnTo>
                <a:lnTo>
                  <a:pt x="1316019" y="26455"/>
                </a:lnTo>
                <a:lnTo>
                  <a:pt x="1419379" y="10680"/>
                </a:lnTo>
                <a:lnTo>
                  <a:pt x="1559021" y="18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9" name="Picture Placeholder 18"/>
          <p:cNvSpPr>
            <a:spLocks noGrp="1" noChangeAspect="1"/>
          </p:cNvSpPr>
          <p:nvPr>
            <p:ph type="pic" sz="quarter" idx="12"/>
          </p:nvPr>
        </p:nvSpPr>
        <p:spPr>
          <a:xfrm>
            <a:off x="4816153" y="2088164"/>
            <a:ext cx="1592259" cy="2133103"/>
          </a:xfrm>
          <a:custGeom>
            <a:avLst/>
            <a:gdLst>
              <a:gd name="connsiteX0" fmla="*/ 553921 w 3184517"/>
              <a:gd name="connsiteY0" fmla="*/ 390822 h 3199655"/>
              <a:gd name="connsiteX1" fmla="*/ 2517589 w 3184517"/>
              <a:gd name="connsiteY1" fmla="*/ 2897857 h 3199655"/>
              <a:gd name="connsiteX2" fmla="*/ 2479005 w 3184517"/>
              <a:gd name="connsiteY2" fmla="*/ 2926710 h 3199655"/>
              <a:gd name="connsiteX3" fmla="*/ 1828012 w 3184517"/>
              <a:gd name="connsiteY3" fmla="*/ 3181561 h 3199655"/>
              <a:gd name="connsiteX4" fmla="*/ 1719192 w 3184517"/>
              <a:gd name="connsiteY4" fmla="*/ 3193991 h 3199655"/>
              <a:gd name="connsiteX5" fmla="*/ 1647981 w 3184517"/>
              <a:gd name="connsiteY5" fmla="*/ 3197587 h 3199655"/>
              <a:gd name="connsiteX6" fmla="*/ 1593390 w 3184517"/>
              <a:gd name="connsiteY6" fmla="*/ 3199655 h 3199655"/>
              <a:gd name="connsiteX7" fmla="*/ 1436589 w 3184517"/>
              <a:gd name="connsiteY7" fmla="*/ 3191738 h 3199655"/>
              <a:gd name="connsiteX8" fmla="*/ 0 w 3184517"/>
              <a:gd name="connsiteY8" fmla="*/ 1599799 h 3199655"/>
              <a:gd name="connsiteX9" fmla="*/ 468688 w 3184517"/>
              <a:gd name="connsiteY9" fmla="*/ 468287 h 3199655"/>
              <a:gd name="connsiteX10" fmla="*/ 1592259 w 3184517"/>
              <a:gd name="connsiteY10" fmla="*/ 0 h 3199655"/>
              <a:gd name="connsiteX11" fmla="*/ 1747928 w 3184517"/>
              <a:gd name="connsiteY11" fmla="*/ 7861 h 3199655"/>
              <a:gd name="connsiteX12" fmla="*/ 3184517 w 3184517"/>
              <a:gd name="connsiteY12" fmla="*/ 1599799 h 3199655"/>
              <a:gd name="connsiteX13" fmla="*/ 2715829 w 3184517"/>
              <a:gd name="connsiteY13" fmla="*/ 2731312 h 3199655"/>
              <a:gd name="connsiteX14" fmla="*/ 2685739 w 3184517"/>
              <a:gd name="connsiteY14" fmla="*/ 2758659 h 3199655"/>
              <a:gd name="connsiteX15" fmla="*/ 728016 w 3184517"/>
              <a:gd name="connsiteY15" fmla="*/ 259217 h 3199655"/>
              <a:gd name="connsiteX16" fmla="*/ 837450 w 3184517"/>
              <a:gd name="connsiteY16" fmla="*/ 192735 h 3199655"/>
              <a:gd name="connsiteX17" fmla="*/ 1124350 w 3184517"/>
              <a:gd name="connsiteY17" fmla="*/ 71541 h 3199655"/>
              <a:gd name="connsiteX18" fmla="*/ 1277454 w 3184517"/>
              <a:gd name="connsiteY18" fmla="*/ 32174 h 3199655"/>
              <a:gd name="connsiteX19" fmla="*/ 1278128 w 3184517"/>
              <a:gd name="connsiteY19" fmla="*/ 32045 h 3199655"/>
              <a:gd name="connsiteX20" fmla="*/ 1424781 w 3184517"/>
              <a:gd name="connsiteY20" fmla="*/ 9663 h 3199655"/>
              <a:gd name="connsiteX21" fmla="*/ 1520593 w 3184517"/>
              <a:gd name="connsiteY21" fmla="*/ 3619 h 3199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84517" h="3199655">
                <a:moveTo>
                  <a:pt x="553921" y="390822"/>
                </a:moveTo>
                <a:lnTo>
                  <a:pt x="2517589" y="2897857"/>
                </a:lnTo>
                <a:lnTo>
                  <a:pt x="2479005" y="2926710"/>
                </a:lnTo>
                <a:cubicBezTo>
                  <a:pt x="2287459" y="3056116"/>
                  <a:pt x="2066390" y="3145138"/>
                  <a:pt x="1828012" y="3181561"/>
                </a:cubicBezTo>
                <a:lnTo>
                  <a:pt x="1719192" y="3193991"/>
                </a:lnTo>
                <a:lnTo>
                  <a:pt x="1647981" y="3197587"/>
                </a:lnTo>
                <a:lnTo>
                  <a:pt x="1593390" y="3199655"/>
                </a:lnTo>
                <a:lnTo>
                  <a:pt x="1436589" y="3191738"/>
                </a:lnTo>
                <a:cubicBezTo>
                  <a:pt x="629678" y="3109791"/>
                  <a:pt x="0" y="2428330"/>
                  <a:pt x="0" y="1599799"/>
                </a:cubicBezTo>
                <a:cubicBezTo>
                  <a:pt x="0" y="1157916"/>
                  <a:pt x="179109" y="757866"/>
                  <a:pt x="468688" y="468287"/>
                </a:cubicBezTo>
                <a:close/>
                <a:moveTo>
                  <a:pt x="1592259" y="0"/>
                </a:moveTo>
                <a:lnTo>
                  <a:pt x="1747928" y="7861"/>
                </a:lnTo>
                <a:cubicBezTo>
                  <a:pt x="2554839" y="89807"/>
                  <a:pt x="3184517" y="771269"/>
                  <a:pt x="3184517" y="1599799"/>
                </a:cubicBezTo>
                <a:cubicBezTo>
                  <a:pt x="3184517" y="2041682"/>
                  <a:pt x="3005409" y="2441732"/>
                  <a:pt x="2715829" y="2731312"/>
                </a:cubicBezTo>
                <a:lnTo>
                  <a:pt x="2685739" y="2758659"/>
                </a:lnTo>
                <a:lnTo>
                  <a:pt x="728016" y="259217"/>
                </a:lnTo>
                <a:lnTo>
                  <a:pt x="837450" y="192735"/>
                </a:lnTo>
                <a:cubicBezTo>
                  <a:pt x="928145" y="143466"/>
                  <a:pt x="1024135" y="102711"/>
                  <a:pt x="1124350" y="71541"/>
                </a:cubicBezTo>
                <a:lnTo>
                  <a:pt x="1277454" y="32174"/>
                </a:lnTo>
                <a:lnTo>
                  <a:pt x="1278128" y="32045"/>
                </a:lnTo>
                <a:lnTo>
                  <a:pt x="1424781" y="9663"/>
                </a:lnTo>
                <a:lnTo>
                  <a:pt x="1520593" y="3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 noChangeAspect="1"/>
          </p:cNvSpPr>
          <p:nvPr>
            <p:ph type="pic" sz="quarter" idx="13"/>
          </p:nvPr>
        </p:nvSpPr>
        <p:spPr>
          <a:xfrm>
            <a:off x="6892602" y="2087895"/>
            <a:ext cx="1600200" cy="2133600"/>
          </a:xfrm>
          <a:custGeom>
            <a:avLst/>
            <a:gdLst>
              <a:gd name="connsiteX0" fmla="*/ 563199 w 3200400"/>
              <a:gd name="connsiteY0" fmla="*/ 382790 h 3200400"/>
              <a:gd name="connsiteX1" fmla="*/ 2533472 w 3200400"/>
              <a:gd name="connsiteY1" fmla="*/ 2898258 h 3200400"/>
              <a:gd name="connsiteX2" fmla="*/ 2494887 w 3200400"/>
              <a:gd name="connsiteY2" fmla="*/ 2927111 h 3200400"/>
              <a:gd name="connsiteX3" fmla="*/ 2494869 w 3200400"/>
              <a:gd name="connsiteY3" fmla="*/ 2927122 h 3200400"/>
              <a:gd name="connsiteX4" fmla="*/ 2316533 w 3200400"/>
              <a:gd name="connsiteY4" fmla="*/ 3029625 h 3200400"/>
              <a:gd name="connsiteX5" fmla="*/ 2246552 w 3200400"/>
              <a:gd name="connsiteY5" fmla="*/ 3063337 h 3200400"/>
              <a:gd name="connsiteX6" fmla="*/ 2208492 w 3200400"/>
              <a:gd name="connsiteY6" fmla="*/ 3079984 h 3200400"/>
              <a:gd name="connsiteX7" fmla="*/ 2076051 w 3200400"/>
              <a:gd name="connsiteY7" fmla="*/ 3128458 h 3200400"/>
              <a:gd name="connsiteX8" fmla="*/ 1938214 w 3200400"/>
              <a:gd name="connsiteY8" fmla="*/ 3163900 h 3200400"/>
              <a:gd name="connsiteX9" fmla="*/ 1896510 w 3200400"/>
              <a:gd name="connsiteY9" fmla="*/ 3171886 h 3200400"/>
              <a:gd name="connsiteX10" fmla="*/ 1790612 w 3200400"/>
              <a:gd name="connsiteY10" fmla="*/ 3188048 h 3200400"/>
              <a:gd name="connsiteX11" fmla="*/ 1747661 w 3200400"/>
              <a:gd name="connsiteY11" fmla="*/ 3192954 h 3200400"/>
              <a:gd name="connsiteX12" fmla="*/ 1600200 w 3200400"/>
              <a:gd name="connsiteY12" fmla="*/ 3200400 h 3200400"/>
              <a:gd name="connsiteX13" fmla="*/ 0 w 3200400"/>
              <a:gd name="connsiteY13" fmla="*/ 1600200 h 3200400"/>
              <a:gd name="connsiteX14" fmla="*/ 8262 w 3200400"/>
              <a:gd name="connsiteY14" fmla="*/ 1436589 h 3200400"/>
              <a:gd name="connsiteX15" fmla="*/ 468688 w 3200400"/>
              <a:gd name="connsiteY15" fmla="*/ 468688 h 3200400"/>
              <a:gd name="connsiteX16" fmla="*/ 1600200 w 3200400"/>
              <a:gd name="connsiteY16" fmla="*/ 0 h 3200400"/>
              <a:gd name="connsiteX17" fmla="*/ 3200400 w 3200400"/>
              <a:gd name="connsiteY17" fmla="*/ 1600200 h 3200400"/>
              <a:gd name="connsiteX18" fmla="*/ 2834992 w 3200400"/>
              <a:gd name="connsiteY18" fmla="*/ 2618076 h 3200400"/>
              <a:gd name="connsiteX19" fmla="*/ 2746937 w 3200400"/>
              <a:gd name="connsiteY19" fmla="*/ 2714961 h 3200400"/>
              <a:gd name="connsiteX20" fmla="*/ 2731712 w 3200400"/>
              <a:gd name="connsiteY20" fmla="*/ 2731713 h 3200400"/>
              <a:gd name="connsiteX21" fmla="*/ 2728198 w 3200400"/>
              <a:gd name="connsiteY21" fmla="*/ 2734906 h 3200400"/>
              <a:gd name="connsiteX22" fmla="*/ 2701622 w 3200400"/>
              <a:gd name="connsiteY22" fmla="*/ 2759060 h 3200400"/>
              <a:gd name="connsiteX23" fmla="*/ 738778 w 3200400"/>
              <a:gd name="connsiteY23" fmla="*/ 253080 h 3200400"/>
              <a:gd name="connsiteX24" fmla="*/ 837450 w 3200400"/>
              <a:gd name="connsiteY24" fmla="*/ 193136 h 3200400"/>
              <a:gd name="connsiteX25" fmla="*/ 998183 w 3200400"/>
              <a:gd name="connsiteY25" fmla="*/ 118120 h 3200400"/>
              <a:gd name="connsiteX26" fmla="*/ 1050428 w 3200400"/>
              <a:gd name="connsiteY26" fmla="*/ 98998 h 3200400"/>
              <a:gd name="connsiteX27" fmla="*/ 1170004 w 3200400"/>
              <a:gd name="connsiteY27" fmla="*/ 60203 h 3200400"/>
              <a:gd name="connsiteX28" fmla="*/ 1231264 w 3200400"/>
              <a:gd name="connsiteY28" fmla="*/ 44451 h 3200400"/>
              <a:gd name="connsiteX29" fmla="*/ 1356622 w 3200400"/>
              <a:gd name="connsiteY29" fmla="*/ 20466 h 3200400"/>
              <a:gd name="connsiteX30" fmla="*/ 1413590 w 3200400"/>
              <a:gd name="connsiteY30" fmla="*/ 11772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00400" h="3200400">
                <a:moveTo>
                  <a:pt x="563199" y="382790"/>
                </a:moveTo>
                <a:lnTo>
                  <a:pt x="2533472" y="2898258"/>
                </a:lnTo>
                <a:lnTo>
                  <a:pt x="2494887" y="2927111"/>
                </a:lnTo>
                <a:lnTo>
                  <a:pt x="2494869" y="2927122"/>
                </a:lnTo>
                <a:lnTo>
                  <a:pt x="2316533" y="3029625"/>
                </a:lnTo>
                <a:lnTo>
                  <a:pt x="2246552" y="3063337"/>
                </a:lnTo>
                <a:lnTo>
                  <a:pt x="2208492" y="3079984"/>
                </a:lnTo>
                <a:lnTo>
                  <a:pt x="2076051" y="3128458"/>
                </a:lnTo>
                <a:lnTo>
                  <a:pt x="1938214" y="3163900"/>
                </a:lnTo>
                <a:lnTo>
                  <a:pt x="1896510" y="3171886"/>
                </a:lnTo>
                <a:lnTo>
                  <a:pt x="1790612" y="3188048"/>
                </a:lnTo>
                <a:lnTo>
                  <a:pt x="1747661" y="3192954"/>
                </a:lnTo>
                <a:lnTo>
                  <a:pt x="1600200" y="3200400"/>
                </a:lnTo>
                <a:cubicBezTo>
                  <a:pt x="716434" y="3200400"/>
                  <a:pt x="0" y="2483966"/>
                  <a:pt x="0" y="1600200"/>
                </a:cubicBezTo>
                <a:cubicBezTo>
                  <a:pt x="0" y="1544965"/>
                  <a:pt x="2799" y="1490383"/>
                  <a:pt x="8262" y="1436589"/>
                </a:cubicBezTo>
                <a:cubicBezTo>
                  <a:pt x="46503" y="1060031"/>
                  <a:pt x="215306" y="722070"/>
                  <a:pt x="468688" y="468688"/>
                </a:cubicBezTo>
                <a:close/>
                <a:moveTo>
                  <a:pt x="1600200" y="0"/>
                </a:moveTo>
                <a:cubicBezTo>
                  <a:pt x="2483966" y="0"/>
                  <a:pt x="3200400" y="716434"/>
                  <a:pt x="3200400" y="1600200"/>
                </a:cubicBezTo>
                <a:cubicBezTo>
                  <a:pt x="3200400" y="1986848"/>
                  <a:pt x="3063270" y="2341467"/>
                  <a:pt x="2834992" y="2618076"/>
                </a:cubicBezTo>
                <a:lnTo>
                  <a:pt x="2746937" y="2714961"/>
                </a:lnTo>
                <a:lnTo>
                  <a:pt x="2731712" y="2731713"/>
                </a:lnTo>
                <a:lnTo>
                  <a:pt x="2728198" y="2734906"/>
                </a:lnTo>
                <a:lnTo>
                  <a:pt x="2701622" y="2759060"/>
                </a:lnTo>
                <a:lnTo>
                  <a:pt x="738778" y="253080"/>
                </a:lnTo>
                <a:lnTo>
                  <a:pt x="837450" y="193136"/>
                </a:lnTo>
                <a:lnTo>
                  <a:pt x="998183" y="118120"/>
                </a:lnTo>
                <a:lnTo>
                  <a:pt x="1050428" y="98998"/>
                </a:lnTo>
                <a:lnTo>
                  <a:pt x="1170004" y="60203"/>
                </a:lnTo>
                <a:lnTo>
                  <a:pt x="1231264" y="44451"/>
                </a:lnTo>
                <a:lnTo>
                  <a:pt x="1356622" y="20466"/>
                </a:lnTo>
                <a:lnTo>
                  <a:pt x="1413590" y="1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3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rvi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63650" y="2438434"/>
            <a:ext cx="1393870" cy="1895927"/>
          </a:xfrm>
          <a:custGeom>
            <a:avLst/>
            <a:gdLst>
              <a:gd name="connsiteX0" fmla="*/ 1185317 w 2787740"/>
              <a:gd name="connsiteY0" fmla="*/ 0 h 2843890"/>
              <a:gd name="connsiteX1" fmla="*/ 1608243 w 2787740"/>
              <a:gd name="connsiteY1" fmla="*/ 0 h 2843890"/>
              <a:gd name="connsiteX2" fmla="*/ 1666141 w 2787740"/>
              <a:gd name="connsiteY2" fmla="*/ 6514 h 2843890"/>
              <a:gd name="connsiteX3" fmla="*/ 2787740 w 2787740"/>
              <a:gd name="connsiteY3" fmla="*/ 973139 h 2843890"/>
              <a:gd name="connsiteX4" fmla="*/ 1776888 w 2787740"/>
              <a:gd name="connsiteY4" fmla="*/ 2165052 h 2843890"/>
              <a:gd name="connsiteX5" fmla="*/ 1500483 w 2787740"/>
              <a:gd name="connsiteY5" fmla="*/ 2788636 h 2843890"/>
              <a:gd name="connsiteX6" fmla="*/ 1389922 w 2787740"/>
              <a:gd name="connsiteY6" fmla="*/ 2843890 h 2843890"/>
              <a:gd name="connsiteX7" fmla="*/ 1287257 w 2787740"/>
              <a:gd name="connsiteY7" fmla="*/ 2788636 h 2843890"/>
              <a:gd name="connsiteX8" fmla="*/ 1010852 w 2787740"/>
              <a:gd name="connsiteY8" fmla="*/ 2165052 h 2843890"/>
              <a:gd name="connsiteX9" fmla="*/ 0 w 2787740"/>
              <a:gd name="connsiteY9" fmla="*/ 973139 h 2843890"/>
              <a:gd name="connsiteX10" fmla="*/ 1126890 w 2787740"/>
              <a:gd name="connsiteY10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43890">
                <a:moveTo>
                  <a:pt x="1185317" y="0"/>
                </a:moveTo>
                <a:lnTo>
                  <a:pt x="1608243" y="0"/>
                </a:lnTo>
                <a:lnTo>
                  <a:pt x="1666141" y="6514"/>
                </a:lnTo>
                <a:cubicBezTo>
                  <a:pt x="2279846" y="98568"/>
                  <a:pt x="2787740" y="496571"/>
                  <a:pt x="2787740" y="973139"/>
                </a:cubicBezTo>
                <a:cubicBezTo>
                  <a:pt x="2787740" y="1462534"/>
                  <a:pt x="2282314" y="1936142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2836268" y="2438434"/>
            <a:ext cx="1393066" cy="1895927"/>
          </a:xfrm>
          <a:custGeom>
            <a:avLst/>
            <a:gdLst>
              <a:gd name="connsiteX0" fmla="*/ 1185317 w 2786132"/>
              <a:gd name="connsiteY0" fmla="*/ 0 h 2843890"/>
              <a:gd name="connsiteX1" fmla="*/ 1608244 w 2786132"/>
              <a:gd name="connsiteY1" fmla="*/ 0 h 2843890"/>
              <a:gd name="connsiteX2" fmla="*/ 1666141 w 2786132"/>
              <a:gd name="connsiteY2" fmla="*/ 6514 h 2843890"/>
              <a:gd name="connsiteX3" fmla="*/ 2780113 w 2786132"/>
              <a:gd name="connsiteY3" fmla="*/ 872303 h 2843890"/>
              <a:gd name="connsiteX4" fmla="*/ 2786132 w 2786132"/>
              <a:gd name="connsiteY4" fmla="*/ 951881 h 2843890"/>
              <a:gd name="connsiteX5" fmla="*/ 2786132 w 2786132"/>
              <a:gd name="connsiteY5" fmla="*/ 998515 h 2843890"/>
              <a:gd name="connsiteX6" fmla="*/ 2781940 w 2786132"/>
              <a:gd name="connsiteY6" fmla="*/ 1064660 h 2843890"/>
              <a:gd name="connsiteX7" fmla="*/ 1776888 w 2786132"/>
              <a:gd name="connsiteY7" fmla="*/ 2165052 h 2843890"/>
              <a:gd name="connsiteX8" fmla="*/ 1500483 w 2786132"/>
              <a:gd name="connsiteY8" fmla="*/ 2788636 h 2843890"/>
              <a:gd name="connsiteX9" fmla="*/ 1389922 w 2786132"/>
              <a:gd name="connsiteY9" fmla="*/ 2843890 h 2843890"/>
              <a:gd name="connsiteX10" fmla="*/ 1287257 w 2786132"/>
              <a:gd name="connsiteY10" fmla="*/ 2788636 h 2843890"/>
              <a:gd name="connsiteX11" fmla="*/ 1010852 w 2786132"/>
              <a:gd name="connsiteY11" fmla="*/ 2165052 h 2843890"/>
              <a:gd name="connsiteX12" fmla="*/ 0 w 2786132"/>
              <a:gd name="connsiteY12" fmla="*/ 973139 h 2843890"/>
              <a:gd name="connsiteX13" fmla="*/ 1126890 w 2786132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6132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6132" y="951881"/>
                </a:lnTo>
                <a:lnTo>
                  <a:pt x="2786132" y="998515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3" y="2843890"/>
                  <a:pt x="1389922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4908885" y="2438434"/>
            <a:ext cx="1392262" cy="1895927"/>
          </a:xfrm>
          <a:custGeom>
            <a:avLst/>
            <a:gdLst>
              <a:gd name="connsiteX0" fmla="*/ 1185317 w 2784524"/>
              <a:gd name="connsiteY0" fmla="*/ 0 h 2843890"/>
              <a:gd name="connsiteX1" fmla="*/ 1608244 w 2784524"/>
              <a:gd name="connsiteY1" fmla="*/ 0 h 2843890"/>
              <a:gd name="connsiteX2" fmla="*/ 1666141 w 2784524"/>
              <a:gd name="connsiteY2" fmla="*/ 6514 h 2843890"/>
              <a:gd name="connsiteX3" fmla="*/ 2780113 w 2784524"/>
              <a:gd name="connsiteY3" fmla="*/ 872303 h 2843890"/>
              <a:gd name="connsiteX4" fmla="*/ 2784524 w 2784524"/>
              <a:gd name="connsiteY4" fmla="*/ 930623 h 2843890"/>
              <a:gd name="connsiteX5" fmla="*/ 2784524 w 2784524"/>
              <a:gd name="connsiteY5" fmla="*/ 1023890 h 2843890"/>
              <a:gd name="connsiteX6" fmla="*/ 2781940 w 2784524"/>
              <a:gd name="connsiteY6" fmla="*/ 1064660 h 2843890"/>
              <a:gd name="connsiteX7" fmla="*/ 1776888 w 2784524"/>
              <a:gd name="connsiteY7" fmla="*/ 2165052 h 2843890"/>
              <a:gd name="connsiteX8" fmla="*/ 1500483 w 2784524"/>
              <a:gd name="connsiteY8" fmla="*/ 2788636 h 2843890"/>
              <a:gd name="connsiteX9" fmla="*/ 1389921 w 2784524"/>
              <a:gd name="connsiteY9" fmla="*/ 2843890 h 2843890"/>
              <a:gd name="connsiteX10" fmla="*/ 1287257 w 2784524"/>
              <a:gd name="connsiteY10" fmla="*/ 2788636 h 2843890"/>
              <a:gd name="connsiteX11" fmla="*/ 1010852 w 2784524"/>
              <a:gd name="connsiteY11" fmla="*/ 2165052 h 2843890"/>
              <a:gd name="connsiteX12" fmla="*/ 0 w 2784524"/>
              <a:gd name="connsiteY12" fmla="*/ 973139 h 2843890"/>
              <a:gd name="connsiteX13" fmla="*/ 1126890 w 2784524"/>
              <a:gd name="connsiteY13" fmla="*/ 6514 h 2843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4524" h="2843890">
                <a:moveTo>
                  <a:pt x="1185317" y="0"/>
                </a:moveTo>
                <a:lnTo>
                  <a:pt x="1608244" y="0"/>
                </a:lnTo>
                <a:lnTo>
                  <a:pt x="1666141" y="6514"/>
                </a:lnTo>
                <a:cubicBezTo>
                  <a:pt x="2236010" y="91993"/>
                  <a:pt x="2714644" y="441275"/>
                  <a:pt x="2780113" y="872303"/>
                </a:cubicBezTo>
                <a:lnTo>
                  <a:pt x="2784524" y="930623"/>
                </a:lnTo>
                <a:lnTo>
                  <a:pt x="2784524" y="1023890"/>
                </a:lnTo>
                <a:lnTo>
                  <a:pt x="2781940" y="1064660"/>
                </a:lnTo>
                <a:cubicBezTo>
                  <a:pt x="2724562" y="1520779"/>
                  <a:pt x="2250725" y="1950449"/>
                  <a:pt x="1776888" y="2165052"/>
                </a:cubicBezTo>
                <a:cubicBezTo>
                  <a:pt x="1492586" y="2299241"/>
                  <a:pt x="1492586" y="2614980"/>
                  <a:pt x="1500483" y="2788636"/>
                </a:cubicBezTo>
                <a:cubicBezTo>
                  <a:pt x="1500483" y="2828103"/>
                  <a:pt x="1445202" y="2843890"/>
                  <a:pt x="1389921" y="2843890"/>
                </a:cubicBezTo>
                <a:cubicBezTo>
                  <a:pt x="1342538" y="2843890"/>
                  <a:pt x="1295154" y="2828103"/>
                  <a:pt x="1287257" y="2788636"/>
                </a:cubicBezTo>
                <a:cubicBezTo>
                  <a:pt x="1287257" y="2614980"/>
                  <a:pt x="1295154" y="2299241"/>
                  <a:pt x="1010852" y="2165052"/>
                </a:cubicBezTo>
                <a:cubicBezTo>
                  <a:pt x="505426" y="1936142"/>
                  <a:pt x="0" y="1462534"/>
                  <a:pt x="0" y="973139"/>
                </a:cubicBezTo>
                <a:cubicBezTo>
                  <a:pt x="0" y="496571"/>
                  <a:pt x="507894" y="98568"/>
                  <a:pt x="1126890" y="65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6"/>
          </p:nvPr>
        </p:nvSpPr>
        <p:spPr>
          <a:xfrm>
            <a:off x="6979090" y="2438435"/>
            <a:ext cx="1393870" cy="1900441"/>
          </a:xfrm>
          <a:custGeom>
            <a:avLst/>
            <a:gdLst>
              <a:gd name="connsiteX0" fmla="*/ 1246065 w 2787740"/>
              <a:gd name="connsiteY0" fmla="*/ 0 h 2850662"/>
              <a:gd name="connsiteX1" fmla="*/ 1548047 w 2787740"/>
              <a:gd name="connsiteY1" fmla="*/ 0 h 2850662"/>
              <a:gd name="connsiteX2" fmla="*/ 1666142 w 2787740"/>
              <a:gd name="connsiteY2" fmla="*/ 13286 h 2850662"/>
              <a:gd name="connsiteX3" fmla="*/ 2787740 w 2787740"/>
              <a:gd name="connsiteY3" fmla="*/ 979911 h 2850662"/>
              <a:gd name="connsiteX4" fmla="*/ 1776888 w 2787740"/>
              <a:gd name="connsiteY4" fmla="*/ 2171824 h 2850662"/>
              <a:gd name="connsiteX5" fmla="*/ 1500483 w 2787740"/>
              <a:gd name="connsiteY5" fmla="*/ 2795408 h 2850662"/>
              <a:gd name="connsiteX6" fmla="*/ 1389921 w 2787740"/>
              <a:gd name="connsiteY6" fmla="*/ 2850662 h 2850662"/>
              <a:gd name="connsiteX7" fmla="*/ 1287257 w 2787740"/>
              <a:gd name="connsiteY7" fmla="*/ 2795408 h 2850662"/>
              <a:gd name="connsiteX8" fmla="*/ 1010852 w 2787740"/>
              <a:gd name="connsiteY8" fmla="*/ 2171824 h 2850662"/>
              <a:gd name="connsiteX9" fmla="*/ 0 w 2787740"/>
              <a:gd name="connsiteY9" fmla="*/ 979911 h 2850662"/>
              <a:gd name="connsiteX10" fmla="*/ 1126890 w 2787740"/>
              <a:gd name="connsiteY10" fmla="*/ 13286 h 285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87740" h="2850662">
                <a:moveTo>
                  <a:pt x="1246065" y="0"/>
                </a:moveTo>
                <a:lnTo>
                  <a:pt x="1548047" y="0"/>
                </a:lnTo>
                <a:lnTo>
                  <a:pt x="1666142" y="13286"/>
                </a:lnTo>
                <a:cubicBezTo>
                  <a:pt x="2279847" y="105340"/>
                  <a:pt x="2787740" y="503343"/>
                  <a:pt x="2787740" y="979911"/>
                </a:cubicBezTo>
                <a:cubicBezTo>
                  <a:pt x="2787740" y="1469306"/>
                  <a:pt x="2282314" y="1942914"/>
                  <a:pt x="1776888" y="2171824"/>
                </a:cubicBezTo>
                <a:cubicBezTo>
                  <a:pt x="1492586" y="2306013"/>
                  <a:pt x="1492586" y="2621752"/>
                  <a:pt x="1500483" y="2795408"/>
                </a:cubicBezTo>
                <a:cubicBezTo>
                  <a:pt x="1500483" y="2834875"/>
                  <a:pt x="1445202" y="2850662"/>
                  <a:pt x="1389921" y="2850662"/>
                </a:cubicBezTo>
                <a:cubicBezTo>
                  <a:pt x="1342538" y="2850662"/>
                  <a:pt x="1295154" y="2834875"/>
                  <a:pt x="1287257" y="2795408"/>
                </a:cubicBezTo>
                <a:cubicBezTo>
                  <a:pt x="1287257" y="2621752"/>
                  <a:pt x="1295154" y="2306013"/>
                  <a:pt x="1010852" y="2171824"/>
                </a:cubicBezTo>
                <a:cubicBezTo>
                  <a:pt x="505426" y="1942914"/>
                  <a:pt x="0" y="1469306"/>
                  <a:pt x="0" y="979911"/>
                </a:cubicBezTo>
                <a:cubicBezTo>
                  <a:pt x="0" y="503343"/>
                  <a:pt x="507894" y="105340"/>
                  <a:pt x="1126890" y="1328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27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4374" y="1600222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246134" y="3916676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97894" y="1600221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3916676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560299" y="1599768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571956" y="3916223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583615" y="1600222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24613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5943586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2" y="1600222"/>
            <a:ext cx="306328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42" y="3977609"/>
            <a:ext cx="1508805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657610" y="1600221"/>
            <a:ext cx="2240280" cy="469386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27" y="3977609"/>
            <a:ext cx="2651760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5" y="1722091"/>
            <a:ext cx="3977597" cy="438912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617720" y="1722091"/>
            <a:ext cx="3975342" cy="438912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754879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1007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8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7134" y="2698470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43203" y="1742584"/>
            <a:ext cx="3657599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4" y="2677723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942534" y="2091512"/>
            <a:ext cx="256032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3002241" y="2441489"/>
            <a:ext cx="1280160" cy="15849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2471251" y="4023109"/>
            <a:ext cx="1371600" cy="170688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1796830" y="3547951"/>
            <a:ext cx="1371600" cy="170688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5108930" y="2104385"/>
            <a:ext cx="2743200" cy="341376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3383275" y="3811264"/>
            <a:ext cx="1691640" cy="219456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3950" y="2123453"/>
            <a:ext cx="3474720" cy="3313308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872955" y="1583288"/>
            <a:ext cx="3200399" cy="2888313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20135" y="2120023"/>
            <a:ext cx="1934926" cy="377952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268034" y="4289137"/>
            <a:ext cx="611661" cy="158496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726305" y="2428357"/>
            <a:ext cx="3474719" cy="2871165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2" y="1478494"/>
            <a:ext cx="8229555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1" y="1478494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00598" y="1478303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411513"/>
            <a:ext cx="8280000" cy="572648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478494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91840" y="1478493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6435" y="1478492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39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1957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2424043" y="0"/>
            <a:ext cx="6719958" cy="6858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</a:bodyPr>
          <a:lstStyle/>
          <a:p>
            <a:endParaRPr lang="en-US" sz="230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24044" y="0"/>
            <a:ext cx="6719958" cy="6858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5715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pic>
        <p:nvPicPr>
          <p:cNvPr id="5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C46-0000-4D7D-9E9C-6889A404273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02D6DAD-E6C2-4A5E-A833-34891BF0E4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619517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8"/>
          <p:cNvSpPr/>
          <p:nvPr userDrawn="1"/>
        </p:nvSpPr>
        <p:spPr>
          <a:xfrm>
            <a:off x="185738" y="6389688"/>
            <a:ext cx="287337" cy="2873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ts val="1200"/>
              </a:lnSpc>
              <a:defRPr/>
            </a:pPr>
            <a:endParaRPr lang="en-GB" sz="1200" i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 userDrawn="1"/>
        </p:nvSpPr>
        <p:spPr bwMode="auto">
          <a:xfrm>
            <a:off x="234950" y="6456363"/>
            <a:ext cx="188913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ts val="1200"/>
              </a:lnSpc>
            </a:pPr>
            <a:fld id="{E4AEA175-8C06-4F03-9F7D-BF2E0E8414B2}" type="slidenum">
              <a:rPr lang="en-GB" altLang="en-US" sz="1000" u="sng">
                <a:solidFill>
                  <a:srgbClr val="A6A6A6"/>
                </a:solidFill>
              </a:rPr>
              <a:pPr algn="ctr" eaLnBrk="1" hangingPunct="1">
                <a:lnSpc>
                  <a:spcPts val="1200"/>
                </a:lnSpc>
              </a:pPr>
              <a:t>‹#›</a:t>
            </a:fld>
            <a:endParaRPr lang="en-GB" altLang="en-US" sz="1000" u="sng">
              <a:solidFill>
                <a:srgbClr val="A6A6A6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599054" y="6301022"/>
            <a:ext cx="3363472" cy="3937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088253" y="6301022"/>
            <a:ext cx="3363472" cy="3937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9133678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43"/>
          <p:cNvSpPr/>
          <p:nvPr userDrawn="1"/>
        </p:nvSpPr>
        <p:spPr>
          <a:xfrm>
            <a:off x="185738" y="6389688"/>
            <a:ext cx="287337" cy="2873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ts val="1200"/>
              </a:lnSpc>
              <a:defRPr/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44"/>
          <p:cNvSpPr txBox="1">
            <a:spLocks noChangeArrowheads="1"/>
          </p:cNvSpPr>
          <p:nvPr userDrawn="1"/>
        </p:nvSpPr>
        <p:spPr bwMode="auto">
          <a:xfrm>
            <a:off x="234950" y="6464300"/>
            <a:ext cx="188913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ts val="1200"/>
              </a:lnSpc>
            </a:pPr>
            <a:fld id="{5FF42644-4D82-4FA1-95F7-77E77B2C60A5}" type="slidenum">
              <a:rPr lang="en-GB" altLang="cs-CZ" sz="800">
                <a:solidFill>
                  <a:srgbClr val="A6A6A6"/>
                </a:solidFill>
                <a:cs typeface="Arial" pitchFamily="34" charset="0"/>
              </a:rPr>
              <a:pPr algn="ctr" eaLnBrk="1" hangingPunct="1">
                <a:lnSpc>
                  <a:spcPts val="1200"/>
                </a:lnSpc>
              </a:pPr>
              <a:t>‹#›</a:t>
            </a:fld>
            <a:endParaRPr lang="en-GB" altLang="cs-CZ" sz="800">
              <a:solidFill>
                <a:srgbClr val="A6A6A6"/>
              </a:solidFill>
              <a:cs typeface="Arial" pitchFamily="34" charset="0"/>
            </a:endParaRPr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547688" y="6376988"/>
            <a:ext cx="323850" cy="287337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" name="Oval 9"/>
          <p:cNvSpPr/>
          <p:nvPr userDrawn="1"/>
        </p:nvSpPr>
        <p:spPr>
          <a:xfrm>
            <a:off x="6743700" y="152400"/>
            <a:ext cx="357188" cy="3587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ts val="1200"/>
              </a:lnSpc>
              <a:defRPr/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6807200" y="228600"/>
            <a:ext cx="230188" cy="206375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hangingPunct="1"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4" name="TextBox 12"/>
          <p:cNvSpPr txBox="1">
            <a:spLocks noChangeArrowheads="1"/>
          </p:cNvSpPr>
          <p:nvPr userDrawn="1"/>
        </p:nvSpPr>
        <p:spPr bwMode="auto">
          <a:xfrm>
            <a:off x="5872163" y="160338"/>
            <a:ext cx="9032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GB" altLang="cs-CZ" sz="800">
                <a:solidFill>
                  <a:srgbClr val="8B8D90"/>
                </a:solidFill>
                <a:cs typeface="Arial" panose="020B0604020202020204" pitchFamily="34" charset="0"/>
              </a:rPr>
              <a:t>PARADIGM-HF</a:t>
            </a:r>
            <a:br>
              <a:rPr lang="en-GB" altLang="cs-CZ" sz="800">
                <a:solidFill>
                  <a:srgbClr val="8B8D90"/>
                </a:solidFill>
                <a:cs typeface="Arial" panose="020B0604020202020204" pitchFamily="34" charset="0"/>
              </a:rPr>
            </a:br>
            <a:r>
              <a:rPr lang="en-GB" altLang="cs-CZ" sz="800">
                <a:solidFill>
                  <a:srgbClr val="8B8D90"/>
                </a:solidFill>
                <a:cs typeface="Arial" panose="020B0604020202020204" pitchFamily="34" charset="0"/>
              </a:rPr>
              <a:t>MENU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lnSpc>
                <a:spcPct val="100000"/>
              </a:lnSpc>
              <a:defRPr sz="2800" b="0" spc="-15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03300" y="6301022"/>
            <a:ext cx="2959226" cy="393700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492499" y="6301022"/>
            <a:ext cx="2959226" cy="393700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0"/>
          </p:nvPr>
        </p:nvSpPr>
        <p:spPr>
          <a:xfrm>
            <a:off x="349250" y="1512000"/>
            <a:ext cx="8435975" cy="451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0544666"/>
      </p:ext>
    </p:extLst>
  </p:cSld>
  <p:clrMapOvr>
    <a:masterClrMapping/>
  </p:clrMapOvr>
  <p:transition/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6283325"/>
            <a:ext cx="15303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3389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0556DD9-3202-4536-B525-C0F71D619DA5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31573290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19" descr="I interní klinika - kardiologie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/>
          <p:cNvSpPr>
            <a:spLocks noGrp="1"/>
          </p:cNvSpPr>
          <p:nvPr>
            <p:ph idx="1"/>
          </p:nvPr>
        </p:nvSpPr>
        <p:spPr>
          <a:xfrm>
            <a:off x="566738" y="332656"/>
            <a:ext cx="8001000" cy="5687144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84C0-6D23-4394-8FAA-69553FB20AAC}" type="datetimeFigureOut">
              <a:rPr lang="cs-CZ"/>
              <a:pPr>
                <a:defRPr/>
              </a:pPr>
              <a:t>01.12.2017</a:t>
            </a:fld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AF86-C012-44EB-9EA1-419A8CE77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42242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CD07D-9387-4B46-8BBF-7AF122F83278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24447340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1F2F0-BE15-4827-80E7-EFD18F4BDD37}" type="datetimeFigureOut">
              <a:rPr lang="en-CA"/>
              <a:pPr>
                <a:defRPr/>
              </a:pPr>
              <a:t>2017-12-01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37EF7-4899-4452-8310-49A84939DF0C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04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3001" y="929668"/>
            <a:ext cx="3748999" cy="4998665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80186" y="1516326"/>
            <a:ext cx="3604324" cy="3985293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566163" y="1051557"/>
            <a:ext cx="2011679" cy="268224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40385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image" Target="../media/image3.w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502945"/>
            <a:ext cx="8229555" cy="6096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25903"/>
            <a:ext cx="8229600" cy="4846267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5A904-F81F-4843-9A8D-05C55C1EF526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5049"/>
            <a:ext cx="27432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19"/>
          <p:cNvPicPr>
            <a:picLocks noChangeAspect="1"/>
          </p:cNvPicPr>
          <p:nvPr userDrawn="1"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"/>
          <p:cNvPicPr>
            <a:picLocks noChangeAspect="1"/>
          </p:cNvPicPr>
          <p:nvPr userDrawn="1"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29" r:id="rId3"/>
    <p:sldLayoutId id="2147483728" r:id="rId4"/>
    <p:sldLayoutId id="2147483675" r:id="rId5"/>
    <p:sldLayoutId id="2147483681" r:id="rId6"/>
    <p:sldLayoutId id="2147483696" r:id="rId7"/>
    <p:sldLayoutId id="2147483702" r:id="rId8"/>
    <p:sldLayoutId id="2147483678" r:id="rId9"/>
    <p:sldLayoutId id="2147483676" r:id="rId10"/>
    <p:sldLayoutId id="2147483679" r:id="rId11"/>
    <p:sldLayoutId id="2147483680" r:id="rId12"/>
    <p:sldLayoutId id="2147483686" r:id="rId13"/>
    <p:sldLayoutId id="2147483704" r:id="rId14"/>
    <p:sldLayoutId id="2147483687" r:id="rId15"/>
    <p:sldLayoutId id="2147483689" r:id="rId16"/>
    <p:sldLayoutId id="2147483690" r:id="rId17"/>
    <p:sldLayoutId id="2147483691" r:id="rId18"/>
    <p:sldLayoutId id="2147483692" r:id="rId19"/>
    <p:sldLayoutId id="2147483712" r:id="rId20"/>
    <p:sldLayoutId id="2147483713" r:id="rId21"/>
    <p:sldLayoutId id="2147483714" r:id="rId22"/>
    <p:sldLayoutId id="2147483706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698" r:id="rId31"/>
    <p:sldLayoutId id="2147483701" r:id="rId32"/>
    <p:sldLayoutId id="2147483722" r:id="rId33"/>
    <p:sldLayoutId id="2147483723" r:id="rId34"/>
    <p:sldLayoutId id="2147483724" r:id="rId35"/>
    <p:sldLayoutId id="2147483725" r:id="rId36"/>
    <p:sldLayoutId id="2147483671" r:id="rId37"/>
    <p:sldLayoutId id="2147483668" r:id="rId38"/>
    <p:sldLayoutId id="2147483669" r:id="rId39"/>
    <p:sldLayoutId id="2147483670" r:id="rId40"/>
    <p:sldLayoutId id="2147483672" r:id="rId41"/>
    <p:sldLayoutId id="2147483673" r:id="rId42"/>
    <p:sldLayoutId id="2147483685" r:id="rId43"/>
    <p:sldLayoutId id="2147483684" r:id="rId44"/>
    <p:sldLayoutId id="2147483707" r:id="rId45"/>
    <p:sldLayoutId id="2147483732" r:id="rId46"/>
    <p:sldLayoutId id="2147483733" r:id="rId47"/>
    <p:sldLayoutId id="2147483738" r:id="rId48"/>
    <p:sldLayoutId id="2147483739" r:id="rId49"/>
    <p:sldLayoutId id="2147483745" r:id="rId50"/>
    <p:sldLayoutId id="2147483746" r:id="rId51"/>
    <p:sldLayoutId id="2147483751" r:id="rId52"/>
    <p:sldLayoutId id="2147483752" r:id="rId53"/>
    <p:sldLayoutId id="2147483754" r:id="rId54"/>
    <p:sldLayoutId id="2147483755" r:id="rId55"/>
    <p:sldLayoutId id="2147483756" r:id="rId56"/>
    <p:sldLayoutId id="2147483757" r:id="rId57"/>
  </p:sldLayoutIdLst>
  <p:txStyles>
    <p:titleStyle>
      <a:lvl1pPr algn="l" defTabSz="76809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dirty="0" err="1"/>
              <a:t>Peripartální</a:t>
            </a:r>
            <a:r>
              <a:rPr lang="cs-CZ" altLang="en-US"/>
              <a:t> kardiomyopatie</a:t>
            </a:r>
            <a:endParaRPr lang="cs-CZ" altLang="en-US" dirty="0"/>
          </a:p>
        </p:txBody>
      </p:sp>
      <p:sp>
        <p:nvSpPr>
          <p:cNvPr id="13315" name="Zástupný symbol pro obsah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altLang="cs-CZ" sz="2000" dirty="0"/>
              <a:t>Marie </a:t>
            </a:r>
            <a:r>
              <a:rPr lang="cs-CZ" altLang="cs-CZ" sz="2000" dirty="0" err="1"/>
              <a:t>Lazárová</a:t>
            </a:r>
            <a:endParaRPr lang="cs-CZ" altLang="cs-CZ" sz="2000" dirty="0"/>
          </a:p>
          <a:p>
            <a:r>
              <a:rPr lang="cs-CZ" altLang="cs-CZ" dirty="0"/>
              <a:t> I. interní klinika kardiologická FN Olomouc</a:t>
            </a:r>
            <a:endParaRPr lang="cs-CZ" altLang="en-US" dirty="0"/>
          </a:p>
        </p:txBody>
      </p:sp>
      <p:pic>
        <p:nvPicPr>
          <p:cNvPr id="7173" name="Picture 1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" y="1965976"/>
            <a:ext cx="3302000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42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- etiologie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001000" cy="4606925"/>
          </a:xfrm>
        </p:spPr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Stále nejasná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Testováno mnoho hypotéz 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cs-CZ" dirty="0"/>
              <a:t>Myokarditida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cs-CZ" dirty="0"/>
              <a:t>autoimunitní  onemocnění (fetální antigeny - fetální </a:t>
            </a:r>
            <a:r>
              <a:rPr lang="cs-CZ" dirty="0" err="1"/>
              <a:t>mikrochimerismus</a:t>
            </a: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cs-CZ" dirty="0" err="1"/>
              <a:t>Hemodynamické</a:t>
            </a:r>
            <a:r>
              <a:rPr lang="cs-CZ" dirty="0"/>
              <a:t> faktory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cs-CZ" dirty="0"/>
              <a:t>Genetické příčiny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defRPr/>
            </a:pPr>
            <a:r>
              <a:rPr lang="cs-CZ" b="1" dirty="0"/>
              <a:t>    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PPCM jako vaskulární a hormonální onemocnění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sz="1400" i="1" dirty="0"/>
          </a:p>
          <a:p>
            <a:pPr>
              <a:defRPr/>
            </a:pPr>
            <a:endParaRPr lang="cs-CZ" sz="1400" i="1" dirty="0"/>
          </a:p>
          <a:p>
            <a:pPr>
              <a:defRPr/>
            </a:pPr>
            <a:endParaRPr lang="cs-CZ" sz="1400" i="1" dirty="0"/>
          </a:p>
          <a:p>
            <a:pPr>
              <a:defRPr/>
            </a:pPr>
            <a:r>
              <a:rPr lang="cs-CZ" sz="1400" i="1" dirty="0" err="1"/>
              <a:t>Hilfiker</a:t>
            </a:r>
            <a:r>
              <a:rPr lang="cs-CZ" sz="1400" i="1" dirty="0"/>
              <a:t>-Kleiner et al., 2015</a:t>
            </a:r>
          </a:p>
        </p:txBody>
      </p:sp>
    </p:spTree>
    <p:extLst>
      <p:ext uri="{BB962C8B-B14F-4D97-AF65-F5344CB8AC3E}">
        <p14:creationId xmlns:p14="http://schemas.microsoft.com/office/powerpoint/2010/main" val="1958083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395AB2FD-867E-4DFC-AFDA-2895FE48B9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Obrázek 3">
            <a:extLst>
              <a:ext uri="{FF2B5EF4-FFF2-40B4-BE49-F238E27FC236}">
                <a16:creationId xmlns:a16="http://schemas.microsoft.com/office/drawing/2014/main" id="{87D00C9F-BDA9-4BAF-ABCB-F3FE96FEE0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40" y="184210"/>
            <a:ext cx="7589437" cy="616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B6A6CAD-1F0A-46FB-BF9A-316343ED4727}"/>
              </a:ext>
            </a:extLst>
          </p:cNvPr>
          <p:cNvSpPr/>
          <p:nvPr/>
        </p:nvSpPr>
        <p:spPr>
          <a:xfrm>
            <a:off x="3323292" y="3267418"/>
            <a:ext cx="2497415" cy="35548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r>
              <a:rPr lang="cs-CZ" altLang="cs-CZ" dirty="0"/>
              <a:t>Arany et. Al., </a:t>
            </a:r>
            <a:r>
              <a:rPr lang="cs-CZ" altLang="cs-CZ" dirty="0" err="1"/>
              <a:t>Circulation</a:t>
            </a:r>
            <a:r>
              <a:rPr lang="cs-CZ" altLang="cs-CZ" dirty="0"/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394247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>
          <a:xfrm>
            <a:off x="539750" y="366713"/>
            <a:ext cx="8001000" cy="820737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dirty="0"/>
              <a:t>Prolaktin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566738" y="1558925"/>
            <a:ext cx="8001000" cy="4606925"/>
          </a:xfrm>
        </p:spPr>
        <p:txBody>
          <a:bodyPr/>
          <a:lstStyle/>
          <a:p>
            <a:pPr>
              <a:defRPr/>
            </a:pPr>
            <a:r>
              <a:rPr lang="cs-CZ" altLang="cs-CZ" dirty="0"/>
              <a:t>Deficience STAT3 ( transkripční faktor), zvýšená aktivita ROS, zvýšená koncentrace Katepsinu D, štěpí prolaktin na </a:t>
            </a:r>
            <a:r>
              <a:rPr lang="cs-CZ" altLang="cs-CZ" b="1" dirty="0"/>
              <a:t>16-kD fragment </a:t>
            </a:r>
          </a:p>
          <a:p>
            <a:pPr>
              <a:defRPr/>
            </a:pPr>
            <a:endParaRPr lang="cs-CZ" altLang="cs-CZ" b="1" dirty="0"/>
          </a:p>
          <a:p>
            <a:pPr>
              <a:defRPr/>
            </a:pPr>
            <a:r>
              <a:rPr lang="cs-CZ" altLang="cs-CZ" b="1" dirty="0"/>
              <a:t>            Potentní </a:t>
            </a:r>
            <a:r>
              <a:rPr lang="cs-CZ" altLang="cs-CZ" b="1" dirty="0" err="1"/>
              <a:t>vaskulotoxický</a:t>
            </a:r>
            <a:r>
              <a:rPr lang="cs-CZ" altLang="cs-CZ" b="1" dirty="0"/>
              <a:t> protein</a:t>
            </a:r>
          </a:p>
          <a:p>
            <a:pPr>
              <a:defRPr/>
            </a:pPr>
            <a:endParaRPr lang="cs-CZ" altLang="cs-CZ" b="1" dirty="0"/>
          </a:p>
          <a:p>
            <a:pPr>
              <a:defRPr/>
            </a:pPr>
            <a:endParaRPr lang="cs-CZ" altLang="cs-CZ" b="1" dirty="0"/>
          </a:p>
          <a:p>
            <a:pPr>
              <a:defRPr/>
            </a:pPr>
            <a:r>
              <a:rPr lang="cs-CZ" altLang="cs-CZ" b="1" dirty="0"/>
              <a:t>    Způsobuje apoptózu endoteliálních buněk</a:t>
            </a:r>
          </a:p>
        </p:txBody>
      </p:sp>
      <p:sp>
        <p:nvSpPr>
          <p:cNvPr id="14340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altLang="cs-CZ" dirty="0"/>
              <a:t>Arany et. Al., </a:t>
            </a:r>
            <a:r>
              <a:rPr lang="cs-CZ" altLang="cs-CZ" dirty="0" err="1"/>
              <a:t>Circulation</a:t>
            </a:r>
            <a:r>
              <a:rPr lang="cs-CZ" altLang="cs-CZ" dirty="0"/>
              <a:t> 2016</a:t>
            </a:r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2" name="Šipka doprava 1"/>
          <p:cNvSpPr/>
          <p:nvPr/>
        </p:nvSpPr>
        <p:spPr>
          <a:xfrm>
            <a:off x="823001" y="3380690"/>
            <a:ext cx="548634" cy="2743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 rot="5400000">
            <a:off x="3520451" y="4069073"/>
            <a:ext cx="548634" cy="2743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3301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574675" y="188913"/>
            <a:ext cx="8001000" cy="1006475"/>
          </a:xfrm>
        </p:spPr>
        <p:txBody>
          <a:bodyPr>
            <a:normAutofit/>
          </a:bodyPr>
          <a:lstStyle/>
          <a:p>
            <a:r>
              <a:rPr lang="cs-CZ" altLang="cs-CZ" sz="4000" dirty="0"/>
              <a:t>Placentární </a:t>
            </a:r>
            <a:r>
              <a:rPr lang="cs-CZ" altLang="cs-CZ" sz="4000" dirty="0" err="1"/>
              <a:t>kardiotoxické</a:t>
            </a:r>
            <a:r>
              <a:rPr lang="cs-CZ" altLang="cs-CZ" sz="4000" dirty="0"/>
              <a:t> </a:t>
            </a:r>
            <a:r>
              <a:rPr lang="cs-CZ" altLang="cs-CZ" sz="4000" dirty="0" err="1"/>
              <a:t>působky</a:t>
            </a:r>
            <a:endParaRPr lang="cs-CZ" altLang="cs-CZ" sz="4000" dirty="0"/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altLang="cs-CZ" dirty="0"/>
          </a:p>
          <a:p>
            <a:pPr>
              <a:defRPr/>
            </a:pPr>
            <a:r>
              <a:rPr lang="cs-CZ" altLang="cs-CZ" b="1" dirty="0">
                <a:solidFill>
                  <a:srgbClr val="0070C0"/>
                </a:solidFill>
              </a:rPr>
              <a:t>sFlt1 (tyrosin </a:t>
            </a:r>
            <a:r>
              <a:rPr lang="cs-CZ" altLang="cs-CZ" b="1" dirty="0" err="1">
                <a:solidFill>
                  <a:srgbClr val="0070C0"/>
                </a:solidFill>
              </a:rPr>
              <a:t>kinasa</a:t>
            </a:r>
            <a:r>
              <a:rPr lang="cs-CZ" altLang="cs-CZ" b="1" dirty="0">
                <a:solidFill>
                  <a:srgbClr val="0070C0"/>
                </a:solidFill>
              </a:rPr>
              <a:t> 1)</a:t>
            </a:r>
          </a:p>
          <a:p>
            <a:pPr>
              <a:defRPr/>
            </a:pPr>
            <a:r>
              <a:rPr lang="cs-CZ" altLang="cs-CZ" b="1" dirty="0"/>
              <a:t>		významné zvýšení u </a:t>
            </a:r>
            <a:r>
              <a:rPr lang="cs-CZ" altLang="cs-CZ" b="1" dirty="0" err="1"/>
              <a:t>preeklampsie</a:t>
            </a:r>
            <a:endParaRPr lang="cs-CZ" altLang="cs-CZ" b="1" dirty="0"/>
          </a:p>
          <a:p>
            <a:pPr>
              <a:defRPr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25% PPCM sdruženo s </a:t>
            </a:r>
            <a:r>
              <a:rPr lang="cs-CZ" altLang="cs-CZ" dirty="0" err="1"/>
              <a:t>preeklapmsií</a:t>
            </a: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68% PPCM spojeno s gestační hypertenzí či preeklampsií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altLang="cs-CZ" dirty="0"/>
          </a:p>
          <a:p>
            <a:pPr>
              <a:defRPr/>
            </a:pPr>
            <a:endParaRPr lang="cs-CZ" altLang="cs-CZ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cs-CZ" sz="1800" dirty="0"/>
              <a:t>                                                       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1800" i="1" dirty="0"/>
          </a:p>
          <a:p>
            <a:pPr>
              <a:defRPr/>
            </a:pPr>
            <a:r>
              <a:rPr lang="cs-CZ" altLang="cs-CZ" sz="1600" i="1" dirty="0"/>
              <a:t>Arany et. Al., </a:t>
            </a:r>
            <a:r>
              <a:rPr lang="cs-CZ" altLang="cs-CZ" sz="1600" i="1" dirty="0" err="1"/>
              <a:t>Circulation</a:t>
            </a:r>
            <a:r>
              <a:rPr lang="cs-CZ" altLang="cs-CZ" sz="1600" i="1" dirty="0"/>
              <a:t> 2016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1800" i="1" dirty="0"/>
          </a:p>
        </p:txBody>
      </p:sp>
      <p:sp>
        <p:nvSpPr>
          <p:cNvPr id="15364" name="Zástupný symbol pro text 3"/>
          <p:cNvSpPr>
            <a:spLocks noGrp="1"/>
          </p:cNvSpPr>
          <p:nvPr>
            <p:ph type="body" sz="quarter" idx="13"/>
          </p:nvPr>
        </p:nvSpPr>
        <p:spPr>
          <a:xfrm flipV="1">
            <a:off x="2926098" y="6742113"/>
            <a:ext cx="566402" cy="115887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1283643" y="2400740"/>
            <a:ext cx="548634" cy="2743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602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PPCM - genetika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  PPCM vnímána jako negenetická forma KMP</a:t>
            </a:r>
          </a:p>
          <a:p>
            <a:pPr>
              <a:buFontTx/>
              <a:buChar char="-"/>
            </a:pPr>
            <a:endParaRPr lang="cs-CZ" sz="1400" dirty="0"/>
          </a:p>
          <a:p>
            <a:pPr marL="0" indent="0">
              <a:buNone/>
            </a:pPr>
            <a:r>
              <a:rPr lang="cs-CZ" dirty="0"/>
              <a:t>				</a:t>
            </a:r>
            <a:r>
              <a:rPr lang="cs-CZ" b="1" dirty="0">
                <a:solidFill>
                  <a:srgbClr val="0070C0"/>
                </a:solidFill>
              </a:rPr>
              <a:t>ALE</a:t>
            </a:r>
          </a:p>
          <a:p>
            <a:pPr>
              <a:buFontTx/>
              <a:buChar char="-"/>
            </a:pPr>
            <a:endParaRPr lang="cs-CZ" sz="1400" dirty="0"/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prokázán rodinný výskyt (16% </a:t>
            </a:r>
            <a:r>
              <a:rPr lang="cs-CZ" dirty="0" err="1"/>
              <a:t>pts</a:t>
            </a:r>
            <a:r>
              <a:rPr lang="cs-CZ" dirty="0"/>
              <a:t> RA HF)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ženy s PPCM z rodin s familiární formou DKMP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obdobné genetické mutace jako u DKMP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„genetické“ PPCM mají nižší šanci na </a:t>
            </a:r>
            <a:r>
              <a:rPr lang="cs-CZ" dirty="0" err="1"/>
              <a:t>recovery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1400" dirty="0" err="1"/>
              <a:t>Hilfiker</a:t>
            </a:r>
            <a:r>
              <a:rPr lang="cs-CZ" sz="1400" dirty="0"/>
              <a:t>-Kleiner et al., 2015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025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– Klinický obraz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Typické příznaky HF (dyspnoe, ortopnoe, PND, kašel, otoky, únava)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Nejčastěji „</a:t>
            </a:r>
            <a:r>
              <a:rPr lang="cs-CZ" dirty="0" err="1"/>
              <a:t>Wet</a:t>
            </a:r>
            <a:r>
              <a:rPr lang="cs-CZ" dirty="0"/>
              <a:t> and </a:t>
            </a:r>
            <a:r>
              <a:rPr lang="cs-CZ" dirty="0" err="1"/>
              <a:t>warm</a:t>
            </a:r>
            <a:r>
              <a:rPr lang="cs-CZ" dirty="0"/>
              <a:t>“ 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hůře odlišitelné od průvodních potíží v rámci vyšších stupňů těhotenství</a:t>
            </a:r>
          </a:p>
          <a:p>
            <a:pPr>
              <a:defRPr/>
            </a:pPr>
            <a:endParaRPr lang="cs-CZ" dirty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1653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PPCM - diagnostika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274367" y="1325903"/>
            <a:ext cx="8595266" cy="4846267"/>
          </a:xfrm>
        </p:spPr>
        <p:txBody>
          <a:bodyPr/>
          <a:lstStyle/>
          <a:p>
            <a:pPr marL="457200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 err="1"/>
              <a:t>Natriuretické</a:t>
            </a:r>
            <a:r>
              <a:rPr lang="cs-CZ" b="1" dirty="0"/>
              <a:t> peptidy, troponin (míra postižení myokardu, prognóza)</a:t>
            </a:r>
          </a:p>
          <a:p>
            <a:pPr marL="457200"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/>
              <a:t>Echokardiografie ( EF LK ≤ 45%, LVEDD může být v normě)</a:t>
            </a:r>
          </a:p>
          <a:p>
            <a:endParaRPr lang="cs-CZ" sz="1400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MR (</a:t>
            </a:r>
            <a:r>
              <a:rPr lang="cs-CZ" b="1" dirty="0"/>
              <a:t>LV trombus</a:t>
            </a:r>
            <a:r>
              <a:rPr lang="cs-CZ" dirty="0"/>
              <a:t>, </a:t>
            </a:r>
            <a:r>
              <a:rPr lang="cs-CZ" dirty="0" err="1"/>
              <a:t>trabekularizace</a:t>
            </a:r>
            <a:r>
              <a:rPr lang="cs-CZ" dirty="0"/>
              <a:t>?, fyziologicky v těhotenství?, gadolinium KI v těhotenství)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EMB (nález myokarditidy, četnost se velmi liší – 9-62%)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SKG (v </a:t>
            </a:r>
            <a:r>
              <a:rPr lang="cs-CZ" dirty="0" err="1"/>
              <a:t>dif</a:t>
            </a:r>
            <a:r>
              <a:rPr lang="cs-CZ" dirty="0"/>
              <a:t>. dg., možná prezentace PPCM jako </a:t>
            </a:r>
            <a:r>
              <a:rPr lang="cs-CZ" dirty="0" err="1"/>
              <a:t>embolizační</a:t>
            </a:r>
            <a:r>
              <a:rPr lang="cs-CZ" dirty="0"/>
              <a:t> IM) </a:t>
            </a:r>
          </a:p>
        </p:txBody>
      </p:sp>
      <p:sp>
        <p:nvSpPr>
          <p:cNvPr id="17412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cs-CZ" dirty="0"/>
          </a:p>
          <a:p>
            <a:pPr>
              <a:spcBef>
                <a:spcPct val="0"/>
              </a:spcBef>
            </a:pPr>
            <a:r>
              <a:rPr lang="cs-CZ" sz="1400" dirty="0" err="1"/>
              <a:t>Hilfiker</a:t>
            </a:r>
            <a:r>
              <a:rPr lang="cs-CZ" sz="1400" dirty="0"/>
              <a:t>-Kleiner et al., 2015</a:t>
            </a:r>
          </a:p>
          <a:p>
            <a:pPr>
              <a:spcBef>
                <a:spcPct val="0"/>
              </a:spcBef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7720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0" y="502952"/>
            <a:ext cx="8229555" cy="60960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dirty="0"/>
              <a:t>PPCM </a:t>
            </a:r>
            <a:r>
              <a:rPr lang="cs-CZ" altLang="cs-CZ" sz="4000" dirty="0" err="1"/>
              <a:t>dif</a:t>
            </a:r>
            <a:r>
              <a:rPr lang="cs-CZ" altLang="cs-CZ" sz="4000" dirty="0"/>
              <a:t> dg.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Manifestace </a:t>
            </a:r>
            <a:r>
              <a:rPr lang="cs-CZ" b="1" dirty="0" err="1"/>
              <a:t>preexistující</a:t>
            </a:r>
            <a:r>
              <a:rPr lang="cs-CZ" b="1" dirty="0"/>
              <a:t> DKMP </a:t>
            </a:r>
            <a:r>
              <a:rPr lang="cs-CZ" dirty="0"/>
              <a:t>v důsledku </a:t>
            </a:r>
            <a:r>
              <a:rPr lang="cs-CZ" dirty="0" err="1"/>
              <a:t>hemodynamických</a:t>
            </a:r>
            <a:r>
              <a:rPr lang="cs-CZ" dirty="0"/>
              <a:t> změn v těhotenství (zvýšení TF, SV, CO - maximum na začátku 2. trimestru)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defRPr/>
            </a:pPr>
            <a:r>
              <a:rPr lang="cs-CZ" b="1" dirty="0"/>
              <a:t>          typická doba manifestace </a:t>
            </a:r>
            <a:r>
              <a:rPr lang="cs-CZ" b="1" dirty="0" err="1"/>
              <a:t>preexistující</a:t>
            </a:r>
            <a:r>
              <a:rPr lang="cs-CZ" b="1" dirty="0"/>
              <a:t> KMP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defRPr/>
            </a:pPr>
            <a:r>
              <a:rPr lang="cs-CZ" dirty="0"/>
              <a:t>			           </a:t>
            </a:r>
            <a:r>
              <a:rPr lang="cs-CZ" dirty="0" err="1"/>
              <a:t>v.s</a:t>
            </a:r>
            <a:r>
              <a:rPr lang="cs-CZ" dirty="0"/>
              <a:t>.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PPCM </a:t>
            </a:r>
            <a:r>
              <a:rPr lang="cs-CZ" dirty="0"/>
              <a:t>– poslední měsíc před porodem, ale zejména v </a:t>
            </a:r>
            <a:r>
              <a:rPr lang="cs-CZ" dirty="0" err="1"/>
              <a:t>postpartální</a:t>
            </a:r>
            <a:r>
              <a:rPr lang="cs-CZ" dirty="0"/>
              <a:t> periodě</a:t>
            </a:r>
          </a:p>
          <a:p>
            <a:pPr>
              <a:defRPr/>
            </a:pPr>
            <a:r>
              <a:rPr lang="cs-CZ" altLang="cs-CZ" dirty="0"/>
              <a:t>            </a:t>
            </a:r>
            <a:r>
              <a:rPr lang="cs-CZ" altLang="cs-CZ" b="1" dirty="0"/>
              <a:t>80% případů PPCM do 3M po porodu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18436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2" name="Šipka doprava 1"/>
          <p:cNvSpPr/>
          <p:nvPr/>
        </p:nvSpPr>
        <p:spPr>
          <a:xfrm>
            <a:off x="855813" y="4526268"/>
            <a:ext cx="365756" cy="182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731562" y="2697488"/>
            <a:ext cx="365756" cy="182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655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Zástupný symbol pro obsah 3"/>
          <p:cNvPicPr>
            <a:picLocks noGrp="1" noChangeAspect="1"/>
          </p:cNvPicPr>
          <p:nvPr>
            <p:ph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7318" y="1874537"/>
            <a:ext cx="7143750" cy="3562350"/>
          </a:xfrm>
        </p:spPr>
      </p:pic>
      <p:sp>
        <p:nvSpPr>
          <p:cNvPr id="19459" name="Zástupný symbol pro text 2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/>
          <a:p>
            <a:r>
              <a:rPr lang="cs-CZ" altLang="cs-CZ" sz="1400" dirty="0"/>
              <a:t>Arany et. Al., </a:t>
            </a:r>
            <a:r>
              <a:rPr lang="cs-CZ" altLang="cs-CZ" sz="1400" dirty="0" err="1"/>
              <a:t>Circulation</a:t>
            </a:r>
            <a:r>
              <a:rPr lang="cs-CZ" altLang="cs-CZ" sz="1400" dirty="0"/>
              <a:t> 2016</a:t>
            </a:r>
          </a:p>
          <a:p>
            <a:endParaRPr lang="cs-CZ" alt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74367" y="519935"/>
            <a:ext cx="8229555" cy="6096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76809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altLang="cs-CZ" sz="4000" dirty="0"/>
              <a:t>PPCM </a:t>
            </a:r>
            <a:r>
              <a:rPr lang="cs-CZ" altLang="cs-CZ" sz="4000" dirty="0" err="1"/>
              <a:t>dif</a:t>
            </a:r>
            <a:r>
              <a:rPr lang="cs-CZ" altLang="cs-CZ" sz="4000" dirty="0"/>
              <a:t> dg.</a:t>
            </a:r>
          </a:p>
        </p:txBody>
      </p:sp>
    </p:spTree>
    <p:extLst>
      <p:ext uri="{BB962C8B-B14F-4D97-AF65-F5344CB8AC3E}">
        <p14:creationId xmlns:p14="http://schemas.microsoft.com/office/powerpoint/2010/main" val="934710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- terapie</a:t>
            </a:r>
            <a:endParaRPr lang="cs-CZ" altLang="cs-CZ" dirty="0"/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001000" cy="4606925"/>
          </a:xfrm>
        </p:spPr>
        <p:txBody>
          <a:bodyPr/>
          <a:lstStyle/>
          <a:p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Neliší se od standardní terapie HF, nutno zohlednit graviditu a laktaci v </a:t>
            </a:r>
            <a:r>
              <a:rPr lang="cs-CZ" altLang="cs-CZ" dirty="0" err="1"/>
              <a:t>postpartálním</a:t>
            </a:r>
            <a:r>
              <a:rPr lang="cs-CZ" altLang="cs-CZ" dirty="0"/>
              <a:t> období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Zatím není žádná doporučená specifická terapie PPCM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Přístrojová terapie (ICD, CRT) -  indikace dle </a:t>
            </a:r>
            <a:r>
              <a:rPr lang="cs-CZ" altLang="cs-CZ" dirty="0" err="1"/>
              <a:t>Guidelines</a:t>
            </a:r>
            <a:r>
              <a:rPr lang="cs-CZ" altLang="cs-CZ" dirty="0"/>
              <a:t>, evaluace po 6M OMT (do té doby - </a:t>
            </a:r>
            <a:r>
              <a:rPr lang="cs-CZ" altLang="cs-CZ" dirty="0" err="1"/>
              <a:t>wearable</a:t>
            </a:r>
            <a:r>
              <a:rPr lang="cs-CZ" altLang="cs-CZ" dirty="0"/>
              <a:t> ICD)</a:t>
            </a:r>
          </a:p>
        </p:txBody>
      </p:sp>
    </p:spTree>
    <p:extLst>
      <p:ext uri="{BB962C8B-B14F-4D97-AF65-F5344CB8AC3E}">
        <p14:creationId xmlns:p14="http://schemas.microsoft.com/office/powerpoint/2010/main" val="6877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317" y="411513"/>
            <a:ext cx="8280000" cy="609600"/>
          </a:xfrm>
        </p:spPr>
        <p:txBody>
          <a:bodyPr>
            <a:normAutofit/>
          </a:bodyPr>
          <a:lstStyle/>
          <a:p>
            <a:r>
              <a:rPr lang="cs-CZ" altLang="en-US" sz="4000" dirty="0" err="1"/>
              <a:t>Peripartální</a:t>
            </a:r>
            <a:r>
              <a:rPr lang="cs-CZ" altLang="en-US" sz="4000" dirty="0"/>
              <a:t> kardiomyopatie (PPCM)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Vzácná forma srdečního selhání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Neischemická KMP asociovaná s </a:t>
            </a:r>
            <a:r>
              <a:rPr lang="cs-CZ" dirty="0" err="1"/>
              <a:t>peripartálním</a:t>
            </a:r>
            <a:r>
              <a:rPr lang="cs-CZ" dirty="0"/>
              <a:t> obdobím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17" y="3611878"/>
            <a:ext cx="3115622" cy="16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5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– terapie </a:t>
            </a:r>
            <a:endParaRPr lang="cs-CZ" alt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45" y="1691659"/>
            <a:ext cx="8001000" cy="4606925"/>
          </a:xfrm>
        </p:spPr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ACEI, ARB</a:t>
            </a:r>
            <a:r>
              <a:rPr lang="cs-CZ" dirty="0"/>
              <a:t> – KI v těhotenství, možno použít </a:t>
            </a:r>
            <a:r>
              <a:rPr lang="cs-CZ" dirty="0" err="1"/>
              <a:t>hydralazin</a:t>
            </a:r>
            <a:r>
              <a:rPr lang="cs-CZ" dirty="0"/>
              <a:t>, nitráty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Betablokátory </a:t>
            </a:r>
            <a:r>
              <a:rPr lang="cs-CZ" dirty="0"/>
              <a:t>– doporučeno  (</a:t>
            </a:r>
            <a:r>
              <a:rPr lang="cs-CZ" dirty="0" err="1"/>
              <a:t>metoprolol</a:t>
            </a:r>
            <a:r>
              <a:rPr lang="cs-CZ" dirty="0"/>
              <a:t>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 err="1"/>
              <a:t>Spironolakton</a:t>
            </a:r>
            <a:r>
              <a:rPr lang="cs-CZ" b="1" dirty="0"/>
              <a:t> </a:t>
            </a:r>
            <a:r>
              <a:rPr lang="cs-CZ" dirty="0"/>
              <a:t>– spíše ne, </a:t>
            </a:r>
            <a:r>
              <a:rPr lang="cs-CZ" dirty="0" err="1"/>
              <a:t>antiandrogenní</a:t>
            </a:r>
            <a:r>
              <a:rPr lang="cs-CZ" dirty="0"/>
              <a:t> aktivita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pro </a:t>
            </a:r>
            <a:r>
              <a:rPr lang="cs-CZ" dirty="0" err="1"/>
              <a:t>eplerenon</a:t>
            </a:r>
            <a:r>
              <a:rPr lang="cs-CZ" dirty="0"/>
              <a:t>, </a:t>
            </a:r>
            <a:r>
              <a:rPr lang="cs-CZ" dirty="0" err="1"/>
              <a:t>sacubitril</a:t>
            </a:r>
            <a:r>
              <a:rPr lang="cs-CZ" dirty="0"/>
              <a:t>/</a:t>
            </a:r>
            <a:r>
              <a:rPr lang="cs-CZ" dirty="0" err="1"/>
              <a:t>valsartan</a:t>
            </a:r>
            <a:r>
              <a:rPr lang="cs-CZ" dirty="0"/>
              <a:t> nejsou data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Diuretika</a:t>
            </a:r>
            <a:r>
              <a:rPr lang="cs-CZ" dirty="0"/>
              <a:t> v těhotenství opatrně, snížení placentárního průtoku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849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– terapie </a:t>
            </a:r>
            <a:endParaRPr lang="cs-CZ" altLang="cs-CZ" b="1" dirty="0"/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001000" cy="4606925"/>
          </a:xfrm>
        </p:spPr>
        <p:txBody>
          <a:bodyPr/>
          <a:lstStyle/>
          <a:p>
            <a:endParaRPr lang="cs-CZ" altLang="cs-CZ" b="1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b="1" dirty="0" err="1"/>
              <a:t>Antikoagulace</a:t>
            </a:r>
            <a:r>
              <a:rPr lang="cs-CZ" altLang="cs-CZ" dirty="0"/>
              <a:t> – těhotenství a období po porodu se zvýšeným rizikem TEN (4-10x), zvážit </a:t>
            </a:r>
            <a:r>
              <a:rPr lang="cs-CZ" altLang="cs-CZ" dirty="0" err="1"/>
              <a:t>antikoagulaci</a:t>
            </a:r>
            <a:r>
              <a:rPr lang="cs-CZ" altLang="cs-CZ" dirty="0"/>
              <a:t> zejména u těžších dysfunkcí LK (</a:t>
            </a:r>
            <a:r>
              <a:rPr lang="cs-CZ" altLang="cs-CZ" dirty="0" err="1"/>
              <a:t>warfarin</a:t>
            </a:r>
            <a:r>
              <a:rPr lang="cs-CZ" altLang="cs-CZ" dirty="0"/>
              <a:t>, LMWH)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b="1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b="1" dirty="0" err="1"/>
              <a:t>LVADs</a:t>
            </a:r>
            <a:r>
              <a:rPr lang="cs-CZ" altLang="cs-CZ" b="1" dirty="0"/>
              <a:t> </a:t>
            </a:r>
            <a:r>
              <a:rPr lang="cs-CZ" altLang="cs-CZ" dirty="0"/>
              <a:t>(pozdní </a:t>
            </a:r>
            <a:r>
              <a:rPr lang="cs-CZ" altLang="cs-CZ" dirty="0" err="1"/>
              <a:t>recovery</a:t>
            </a:r>
            <a:r>
              <a:rPr lang="cs-CZ" altLang="cs-CZ" dirty="0"/>
              <a:t>) 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b="1" dirty="0" err="1"/>
              <a:t>Htx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22601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– terapie</a:t>
            </a:r>
            <a:endParaRPr lang="cs-CZ" alt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45" y="1417342"/>
            <a:ext cx="8001000" cy="4606925"/>
          </a:xfrm>
        </p:spPr>
        <p:txBody>
          <a:bodyPr/>
          <a:lstStyle/>
          <a:p>
            <a:pPr>
              <a:defRPr/>
            </a:pPr>
            <a:r>
              <a:rPr lang="cs-CZ" sz="2800" b="1" dirty="0" err="1"/>
              <a:t>Bromokriptin</a:t>
            </a:r>
            <a:r>
              <a:rPr lang="cs-CZ" sz="2800" dirty="0"/>
              <a:t> – </a:t>
            </a:r>
            <a:r>
              <a:rPr lang="cs-CZ" sz="2800" dirty="0" err="1"/>
              <a:t>dopaminergní</a:t>
            </a:r>
            <a:r>
              <a:rPr lang="cs-CZ" sz="2800" dirty="0"/>
              <a:t> D2 </a:t>
            </a:r>
            <a:r>
              <a:rPr lang="cs-CZ" sz="2800" dirty="0" err="1"/>
              <a:t>agonista,inhibitor</a:t>
            </a:r>
            <a:r>
              <a:rPr lang="cs-CZ" sz="2800" dirty="0"/>
              <a:t> sekrece prolaktinu </a:t>
            </a:r>
          </a:p>
          <a:p>
            <a:pPr>
              <a:defRPr/>
            </a:pPr>
            <a:endParaRPr lang="cs-CZ" sz="2400" dirty="0"/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Studie na myších s efektem (kompletní reverze PPCM)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Malé nezaslepené studie z jižní Afriky- kompletní remise a žádné úmrtí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Observační registr v Německu- zlepšení echo parametrů (2015)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Nicméně </a:t>
            </a:r>
            <a:r>
              <a:rPr lang="cs-CZ" sz="2400" dirty="0" err="1"/>
              <a:t>recovery</a:t>
            </a:r>
            <a:r>
              <a:rPr lang="cs-CZ" sz="2400" dirty="0"/>
              <a:t> funkce LK podobná jako v IPAC registru, kde </a:t>
            </a:r>
            <a:r>
              <a:rPr lang="cs-CZ" sz="2400" dirty="0" err="1"/>
              <a:t>bromocriptin</a:t>
            </a:r>
            <a:r>
              <a:rPr lang="cs-CZ" sz="2400" dirty="0"/>
              <a:t> nebyl podáván</a:t>
            </a:r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284525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00EC6BE1-8E1E-49D3-BBCD-50E315F866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1574CC8-5020-4E57-9958-5D42619BE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56" y="1394387"/>
            <a:ext cx="8429699" cy="375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96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09F8434E-CE02-403D-9874-C049CF6B3D3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45" y="594391"/>
            <a:ext cx="8280000" cy="5726487"/>
          </a:xfrm>
        </p:spPr>
        <p:txBody>
          <a:bodyPr/>
          <a:lstStyle/>
          <a:p>
            <a:r>
              <a:rPr lang="cs-CZ" dirty="0"/>
              <a:t>64 </a:t>
            </a:r>
            <a:r>
              <a:rPr lang="cs-CZ" dirty="0" err="1"/>
              <a:t>pts</a:t>
            </a:r>
            <a:r>
              <a:rPr lang="cs-CZ" dirty="0"/>
              <a:t>, EF LK ≤ 35%</a:t>
            </a:r>
          </a:p>
          <a:p>
            <a:r>
              <a:rPr lang="cs-CZ" dirty="0"/>
              <a:t>Standardní medikace</a:t>
            </a:r>
          </a:p>
          <a:p>
            <a:r>
              <a:rPr lang="cs-CZ" dirty="0" err="1"/>
              <a:t>antikoagulace</a:t>
            </a:r>
            <a:r>
              <a:rPr lang="cs-CZ" dirty="0"/>
              <a:t> </a:t>
            </a:r>
          </a:p>
          <a:p>
            <a:r>
              <a:rPr lang="cs-CZ" dirty="0" err="1"/>
              <a:t>bromokriptin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W1 </a:t>
            </a:r>
          </a:p>
          <a:p>
            <a:pPr>
              <a:buFontTx/>
              <a:buChar char="-"/>
            </a:pPr>
            <a:r>
              <a:rPr lang="cs-CZ" dirty="0"/>
              <a:t>W8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CA1F901-96BC-4FBC-9F21-6C566B2BCA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B75C827-5066-42BA-968E-4D9071123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4" y="411513"/>
            <a:ext cx="5065167" cy="539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40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872D6FE8-2BF2-4060-AB5F-3FC45912B56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45" y="960147"/>
            <a:ext cx="8280000" cy="5726487"/>
          </a:xfrm>
        </p:spPr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Zlepšení EF LK nad 50% (52% </a:t>
            </a:r>
            <a:r>
              <a:rPr lang="cs-CZ" dirty="0" err="1"/>
              <a:t>pts</a:t>
            </a:r>
            <a:r>
              <a:rPr lang="cs-CZ" dirty="0"/>
              <a:t> W1, 68% </a:t>
            </a:r>
            <a:r>
              <a:rPr lang="cs-CZ" dirty="0" err="1"/>
              <a:t>pts</a:t>
            </a:r>
            <a:r>
              <a:rPr lang="cs-CZ" dirty="0"/>
              <a:t> W2)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No </a:t>
            </a:r>
            <a:r>
              <a:rPr lang="cs-CZ" dirty="0" err="1"/>
              <a:t>HTx</a:t>
            </a:r>
            <a:r>
              <a:rPr lang="cs-CZ" dirty="0"/>
              <a:t>, no LVAD, žádná pacientka nezemřela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5675904-E8A1-4C1E-875B-E9B56B259F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6E923FD-A183-4E23-AE8A-631C07F7C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79" y="2880366"/>
            <a:ext cx="7345683" cy="31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48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BFA55D8-996B-4F5F-B8A6-00ED4ED80FB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b="1" dirty="0"/>
              <a:t>CAVE! </a:t>
            </a:r>
            <a:r>
              <a:rPr lang="cs-CZ" dirty="0"/>
              <a:t>Zvýšení KV morbidity po </a:t>
            </a:r>
            <a:r>
              <a:rPr lang="cs-CZ" dirty="0" err="1"/>
              <a:t>bromocriptinu</a:t>
            </a:r>
            <a:r>
              <a:rPr lang="cs-CZ" dirty="0"/>
              <a:t> - </a:t>
            </a:r>
            <a:r>
              <a:rPr lang="cs-CZ" dirty="0" err="1"/>
              <a:t>trombembolické</a:t>
            </a:r>
            <a:r>
              <a:rPr lang="cs-CZ" dirty="0"/>
              <a:t> příhody, zejména arteriální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916F946-DB0A-48AF-8639-6D7DC63DF1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Arrigo</a:t>
            </a:r>
            <a:r>
              <a:rPr lang="cs-CZ" dirty="0"/>
              <a:t> M et. Al., 2017</a:t>
            </a:r>
          </a:p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8DAC065-924C-4A76-879C-44C86577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0074"/>
            <a:ext cx="8280400" cy="434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38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274367" y="411513"/>
            <a:ext cx="8229555" cy="60960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dirty="0"/>
              <a:t>Porod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idx="1"/>
          </p:nvPr>
        </p:nvSpPr>
        <p:spPr>
          <a:xfrm>
            <a:off x="457176" y="1188744"/>
            <a:ext cx="8229600" cy="4846267"/>
          </a:xfrm>
        </p:spPr>
        <p:txBody>
          <a:bodyPr/>
          <a:lstStyle/>
          <a:p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U 17% pacientek předčasný porod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U </a:t>
            </a:r>
            <a:r>
              <a:rPr lang="cs-CZ" altLang="cs-CZ" dirty="0" err="1"/>
              <a:t>hemodynamicky</a:t>
            </a:r>
            <a:r>
              <a:rPr lang="cs-CZ" altLang="cs-CZ" dirty="0"/>
              <a:t> stabilních možno rodit vaginálně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 err="1"/>
              <a:t>Hemodynamická</a:t>
            </a:r>
            <a:r>
              <a:rPr lang="cs-CZ" altLang="cs-CZ" dirty="0"/>
              <a:t> monitorace doporučena</a:t>
            </a:r>
          </a:p>
        </p:txBody>
      </p:sp>
      <p:sp>
        <p:nvSpPr>
          <p:cNvPr id="24580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dirty="0" err="1"/>
              <a:t>Hilfiker</a:t>
            </a:r>
            <a:r>
              <a:rPr lang="cs-CZ" dirty="0"/>
              <a:t>-Kleiner et al., 2015</a:t>
            </a:r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76" y="3611878"/>
            <a:ext cx="309562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26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altLang="cs-CZ" sz="4000" dirty="0"/>
              <a:t>Kojení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Obecně není doporučeno nekojit ( zejm. v afrických zemích)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Pouze u </a:t>
            </a:r>
            <a:r>
              <a:rPr lang="cs-CZ" dirty="0" err="1"/>
              <a:t>hemodynamicky</a:t>
            </a:r>
            <a:r>
              <a:rPr lang="cs-CZ" dirty="0"/>
              <a:t> nestabilních pacientek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defRPr/>
            </a:pPr>
            <a:r>
              <a:rPr lang="cs-CZ" dirty="0"/>
              <a:t>      zastavení laktace </a:t>
            </a:r>
            <a:r>
              <a:rPr lang="cs-CZ" dirty="0" err="1"/>
              <a:t>bromocriptinem</a:t>
            </a:r>
            <a:r>
              <a:rPr lang="cs-CZ" dirty="0"/>
              <a:t> může zlepšit        	prognózu a umožní podat kompletní HF terapii- 	ACEI, MRA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2560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dirty="0" err="1"/>
              <a:t>Hilfiker</a:t>
            </a:r>
            <a:r>
              <a:rPr lang="cs-CZ" dirty="0"/>
              <a:t>-Kleiner et al., 2015</a:t>
            </a:r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4291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>
          <a:xfrm>
            <a:off x="588963" y="803275"/>
            <a:ext cx="8001000" cy="896938"/>
          </a:xfrm>
        </p:spPr>
        <p:txBody>
          <a:bodyPr>
            <a:normAutofit fontScale="90000"/>
          </a:bodyPr>
          <a:lstStyle/>
          <a:p>
            <a:r>
              <a:rPr lang="cs-CZ" altLang="cs-CZ" sz="4000" dirty="0"/>
              <a:t>PPCM – Riziko následných těhotenství</a:t>
            </a:r>
            <a:br>
              <a:rPr lang="cs-CZ" altLang="cs-CZ" dirty="0"/>
            </a:br>
            <a:endParaRPr lang="cs-CZ" altLang="cs-CZ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>
          <a:xfrm>
            <a:off x="588963" y="1484313"/>
            <a:ext cx="8001000" cy="4606925"/>
          </a:xfrm>
        </p:spPr>
        <p:txBody>
          <a:bodyPr/>
          <a:lstStyle/>
          <a:p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Následné těhotenství – riziko </a:t>
            </a:r>
            <a:r>
              <a:rPr lang="cs-CZ" altLang="cs-CZ" dirty="0" err="1"/>
              <a:t>rekurence</a:t>
            </a:r>
            <a:r>
              <a:rPr lang="cs-CZ" altLang="cs-CZ" dirty="0"/>
              <a:t> 30-50%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Další těhotenství možno doporučit u pacientek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</a:pPr>
            <a:r>
              <a:rPr lang="cs-CZ" altLang="cs-CZ" dirty="0"/>
              <a:t>	s normalizovanou EF LK a normální zátěžovou 	echokardiografií</a:t>
            </a:r>
          </a:p>
          <a:p>
            <a:endParaRPr lang="cs-CZ" altLang="cs-CZ" dirty="0"/>
          </a:p>
        </p:txBody>
      </p:sp>
      <p:sp>
        <p:nvSpPr>
          <p:cNvPr id="26628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dirty="0" err="1"/>
              <a:t>Hilfiker</a:t>
            </a:r>
            <a:r>
              <a:rPr lang="cs-CZ" dirty="0"/>
              <a:t>-Kleiner et al., 2015</a:t>
            </a:r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3702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4000" dirty="0" err="1"/>
              <a:t>Peripartální</a:t>
            </a:r>
            <a:r>
              <a:rPr lang="cs-CZ" altLang="en-US" sz="4000" dirty="0"/>
              <a:t> kardiomyopatie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b="1" dirty="0"/>
              <a:t>Dle </a:t>
            </a:r>
            <a:r>
              <a:rPr lang="cs-CZ" b="1" dirty="0" err="1"/>
              <a:t>guidelines</a:t>
            </a:r>
            <a:r>
              <a:rPr lang="cs-CZ" b="1" dirty="0"/>
              <a:t> ESC (r. 2011)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b="1" dirty="0"/>
              <a:t> – bez jednoznačné časové definice </a:t>
            </a:r>
          </a:p>
          <a:p>
            <a:pPr>
              <a:buFontTx/>
              <a:buChar char="-"/>
              <a:defRPr/>
            </a:pPr>
            <a:r>
              <a:rPr lang="cs-CZ" dirty="0"/>
              <a:t>HF na konci těhotenství a v následujících měsících po porodu v případě, že se nenajde jiná příčina srdečního selhání</a:t>
            </a:r>
          </a:p>
          <a:p>
            <a:pPr>
              <a:buFontTx/>
              <a:buChar char="-"/>
              <a:defRPr/>
            </a:pPr>
            <a:r>
              <a:rPr lang="cs-CZ" dirty="0"/>
              <a:t>dg. per </a:t>
            </a:r>
            <a:r>
              <a:rPr lang="cs-CZ" dirty="0" err="1"/>
              <a:t>exclusionem</a:t>
            </a:r>
            <a:endParaRPr lang="cs-CZ" dirty="0"/>
          </a:p>
          <a:p>
            <a:pPr>
              <a:defRPr/>
            </a:pPr>
            <a:r>
              <a:rPr lang="cs-CZ" dirty="0"/>
              <a:t>-LVEF ≤ 45%, LVEDD dilatace nebo norma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926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PPCM – délka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 dirty="0"/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I u pacientek s plnou </a:t>
            </a:r>
            <a:r>
              <a:rPr lang="cs-CZ" dirty="0" err="1"/>
              <a:t>recovery</a:t>
            </a:r>
            <a:r>
              <a:rPr lang="cs-CZ" dirty="0"/>
              <a:t> není jasné, zda můžeme HF medikaci ukončit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Popisovány pozdní relapsy onemocnění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Každopádně vhodný dlouhodobý kardiologický FU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1400" dirty="0" err="1"/>
              <a:t>Hilfiker</a:t>
            </a:r>
            <a:r>
              <a:rPr lang="cs-CZ" sz="1400" dirty="0"/>
              <a:t>-Kleiner et al., 2015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408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5BFD8-5481-4E7C-AA26-5609EA55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Kardiologicko</a:t>
            </a:r>
            <a:r>
              <a:rPr lang="cs-CZ" dirty="0"/>
              <a:t> - gynekologická </a:t>
            </a:r>
            <a:r>
              <a:rPr lang="cs-CZ" dirty="0" err="1"/>
              <a:t>spolulpráce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D67F73-237D-4CD5-AB70-7C393D64AD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Spolupráce s gynekologickou společností od r. 2017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Ustanovena platforma „kardiologie-gynekologie ČKS“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2 prezentace na </a:t>
            </a:r>
            <a:r>
              <a:rPr lang="cs-CZ" dirty="0" err="1"/>
              <a:t>gynekol</a:t>
            </a:r>
            <a:r>
              <a:rPr lang="cs-CZ" dirty="0"/>
              <a:t>. kongrese 4/17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naplánován blok na dalším </a:t>
            </a:r>
            <a:r>
              <a:rPr lang="cs-CZ" dirty="0" err="1"/>
              <a:t>gynekol</a:t>
            </a:r>
            <a:r>
              <a:rPr lang="cs-CZ" dirty="0"/>
              <a:t>. kongrese 4/18 v Mikulově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Snaha o lepší diagnostiku a vyšší záchyt pacientek s jejich referováním do </a:t>
            </a:r>
            <a:r>
              <a:rPr lang="cs-CZ" dirty="0" err="1"/>
              <a:t>kardiocenter</a:t>
            </a:r>
            <a:r>
              <a:rPr lang="cs-CZ" dirty="0"/>
              <a:t>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Časné zahájení léčby je spojeno s vyšší šancí na úpravu funkce LK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Předpokládán výskyt u cca 30 pacientek ročně v ČR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367710D-4B1D-44B8-9376-A45E595983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84721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5BFD8-5481-4E7C-AA26-5609EA55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Kardiologicko</a:t>
            </a:r>
            <a:r>
              <a:rPr lang="cs-CZ" dirty="0"/>
              <a:t> - gynekologická spolupráce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D67F73-237D-4CD5-AB70-7C393D64AD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dušná pacientka v </a:t>
            </a:r>
            <a:r>
              <a:rPr lang="cs-CZ" dirty="0" err="1"/>
              <a:t>peripartálním</a:t>
            </a:r>
            <a:r>
              <a:rPr lang="cs-CZ" dirty="0"/>
              <a:t> období + zvýšené hodnoty </a:t>
            </a:r>
            <a:r>
              <a:rPr lang="cs-CZ" dirty="0" err="1"/>
              <a:t>natriuretických</a:t>
            </a:r>
            <a:r>
              <a:rPr lang="cs-CZ" dirty="0"/>
              <a:t> peptidů </a:t>
            </a:r>
          </a:p>
          <a:p>
            <a:pPr marL="0" indent="0">
              <a:buNone/>
            </a:pPr>
            <a:r>
              <a:rPr lang="cs-CZ" dirty="0"/>
              <a:t>       echokardiografie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dirty="0"/>
              <a:t>v případě patologie odeslání do dedikovaných center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367710D-4B1D-44B8-9376-A45E595983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581456" y="2297228"/>
            <a:ext cx="365756" cy="2743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457244" y="3429000"/>
            <a:ext cx="4114756" cy="16916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VFN Praha – prof. Paleček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FN Plzeň – doc. Linhartová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Nemocnice Liberec – dr. </a:t>
            </a:r>
            <a:r>
              <a:rPr lang="cs-CZ" sz="2000" b="1" dirty="0" err="1"/>
              <a:t>Tomašov</a:t>
            </a:r>
            <a:endParaRPr lang="cs-CZ" sz="20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FN Hradec Králové – prof. Pudil</a:t>
            </a:r>
          </a:p>
        </p:txBody>
      </p:sp>
      <p:sp>
        <p:nvSpPr>
          <p:cNvPr id="7" name="Obdélník 6"/>
          <p:cNvSpPr/>
          <p:nvPr/>
        </p:nvSpPr>
        <p:spPr>
          <a:xfrm>
            <a:off x="4846316" y="3429000"/>
            <a:ext cx="3657561" cy="16916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FN Olomouc – dr. </a:t>
            </a:r>
            <a:r>
              <a:rPr lang="cs-CZ" sz="2000" b="1" dirty="0" err="1"/>
              <a:t>Lazárová</a:t>
            </a:r>
            <a:endParaRPr lang="cs-CZ" sz="20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000" b="1" dirty="0"/>
              <a:t>FNUSA – dr. Krejčí</a:t>
            </a:r>
          </a:p>
        </p:txBody>
      </p:sp>
      <p:sp>
        <p:nvSpPr>
          <p:cNvPr id="8" name="Obdélník 7"/>
          <p:cNvSpPr/>
          <p:nvPr/>
        </p:nvSpPr>
        <p:spPr>
          <a:xfrm>
            <a:off x="2743218" y="5440658"/>
            <a:ext cx="4206195" cy="3657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Vytvoření národního registru PPCM</a:t>
            </a:r>
          </a:p>
        </p:txBody>
      </p:sp>
      <p:sp>
        <p:nvSpPr>
          <p:cNvPr id="9" name="Šipka doprava 8"/>
          <p:cNvSpPr/>
          <p:nvPr/>
        </p:nvSpPr>
        <p:spPr>
          <a:xfrm>
            <a:off x="2082467" y="5473411"/>
            <a:ext cx="457195" cy="274317"/>
          </a:xfrm>
          <a:prstGeom prst="rightArrow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8266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182928" y="411513"/>
            <a:ext cx="8229555" cy="60960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dirty="0"/>
              <a:t>Závěr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365806" y="1249184"/>
            <a:ext cx="8229600" cy="4846267"/>
          </a:xfrm>
        </p:spPr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PPCM jako vzácná forma reverzibilní neischemické KMP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Hypotéza vaskulární a hormonální etiologie onemocnění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Specifická terapie zatím není známa, podávání </a:t>
            </a:r>
            <a:r>
              <a:rPr lang="cs-CZ" altLang="cs-CZ" dirty="0" err="1"/>
              <a:t>bromokriptinu</a:t>
            </a:r>
            <a:r>
              <a:rPr lang="cs-CZ" altLang="cs-CZ" dirty="0"/>
              <a:t>?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Vysoké riziko TEN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 err="1"/>
              <a:t>Rekurence</a:t>
            </a:r>
            <a:r>
              <a:rPr lang="cs-CZ" altLang="cs-CZ" dirty="0"/>
              <a:t> v dalších těhotenstvích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Nutná mezioborová spolupráce,                                včasný záchyt onemocnění</a:t>
            </a:r>
          </a:p>
          <a:p>
            <a:endParaRPr lang="cs-CZ" altLang="cs-CZ" dirty="0"/>
          </a:p>
        </p:txBody>
      </p:sp>
      <p:sp>
        <p:nvSpPr>
          <p:cNvPr id="27652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539750" y="623728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11CE56E-4EA8-46C8-95C1-F5B0EB1D3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01" y="3945871"/>
            <a:ext cx="2809387" cy="2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18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2">
            <a:extLst>
              <a:ext uri="{FF2B5EF4-FFF2-40B4-BE49-F238E27FC236}">
                <a16:creationId xmlns:a16="http://schemas.microsoft.com/office/drawing/2014/main" id="{0728ED6A-A2E3-4564-903C-E827151A471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7394" b="1739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85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03147" y="502945"/>
            <a:ext cx="4369306" cy="609600"/>
          </a:xfrm>
        </p:spPr>
        <p:txBody>
          <a:bodyPr/>
          <a:lstStyle/>
          <a:p>
            <a:r>
              <a:rPr lang="cs-CZ" dirty="0"/>
              <a:t>  </a:t>
            </a:r>
            <a:r>
              <a:rPr lang="cs-CZ" sz="4000" dirty="0"/>
              <a:t>PPCM -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>
          <a:xfrm>
            <a:off x="457245" y="1282798"/>
            <a:ext cx="8280000" cy="4812097"/>
          </a:xfrm>
        </p:spPr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První zmínky v 19. století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1937 </a:t>
            </a:r>
            <a:r>
              <a:rPr lang="cs-CZ" altLang="cs-CZ" dirty="0" err="1"/>
              <a:t>Gouley</a:t>
            </a:r>
            <a:r>
              <a:rPr lang="cs-CZ" altLang="cs-CZ" dirty="0"/>
              <a:t> et al. „</a:t>
            </a:r>
            <a:r>
              <a:rPr lang="cs-CZ" altLang="cs-CZ" dirty="0" err="1"/>
              <a:t>pospartal</a:t>
            </a:r>
            <a:r>
              <a:rPr lang="cs-CZ" altLang="cs-CZ" dirty="0"/>
              <a:t> </a:t>
            </a:r>
            <a:r>
              <a:rPr lang="cs-CZ" altLang="cs-CZ" dirty="0" err="1"/>
              <a:t>heart</a:t>
            </a:r>
            <a:r>
              <a:rPr lang="cs-CZ" altLang="cs-CZ" dirty="0"/>
              <a:t> </a:t>
            </a:r>
            <a:r>
              <a:rPr lang="cs-CZ" altLang="cs-CZ" dirty="0" err="1"/>
              <a:t>failure</a:t>
            </a:r>
            <a:r>
              <a:rPr lang="cs-CZ" altLang="cs-CZ" dirty="0"/>
              <a:t>“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1971 </a:t>
            </a:r>
            <a:r>
              <a:rPr lang="cs-CZ" altLang="cs-CZ" dirty="0" err="1"/>
              <a:t>Demakis</a:t>
            </a:r>
            <a:r>
              <a:rPr lang="cs-CZ" altLang="cs-CZ" dirty="0"/>
              <a:t> et al.- PPCM – dg. </a:t>
            </a:r>
            <a:r>
              <a:rPr lang="cs-CZ" altLang="cs-CZ" dirty="0" err="1"/>
              <a:t>kriteria</a:t>
            </a:r>
            <a:r>
              <a:rPr lang="cs-CZ" altLang="cs-CZ" dirty="0"/>
              <a:t> (poslední měsíc těhotenství a 5M po porodu)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dirty="0"/>
              <a:t>ESC </a:t>
            </a:r>
            <a:r>
              <a:rPr lang="cs-CZ" altLang="cs-CZ" dirty="0" err="1"/>
              <a:t>position</a:t>
            </a:r>
            <a:r>
              <a:rPr lang="cs-CZ" altLang="cs-CZ" dirty="0"/>
              <a:t> </a:t>
            </a:r>
            <a:r>
              <a:rPr lang="cs-CZ" altLang="cs-CZ" dirty="0" err="1"/>
              <a:t>statement</a:t>
            </a:r>
            <a:r>
              <a:rPr lang="cs-CZ" altLang="cs-CZ" dirty="0"/>
              <a:t> z r. 2010 rozvolňuje časovou specifikaci </a:t>
            </a:r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/>
              <a:t>Bieteker</a:t>
            </a:r>
            <a:r>
              <a:rPr lang="cs-CZ" dirty="0"/>
              <a:t> et al., 2014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6" y="3688847"/>
            <a:ext cx="4898172" cy="24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38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4000"/>
              <a:t>Peripartální kardiomyopatie</a:t>
            </a:r>
            <a:endParaRPr lang="cs-CZ" alt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b="1" dirty="0"/>
              <a:t>Incidence – </a:t>
            </a:r>
            <a:r>
              <a:rPr lang="cs-CZ" dirty="0"/>
              <a:t>nejednoznačná - chybí systematická hlášení, významné </a:t>
            </a:r>
            <a:r>
              <a:rPr lang="cs-CZ" dirty="0" err="1"/>
              <a:t>poddiagnostikování</a:t>
            </a:r>
            <a:r>
              <a:rPr lang="cs-CZ" dirty="0"/>
              <a:t> nebo chybná diagnóza?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Postupně narůstá… lepší diagnostika? Větší výskyt rizikových faktorů? </a:t>
            </a:r>
          </a:p>
          <a:p>
            <a:pPr>
              <a:defRPr/>
            </a:pPr>
            <a:endParaRPr lang="cs-CZ" sz="1600" dirty="0"/>
          </a:p>
          <a:p>
            <a:pPr>
              <a:defRPr/>
            </a:pPr>
            <a:r>
              <a:rPr lang="cs-CZ" b="1" dirty="0"/>
              <a:t>USA  </a:t>
            </a:r>
            <a:r>
              <a:rPr lang="cs-CZ" dirty="0"/>
              <a:t>1:1000-4000 těhotenství</a:t>
            </a:r>
          </a:p>
          <a:p>
            <a:pPr>
              <a:defRPr/>
            </a:pPr>
            <a:r>
              <a:rPr lang="cs-CZ" b="1" dirty="0"/>
              <a:t>Nigerie, Haiti  </a:t>
            </a:r>
            <a:r>
              <a:rPr lang="cs-CZ" dirty="0"/>
              <a:t>1:100-300 těhotenství</a:t>
            </a:r>
          </a:p>
          <a:p>
            <a:pPr>
              <a:defRPr/>
            </a:pPr>
            <a:r>
              <a:rPr lang="cs-CZ" b="1" dirty="0"/>
              <a:t>Jižní Afrika </a:t>
            </a:r>
            <a:r>
              <a:rPr lang="cs-CZ" dirty="0"/>
              <a:t>1:1000</a:t>
            </a:r>
            <a:r>
              <a:rPr lang="cs-CZ" b="1" dirty="0"/>
              <a:t> </a:t>
            </a:r>
            <a:r>
              <a:rPr lang="cs-CZ" dirty="0"/>
              <a:t>těhotenství</a:t>
            </a:r>
            <a:endParaRPr lang="cs-CZ" b="1" dirty="0"/>
          </a:p>
          <a:p>
            <a:pPr marL="0" indent="0">
              <a:buFont typeface="Wingdings" pitchFamily="2" charset="2"/>
              <a:buNone/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r>
              <a:rPr lang="cs-CZ" sz="1200" i="1" dirty="0"/>
              <a:t>Bello et al., </a:t>
            </a:r>
            <a:r>
              <a:rPr lang="cs-CZ" sz="1200" i="1" dirty="0" err="1"/>
              <a:t>Circulation</a:t>
            </a:r>
            <a:r>
              <a:rPr lang="cs-CZ" sz="1200" i="1" dirty="0"/>
              <a:t> 2014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63" y="4069073"/>
            <a:ext cx="2742213" cy="188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095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- prognóza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45" y="1600220"/>
            <a:ext cx="8229600" cy="4846267"/>
          </a:xfrm>
        </p:spPr>
        <p:txBody>
          <a:bodyPr/>
          <a:lstStyle/>
          <a:p>
            <a:pPr>
              <a:defRPr/>
            </a:pPr>
            <a:r>
              <a:rPr lang="cs-CZ" altLang="cs-CZ" b="1" dirty="0"/>
              <a:t>Mortalita</a:t>
            </a:r>
            <a:r>
              <a:rPr lang="cs-CZ" altLang="cs-CZ" dirty="0"/>
              <a:t> v USA 0-15%</a:t>
            </a:r>
          </a:p>
          <a:p>
            <a:pPr>
              <a:defRPr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Ženy afrického původu mortalita až 20%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Haiti – 25% pacientek umírá do 5 let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alt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4% </a:t>
            </a:r>
            <a:r>
              <a:rPr lang="cs-CZ" altLang="cs-CZ" dirty="0" err="1"/>
              <a:t>HTx</a:t>
            </a:r>
            <a:r>
              <a:rPr lang="cs-CZ" altLang="cs-CZ" dirty="0"/>
              <a:t> u žen v USA je pro PPCM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10% žen s PPCM podstoupí </a:t>
            </a:r>
            <a:r>
              <a:rPr lang="cs-CZ" altLang="cs-CZ" dirty="0" err="1"/>
              <a:t>HTx</a:t>
            </a:r>
            <a:r>
              <a:rPr lang="cs-CZ" altLang="cs-CZ" dirty="0"/>
              <a:t> nebo implantaci LVAD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b="1" dirty="0"/>
          </a:p>
          <a:p>
            <a:pPr marL="0" indent="0">
              <a:buFont typeface="Wingdings" pitchFamily="2" charset="2"/>
              <a:buNone/>
              <a:defRPr/>
            </a:pPr>
            <a:endParaRPr lang="cs-CZ" b="1" dirty="0"/>
          </a:p>
          <a:p>
            <a:pPr>
              <a:defRPr/>
            </a:pPr>
            <a:r>
              <a:rPr lang="cs-CZ" sz="1400" dirty="0" err="1"/>
              <a:t>Krejci</a:t>
            </a:r>
            <a:r>
              <a:rPr lang="cs-CZ" sz="1400" dirty="0"/>
              <a:t> et al. </a:t>
            </a:r>
            <a:r>
              <a:rPr lang="cs-CZ" sz="1400" dirty="0" err="1"/>
              <a:t>Curr</a:t>
            </a:r>
            <a:r>
              <a:rPr lang="cs-CZ" sz="1400" dirty="0"/>
              <a:t> </a:t>
            </a:r>
            <a:r>
              <a:rPr lang="cs-CZ" sz="1400" dirty="0" err="1"/>
              <a:t>Pharm</a:t>
            </a:r>
            <a:r>
              <a:rPr lang="cs-CZ" sz="1400" dirty="0"/>
              <a:t> Des</a:t>
            </a:r>
            <a:r>
              <a:rPr lang="fr-FR" sz="1400" dirty="0"/>
              <a:t> 2015;21(4):507-14.</a:t>
            </a:r>
            <a:endParaRPr lang="cs-CZ" sz="1400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sz="1200" i="1" dirty="0"/>
          </a:p>
          <a:p>
            <a:pPr>
              <a:defRPr/>
            </a:pPr>
            <a:r>
              <a:rPr lang="cs-CZ" sz="1200" i="1" dirty="0"/>
              <a:t>Bello et al., </a:t>
            </a:r>
            <a:r>
              <a:rPr lang="cs-CZ" sz="1200" i="1" dirty="0" err="1"/>
              <a:t>Circulation</a:t>
            </a:r>
            <a:r>
              <a:rPr lang="cs-CZ" sz="1200" i="1" dirty="0"/>
              <a:t> 2014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33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3602602-B7CE-46EA-9D27-8E99DA92B3E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v 75% </a:t>
            </a:r>
            <a:r>
              <a:rPr lang="cs-CZ" b="1" dirty="0" err="1">
                <a:solidFill>
                  <a:srgbClr val="0070C0"/>
                </a:solidFill>
              </a:rPr>
              <a:t>recovery</a:t>
            </a:r>
            <a:r>
              <a:rPr lang="cs-CZ" b="1" dirty="0">
                <a:solidFill>
                  <a:srgbClr val="0070C0"/>
                </a:solidFill>
              </a:rPr>
              <a:t> funkce LK v jednoročním sledování (US data)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 err="1">
                <a:solidFill>
                  <a:srgbClr val="0070C0"/>
                </a:solidFill>
              </a:rPr>
              <a:t>Recovery</a:t>
            </a:r>
            <a:r>
              <a:rPr lang="cs-CZ" b="1" dirty="0">
                <a:solidFill>
                  <a:srgbClr val="0070C0"/>
                </a:solidFill>
              </a:rPr>
              <a:t> funkce LK v 21% (JAR data)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3D12FD7-507C-456D-8AE7-7D062A7985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33" y="228635"/>
            <a:ext cx="5793133" cy="148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91" y="3337561"/>
            <a:ext cx="6161714" cy="128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44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- prognóza</a:t>
            </a:r>
            <a:endParaRPr lang="cs-CZ" altLang="cs-CZ" dirty="0"/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001000" cy="4606925"/>
          </a:xfrm>
        </p:spPr>
        <p:txBody>
          <a:bodyPr/>
          <a:lstStyle/>
          <a:p>
            <a:pPr>
              <a:defRPr/>
            </a:pPr>
            <a:r>
              <a:rPr lang="cs-CZ" altLang="cs-CZ" b="1" dirty="0" err="1"/>
              <a:t>Recovery</a:t>
            </a:r>
            <a:r>
              <a:rPr lang="cs-CZ" altLang="cs-CZ" b="1" dirty="0"/>
              <a:t> do normální EF LK (nejčastěji do 6M od dg.)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Závisí na vstupní tíži onemocnění (LVEDD, LVEF, troponin, BNP…)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Na rase, úrovni zdravotní péče apod.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dirty="0"/>
              <a:t>Přetrvává vysoké riziko </a:t>
            </a:r>
            <a:r>
              <a:rPr lang="cs-CZ" altLang="cs-CZ" dirty="0" err="1"/>
              <a:t>rekurence</a:t>
            </a:r>
            <a:r>
              <a:rPr lang="cs-CZ" altLang="cs-CZ" dirty="0"/>
              <a:t> PPCM v dalších těhotenstvích</a:t>
            </a:r>
          </a:p>
          <a:p>
            <a:pPr>
              <a:defRPr/>
            </a:pPr>
            <a:endParaRPr lang="cs-CZ" altLang="cs-CZ" dirty="0"/>
          </a:p>
          <a:p>
            <a:pPr>
              <a:defRPr/>
            </a:pPr>
            <a:r>
              <a:rPr lang="cs-CZ" altLang="cs-CZ" b="1" dirty="0"/>
              <a:t>Prediktory nepříznivé prognózy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altLang="cs-CZ" sz="2400" dirty="0"/>
              <a:t>Zvýšený věk matky, černošská rasa, </a:t>
            </a:r>
            <a:r>
              <a:rPr lang="cs-CZ" altLang="cs-CZ" sz="2400" dirty="0" err="1"/>
              <a:t>multiparita</a:t>
            </a:r>
            <a:r>
              <a:rPr lang="cs-CZ" altLang="cs-CZ" sz="2400" dirty="0"/>
              <a:t>, pozdní diagnóza, dilatace LK, EF LK ≤ 30%, pozitivita troponinu, LV trombus</a:t>
            </a:r>
          </a:p>
          <a:p>
            <a:pPr>
              <a:defRPr/>
            </a:pPr>
            <a:endParaRPr lang="cs-CZ" sz="1600" i="1" dirty="0"/>
          </a:p>
          <a:p>
            <a:pPr>
              <a:defRPr/>
            </a:pPr>
            <a:r>
              <a:rPr lang="cs-CZ" sz="1600" i="1" dirty="0" err="1"/>
              <a:t>Hilfiker</a:t>
            </a:r>
            <a:r>
              <a:rPr lang="cs-CZ" sz="1600" i="1" dirty="0"/>
              <a:t>-Kleiner et al., 2015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14884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en-US" sz="4000" dirty="0"/>
              <a:t>PPCM - Rizikové faktory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 err="1"/>
              <a:t>Multiparita</a:t>
            </a: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Vícečetné těhotenství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Vyšší věk matky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 err="1"/>
              <a:t>Preeklampsie</a:t>
            </a:r>
            <a:endParaRPr lang="cs-CZ" dirty="0"/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Gestační hypertenze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Africký původ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Malnutrice</a:t>
            </a:r>
          </a:p>
          <a:p>
            <a:pPr marL="457200" indent="-457200"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dirty="0"/>
              <a:t>Abusus kokainu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56" y="3520439"/>
            <a:ext cx="3259459" cy="194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3423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4024</TotalTime>
  <Words>1123</Words>
  <Application>Microsoft Office PowerPoint</Application>
  <PresentationFormat>Předvádění na obrazovce (4:3)</PresentationFormat>
  <Paragraphs>274</Paragraphs>
  <Slides>34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0" baseType="lpstr">
      <vt:lpstr>Wingdings</vt:lpstr>
      <vt:lpstr>Tahoma</vt:lpstr>
      <vt:lpstr>Calibri</vt:lpstr>
      <vt:lpstr>Times New Roman</vt:lpstr>
      <vt:lpstr>Arial</vt:lpstr>
      <vt:lpstr>Medical</vt:lpstr>
      <vt:lpstr>Peripartální kardiomyopatie</vt:lpstr>
      <vt:lpstr>Peripartální kardiomyopatie (PPCM)</vt:lpstr>
      <vt:lpstr>Peripartální kardiomyopatie</vt:lpstr>
      <vt:lpstr>  PPCM - historie</vt:lpstr>
      <vt:lpstr>Peripartální kardiomyopatie</vt:lpstr>
      <vt:lpstr>PPCM - prognóza</vt:lpstr>
      <vt:lpstr>Prezentace aplikace PowerPoint</vt:lpstr>
      <vt:lpstr>PPCM - prognóza</vt:lpstr>
      <vt:lpstr>PPCM - Rizikové faktory</vt:lpstr>
      <vt:lpstr>PPCM - etiologie</vt:lpstr>
      <vt:lpstr>Prezentace aplikace PowerPoint</vt:lpstr>
      <vt:lpstr>Prolaktin</vt:lpstr>
      <vt:lpstr>Placentární kardiotoxické působky</vt:lpstr>
      <vt:lpstr>PPCM - genetika</vt:lpstr>
      <vt:lpstr>PPCM – Klinický obraz</vt:lpstr>
      <vt:lpstr>PPCM - diagnostika</vt:lpstr>
      <vt:lpstr>PPCM dif dg.</vt:lpstr>
      <vt:lpstr>Prezentace aplikace PowerPoint</vt:lpstr>
      <vt:lpstr>PPCM - terapie</vt:lpstr>
      <vt:lpstr>PPCM – terapie </vt:lpstr>
      <vt:lpstr>PPCM – terapie </vt:lpstr>
      <vt:lpstr>PPCM – terapie</vt:lpstr>
      <vt:lpstr>Prezentace aplikace PowerPoint</vt:lpstr>
      <vt:lpstr>Prezentace aplikace PowerPoint</vt:lpstr>
      <vt:lpstr>Prezentace aplikace PowerPoint</vt:lpstr>
      <vt:lpstr>Prezentace aplikace PowerPoint</vt:lpstr>
      <vt:lpstr>Porod</vt:lpstr>
      <vt:lpstr>Kojení</vt:lpstr>
      <vt:lpstr>PPCM – Riziko následných těhotenství </vt:lpstr>
      <vt:lpstr>PPCM – délka terapie</vt:lpstr>
      <vt:lpstr>Kardiologicko - gynekologická spolulpráce</vt:lpstr>
      <vt:lpstr>Kardiologicko - gynekologická spolupráce</vt:lpstr>
      <vt:lpstr>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 Hr</dc:creator>
  <cp:lastModifiedBy>Marie Lazárová</cp:lastModifiedBy>
  <cp:revision>1107</cp:revision>
  <dcterms:created xsi:type="dcterms:W3CDTF">2015-11-01T18:08:10Z</dcterms:created>
  <dcterms:modified xsi:type="dcterms:W3CDTF">2017-12-01T07:04:49Z</dcterms:modified>
</cp:coreProperties>
</file>