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376" r:id="rId3"/>
    <p:sldId id="357" r:id="rId4"/>
    <p:sldId id="332" r:id="rId5"/>
    <p:sldId id="360" r:id="rId6"/>
    <p:sldId id="341" r:id="rId7"/>
    <p:sldId id="342" r:id="rId8"/>
    <p:sldId id="384" r:id="rId9"/>
    <p:sldId id="359" r:id="rId10"/>
    <p:sldId id="362" r:id="rId11"/>
    <p:sldId id="361" r:id="rId12"/>
    <p:sldId id="333" r:id="rId13"/>
    <p:sldId id="377" r:id="rId14"/>
    <p:sldId id="363" r:id="rId15"/>
    <p:sldId id="364" r:id="rId16"/>
    <p:sldId id="385" r:id="rId17"/>
    <p:sldId id="365" r:id="rId18"/>
    <p:sldId id="386" r:id="rId19"/>
    <p:sldId id="366" r:id="rId20"/>
    <p:sldId id="390" r:id="rId21"/>
    <p:sldId id="367" r:id="rId22"/>
    <p:sldId id="368" r:id="rId23"/>
    <p:sldId id="369" r:id="rId24"/>
    <p:sldId id="387" r:id="rId25"/>
    <p:sldId id="389" r:id="rId26"/>
    <p:sldId id="388" r:id="rId27"/>
    <p:sldId id="391" r:id="rId28"/>
    <p:sldId id="392" r:id="rId29"/>
    <p:sldId id="393" r:id="rId30"/>
    <p:sldId id="394" r:id="rId31"/>
    <p:sldId id="395" r:id="rId32"/>
    <p:sldId id="338" r:id="rId33"/>
    <p:sldId id="273" r:id="rId34"/>
    <p:sldId id="375" r:id="rId35"/>
    <p:sldId id="335" r:id="rId36"/>
    <p:sldId id="370" r:id="rId37"/>
    <p:sldId id="371" r:id="rId38"/>
    <p:sldId id="381" r:id="rId39"/>
    <p:sldId id="382" r:id="rId40"/>
    <p:sldId id="383" r:id="rId41"/>
    <p:sldId id="380" r:id="rId4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>
        <p:scale>
          <a:sx n="80" d="100"/>
          <a:sy n="80" d="100"/>
        </p:scale>
        <p:origin x="-1182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34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A6442-2CDF-47BF-9B93-A5EC4DEE1EDB}" type="datetimeFigureOut">
              <a:rPr lang="cs-CZ" smtClean="0"/>
              <a:pPr/>
              <a:t>30.11.2017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1CF16-07A0-4C55-A9F1-FFFBFFE1017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4293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5670-D349-49B5-B563-DF8677B8B48F}" type="datetimeFigureOut">
              <a:rPr lang="cs-CZ" smtClean="0"/>
              <a:pPr/>
              <a:t>30.11.2017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3D1-7884-4C5E-A068-91C843DC03D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8004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5670-D349-49B5-B563-DF8677B8B48F}" type="datetimeFigureOut">
              <a:rPr lang="cs-CZ" smtClean="0"/>
              <a:pPr/>
              <a:t>30.11.2017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3D1-7884-4C5E-A068-91C843DC03D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1127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5670-D349-49B5-B563-DF8677B8B48F}" type="datetimeFigureOut">
              <a:rPr lang="cs-CZ" smtClean="0"/>
              <a:pPr/>
              <a:t>30.11.2017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3D1-7884-4C5E-A068-91C843DC03D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06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5670-D349-49B5-B563-DF8677B8B48F}" type="datetimeFigureOut">
              <a:rPr lang="cs-CZ" smtClean="0"/>
              <a:pPr/>
              <a:t>30.11.2017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3D1-7884-4C5E-A068-91C843DC03D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51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5670-D349-49B5-B563-DF8677B8B48F}" type="datetimeFigureOut">
              <a:rPr lang="cs-CZ" smtClean="0"/>
              <a:pPr/>
              <a:t>30.11.2017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3D1-7884-4C5E-A068-91C843DC03D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728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5670-D349-49B5-B563-DF8677B8B48F}" type="datetimeFigureOut">
              <a:rPr lang="cs-CZ" smtClean="0"/>
              <a:pPr/>
              <a:t>30.11.2017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3D1-7884-4C5E-A068-91C843DC03D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9346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5670-D349-49B5-B563-DF8677B8B48F}" type="datetimeFigureOut">
              <a:rPr lang="cs-CZ" smtClean="0"/>
              <a:pPr/>
              <a:t>30.11.2017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3D1-7884-4C5E-A068-91C843DC03D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263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5670-D349-49B5-B563-DF8677B8B48F}" type="datetimeFigureOut">
              <a:rPr lang="cs-CZ" smtClean="0"/>
              <a:pPr/>
              <a:t>30.11.2017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3D1-7884-4C5E-A068-91C843DC03D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45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5670-D349-49B5-B563-DF8677B8B48F}" type="datetimeFigureOut">
              <a:rPr lang="cs-CZ" smtClean="0"/>
              <a:pPr/>
              <a:t>30.11.2017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3D1-7884-4C5E-A068-91C843DC03D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7170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5670-D349-49B5-B563-DF8677B8B48F}" type="datetimeFigureOut">
              <a:rPr lang="cs-CZ" smtClean="0"/>
              <a:pPr/>
              <a:t>30.11.2017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3D1-7884-4C5E-A068-91C843DC03D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863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5670-D349-49B5-B563-DF8677B8B48F}" type="datetimeFigureOut">
              <a:rPr lang="cs-CZ" smtClean="0"/>
              <a:pPr/>
              <a:t>30.11.2017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3D1-7884-4C5E-A068-91C843DC03D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4395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25670-D349-49B5-B563-DF8677B8B48F}" type="datetimeFigureOut">
              <a:rPr lang="cs-CZ" smtClean="0"/>
              <a:pPr/>
              <a:t>30.11.2017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8D3D1-7884-4C5E-A068-91C843DC03D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583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znak UK (1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90"/>
          <a:stretch>
            <a:fillRect/>
          </a:stretch>
        </p:blipFill>
        <p:spPr bwMode="auto">
          <a:xfrm>
            <a:off x="107504" y="4005064"/>
            <a:ext cx="2033706" cy="1962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584176"/>
          </a:xfrm>
        </p:spPr>
        <p:txBody>
          <a:bodyPr>
            <a:noAutofit/>
          </a:bodyPr>
          <a:lstStyle/>
          <a:p>
            <a:r>
              <a:rPr lang="cs-CZ" sz="4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KARDIO</a:t>
            </a:r>
            <a:r>
              <a:rPr lang="cs-CZ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-ONKOLOGIE </a:t>
            </a:r>
            <a:r>
              <a:rPr lang="cs-CZ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cs-CZ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NOVÉ </a:t>
            </a:r>
            <a:r>
              <a:rPr lang="cs-CZ" sz="4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</a:t>
            </a:r>
            <a:r>
              <a:rPr lang="cs-CZ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DOPORUČENÍ</a:t>
            </a:r>
            <a:endParaRPr lang="cs-CZ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2420888"/>
            <a:ext cx="8136904" cy="1440160"/>
          </a:xfrm>
        </p:spPr>
        <p:txBody>
          <a:bodyPr>
            <a:noAutofit/>
          </a:bodyPr>
          <a:lstStyle/>
          <a:p>
            <a:pPr>
              <a:spcBef>
                <a:spcPct val="30000"/>
              </a:spcBef>
            </a:pPr>
            <a:r>
              <a:rPr lang="cs-CZ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Radek </a:t>
            </a:r>
            <a:r>
              <a:rPr lang="cs-C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Pudil</a:t>
            </a:r>
            <a:br>
              <a:rPr lang="cs-C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</a:br>
            <a:r>
              <a:rPr lang="cs-C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1. interní </a:t>
            </a:r>
            <a:r>
              <a:rPr lang="cs-CZ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kardioangiologická</a:t>
            </a:r>
            <a:r>
              <a:rPr lang="cs-C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klinika </a:t>
            </a:r>
            <a:br>
              <a:rPr lang="cs-C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</a:br>
            <a:r>
              <a:rPr lang="cs-C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LF UK a FN Hradec Králové</a:t>
            </a:r>
            <a:r>
              <a:rPr lang="cs-C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cs-C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cs-CZ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6" descr="znak UK (1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56"/>
          <a:stretch>
            <a:fillRect/>
          </a:stretch>
        </p:blipFill>
        <p:spPr bwMode="auto">
          <a:xfrm>
            <a:off x="2123728" y="4005064"/>
            <a:ext cx="2173655" cy="19625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7" name="Picture 1026" descr="FOTO INTERNA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22" b="25202"/>
          <a:stretch/>
        </p:blipFill>
        <p:spPr bwMode="auto">
          <a:xfrm>
            <a:off x="4367734" y="4005064"/>
            <a:ext cx="4740770" cy="196944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783038" y="6165304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XXII</a:t>
            </a:r>
            <a:r>
              <a:rPr lang="cs-CZ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Konference České asociace srdečního </a:t>
            </a:r>
            <a:r>
              <a:rPr lang="cs-CZ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selhání </a:t>
            </a:r>
          </a:p>
          <a:p>
            <a:pPr algn="ctr"/>
            <a:r>
              <a:rPr lang="cs-CZ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IKEM</a:t>
            </a:r>
            <a:r>
              <a:rPr lang="cs-CZ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Praha, 1. prosince 2017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24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Iniciální stratifikace rizika</a:t>
            </a:r>
            <a:endParaRPr lang="cs-CZ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2852983"/>
              </p:ext>
            </p:extLst>
          </p:nvPr>
        </p:nvGraphicFramePr>
        <p:xfrm>
          <a:off x="179512" y="1052737"/>
          <a:ext cx="8712968" cy="5112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397886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solidFill>
                            <a:schemeClr val="tx1"/>
                          </a:solidFill>
                        </a:rPr>
                        <a:t>Současné</a:t>
                      </a:r>
                      <a:r>
                        <a:rPr lang="cs-CZ" sz="2000" baseline="0" dirty="0" smtClean="0">
                          <a:solidFill>
                            <a:schemeClr val="tx1"/>
                          </a:solidFill>
                        </a:rPr>
                        <a:t> onemocnění myokardu 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solidFill>
                            <a:schemeClr val="tx1"/>
                          </a:solidFill>
                        </a:rPr>
                        <a:t>Demografické a ostatní faktory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04137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srdeční selhání (</a:t>
                      </a:r>
                      <a:r>
                        <a:rPr lang="cs-CZ" dirty="0" err="1" smtClean="0"/>
                        <a:t>HFrEF</a:t>
                      </a:r>
                      <a:r>
                        <a:rPr lang="cs-CZ" dirty="0" smtClean="0"/>
                        <a:t>, </a:t>
                      </a:r>
                      <a:r>
                        <a:rPr lang="cs-CZ" dirty="0" err="1" smtClean="0"/>
                        <a:t>HFpEF</a:t>
                      </a:r>
                      <a:r>
                        <a:rPr lang="cs-CZ" dirty="0" smtClean="0"/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asymptomatická</a:t>
                      </a:r>
                      <a:r>
                        <a:rPr lang="cs-CZ" baseline="0" dirty="0" smtClean="0"/>
                        <a:t> dysfunkce LK (LVEF &lt; 50%, ↑ NP)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ICHS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chlopenní vada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arteriální hypertenze s hypertrofií LK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kardiomyopatie (hypertrofická, dilatační, restriktivní)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sarkoidóza srdce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významné arytmie (</a:t>
                      </a:r>
                      <a:r>
                        <a:rPr lang="cs-CZ" baseline="0" dirty="0" err="1" smtClean="0"/>
                        <a:t>FiS</a:t>
                      </a:r>
                      <a:r>
                        <a:rPr lang="cs-CZ" baseline="0" dirty="0" smtClean="0"/>
                        <a:t>, VT)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věk (pod 18 let a nad 50 let pro </a:t>
                      </a:r>
                      <a:r>
                        <a:rPr lang="cs-CZ" dirty="0" err="1" smtClean="0"/>
                        <a:t>trastuzumab</a:t>
                      </a:r>
                      <a:r>
                        <a:rPr lang="cs-CZ" dirty="0" smtClean="0"/>
                        <a:t>, nad 65 let pro </a:t>
                      </a:r>
                      <a:r>
                        <a:rPr lang="cs-CZ" dirty="0" err="1" smtClean="0"/>
                        <a:t>antracykliny</a:t>
                      </a:r>
                      <a:r>
                        <a:rPr lang="cs-CZ" dirty="0" smtClean="0"/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pozitivní rodinná anamnéza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arteriální</a:t>
                      </a:r>
                      <a:r>
                        <a:rPr lang="cs-CZ" baseline="0" dirty="0" smtClean="0"/>
                        <a:t> hypertenze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diabetes mellitus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err="1" smtClean="0"/>
                        <a:t>hypercholesterolemie</a:t>
                      </a:r>
                      <a:endParaRPr lang="cs-CZ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7886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tx1"/>
                          </a:solidFill>
                        </a:rPr>
                        <a:t>Předchozí onemocnění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tx1"/>
                          </a:solidFill>
                        </a:rPr>
                        <a:t>Ostatní rizikové faktory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27541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předchozí terapie </a:t>
                      </a:r>
                      <a:r>
                        <a:rPr lang="cs-CZ" dirty="0" err="1" smtClean="0"/>
                        <a:t>antracykliny</a:t>
                      </a:r>
                      <a:endParaRPr lang="cs-CZ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iradiace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kouření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alkohol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obezita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sedavý</a:t>
                      </a:r>
                      <a:r>
                        <a:rPr lang="cs-CZ" baseline="0" dirty="0" smtClean="0"/>
                        <a:t> způsob života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942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cs-C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Strategie detekce dysfunkce </a:t>
            </a:r>
            <a:r>
              <a:rPr lang="cs-CZ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LK</a:t>
            </a:r>
            <a:r>
              <a:rPr lang="cs-C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cs-CZ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antracykliny</a:t>
            </a:r>
            <a:r>
              <a:rPr lang="cs-C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HER-2 terapie, inhibitory VEGF)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184576"/>
          </a:xfr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řed </a:t>
            </a:r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zahájením </a:t>
            </a: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léčby</a:t>
            </a:r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stratifikace rizika </a:t>
            </a:r>
          </a:p>
          <a:p>
            <a:pPr>
              <a:spcBef>
                <a:spcPts val="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echokardiografie</a:t>
            </a:r>
            <a:endParaRPr lang="cs-CZ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Echokardiografie v průběhu </a:t>
            </a: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léčby</a:t>
            </a:r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</a:pPr>
            <a:r>
              <a:rPr lang="cs-CZ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low-risc</a:t>
            </a:r>
            <a:r>
              <a:rPr lang="cs-CZ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 dosažení 200mg/m</a:t>
            </a:r>
            <a:r>
              <a:rPr lang="cs-CZ" sz="28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doxorubicinu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(nebo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ekvivalentu) nebo 4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cyklech HER2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terapie</a:t>
            </a:r>
          </a:p>
          <a:p>
            <a:pPr>
              <a:spcBef>
                <a:spcPts val="0"/>
              </a:spcBef>
            </a:pPr>
            <a:r>
              <a:rPr lang="cs-CZ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high-risc</a:t>
            </a:r>
            <a:r>
              <a:rPr lang="cs-CZ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častěji (role kardiomarkerů)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 ukončení léčby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dosažení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300mg/m</a:t>
            </a:r>
            <a:r>
              <a:rPr lang="cs-CZ" sz="28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doxorubicinu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nebo ti, u kterých vznikla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dysfunkce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za 1 a 5 let po ukončení terapie</a:t>
            </a:r>
          </a:p>
          <a:p>
            <a:pPr>
              <a:spcBef>
                <a:spcPts val="300"/>
              </a:spcBef>
            </a:pPr>
            <a:endParaRPr lang="cs-CZ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endParaRPr lang="cs-CZ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300"/>
              </a:spcBef>
            </a:pP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336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Diagnostika </a:t>
            </a:r>
            <a:r>
              <a:rPr lang="cs-CZ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kardiotoxicity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925144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elektrokardiogram</a:t>
            </a:r>
          </a:p>
          <a:p>
            <a:r>
              <a:rPr lang="cs-CZ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kardiomarkery</a:t>
            </a:r>
            <a:r>
              <a:rPr lang="cs-C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(troponin T,I, </a:t>
            </a:r>
            <a:r>
              <a:rPr lang="cs-CZ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natriuretické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peptidy)</a:t>
            </a:r>
          </a:p>
          <a:p>
            <a:r>
              <a:rPr lang="cs-C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zobrazovací metody</a:t>
            </a:r>
          </a:p>
          <a:p>
            <a:pPr lvl="1"/>
            <a:r>
              <a:rPr lang="cs-C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echokardiografie</a:t>
            </a:r>
          </a:p>
          <a:p>
            <a:pPr lvl="1"/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radionuklidová </a:t>
            </a:r>
            <a:r>
              <a:rPr lang="cs-CZ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ventrikulografie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cs-CZ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(MUGA - </a:t>
            </a:r>
            <a:r>
              <a:rPr lang="cs-CZ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multi</a:t>
            </a:r>
            <a:r>
              <a:rPr lang="cs-CZ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cs-CZ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gated</a:t>
            </a:r>
            <a:r>
              <a:rPr lang="cs-CZ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cs-CZ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aquisition</a:t>
            </a:r>
            <a:r>
              <a:rPr lang="cs-CZ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cs-CZ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scan</a:t>
            </a:r>
            <a:r>
              <a:rPr lang="cs-CZ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)</a:t>
            </a:r>
          </a:p>
          <a:p>
            <a:pPr lvl="1"/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magnetická rezonance</a:t>
            </a:r>
          </a:p>
          <a:p>
            <a:endParaRPr lang="cs-CZ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83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Diagnostika dysfunkce myokardu</a:t>
            </a:r>
            <a:endParaRPr lang="en-US" sz="3200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8" t="22008" r="29876" b="28967"/>
          <a:stretch/>
        </p:blipFill>
        <p:spPr bwMode="auto">
          <a:xfrm>
            <a:off x="179512" y="836712"/>
            <a:ext cx="8767502" cy="41044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</a:t>
            </a: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Vasa 59 (2017) e181–e195</a:t>
            </a:r>
          </a:p>
        </p:txBody>
      </p:sp>
      <p:sp>
        <p:nvSpPr>
          <p:cNvPr id="3" name="Obdélník 2"/>
          <p:cNvSpPr/>
          <p:nvPr/>
        </p:nvSpPr>
        <p:spPr>
          <a:xfrm>
            <a:off x="107504" y="1124744"/>
            <a:ext cx="8928992" cy="10081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cs-CZ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Postup při poklesu LVEF</a:t>
            </a:r>
            <a:endParaRPr lang="cs-CZ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184576"/>
          </a:xfr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při </a:t>
            </a:r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poklesu EF LK (↓ LVEF &gt;10% na hodnoty pod 50%)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medikace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ACEi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/ARB a betablokátory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prevence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dalšího poklesu LVEF a terapie HF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indikace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medikace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ACEi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/ARB a betablokátory bez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ohledu na symptomy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(tj. symptomatický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asymptomatický pokles LVEF)</a:t>
            </a:r>
          </a:p>
          <a:p>
            <a:pPr>
              <a:spcBef>
                <a:spcPts val="300"/>
              </a:spcBef>
            </a:pPr>
            <a:endParaRPr lang="cs-CZ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300"/>
              </a:spcBef>
            </a:pP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2768–2801</a:t>
            </a:r>
          </a:p>
        </p:txBody>
      </p:sp>
    </p:spTree>
    <p:extLst>
      <p:ext uri="{BB962C8B-B14F-4D97-AF65-F5344CB8AC3E}">
        <p14:creationId xmlns:p14="http://schemas.microsoft.com/office/powerpoint/2010/main" val="125859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642790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Postižení koronárních tepen</a:t>
            </a:r>
          </a:p>
        </p:txBody>
      </p:sp>
    </p:spTree>
    <p:extLst>
      <p:ext uri="{BB962C8B-B14F-4D97-AF65-F5344CB8AC3E}">
        <p14:creationId xmlns:p14="http://schemas.microsoft.com/office/powerpoint/2010/main" val="139521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Postižení koronárních tepen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16624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antimetabolity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fluorouracil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inhibitory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VEGF,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cisplatina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radioterapie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manifestace: němá ischemie, infarkt myokardu, náhlá smrt</a:t>
            </a:r>
          </a:p>
          <a:p>
            <a:pPr marL="0" indent="0">
              <a:spcBef>
                <a:spcPts val="300"/>
              </a:spcBef>
              <a:buNone/>
            </a:pPr>
            <a:endParaRPr lang="cs-CZ" sz="17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cs-CZ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cs-CZ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luoropyrimidiny</a:t>
            </a: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(5-FU, </a:t>
            </a:r>
            <a:r>
              <a:rPr lang="cs-CZ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capecitabin</a:t>
            </a:r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výskyt 10%, mechanismus: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vasospazmy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manifestace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AP, infarkt myokardu</a:t>
            </a:r>
          </a:p>
          <a:p>
            <a:pPr marL="0" indent="0">
              <a:spcBef>
                <a:spcPts val="300"/>
              </a:spcBef>
              <a:buNone/>
            </a:pPr>
            <a:endParaRPr lang="cs-CZ" sz="17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cs-CZ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Cisplatina</a:t>
            </a: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výskyt 2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>
              <a:spcBef>
                <a:spcPts val="300"/>
              </a:spcBef>
            </a:pP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mechanimsus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prokoagulační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efekty, poškození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endotelu</a:t>
            </a:r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300"/>
              </a:spcBef>
              <a:buNone/>
            </a:pPr>
            <a:endParaRPr lang="cs-CZ" sz="17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cs-CZ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VEGFi</a:t>
            </a:r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poškození endotelu,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intrakoronární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tromby (1-3%)</a:t>
            </a:r>
          </a:p>
          <a:p>
            <a:pPr marL="0" indent="0">
              <a:spcBef>
                <a:spcPts val="300"/>
              </a:spcBef>
              <a:buNone/>
            </a:pPr>
            <a:endParaRPr lang="cs-CZ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endParaRPr lang="cs-CZ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300"/>
              </a:spcBef>
            </a:pP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2768–2801</a:t>
            </a:r>
          </a:p>
        </p:txBody>
      </p:sp>
    </p:spTree>
    <p:extLst>
      <p:ext uri="{BB962C8B-B14F-4D97-AF65-F5344CB8AC3E}">
        <p14:creationId xmlns:p14="http://schemas.microsoft.com/office/powerpoint/2010/main" val="277663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Postižení koronárních tepen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616624"/>
          </a:xfr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Radioterapie</a:t>
            </a:r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supra- i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infradiafragmatická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iradiace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aterosklerotické i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neaterosklerotické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léze, tromby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manifestace s odstupem let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průběhu 30 let po iradiaci až 7x vyšší riziko IM</a:t>
            </a:r>
          </a:p>
          <a:p>
            <a:pPr marL="0" indent="0">
              <a:spcBef>
                <a:spcPts val="300"/>
              </a:spcBef>
              <a:buNone/>
            </a:pPr>
            <a:endParaRPr lang="cs-CZ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Diagnostika a management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identifikace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preexistující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ICHS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při terapii omezení duální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antiagregační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terapie u pacientů s trombocytopenií (&lt; 50 tis. trombocytů)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 ukončení terapie aktivní péče o pacienty po iradiaci a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ty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u kterých se vyskytly příznaky</a:t>
            </a:r>
          </a:p>
          <a:p>
            <a:pPr>
              <a:spcBef>
                <a:spcPts val="300"/>
              </a:spcBef>
            </a:pPr>
            <a:endParaRPr lang="cs-CZ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300"/>
              </a:spcBef>
            </a:pP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2768–2801</a:t>
            </a:r>
          </a:p>
        </p:txBody>
      </p:sp>
    </p:spTree>
    <p:extLst>
      <p:ext uri="{BB962C8B-B14F-4D97-AF65-F5344CB8AC3E}">
        <p14:creationId xmlns:p14="http://schemas.microsoft.com/office/powerpoint/2010/main" val="191478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Postižení koronárních tepen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976664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při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diagnostice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ICHS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brát v úvahu typ chemoterapie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volba méně toxického protokolu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pacientů s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ICHS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v případě nezbytnosti monitorace klinických projevů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při nově vzniklé ischemii myokardu léčbu ukončit a zvolit bezpečnější alternativu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opětovné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zahájení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pouze pro pacienty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u kterých neexistuje jiná terapeutická alternativa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pouze za pečlivé monitorace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pacienta a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profylaxe (možnost profylaktického podání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nitrátů a/nebo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blokátorů kalciových kanálů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diagnostika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ICHS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rizikových pacientů podstupujících terapii</a:t>
            </a:r>
          </a:p>
          <a:p>
            <a:pPr lvl="1">
              <a:spcBef>
                <a:spcPts val="300"/>
              </a:spcBef>
            </a:pP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2768–2801</a:t>
            </a:r>
          </a:p>
        </p:txBody>
      </p:sp>
    </p:spTree>
    <p:extLst>
      <p:ext uri="{BB962C8B-B14F-4D97-AF65-F5344CB8AC3E}">
        <p14:creationId xmlns:p14="http://schemas.microsoft.com/office/powerpoint/2010/main" val="224956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82750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Arytmie a chemoterapie</a:t>
            </a:r>
            <a:endParaRPr lang="cs-CZ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457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34082"/>
          </a:xfrm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Význam </a:t>
            </a:r>
            <a:r>
              <a:rPr lang="cs-CZ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kardiotoxicity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544616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 onemocnění a malignity jsou 2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nejčastější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příčiny úmrtí ve vyspělém světě</a:t>
            </a:r>
          </a:p>
          <a:p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pravděpodobnost onemocnění malignitou: muži 43%, ženy 38%</a:t>
            </a:r>
          </a:p>
          <a:p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terapie onkologických onemocnění se významně zlepšila,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výsledek může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být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limitován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nežádoucími účinky protinádorové terapie</a:t>
            </a:r>
          </a:p>
          <a:p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roste počet pacientů, kteří mají KV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onemocnění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musí podstoupit onkologickou terapii</a:t>
            </a:r>
          </a:p>
          <a:p>
            <a:pPr marL="355600" indent="-355600">
              <a:spcBef>
                <a:spcPts val="1200"/>
              </a:spcBef>
              <a:buNone/>
            </a:pPr>
            <a:r>
              <a:rPr lang="cs-CZ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Kardiotoxicita</a:t>
            </a: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jednou z nejčastějších příčin úmrtí vyléčeného onkologického pacienta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547664" y="6093296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Siegel </a:t>
            </a:r>
            <a:r>
              <a:rPr lang="en-US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RL</a:t>
            </a:r>
            <a:r>
              <a:rPr lang="cs-CZ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al.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Cancer statistics, 2015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cs-CZ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 </a:t>
            </a: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Cancer J </a:t>
            </a:r>
            <a:r>
              <a:rPr lang="en-US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Clin</a:t>
            </a: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2015;65:5–29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cs-CZ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cs-CZ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Pudil R. </a:t>
            </a: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Cardiac Failure Review </a:t>
            </a:r>
            <a:r>
              <a:rPr lang="cs-CZ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</a:t>
            </a: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10.15420/usc.2017:16:1</a:t>
            </a:r>
            <a:r>
              <a:rPr lang="cs-CZ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187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Arytmie a chemoterapie</a:t>
            </a:r>
            <a:endParaRPr lang="cs-CZ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</a:t>
            </a: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Vasa 59 (2017) e181–e195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4" t="25429" r="30690" b="32223"/>
          <a:stretch/>
        </p:blipFill>
        <p:spPr bwMode="auto">
          <a:xfrm>
            <a:off x="179512" y="1124744"/>
            <a:ext cx="8728125" cy="35283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53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Arytmie a chemoterapie</a:t>
            </a:r>
            <a:endParaRPr lang="cs-CZ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2768–2801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616624"/>
          </a:xfr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Rizikové faktory během chemoterapie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elektrolytové </a:t>
            </a:r>
            <a:r>
              <a:rPr lang="cs-CZ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dysbalance</a:t>
            </a: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>
              <a:spcBef>
                <a:spcPts val="300"/>
              </a:spcBef>
            </a:pP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zvracení, průjem, kličková diuretika, </a:t>
            </a:r>
            <a:r>
              <a:rPr lang="cs-CZ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hypokalemie</a:t>
            </a: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hypomagnezemie</a:t>
            </a: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hypokalcemie</a:t>
            </a:r>
            <a:endParaRPr lang="cs-CZ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hypotyreóza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častější současné užité léků prolongujících </a:t>
            </a:r>
            <a:r>
              <a:rPr lang="cs-CZ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QTc</a:t>
            </a:r>
            <a:endParaRPr lang="cs-CZ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300"/>
              </a:spcBef>
            </a:pP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protiinfekční léky (</a:t>
            </a:r>
            <a:r>
              <a:rPr lang="cs-CZ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atb</a:t>
            </a: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antimykotika, </a:t>
            </a:r>
            <a:r>
              <a:rPr lang="cs-CZ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antipsychoitika</a:t>
            </a: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antidepresíva, antiemetika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355600" lvl="1" indent="-3556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neodstranitelné faktory</a:t>
            </a:r>
          </a:p>
          <a:p>
            <a:pPr lvl="1">
              <a:spcBef>
                <a:spcPts val="300"/>
              </a:spcBef>
            </a:pP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anamnéza náhlého úmrtí v rodině, LQTS</a:t>
            </a:r>
          </a:p>
          <a:p>
            <a:pPr lvl="1">
              <a:spcBef>
                <a:spcPts val="300"/>
              </a:spcBef>
            </a:pP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nevysvětlitelné synkopy</a:t>
            </a:r>
          </a:p>
          <a:p>
            <a:pPr lvl="1">
              <a:spcBef>
                <a:spcPts val="300"/>
              </a:spcBef>
            </a:pP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ženské pohlaví, vyšší věk, srdeční selhání, IM anamnesticky </a:t>
            </a:r>
          </a:p>
        </p:txBody>
      </p:sp>
    </p:spTree>
    <p:extLst>
      <p:ext uri="{BB962C8B-B14F-4D97-AF65-F5344CB8AC3E}">
        <p14:creationId xmlns:p14="http://schemas.microsoft.com/office/powerpoint/2010/main" val="319857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Arytmie a chemoterapie postup</a:t>
            </a:r>
            <a:endParaRPr lang="cs-CZ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2768–2801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616624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12-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 svodové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ekg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před zahájením léčby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stanovení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QTc</a:t>
            </a:r>
            <a:endParaRPr lang="cs-CZ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opakování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ekg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pacientů s anamnézou prodloužení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QTc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srdečního onemocnění, bradykardie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korekce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hydrominerálových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dysbalancí</a:t>
            </a:r>
            <a:endParaRPr lang="cs-CZ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při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QTc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500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nebo prodloužení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QTc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&gt;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nebo záchytu komorových arytmií přerušení terapie nebo změna léčiva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zvýšená pozornost ostatní medikaci, která potenciálně prodlužuje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QTc</a:t>
            </a:r>
            <a:endParaRPr lang="cs-CZ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volba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antikoagulace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pacientů s fibrilací síní (VKA/NOAC/LMWH) – vyšší riziko krvácení</a:t>
            </a:r>
            <a:endParaRPr lang="cs-CZ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148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Arteriální hypertenze</a:t>
            </a:r>
            <a:endParaRPr lang="cs-CZ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2768–2801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616624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nejčastěji inhibitory VEGF (11-45% pacientů)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pravidelné měření a korekce k normálním hodnotám</a:t>
            </a:r>
          </a:p>
          <a:p>
            <a:pPr>
              <a:spcBef>
                <a:spcPts val="300"/>
              </a:spcBef>
            </a:pPr>
            <a:endParaRPr lang="cs-CZ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Medikace: </a:t>
            </a:r>
          </a:p>
          <a:p>
            <a:pPr>
              <a:spcBef>
                <a:spcPts val="300"/>
              </a:spcBef>
            </a:pP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ACEi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/ARB, betablokátory,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nedihydropyridinové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Ca-blokátory (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amlo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-,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felodipin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srdeční selhání: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ACEi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/ARB a betablokátory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CAVE! </a:t>
            </a:r>
          </a:p>
          <a:p>
            <a:pPr>
              <a:spcBef>
                <a:spcPts val="300"/>
              </a:spcBef>
            </a:pP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dilthiazem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verapamil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ovlivňují cytochrom P 450  3A4 (podobně jako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VEGFi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cs-CZ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83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66726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Trombembolismus</a:t>
            </a:r>
            <a:endParaRPr lang="cs-CZ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0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Trombembolismus</a:t>
            </a:r>
            <a:endParaRPr lang="cs-CZ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2768–2801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616624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maligní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onemocnění mění aktivitu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prokoagulačních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antifibrinolytických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proagregačních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mechanizmů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Arteriální </a:t>
            </a:r>
            <a:r>
              <a:rPr lang="cs-C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trombóza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1 % pacientů 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pokročilé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fáze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nádorů pankreatu, prsu, kolorektálního Ca a Ca plic</a:t>
            </a:r>
          </a:p>
          <a:p>
            <a:pPr>
              <a:spcBef>
                <a:spcPts val="300"/>
              </a:spcBef>
            </a:pP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antracykliny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taxany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přípravky obsahujícími platinu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Žilní </a:t>
            </a:r>
            <a:r>
              <a:rPr lang="cs-C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trombóza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až 20 % onkologicky nemocných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vznik ovlivňuje typ chemoterapie, cesta podání léčiva (intravenózní podání), samotný nádor a předchozí riziko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trombembolismu</a:t>
            </a:r>
            <a:endParaRPr lang="cs-CZ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 chirurgických výkonech se doporučuje antitrombotická profylaxe po dobu minimálně čtyř týdnů </a:t>
            </a:r>
          </a:p>
          <a:p>
            <a:pPr marL="0" indent="0">
              <a:spcBef>
                <a:spcPts val="300"/>
              </a:spcBef>
              <a:buNone/>
            </a:pPr>
            <a:endParaRPr lang="cs-CZ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808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Trombembolismus</a:t>
            </a:r>
            <a:endParaRPr lang="cs-CZ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2768–2801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616624"/>
          </a:xfr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cs-CZ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Diagnostika </a:t>
            </a:r>
            <a:r>
              <a:rPr lang="cs-CZ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léčba</a:t>
            </a:r>
          </a:p>
          <a:p>
            <a:pPr>
              <a:spcBef>
                <a:spcPts val="300"/>
              </a:spcBef>
            </a:pPr>
            <a:r>
              <a:rPr lang="cs-CZ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vyhodnocení klinických symptom + zobrazovací metody</a:t>
            </a:r>
          </a:p>
          <a:p>
            <a:pPr>
              <a:spcBef>
                <a:spcPts val="300"/>
              </a:spcBef>
            </a:pPr>
            <a:r>
              <a:rPr lang="cs-CZ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terapie: podání </a:t>
            </a:r>
            <a:r>
              <a:rPr lang="cs-CZ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LMWH</a:t>
            </a:r>
            <a:r>
              <a:rPr lang="cs-CZ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cs-CZ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VKA</a:t>
            </a:r>
            <a:r>
              <a:rPr lang="cs-CZ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tří až šesti měsíců</a:t>
            </a:r>
          </a:p>
          <a:p>
            <a:pPr>
              <a:spcBef>
                <a:spcPts val="300"/>
              </a:spcBef>
            </a:pPr>
            <a:r>
              <a:rPr lang="cs-CZ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perspektivně </a:t>
            </a:r>
            <a:r>
              <a:rPr lang="cs-CZ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DOAC</a:t>
            </a:r>
            <a:r>
              <a:rPr lang="cs-CZ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(zatím absence dat)</a:t>
            </a:r>
          </a:p>
          <a:p>
            <a:pPr>
              <a:spcBef>
                <a:spcPts val="300"/>
              </a:spcBef>
            </a:pPr>
            <a:r>
              <a:rPr lang="cs-CZ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případě selhání </a:t>
            </a:r>
            <a:r>
              <a:rPr lang="cs-CZ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kavální</a:t>
            </a:r>
            <a:r>
              <a:rPr lang="cs-CZ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filtr</a:t>
            </a:r>
          </a:p>
          <a:p>
            <a:pPr marL="0" indent="0">
              <a:spcBef>
                <a:spcPts val="300"/>
              </a:spcBef>
              <a:buNone/>
            </a:pPr>
            <a:endParaRPr lang="cs-CZ" sz="2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cs-CZ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CAVE</a:t>
            </a:r>
            <a:r>
              <a:rPr lang="cs-CZ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 </a:t>
            </a:r>
          </a:p>
          <a:p>
            <a:pPr>
              <a:spcBef>
                <a:spcPts val="300"/>
              </a:spcBef>
            </a:pPr>
            <a:r>
              <a:rPr lang="cs-CZ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krvácivé komplikace 6x častější </a:t>
            </a:r>
          </a:p>
          <a:p>
            <a:pPr>
              <a:spcBef>
                <a:spcPts val="300"/>
              </a:spcBef>
            </a:pPr>
            <a:r>
              <a:rPr lang="cs-CZ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trombolýza častěji komplikovaná krvácením</a:t>
            </a:r>
          </a:p>
        </p:txBody>
      </p:sp>
    </p:spTree>
    <p:extLst>
      <p:ext uri="{BB962C8B-B14F-4D97-AF65-F5344CB8AC3E}">
        <p14:creationId xmlns:p14="http://schemas.microsoft.com/office/powerpoint/2010/main" val="322416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50702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Plicní hypertenze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39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Plicní hypertenze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2768–2801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616624"/>
          </a:xfr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cs-CZ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Patofyziologie </a:t>
            </a:r>
            <a:r>
              <a:rPr lang="cs-CZ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klinický obraz</a:t>
            </a:r>
          </a:p>
          <a:p>
            <a:pPr>
              <a:spcBef>
                <a:spcPts val="300"/>
              </a:spcBef>
            </a:pPr>
            <a:r>
              <a:rPr lang="cs-CZ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celkově vzácná, častěji po </a:t>
            </a:r>
            <a:r>
              <a:rPr lang="cs-CZ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dasatinibu</a:t>
            </a:r>
            <a:r>
              <a:rPr lang="cs-CZ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(méně cyklofosfamid a  alkylační látky)</a:t>
            </a:r>
          </a:p>
          <a:p>
            <a:pPr>
              <a:spcBef>
                <a:spcPts val="300"/>
              </a:spcBef>
            </a:pPr>
            <a:r>
              <a:rPr lang="cs-CZ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8 - 40 </a:t>
            </a:r>
            <a:r>
              <a:rPr lang="cs-CZ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měsíců po ukončení terapie </a:t>
            </a:r>
          </a:p>
          <a:p>
            <a:pPr>
              <a:spcBef>
                <a:spcPts val="300"/>
              </a:spcBef>
            </a:pPr>
            <a:r>
              <a:rPr lang="cs-CZ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často reverzibilní - vymizí po přerušení léčby nebo náhradou za </a:t>
            </a:r>
            <a:r>
              <a:rPr lang="cs-CZ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nilotinib</a:t>
            </a:r>
            <a:endParaRPr lang="cs-CZ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cs-CZ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Terapie:</a:t>
            </a:r>
          </a:p>
          <a:p>
            <a:pPr>
              <a:spcBef>
                <a:spcPts val="300"/>
              </a:spcBef>
            </a:pPr>
            <a:r>
              <a:rPr lang="cs-CZ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obdoba terapie </a:t>
            </a:r>
            <a:r>
              <a:rPr lang="cs-CZ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iPAH</a:t>
            </a:r>
            <a:endParaRPr lang="cs-CZ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95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Plicní </a:t>
            </a:r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hypertenze – základní strategie</a:t>
            </a:r>
            <a:endParaRPr lang="cs-CZ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2768–2801</a:t>
            </a:r>
          </a:p>
        </p:txBody>
      </p:sp>
      <p:pic>
        <p:nvPicPr>
          <p:cNvPr id="6" name="Obrázek 5"/>
          <p:cNvPicPr/>
          <p:nvPr/>
        </p:nvPicPr>
        <p:blipFill rotWithShape="1">
          <a:blip r:embed="rId2"/>
          <a:srcRect l="51533" t="19744" r="9961" b="15905"/>
          <a:stretch/>
        </p:blipFill>
        <p:spPr bwMode="auto">
          <a:xfrm>
            <a:off x="1619672" y="764704"/>
            <a:ext cx="5616624" cy="5607332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5248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Kardiotoxicita</a:t>
            </a:r>
            <a:r>
              <a:rPr lang="cs-C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protinádorové léčby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Obrázek 4"/>
          <p:cNvPicPr/>
          <p:nvPr/>
        </p:nvPicPr>
        <p:blipFill rotWithShape="1">
          <a:blip r:embed="rId2"/>
          <a:srcRect l="9149" t="12198" r="11690" b="24554"/>
          <a:stretch/>
        </p:blipFill>
        <p:spPr bwMode="auto">
          <a:xfrm>
            <a:off x="467544" y="1124744"/>
            <a:ext cx="7848872" cy="288032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547664" y="6093296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2768–2801</a:t>
            </a:r>
            <a:endParaRPr lang="cs-CZ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en-US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</a:t>
            </a: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Vasa 59 (2017) 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e181–e195</a:t>
            </a:r>
            <a:r>
              <a:rPr lang="cs-CZ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6" t="30264" r="27681" b="22611"/>
          <a:stretch/>
        </p:blipFill>
        <p:spPr bwMode="auto">
          <a:xfrm>
            <a:off x="1835696" y="2924944"/>
            <a:ext cx="7107590" cy="30371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3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2768–2801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111388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cs-CZ" sz="3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Onemocnění periferních </a:t>
            </a:r>
            <a:r>
              <a:rPr lang="cs-CZ" sz="3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tepen</a:t>
            </a:r>
          </a:p>
          <a:p>
            <a:pPr>
              <a:spcBef>
                <a:spcPts val="6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terapie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nilotinibem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ponatinibem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či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inhibitory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BCR-ABL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kinázy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až 30% postižení tepen dolních končetin</a:t>
            </a:r>
          </a:p>
          <a:p>
            <a:pPr>
              <a:spcBef>
                <a:spcPts val="6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časně či s odstupem (měsíce či léta)</a:t>
            </a:r>
          </a:p>
          <a:p>
            <a:pPr>
              <a:spcBef>
                <a:spcPts val="300"/>
              </a:spcBef>
            </a:pPr>
            <a:endParaRPr lang="cs-CZ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en-US" sz="33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Cévní</a:t>
            </a:r>
            <a:r>
              <a:rPr lang="en-US" sz="3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mozková</a:t>
            </a:r>
            <a:r>
              <a:rPr lang="en-US" sz="3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příhoda</a:t>
            </a:r>
            <a:r>
              <a:rPr lang="en-US" sz="3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sz="33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↑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iziko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iradiaci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mediastina,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krku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hlavy</a:t>
            </a:r>
            <a:endParaRPr lang="cs-CZ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300"/>
              </a:spcBef>
              <a:buNone/>
            </a:pPr>
            <a:endParaRPr lang="cs-CZ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en-US" sz="33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Diagnostika</a:t>
            </a:r>
            <a:r>
              <a:rPr lang="en-US" sz="3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sz="33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léčba</a:t>
            </a:r>
            <a:r>
              <a:rPr lang="en-US" sz="3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sz="33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6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případě rizikové terapie -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vyšetření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přítomnosti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PAD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určení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rizikových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faktorů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fyzikální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vyšetření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určení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indexu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kotník-paže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cs-CZ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6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symptomatických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pacientů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zváž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protidestičkov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léčb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</a:p>
          <a:p>
            <a:pPr>
              <a:spcBef>
                <a:spcPts val="600"/>
              </a:spcBef>
            </a:pP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revaskularizace</a:t>
            </a:r>
            <a:endParaRPr lang="cs-CZ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600"/>
              </a:spcBef>
            </a:pP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radioterapii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hlavy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krku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pro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lymfom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screening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poškození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cerebrovaskulárních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cév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duplexním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ultrazvukem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každých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pět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</a:t>
            </a:r>
            <a:endParaRPr lang="cs-CZ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514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2768–2801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561662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300"/>
              </a:spcBef>
              <a:buNone/>
            </a:pPr>
            <a:r>
              <a:rPr lang="cs-CZ" sz="3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Onemocnění perikardu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Akutní perikarditida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(iradiace,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chmoterapie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6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dg. echokardiografie,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CT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vyšetření, punkce/fenestrace perikardu</a:t>
            </a:r>
          </a:p>
          <a:p>
            <a:pPr>
              <a:spcBef>
                <a:spcPts val="6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protizánětlivé léky, kolchicin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Chronická perikarditida</a:t>
            </a:r>
          </a:p>
          <a:p>
            <a:pPr>
              <a:spcBef>
                <a:spcPts val="6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latence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měsíců až 15 </a:t>
            </a:r>
            <a:endParaRPr lang="cs-CZ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6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dojít k rozvoji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chronické perikarditidy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výpotku (často asymptomatických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6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mohou vymizet nebo progrese do stadia konstrikce</a:t>
            </a:r>
            <a:endParaRPr lang="cs-CZ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784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360040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Strategie snížení chemoterapií </a:t>
            </a: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navozené </a:t>
            </a:r>
            <a:r>
              <a:rPr lang="cs-CZ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kardiotoxicity</a:t>
            </a: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38" t="21838" r="16956" b="4144"/>
          <a:stretch/>
        </p:blipFill>
        <p:spPr bwMode="auto">
          <a:xfrm>
            <a:off x="2267744" y="620687"/>
            <a:ext cx="4352576" cy="61374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72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26" descr="FOTO INTER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153400" cy="61166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627784" y="5733256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Děkuji za pozornost...</a:t>
            </a:r>
            <a:endParaRPr lang="cs-CZ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531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784976" cy="792088"/>
          </a:xfrm>
        </p:spPr>
        <p:txBody>
          <a:bodyPr>
            <a:noAutofit/>
          </a:bodyPr>
          <a:lstStyle/>
          <a:p>
            <a:r>
              <a:rPr lang="cs-CZ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Medikamentózní prevence </a:t>
            </a:r>
            <a:r>
              <a:rPr lang="cs-CZ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kardiotoxicity</a:t>
            </a:r>
            <a:endParaRPr lang="en-US" sz="36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23549" y="1556792"/>
            <a:ext cx="80648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6575" lvl="1" indent="-536575">
              <a:buFont typeface="Arial" pitchFamily="34" charset="0"/>
              <a:buChar char="•"/>
            </a:pPr>
            <a:r>
              <a:rPr lang="cs-CZ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dexrazoxan</a:t>
            </a:r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</a:p>
          <a:p>
            <a:pPr marL="993775" lvl="2" indent="-536575">
              <a:buFont typeface="Arial" pitchFamily="34" charset="0"/>
              <a:buChar char="•"/>
            </a:pPr>
            <a:r>
              <a:rPr lang="cs-CZ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chelatační</a:t>
            </a:r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vlastnosti</a:t>
            </a:r>
          </a:p>
          <a:p>
            <a:pPr marL="993775" lvl="2" indent="-536575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inhibuje </a:t>
            </a:r>
            <a:r>
              <a:rPr lang="cs-CZ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tropoizomerázu</a:t>
            </a:r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II (nevede k poškození DNA)</a:t>
            </a:r>
          </a:p>
          <a:p>
            <a:pPr marL="457200" lvl="2"/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EMA 2011: kontraindikace u dětí a dospívajících - ↑ výskyt AML a MDS, indikace u dospělých s pokročilým onemocněním a vysokou dávkou </a:t>
            </a:r>
            <a:r>
              <a:rPr lang="cs-CZ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antracyklinů</a:t>
            </a:r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)</a:t>
            </a:r>
          </a:p>
          <a:p>
            <a:pPr marL="536575" lvl="1" indent="-536575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ostatní medikace: </a:t>
            </a:r>
            <a:r>
              <a:rPr lang="cs-CZ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ACEi</a:t>
            </a:r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betablokátory</a:t>
            </a:r>
          </a:p>
        </p:txBody>
      </p:sp>
    </p:spTree>
    <p:extLst>
      <p:ext uri="{BB962C8B-B14F-4D97-AF65-F5344CB8AC3E}">
        <p14:creationId xmlns:p14="http://schemas.microsoft.com/office/powerpoint/2010/main" val="245067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Možnosti echokardiografie </a:t>
            </a:r>
            <a:br>
              <a:rPr lang="cs-C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cs-C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v dg </a:t>
            </a:r>
            <a:r>
              <a:rPr lang="cs-CZ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kardiotoxicity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4016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Vyšetření diastolické funkce komor</a:t>
            </a:r>
          </a:p>
          <a:p>
            <a:r>
              <a:rPr lang="cs-CZ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transmitrální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nebo tkáňově dopplerovské vyšetření (</a:t>
            </a:r>
            <a:r>
              <a:rPr lang="cs-CZ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mitrál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 či trikuspidálního </a:t>
            </a:r>
            <a:r>
              <a:rPr lang="cs-CZ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annulu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)</a:t>
            </a:r>
            <a:endParaRPr lang="cs-CZ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endParaRPr lang="cs-CZ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None/>
            </a:pPr>
            <a:endParaRPr lang="cs-CZ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94" r="38490" b="15110"/>
          <a:stretch/>
        </p:blipFill>
        <p:spPr bwMode="auto">
          <a:xfrm>
            <a:off x="2200633" y="2922651"/>
            <a:ext cx="1795679" cy="382905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8" t="5200" r="51050" b="27799"/>
          <a:stretch/>
        </p:blipFill>
        <p:spPr bwMode="auto">
          <a:xfrm>
            <a:off x="179512" y="2922652"/>
            <a:ext cx="1913528" cy="38290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5" r="19057"/>
          <a:stretch/>
        </p:blipFill>
        <p:spPr bwMode="auto">
          <a:xfrm>
            <a:off x="5290374" y="2935218"/>
            <a:ext cx="2656744" cy="38290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893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84976" cy="864096"/>
          </a:xfrm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Jsou </a:t>
            </a:r>
            <a:r>
              <a:rPr lang="cs-CZ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kardiomarkery</a:t>
            </a:r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schopné predikovat </a:t>
            </a:r>
            <a:r>
              <a:rPr lang="cs-CZ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kardiotoxicitu</a:t>
            </a:r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?</a:t>
            </a:r>
            <a:endParaRPr lang="en-US" sz="36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755576" y="6309320"/>
            <a:ext cx="8229600" cy="392907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cs-CZ" sz="1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Cardinale</a:t>
            </a:r>
            <a:r>
              <a:rPr lang="cs-CZ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 et al. </a:t>
            </a:r>
            <a:r>
              <a:rPr lang="nl-NL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JCO September 1, </a:t>
            </a:r>
            <a:r>
              <a:rPr lang="nl-NL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2010</a:t>
            </a:r>
            <a:r>
              <a:rPr lang="cs-CZ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nl-NL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28</a:t>
            </a:r>
            <a:r>
              <a:rPr lang="cs-CZ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nl-NL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r>
              <a:rPr lang="cs-CZ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</a:t>
            </a:r>
            <a:r>
              <a:rPr lang="nl-NL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3910-3916</a:t>
            </a:r>
            <a:endParaRPr lang="en-US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39552" y="1412776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251 pacientů léčených </a:t>
            </a:r>
            <a:r>
              <a:rPr lang="cs-CZ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trastuzumabem</a:t>
            </a:r>
            <a:endParaRPr lang="cs-CZ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stanoveny hladiny </a:t>
            </a:r>
            <a:r>
              <a:rPr lang="cs-CZ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TnI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32960" r="4777" b="7447"/>
          <a:stretch/>
        </p:blipFill>
        <p:spPr bwMode="auto">
          <a:xfrm>
            <a:off x="180038" y="2564904"/>
            <a:ext cx="8639907" cy="315350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472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84976" cy="648072"/>
          </a:xfrm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Role </a:t>
            </a:r>
            <a:r>
              <a:rPr lang="cs-CZ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natriuretických</a:t>
            </a:r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peptidů</a:t>
            </a:r>
            <a:b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- porovnání EF a BNP</a:t>
            </a:r>
            <a:endParaRPr lang="en-US" sz="36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755576" y="6309320"/>
            <a:ext cx="8229600" cy="392907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cs-CZ" sz="1800" b="1" i="1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PloS</a:t>
            </a:r>
            <a:r>
              <a:rPr lang="cs-CZ" sz="1800" b="1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1800" b="1" i="1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</a:t>
            </a:r>
            <a:r>
              <a:rPr lang="cs-CZ" sz="1800" b="1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 </a:t>
            </a:r>
            <a:r>
              <a:rPr lang="en-U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6;9(5):e96736. </a:t>
            </a:r>
            <a:r>
              <a:rPr lang="en-US" sz="1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</a:t>
            </a:r>
            <a:r>
              <a:rPr lang="en-U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10.1371/journal.pone.0096736</a:t>
            </a:r>
            <a:r>
              <a:rPr lang="en-US" sz="1800" dirty="0"/>
              <a:t>. </a:t>
            </a:r>
            <a:endParaRPr lang="en-US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9" t="16615" r="25881" b="62387"/>
          <a:stretch/>
        </p:blipFill>
        <p:spPr bwMode="auto">
          <a:xfrm>
            <a:off x="755576" y="1552670"/>
            <a:ext cx="7648165" cy="1804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9" t="24529" r="31124" b="59538"/>
          <a:stretch/>
        </p:blipFill>
        <p:spPr bwMode="auto">
          <a:xfrm>
            <a:off x="279149" y="3573016"/>
            <a:ext cx="8685339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67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cs-C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Strategie detekce dysfunkce LK (</a:t>
            </a:r>
            <a:r>
              <a:rPr lang="cs-CZ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antracykliny</a:t>
            </a:r>
            <a:r>
              <a:rPr lang="cs-C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HER-2 terapie, inhibitory VEGF)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184576"/>
          </a:xfr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řed </a:t>
            </a:r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zahájením </a:t>
            </a: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léčby</a:t>
            </a:r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stratifikace rizika </a:t>
            </a:r>
          </a:p>
          <a:p>
            <a:pPr>
              <a:spcBef>
                <a:spcPts val="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echokardiografie</a:t>
            </a:r>
            <a:endParaRPr lang="cs-CZ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Echokardiografie v průběhu </a:t>
            </a: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léčby</a:t>
            </a:r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</a:pPr>
            <a:r>
              <a:rPr lang="cs-CZ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low-risc</a:t>
            </a:r>
            <a:r>
              <a:rPr lang="cs-CZ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 dosažení 200mg/m</a:t>
            </a:r>
            <a:r>
              <a:rPr lang="cs-CZ" sz="28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doxorubicinu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(nebo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ekvivalentu) nebo 4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cyklech HER2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terapie</a:t>
            </a:r>
          </a:p>
          <a:p>
            <a:pPr>
              <a:spcBef>
                <a:spcPts val="0"/>
              </a:spcBef>
            </a:pPr>
            <a:r>
              <a:rPr lang="cs-CZ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high-risc</a:t>
            </a:r>
            <a:r>
              <a:rPr lang="cs-CZ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častěji (role kardiomarkerů)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 ukončení léčby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dosažení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300mg/m</a:t>
            </a:r>
            <a:r>
              <a:rPr lang="cs-CZ" sz="28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doxorubicinu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nebo ti, u kterých vznikla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dysfunkce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za 1 a 5 let po ukončení terapie</a:t>
            </a:r>
          </a:p>
          <a:p>
            <a:pPr>
              <a:spcBef>
                <a:spcPts val="300"/>
              </a:spcBef>
            </a:pPr>
            <a:endParaRPr lang="cs-CZ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endParaRPr lang="cs-CZ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300"/>
              </a:spcBef>
            </a:pP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867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Iniciální stratifikace rizika</a:t>
            </a:r>
            <a:endParaRPr lang="cs-CZ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833190"/>
              </p:ext>
            </p:extLst>
          </p:nvPr>
        </p:nvGraphicFramePr>
        <p:xfrm>
          <a:off x="179512" y="1052737"/>
          <a:ext cx="8712968" cy="5112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397886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solidFill>
                            <a:schemeClr val="tx1"/>
                          </a:solidFill>
                        </a:rPr>
                        <a:t>Současné</a:t>
                      </a:r>
                      <a:r>
                        <a:rPr lang="cs-CZ" sz="2000" baseline="0" dirty="0" smtClean="0">
                          <a:solidFill>
                            <a:schemeClr val="tx1"/>
                          </a:solidFill>
                        </a:rPr>
                        <a:t> onemocnění 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solidFill>
                            <a:schemeClr val="tx1"/>
                          </a:solidFill>
                        </a:rPr>
                        <a:t>Demografické a ostatní faktory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04137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srdeční selhání (</a:t>
                      </a:r>
                      <a:r>
                        <a:rPr lang="cs-CZ" dirty="0" err="1" smtClean="0"/>
                        <a:t>HFrEF</a:t>
                      </a:r>
                      <a:r>
                        <a:rPr lang="cs-CZ" dirty="0" smtClean="0"/>
                        <a:t>, </a:t>
                      </a:r>
                      <a:r>
                        <a:rPr lang="cs-CZ" dirty="0" err="1" smtClean="0"/>
                        <a:t>HFpEF</a:t>
                      </a:r>
                      <a:r>
                        <a:rPr lang="cs-CZ" dirty="0" smtClean="0"/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asymptomatická</a:t>
                      </a:r>
                      <a:r>
                        <a:rPr lang="cs-CZ" baseline="0" dirty="0" smtClean="0"/>
                        <a:t> dysfunkce LK (LVEF &lt; 50%, ↑ NP)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ICHS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chlopenní vada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arteriální hypertenze s hypertrofií LK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kardiomyopatie (hypertrofická, dilatační, restriktivní)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sarkoidóza srdce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významné arytmie (</a:t>
                      </a:r>
                      <a:r>
                        <a:rPr lang="cs-CZ" baseline="0" dirty="0" err="1" smtClean="0"/>
                        <a:t>FiS</a:t>
                      </a:r>
                      <a:r>
                        <a:rPr lang="cs-CZ" baseline="0" dirty="0" smtClean="0"/>
                        <a:t>, VT)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věk (pod 18 let a nad 50 let pro </a:t>
                      </a:r>
                      <a:r>
                        <a:rPr lang="cs-CZ" dirty="0" err="1" smtClean="0"/>
                        <a:t>trastuzumab</a:t>
                      </a:r>
                      <a:r>
                        <a:rPr lang="cs-CZ" dirty="0" smtClean="0"/>
                        <a:t>, nad 65 let pro </a:t>
                      </a:r>
                      <a:r>
                        <a:rPr lang="cs-CZ" dirty="0" err="1" smtClean="0"/>
                        <a:t>antracykliny</a:t>
                      </a:r>
                      <a:r>
                        <a:rPr lang="cs-CZ" dirty="0" smtClean="0"/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pozitivní rodinná anamnéza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arteriální</a:t>
                      </a:r>
                      <a:r>
                        <a:rPr lang="cs-CZ" baseline="0" dirty="0" smtClean="0"/>
                        <a:t> hypertenze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diabetes mellitus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err="1" smtClean="0"/>
                        <a:t>hypercholesterolemie</a:t>
                      </a:r>
                      <a:endParaRPr lang="cs-CZ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7886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tx1"/>
                          </a:solidFill>
                        </a:rPr>
                        <a:t>Předchozí onemocnění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tx1"/>
                          </a:solidFill>
                        </a:rPr>
                        <a:t>Ostatní rizikové faktory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27541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předchozí terapie </a:t>
                      </a:r>
                      <a:r>
                        <a:rPr lang="cs-CZ" dirty="0" err="1" smtClean="0"/>
                        <a:t>antracykliny</a:t>
                      </a:r>
                      <a:endParaRPr lang="cs-CZ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iradiace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kouření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alkohol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obezita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sedavý</a:t>
                      </a:r>
                      <a:r>
                        <a:rPr lang="cs-CZ" baseline="0" dirty="0" smtClean="0"/>
                        <a:t> způsob života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268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FFFF00"/>
                </a:solidFill>
              </a:rPr>
              <a:t>Prognóza pacientů se srdečním selháváním v důsledku chemoterapie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9" t="36692" r="19031" b="10157"/>
          <a:stretch/>
        </p:blipFill>
        <p:spPr bwMode="auto">
          <a:xfrm>
            <a:off x="107504" y="1412776"/>
            <a:ext cx="8836123" cy="43593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699791" y="6444044"/>
            <a:ext cx="6408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Felker</a:t>
            </a:r>
            <a:r>
              <a:rPr lang="cs-CZ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 et al. N </a:t>
            </a:r>
            <a:r>
              <a:rPr lang="cs-CZ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Engl</a:t>
            </a:r>
            <a:r>
              <a:rPr lang="cs-CZ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 Med. 2000 </a:t>
            </a:r>
            <a:r>
              <a:rPr lang="cs-CZ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13; 342(15</a:t>
            </a:r>
            <a:r>
              <a:rPr lang="cs-CZ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):1077-84.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466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cs-CZ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Postup při poklesu LVEF</a:t>
            </a:r>
            <a:endParaRPr lang="cs-CZ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184576"/>
          </a:xfr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cs-C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při </a:t>
            </a:r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poklesu EF LK (↓ LVEF &gt;10% na hodnoty pod 50%)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medikace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ACEi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/ARB a betablokátory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prevence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dalšího poklesu LVEF a terapie HF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indikace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medikace 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ACEi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/ARB a betablokátory bez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ohledu na symptomy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(tj. symptomatický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asymptomatický pokles LVEF)</a:t>
            </a:r>
          </a:p>
          <a:p>
            <a:pPr>
              <a:spcBef>
                <a:spcPts val="300"/>
              </a:spcBef>
            </a:pPr>
            <a:endParaRPr lang="cs-CZ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300"/>
              </a:spcBef>
            </a:pP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2768–2801</a:t>
            </a:r>
          </a:p>
        </p:txBody>
      </p:sp>
    </p:spTree>
    <p:extLst>
      <p:ext uri="{BB962C8B-B14F-4D97-AF65-F5344CB8AC3E}">
        <p14:creationId xmlns:p14="http://schemas.microsoft.com/office/powerpoint/2010/main" val="381741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</a:pPr>
            <a:r>
              <a:rPr lang="cs-CZ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Kardiotoxicita</a:t>
            </a:r>
            <a:r>
              <a:rPr lang="cs-C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psychofarmak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61662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Klozapin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(2.generace antipsychotik)</a:t>
            </a:r>
          </a:p>
          <a:p>
            <a:pPr>
              <a:spcBef>
                <a:spcPts val="0"/>
              </a:spcBef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abnormity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ekg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(↑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QTc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echokardiogramu až 60%</a:t>
            </a:r>
          </a:p>
          <a:p>
            <a:pPr>
              <a:spcBef>
                <a:spcPts val="0"/>
              </a:spcBef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↑ hladiny </a:t>
            </a: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troponinů 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CK (30%)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Projevy:</a:t>
            </a:r>
          </a:p>
          <a:p>
            <a:pPr>
              <a:spcBef>
                <a:spcPts val="0"/>
              </a:spcBef>
            </a:pP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tachykardie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dušnost, 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srdeční </a:t>
            </a: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selhání</a:t>
            </a: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myokarditida a perikarditida (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IgE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zprostředkovaný mechanismus)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Terapie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ACEi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diuretika, betablokátory, při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eosinofilii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kortikoidy</a:t>
            </a:r>
          </a:p>
          <a:p>
            <a:pPr>
              <a:spcBef>
                <a:spcPts val="0"/>
              </a:spcBef>
            </a:pPr>
            <a:endParaRPr lang="cs-CZ" sz="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Arytmie a psychofarmaka </a:t>
            </a:r>
          </a:p>
          <a:p>
            <a:pPr>
              <a:spcBef>
                <a:spcPts val="0"/>
              </a:spcBef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↑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QTc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komorové arytmie -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torsades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pointes</a:t>
            </a: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antidepresíva (např. amitriptylin,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amoxapin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klomipramin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imipramin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nortriptylin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protriptylin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0"/>
              </a:spcBef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antipsychotika (chlorpromazin,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haloperidol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sertindol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klozapin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risperidon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ziprasidon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či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amisulprid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0"/>
              </a:spcBef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sedativa (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droperidol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0"/>
              </a:spcBef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vznik usnadňuje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minerálová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dysbalance</a:t>
            </a: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712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79909"/>
            <a:ext cx="8229600" cy="4929411"/>
          </a:xfrm>
        </p:spPr>
        <p:txBody>
          <a:bodyPr>
            <a:normAutofit/>
          </a:bodyPr>
          <a:lstStyle/>
          <a:p>
            <a:pPr>
              <a:spcBef>
                <a:spcPts val="4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dysfunkce myokardu/srdeční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selhání</a:t>
            </a:r>
          </a:p>
          <a:p>
            <a:pPr>
              <a:spcBef>
                <a:spcPts val="4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postižení koronárních tepen</a:t>
            </a:r>
          </a:p>
          <a:p>
            <a:pPr>
              <a:spcBef>
                <a:spcPts val="4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postižení chlopní</a:t>
            </a:r>
          </a:p>
          <a:p>
            <a:pPr>
              <a:spcBef>
                <a:spcPts val="4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arytmie, změny QT</a:t>
            </a:r>
          </a:p>
          <a:p>
            <a:pPr>
              <a:spcBef>
                <a:spcPts val="4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arteriální hypertenze</a:t>
            </a:r>
          </a:p>
          <a:p>
            <a:pPr>
              <a:spcBef>
                <a:spcPts val="400"/>
              </a:spcBef>
            </a:pP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trombembolismus</a:t>
            </a:r>
            <a:endParaRPr lang="cs-CZ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4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onemocnění periferních tepen, CMP</a:t>
            </a:r>
          </a:p>
          <a:p>
            <a:pPr>
              <a:spcBef>
                <a:spcPts val="4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plicní hypertenze</a:t>
            </a:r>
          </a:p>
          <a:p>
            <a:pPr>
              <a:spcBef>
                <a:spcPts val="4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postižení perikardu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490662"/>
            <a:ext cx="8229600" cy="634082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Kardiovaskulární komplikace onkologické léčby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19672" y="644404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2768–2801</a:t>
            </a:r>
            <a:r>
              <a:rPr lang="cs-CZ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887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Kardiovaskulární toxicita chemoterapeutik</a:t>
            </a:r>
            <a:endParaRPr lang="cs-CZ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427221"/>
              </p:ext>
            </p:extLst>
          </p:nvPr>
        </p:nvGraphicFramePr>
        <p:xfrm>
          <a:off x="395536" y="1052735"/>
          <a:ext cx="8496944" cy="5256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1327"/>
                <a:gridCol w="6245617"/>
              </a:tblGrid>
              <a:tr h="1087569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Srdeční selhání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antracykliny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antrachinolony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cyklofosmamid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antimetabolity,</a:t>
                      </a:r>
                      <a:r>
                        <a:rPr lang="cs-CZ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b="1" baseline="0" dirty="0" err="1" smtClean="0">
                          <a:solidFill>
                            <a:schemeClr val="tx1"/>
                          </a:solidFill>
                        </a:rPr>
                        <a:t>antimikrotubulární</a:t>
                      </a:r>
                      <a:r>
                        <a:rPr lang="cs-CZ" b="1" baseline="0" dirty="0" smtClean="0">
                          <a:solidFill>
                            <a:schemeClr val="tx1"/>
                          </a:solidFill>
                        </a:rPr>
                        <a:t> látky, monoklonální </a:t>
                      </a:r>
                      <a:r>
                        <a:rPr lang="cs-CZ" b="1" baseline="0" dirty="0" err="1" smtClean="0">
                          <a:solidFill>
                            <a:schemeClr val="tx1"/>
                          </a:solidFill>
                        </a:rPr>
                        <a:t>protiklátky</a:t>
                      </a:r>
                      <a:r>
                        <a:rPr lang="cs-CZ" b="1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inhibitory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thyrozinkináz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 a proteáz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1298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Postižení koronárních tepen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antimetabolity (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fluorouracil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),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inhibitotory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 VEGF,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cisplatina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radioterapie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1070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Postižení chlopní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radioterapie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1070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Arytmie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většina chemoterapeutik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1070">
                <a:tc>
                  <a:txBody>
                    <a:bodyPr/>
                    <a:lstStyle/>
                    <a:p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Trombembolismus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antracykliny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taxany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cisplatina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VEGF inhibitory, tamoxifen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1298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Periferní tepny/CMP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nilotinib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ponatinib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TKIs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L-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asparagináza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cisplatina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methotrexat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5-FU a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paclitaxel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1070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Hypertenze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bevacizumab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cisplatina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sunitinib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sorafenib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107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Plicní hypertenze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dasatinib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cyklophosfamid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, alkylující látky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1070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Peri/myokarditis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anthracy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lin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, cy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lophos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f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amid,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cytarabin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a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bleomycin),</a:t>
                      </a:r>
                      <a:endParaRPr lang="cs-CZ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560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82750"/>
            <a:ext cx="8229600" cy="562074"/>
          </a:xfrm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Srdeční selhání v důsledku chemoterapie</a:t>
            </a:r>
            <a:endParaRPr lang="cs-CZ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129614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300"/>
              </a:spcBef>
              <a:buNone/>
            </a:pPr>
            <a:r>
              <a:rPr lang="cs-CZ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cs-CZ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ancer</a:t>
            </a:r>
            <a:r>
              <a:rPr lang="cs-CZ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therapeutics-related</a:t>
            </a:r>
            <a:r>
              <a:rPr lang="cs-CZ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cardiac</a:t>
            </a:r>
            <a:r>
              <a:rPr lang="cs-CZ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dysfunction</a:t>
            </a:r>
            <a:r>
              <a:rPr lang="cs-CZ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(CTRCD)</a:t>
            </a:r>
            <a:endParaRPr lang="cs-CZ" sz="17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endParaRPr lang="cs-CZ" sz="28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endParaRPr lang="cs-CZ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300"/>
              </a:spcBef>
            </a:pP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602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Srdeční selhání v důsledku chemoterapie</a:t>
            </a:r>
            <a:endParaRPr lang="cs-CZ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300"/>
              </a:spcBef>
            </a:pPr>
            <a:r>
              <a:rPr lang="cs-CZ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cs-CZ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ancer</a:t>
            </a:r>
            <a:r>
              <a:rPr lang="cs-CZ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therapeutics-related</a:t>
            </a:r>
            <a:r>
              <a:rPr lang="cs-CZ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cardiac</a:t>
            </a:r>
            <a:r>
              <a:rPr lang="cs-CZ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dysfunction</a:t>
            </a:r>
            <a:r>
              <a:rPr lang="cs-CZ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(CTRCD)</a:t>
            </a:r>
            <a:endParaRPr lang="cs-CZ" sz="17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cs-CZ" sz="3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Definice</a:t>
            </a:r>
          </a:p>
          <a:p>
            <a:pPr>
              <a:spcBef>
                <a:spcPts val="300"/>
              </a:spcBef>
            </a:pPr>
            <a:r>
              <a:rPr lang="cs-CZ" sz="2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</a:t>
            </a:r>
            <a:r>
              <a:rPr lang="cs-CZ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definována jako pokles LVEF ≥ 10% </a:t>
            </a:r>
            <a:r>
              <a:rPr lang="cs-CZ" sz="2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 hranice </a:t>
            </a:r>
            <a:r>
              <a:rPr lang="cs-CZ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normy (2D, 3D, </a:t>
            </a:r>
            <a:r>
              <a:rPr lang="cs-CZ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Simpsonova</a:t>
            </a:r>
            <a:r>
              <a:rPr lang="cs-CZ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metoda</a:t>
            </a:r>
            <a:r>
              <a:rPr lang="cs-CZ" sz="2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300"/>
              </a:spcBef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nutná konfirmace za 2-3 týdny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globální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longitudinální </a:t>
            </a:r>
            <a:r>
              <a:rPr lang="cs-CZ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strain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(GLS) 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pokles ≥ </a:t>
            </a: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15% predikuje pokles EF (nutná validace</a:t>
            </a: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Podle klinických příznaků</a:t>
            </a:r>
            <a:endParaRPr lang="cs-CZ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symptomatická, asymptomatická dysfunkce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Podle doby vzniku</a:t>
            </a: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akutní, intermediální, pozdní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Podle reverzibility</a:t>
            </a:r>
            <a:endParaRPr lang="cs-CZ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r>
              <a:rPr lang="cs-C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reverzibilní, ireverzibilní</a:t>
            </a:r>
          </a:p>
          <a:p>
            <a:pPr>
              <a:spcBef>
                <a:spcPts val="300"/>
              </a:spcBef>
            </a:pPr>
            <a:endParaRPr lang="cs-CZ" sz="28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300"/>
              </a:spcBef>
            </a:pPr>
            <a:endParaRPr lang="cs-CZ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300"/>
              </a:spcBef>
            </a:pP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009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Výskyt chemoterapií indukované dysfunkce LK</a:t>
            </a:r>
            <a:endParaRPr lang="cs-CZ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46" t="16836" r="28266" b="35665"/>
          <a:stretch/>
        </p:blipFill>
        <p:spPr bwMode="auto">
          <a:xfrm>
            <a:off x="272246" y="712519"/>
            <a:ext cx="4083730" cy="57763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47" t="64612" r="28272" b="5448"/>
          <a:stretch/>
        </p:blipFill>
        <p:spPr bwMode="auto">
          <a:xfrm>
            <a:off x="4536403" y="1850827"/>
            <a:ext cx="3924029" cy="3499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547664" y="6093296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Heart Journal (2016) 37, 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2768–2801</a:t>
            </a:r>
            <a:endParaRPr lang="cs-CZ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en-US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</a:t>
            </a: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Vasa 59 (2017) 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e181–e195</a:t>
            </a:r>
            <a:r>
              <a:rPr lang="cs-CZ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7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1896</Words>
  <Application>Microsoft Office PowerPoint</Application>
  <PresentationFormat>Předvádění na obrazovce (4:3)</PresentationFormat>
  <Paragraphs>311</Paragraphs>
  <Slides>41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2" baseType="lpstr">
      <vt:lpstr>Motiv systému Office</vt:lpstr>
      <vt:lpstr>KARDIO-ONKOLOGIE  - NOVÉ ESC DOPORUČENÍ</vt:lpstr>
      <vt:lpstr>Význam kardiotoxicity</vt:lpstr>
      <vt:lpstr>Kardiotoxicita protinádorové léčby </vt:lpstr>
      <vt:lpstr>Prognóza pacientů se srdečním selháváním v důsledku chemoterapie</vt:lpstr>
      <vt:lpstr>Kardiovaskulární komplikace onkologické léčby</vt:lpstr>
      <vt:lpstr>Kardiovaskulární toxicita chemoterapeutik</vt:lpstr>
      <vt:lpstr>Srdeční selhání v důsledku chemoterapie</vt:lpstr>
      <vt:lpstr>Srdeční selhání v důsledku chemoterapie</vt:lpstr>
      <vt:lpstr>Výskyt chemoterapií indukované dysfunkce LK</vt:lpstr>
      <vt:lpstr>Iniciální stratifikace rizika</vt:lpstr>
      <vt:lpstr>Strategie detekce dysfunkce LK  (antracykliny, HER-2 terapie, inhibitory VEGF)</vt:lpstr>
      <vt:lpstr>Diagnostika kardiotoxicity</vt:lpstr>
      <vt:lpstr>Diagnostika dysfunkce myokardu</vt:lpstr>
      <vt:lpstr>Postup při poklesu LVEF</vt:lpstr>
      <vt:lpstr>Postižení koronárních tepen</vt:lpstr>
      <vt:lpstr>Postižení koronárních tepen</vt:lpstr>
      <vt:lpstr>Postižení koronárních tepen</vt:lpstr>
      <vt:lpstr>Postižení koronárních tepen</vt:lpstr>
      <vt:lpstr>Arytmie a chemoterapie</vt:lpstr>
      <vt:lpstr>Arytmie a chemoterapie</vt:lpstr>
      <vt:lpstr>Arytmie a chemoterapie</vt:lpstr>
      <vt:lpstr>Arytmie a chemoterapie postup</vt:lpstr>
      <vt:lpstr>Arteriální hypertenze</vt:lpstr>
      <vt:lpstr>Trombembolismus</vt:lpstr>
      <vt:lpstr>Trombembolismus</vt:lpstr>
      <vt:lpstr>Trombembolismus</vt:lpstr>
      <vt:lpstr>Plicní hypertenze</vt:lpstr>
      <vt:lpstr>Plicní hypertenze</vt:lpstr>
      <vt:lpstr>Plicní hypertenze – základní strategie</vt:lpstr>
      <vt:lpstr>Prezentace aplikace PowerPoint</vt:lpstr>
      <vt:lpstr>Prezentace aplikace PowerPoint</vt:lpstr>
      <vt:lpstr> Strategie snížení chemoterapií navozené kardiotoxicity</vt:lpstr>
      <vt:lpstr>Prezentace aplikace PowerPoint</vt:lpstr>
      <vt:lpstr>Medikamentózní prevence kardiotoxicity</vt:lpstr>
      <vt:lpstr>Možnosti echokardiografie  v dg kardiotoxicity</vt:lpstr>
      <vt:lpstr>Jsou kardiomarkery schopné predikovat kardiotoxicitu?</vt:lpstr>
      <vt:lpstr>Role natriuretických peptidů - porovnání EF a BNP</vt:lpstr>
      <vt:lpstr>Strategie detekce dysfunkce LK (antracykliny, HER-2 terapie, inhibitory VEGF)</vt:lpstr>
      <vt:lpstr>Iniciální stratifikace rizika</vt:lpstr>
      <vt:lpstr>Postup při poklesu LVEF</vt:lpstr>
      <vt:lpstr>Kardiotoxicita psychofarmak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</dc:creator>
  <cp:lastModifiedBy>Lekarska Fakulta</cp:lastModifiedBy>
  <cp:revision>116</cp:revision>
  <dcterms:created xsi:type="dcterms:W3CDTF">2012-06-13T16:16:21Z</dcterms:created>
  <dcterms:modified xsi:type="dcterms:W3CDTF">2017-11-30T19:32:28Z</dcterms:modified>
</cp:coreProperties>
</file>