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76" r:id="rId3"/>
    <p:sldId id="357" r:id="rId4"/>
    <p:sldId id="332" r:id="rId5"/>
    <p:sldId id="360" r:id="rId6"/>
    <p:sldId id="341" r:id="rId7"/>
    <p:sldId id="342" r:id="rId8"/>
    <p:sldId id="384" r:id="rId9"/>
    <p:sldId id="359" r:id="rId10"/>
    <p:sldId id="362" r:id="rId11"/>
    <p:sldId id="361" r:id="rId12"/>
    <p:sldId id="333" r:id="rId13"/>
    <p:sldId id="377" r:id="rId14"/>
    <p:sldId id="363" r:id="rId15"/>
    <p:sldId id="364" r:id="rId16"/>
    <p:sldId id="385" r:id="rId17"/>
    <p:sldId id="365" r:id="rId18"/>
    <p:sldId id="386" r:id="rId19"/>
    <p:sldId id="366" r:id="rId20"/>
    <p:sldId id="390" r:id="rId21"/>
    <p:sldId id="367" r:id="rId22"/>
    <p:sldId id="368" r:id="rId23"/>
    <p:sldId id="369" r:id="rId24"/>
    <p:sldId id="387" r:id="rId25"/>
    <p:sldId id="389" r:id="rId26"/>
    <p:sldId id="388" r:id="rId27"/>
    <p:sldId id="391" r:id="rId28"/>
    <p:sldId id="392" r:id="rId29"/>
    <p:sldId id="393" r:id="rId30"/>
    <p:sldId id="394" r:id="rId31"/>
    <p:sldId id="395" r:id="rId32"/>
    <p:sldId id="338" r:id="rId33"/>
    <p:sldId id="273" r:id="rId34"/>
    <p:sldId id="375" r:id="rId35"/>
    <p:sldId id="335" r:id="rId36"/>
    <p:sldId id="370" r:id="rId37"/>
    <p:sldId id="371" r:id="rId38"/>
    <p:sldId id="381" r:id="rId39"/>
    <p:sldId id="382" r:id="rId40"/>
    <p:sldId id="383" r:id="rId41"/>
    <p:sldId id="380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80" d="100"/>
          <a:sy n="80" d="100"/>
        </p:scale>
        <p:origin x="-118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A6442-2CDF-47BF-9B93-A5EC4DEE1EDB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1CF16-07A0-4C55-A9F1-FFFBFFE101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29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670-D349-49B5-B563-DF8677B8B48F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D3D1-7884-4C5E-A068-91C843DC0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00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670-D349-49B5-B563-DF8677B8B48F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D3D1-7884-4C5E-A068-91C843DC0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12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670-D349-49B5-B563-DF8677B8B48F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D3D1-7884-4C5E-A068-91C843DC0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6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670-D349-49B5-B563-DF8677B8B48F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D3D1-7884-4C5E-A068-91C843DC0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1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670-D349-49B5-B563-DF8677B8B48F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D3D1-7884-4C5E-A068-91C843DC0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72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670-D349-49B5-B563-DF8677B8B48F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D3D1-7884-4C5E-A068-91C843DC0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34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670-D349-49B5-B563-DF8677B8B48F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D3D1-7884-4C5E-A068-91C843DC0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6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670-D349-49B5-B563-DF8677B8B48F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D3D1-7884-4C5E-A068-91C843DC0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45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670-D349-49B5-B563-DF8677B8B48F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D3D1-7884-4C5E-A068-91C843DC0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17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670-D349-49B5-B563-DF8677B8B48F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D3D1-7884-4C5E-A068-91C843DC0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8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5670-D349-49B5-B563-DF8677B8B48F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D3D1-7884-4C5E-A068-91C843DC0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39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25670-D349-49B5-B563-DF8677B8B48F}" type="datetimeFigureOut">
              <a:rPr lang="cs-CZ" smtClean="0"/>
              <a:pPr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8D3D1-7884-4C5E-A068-91C843DC03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58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znak UK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90"/>
          <a:stretch>
            <a:fillRect/>
          </a:stretch>
        </p:blipFill>
        <p:spPr bwMode="auto">
          <a:xfrm>
            <a:off x="107504" y="4005064"/>
            <a:ext cx="2033706" cy="1962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584176"/>
          </a:xfrm>
        </p:spPr>
        <p:txBody>
          <a:bodyPr>
            <a:noAutofit/>
          </a:bodyPr>
          <a:lstStyle/>
          <a:p>
            <a:r>
              <a:rPr lang="cs-CZ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-ONKOLOGIE </a:t>
            </a:r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</a:t>
            </a:r>
            <a:r>
              <a:rPr lang="cs-CZ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DOPORUČENÍ</a:t>
            </a:r>
            <a:endParaRPr lang="cs-CZ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136904" cy="1440160"/>
          </a:xfrm>
        </p:spPr>
        <p:txBody>
          <a:bodyPr>
            <a:noAutofit/>
          </a:bodyPr>
          <a:lstStyle/>
          <a:p>
            <a:pPr>
              <a:spcBef>
                <a:spcPct val="30000"/>
              </a:spcBef>
            </a:pPr>
            <a:r>
              <a:rPr lang="cs-CZ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Radek </a:t>
            </a:r>
            <a:r>
              <a:rPr lang="cs-CZ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Pudil</a:t>
            </a:r>
            <a:br>
              <a:rPr lang="cs-CZ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cs-CZ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1. interní </a:t>
            </a:r>
            <a:r>
              <a:rPr lang="cs-CZ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kardioangiologická</a:t>
            </a:r>
            <a:r>
              <a:rPr lang="cs-CZ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klinika </a:t>
            </a:r>
            <a:br>
              <a:rPr lang="cs-CZ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cs-CZ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LF UK a FN Hradec Králové</a:t>
            </a:r>
            <a:r>
              <a:rPr lang="cs-CZ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cs-CZ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znak UK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6"/>
          <a:stretch>
            <a:fillRect/>
          </a:stretch>
        </p:blipFill>
        <p:spPr bwMode="auto">
          <a:xfrm>
            <a:off x="2123728" y="4005064"/>
            <a:ext cx="2173655" cy="1962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Picture 1026" descr="FOTO INTER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 b="25202"/>
          <a:stretch/>
        </p:blipFill>
        <p:spPr bwMode="auto">
          <a:xfrm>
            <a:off x="4367734" y="4005064"/>
            <a:ext cx="4740770" cy="1969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83038" y="616530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XXII</a:t>
            </a:r>
            <a:r>
              <a:rPr lang="cs-CZ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Konference České asociace srdečního </a:t>
            </a:r>
            <a:r>
              <a:rPr lang="cs-CZ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selhání </a:t>
            </a:r>
          </a:p>
          <a:p>
            <a:pPr algn="ctr"/>
            <a:r>
              <a:rPr lang="cs-CZ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IKEM</a:t>
            </a:r>
            <a:r>
              <a:rPr lang="cs-CZ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Praha, 1. prosince 2017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Iniciální stratifikace rizika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852983"/>
              </p:ext>
            </p:extLst>
          </p:nvPr>
        </p:nvGraphicFramePr>
        <p:xfrm>
          <a:off x="179512" y="1052737"/>
          <a:ext cx="8712968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9788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Současné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</a:rPr>
                        <a:t> onemocnění myokardu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Demografické a ostatní faktory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4137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srdeční selhání (</a:t>
                      </a:r>
                      <a:r>
                        <a:rPr lang="cs-CZ" dirty="0" err="1" smtClean="0"/>
                        <a:t>HFrEF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HFpEF</a:t>
                      </a:r>
                      <a:r>
                        <a:rPr lang="cs-CZ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asymptomatická</a:t>
                      </a:r>
                      <a:r>
                        <a:rPr lang="cs-CZ" baseline="0" dirty="0" smtClean="0"/>
                        <a:t> dysfunkce LK (LVEF &lt; 50%, ↑ NP)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ICHS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chlopenní vada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arteriální hypertenze s hypertrofií LK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kardiomyopatie (hypertrofická, dilatační, restriktivní)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sarkoidóza srdce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významné arytmie (</a:t>
                      </a:r>
                      <a:r>
                        <a:rPr lang="cs-CZ" baseline="0" dirty="0" err="1" smtClean="0"/>
                        <a:t>FiS</a:t>
                      </a:r>
                      <a:r>
                        <a:rPr lang="cs-CZ" baseline="0" dirty="0" smtClean="0"/>
                        <a:t>, VT)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věk (pod 18 let a nad 50 let pro </a:t>
                      </a:r>
                      <a:r>
                        <a:rPr lang="cs-CZ" dirty="0" err="1" smtClean="0"/>
                        <a:t>trastuzumab</a:t>
                      </a:r>
                      <a:r>
                        <a:rPr lang="cs-CZ" dirty="0" smtClean="0"/>
                        <a:t>, nad 65 let pro </a:t>
                      </a:r>
                      <a:r>
                        <a:rPr lang="cs-CZ" dirty="0" err="1" smtClean="0"/>
                        <a:t>antracykliny</a:t>
                      </a:r>
                      <a:r>
                        <a:rPr lang="cs-CZ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pozitivní rodinná anamnéza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arteriální</a:t>
                      </a:r>
                      <a:r>
                        <a:rPr lang="cs-CZ" baseline="0" dirty="0" smtClean="0"/>
                        <a:t> hypertenze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diabetes mellitus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err="1" smtClean="0"/>
                        <a:t>hypercholesterolemie</a:t>
                      </a: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88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Předchozí onemocnění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Ostatní rizikové faktory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754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předchozí terapie </a:t>
                      </a:r>
                      <a:r>
                        <a:rPr lang="cs-CZ" dirty="0" err="1" smtClean="0"/>
                        <a:t>antracykliny</a:t>
                      </a: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iradiace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kouření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alkohol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obezita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sedavý</a:t>
                      </a:r>
                      <a:r>
                        <a:rPr lang="cs-CZ" baseline="0" dirty="0" smtClean="0"/>
                        <a:t> způsob života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4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detekce dysfunkce </a:t>
            </a:r>
            <a:r>
              <a:rPr lang="cs-CZ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</a:t>
            </a:r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antracykliny</a:t>
            </a:r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HER-2 terapie, inhibitory VEGF)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řed 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zahájením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léčby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stratifikace rizika </a:t>
            </a:r>
          </a:p>
          <a:p>
            <a:pPr>
              <a:spcBef>
                <a:spcPts val="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echokardiografie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Echokardiografie v průběhu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léčby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cs-CZ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low-risc</a:t>
            </a:r>
            <a:r>
              <a:rPr lang="cs-C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 dosažení 200mg/m</a:t>
            </a:r>
            <a:r>
              <a:rPr lang="cs-CZ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doxorubicinu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(nebo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ekvivalentu) nebo 4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cyklech HER2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</a:t>
            </a:r>
          </a:p>
          <a:p>
            <a:pPr>
              <a:spcBef>
                <a:spcPts val="0"/>
              </a:spcBef>
            </a:pPr>
            <a:r>
              <a:rPr lang="cs-CZ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high-risc</a:t>
            </a:r>
            <a:r>
              <a:rPr lang="cs-C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častěji (role kardiomarkerů)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ukončení léčby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dosažení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300mg/m</a:t>
            </a:r>
            <a:r>
              <a:rPr lang="cs-CZ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doxorubicinu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nebo ti, u kterých vznikla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dysfunkce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za 1 a 5 let po ukončení terapie</a:t>
            </a:r>
          </a:p>
          <a:p>
            <a:pPr>
              <a:spcBef>
                <a:spcPts val="300"/>
              </a:spcBef>
            </a:pP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00"/>
              </a:spcBef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3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Diagnostika </a:t>
            </a:r>
            <a:r>
              <a:rPr 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kardiotoxicity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2514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elektrokardiogram</a:t>
            </a:r>
          </a:p>
          <a:p>
            <a:r>
              <a:rPr 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kardiomarkery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(troponin T,I, 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natriuretické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peptidy)</a:t>
            </a:r>
          </a:p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zobrazovací metody</a:t>
            </a:r>
          </a:p>
          <a:p>
            <a:pPr lvl="1"/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echokardiografie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radionuklidová 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ventrikulografie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cs-CZ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(MUGA - </a:t>
            </a:r>
            <a:r>
              <a:rPr lang="cs-CZ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multi</a:t>
            </a:r>
            <a:r>
              <a:rPr lang="cs-CZ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gated</a:t>
            </a:r>
            <a:r>
              <a:rPr lang="cs-CZ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aquisition</a:t>
            </a:r>
            <a:r>
              <a:rPr lang="cs-CZ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cs-CZ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scan</a:t>
            </a:r>
            <a:r>
              <a:rPr lang="cs-CZ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</a:p>
          <a:p>
            <a:pPr lvl="1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magnetická rezonance</a:t>
            </a:r>
          </a:p>
          <a:p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Diagnostika dysfunkce myokardu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22008" r="29876" b="28967"/>
          <a:stretch/>
        </p:blipFill>
        <p:spPr bwMode="auto">
          <a:xfrm>
            <a:off x="179512" y="836712"/>
            <a:ext cx="8767502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Vasa 59 (2017) e181–e195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7504" y="1124744"/>
            <a:ext cx="8928992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cs-C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 při poklesu LVEF</a:t>
            </a:r>
            <a:endParaRPr lang="cs-CZ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poklesu EF LK (↓ LVEF &gt;10% na hodnoty pod 50%)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medikace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/ARB a betablokátory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prevence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dalšího poklesu LVEF a terapie HF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indikace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medikace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/ARB a betablokátory bez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ohledu na symptomy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(tj. symptomatický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asymptomatický pokles LVEF)</a:t>
            </a:r>
          </a:p>
          <a:p>
            <a:pPr>
              <a:spcBef>
                <a:spcPts val="300"/>
              </a:spcBef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00"/>
              </a:spcBef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</p:spTree>
    <p:extLst>
      <p:ext uri="{BB962C8B-B14F-4D97-AF65-F5344CB8AC3E}">
        <p14:creationId xmlns:p14="http://schemas.microsoft.com/office/powerpoint/2010/main" val="12585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42790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Postižení koronárních tepen</a:t>
            </a:r>
          </a:p>
        </p:txBody>
      </p:sp>
    </p:spTree>
    <p:extLst>
      <p:ext uri="{BB962C8B-B14F-4D97-AF65-F5344CB8AC3E}">
        <p14:creationId xmlns:p14="http://schemas.microsoft.com/office/powerpoint/2010/main" val="13952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Postižení koronárních tepen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antimetabolity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fluorouracil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inhibitory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VEGF,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cisplatina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radioterapie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manifestace: němá ischemie, infarkt myokardu, náhlá smrt</a:t>
            </a:r>
          </a:p>
          <a:p>
            <a:pPr marL="0" indent="0">
              <a:spcBef>
                <a:spcPts val="300"/>
              </a:spcBef>
              <a:buNone/>
            </a:pPr>
            <a:endParaRPr lang="cs-CZ" sz="1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cs-CZ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luoropyrimidiny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(5-FU, </a:t>
            </a:r>
            <a:r>
              <a:rPr lang="cs-CZ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capecitabin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výskyt 10%, mechanismus: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vasospazmy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manifestace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AP, infarkt myokardu</a:t>
            </a:r>
          </a:p>
          <a:p>
            <a:pPr marL="0" indent="0">
              <a:spcBef>
                <a:spcPts val="300"/>
              </a:spcBef>
              <a:buNone/>
            </a:pPr>
            <a:endParaRPr lang="cs-CZ" sz="1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cs-CZ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Cisplatina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výskyt 2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>
              <a:spcBef>
                <a:spcPts val="300"/>
              </a:spcBef>
            </a:pP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mechanimsus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prokoagulační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efekty, poškození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endotelu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300"/>
              </a:spcBef>
              <a:buNone/>
            </a:pPr>
            <a:endParaRPr lang="cs-CZ" sz="1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cs-CZ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VEGFi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poškození endotelu,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intrakoronární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tromby (1-3%)</a:t>
            </a:r>
          </a:p>
          <a:p>
            <a:pPr marL="0" indent="0">
              <a:spcBef>
                <a:spcPts val="300"/>
              </a:spcBef>
              <a:buNone/>
            </a:pPr>
            <a:endParaRPr lang="cs-CZ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00"/>
              </a:spcBef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</p:spTree>
    <p:extLst>
      <p:ext uri="{BB962C8B-B14F-4D97-AF65-F5344CB8AC3E}">
        <p14:creationId xmlns:p14="http://schemas.microsoft.com/office/powerpoint/2010/main" val="27766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Postižení koronárních tepen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Radioterapie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supra- i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infradiafragmatická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iradiace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aterosklerotické i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neaterosklerotické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léze, tromby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manifestace s odstupem let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průběhu 30 let po iradiaci až 7x vyšší riziko IM</a:t>
            </a:r>
          </a:p>
          <a:p>
            <a:pPr marL="0" indent="0">
              <a:spcBef>
                <a:spcPts val="300"/>
              </a:spcBef>
              <a:buNone/>
            </a:pPr>
            <a:endParaRPr lang="cs-CZ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 a management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identifikace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preexistující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ICHS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terapii omezení duální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antiagregační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terapie u pacientů s trombocytopenií (&lt; 50 tis. trombocytů)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ukončení terapie aktivní péče o pacienty po iradiaci a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ty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 kterých se vyskytly příznaky</a:t>
            </a:r>
          </a:p>
          <a:p>
            <a:pPr>
              <a:spcBef>
                <a:spcPts val="300"/>
              </a:spcBef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00"/>
              </a:spcBef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</p:spTree>
    <p:extLst>
      <p:ext uri="{BB962C8B-B14F-4D97-AF65-F5344CB8AC3E}">
        <p14:creationId xmlns:p14="http://schemas.microsoft.com/office/powerpoint/2010/main" val="19147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Postižení koronárních tepen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97666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diagnostice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ICHS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brát v úvahu typ chemoterapie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méně toxického protokolu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pacientů s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ICHS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 případě nezbytnosti monitorace klinických projevů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nově vzniklé ischemii myokardu léčbu ukončit a zvolit bezpečnější alternativu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opětovné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zahájení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pouze pro pacienty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 kterých neexistuje jiná terapeutická alternativa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pouze za pečlivé monitorace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pacienta a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profylaxe (možnost profylaktického podání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nitrátů a/nebo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blokátorů kalciových kanálů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ICHS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rizikových pacientů podstupujících terapii</a:t>
            </a:r>
          </a:p>
          <a:p>
            <a:pPr lvl="1">
              <a:spcBef>
                <a:spcPts val="300"/>
              </a:spcBef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</p:spTree>
    <p:extLst>
      <p:ext uri="{BB962C8B-B14F-4D97-AF65-F5344CB8AC3E}">
        <p14:creationId xmlns:p14="http://schemas.microsoft.com/office/powerpoint/2010/main" val="22495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Arytmie a chemoterapie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5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</a:t>
            </a:r>
            <a:r>
              <a:rPr lang="cs-CZ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kardiotoxicity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44616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 onemocnění a malignity jsou 2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nejčastější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úmrtí ve vyspělém světě</a:t>
            </a:r>
          </a:p>
          <a:p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pravděpodobnost onemocnění malignitou: muži 43%, ženy 38%</a:t>
            </a:r>
          </a:p>
          <a:p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 onkologických onemocnění se významně zlepšila,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výsledek může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být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limitován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nežádoucími účinky protinádorové terapie</a:t>
            </a:r>
          </a:p>
          <a:p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roste počet pacientů, kteří mají KV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onemocnění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musí podstoupit onkologickou terapii</a:t>
            </a:r>
          </a:p>
          <a:p>
            <a:pPr marL="355600" indent="-355600">
              <a:spcBef>
                <a:spcPts val="1200"/>
              </a:spcBef>
              <a:buNone/>
            </a:pPr>
            <a:r>
              <a:rPr lang="cs-CZ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Kardiotoxicita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jednou z nejčastějších příčin úmrtí vyléčeného onkologického pacienta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47664" y="609329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Siegel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</a:t>
            </a:r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statistics, 2015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J </a:t>
            </a:r>
            <a:r>
              <a:rPr 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2015;65:5–29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Pudil R.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Failure Review </a:t>
            </a:r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10.15420/usc.2017:16:1</a:t>
            </a:r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8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Arytmie a chemoterapie</a:t>
            </a:r>
            <a:endParaRPr lang="cs-CZ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Vasa 59 (2017) e181–e195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25429" r="30690" b="32223"/>
          <a:stretch/>
        </p:blipFill>
        <p:spPr bwMode="auto">
          <a:xfrm>
            <a:off x="179512" y="1124744"/>
            <a:ext cx="8728125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5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Arytmie a chemoterapie</a:t>
            </a:r>
            <a:endParaRPr lang="cs-CZ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624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Rizikové faktory během chemoterapie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elektrolytové </a:t>
            </a:r>
            <a:r>
              <a:rPr lang="cs-CZ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dysbalance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spcBef>
                <a:spcPts val="300"/>
              </a:spcBef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zvracení, průjem, kličková diuretika, </a:t>
            </a:r>
            <a:r>
              <a:rPr lang="cs-CZ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hypokalemie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hypomagnezemie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hypokalcemie</a:t>
            </a: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hypotyreóza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častější současné užité léků prolongujících </a:t>
            </a:r>
            <a:r>
              <a:rPr lang="cs-CZ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QTc</a:t>
            </a:r>
            <a:endParaRPr lang="cs-CZ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00"/>
              </a:spcBef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protiinfekční léky (</a:t>
            </a:r>
            <a:r>
              <a:rPr lang="cs-CZ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atb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antimykotika, </a:t>
            </a:r>
            <a:r>
              <a:rPr lang="cs-CZ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antipsychoitika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antidepresíva, antiemetika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55600" lvl="1" indent="-355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neodstranitelné faktory</a:t>
            </a:r>
          </a:p>
          <a:p>
            <a:pPr lvl="1">
              <a:spcBef>
                <a:spcPts val="300"/>
              </a:spcBef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anamnéza náhlého úmrtí v rodině, LQTS</a:t>
            </a:r>
          </a:p>
          <a:p>
            <a:pPr lvl="1">
              <a:spcBef>
                <a:spcPts val="300"/>
              </a:spcBef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nevysvětlitelné synkopy</a:t>
            </a:r>
          </a:p>
          <a:p>
            <a:pPr lvl="1">
              <a:spcBef>
                <a:spcPts val="300"/>
              </a:spcBef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ženské pohlaví, vyšší věk, srdeční selhání, IM anamnesticky </a:t>
            </a:r>
          </a:p>
        </p:txBody>
      </p:sp>
    </p:spTree>
    <p:extLst>
      <p:ext uri="{BB962C8B-B14F-4D97-AF65-F5344CB8AC3E}">
        <p14:creationId xmlns:p14="http://schemas.microsoft.com/office/powerpoint/2010/main" val="31985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Arytmie a chemoterapie postup</a:t>
            </a:r>
            <a:endParaRPr lang="cs-CZ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62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 svodové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ekg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před zahájením léčby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QTc</a:t>
            </a: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opakování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ekg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pacientů s anamnézou prodloužení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QTc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srdečního onemocnění, bradykardie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korekce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hydrominerálových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dysbalancí</a:t>
            </a: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QTc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nebo prodloužení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QTc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záchytu komorových arytmií přerušení terapie nebo změna léčiva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zvýšená pozornost ostatní medikaci, která potenciálně prodlužuje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QTc</a:t>
            </a: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antikoagulace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pacientů s fibrilací síní (VKA/NOAC/LMWH) – vyšší riziko krvácení</a:t>
            </a: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4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Arteriální hypertenze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62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nejčastěji inhibitory VEGF (11-45% pacientů)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pravidelné měření a korekce k normálním hodnotám</a:t>
            </a:r>
          </a:p>
          <a:p>
            <a:pPr>
              <a:spcBef>
                <a:spcPts val="300"/>
              </a:spcBef>
            </a:pP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Medikace: </a:t>
            </a:r>
          </a:p>
          <a:p>
            <a:pPr>
              <a:spcBef>
                <a:spcPts val="300"/>
              </a:spcBef>
            </a:pP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/ARB, betablokátory,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nedihydropyridinové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Ca-blokátory (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amlo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-,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felodipin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srdeční selhání: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/ARB a betablokátory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CAVE! </a:t>
            </a:r>
          </a:p>
          <a:p>
            <a:pPr>
              <a:spcBef>
                <a:spcPts val="300"/>
              </a:spcBef>
            </a:pP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dilthiazem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verapamil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ovlivňují cytochrom P 450  3A4 (podobně jako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VEGFi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6726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Trombembolismus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Trombembolismus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1662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maligní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onemocnění mění aktivitu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prokoagulačních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antifibrinolytických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proagregačních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mechanizmů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Arteriální 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trombóza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1 % pacientů 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pokročilé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nádorů pankreatu, prsu, kolorektálního Ca a Ca plic</a:t>
            </a:r>
          </a:p>
          <a:p>
            <a:pPr>
              <a:spcBef>
                <a:spcPts val="300"/>
              </a:spcBef>
            </a:pP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antracykliny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taxany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přípravky obsahujícími platinu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Žilní 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trombóza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až 20 % onkologicky nemocných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ovlivňuje typ chemoterapie, cesta podání léčiva (intravenózní podání), samotný nádor a předchozí riziko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trombembolismu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chirurgických výkonech se doporučuje antitrombotická profylaxe po dobu minimálně čtyř týdnů </a:t>
            </a:r>
          </a:p>
          <a:p>
            <a:pPr marL="0" indent="0">
              <a:spcBef>
                <a:spcPts val="300"/>
              </a:spcBef>
              <a:buNone/>
            </a:pP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80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Trombembolismus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624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 </a:t>
            </a:r>
            <a:r>
              <a:rPr lang="cs-CZ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léčba</a:t>
            </a:r>
          </a:p>
          <a:p>
            <a:pPr>
              <a:spcBef>
                <a:spcPts val="300"/>
              </a:spcBef>
            </a:pP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vyhodnocení klinických symptom + zobrazovací metody</a:t>
            </a:r>
          </a:p>
          <a:p>
            <a:pPr>
              <a:spcBef>
                <a:spcPts val="300"/>
              </a:spcBef>
            </a:pP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terapie: podání </a:t>
            </a:r>
            <a:r>
              <a:rPr lang="cs-CZ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LMWH</a:t>
            </a: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cs-CZ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VKA</a:t>
            </a: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tří až šesti měsíců</a:t>
            </a:r>
          </a:p>
          <a:p>
            <a:pPr>
              <a:spcBef>
                <a:spcPts val="300"/>
              </a:spcBef>
            </a:pP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perspektivně </a:t>
            </a:r>
            <a:r>
              <a:rPr lang="cs-CZ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DOAC</a:t>
            </a: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(zatím absence dat)</a:t>
            </a:r>
          </a:p>
          <a:p>
            <a:pPr>
              <a:spcBef>
                <a:spcPts val="300"/>
              </a:spcBef>
            </a:pP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případě selhání </a:t>
            </a:r>
            <a:r>
              <a:rPr lang="cs-CZ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kavální</a:t>
            </a: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filtr</a:t>
            </a:r>
          </a:p>
          <a:p>
            <a:pPr marL="0" indent="0">
              <a:spcBef>
                <a:spcPts val="300"/>
              </a:spcBef>
              <a:buNone/>
            </a:pPr>
            <a:endParaRPr lang="cs-CZ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cs-CZ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</a:t>
            </a: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pPr>
              <a:spcBef>
                <a:spcPts val="300"/>
              </a:spcBef>
            </a:pP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krvácivé komplikace 6x častější </a:t>
            </a:r>
          </a:p>
          <a:p>
            <a:pPr>
              <a:spcBef>
                <a:spcPts val="300"/>
              </a:spcBef>
            </a:pPr>
            <a:r>
              <a:rPr lang="cs-CZ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trombolýza častěji komplikovaná krvácením</a:t>
            </a:r>
          </a:p>
        </p:txBody>
      </p:sp>
    </p:spTree>
    <p:extLst>
      <p:ext uri="{BB962C8B-B14F-4D97-AF65-F5344CB8AC3E}">
        <p14:creationId xmlns:p14="http://schemas.microsoft.com/office/powerpoint/2010/main" val="32241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0702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Plicní hypertenze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Plicní hypertenze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624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</a:t>
            </a:r>
            <a:r>
              <a:rPr lang="cs-CZ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klinický obraz</a:t>
            </a:r>
          </a:p>
          <a:p>
            <a:pPr>
              <a:spcBef>
                <a:spcPts val="300"/>
              </a:spcBef>
            </a:pPr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celkově vzácná, častěji po </a:t>
            </a:r>
            <a:r>
              <a:rPr lang="cs-CZ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dasatinibu</a:t>
            </a:r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(méně cyklofosfamid a  alkylační látky)</a:t>
            </a:r>
          </a:p>
          <a:p>
            <a:pPr>
              <a:spcBef>
                <a:spcPts val="300"/>
              </a:spcBef>
            </a:pPr>
            <a:r>
              <a:rPr lang="cs-CZ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8 - 40 </a:t>
            </a:r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měsíců po ukončení terapie </a:t>
            </a:r>
          </a:p>
          <a:p>
            <a:pPr>
              <a:spcBef>
                <a:spcPts val="300"/>
              </a:spcBef>
            </a:pPr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často reverzibilní - vymizí po přerušení léčby nebo náhradou za </a:t>
            </a:r>
            <a:r>
              <a:rPr lang="cs-CZ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nilotinib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cs-CZ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Terapie:</a:t>
            </a:r>
          </a:p>
          <a:p>
            <a:pPr>
              <a:spcBef>
                <a:spcPts val="300"/>
              </a:spcBef>
            </a:pPr>
            <a:r>
              <a:rPr lang="cs-C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obdoba terapie </a:t>
            </a:r>
            <a:r>
              <a:rPr lang="cs-CZ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iPAH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Plicní 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hypertenze – základní strategie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51533" t="19744" r="9961" b="15905"/>
          <a:stretch/>
        </p:blipFill>
        <p:spPr bwMode="auto">
          <a:xfrm>
            <a:off x="1619672" y="764704"/>
            <a:ext cx="5616624" cy="560733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24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Kardiotoxicita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protinádorové léčby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9149" t="12198" r="11690" b="24554"/>
          <a:stretch/>
        </p:blipFill>
        <p:spPr bwMode="auto">
          <a:xfrm>
            <a:off x="467544" y="1124744"/>
            <a:ext cx="7848872" cy="28803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47664" y="609329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2768–2801</a:t>
            </a:r>
            <a:endParaRPr lang="cs-CZ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Vasa 59 (2017)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e181–e195</a:t>
            </a:r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30264" r="27681" b="22611"/>
          <a:stretch/>
        </p:blipFill>
        <p:spPr bwMode="auto">
          <a:xfrm>
            <a:off x="1835696" y="2924944"/>
            <a:ext cx="7107590" cy="3037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1138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Onemocnění periferních </a:t>
            </a:r>
            <a:r>
              <a:rPr lang="cs-CZ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tepen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nilotinibem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ponatinibem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či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inhibitory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BCR-ABL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kinázy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až 30% postižení tepen dolních končetin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časně či s odstupem (měsíce či léta)</a:t>
            </a:r>
          </a:p>
          <a:p>
            <a:pPr>
              <a:spcBef>
                <a:spcPts val="300"/>
              </a:spcBef>
            </a:pP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33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Cévní</a:t>
            </a:r>
            <a:r>
              <a:rPr lang="en-US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mozková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příhoda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iziko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iradiaci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mediastina,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krku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hlavy</a:t>
            </a: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300"/>
              </a:spcBef>
              <a:buNone/>
            </a:pP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33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</a:t>
            </a:r>
            <a:r>
              <a:rPr lang="en-US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3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případě rizikové terapie -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přítomnosti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PAD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určení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rizikových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faktorů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fyzikální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určení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kotník-paže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symptomatických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pacientů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zváž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protidestičkov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  <a:p>
            <a:pPr>
              <a:spcBef>
                <a:spcPts val="600"/>
              </a:spcBef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revaskularizace</a:t>
            </a: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radioterapii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krku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pro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lymfom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poškození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cerebrovaskulárních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cév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duplexním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ultrazvukem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každých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pět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1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cs-CZ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Onemocnění perikardu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Akutní perikarditida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(iradiace,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chmoterapie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dg. echokardiografie,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vyšetření, punkce/fenestrace perikardu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protizánětlivé léky, kolchicin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Chronická perikarditida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latence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měsíců až 15 </a:t>
            </a: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dojít k rozvoji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chronické perikarditidy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výpotku (často asymptomatických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mohou vymizet nebo progrese do stadia konstrikce</a:t>
            </a:r>
            <a:endParaRPr lang="cs-C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8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36004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Strategie snížení chemoterapií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navozené </a:t>
            </a:r>
            <a:r>
              <a:rPr lang="cs-CZ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kardiotoxicity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8" t="21838" r="16956" b="4144"/>
          <a:stretch/>
        </p:blipFill>
        <p:spPr bwMode="auto">
          <a:xfrm>
            <a:off x="2267744" y="620687"/>
            <a:ext cx="4352576" cy="61374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FOTO INTER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153400" cy="6116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27784" y="573325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pozornost...</a:t>
            </a:r>
            <a:endParaRPr lang="cs-CZ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3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792088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Medikamentózní prevence </a:t>
            </a:r>
            <a:r>
              <a:rPr lang="cs-CZ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kardiotoxicity</a:t>
            </a:r>
            <a:endParaRPr lang="en-US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3549" y="1556792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1" indent="-536575">
              <a:buFont typeface="Arial" pitchFamily="34" charset="0"/>
              <a:buChar char="•"/>
            </a:pPr>
            <a:r>
              <a:rPr lang="cs-CZ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dexrazoxan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marL="993775" lvl="2" indent="-536575">
              <a:buFont typeface="Arial" pitchFamily="34" charset="0"/>
              <a:buChar char="•"/>
            </a:pPr>
            <a:r>
              <a:rPr lang="cs-CZ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chelatační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vlastnosti</a:t>
            </a:r>
          </a:p>
          <a:p>
            <a:pPr marL="993775" lvl="2" indent="-536575">
              <a:buFont typeface="Arial" pitchFamily="34" charset="0"/>
              <a:buChar char="•"/>
            </a:pP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inhibuje </a:t>
            </a:r>
            <a:r>
              <a:rPr lang="cs-CZ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tropoizomerázu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II (nevede k poškození DNA)</a:t>
            </a:r>
          </a:p>
          <a:p>
            <a:pPr marL="457200" lvl="2"/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EMA 2011: kontraindikace u dětí a dospívajících - ↑ výskyt AML a MDS, indikace u dospělých s pokročilým onemocněním a vysokou dávkou </a:t>
            </a:r>
            <a:r>
              <a:rPr lang="cs-CZ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antracyklinů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</a:p>
          <a:p>
            <a:pPr marL="536575" lvl="1" indent="-536575">
              <a:buFont typeface="Arial" pitchFamily="34" charset="0"/>
              <a:buChar char="•"/>
            </a:pP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ostatní medikace: </a:t>
            </a:r>
            <a:r>
              <a:rPr lang="cs-CZ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ACEi</a:t>
            </a:r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betablokátory</a:t>
            </a:r>
          </a:p>
        </p:txBody>
      </p:sp>
    </p:spTree>
    <p:extLst>
      <p:ext uri="{BB962C8B-B14F-4D97-AF65-F5344CB8AC3E}">
        <p14:creationId xmlns:p14="http://schemas.microsoft.com/office/powerpoint/2010/main" val="24506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Možnosti echokardiografie </a:t>
            </a:r>
            <a:b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 dg </a:t>
            </a:r>
            <a:r>
              <a:rPr 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kardiotoxicity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4016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Vyšetření diastolické funkce komor</a:t>
            </a:r>
          </a:p>
          <a:p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transmitrální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nebo tkáňově dopplerovské vyšetření (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mitrál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či trikuspidálního 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annulu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endParaRPr lang="cs-CZ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endParaRPr lang="cs-CZ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4" r="38490" b="15110"/>
          <a:stretch/>
        </p:blipFill>
        <p:spPr bwMode="auto">
          <a:xfrm>
            <a:off x="2200633" y="2922651"/>
            <a:ext cx="1795679" cy="382905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8" t="5200" r="51050" b="27799"/>
          <a:stretch/>
        </p:blipFill>
        <p:spPr bwMode="auto">
          <a:xfrm>
            <a:off x="179512" y="2922652"/>
            <a:ext cx="1913528" cy="3829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5" r="19057"/>
          <a:stretch/>
        </p:blipFill>
        <p:spPr bwMode="auto">
          <a:xfrm>
            <a:off x="5290374" y="2935218"/>
            <a:ext cx="2656744" cy="3829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9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864096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Jsou </a:t>
            </a:r>
            <a:r>
              <a:rPr lang="cs-CZ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kardiomarkery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schopné predikovat </a:t>
            </a:r>
            <a:r>
              <a:rPr lang="cs-CZ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kardiotoxicitu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?</a:t>
            </a:r>
            <a:endParaRPr lang="en-US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55576" y="6309320"/>
            <a:ext cx="8229600" cy="39290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cs-CZ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Cardinale</a:t>
            </a:r>
            <a:r>
              <a:rPr lang="cs-CZ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 et al. </a:t>
            </a:r>
            <a:r>
              <a:rPr lang="nl-NL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JCO September 1, </a:t>
            </a:r>
            <a:r>
              <a:rPr lang="nl-NL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r>
              <a:rPr lang="cs-CZ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nl-NL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</a:t>
            </a:r>
            <a:r>
              <a:rPr lang="cs-CZ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nl-NL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cs-CZ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r>
              <a:rPr lang="nl-NL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3910-3916</a:t>
            </a: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141277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251 pacientů léčených </a:t>
            </a:r>
            <a:r>
              <a:rPr lang="cs-CZ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trastuzumabem</a:t>
            </a:r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stanoveny hladiny </a:t>
            </a:r>
            <a:r>
              <a:rPr lang="cs-CZ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TnI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32960" r="4777" b="7447"/>
          <a:stretch/>
        </p:blipFill>
        <p:spPr bwMode="auto">
          <a:xfrm>
            <a:off x="180038" y="2564904"/>
            <a:ext cx="8639907" cy="315350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648072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Role </a:t>
            </a:r>
            <a:r>
              <a:rPr lang="cs-CZ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natriuretických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peptidů</a:t>
            </a:r>
            <a:b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- porovnání EF a BNP</a:t>
            </a:r>
            <a:endParaRPr lang="en-US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55576" y="6309320"/>
            <a:ext cx="8229600" cy="39290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cs-CZ" sz="1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PloS</a:t>
            </a:r>
            <a:r>
              <a:rPr lang="cs-CZ" sz="1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cs-CZ" sz="1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6;9(5):e96736. </a:t>
            </a:r>
            <a:r>
              <a:rPr lang="en-US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</a:t>
            </a: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10.1371/journal.pone.0096736</a:t>
            </a:r>
            <a:r>
              <a:rPr lang="en-US" sz="1800" dirty="0"/>
              <a:t>. </a:t>
            </a: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t="16615" r="25881" b="62387"/>
          <a:stretch/>
        </p:blipFill>
        <p:spPr bwMode="auto">
          <a:xfrm>
            <a:off x="755576" y="1552670"/>
            <a:ext cx="7648165" cy="180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9" t="24529" r="31124" b="59538"/>
          <a:stretch/>
        </p:blipFill>
        <p:spPr bwMode="auto">
          <a:xfrm>
            <a:off x="279149" y="3573016"/>
            <a:ext cx="868533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detekce dysfunkce LK (</a:t>
            </a:r>
            <a:r>
              <a:rPr lang="cs-CZ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antracykliny</a:t>
            </a:r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HER-2 terapie, inhibitory VEGF)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řed 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zahájením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léčby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stratifikace rizika </a:t>
            </a:r>
          </a:p>
          <a:p>
            <a:pPr>
              <a:spcBef>
                <a:spcPts val="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echokardiografie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Echokardiografie v průběhu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léčby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cs-CZ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low-risc</a:t>
            </a:r>
            <a:r>
              <a:rPr lang="cs-C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 dosažení 200mg/m</a:t>
            </a:r>
            <a:r>
              <a:rPr lang="cs-CZ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doxorubicinu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(nebo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ekvivalentu) nebo 4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cyklech HER2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</a:t>
            </a:r>
          </a:p>
          <a:p>
            <a:pPr>
              <a:spcBef>
                <a:spcPts val="0"/>
              </a:spcBef>
            </a:pPr>
            <a:r>
              <a:rPr lang="cs-CZ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high-risc</a:t>
            </a:r>
            <a:r>
              <a:rPr lang="cs-C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častěji (role kardiomarkerů)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ukončení léčby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dosažení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300mg/m</a:t>
            </a:r>
            <a:r>
              <a:rPr lang="cs-CZ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doxorubicinu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nebo ti, u kterých vznikla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dysfunkce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za 1 a 5 let po ukončení terapie</a:t>
            </a:r>
          </a:p>
          <a:p>
            <a:pPr>
              <a:spcBef>
                <a:spcPts val="300"/>
              </a:spcBef>
            </a:pPr>
            <a:endParaRPr lang="cs-CZ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00"/>
              </a:spcBef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6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Iniciální stratifikace rizika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833190"/>
              </p:ext>
            </p:extLst>
          </p:nvPr>
        </p:nvGraphicFramePr>
        <p:xfrm>
          <a:off x="179512" y="1052737"/>
          <a:ext cx="8712968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9788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Současné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</a:rPr>
                        <a:t> onemocnění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Demografické a ostatní faktory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4137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srdeční selhání (</a:t>
                      </a:r>
                      <a:r>
                        <a:rPr lang="cs-CZ" dirty="0" err="1" smtClean="0"/>
                        <a:t>HFrEF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HFpEF</a:t>
                      </a:r>
                      <a:r>
                        <a:rPr lang="cs-CZ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asymptomatická</a:t>
                      </a:r>
                      <a:r>
                        <a:rPr lang="cs-CZ" baseline="0" dirty="0" smtClean="0"/>
                        <a:t> dysfunkce LK (LVEF &lt; 50%, ↑ NP)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ICHS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chlopenní vada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arteriální hypertenze s hypertrofií LK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kardiomyopatie (hypertrofická, dilatační, restriktivní)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sarkoidóza srdce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významné arytmie (</a:t>
                      </a:r>
                      <a:r>
                        <a:rPr lang="cs-CZ" baseline="0" dirty="0" err="1" smtClean="0"/>
                        <a:t>FiS</a:t>
                      </a:r>
                      <a:r>
                        <a:rPr lang="cs-CZ" baseline="0" dirty="0" smtClean="0"/>
                        <a:t>, VT)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věk (pod 18 let a nad 50 let pro </a:t>
                      </a:r>
                      <a:r>
                        <a:rPr lang="cs-CZ" dirty="0" err="1" smtClean="0"/>
                        <a:t>trastuzumab</a:t>
                      </a:r>
                      <a:r>
                        <a:rPr lang="cs-CZ" dirty="0" smtClean="0"/>
                        <a:t>, nad 65 let pro </a:t>
                      </a:r>
                      <a:r>
                        <a:rPr lang="cs-CZ" dirty="0" err="1" smtClean="0"/>
                        <a:t>antracykliny</a:t>
                      </a:r>
                      <a:r>
                        <a:rPr lang="cs-CZ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pozitivní rodinná anamnéza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arteriální</a:t>
                      </a:r>
                      <a:r>
                        <a:rPr lang="cs-CZ" baseline="0" dirty="0" smtClean="0"/>
                        <a:t> hypertenze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smtClean="0"/>
                        <a:t>diabetes mellitus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baseline="0" dirty="0" err="1" smtClean="0"/>
                        <a:t>hypercholesterolemie</a:t>
                      </a:r>
                      <a:endParaRPr lang="cs-CZ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788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Předchozí onemocnění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Ostatní rizikové faktory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754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předchozí terapie </a:t>
                      </a:r>
                      <a:r>
                        <a:rPr lang="cs-CZ" dirty="0" err="1" smtClean="0"/>
                        <a:t>antracykliny</a:t>
                      </a:r>
                      <a:endParaRPr lang="cs-CZ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iradiace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kouření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alkohol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obezita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dirty="0" smtClean="0"/>
                        <a:t>sedavý</a:t>
                      </a:r>
                      <a:r>
                        <a:rPr lang="cs-CZ" baseline="0" dirty="0" smtClean="0"/>
                        <a:t> způsob života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6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Prognóza pacientů se srdečním selháváním v důsledku chemoterapie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36692" r="19031" b="10157"/>
          <a:stretch/>
        </p:blipFill>
        <p:spPr bwMode="auto">
          <a:xfrm>
            <a:off x="107504" y="1412776"/>
            <a:ext cx="8836123" cy="4359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99791" y="6444044"/>
            <a:ext cx="640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Felker</a:t>
            </a:r>
            <a:r>
              <a:rPr lang="cs-CZ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et al. N </a:t>
            </a:r>
            <a:r>
              <a:rPr lang="cs-CZ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</a:t>
            </a:r>
            <a:r>
              <a:rPr lang="cs-CZ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 Med. 2000 </a:t>
            </a:r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13; 342(15</a:t>
            </a:r>
            <a:r>
              <a:rPr lang="cs-CZ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):1077-84.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6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cs-C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 při poklesu LVEF</a:t>
            </a:r>
            <a:endParaRPr lang="cs-CZ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</a:t>
            </a: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poklesu EF LK (↓ LVEF &gt;10% na hodnoty pod 50%)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medikace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/ARB a betablokátory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prevence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dalšího poklesu LVEF a terapie HF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indikace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medikace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/ARB a betablokátory bez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ohledu na symptomy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(tj. symptomatický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asymptomatický pokles LVEF)</a:t>
            </a:r>
          </a:p>
          <a:p>
            <a:pPr>
              <a:spcBef>
                <a:spcPts val="300"/>
              </a:spcBef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00"/>
              </a:spcBef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2768–2801</a:t>
            </a:r>
          </a:p>
        </p:txBody>
      </p:sp>
    </p:spTree>
    <p:extLst>
      <p:ext uri="{BB962C8B-B14F-4D97-AF65-F5344CB8AC3E}">
        <p14:creationId xmlns:p14="http://schemas.microsoft.com/office/powerpoint/2010/main" val="38174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cs-CZ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Kardiotoxicita</a:t>
            </a:r>
            <a:r>
              <a:rPr lang="cs-C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psychofarmak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Klozapin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(2.generace antipsychotik)</a:t>
            </a:r>
          </a:p>
          <a:p>
            <a:pPr>
              <a:spcBef>
                <a:spcPts val="0"/>
              </a:spcBef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abnormity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ekg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(↑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QTc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echokardiogramu až 60%</a:t>
            </a:r>
          </a:p>
          <a:p>
            <a:pPr>
              <a:spcBef>
                <a:spcPts val="0"/>
              </a:spcBef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 hladiny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troponinů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CK (30%)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Projevy: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tachykardie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dušnost, 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srdeční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selhání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myokarditida a perikarditida (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IgE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zprostředkovaný mechanismus)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diuretika, betablokátory, při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eosinofilii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kortikoidy</a:t>
            </a:r>
          </a:p>
          <a:p>
            <a:pPr>
              <a:spcBef>
                <a:spcPts val="0"/>
              </a:spcBef>
            </a:pPr>
            <a:endParaRPr lang="cs-CZ" sz="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Arytmie a psychofarmaka </a:t>
            </a:r>
          </a:p>
          <a:p>
            <a:pPr>
              <a:spcBef>
                <a:spcPts val="0"/>
              </a:spcBef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QTc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komorové arytmie -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torsades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pointes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antidepresíva (např. amitriptylin,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amoxapin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klomipramin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imipramin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nortriptylin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protriptylin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0"/>
              </a:spcBef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antipsychotika (chlorpromazin,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haloperidol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sertindol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klozapin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risperidon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ziprasidon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či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amisulprid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0"/>
              </a:spcBef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sedativa (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droperidol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0"/>
              </a:spcBef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usnadňuje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minerálová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dysbalance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1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9909"/>
            <a:ext cx="8229600" cy="4929411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dysfunkce myokardu/srdeční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selhání</a:t>
            </a:r>
          </a:p>
          <a:p>
            <a:pPr>
              <a:spcBef>
                <a:spcPts val="4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postižení koronárních tepen</a:t>
            </a:r>
          </a:p>
          <a:p>
            <a:pPr>
              <a:spcBef>
                <a:spcPts val="4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postižení chlopní</a:t>
            </a:r>
          </a:p>
          <a:p>
            <a:pPr>
              <a:spcBef>
                <a:spcPts val="4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arytmie, změny QT</a:t>
            </a:r>
          </a:p>
          <a:p>
            <a:pPr>
              <a:spcBef>
                <a:spcPts val="4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arteriální hypertenze</a:t>
            </a:r>
          </a:p>
          <a:p>
            <a:pPr>
              <a:spcBef>
                <a:spcPts val="400"/>
              </a:spcBef>
            </a:pP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trombembolismus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4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onemocnění periferních tepen, CMP</a:t>
            </a:r>
          </a:p>
          <a:p>
            <a:pPr>
              <a:spcBef>
                <a:spcPts val="4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plicní hypertenze</a:t>
            </a:r>
          </a:p>
          <a:p>
            <a:pPr>
              <a:spcBef>
                <a:spcPts val="4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postižení perikardu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634082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komplikace onkologické léčby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19672" y="64440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2768–2801</a:t>
            </a:r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8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toxicita chemoterapeutik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427221"/>
              </p:ext>
            </p:extLst>
          </p:nvPr>
        </p:nvGraphicFramePr>
        <p:xfrm>
          <a:off x="395536" y="1052735"/>
          <a:ext cx="8496944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327"/>
                <a:gridCol w="6245617"/>
              </a:tblGrid>
              <a:tr h="1087569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Srdeční selhání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antracykliny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antrachinolony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cyklofosmamid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antimetabolity,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="1" baseline="0" dirty="0" err="1" smtClean="0">
                          <a:solidFill>
                            <a:schemeClr val="tx1"/>
                          </a:solidFill>
                        </a:rPr>
                        <a:t>antimikrotubulární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 látky, monoklonální </a:t>
                      </a:r>
                      <a:r>
                        <a:rPr lang="cs-CZ" b="1" baseline="0" dirty="0" err="1" smtClean="0">
                          <a:solidFill>
                            <a:schemeClr val="tx1"/>
                          </a:solidFill>
                        </a:rPr>
                        <a:t>protiklátky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inhibitory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thyrozinkináz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a proteáz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298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Postižení koronárních tepen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antimetabolity (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fluorouracil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inhibitotory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VEGF,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cisplatina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radioterapie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07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Postižení chlopní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radioterapie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07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Arytmie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většina chemoterapeutik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07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Trombembolismus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antracykliny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taxany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cisplatina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VEGF inhibitory, tamoxifen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298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Periferní tepny/CMP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nilotinib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ponatinib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TKIs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L-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asparagináza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cisplatina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methotrexat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5-FU a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paclitaxel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07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Hypertenze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bevacizumab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cisplatina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sunitinib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sorafenib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07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Plicní hypertenze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dasatinib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</a:rPr>
                        <a:t>cyklophosfamid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, alkylující látky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07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Peri/myokarditis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anthracy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lin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, cy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lophos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amid,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cytarabin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bleomycin),</a:t>
                      </a:r>
                      <a:endParaRPr lang="cs-CZ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6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562074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Srdeční selhání v důsledku chemoterapie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2961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cs-CZ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ancer</a:t>
            </a:r>
            <a:r>
              <a:rPr lang="cs-C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therapeutics-related</a:t>
            </a:r>
            <a:r>
              <a:rPr lang="cs-C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</a:t>
            </a:r>
            <a:r>
              <a:rPr lang="cs-C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dysfunction</a:t>
            </a:r>
            <a:r>
              <a:rPr lang="cs-C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(CTRCD)</a:t>
            </a:r>
            <a:endParaRPr lang="cs-CZ" sz="17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endParaRPr lang="cs-CZ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00"/>
              </a:spcBef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0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Srdeční selhání v důsledku chemoterapie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00"/>
              </a:spcBef>
            </a:pPr>
            <a:r>
              <a:rPr lang="cs-CZ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ancer</a:t>
            </a:r>
            <a:r>
              <a:rPr lang="cs-C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therapeutics-related</a:t>
            </a:r>
            <a:r>
              <a:rPr lang="cs-C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</a:t>
            </a:r>
            <a:r>
              <a:rPr lang="cs-C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dysfunction</a:t>
            </a:r>
            <a:r>
              <a:rPr lang="cs-C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(CTRCD)</a:t>
            </a:r>
            <a:endParaRPr lang="cs-CZ" sz="17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</a:t>
            </a:r>
          </a:p>
          <a:p>
            <a:pPr>
              <a:spcBef>
                <a:spcPts val="300"/>
              </a:spcBef>
            </a:pPr>
            <a:r>
              <a:rPr lang="cs-CZ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cs-C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definována jako pokles LVEF ≥ 10% </a:t>
            </a:r>
            <a:r>
              <a:rPr lang="cs-CZ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 hranice </a:t>
            </a:r>
            <a:r>
              <a:rPr lang="cs-C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normy (2D, 3D, </a:t>
            </a:r>
            <a:r>
              <a:rPr lang="cs-CZ" sz="28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Simpsonova</a:t>
            </a:r>
            <a:r>
              <a:rPr lang="cs-CZ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metoda</a:t>
            </a:r>
            <a:r>
              <a:rPr lang="cs-CZ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nutná konfirmace za 2-3 týdny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globální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longitudinální </a:t>
            </a:r>
            <a:r>
              <a:rPr lang="cs-CZ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strain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(GLS)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pokles ≥ </a:t>
            </a: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 predikuje pokles EF (nutná validace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klinických příznaků</a:t>
            </a:r>
            <a:endParaRPr lang="cs-CZ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symptomatická, asymptomatická dysfunkce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doby vzniku</a:t>
            </a: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akutní, intermediální, pozdní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 reverzibility</a:t>
            </a:r>
            <a:endParaRPr lang="cs-CZ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reverzibilní, ireverzibilní</a:t>
            </a:r>
          </a:p>
          <a:p>
            <a:pPr>
              <a:spcBef>
                <a:spcPts val="300"/>
              </a:spcBef>
            </a:pPr>
            <a:endParaRPr lang="cs-CZ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300"/>
              </a:spcBef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0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Výskyt chemoterapií indukované dysfunkce LK</a:t>
            </a:r>
            <a:endParaRPr lang="cs-CZ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6" t="16836" r="28266" b="35665"/>
          <a:stretch/>
        </p:blipFill>
        <p:spPr bwMode="auto">
          <a:xfrm>
            <a:off x="272246" y="712519"/>
            <a:ext cx="4083730" cy="5776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7" t="64612" r="28272" b="5448"/>
          <a:stretch/>
        </p:blipFill>
        <p:spPr bwMode="auto">
          <a:xfrm>
            <a:off x="4536403" y="1850827"/>
            <a:ext cx="3924029" cy="3499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47664" y="609329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Heart Journal (2016) 37,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2768–2801</a:t>
            </a:r>
            <a:endParaRPr lang="cs-CZ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Vasa 59 (2017)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e181–e195</a:t>
            </a:r>
            <a:r>
              <a:rPr lang="cs-C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1896</Words>
  <Application>Microsoft Office PowerPoint</Application>
  <PresentationFormat>Předvádění na obrazovce (4:3)</PresentationFormat>
  <Paragraphs>311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systému Office</vt:lpstr>
      <vt:lpstr>KARDIO-ONKOLOGIE  - NOVÉ ESC DOPORUČENÍ</vt:lpstr>
      <vt:lpstr>Význam kardiotoxicity</vt:lpstr>
      <vt:lpstr>Kardiotoxicita protinádorové léčby </vt:lpstr>
      <vt:lpstr>Prognóza pacientů se srdečním selháváním v důsledku chemoterapie</vt:lpstr>
      <vt:lpstr>Kardiovaskulární komplikace onkologické léčby</vt:lpstr>
      <vt:lpstr>Kardiovaskulární toxicita chemoterapeutik</vt:lpstr>
      <vt:lpstr>Srdeční selhání v důsledku chemoterapie</vt:lpstr>
      <vt:lpstr>Srdeční selhání v důsledku chemoterapie</vt:lpstr>
      <vt:lpstr>Výskyt chemoterapií indukované dysfunkce LK</vt:lpstr>
      <vt:lpstr>Iniciální stratifikace rizika</vt:lpstr>
      <vt:lpstr>Strategie detekce dysfunkce LK  (antracykliny, HER-2 terapie, inhibitory VEGF)</vt:lpstr>
      <vt:lpstr>Diagnostika kardiotoxicity</vt:lpstr>
      <vt:lpstr>Diagnostika dysfunkce myokardu</vt:lpstr>
      <vt:lpstr>Postup při poklesu LVEF</vt:lpstr>
      <vt:lpstr>Postižení koronárních tepen</vt:lpstr>
      <vt:lpstr>Postižení koronárních tepen</vt:lpstr>
      <vt:lpstr>Postižení koronárních tepen</vt:lpstr>
      <vt:lpstr>Postižení koronárních tepen</vt:lpstr>
      <vt:lpstr>Arytmie a chemoterapie</vt:lpstr>
      <vt:lpstr>Arytmie a chemoterapie</vt:lpstr>
      <vt:lpstr>Arytmie a chemoterapie</vt:lpstr>
      <vt:lpstr>Arytmie a chemoterapie postup</vt:lpstr>
      <vt:lpstr>Arteriální hypertenze</vt:lpstr>
      <vt:lpstr>Trombembolismus</vt:lpstr>
      <vt:lpstr>Trombembolismus</vt:lpstr>
      <vt:lpstr>Trombembolismus</vt:lpstr>
      <vt:lpstr>Plicní hypertenze</vt:lpstr>
      <vt:lpstr>Plicní hypertenze</vt:lpstr>
      <vt:lpstr>Plicní hypertenze – základní strategie</vt:lpstr>
      <vt:lpstr>Prezentace aplikace PowerPoint</vt:lpstr>
      <vt:lpstr>Prezentace aplikace PowerPoint</vt:lpstr>
      <vt:lpstr> Strategie snížení chemoterapií navozené kardiotoxicity</vt:lpstr>
      <vt:lpstr>Prezentace aplikace PowerPoint</vt:lpstr>
      <vt:lpstr>Medikamentózní prevence kardiotoxicity</vt:lpstr>
      <vt:lpstr>Možnosti echokardiografie  v dg kardiotoxicity</vt:lpstr>
      <vt:lpstr>Jsou kardiomarkery schopné predikovat kardiotoxicitu?</vt:lpstr>
      <vt:lpstr>Role natriuretických peptidů - porovnání EF a BNP</vt:lpstr>
      <vt:lpstr>Strategie detekce dysfunkce LK (antracykliny, HER-2 terapie, inhibitory VEGF)</vt:lpstr>
      <vt:lpstr>Iniciální stratifikace rizika</vt:lpstr>
      <vt:lpstr>Postup při poklesu LVEF</vt:lpstr>
      <vt:lpstr>Kardiotoxicita psychofarmak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Lekarska Fakulta</cp:lastModifiedBy>
  <cp:revision>116</cp:revision>
  <dcterms:created xsi:type="dcterms:W3CDTF">2012-06-13T16:16:21Z</dcterms:created>
  <dcterms:modified xsi:type="dcterms:W3CDTF">2017-11-30T19:32:28Z</dcterms:modified>
</cp:coreProperties>
</file>