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59"/>
  </p:notesMasterIdLst>
  <p:handoutMasterIdLst>
    <p:handoutMasterId r:id="rId60"/>
  </p:handoutMasterIdLst>
  <p:sldIdLst>
    <p:sldId id="347" r:id="rId2"/>
    <p:sldId id="348" r:id="rId3"/>
    <p:sldId id="405" r:id="rId4"/>
    <p:sldId id="406" r:id="rId5"/>
    <p:sldId id="407" r:id="rId6"/>
    <p:sldId id="408" r:id="rId7"/>
    <p:sldId id="409" r:id="rId8"/>
    <p:sldId id="455" r:id="rId9"/>
    <p:sldId id="450" r:id="rId10"/>
    <p:sldId id="451" r:id="rId11"/>
    <p:sldId id="452" r:id="rId12"/>
    <p:sldId id="454" r:id="rId13"/>
    <p:sldId id="412" r:id="rId14"/>
    <p:sldId id="428" r:id="rId15"/>
    <p:sldId id="431" r:id="rId16"/>
    <p:sldId id="414" r:id="rId17"/>
    <p:sldId id="368" r:id="rId18"/>
    <p:sldId id="444" r:id="rId19"/>
    <p:sldId id="420" r:id="rId20"/>
    <p:sldId id="417" r:id="rId21"/>
    <p:sldId id="448" r:id="rId22"/>
    <p:sldId id="449" r:id="rId23"/>
    <p:sldId id="365" r:id="rId24"/>
    <p:sldId id="415" r:id="rId25"/>
    <p:sldId id="429" r:id="rId26"/>
    <p:sldId id="426" r:id="rId27"/>
    <p:sldId id="427" r:id="rId28"/>
    <p:sldId id="387" r:id="rId29"/>
    <p:sldId id="386" r:id="rId30"/>
    <p:sldId id="373" r:id="rId31"/>
    <p:sldId id="390" r:id="rId32"/>
    <p:sldId id="391" r:id="rId33"/>
    <p:sldId id="464" r:id="rId34"/>
    <p:sldId id="446" r:id="rId35"/>
    <p:sldId id="437" r:id="rId36"/>
    <p:sldId id="438" r:id="rId37"/>
    <p:sldId id="439" r:id="rId38"/>
    <p:sldId id="394" r:id="rId39"/>
    <p:sldId id="374" r:id="rId40"/>
    <p:sldId id="398" r:id="rId41"/>
    <p:sldId id="443" r:id="rId42"/>
    <p:sldId id="441" r:id="rId43"/>
    <p:sldId id="442" r:id="rId44"/>
    <p:sldId id="445" r:id="rId45"/>
    <p:sldId id="456" r:id="rId46"/>
    <p:sldId id="416" r:id="rId47"/>
    <p:sldId id="421" r:id="rId48"/>
    <p:sldId id="457" r:id="rId49"/>
    <p:sldId id="458" r:id="rId50"/>
    <p:sldId id="459" r:id="rId51"/>
    <p:sldId id="460" r:id="rId52"/>
    <p:sldId id="462" r:id="rId53"/>
    <p:sldId id="461" r:id="rId54"/>
    <p:sldId id="349" r:id="rId55"/>
    <p:sldId id="463" r:id="rId56"/>
    <p:sldId id="447" r:id="rId57"/>
    <p:sldId id="434" r:id="rId58"/>
  </p:sldIdLst>
  <p:sldSz cx="9144000" cy="6858000" type="screen4x3"/>
  <p:notesSz cx="6797675" cy="9928225"/>
  <p:embeddedFontLs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Verdana" panose="020B0604030504040204" pitchFamily="34" charset="0"/>
      <p:regular r:id="rId65"/>
      <p:bold r:id="rId66"/>
      <p:italic r:id="rId67"/>
      <p:boldItalic r:id="rId68"/>
    </p:embeddedFont>
  </p:embeddedFontLst>
  <p:defaultTextStyle>
    <a:defPPr>
      <a:defRPr lang="en-US"/>
    </a:defPPr>
    <a:lvl1pPr marL="0" algn="l" defTabSz="7680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4045" algn="l" defTabSz="7680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8090" algn="l" defTabSz="7680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52135" algn="l" defTabSz="7680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36180" algn="l" defTabSz="7680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20225" algn="l" defTabSz="7680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04270" algn="l" defTabSz="7680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88315" algn="l" defTabSz="7680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72359" algn="l" defTabSz="76809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95" autoAdjust="0"/>
    <p:restoredTop sz="94508" autoAdjust="0"/>
  </p:normalViewPr>
  <p:slideViewPr>
    <p:cSldViewPr showGuides="1">
      <p:cViewPr varScale="1">
        <p:scale>
          <a:sx n="123" d="100"/>
          <a:sy n="123" d="100"/>
        </p:scale>
        <p:origin x="-1658" y="-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3353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font" Target="fonts/font5.fntdata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Technology improvement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79E-4C71-96F4-2BF5CC38529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79E-4C71-96F4-2BF5CC38529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79E-4C71-96F4-2BF5CC38529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79E-4C71-96F4-2BF5CC38529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79E-4C71-96F4-2BF5CC38529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79E-4C71-96F4-2BF5CC385291}"/>
              </c:ext>
            </c:extLst>
          </c:dPt>
          <c:cat>
            <c:strRef>
              <c:f>List1!$A$2:$A$7</c:f>
              <c:strCache>
                <c:ptCount val="6"/>
                <c:pt idx="0">
                  <c:v>Device size optimization</c:v>
                </c:pt>
                <c:pt idx="1">
                  <c:v>SQ ICD 2nd generation</c:v>
                </c:pt>
                <c:pt idx="2">
                  <c:v>Leadless pacing</c:v>
                </c:pt>
                <c:pt idx="3">
                  <c:v>String ICD ( ISSD)</c:v>
                </c:pt>
                <c:pt idx="4">
                  <c:v>LifeVest vearable def.</c:v>
                </c:pt>
                <c:pt idx="5">
                  <c:v>Remote ICD control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17</c:v>
                </c:pt>
                <c:pt idx="1">
                  <c:v>17</c:v>
                </c:pt>
                <c:pt idx="2">
                  <c:v>17</c:v>
                </c:pt>
                <c:pt idx="3">
                  <c:v>17</c:v>
                </c:pt>
                <c:pt idx="4">
                  <c:v>17</c:v>
                </c:pt>
                <c:pt idx="5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2F8-4D66-86C6-27D0004174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Komorbidity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List1!$A$2:$A$7</c:f>
              <c:strCache>
                <c:ptCount val="6"/>
                <c:pt idx="0">
                  <c:v>DM</c:v>
                </c:pt>
                <c:pt idx="1">
                  <c:v>CKD</c:v>
                </c:pt>
                <c:pt idx="2">
                  <c:v>CMP/TIA</c:v>
                </c:pt>
                <c:pt idx="3">
                  <c:v>Hypertenze</c:v>
                </c:pt>
                <c:pt idx="4">
                  <c:v>Generalizovaná ateroskleróza</c:v>
                </c:pt>
                <c:pt idx="5">
                  <c:v>OSA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57</c:v>
                </c:pt>
                <c:pt idx="1">
                  <c:v>21</c:v>
                </c:pt>
                <c:pt idx="2">
                  <c:v>8</c:v>
                </c:pt>
                <c:pt idx="3">
                  <c:v>8</c:v>
                </c:pt>
                <c:pt idx="4">
                  <c:v>10</c:v>
                </c:pt>
                <c:pt idx="5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CB-4024-B2C0-CB118BAA63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10DA4-C2FD-4815-83B8-C8CD7E41A60C}" type="datetimeFigureOut">
              <a:rPr lang="cs-CZ" smtClean="0"/>
              <a:t>01.12.2017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3768B-FD4B-4203-BBD3-070BDC5DC6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00269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CE014-A4EA-4BAA-8097-FA8621339181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B1372-1326-4818-ABCF-6AB79AB21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51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1206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256030" algn="l" defTabSz="51206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512060" algn="l" defTabSz="51206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768090" algn="l" defTabSz="51206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024120" algn="l" defTabSz="51206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1280150" algn="l" defTabSz="51206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536180" algn="l" defTabSz="51206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1792209" algn="l" defTabSz="51206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048240" algn="l" defTabSz="51206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  <p:sp>
        <p:nvSpPr>
          <p:cNvPr id="286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9881B365-4D3A-49F1-A9B3-A098AC262718}" type="slidenum">
              <a:rPr lang="cs-CZ" altLang="cs-CZ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2814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B1372-1326-4818-ABCF-6AB79AB212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270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Animace po řádcích !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B1372-1326-4818-ABCF-6AB79AB2126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65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3" t="450" r="33397" b="-450"/>
          <a:stretch/>
        </p:blipFill>
        <p:spPr>
          <a:xfrm>
            <a:off x="91490" y="76238"/>
            <a:ext cx="2641662" cy="6766486"/>
          </a:xfrm>
          <a:prstGeom prst="rect">
            <a:avLst/>
          </a:prstGeom>
        </p:spPr>
      </p:pic>
      <p:sp>
        <p:nvSpPr>
          <p:cNvPr id="3" name="Rectangle 2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en-US"/>
          </a:p>
        </p:txBody>
      </p:sp>
      <p:sp>
        <p:nvSpPr>
          <p:cNvPr id="6" name="Obdélník 5"/>
          <p:cNvSpPr/>
          <p:nvPr userDrawn="1"/>
        </p:nvSpPr>
        <p:spPr>
          <a:xfrm>
            <a:off x="3337575" y="1478302"/>
            <a:ext cx="5806427" cy="1219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cs-CZ"/>
          </a:p>
        </p:txBody>
      </p:sp>
      <p:pic>
        <p:nvPicPr>
          <p:cNvPr id="7" name="Picture 3" descr="D:\Dropbox\FNOL\FNOL_Design manual\PPT\FNOL_logo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7" b="-16667"/>
          <a:stretch/>
        </p:blipFill>
        <p:spPr bwMode="auto">
          <a:xfrm>
            <a:off x="3611892" y="1776788"/>
            <a:ext cx="1887727" cy="65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ropbox\FNOL\Kardiovaskularni centrum\LOGO\KKVC_FNOL_logo_CM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590" b="-16590"/>
          <a:stretch/>
        </p:blipFill>
        <p:spPr bwMode="auto">
          <a:xfrm>
            <a:off x="7498048" y="1776789"/>
            <a:ext cx="1076523" cy="65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Dropbox\FNOL\Kardiovaskularni centrum\LOGO\UP_LF_logo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718" b="-16718"/>
          <a:stretch/>
        </p:blipFill>
        <p:spPr bwMode="auto">
          <a:xfrm>
            <a:off x="5852148" y="1789796"/>
            <a:ext cx="1287465" cy="64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0" y="2880366"/>
            <a:ext cx="9144000" cy="609600"/>
          </a:xfrm>
        </p:spPr>
        <p:txBody>
          <a:bodyPr anchor="t" anchorCtr="0">
            <a:noAutofit/>
          </a:bodyPr>
          <a:lstStyle>
            <a:lvl1pPr algn="ctr">
              <a:defRPr sz="44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0"/>
          </p:nvPr>
        </p:nvSpPr>
        <p:spPr>
          <a:xfrm>
            <a:off x="334247" y="5532097"/>
            <a:ext cx="3240000" cy="501882"/>
          </a:xfrm>
        </p:spPr>
        <p:txBody>
          <a:bodyPr/>
          <a:lstStyle>
            <a:lvl1pPr>
              <a:defRPr sz="1600" i="1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076846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 Always C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114806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43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599286" y="0"/>
            <a:ext cx="4544716" cy="6858000"/>
          </a:xfrm>
          <a:custGeom>
            <a:avLst/>
            <a:gdLst>
              <a:gd name="connsiteX0" fmla="*/ 324192 w 9089431"/>
              <a:gd name="connsiteY0" fmla="*/ 0 h 10287000"/>
              <a:gd name="connsiteX1" fmla="*/ 728676 w 9089431"/>
              <a:gd name="connsiteY1" fmla="*/ 0 h 10287000"/>
              <a:gd name="connsiteX2" fmla="*/ 1120521 w 9089431"/>
              <a:gd name="connsiteY2" fmla="*/ 0 h 10287000"/>
              <a:gd name="connsiteX3" fmla="*/ 1499928 w 9089431"/>
              <a:gd name="connsiteY3" fmla="*/ 0 h 10287000"/>
              <a:gd name="connsiteX4" fmla="*/ 1867097 w 9089431"/>
              <a:gd name="connsiteY4" fmla="*/ 0 h 10287000"/>
              <a:gd name="connsiteX5" fmla="*/ 2222228 w 9089431"/>
              <a:gd name="connsiteY5" fmla="*/ 0 h 10287000"/>
              <a:gd name="connsiteX6" fmla="*/ 2565523 w 9089431"/>
              <a:gd name="connsiteY6" fmla="*/ 0 h 10287000"/>
              <a:gd name="connsiteX7" fmla="*/ 2897182 w 9089431"/>
              <a:gd name="connsiteY7" fmla="*/ 0 h 10287000"/>
              <a:gd name="connsiteX8" fmla="*/ 3217406 w 9089431"/>
              <a:gd name="connsiteY8" fmla="*/ 0 h 10287000"/>
              <a:gd name="connsiteX9" fmla="*/ 3526395 w 9089431"/>
              <a:gd name="connsiteY9" fmla="*/ 0 h 10287000"/>
              <a:gd name="connsiteX10" fmla="*/ 3824349 w 9089431"/>
              <a:gd name="connsiteY10" fmla="*/ 0 h 10287000"/>
              <a:gd name="connsiteX11" fmla="*/ 4111470 w 9089431"/>
              <a:gd name="connsiteY11" fmla="*/ 0 h 10287000"/>
              <a:gd name="connsiteX12" fmla="*/ 4387959 w 9089431"/>
              <a:gd name="connsiteY12" fmla="*/ 0 h 10287000"/>
              <a:gd name="connsiteX13" fmla="*/ 4654015 w 9089431"/>
              <a:gd name="connsiteY13" fmla="*/ 0 h 10287000"/>
              <a:gd name="connsiteX14" fmla="*/ 4909839 w 9089431"/>
              <a:gd name="connsiteY14" fmla="*/ 0 h 10287000"/>
              <a:gd name="connsiteX15" fmla="*/ 5155633 w 9089431"/>
              <a:gd name="connsiteY15" fmla="*/ 0 h 10287000"/>
              <a:gd name="connsiteX16" fmla="*/ 5391596 w 9089431"/>
              <a:gd name="connsiteY16" fmla="*/ 0 h 10287000"/>
              <a:gd name="connsiteX17" fmla="*/ 5617929 w 9089431"/>
              <a:gd name="connsiteY17" fmla="*/ 0 h 10287000"/>
              <a:gd name="connsiteX18" fmla="*/ 5834833 w 9089431"/>
              <a:gd name="connsiteY18" fmla="*/ 0 h 10287000"/>
              <a:gd name="connsiteX19" fmla="*/ 6042509 w 9089431"/>
              <a:gd name="connsiteY19" fmla="*/ 0 h 10287000"/>
              <a:gd name="connsiteX20" fmla="*/ 6241156 w 9089431"/>
              <a:gd name="connsiteY20" fmla="*/ 0 h 10287000"/>
              <a:gd name="connsiteX21" fmla="*/ 6430977 w 9089431"/>
              <a:gd name="connsiteY21" fmla="*/ 0 h 10287000"/>
              <a:gd name="connsiteX22" fmla="*/ 6612170 w 9089431"/>
              <a:gd name="connsiteY22" fmla="*/ 0 h 10287000"/>
              <a:gd name="connsiteX23" fmla="*/ 6784938 w 9089431"/>
              <a:gd name="connsiteY23" fmla="*/ 0 h 10287000"/>
              <a:gd name="connsiteX24" fmla="*/ 6949480 w 9089431"/>
              <a:gd name="connsiteY24" fmla="*/ 0 h 10287000"/>
              <a:gd name="connsiteX25" fmla="*/ 7105997 w 9089431"/>
              <a:gd name="connsiteY25" fmla="*/ 0 h 10287000"/>
              <a:gd name="connsiteX26" fmla="*/ 7254691 w 9089431"/>
              <a:gd name="connsiteY26" fmla="*/ 0 h 10287000"/>
              <a:gd name="connsiteX27" fmla="*/ 7395760 w 9089431"/>
              <a:gd name="connsiteY27" fmla="*/ 0 h 10287000"/>
              <a:gd name="connsiteX28" fmla="*/ 7529407 w 9089431"/>
              <a:gd name="connsiteY28" fmla="*/ 0 h 10287000"/>
              <a:gd name="connsiteX29" fmla="*/ 7775233 w 9089431"/>
              <a:gd name="connsiteY29" fmla="*/ 0 h 10287000"/>
              <a:gd name="connsiteX30" fmla="*/ 7993777 w 9089431"/>
              <a:gd name="connsiteY30" fmla="*/ 0 h 10287000"/>
              <a:gd name="connsiteX31" fmla="*/ 8186639 w 9089431"/>
              <a:gd name="connsiteY31" fmla="*/ 0 h 10287000"/>
              <a:gd name="connsiteX32" fmla="*/ 8355427 w 9089431"/>
              <a:gd name="connsiteY32" fmla="*/ 0 h 10287000"/>
              <a:gd name="connsiteX33" fmla="*/ 8501747 w 9089431"/>
              <a:gd name="connsiteY33" fmla="*/ 0 h 10287000"/>
              <a:gd name="connsiteX34" fmla="*/ 8627201 w 9089431"/>
              <a:gd name="connsiteY34" fmla="*/ 0 h 10287000"/>
              <a:gd name="connsiteX35" fmla="*/ 8733397 w 9089431"/>
              <a:gd name="connsiteY35" fmla="*/ 0 h 10287000"/>
              <a:gd name="connsiteX36" fmla="*/ 8821937 w 9089431"/>
              <a:gd name="connsiteY36" fmla="*/ 0 h 10287000"/>
              <a:gd name="connsiteX37" fmla="*/ 8894427 w 9089431"/>
              <a:gd name="connsiteY37" fmla="*/ 0 h 10287000"/>
              <a:gd name="connsiteX38" fmla="*/ 8952475 w 9089431"/>
              <a:gd name="connsiteY38" fmla="*/ 0 h 10287000"/>
              <a:gd name="connsiteX39" fmla="*/ 8997681 w 9089431"/>
              <a:gd name="connsiteY39" fmla="*/ 0 h 10287000"/>
              <a:gd name="connsiteX40" fmla="*/ 9031653 w 9089431"/>
              <a:gd name="connsiteY40" fmla="*/ 0 h 10287000"/>
              <a:gd name="connsiteX41" fmla="*/ 9055995 w 9089431"/>
              <a:gd name="connsiteY41" fmla="*/ 0 h 10287000"/>
              <a:gd name="connsiteX42" fmla="*/ 9072311 w 9089431"/>
              <a:gd name="connsiteY42" fmla="*/ 0 h 10287000"/>
              <a:gd name="connsiteX43" fmla="*/ 9087291 w 9089431"/>
              <a:gd name="connsiteY43" fmla="*/ 0 h 10287000"/>
              <a:gd name="connsiteX44" fmla="*/ 9089431 w 9089431"/>
              <a:gd name="connsiteY44" fmla="*/ 0 h 10287000"/>
              <a:gd name="connsiteX45" fmla="*/ 9089431 w 9089431"/>
              <a:gd name="connsiteY45" fmla="*/ 474708 h 10287000"/>
              <a:gd name="connsiteX46" fmla="*/ 9089431 w 9089431"/>
              <a:gd name="connsiteY46" fmla="*/ 934583 h 10287000"/>
              <a:gd name="connsiteX47" fmla="*/ 9089431 w 9089431"/>
              <a:gd name="connsiteY47" fmla="*/ 1379859 h 10287000"/>
              <a:gd name="connsiteX48" fmla="*/ 9089431 w 9089431"/>
              <a:gd name="connsiteY48" fmla="*/ 1810773 h 10287000"/>
              <a:gd name="connsiteX49" fmla="*/ 9089431 w 9089431"/>
              <a:gd name="connsiteY49" fmla="*/ 2227561 h 10287000"/>
              <a:gd name="connsiteX50" fmla="*/ 9089431 w 9089431"/>
              <a:gd name="connsiteY50" fmla="*/ 2630456 h 10287000"/>
              <a:gd name="connsiteX51" fmla="*/ 9089431 w 9089431"/>
              <a:gd name="connsiteY51" fmla="*/ 3019695 h 10287000"/>
              <a:gd name="connsiteX52" fmla="*/ 9089431 w 9089431"/>
              <a:gd name="connsiteY52" fmla="*/ 3395514 h 10287000"/>
              <a:gd name="connsiteX53" fmla="*/ 9089431 w 9089431"/>
              <a:gd name="connsiteY53" fmla="*/ 3758147 h 10287000"/>
              <a:gd name="connsiteX54" fmla="*/ 9089431 w 9089431"/>
              <a:gd name="connsiteY54" fmla="*/ 4107831 h 10287000"/>
              <a:gd name="connsiteX55" fmla="*/ 9089431 w 9089431"/>
              <a:gd name="connsiteY55" fmla="*/ 4444800 h 10287000"/>
              <a:gd name="connsiteX56" fmla="*/ 9089431 w 9089431"/>
              <a:gd name="connsiteY56" fmla="*/ 4769291 h 10287000"/>
              <a:gd name="connsiteX57" fmla="*/ 9089431 w 9089431"/>
              <a:gd name="connsiteY57" fmla="*/ 5081538 h 10287000"/>
              <a:gd name="connsiteX58" fmla="*/ 9089431 w 9089431"/>
              <a:gd name="connsiteY58" fmla="*/ 5381776 h 10287000"/>
              <a:gd name="connsiteX59" fmla="*/ 9089431 w 9089431"/>
              <a:gd name="connsiteY59" fmla="*/ 5670243 h 10287000"/>
              <a:gd name="connsiteX60" fmla="*/ 9089431 w 9089431"/>
              <a:gd name="connsiteY60" fmla="*/ 5947172 h 10287000"/>
              <a:gd name="connsiteX61" fmla="*/ 9089431 w 9089431"/>
              <a:gd name="connsiteY61" fmla="*/ 6212800 h 10287000"/>
              <a:gd name="connsiteX62" fmla="*/ 9089431 w 9089431"/>
              <a:gd name="connsiteY62" fmla="*/ 6467361 h 10287000"/>
              <a:gd name="connsiteX63" fmla="*/ 9089431 w 9089431"/>
              <a:gd name="connsiteY63" fmla="*/ 6711092 h 10287000"/>
              <a:gd name="connsiteX64" fmla="*/ 9089431 w 9089431"/>
              <a:gd name="connsiteY64" fmla="*/ 6944228 h 10287000"/>
              <a:gd name="connsiteX65" fmla="*/ 9089431 w 9089431"/>
              <a:gd name="connsiteY65" fmla="*/ 7167003 h 10287000"/>
              <a:gd name="connsiteX66" fmla="*/ 9089431 w 9089431"/>
              <a:gd name="connsiteY66" fmla="*/ 7379654 h 10287000"/>
              <a:gd name="connsiteX67" fmla="*/ 9089431 w 9089431"/>
              <a:gd name="connsiteY67" fmla="*/ 7582417 h 10287000"/>
              <a:gd name="connsiteX68" fmla="*/ 9089431 w 9089431"/>
              <a:gd name="connsiteY68" fmla="*/ 7775526 h 10287000"/>
              <a:gd name="connsiteX69" fmla="*/ 9089431 w 9089431"/>
              <a:gd name="connsiteY69" fmla="*/ 7959216 h 10287000"/>
              <a:gd name="connsiteX70" fmla="*/ 9089431 w 9089431"/>
              <a:gd name="connsiteY70" fmla="*/ 8133725 h 10287000"/>
              <a:gd name="connsiteX71" fmla="*/ 9089431 w 9089431"/>
              <a:gd name="connsiteY71" fmla="*/ 8299286 h 10287000"/>
              <a:gd name="connsiteX72" fmla="*/ 9089431 w 9089431"/>
              <a:gd name="connsiteY72" fmla="*/ 8456135 h 10287000"/>
              <a:gd name="connsiteX73" fmla="*/ 9089431 w 9089431"/>
              <a:gd name="connsiteY73" fmla="*/ 8744641 h 10287000"/>
              <a:gd name="connsiteX74" fmla="*/ 9089431 w 9089431"/>
              <a:gd name="connsiteY74" fmla="*/ 9001125 h 10287000"/>
              <a:gd name="connsiteX75" fmla="*/ 9089431 w 9089431"/>
              <a:gd name="connsiteY75" fmla="*/ 9227472 h 10287000"/>
              <a:gd name="connsiteX76" fmla="*/ 9089431 w 9089431"/>
              <a:gd name="connsiteY76" fmla="*/ 9425564 h 10287000"/>
              <a:gd name="connsiteX77" fmla="*/ 9089431 w 9089431"/>
              <a:gd name="connsiteY77" fmla="*/ 9597286 h 10287000"/>
              <a:gd name="connsiteX78" fmla="*/ 9089431 w 9089431"/>
              <a:gd name="connsiteY78" fmla="*/ 9744521 h 10287000"/>
              <a:gd name="connsiteX79" fmla="*/ 9089431 w 9089431"/>
              <a:gd name="connsiteY79" fmla="*/ 9869153 h 10287000"/>
              <a:gd name="connsiteX80" fmla="*/ 9089431 w 9089431"/>
              <a:gd name="connsiteY80" fmla="*/ 9973066 h 10287000"/>
              <a:gd name="connsiteX81" fmla="*/ 9089431 w 9089431"/>
              <a:gd name="connsiteY81" fmla="*/ 10058142 h 10287000"/>
              <a:gd name="connsiteX82" fmla="*/ 9089431 w 9089431"/>
              <a:gd name="connsiteY82" fmla="*/ 10126266 h 10287000"/>
              <a:gd name="connsiteX83" fmla="*/ 9089431 w 9089431"/>
              <a:gd name="connsiteY83" fmla="*/ 10179321 h 10287000"/>
              <a:gd name="connsiteX84" fmla="*/ 9089431 w 9089431"/>
              <a:gd name="connsiteY84" fmla="*/ 10219190 h 10287000"/>
              <a:gd name="connsiteX85" fmla="*/ 9089431 w 9089431"/>
              <a:gd name="connsiteY85" fmla="*/ 10247758 h 10287000"/>
              <a:gd name="connsiteX86" fmla="*/ 9089431 w 9089431"/>
              <a:gd name="connsiteY86" fmla="*/ 10266908 h 10287000"/>
              <a:gd name="connsiteX87" fmla="*/ 9089431 w 9089431"/>
              <a:gd name="connsiteY87" fmla="*/ 10284489 h 10287000"/>
              <a:gd name="connsiteX88" fmla="*/ 9089431 w 9089431"/>
              <a:gd name="connsiteY88" fmla="*/ 10287000 h 10287000"/>
              <a:gd name="connsiteX89" fmla="*/ 324192 w 9089431"/>
              <a:gd name="connsiteY89" fmla="*/ 10287000 h 10287000"/>
              <a:gd name="connsiteX90" fmla="*/ 324192 w 9089431"/>
              <a:gd name="connsiteY90" fmla="*/ 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9089431" h="10287000">
                <a:moveTo>
                  <a:pt x="324192" y="0"/>
                </a:moveTo>
                <a:lnTo>
                  <a:pt x="728676" y="0"/>
                </a:lnTo>
                <a:lnTo>
                  <a:pt x="1120521" y="0"/>
                </a:lnTo>
                <a:lnTo>
                  <a:pt x="1499928" y="0"/>
                </a:lnTo>
                <a:lnTo>
                  <a:pt x="1867097" y="0"/>
                </a:lnTo>
                <a:lnTo>
                  <a:pt x="2222228" y="0"/>
                </a:lnTo>
                <a:lnTo>
                  <a:pt x="2565523" y="0"/>
                </a:lnTo>
                <a:lnTo>
                  <a:pt x="2897182" y="0"/>
                </a:lnTo>
                <a:lnTo>
                  <a:pt x="3217406" y="0"/>
                </a:lnTo>
                <a:lnTo>
                  <a:pt x="3526395" y="0"/>
                </a:lnTo>
                <a:lnTo>
                  <a:pt x="3824349" y="0"/>
                </a:lnTo>
                <a:lnTo>
                  <a:pt x="4111470" y="0"/>
                </a:lnTo>
                <a:lnTo>
                  <a:pt x="4387959" y="0"/>
                </a:lnTo>
                <a:lnTo>
                  <a:pt x="4654015" y="0"/>
                </a:lnTo>
                <a:lnTo>
                  <a:pt x="4909839" y="0"/>
                </a:lnTo>
                <a:lnTo>
                  <a:pt x="5155633" y="0"/>
                </a:lnTo>
                <a:lnTo>
                  <a:pt x="5391596" y="0"/>
                </a:lnTo>
                <a:lnTo>
                  <a:pt x="5617929" y="0"/>
                </a:lnTo>
                <a:lnTo>
                  <a:pt x="5834833" y="0"/>
                </a:lnTo>
                <a:lnTo>
                  <a:pt x="6042509" y="0"/>
                </a:lnTo>
                <a:lnTo>
                  <a:pt x="6241156" y="0"/>
                </a:lnTo>
                <a:lnTo>
                  <a:pt x="6430977" y="0"/>
                </a:lnTo>
                <a:lnTo>
                  <a:pt x="6612170" y="0"/>
                </a:lnTo>
                <a:lnTo>
                  <a:pt x="6784938" y="0"/>
                </a:lnTo>
                <a:lnTo>
                  <a:pt x="6949480" y="0"/>
                </a:lnTo>
                <a:lnTo>
                  <a:pt x="7105997" y="0"/>
                </a:lnTo>
                <a:lnTo>
                  <a:pt x="7254691" y="0"/>
                </a:lnTo>
                <a:lnTo>
                  <a:pt x="7395760" y="0"/>
                </a:lnTo>
                <a:lnTo>
                  <a:pt x="7529407" y="0"/>
                </a:lnTo>
                <a:lnTo>
                  <a:pt x="7775233" y="0"/>
                </a:lnTo>
                <a:lnTo>
                  <a:pt x="7993777" y="0"/>
                </a:lnTo>
                <a:lnTo>
                  <a:pt x="8186639" y="0"/>
                </a:lnTo>
                <a:lnTo>
                  <a:pt x="8355427" y="0"/>
                </a:lnTo>
                <a:lnTo>
                  <a:pt x="8501747" y="0"/>
                </a:lnTo>
                <a:lnTo>
                  <a:pt x="8627201" y="0"/>
                </a:lnTo>
                <a:lnTo>
                  <a:pt x="8733397" y="0"/>
                </a:lnTo>
                <a:lnTo>
                  <a:pt x="8821937" y="0"/>
                </a:lnTo>
                <a:lnTo>
                  <a:pt x="8894427" y="0"/>
                </a:lnTo>
                <a:lnTo>
                  <a:pt x="8952475" y="0"/>
                </a:lnTo>
                <a:lnTo>
                  <a:pt x="8997681" y="0"/>
                </a:lnTo>
                <a:lnTo>
                  <a:pt x="9031653" y="0"/>
                </a:lnTo>
                <a:lnTo>
                  <a:pt x="9055995" y="0"/>
                </a:lnTo>
                <a:lnTo>
                  <a:pt x="9072311" y="0"/>
                </a:lnTo>
                <a:lnTo>
                  <a:pt x="9087291" y="0"/>
                </a:lnTo>
                <a:lnTo>
                  <a:pt x="9089431" y="0"/>
                </a:lnTo>
                <a:lnTo>
                  <a:pt x="9089431" y="474708"/>
                </a:lnTo>
                <a:lnTo>
                  <a:pt x="9089431" y="934583"/>
                </a:lnTo>
                <a:lnTo>
                  <a:pt x="9089431" y="1379859"/>
                </a:lnTo>
                <a:lnTo>
                  <a:pt x="9089431" y="1810773"/>
                </a:lnTo>
                <a:lnTo>
                  <a:pt x="9089431" y="2227561"/>
                </a:lnTo>
                <a:lnTo>
                  <a:pt x="9089431" y="2630456"/>
                </a:lnTo>
                <a:lnTo>
                  <a:pt x="9089431" y="3019695"/>
                </a:lnTo>
                <a:lnTo>
                  <a:pt x="9089431" y="3395514"/>
                </a:lnTo>
                <a:lnTo>
                  <a:pt x="9089431" y="3758147"/>
                </a:lnTo>
                <a:lnTo>
                  <a:pt x="9089431" y="4107831"/>
                </a:lnTo>
                <a:lnTo>
                  <a:pt x="9089431" y="4444800"/>
                </a:lnTo>
                <a:lnTo>
                  <a:pt x="9089431" y="4769291"/>
                </a:lnTo>
                <a:lnTo>
                  <a:pt x="9089431" y="5081538"/>
                </a:lnTo>
                <a:lnTo>
                  <a:pt x="9089431" y="5381776"/>
                </a:lnTo>
                <a:lnTo>
                  <a:pt x="9089431" y="5670243"/>
                </a:lnTo>
                <a:lnTo>
                  <a:pt x="9089431" y="5947172"/>
                </a:lnTo>
                <a:lnTo>
                  <a:pt x="9089431" y="6212800"/>
                </a:lnTo>
                <a:lnTo>
                  <a:pt x="9089431" y="6467361"/>
                </a:lnTo>
                <a:lnTo>
                  <a:pt x="9089431" y="6711092"/>
                </a:lnTo>
                <a:lnTo>
                  <a:pt x="9089431" y="6944228"/>
                </a:lnTo>
                <a:lnTo>
                  <a:pt x="9089431" y="7167003"/>
                </a:lnTo>
                <a:lnTo>
                  <a:pt x="9089431" y="7379654"/>
                </a:lnTo>
                <a:lnTo>
                  <a:pt x="9089431" y="7582417"/>
                </a:lnTo>
                <a:lnTo>
                  <a:pt x="9089431" y="7775526"/>
                </a:lnTo>
                <a:lnTo>
                  <a:pt x="9089431" y="7959216"/>
                </a:lnTo>
                <a:lnTo>
                  <a:pt x="9089431" y="8133725"/>
                </a:lnTo>
                <a:lnTo>
                  <a:pt x="9089431" y="8299286"/>
                </a:lnTo>
                <a:lnTo>
                  <a:pt x="9089431" y="8456135"/>
                </a:lnTo>
                <a:lnTo>
                  <a:pt x="9089431" y="8744641"/>
                </a:lnTo>
                <a:lnTo>
                  <a:pt x="9089431" y="9001125"/>
                </a:lnTo>
                <a:lnTo>
                  <a:pt x="9089431" y="9227472"/>
                </a:lnTo>
                <a:lnTo>
                  <a:pt x="9089431" y="9425564"/>
                </a:lnTo>
                <a:lnTo>
                  <a:pt x="9089431" y="9597286"/>
                </a:lnTo>
                <a:lnTo>
                  <a:pt x="9089431" y="9744521"/>
                </a:lnTo>
                <a:lnTo>
                  <a:pt x="9089431" y="9869153"/>
                </a:lnTo>
                <a:lnTo>
                  <a:pt x="9089431" y="9973066"/>
                </a:lnTo>
                <a:lnTo>
                  <a:pt x="9089431" y="10058142"/>
                </a:lnTo>
                <a:lnTo>
                  <a:pt x="9089431" y="10126266"/>
                </a:lnTo>
                <a:lnTo>
                  <a:pt x="9089431" y="10179321"/>
                </a:lnTo>
                <a:lnTo>
                  <a:pt x="9089431" y="10219190"/>
                </a:lnTo>
                <a:lnTo>
                  <a:pt x="9089431" y="10247758"/>
                </a:lnTo>
                <a:lnTo>
                  <a:pt x="9089431" y="10266908"/>
                </a:lnTo>
                <a:lnTo>
                  <a:pt x="9089431" y="10284489"/>
                </a:lnTo>
                <a:lnTo>
                  <a:pt x="9089431" y="10287000"/>
                </a:lnTo>
                <a:lnTo>
                  <a:pt x="324192" y="10287000"/>
                </a:lnTo>
                <a:cubicBezTo>
                  <a:pt x="-1311351" y="6365875"/>
                  <a:pt x="3960496" y="3810000"/>
                  <a:pt x="32419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12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Im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114806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0" y="502945"/>
            <a:ext cx="4114800" cy="609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833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ividual Tea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685843" y="1722141"/>
            <a:ext cx="3200400" cy="4267153"/>
            <a:chOff x="975392" y="1691659"/>
            <a:chExt cx="2194584" cy="2194560"/>
          </a:xfrm>
          <a:solidFill>
            <a:schemeClr val="accent3"/>
          </a:solidFill>
        </p:grpSpPr>
        <p:sp>
          <p:nvSpPr>
            <p:cNvPr id="13" name="Pie 12"/>
            <p:cNvSpPr>
              <a:spLocks noChangeAspect="1"/>
            </p:cNvSpPr>
            <p:nvPr/>
          </p:nvSpPr>
          <p:spPr>
            <a:xfrm>
              <a:off x="975416" y="1691659"/>
              <a:ext cx="2194560" cy="2194560"/>
            </a:xfrm>
            <a:prstGeom prst="pie">
              <a:avLst>
                <a:gd name="adj1" fmla="val 21552992"/>
                <a:gd name="adj2" fmla="val 9405979"/>
              </a:avLst>
            </a:prstGeom>
            <a:solidFill>
              <a:schemeClr val="accent1"/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300">
                <a:solidFill>
                  <a:schemeClr val="tx1"/>
                </a:solidFill>
              </a:endParaRPr>
            </a:p>
          </p:txBody>
        </p:sp>
        <p:sp>
          <p:nvSpPr>
            <p:cNvPr id="14" name="Pie 13"/>
            <p:cNvSpPr>
              <a:spLocks noChangeAspect="1"/>
            </p:cNvSpPr>
            <p:nvPr/>
          </p:nvSpPr>
          <p:spPr>
            <a:xfrm>
              <a:off x="975392" y="1691659"/>
              <a:ext cx="2194560" cy="2194560"/>
            </a:xfrm>
            <a:prstGeom prst="pie">
              <a:avLst>
                <a:gd name="adj1" fmla="val 12149636"/>
                <a:gd name="adj2" fmla="val 14591868"/>
              </a:avLst>
            </a:prstGeom>
            <a:solidFill>
              <a:schemeClr val="bg1">
                <a:lumMod val="85000"/>
              </a:schemeClr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30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25"/>
          <p:cNvSpPr>
            <a:spLocks noGrp="1" noChangeAspect="1"/>
          </p:cNvSpPr>
          <p:nvPr>
            <p:ph type="pic" sz="quarter" idx="10"/>
          </p:nvPr>
        </p:nvSpPr>
        <p:spPr>
          <a:xfrm>
            <a:off x="822989" y="1904823"/>
            <a:ext cx="2743200" cy="365760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09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ividual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1673038" y="1722140"/>
            <a:ext cx="1213788" cy="3088163"/>
          </a:xfrm>
          <a:custGeom>
            <a:avLst/>
            <a:gdLst>
              <a:gd name="connsiteX0" fmla="*/ 1213788 w 2427575"/>
              <a:gd name="connsiteY0" fmla="*/ 0 h 4632244"/>
              <a:gd name="connsiteX1" fmla="*/ 2380396 w 2427575"/>
              <a:gd name="connsiteY1" fmla="*/ 931625 h 4632244"/>
              <a:gd name="connsiteX2" fmla="*/ 2069300 w 2427575"/>
              <a:gd name="connsiteY2" fmla="*/ 2665481 h 4632244"/>
              <a:gd name="connsiteX3" fmla="*/ 1861903 w 2427575"/>
              <a:gd name="connsiteY3" fmla="*/ 3286564 h 4632244"/>
              <a:gd name="connsiteX4" fmla="*/ 1991527 w 2427575"/>
              <a:gd name="connsiteY4" fmla="*/ 3441835 h 4632244"/>
              <a:gd name="connsiteX5" fmla="*/ 1991527 w 2427575"/>
              <a:gd name="connsiteY5" fmla="*/ 3907647 h 4632244"/>
              <a:gd name="connsiteX6" fmla="*/ 1395260 w 2427575"/>
              <a:gd name="connsiteY6" fmla="*/ 4632244 h 4632244"/>
              <a:gd name="connsiteX7" fmla="*/ 1239713 w 2427575"/>
              <a:gd name="connsiteY7" fmla="*/ 4554609 h 4632244"/>
              <a:gd name="connsiteX8" fmla="*/ 1058241 w 2427575"/>
              <a:gd name="connsiteY8" fmla="*/ 4632244 h 4632244"/>
              <a:gd name="connsiteX9" fmla="*/ 487899 w 2427575"/>
              <a:gd name="connsiteY9" fmla="*/ 3907647 h 4632244"/>
              <a:gd name="connsiteX10" fmla="*/ 487899 w 2427575"/>
              <a:gd name="connsiteY10" fmla="*/ 3390078 h 4632244"/>
              <a:gd name="connsiteX11" fmla="*/ 565673 w 2427575"/>
              <a:gd name="connsiteY11" fmla="*/ 3286564 h 4632244"/>
              <a:gd name="connsiteX12" fmla="*/ 358276 w 2427575"/>
              <a:gd name="connsiteY12" fmla="*/ 2665481 h 4632244"/>
              <a:gd name="connsiteX13" fmla="*/ 47181 w 2427575"/>
              <a:gd name="connsiteY13" fmla="*/ 931625 h 4632244"/>
              <a:gd name="connsiteX14" fmla="*/ 1213788 w 2427575"/>
              <a:gd name="connsiteY14" fmla="*/ 0 h 463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27575" h="4632244">
                <a:moveTo>
                  <a:pt x="1213788" y="0"/>
                </a:moveTo>
                <a:cubicBezTo>
                  <a:pt x="1758205" y="0"/>
                  <a:pt x="2276697" y="362299"/>
                  <a:pt x="2380396" y="931625"/>
                </a:cubicBezTo>
                <a:cubicBezTo>
                  <a:pt x="2484094" y="1475072"/>
                  <a:pt x="2432245" y="2199669"/>
                  <a:pt x="2069300" y="2665481"/>
                </a:cubicBezTo>
                <a:cubicBezTo>
                  <a:pt x="1706356" y="3105415"/>
                  <a:pt x="1861903" y="3286564"/>
                  <a:pt x="1861903" y="3286564"/>
                </a:cubicBezTo>
                <a:cubicBezTo>
                  <a:pt x="1913753" y="3338321"/>
                  <a:pt x="1939677" y="3390078"/>
                  <a:pt x="1991527" y="3441835"/>
                </a:cubicBezTo>
                <a:cubicBezTo>
                  <a:pt x="1991527" y="3441835"/>
                  <a:pt x="1991527" y="3441835"/>
                  <a:pt x="1991527" y="3907647"/>
                </a:cubicBezTo>
                <a:cubicBezTo>
                  <a:pt x="1991527" y="4269946"/>
                  <a:pt x="1732280" y="4554609"/>
                  <a:pt x="1395260" y="4632244"/>
                </a:cubicBezTo>
                <a:cubicBezTo>
                  <a:pt x="1369336" y="4580487"/>
                  <a:pt x="1317487" y="4554609"/>
                  <a:pt x="1239713" y="4554609"/>
                </a:cubicBezTo>
                <a:cubicBezTo>
                  <a:pt x="1161939" y="4554609"/>
                  <a:pt x="1110090" y="4580487"/>
                  <a:pt x="1058241" y="4632244"/>
                </a:cubicBezTo>
                <a:cubicBezTo>
                  <a:pt x="747145" y="4554609"/>
                  <a:pt x="487899" y="4269946"/>
                  <a:pt x="487899" y="3907647"/>
                </a:cubicBezTo>
                <a:cubicBezTo>
                  <a:pt x="487899" y="3907647"/>
                  <a:pt x="487899" y="3907647"/>
                  <a:pt x="487899" y="3390078"/>
                </a:cubicBezTo>
                <a:cubicBezTo>
                  <a:pt x="513824" y="3364200"/>
                  <a:pt x="539748" y="3338321"/>
                  <a:pt x="565673" y="3286564"/>
                </a:cubicBezTo>
                <a:cubicBezTo>
                  <a:pt x="565673" y="3286564"/>
                  <a:pt x="721221" y="3105415"/>
                  <a:pt x="358276" y="2665481"/>
                </a:cubicBezTo>
                <a:cubicBezTo>
                  <a:pt x="-4669" y="2199669"/>
                  <a:pt x="-56518" y="1475072"/>
                  <a:pt x="47181" y="931625"/>
                </a:cubicBezTo>
                <a:cubicBezTo>
                  <a:pt x="150879" y="362299"/>
                  <a:pt x="669371" y="0"/>
                  <a:pt x="121378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719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stimoni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25"/>
          <p:cNvSpPr>
            <a:spLocks noGrp="1" noChangeAspect="1"/>
          </p:cNvSpPr>
          <p:nvPr>
            <p:ph type="pic" sz="quarter" idx="10"/>
          </p:nvPr>
        </p:nvSpPr>
        <p:spPr>
          <a:xfrm>
            <a:off x="822989" y="1904823"/>
            <a:ext cx="2743200" cy="3657600"/>
          </a:xfrm>
          <a:custGeom>
            <a:avLst/>
            <a:gdLst>
              <a:gd name="connsiteX0" fmla="*/ 1005840 w 2011680"/>
              <a:gd name="connsiteY0" fmla="*/ 0 h 2011680"/>
              <a:gd name="connsiteX1" fmla="*/ 2011680 w 2011680"/>
              <a:gd name="connsiteY1" fmla="*/ 1005840 h 2011680"/>
              <a:gd name="connsiteX2" fmla="*/ 1005840 w 2011680"/>
              <a:gd name="connsiteY2" fmla="*/ 2011680 h 2011680"/>
              <a:gd name="connsiteX3" fmla="*/ 0 w 2011680"/>
              <a:gd name="connsiteY3" fmla="*/ 1005840 h 2011680"/>
              <a:gd name="connsiteX4" fmla="*/ 1005840 w 2011680"/>
              <a:gd name="connsiteY4" fmla="*/ 0 h 201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680" h="2011680">
                <a:moveTo>
                  <a:pt x="1005840" y="0"/>
                </a:moveTo>
                <a:cubicBezTo>
                  <a:pt x="1561350" y="0"/>
                  <a:pt x="2011680" y="450330"/>
                  <a:pt x="2011680" y="1005840"/>
                </a:cubicBezTo>
                <a:cubicBezTo>
                  <a:pt x="2011680" y="1561350"/>
                  <a:pt x="1561350" y="2011680"/>
                  <a:pt x="1005840" y="2011680"/>
                </a:cubicBezTo>
                <a:cubicBezTo>
                  <a:pt x="450330" y="2011680"/>
                  <a:pt x="0" y="1561350"/>
                  <a:pt x="0" y="1005840"/>
                </a:cubicBezTo>
                <a:cubicBezTo>
                  <a:pt x="0" y="450330"/>
                  <a:pt x="450330" y="0"/>
                  <a:pt x="10058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solidFill>
              <a:schemeClr val="accent1"/>
            </a:solidFill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66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94374" y="1600222"/>
            <a:ext cx="2651760" cy="231645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246134" y="3916676"/>
            <a:ext cx="2651760" cy="231645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897894" y="1600221"/>
            <a:ext cx="2651760" cy="231645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9605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48641" y="3916676"/>
            <a:ext cx="2011702" cy="231690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560299" y="1599768"/>
            <a:ext cx="2011702" cy="231690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571956" y="3916223"/>
            <a:ext cx="2011702" cy="231690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583615" y="1600222"/>
            <a:ext cx="2011702" cy="231690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8578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48641" y="1600222"/>
            <a:ext cx="2651805" cy="231647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48686" y="3977636"/>
            <a:ext cx="2651805" cy="231647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246136" y="3977636"/>
            <a:ext cx="2651805" cy="231647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943586" y="3977636"/>
            <a:ext cx="2651805" cy="231647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943586" y="1600222"/>
            <a:ext cx="2651805" cy="231647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2910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48642" y="1600222"/>
            <a:ext cx="3063285" cy="231647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48642" y="3977609"/>
            <a:ext cx="1508805" cy="231648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657610" y="1600221"/>
            <a:ext cx="2240280" cy="469386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943527" y="3977609"/>
            <a:ext cx="2651760" cy="231648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0291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+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2945"/>
            <a:ext cx="8280000" cy="60960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>
          <a:xfrm>
            <a:off x="457200" y="1325903"/>
            <a:ext cx="8280000" cy="4812097"/>
          </a:xfrm>
        </p:spPr>
        <p:txBody>
          <a:bodyPr/>
          <a:lstStyle>
            <a:lvl1pPr marL="268288" indent="-268288">
              <a:buFont typeface="Arial" pitchFamily="34" charset="0"/>
              <a:buChar char="•"/>
              <a:defRPr sz="2800"/>
            </a:lvl1pPr>
            <a:lvl2pPr marL="536575" indent="-268288">
              <a:buFont typeface="Arial" pitchFamily="34" charset="0"/>
              <a:buChar char="•"/>
              <a:defRPr sz="2400"/>
            </a:lvl2pPr>
            <a:lvl3pPr marL="804863" indent="-268288">
              <a:buFont typeface="Arial" pitchFamily="34" charset="0"/>
              <a:buChar char="•"/>
              <a:defRPr sz="2000"/>
            </a:lvl3pPr>
            <a:lvl4pPr marL="1073150" indent="-268288">
              <a:buFont typeface="Arial" pitchFamily="34" charset="0"/>
              <a:buChar char="•"/>
              <a:tabLst/>
              <a:defRPr sz="1800"/>
            </a:lvl4pPr>
            <a:lvl5pPr marL="1258888" indent="-185738">
              <a:buFont typeface="Arial" pitchFamily="34" charset="0"/>
              <a:buChar char="•"/>
              <a:defRPr sz="1700"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Rectangle 28"/>
          <p:cNvSpPr/>
          <p:nvPr userDrawn="1"/>
        </p:nvSpPr>
        <p:spPr>
          <a:xfrm>
            <a:off x="0" y="6210000"/>
            <a:ext cx="9144000" cy="648000"/>
          </a:xfrm>
          <a:prstGeom prst="rect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en-US"/>
          </a:p>
        </p:txBody>
      </p:sp>
      <p:pic>
        <p:nvPicPr>
          <p:cNvPr id="6" name="Picture 2" descr="D:\Dropbox\FNOL\Kardiovaskularni centrum\LOGO\KKVC_FNOL_logo_CM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9" b="-16679"/>
          <a:stretch/>
        </p:blipFill>
        <p:spPr bwMode="auto">
          <a:xfrm>
            <a:off x="3931927" y="6261093"/>
            <a:ext cx="105897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6283325"/>
            <a:ext cx="16398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283325"/>
            <a:ext cx="21447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8"/>
          <p:cNvSpPr>
            <a:spLocks noGrp="1"/>
          </p:cNvSpPr>
          <p:nvPr>
            <p:ph type="body" sz="quarter" idx="15"/>
          </p:nvPr>
        </p:nvSpPr>
        <p:spPr>
          <a:xfrm>
            <a:off x="457200" y="6283325"/>
            <a:ext cx="3382963" cy="503238"/>
          </a:xfrm>
        </p:spPr>
        <p:txBody>
          <a:bodyPr/>
          <a:lstStyle>
            <a:lvl1pPr>
              <a:spcBef>
                <a:spcPts val="0"/>
              </a:spcBef>
              <a:defRPr sz="1000" i="1"/>
            </a:lvl1pPr>
            <a:lvl2pPr>
              <a:defRPr sz="1100" i="1"/>
            </a:lvl2pPr>
            <a:lvl3pPr>
              <a:defRPr sz="1100" i="1"/>
            </a:lvl3pPr>
            <a:lvl4pPr>
              <a:defRPr sz="1100" i="1"/>
            </a:lvl4pPr>
            <a:lvl5pPr>
              <a:defRPr sz="1100" i="1"/>
            </a:lvl5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05535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48685" y="1722091"/>
            <a:ext cx="3977597" cy="4389120"/>
          </a:xfrm>
          <a:custGeom>
            <a:avLst/>
            <a:gdLst>
              <a:gd name="connsiteX0" fmla="*/ 0 w 7955192"/>
              <a:gd name="connsiteY0" fmla="*/ 0 h 6583680"/>
              <a:gd name="connsiteX1" fmla="*/ 7955192 w 7955192"/>
              <a:gd name="connsiteY1" fmla="*/ 0 h 6583680"/>
              <a:gd name="connsiteX2" fmla="*/ 7955192 w 7955192"/>
              <a:gd name="connsiteY2" fmla="*/ 1467658 h 6583680"/>
              <a:gd name="connsiteX3" fmla="*/ 7859648 w 7955192"/>
              <a:gd name="connsiteY3" fmla="*/ 1472482 h 6583680"/>
              <a:gd name="connsiteX4" fmla="*/ 6217832 w 7955192"/>
              <a:gd name="connsiteY4" fmla="*/ 3291840 h 6583680"/>
              <a:gd name="connsiteX5" fmla="*/ 7859648 w 7955192"/>
              <a:gd name="connsiteY5" fmla="*/ 5111198 h 6583680"/>
              <a:gd name="connsiteX6" fmla="*/ 7955192 w 7955192"/>
              <a:gd name="connsiteY6" fmla="*/ 5116023 h 6583680"/>
              <a:gd name="connsiteX7" fmla="*/ 7955192 w 7955192"/>
              <a:gd name="connsiteY7" fmla="*/ 6583680 h 6583680"/>
              <a:gd name="connsiteX8" fmla="*/ 0 w 7955192"/>
              <a:gd name="connsiteY8" fmla="*/ 6583680 h 658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5192" h="6583680">
                <a:moveTo>
                  <a:pt x="0" y="0"/>
                </a:moveTo>
                <a:lnTo>
                  <a:pt x="7955192" y="0"/>
                </a:lnTo>
                <a:lnTo>
                  <a:pt x="7955192" y="1467658"/>
                </a:lnTo>
                <a:lnTo>
                  <a:pt x="7859648" y="1472482"/>
                </a:lnTo>
                <a:cubicBezTo>
                  <a:pt x="6937465" y="1566135"/>
                  <a:pt x="6217832" y="2344949"/>
                  <a:pt x="6217832" y="3291840"/>
                </a:cubicBezTo>
                <a:cubicBezTo>
                  <a:pt x="6217832" y="4238732"/>
                  <a:pt x="6937465" y="5017545"/>
                  <a:pt x="7859648" y="5111198"/>
                </a:cubicBezTo>
                <a:lnTo>
                  <a:pt x="7955192" y="5116023"/>
                </a:lnTo>
                <a:lnTo>
                  <a:pt x="7955192" y="6583680"/>
                </a:lnTo>
                <a:lnTo>
                  <a:pt x="0" y="65836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17720" y="1722091"/>
            <a:ext cx="3975342" cy="4389120"/>
          </a:xfrm>
          <a:custGeom>
            <a:avLst/>
            <a:gdLst>
              <a:gd name="connsiteX0" fmla="*/ 0 w 7950684"/>
              <a:gd name="connsiteY0" fmla="*/ 0 h 6583680"/>
              <a:gd name="connsiteX1" fmla="*/ 7950684 w 7950684"/>
              <a:gd name="connsiteY1" fmla="*/ 0 h 6583680"/>
              <a:gd name="connsiteX2" fmla="*/ 7950684 w 7950684"/>
              <a:gd name="connsiteY2" fmla="*/ 6583680 h 6583680"/>
              <a:gd name="connsiteX3" fmla="*/ 0 w 7950684"/>
              <a:gd name="connsiteY3" fmla="*/ 6583680 h 6583680"/>
              <a:gd name="connsiteX4" fmla="*/ 0 w 7950684"/>
              <a:gd name="connsiteY4" fmla="*/ 5116080 h 6583680"/>
              <a:gd name="connsiteX5" fmla="*/ 95564 w 7950684"/>
              <a:gd name="connsiteY5" fmla="*/ 5111254 h 6583680"/>
              <a:gd name="connsiteX6" fmla="*/ 1737380 w 7950684"/>
              <a:gd name="connsiteY6" fmla="*/ 3291896 h 6583680"/>
              <a:gd name="connsiteX7" fmla="*/ 95564 w 7950684"/>
              <a:gd name="connsiteY7" fmla="*/ 1472538 h 6583680"/>
              <a:gd name="connsiteX8" fmla="*/ 0 w 7950684"/>
              <a:gd name="connsiteY8" fmla="*/ 1467713 h 658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50684" h="6583680">
                <a:moveTo>
                  <a:pt x="0" y="0"/>
                </a:moveTo>
                <a:lnTo>
                  <a:pt x="7950684" y="0"/>
                </a:lnTo>
                <a:lnTo>
                  <a:pt x="7950684" y="6583680"/>
                </a:lnTo>
                <a:lnTo>
                  <a:pt x="0" y="6583680"/>
                </a:lnTo>
                <a:lnTo>
                  <a:pt x="0" y="5116080"/>
                </a:lnTo>
                <a:lnTo>
                  <a:pt x="95564" y="5111254"/>
                </a:lnTo>
                <a:cubicBezTo>
                  <a:pt x="1017748" y="5017601"/>
                  <a:pt x="1737380" y="4238788"/>
                  <a:pt x="1737380" y="3291896"/>
                </a:cubicBezTo>
                <a:cubicBezTo>
                  <a:pt x="1737380" y="2345004"/>
                  <a:pt x="1017748" y="1566191"/>
                  <a:pt x="95564" y="1472538"/>
                </a:cubicBezTo>
                <a:lnTo>
                  <a:pt x="0" y="14677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63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754879" y="1742584"/>
            <a:ext cx="3838116" cy="375903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51007" y="1742584"/>
            <a:ext cx="3838116" cy="375903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49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497134" y="2698470"/>
            <a:ext cx="2103098" cy="213259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743203" y="1742584"/>
            <a:ext cx="3657599" cy="375903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48684" y="2677723"/>
            <a:ext cx="2103098" cy="2132597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98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25"/>
          </p:nvPr>
        </p:nvSpPr>
        <p:spPr>
          <a:xfrm rot="20775122">
            <a:off x="942534" y="2091512"/>
            <a:ext cx="2560320" cy="329184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accent1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1206" tIns="51206" rIns="51206" bIns="51206" anchor="ctr" anchorCtr="0"/>
          <a:lstStyle>
            <a:lvl1pPr algn="ctr" rtl="0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26"/>
          </p:nvPr>
        </p:nvSpPr>
        <p:spPr>
          <a:xfrm rot="457463">
            <a:off x="3002241" y="2441489"/>
            <a:ext cx="1280160" cy="158496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accent2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1206" tIns="51206" rIns="51206" bIns="51206" anchor="ctr" anchorCtr="0"/>
          <a:lstStyle>
            <a:lvl1pPr algn="ctr" rtl="0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7"/>
          </p:nvPr>
        </p:nvSpPr>
        <p:spPr>
          <a:xfrm rot="19994775">
            <a:off x="2471251" y="4023109"/>
            <a:ext cx="1371600" cy="1706880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 cmpd="sng">
            <a:solidFill>
              <a:schemeClr val="accent3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51206" tIns="51206" rIns="51206" bIns="51206" anchor="ctr" anchorCtr="0"/>
          <a:lstStyle>
            <a:lvl1pPr algn="ctr" rtl="0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0445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6"/>
          <p:cNvSpPr>
            <a:spLocks noGrp="1"/>
          </p:cNvSpPr>
          <p:nvPr>
            <p:ph type="pic" sz="quarter" idx="17"/>
          </p:nvPr>
        </p:nvSpPr>
        <p:spPr>
          <a:xfrm rot="479984">
            <a:off x="1796830" y="3547951"/>
            <a:ext cx="1371600" cy="1706880"/>
          </a:xfrm>
          <a:solidFill>
            <a:schemeClr val="bg1">
              <a:lumMod val="95000"/>
            </a:schemeClr>
          </a:solidFill>
          <a:ln w="76200">
            <a:solidFill>
              <a:schemeClr val="accent1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15"/>
          </p:nvPr>
        </p:nvSpPr>
        <p:spPr>
          <a:xfrm rot="816192">
            <a:off x="5108930" y="2104385"/>
            <a:ext cx="2743200" cy="3413760"/>
          </a:xfrm>
          <a:solidFill>
            <a:schemeClr val="bg1">
              <a:lumMod val="95000"/>
            </a:schemeClr>
          </a:solidFill>
          <a:ln w="76200">
            <a:solidFill>
              <a:schemeClr val="accent3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6"/>
          </p:nvPr>
        </p:nvSpPr>
        <p:spPr>
          <a:xfrm rot="20655709">
            <a:off x="3383275" y="3811264"/>
            <a:ext cx="1691640" cy="2194560"/>
          </a:xfrm>
          <a:solidFill>
            <a:schemeClr val="bg1">
              <a:lumMod val="95000"/>
            </a:schemeClr>
          </a:solidFill>
          <a:ln w="76200">
            <a:solidFill>
              <a:schemeClr val="accent2"/>
            </a:solidFill>
          </a:ln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90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03950" y="2123453"/>
            <a:ext cx="3474720" cy="3313308"/>
          </a:xfrm>
          <a:custGeom>
            <a:avLst/>
            <a:gdLst>
              <a:gd name="connsiteX0" fmla="*/ 0 w 6949440"/>
              <a:gd name="connsiteY0" fmla="*/ 0 h 4969962"/>
              <a:gd name="connsiteX1" fmla="*/ 6005507 w 6949440"/>
              <a:gd name="connsiteY1" fmla="*/ 166865 h 4969962"/>
              <a:gd name="connsiteX2" fmla="*/ 6949440 w 6949440"/>
              <a:gd name="connsiteY2" fmla="*/ 4737660 h 4969962"/>
              <a:gd name="connsiteX3" fmla="*/ 842505 w 6949440"/>
              <a:gd name="connsiteY3" fmla="*/ 4969962 h 4969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49440" h="4969962">
                <a:moveTo>
                  <a:pt x="0" y="0"/>
                </a:moveTo>
                <a:lnTo>
                  <a:pt x="6005507" y="166865"/>
                </a:lnTo>
                <a:lnTo>
                  <a:pt x="6949440" y="4737660"/>
                </a:lnTo>
                <a:lnTo>
                  <a:pt x="842505" y="49699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73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872955" y="1583288"/>
            <a:ext cx="3200399" cy="2888313"/>
          </a:xfrm>
          <a:custGeom>
            <a:avLst/>
            <a:gdLst>
              <a:gd name="connsiteX0" fmla="*/ 6400799 w 6400799"/>
              <a:gd name="connsiteY0" fmla="*/ 0 h 4332469"/>
              <a:gd name="connsiteX1" fmla="*/ 6400799 w 6400799"/>
              <a:gd name="connsiteY1" fmla="*/ 5 h 4332469"/>
              <a:gd name="connsiteX2" fmla="*/ 5557400 w 6400799"/>
              <a:gd name="connsiteY2" fmla="*/ 4249635 h 4332469"/>
              <a:gd name="connsiteX3" fmla="*/ 0 w 6400799"/>
              <a:gd name="connsiteY3" fmla="*/ 4332469 h 4332469"/>
              <a:gd name="connsiteX4" fmla="*/ 922468 w 6400799"/>
              <a:gd name="connsiteY4" fmla="*/ 793198 h 4332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0799" h="4332469">
                <a:moveTo>
                  <a:pt x="6400799" y="0"/>
                </a:moveTo>
                <a:lnTo>
                  <a:pt x="6400799" y="5"/>
                </a:lnTo>
                <a:lnTo>
                  <a:pt x="5557400" y="4249635"/>
                </a:lnTo>
                <a:lnTo>
                  <a:pt x="0" y="4332469"/>
                </a:lnTo>
                <a:lnTo>
                  <a:pt x="922468" y="7931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52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020135" y="2120023"/>
            <a:ext cx="1934926" cy="3779520"/>
          </a:xfrm>
          <a:custGeom>
            <a:avLst/>
            <a:gdLst>
              <a:gd name="connsiteX0" fmla="*/ 0 w 3869853"/>
              <a:gd name="connsiteY0" fmla="*/ 0 h 5669280"/>
              <a:gd name="connsiteX1" fmla="*/ 3387476 w 3869853"/>
              <a:gd name="connsiteY1" fmla="*/ 399271 h 5669280"/>
              <a:gd name="connsiteX2" fmla="*/ 3869853 w 3869853"/>
              <a:gd name="connsiteY2" fmla="*/ 5340469 h 5669280"/>
              <a:gd name="connsiteX3" fmla="*/ 381204 w 3869853"/>
              <a:gd name="connsiteY3" fmla="*/ 5669280 h 566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9853" h="5669280">
                <a:moveTo>
                  <a:pt x="0" y="0"/>
                </a:moveTo>
                <a:lnTo>
                  <a:pt x="3387476" y="399271"/>
                </a:lnTo>
                <a:lnTo>
                  <a:pt x="3869853" y="5340469"/>
                </a:lnTo>
                <a:lnTo>
                  <a:pt x="381204" y="56692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268034" y="4289137"/>
            <a:ext cx="611661" cy="1584960"/>
          </a:xfrm>
          <a:custGeom>
            <a:avLst/>
            <a:gdLst>
              <a:gd name="connsiteX0" fmla="*/ 0 w 1223320"/>
              <a:gd name="connsiteY0" fmla="*/ 0 h 2377440"/>
              <a:gd name="connsiteX1" fmla="*/ 1014491 w 1223320"/>
              <a:gd name="connsiteY1" fmla="*/ 85262 h 2377440"/>
              <a:gd name="connsiteX2" fmla="*/ 1223320 w 1223320"/>
              <a:gd name="connsiteY2" fmla="*/ 2294650 h 2377440"/>
              <a:gd name="connsiteX3" fmla="*/ 226129 w 1223320"/>
              <a:gd name="connsiteY3" fmla="*/ 2377440 h 237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3320" h="2377440">
                <a:moveTo>
                  <a:pt x="0" y="0"/>
                </a:moveTo>
                <a:lnTo>
                  <a:pt x="1014491" y="85262"/>
                </a:lnTo>
                <a:lnTo>
                  <a:pt x="1223320" y="2294650"/>
                </a:lnTo>
                <a:lnTo>
                  <a:pt x="226129" y="2377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91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726305" y="2428357"/>
            <a:ext cx="3474719" cy="2871165"/>
          </a:xfrm>
          <a:custGeom>
            <a:avLst/>
            <a:gdLst>
              <a:gd name="connsiteX0" fmla="*/ 4451940 w 6949439"/>
              <a:gd name="connsiteY0" fmla="*/ 0 h 4306747"/>
              <a:gd name="connsiteX1" fmla="*/ 6949439 w 6949439"/>
              <a:gd name="connsiteY1" fmla="*/ 1507216 h 4306747"/>
              <a:gd name="connsiteX2" fmla="*/ 6949439 w 6949439"/>
              <a:gd name="connsiteY2" fmla="*/ 1507217 h 4306747"/>
              <a:gd name="connsiteX3" fmla="*/ 2523637 w 6949439"/>
              <a:gd name="connsiteY3" fmla="*/ 4306747 h 4306747"/>
              <a:gd name="connsiteX4" fmla="*/ 0 w 6949439"/>
              <a:gd name="connsiteY4" fmla="*/ 2631094 h 430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9439" h="4306747">
                <a:moveTo>
                  <a:pt x="4451940" y="0"/>
                </a:moveTo>
                <a:lnTo>
                  <a:pt x="6949439" y="1507216"/>
                </a:lnTo>
                <a:lnTo>
                  <a:pt x="6949439" y="1507217"/>
                </a:lnTo>
                <a:lnTo>
                  <a:pt x="2523637" y="4306747"/>
                </a:lnTo>
                <a:lnTo>
                  <a:pt x="0" y="26310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21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1281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+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2945"/>
            <a:ext cx="8280000" cy="609600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>
          <a:xfrm>
            <a:off x="457200" y="1325903"/>
            <a:ext cx="4004215" cy="4812097"/>
          </a:xfrm>
        </p:spPr>
        <p:txBody>
          <a:bodyPr/>
          <a:lstStyle>
            <a:lvl1pPr marL="268288" indent="-268288">
              <a:buFont typeface="Arial" pitchFamily="34" charset="0"/>
              <a:buChar char="•"/>
              <a:defRPr sz="2800"/>
            </a:lvl1pPr>
            <a:lvl2pPr marL="536575" indent="-268288">
              <a:buFont typeface="Arial" pitchFamily="34" charset="0"/>
              <a:buChar char="•"/>
              <a:defRPr sz="2400"/>
            </a:lvl2pPr>
            <a:lvl3pPr marL="804863" indent="-268288">
              <a:buFont typeface="Arial" pitchFamily="34" charset="0"/>
              <a:buChar char="•"/>
              <a:defRPr sz="2000"/>
            </a:lvl3pPr>
            <a:lvl4pPr marL="1073150" indent="-268288">
              <a:buFont typeface="Arial" pitchFamily="34" charset="0"/>
              <a:buChar char="•"/>
              <a:tabLst/>
              <a:defRPr sz="1800"/>
            </a:lvl4pPr>
            <a:lvl5pPr marL="1258888" indent="-185738">
              <a:buFont typeface="Arial" pitchFamily="34" charset="0"/>
              <a:buChar char="•"/>
              <a:defRPr sz="1700"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Rectangle 28"/>
          <p:cNvSpPr/>
          <p:nvPr userDrawn="1"/>
        </p:nvSpPr>
        <p:spPr>
          <a:xfrm>
            <a:off x="0" y="6210000"/>
            <a:ext cx="9144000" cy="648000"/>
          </a:xfrm>
          <a:prstGeom prst="rect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en-US"/>
          </a:p>
        </p:txBody>
      </p:sp>
      <p:pic>
        <p:nvPicPr>
          <p:cNvPr id="6" name="Picture 2" descr="D:\Dropbox\FNOL\Kardiovaskularni centrum\LOGO\KKVC_FNOL_logo_CM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9" b="-16679"/>
          <a:stretch/>
        </p:blipFill>
        <p:spPr bwMode="auto">
          <a:xfrm>
            <a:off x="3931927" y="6261093"/>
            <a:ext cx="105897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6283325"/>
            <a:ext cx="16398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283325"/>
            <a:ext cx="21447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8"/>
          <p:cNvSpPr>
            <a:spLocks noGrp="1"/>
          </p:cNvSpPr>
          <p:nvPr>
            <p:ph type="body" sz="quarter" idx="15"/>
          </p:nvPr>
        </p:nvSpPr>
        <p:spPr>
          <a:xfrm>
            <a:off x="457200" y="6283325"/>
            <a:ext cx="3382963" cy="503238"/>
          </a:xfrm>
        </p:spPr>
        <p:txBody>
          <a:bodyPr/>
          <a:lstStyle>
            <a:lvl1pPr>
              <a:spcBef>
                <a:spcPts val="0"/>
              </a:spcBef>
              <a:defRPr sz="1000" i="1"/>
            </a:lvl1pPr>
            <a:lvl2pPr>
              <a:defRPr sz="1100" i="1"/>
            </a:lvl2pPr>
            <a:lvl3pPr>
              <a:defRPr sz="1100" i="1"/>
            </a:lvl3pPr>
            <a:lvl4pPr>
              <a:defRPr sz="1100" i="1"/>
            </a:lvl4pPr>
            <a:lvl5pPr>
              <a:defRPr sz="1100" i="1"/>
            </a:lvl5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10" name="Zástupný symbol pro obsah 3"/>
          <p:cNvSpPr>
            <a:spLocks noGrp="1"/>
          </p:cNvSpPr>
          <p:nvPr>
            <p:ph sz="quarter" idx="16"/>
          </p:nvPr>
        </p:nvSpPr>
        <p:spPr>
          <a:xfrm>
            <a:off x="4754878" y="1325903"/>
            <a:ext cx="4004215" cy="4812097"/>
          </a:xfrm>
        </p:spPr>
        <p:txBody>
          <a:bodyPr/>
          <a:lstStyle>
            <a:lvl1pPr marL="268288" indent="-268288">
              <a:buFont typeface="Arial" pitchFamily="34" charset="0"/>
              <a:buChar char="•"/>
              <a:defRPr sz="2800"/>
            </a:lvl1pPr>
            <a:lvl2pPr marL="536575" indent="-268288">
              <a:buFont typeface="Arial" pitchFamily="34" charset="0"/>
              <a:buChar char="•"/>
              <a:defRPr sz="2400"/>
            </a:lvl2pPr>
            <a:lvl3pPr marL="804863" indent="-268288">
              <a:buFont typeface="Arial" pitchFamily="34" charset="0"/>
              <a:buChar char="•"/>
              <a:defRPr sz="2000"/>
            </a:lvl3pPr>
            <a:lvl4pPr marL="1073150" indent="-268288">
              <a:buFont typeface="Arial" pitchFamily="34" charset="0"/>
              <a:buChar char="•"/>
              <a:tabLst/>
              <a:defRPr sz="1800"/>
            </a:lvl4pPr>
            <a:lvl5pPr marL="1258888" indent="-185738">
              <a:buFont typeface="Arial" pitchFamily="34" charset="0"/>
              <a:buChar char="•"/>
              <a:defRPr sz="1700"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247214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2" y="1478494"/>
            <a:ext cx="8229555" cy="4755091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2555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1" y="1478494"/>
            <a:ext cx="3886200" cy="4755091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800598" y="1478303"/>
            <a:ext cx="3886200" cy="4755091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6074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0" y="1478494"/>
            <a:ext cx="2560320" cy="4755091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291840" y="1478493"/>
            <a:ext cx="2560320" cy="4755091"/>
          </a:xfrm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126435" y="1478492"/>
            <a:ext cx="2560320" cy="4755091"/>
          </a:xfr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400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48639" y="1600220"/>
            <a:ext cx="4023360" cy="463336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08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71957" y="1600220"/>
            <a:ext cx="4023360" cy="463336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392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 userDrawn="1"/>
        </p:nvSpPr>
        <p:spPr bwMode="auto">
          <a:xfrm>
            <a:off x="2424043" y="0"/>
            <a:ext cx="6719958" cy="6858000"/>
          </a:xfrm>
          <a:custGeom>
            <a:avLst/>
            <a:gdLst>
              <a:gd name="T0" fmla="*/ 0 w 849"/>
              <a:gd name="T1" fmla="*/ 0 h 649"/>
              <a:gd name="T2" fmla="*/ 332 w 849"/>
              <a:gd name="T3" fmla="*/ 649 h 649"/>
              <a:gd name="T4" fmla="*/ 849 w 849"/>
              <a:gd name="T5" fmla="*/ 649 h 649"/>
              <a:gd name="T6" fmla="*/ 849 w 849"/>
              <a:gd name="T7" fmla="*/ 0 h 649"/>
              <a:gd name="T8" fmla="*/ 0 w 849"/>
              <a:gd name="T9" fmla="*/ 0 h 6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9" h="649">
                <a:moveTo>
                  <a:pt x="0" y="0"/>
                </a:moveTo>
                <a:cubicBezTo>
                  <a:pt x="100" y="110"/>
                  <a:pt x="274" y="337"/>
                  <a:pt x="332" y="649"/>
                </a:cubicBezTo>
                <a:cubicBezTo>
                  <a:pt x="849" y="649"/>
                  <a:pt x="849" y="649"/>
                  <a:pt x="849" y="649"/>
                </a:cubicBezTo>
                <a:cubicBezTo>
                  <a:pt x="849" y="0"/>
                  <a:pt x="849" y="0"/>
                  <a:pt x="84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accent5"/>
            </a:solidFill>
          </a:ln>
        </p:spPr>
        <p:txBody>
          <a:bodyPr vert="horz" wrap="square" lIns="76810" tIns="38405" rIns="76810" bIns="38405" numCol="1" anchor="t" anchorCtr="0" compatLnSpc="1">
            <a:prstTxWarp prst="textNoShape">
              <a:avLst/>
            </a:prstTxWarp>
          </a:bodyPr>
          <a:lstStyle/>
          <a:p>
            <a:endParaRPr lang="en-US" sz="2300"/>
          </a:p>
        </p:txBody>
      </p:sp>
      <p:sp>
        <p:nvSpPr>
          <p:cNvPr id="5" name="Freeform 4"/>
          <p:cNvSpPr>
            <a:spLocks noChangeAspect="1"/>
          </p:cNvSpPr>
          <p:nvPr userDrawn="1"/>
        </p:nvSpPr>
        <p:spPr bwMode="auto">
          <a:xfrm>
            <a:off x="2386009" y="0"/>
            <a:ext cx="2665864" cy="6858000"/>
          </a:xfrm>
          <a:custGeom>
            <a:avLst/>
            <a:gdLst>
              <a:gd name="connsiteX0" fmla="*/ 0 w 3554485"/>
              <a:gd name="connsiteY0" fmla="*/ 0 h 6858000"/>
              <a:gd name="connsiteX1" fmla="*/ 52200 w 3554485"/>
              <a:gd name="connsiteY1" fmla="*/ 1672 h 6858000"/>
              <a:gd name="connsiteX2" fmla="*/ 257255 w 3554485"/>
              <a:gd name="connsiteY2" fmla="*/ 232351 h 6858000"/>
              <a:gd name="connsiteX3" fmla="*/ 3554485 w 3554485"/>
              <a:gd name="connsiteY3" fmla="*/ 6858000 h 6858000"/>
              <a:gd name="connsiteX4" fmla="*/ 3446314 w 3554485"/>
              <a:gd name="connsiteY4" fmla="*/ 6858000 h 6858000"/>
              <a:gd name="connsiteX5" fmla="*/ 2928893 w 3554485"/>
              <a:gd name="connsiteY5" fmla="*/ 6858000 h 6858000"/>
              <a:gd name="connsiteX6" fmla="*/ 0 w 355448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4485" h="6858000">
                <a:moveTo>
                  <a:pt x="0" y="0"/>
                </a:moveTo>
                <a:lnTo>
                  <a:pt x="52200" y="1672"/>
                </a:lnTo>
                <a:lnTo>
                  <a:pt x="257255" y="232351"/>
                </a:lnTo>
                <a:cubicBezTo>
                  <a:pt x="1330824" y="1465721"/>
                  <a:pt x="2980637" y="3767145"/>
                  <a:pt x="3554485" y="6858000"/>
                </a:cubicBezTo>
                <a:lnTo>
                  <a:pt x="3446314" y="6858000"/>
                </a:lnTo>
                <a:cubicBezTo>
                  <a:pt x="3284844" y="6858000"/>
                  <a:pt x="3112610" y="6858000"/>
                  <a:pt x="2928893" y="6858000"/>
                </a:cubicBezTo>
                <a:cubicBezTo>
                  <a:pt x="2527096" y="3698459"/>
                  <a:pt x="993921" y="127861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76810" tIns="38405" rIns="76810" bIns="38405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300"/>
          </a:p>
        </p:txBody>
      </p:sp>
    </p:spTree>
    <p:extLst>
      <p:ext uri="{BB962C8B-B14F-4D97-AF65-F5344CB8AC3E}">
        <p14:creationId xmlns:p14="http://schemas.microsoft.com/office/powerpoint/2010/main" val="11207458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a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24044" y="0"/>
            <a:ext cx="6719958" cy="6858000"/>
          </a:xfrm>
          <a:custGeom>
            <a:avLst/>
            <a:gdLst>
              <a:gd name="connsiteX0" fmla="*/ 0 w 13439915"/>
              <a:gd name="connsiteY0" fmla="*/ 0 h 10287000"/>
              <a:gd name="connsiteX1" fmla="*/ 13439915 w 13439915"/>
              <a:gd name="connsiteY1" fmla="*/ 0 h 10287000"/>
              <a:gd name="connsiteX2" fmla="*/ 13439915 w 13439915"/>
              <a:gd name="connsiteY2" fmla="*/ 2512 h 10287000"/>
              <a:gd name="connsiteX3" fmla="*/ 13439915 w 13439915"/>
              <a:gd name="connsiteY3" fmla="*/ 8476 h 10287000"/>
              <a:gd name="connsiteX4" fmla="*/ 13439915 w 13439915"/>
              <a:gd name="connsiteY4" fmla="*/ 20092 h 10287000"/>
              <a:gd name="connsiteX5" fmla="*/ 13439915 w 13439915"/>
              <a:gd name="connsiteY5" fmla="*/ 39242 h 10287000"/>
              <a:gd name="connsiteX6" fmla="*/ 13439915 w 13439915"/>
              <a:gd name="connsiteY6" fmla="*/ 67810 h 10287000"/>
              <a:gd name="connsiteX7" fmla="*/ 13439915 w 13439915"/>
              <a:gd name="connsiteY7" fmla="*/ 107680 h 10287000"/>
              <a:gd name="connsiteX8" fmla="*/ 13439915 w 13439915"/>
              <a:gd name="connsiteY8" fmla="*/ 160735 h 10287000"/>
              <a:gd name="connsiteX9" fmla="*/ 13439915 w 13439915"/>
              <a:gd name="connsiteY9" fmla="*/ 228858 h 10287000"/>
              <a:gd name="connsiteX10" fmla="*/ 13439915 w 13439915"/>
              <a:gd name="connsiteY10" fmla="*/ 313934 h 10287000"/>
              <a:gd name="connsiteX11" fmla="*/ 13439915 w 13439915"/>
              <a:gd name="connsiteY11" fmla="*/ 417847 h 10287000"/>
              <a:gd name="connsiteX12" fmla="*/ 13439915 w 13439915"/>
              <a:gd name="connsiteY12" fmla="*/ 542479 h 10287000"/>
              <a:gd name="connsiteX13" fmla="*/ 13439915 w 13439915"/>
              <a:gd name="connsiteY13" fmla="*/ 689714 h 10287000"/>
              <a:gd name="connsiteX14" fmla="*/ 13439915 w 13439915"/>
              <a:gd name="connsiteY14" fmla="*/ 861436 h 10287000"/>
              <a:gd name="connsiteX15" fmla="*/ 13439915 w 13439915"/>
              <a:gd name="connsiteY15" fmla="*/ 1059529 h 10287000"/>
              <a:gd name="connsiteX16" fmla="*/ 13439915 w 13439915"/>
              <a:gd name="connsiteY16" fmla="*/ 1169052 h 10287000"/>
              <a:gd name="connsiteX17" fmla="*/ 13439915 w 13439915"/>
              <a:gd name="connsiteY17" fmla="*/ 1285875 h 10287000"/>
              <a:gd name="connsiteX18" fmla="*/ 13439915 w 13439915"/>
              <a:gd name="connsiteY18" fmla="*/ 1410232 h 10287000"/>
              <a:gd name="connsiteX19" fmla="*/ 13439915 w 13439915"/>
              <a:gd name="connsiteY19" fmla="*/ 1542360 h 10287000"/>
              <a:gd name="connsiteX20" fmla="*/ 13439915 w 13439915"/>
              <a:gd name="connsiteY20" fmla="*/ 1682492 h 10287000"/>
              <a:gd name="connsiteX21" fmla="*/ 13439915 w 13439915"/>
              <a:gd name="connsiteY21" fmla="*/ 1830865 h 10287000"/>
              <a:gd name="connsiteX22" fmla="*/ 13439915 w 13439915"/>
              <a:gd name="connsiteY22" fmla="*/ 1987715 h 10287000"/>
              <a:gd name="connsiteX23" fmla="*/ 13439915 w 13439915"/>
              <a:gd name="connsiteY23" fmla="*/ 2153276 h 10287000"/>
              <a:gd name="connsiteX24" fmla="*/ 13439915 w 13439915"/>
              <a:gd name="connsiteY24" fmla="*/ 2327784 h 10287000"/>
              <a:gd name="connsiteX25" fmla="*/ 13439915 w 13439915"/>
              <a:gd name="connsiteY25" fmla="*/ 2511475 h 10287000"/>
              <a:gd name="connsiteX26" fmla="*/ 13439915 w 13439915"/>
              <a:gd name="connsiteY26" fmla="*/ 2704584 h 10287000"/>
              <a:gd name="connsiteX27" fmla="*/ 13439915 w 13439915"/>
              <a:gd name="connsiteY27" fmla="*/ 2907346 h 10287000"/>
              <a:gd name="connsiteX28" fmla="*/ 13439915 w 13439915"/>
              <a:gd name="connsiteY28" fmla="*/ 3119997 h 10287000"/>
              <a:gd name="connsiteX29" fmla="*/ 13439915 w 13439915"/>
              <a:gd name="connsiteY29" fmla="*/ 3342773 h 10287000"/>
              <a:gd name="connsiteX30" fmla="*/ 13439915 w 13439915"/>
              <a:gd name="connsiteY30" fmla="*/ 3575908 h 10287000"/>
              <a:gd name="connsiteX31" fmla="*/ 13439915 w 13439915"/>
              <a:gd name="connsiteY31" fmla="*/ 3819639 h 10287000"/>
              <a:gd name="connsiteX32" fmla="*/ 13439915 w 13439915"/>
              <a:gd name="connsiteY32" fmla="*/ 4074201 h 10287000"/>
              <a:gd name="connsiteX33" fmla="*/ 13439915 w 13439915"/>
              <a:gd name="connsiteY33" fmla="*/ 4339829 h 10287000"/>
              <a:gd name="connsiteX34" fmla="*/ 13439915 w 13439915"/>
              <a:gd name="connsiteY34" fmla="*/ 4616758 h 10287000"/>
              <a:gd name="connsiteX35" fmla="*/ 13439915 w 13439915"/>
              <a:gd name="connsiteY35" fmla="*/ 4905224 h 10287000"/>
              <a:gd name="connsiteX36" fmla="*/ 13439915 w 13439915"/>
              <a:gd name="connsiteY36" fmla="*/ 5205463 h 10287000"/>
              <a:gd name="connsiteX37" fmla="*/ 13439915 w 13439915"/>
              <a:gd name="connsiteY37" fmla="*/ 5517710 h 10287000"/>
              <a:gd name="connsiteX38" fmla="*/ 13439915 w 13439915"/>
              <a:gd name="connsiteY38" fmla="*/ 5842200 h 10287000"/>
              <a:gd name="connsiteX39" fmla="*/ 13439915 w 13439915"/>
              <a:gd name="connsiteY39" fmla="*/ 6179170 h 10287000"/>
              <a:gd name="connsiteX40" fmla="*/ 13439915 w 13439915"/>
              <a:gd name="connsiteY40" fmla="*/ 6528853 h 10287000"/>
              <a:gd name="connsiteX41" fmla="*/ 13439915 w 13439915"/>
              <a:gd name="connsiteY41" fmla="*/ 6891487 h 10287000"/>
              <a:gd name="connsiteX42" fmla="*/ 13439915 w 13439915"/>
              <a:gd name="connsiteY42" fmla="*/ 7267305 h 10287000"/>
              <a:gd name="connsiteX43" fmla="*/ 13439915 w 13439915"/>
              <a:gd name="connsiteY43" fmla="*/ 7656545 h 10287000"/>
              <a:gd name="connsiteX44" fmla="*/ 13439915 w 13439915"/>
              <a:gd name="connsiteY44" fmla="*/ 8059440 h 10287000"/>
              <a:gd name="connsiteX45" fmla="*/ 13439915 w 13439915"/>
              <a:gd name="connsiteY45" fmla="*/ 8476227 h 10287000"/>
              <a:gd name="connsiteX46" fmla="*/ 13439915 w 13439915"/>
              <a:gd name="connsiteY46" fmla="*/ 8907141 h 10287000"/>
              <a:gd name="connsiteX47" fmla="*/ 13439915 w 13439915"/>
              <a:gd name="connsiteY47" fmla="*/ 9352418 h 10287000"/>
              <a:gd name="connsiteX48" fmla="*/ 13439915 w 13439915"/>
              <a:gd name="connsiteY48" fmla="*/ 9812292 h 10287000"/>
              <a:gd name="connsiteX49" fmla="*/ 13439915 w 13439915"/>
              <a:gd name="connsiteY49" fmla="*/ 10287000 h 10287000"/>
              <a:gd name="connsiteX50" fmla="*/ 13437917 w 13439915"/>
              <a:gd name="connsiteY50" fmla="*/ 10287000 h 10287000"/>
              <a:gd name="connsiteX51" fmla="*/ 13423931 w 13439915"/>
              <a:gd name="connsiteY51" fmla="*/ 10287000 h 10287000"/>
              <a:gd name="connsiteX52" fmla="*/ 13385967 w 13439915"/>
              <a:gd name="connsiteY52" fmla="*/ 10287000 h 10287000"/>
              <a:gd name="connsiteX53" fmla="*/ 13354247 w 13439915"/>
              <a:gd name="connsiteY53" fmla="*/ 10287000 h 10287000"/>
              <a:gd name="connsiteX54" fmla="*/ 13312037 w 13439915"/>
              <a:gd name="connsiteY54" fmla="*/ 10287000 h 10287000"/>
              <a:gd name="connsiteX55" fmla="*/ 13257837 w 13439915"/>
              <a:gd name="connsiteY55" fmla="*/ 10287000 h 10287000"/>
              <a:gd name="connsiteX56" fmla="*/ 13190151 w 13439915"/>
              <a:gd name="connsiteY56" fmla="*/ 10287000 h 10287000"/>
              <a:gd name="connsiteX57" fmla="*/ 13107479 w 13439915"/>
              <a:gd name="connsiteY57" fmla="*/ 10287000 h 10287000"/>
              <a:gd name="connsiteX58" fmla="*/ 13008323 w 13439915"/>
              <a:gd name="connsiteY58" fmla="*/ 10287000 h 10287000"/>
              <a:gd name="connsiteX59" fmla="*/ 12891185 w 13439915"/>
              <a:gd name="connsiteY59" fmla="*/ 10287000 h 10287000"/>
              <a:gd name="connsiteX60" fmla="*/ 12754563 w 13439915"/>
              <a:gd name="connsiteY60" fmla="*/ 10287000 h 10287000"/>
              <a:gd name="connsiteX61" fmla="*/ 12596963 w 13439915"/>
              <a:gd name="connsiteY61" fmla="*/ 10287000 h 10287000"/>
              <a:gd name="connsiteX62" fmla="*/ 12416883 w 13439915"/>
              <a:gd name="connsiteY62" fmla="*/ 10287000 h 10287000"/>
              <a:gd name="connsiteX63" fmla="*/ 12212825 w 13439915"/>
              <a:gd name="connsiteY63" fmla="*/ 10287000 h 10287000"/>
              <a:gd name="connsiteX64" fmla="*/ 11983293 w 13439915"/>
              <a:gd name="connsiteY64" fmla="*/ 10287000 h 10287000"/>
              <a:gd name="connsiteX65" fmla="*/ 11726785 w 13439915"/>
              <a:gd name="connsiteY65" fmla="*/ 10287000 h 10287000"/>
              <a:gd name="connsiteX66" fmla="*/ 11441805 w 13439915"/>
              <a:gd name="connsiteY66" fmla="*/ 10287000 h 10287000"/>
              <a:gd name="connsiteX67" fmla="*/ 11126853 w 13439915"/>
              <a:gd name="connsiteY67" fmla="*/ 10287000 h 10287000"/>
              <a:gd name="connsiteX68" fmla="*/ 10780430 w 13439915"/>
              <a:gd name="connsiteY68" fmla="*/ 10287000 h 10287000"/>
              <a:gd name="connsiteX69" fmla="*/ 10401039 w 13439915"/>
              <a:gd name="connsiteY69" fmla="*/ 10287000 h 10287000"/>
              <a:gd name="connsiteX70" fmla="*/ 9987180 w 13439915"/>
              <a:gd name="connsiteY70" fmla="*/ 10287000 h 10287000"/>
              <a:gd name="connsiteX71" fmla="*/ 9537356 w 13439915"/>
              <a:gd name="connsiteY71" fmla="*/ 10287000 h 10287000"/>
              <a:gd name="connsiteX72" fmla="*/ 9050067 w 13439915"/>
              <a:gd name="connsiteY72" fmla="*/ 10287000 h 10287000"/>
              <a:gd name="connsiteX73" fmla="*/ 8791904 w 13439915"/>
              <a:gd name="connsiteY73" fmla="*/ 10287000 h 10287000"/>
              <a:gd name="connsiteX74" fmla="*/ 8523814 w 13439915"/>
              <a:gd name="connsiteY74" fmla="*/ 10287000 h 10287000"/>
              <a:gd name="connsiteX75" fmla="*/ 8245609 w 13439915"/>
              <a:gd name="connsiteY75" fmla="*/ 10287000 h 10287000"/>
              <a:gd name="connsiteX76" fmla="*/ 7957100 w 13439915"/>
              <a:gd name="connsiteY76" fmla="*/ 10287000 h 10287000"/>
              <a:gd name="connsiteX77" fmla="*/ 7658102 w 13439915"/>
              <a:gd name="connsiteY77" fmla="*/ 10287000 h 10287000"/>
              <a:gd name="connsiteX78" fmla="*/ 7348426 w 13439915"/>
              <a:gd name="connsiteY78" fmla="*/ 10287000 h 10287000"/>
              <a:gd name="connsiteX79" fmla="*/ 7027885 w 13439915"/>
              <a:gd name="connsiteY79" fmla="*/ 10287000 h 10287000"/>
              <a:gd name="connsiteX80" fmla="*/ 6696293 w 13439915"/>
              <a:gd name="connsiteY80" fmla="*/ 10287000 h 10287000"/>
              <a:gd name="connsiteX81" fmla="*/ 6353461 w 13439915"/>
              <a:gd name="connsiteY81" fmla="*/ 10287000 h 10287000"/>
              <a:gd name="connsiteX82" fmla="*/ 5999202 w 13439915"/>
              <a:gd name="connsiteY82" fmla="*/ 10287000 h 10287000"/>
              <a:gd name="connsiteX83" fmla="*/ 5633329 w 13439915"/>
              <a:gd name="connsiteY83" fmla="*/ 10287000 h 10287000"/>
              <a:gd name="connsiteX84" fmla="*/ 5255655 w 13439915"/>
              <a:gd name="connsiteY84" fmla="*/ 10287000 h 10287000"/>
              <a:gd name="connsiteX85" fmla="*/ 0 w 13439915"/>
              <a:gd name="connsiteY85" fmla="*/ 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3439915" h="10287000">
                <a:moveTo>
                  <a:pt x="0" y="0"/>
                </a:moveTo>
                <a:lnTo>
                  <a:pt x="13439915" y="0"/>
                </a:lnTo>
                <a:lnTo>
                  <a:pt x="13439915" y="2512"/>
                </a:lnTo>
                <a:lnTo>
                  <a:pt x="13439915" y="8476"/>
                </a:lnTo>
                <a:lnTo>
                  <a:pt x="13439915" y="20092"/>
                </a:lnTo>
                <a:lnTo>
                  <a:pt x="13439915" y="39242"/>
                </a:lnTo>
                <a:lnTo>
                  <a:pt x="13439915" y="67810"/>
                </a:lnTo>
                <a:lnTo>
                  <a:pt x="13439915" y="107680"/>
                </a:lnTo>
                <a:lnTo>
                  <a:pt x="13439915" y="160735"/>
                </a:lnTo>
                <a:lnTo>
                  <a:pt x="13439915" y="228858"/>
                </a:lnTo>
                <a:lnTo>
                  <a:pt x="13439915" y="313934"/>
                </a:lnTo>
                <a:lnTo>
                  <a:pt x="13439915" y="417847"/>
                </a:lnTo>
                <a:lnTo>
                  <a:pt x="13439915" y="542479"/>
                </a:lnTo>
                <a:lnTo>
                  <a:pt x="13439915" y="689714"/>
                </a:lnTo>
                <a:lnTo>
                  <a:pt x="13439915" y="861436"/>
                </a:lnTo>
                <a:lnTo>
                  <a:pt x="13439915" y="1059529"/>
                </a:lnTo>
                <a:lnTo>
                  <a:pt x="13439915" y="1169052"/>
                </a:lnTo>
                <a:lnTo>
                  <a:pt x="13439915" y="1285875"/>
                </a:lnTo>
                <a:lnTo>
                  <a:pt x="13439915" y="1410232"/>
                </a:lnTo>
                <a:lnTo>
                  <a:pt x="13439915" y="1542360"/>
                </a:lnTo>
                <a:lnTo>
                  <a:pt x="13439915" y="1682492"/>
                </a:lnTo>
                <a:lnTo>
                  <a:pt x="13439915" y="1830865"/>
                </a:lnTo>
                <a:lnTo>
                  <a:pt x="13439915" y="1987715"/>
                </a:lnTo>
                <a:lnTo>
                  <a:pt x="13439915" y="2153276"/>
                </a:lnTo>
                <a:lnTo>
                  <a:pt x="13439915" y="2327784"/>
                </a:lnTo>
                <a:lnTo>
                  <a:pt x="13439915" y="2511475"/>
                </a:lnTo>
                <a:lnTo>
                  <a:pt x="13439915" y="2704584"/>
                </a:lnTo>
                <a:lnTo>
                  <a:pt x="13439915" y="2907346"/>
                </a:lnTo>
                <a:lnTo>
                  <a:pt x="13439915" y="3119997"/>
                </a:lnTo>
                <a:lnTo>
                  <a:pt x="13439915" y="3342773"/>
                </a:lnTo>
                <a:lnTo>
                  <a:pt x="13439915" y="3575908"/>
                </a:lnTo>
                <a:lnTo>
                  <a:pt x="13439915" y="3819639"/>
                </a:lnTo>
                <a:lnTo>
                  <a:pt x="13439915" y="4074201"/>
                </a:lnTo>
                <a:lnTo>
                  <a:pt x="13439915" y="4339829"/>
                </a:lnTo>
                <a:lnTo>
                  <a:pt x="13439915" y="4616758"/>
                </a:lnTo>
                <a:lnTo>
                  <a:pt x="13439915" y="4905224"/>
                </a:lnTo>
                <a:lnTo>
                  <a:pt x="13439915" y="5205463"/>
                </a:lnTo>
                <a:lnTo>
                  <a:pt x="13439915" y="5517710"/>
                </a:lnTo>
                <a:lnTo>
                  <a:pt x="13439915" y="5842200"/>
                </a:lnTo>
                <a:lnTo>
                  <a:pt x="13439915" y="6179170"/>
                </a:lnTo>
                <a:lnTo>
                  <a:pt x="13439915" y="6528853"/>
                </a:lnTo>
                <a:lnTo>
                  <a:pt x="13439915" y="6891487"/>
                </a:lnTo>
                <a:lnTo>
                  <a:pt x="13439915" y="7267305"/>
                </a:lnTo>
                <a:lnTo>
                  <a:pt x="13439915" y="7656545"/>
                </a:lnTo>
                <a:lnTo>
                  <a:pt x="13439915" y="8059440"/>
                </a:lnTo>
                <a:lnTo>
                  <a:pt x="13439915" y="8476227"/>
                </a:lnTo>
                <a:lnTo>
                  <a:pt x="13439915" y="8907141"/>
                </a:lnTo>
                <a:lnTo>
                  <a:pt x="13439915" y="9352418"/>
                </a:lnTo>
                <a:lnTo>
                  <a:pt x="13439915" y="9812292"/>
                </a:lnTo>
                <a:lnTo>
                  <a:pt x="13439915" y="10287000"/>
                </a:lnTo>
                <a:lnTo>
                  <a:pt x="13437917" y="10287000"/>
                </a:lnTo>
                <a:lnTo>
                  <a:pt x="13423931" y="10287000"/>
                </a:lnTo>
                <a:lnTo>
                  <a:pt x="13385967" y="10287000"/>
                </a:lnTo>
                <a:lnTo>
                  <a:pt x="13354247" y="10287000"/>
                </a:lnTo>
                <a:lnTo>
                  <a:pt x="13312037" y="10287000"/>
                </a:lnTo>
                <a:lnTo>
                  <a:pt x="13257837" y="10287000"/>
                </a:lnTo>
                <a:lnTo>
                  <a:pt x="13190151" y="10287000"/>
                </a:lnTo>
                <a:lnTo>
                  <a:pt x="13107479" y="10287000"/>
                </a:lnTo>
                <a:lnTo>
                  <a:pt x="13008323" y="10287000"/>
                </a:lnTo>
                <a:lnTo>
                  <a:pt x="12891185" y="10287000"/>
                </a:lnTo>
                <a:lnTo>
                  <a:pt x="12754563" y="10287000"/>
                </a:lnTo>
                <a:lnTo>
                  <a:pt x="12596963" y="10287000"/>
                </a:lnTo>
                <a:lnTo>
                  <a:pt x="12416883" y="10287000"/>
                </a:lnTo>
                <a:lnTo>
                  <a:pt x="12212825" y="10287000"/>
                </a:lnTo>
                <a:lnTo>
                  <a:pt x="11983293" y="10287000"/>
                </a:lnTo>
                <a:lnTo>
                  <a:pt x="11726785" y="10287000"/>
                </a:lnTo>
                <a:lnTo>
                  <a:pt x="11441805" y="10287000"/>
                </a:lnTo>
                <a:lnTo>
                  <a:pt x="11126853" y="10287000"/>
                </a:lnTo>
                <a:lnTo>
                  <a:pt x="10780430" y="10287000"/>
                </a:lnTo>
                <a:lnTo>
                  <a:pt x="10401039" y="10287000"/>
                </a:lnTo>
                <a:lnTo>
                  <a:pt x="9987180" y="10287000"/>
                </a:lnTo>
                <a:lnTo>
                  <a:pt x="9537356" y="10287000"/>
                </a:lnTo>
                <a:lnTo>
                  <a:pt x="9050067" y="10287000"/>
                </a:lnTo>
                <a:lnTo>
                  <a:pt x="8791904" y="10287000"/>
                </a:lnTo>
                <a:lnTo>
                  <a:pt x="8523814" y="10287000"/>
                </a:lnTo>
                <a:lnTo>
                  <a:pt x="8245609" y="10287000"/>
                </a:lnTo>
                <a:lnTo>
                  <a:pt x="7957100" y="10287000"/>
                </a:lnTo>
                <a:lnTo>
                  <a:pt x="7658102" y="10287000"/>
                </a:lnTo>
                <a:lnTo>
                  <a:pt x="7348426" y="10287000"/>
                </a:lnTo>
                <a:lnTo>
                  <a:pt x="7027885" y="10287000"/>
                </a:lnTo>
                <a:lnTo>
                  <a:pt x="6696293" y="10287000"/>
                </a:lnTo>
                <a:lnTo>
                  <a:pt x="6353461" y="10287000"/>
                </a:lnTo>
                <a:lnTo>
                  <a:pt x="5999202" y="10287000"/>
                </a:lnTo>
                <a:lnTo>
                  <a:pt x="5633329" y="10287000"/>
                </a:lnTo>
                <a:lnTo>
                  <a:pt x="5255655" y="10287000"/>
                </a:lnTo>
                <a:cubicBezTo>
                  <a:pt x="4337499" y="5341632"/>
                  <a:pt x="1583029" y="1743560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6" name="Freeform 25"/>
          <p:cNvSpPr>
            <a:spLocks noChangeAspect="1"/>
          </p:cNvSpPr>
          <p:nvPr userDrawn="1"/>
        </p:nvSpPr>
        <p:spPr bwMode="auto">
          <a:xfrm>
            <a:off x="2386009" y="0"/>
            <a:ext cx="2665864" cy="6858000"/>
          </a:xfrm>
          <a:custGeom>
            <a:avLst/>
            <a:gdLst>
              <a:gd name="connsiteX0" fmla="*/ 0 w 3554485"/>
              <a:gd name="connsiteY0" fmla="*/ 0 h 6858000"/>
              <a:gd name="connsiteX1" fmla="*/ 52200 w 3554485"/>
              <a:gd name="connsiteY1" fmla="*/ 1672 h 6858000"/>
              <a:gd name="connsiteX2" fmla="*/ 257255 w 3554485"/>
              <a:gd name="connsiteY2" fmla="*/ 232351 h 6858000"/>
              <a:gd name="connsiteX3" fmla="*/ 3554485 w 3554485"/>
              <a:gd name="connsiteY3" fmla="*/ 6858000 h 6858000"/>
              <a:gd name="connsiteX4" fmla="*/ 3446314 w 3554485"/>
              <a:gd name="connsiteY4" fmla="*/ 6858000 h 6858000"/>
              <a:gd name="connsiteX5" fmla="*/ 2928893 w 3554485"/>
              <a:gd name="connsiteY5" fmla="*/ 6858000 h 6858000"/>
              <a:gd name="connsiteX6" fmla="*/ 0 w 355448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4485" h="6858000">
                <a:moveTo>
                  <a:pt x="0" y="0"/>
                </a:moveTo>
                <a:lnTo>
                  <a:pt x="52200" y="1672"/>
                </a:lnTo>
                <a:lnTo>
                  <a:pt x="257255" y="232351"/>
                </a:lnTo>
                <a:cubicBezTo>
                  <a:pt x="1330824" y="1465721"/>
                  <a:pt x="2980637" y="3767145"/>
                  <a:pt x="3554485" y="6858000"/>
                </a:cubicBezTo>
                <a:lnTo>
                  <a:pt x="3446314" y="6858000"/>
                </a:lnTo>
                <a:cubicBezTo>
                  <a:pt x="3284844" y="6858000"/>
                  <a:pt x="3112610" y="6858000"/>
                  <a:pt x="2928893" y="6858000"/>
                </a:cubicBezTo>
                <a:cubicBezTo>
                  <a:pt x="2527096" y="3698459"/>
                  <a:pt x="993921" y="127861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vert="horz" wrap="square" lIns="76810" tIns="38405" rIns="76810" bIns="38405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300"/>
          </a:p>
        </p:txBody>
      </p:sp>
    </p:spTree>
    <p:extLst>
      <p:ext uri="{BB962C8B-B14F-4D97-AF65-F5344CB8AC3E}">
        <p14:creationId xmlns:p14="http://schemas.microsoft.com/office/powerpoint/2010/main" val="23964702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ain 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5715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3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>
          <a:xfrm>
            <a:off x="457200" y="411513"/>
            <a:ext cx="8280000" cy="5726487"/>
          </a:xfrm>
        </p:spPr>
        <p:txBody>
          <a:bodyPr/>
          <a:lstStyle>
            <a:lvl1pPr marL="268288" indent="-268288">
              <a:buFont typeface="Arial" pitchFamily="34" charset="0"/>
              <a:buChar char="•"/>
              <a:defRPr sz="2800"/>
            </a:lvl1pPr>
            <a:lvl2pPr marL="536575" indent="-268288">
              <a:buFont typeface="Arial" pitchFamily="34" charset="0"/>
              <a:buChar char="•"/>
              <a:defRPr sz="2400"/>
            </a:lvl2pPr>
            <a:lvl3pPr marL="804863" indent="-268288">
              <a:buFont typeface="Arial" pitchFamily="34" charset="0"/>
              <a:buChar char="•"/>
              <a:defRPr sz="2000"/>
            </a:lvl3pPr>
            <a:lvl4pPr marL="1073150" indent="-268288">
              <a:buFont typeface="Arial" pitchFamily="34" charset="0"/>
              <a:buChar char="•"/>
              <a:tabLst/>
              <a:defRPr sz="1800"/>
            </a:lvl4pPr>
            <a:lvl5pPr marL="1258888" indent="-185738">
              <a:buFont typeface="Arial" pitchFamily="34" charset="0"/>
              <a:buChar char="•"/>
              <a:defRPr sz="1700"/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Rectangle 28"/>
          <p:cNvSpPr/>
          <p:nvPr userDrawn="1"/>
        </p:nvSpPr>
        <p:spPr>
          <a:xfrm>
            <a:off x="0" y="6210000"/>
            <a:ext cx="9144000" cy="648000"/>
          </a:xfrm>
          <a:prstGeom prst="rect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en-US"/>
          </a:p>
        </p:txBody>
      </p:sp>
      <p:pic>
        <p:nvPicPr>
          <p:cNvPr id="6" name="Picture 2" descr="D:\Dropbox\FNOL\Kardiovaskularni centrum\LOGO\KKVC_FNOL_logo_CM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9" b="-16679"/>
          <a:stretch/>
        </p:blipFill>
        <p:spPr bwMode="auto">
          <a:xfrm>
            <a:off x="3931927" y="6261093"/>
            <a:ext cx="105897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6283325"/>
            <a:ext cx="16398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283325"/>
            <a:ext cx="21447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text 8"/>
          <p:cNvSpPr>
            <a:spLocks noGrp="1"/>
          </p:cNvSpPr>
          <p:nvPr>
            <p:ph type="body" sz="quarter" idx="15"/>
          </p:nvPr>
        </p:nvSpPr>
        <p:spPr>
          <a:xfrm>
            <a:off x="457200" y="6283325"/>
            <a:ext cx="3382963" cy="503238"/>
          </a:xfrm>
        </p:spPr>
        <p:txBody>
          <a:bodyPr/>
          <a:lstStyle>
            <a:lvl1pPr>
              <a:spcBef>
                <a:spcPts val="0"/>
              </a:spcBef>
              <a:defRPr sz="1000" i="1"/>
            </a:lvl1pPr>
            <a:lvl2pPr>
              <a:defRPr sz="1100" i="1"/>
            </a:lvl2pPr>
            <a:lvl3pPr>
              <a:defRPr sz="1100" i="1"/>
            </a:lvl3pPr>
            <a:lvl4pPr>
              <a:defRPr sz="1100" i="1"/>
            </a:lvl4pPr>
            <a:lvl5pPr>
              <a:defRPr sz="1100" i="1"/>
            </a:lvl5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11677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82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lco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23001" y="929668"/>
            <a:ext cx="3748999" cy="4998665"/>
          </a:xfrm>
          <a:custGeom>
            <a:avLst/>
            <a:gdLst>
              <a:gd name="connsiteX0" fmla="*/ 1920220 w 7497998"/>
              <a:gd name="connsiteY0" fmla="*/ 5669179 h 7497998"/>
              <a:gd name="connsiteX1" fmla="*/ 5577819 w 7497998"/>
              <a:gd name="connsiteY1" fmla="*/ 5669179 h 7497998"/>
              <a:gd name="connsiteX2" fmla="*/ 5577819 w 7497998"/>
              <a:gd name="connsiteY2" fmla="*/ 7497998 h 7497998"/>
              <a:gd name="connsiteX3" fmla="*/ 1920220 w 7497998"/>
              <a:gd name="connsiteY3" fmla="*/ 7497998 h 7497998"/>
              <a:gd name="connsiteX4" fmla="*/ 5669198 w 7497998"/>
              <a:gd name="connsiteY4" fmla="*/ 1920218 h 7497998"/>
              <a:gd name="connsiteX5" fmla="*/ 7497998 w 7497998"/>
              <a:gd name="connsiteY5" fmla="*/ 1920218 h 7497998"/>
              <a:gd name="connsiteX6" fmla="*/ 7497998 w 7497998"/>
              <a:gd name="connsiteY6" fmla="*/ 5577818 h 7497998"/>
              <a:gd name="connsiteX7" fmla="*/ 5669198 w 7497998"/>
              <a:gd name="connsiteY7" fmla="*/ 5577818 h 7497998"/>
              <a:gd name="connsiteX8" fmla="*/ 0 w 7497998"/>
              <a:gd name="connsiteY8" fmla="*/ 1920218 h 7497998"/>
              <a:gd name="connsiteX9" fmla="*/ 1828800 w 7497998"/>
              <a:gd name="connsiteY9" fmla="*/ 1920218 h 7497998"/>
              <a:gd name="connsiteX10" fmla="*/ 1828800 w 7497998"/>
              <a:gd name="connsiteY10" fmla="*/ 5577818 h 7497998"/>
              <a:gd name="connsiteX11" fmla="*/ 0 w 7497998"/>
              <a:gd name="connsiteY11" fmla="*/ 5577818 h 7497998"/>
              <a:gd name="connsiteX12" fmla="*/ 1920179 w 7497998"/>
              <a:gd name="connsiteY12" fmla="*/ 1920179 h 7497998"/>
              <a:gd name="connsiteX13" fmla="*/ 5577779 w 7497998"/>
              <a:gd name="connsiteY13" fmla="*/ 1920179 h 7497998"/>
              <a:gd name="connsiteX14" fmla="*/ 5577779 w 7497998"/>
              <a:gd name="connsiteY14" fmla="*/ 5577818 h 7497998"/>
              <a:gd name="connsiteX15" fmla="*/ 1920179 w 7497998"/>
              <a:gd name="connsiteY15" fmla="*/ 5577818 h 7497998"/>
              <a:gd name="connsiteX16" fmla="*/ 1920219 w 7497998"/>
              <a:gd name="connsiteY16" fmla="*/ 0 h 7497998"/>
              <a:gd name="connsiteX17" fmla="*/ 5577819 w 7497998"/>
              <a:gd name="connsiteY17" fmla="*/ 0 h 7497998"/>
              <a:gd name="connsiteX18" fmla="*/ 5577819 w 7497998"/>
              <a:gd name="connsiteY18" fmla="*/ 1828819 h 7497998"/>
              <a:gd name="connsiteX19" fmla="*/ 1920219 w 7497998"/>
              <a:gd name="connsiteY19" fmla="*/ 1828819 h 749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497998" h="7497998">
                <a:moveTo>
                  <a:pt x="1920220" y="5669179"/>
                </a:moveTo>
                <a:lnTo>
                  <a:pt x="5577819" y="5669179"/>
                </a:lnTo>
                <a:lnTo>
                  <a:pt x="5577819" y="7497998"/>
                </a:lnTo>
                <a:lnTo>
                  <a:pt x="1920220" y="7497998"/>
                </a:lnTo>
                <a:close/>
                <a:moveTo>
                  <a:pt x="5669198" y="1920218"/>
                </a:moveTo>
                <a:lnTo>
                  <a:pt x="7497998" y="1920218"/>
                </a:lnTo>
                <a:lnTo>
                  <a:pt x="7497998" y="5577818"/>
                </a:lnTo>
                <a:lnTo>
                  <a:pt x="5669198" y="5577818"/>
                </a:lnTo>
                <a:close/>
                <a:moveTo>
                  <a:pt x="0" y="1920218"/>
                </a:moveTo>
                <a:lnTo>
                  <a:pt x="1828800" y="1920218"/>
                </a:lnTo>
                <a:lnTo>
                  <a:pt x="1828800" y="5577818"/>
                </a:lnTo>
                <a:lnTo>
                  <a:pt x="0" y="5577818"/>
                </a:lnTo>
                <a:close/>
                <a:moveTo>
                  <a:pt x="1920179" y="1920179"/>
                </a:moveTo>
                <a:lnTo>
                  <a:pt x="5577779" y="1920179"/>
                </a:lnTo>
                <a:lnTo>
                  <a:pt x="5577779" y="5577818"/>
                </a:lnTo>
                <a:lnTo>
                  <a:pt x="1920179" y="5577818"/>
                </a:lnTo>
                <a:close/>
                <a:moveTo>
                  <a:pt x="1920219" y="0"/>
                </a:moveTo>
                <a:lnTo>
                  <a:pt x="5577819" y="0"/>
                </a:lnTo>
                <a:lnTo>
                  <a:pt x="5577819" y="1828819"/>
                </a:lnTo>
                <a:lnTo>
                  <a:pt x="1920219" y="18288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7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lcom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80186" y="1516326"/>
            <a:ext cx="3604324" cy="3985293"/>
          </a:xfrm>
          <a:custGeom>
            <a:avLst/>
            <a:gdLst>
              <a:gd name="connsiteX0" fmla="*/ 3665023 w 7208647"/>
              <a:gd name="connsiteY0" fmla="*/ 2393430 h 5977940"/>
              <a:gd name="connsiteX1" fmla="*/ 4164947 w 7208647"/>
              <a:gd name="connsiteY1" fmla="*/ 4255152 h 5977940"/>
              <a:gd name="connsiteX2" fmla="*/ 4331588 w 7208647"/>
              <a:gd name="connsiteY2" fmla="*/ 4394087 h 5977940"/>
              <a:gd name="connsiteX3" fmla="*/ 4526002 w 7208647"/>
              <a:gd name="connsiteY3" fmla="*/ 4255152 h 5977940"/>
              <a:gd name="connsiteX4" fmla="*/ 4859285 w 7208647"/>
              <a:gd name="connsiteY4" fmla="*/ 3282611 h 5977940"/>
              <a:gd name="connsiteX5" fmla="*/ 4998152 w 7208647"/>
              <a:gd name="connsiteY5" fmla="*/ 3643841 h 5977940"/>
              <a:gd name="connsiteX6" fmla="*/ 5192567 w 7208647"/>
              <a:gd name="connsiteY6" fmla="*/ 3782775 h 5977940"/>
              <a:gd name="connsiteX7" fmla="*/ 6525696 w 7208647"/>
              <a:gd name="connsiteY7" fmla="*/ 3782775 h 5977940"/>
              <a:gd name="connsiteX8" fmla="*/ 5498076 w 7208647"/>
              <a:gd name="connsiteY8" fmla="*/ 4616382 h 5977940"/>
              <a:gd name="connsiteX9" fmla="*/ 3553929 w 7208647"/>
              <a:gd name="connsiteY9" fmla="*/ 5977940 h 5977940"/>
              <a:gd name="connsiteX10" fmla="*/ 2165253 w 7208647"/>
              <a:gd name="connsiteY10" fmla="*/ 4977612 h 5977940"/>
              <a:gd name="connsiteX11" fmla="*/ 637709 w 7208647"/>
              <a:gd name="connsiteY11" fmla="*/ 3643841 h 5977940"/>
              <a:gd name="connsiteX12" fmla="*/ 2109706 w 7208647"/>
              <a:gd name="connsiteY12" fmla="*/ 3643841 h 5977940"/>
              <a:gd name="connsiteX13" fmla="*/ 2609629 w 7208647"/>
              <a:gd name="connsiteY13" fmla="*/ 4783103 h 5977940"/>
              <a:gd name="connsiteX14" fmla="*/ 2776270 w 7208647"/>
              <a:gd name="connsiteY14" fmla="*/ 4894251 h 5977940"/>
              <a:gd name="connsiteX15" fmla="*/ 2970685 w 7208647"/>
              <a:gd name="connsiteY15" fmla="*/ 4755317 h 5977940"/>
              <a:gd name="connsiteX16" fmla="*/ 3665023 w 7208647"/>
              <a:gd name="connsiteY16" fmla="*/ 2393430 h 5977940"/>
              <a:gd name="connsiteX17" fmla="*/ 1992697 w 7208647"/>
              <a:gd name="connsiteY17" fmla="*/ 353 h 5977940"/>
              <a:gd name="connsiteX18" fmla="*/ 2718158 w 7208647"/>
              <a:gd name="connsiteY18" fmla="*/ 105692 h 5977940"/>
              <a:gd name="connsiteX19" fmla="*/ 3606819 w 7208647"/>
              <a:gd name="connsiteY19" fmla="*/ 1133999 h 5977940"/>
              <a:gd name="connsiteX20" fmla="*/ 5495225 w 7208647"/>
              <a:gd name="connsiteY20" fmla="*/ 77901 h 5977940"/>
              <a:gd name="connsiteX21" fmla="*/ 7133694 w 7208647"/>
              <a:gd name="connsiteY21" fmla="*/ 2634772 h 5977940"/>
              <a:gd name="connsiteX22" fmla="*/ 6828216 w 7208647"/>
              <a:gd name="connsiteY22" fmla="*/ 3357366 h 5977940"/>
              <a:gd name="connsiteX23" fmla="*/ 5300830 w 7208647"/>
              <a:gd name="connsiteY23" fmla="*/ 3357366 h 5977940"/>
              <a:gd name="connsiteX24" fmla="*/ 5023124 w 7208647"/>
              <a:gd name="connsiteY24" fmla="*/ 2606980 h 5977940"/>
              <a:gd name="connsiteX25" fmla="*/ 4856500 w 7208647"/>
              <a:gd name="connsiteY25" fmla="*/ 2468019 h 5977940"/>
              <a:gd name="connsiteX26" fmla="*/ 4828729 w 7208647"/>
              <a:gd name="connsiteY26" fmla="*/ 2468019 h 5977940"/>
              <a:gd name="connsiteX27" fmla="*/ 4662105 w 7208647"/>
              <a:gd name="connsiteY27" fmla="*/ 2606980 h 5977940"/>
              <a:gd name="connsiteX28" fmla="*/ 4356628 w 7208647"/>
              <a:gd name="connsiteY28" fmla="*/ 3496326 h 5977940"/>
              <a:gd name="connsiteX29" fmla="*/ 3856755 w 7208647"/>
              <a:gd name="connsiteY29" fmla="*/ 1578673 h 5977940"/>
              <a:gd name="connsiteX30" fmla="*/ 3662361 w 7208647"/>
              <a:gd name="connsiteY30" fmla="*/ 1439712 h 5977940"/>
              <a:gd name="connsiteX31" fmla="*/ 3467966 w 7208647"/>
              <a:gd name="connsiteY31" fmla="*/ 1578673 h 5977940"/>
              <a:gd name="connsiteX32" fmla="*/ 2745929 w 7208647"/>
              <a:gd name="connsiteY32" fmla="*/ 4107752 h 5977940"/>
              <a:gd name="connsiteX33" fmla="*/ 2412681 w 7208647"/>
              <a:gd name="connsiteY33" fmla="*/ 3329574 h 5977940"/>
              <a:gd name="connsiteX34" fmla="*/ 2246057 w 7208647"/>
              <a:gd name="connsiteY34" fmla="*/ 3218406 h 5977940"/>
              <a:gd name="connsiteX35" fmla="*/ 357651 w 7208647"/>
              <a:gd name="connsiteY35" fmla="*/ 3218406 h 5977940"/>
              <a:gd name="connsiteX36" fmla="*/ 329881 w 7208647"/>
              <a:gd name="connsiteY36" fmla="*/ 3218406 h 5977940"/>
              <a:gd name="connsiteX37" fmla="*/ 274340 w 7208647"/>
              <a:gd name="connsiteY37" fmla="*/ 3135029 h 5977940"/>
              <a:gd name="connsiteX38" fmla="*/ 246569 w 7208647"/>
              <a:gd name="connsiteY38" fmla="*/ 1106207 h 5977940"/>
              <a:gd name="connsiteX39" fmla="*/ 1992697 w 7208647"/>
              <a:gd name="connsiteY39" fmla="*/ 353 h 5977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208647" h="5977940">
                <a:moveTo>
                  <a:pt x="3665023" y="2393430"/>
                </a:moveTo>
                <a:cubicBezTo>
                  <a:pt x="3665023" y="2393430"/>
                  <a:pt x="3665023" y="2393430"/>
                  <a:pt x="4164947" y="4255152"/>
                </a:cubicBezTo>
                <a:cubicBezTo>
                  <a:pt x="4164947" y="4338513"/>
                  <a:pt x="4248267" y="4394087"/>
                  <a:pt x="4331588" y="4394087"/>
                </a:cubicBezTo>
                <a:cubicBezTo>
                  <a:pt x="4414908" y="4394087"/>
                  <a:pt x="4498229" y="4338513"/>
                  <a:pt x="4526002" y="4255152"/>
                </a:cubicBezTo>
                <a:cubicBezTo>
                  <a:pt x="4526002" y="4255152"/>
                  <a:pt x="4526002" y="4255152"/>
                  <a:pt x="4859285" y="3282611"/>
                </a:cubicBezTo>
                <a:cubicBezTo>
                  <a:pt x="4859285" y="3282611"/>
                  <a:pt x="4859285" y="3282611"/>
                  <a:pt x="4998152" y="3643841"/>
                </a:cubicBezTo>
                <a:cubicBezTo>
                  <a:pt x="5025926" y="3727201"/>
                  <a:pt x="5109247" y="3782775"/>
                  <a:pt x="5192567" y="3782775"/>
                </a:cubicBezTo>
                <a:lnTo>
                  <a:pt x="6525696" y="3782775"/>
                </a:lnTo>
                <a:cubicBezTo>
                  <a:pt x="6247961" y="4060644"/>
                  <a:pt x="5942452" y="4310726"/>
                  <a:pt x="5498076" y="4616382"/>
                </a:cubicBezTo>
                <a:cubicBezTo>
                  <a:pt x="4581549" y="5283268"/>
                  <a:pt x="3859438" y="5672284"/>
                  <a:pt x="3553929" y="5977940"/>
                </a:cubicBezTo>
                <a:cubicBezTo>
                  <a:pt x="3553929" y="5977940"/>
                  <a:pt x="2498535" y="5255481"/>
                  <a:pt x="2165253" y="4977612"/>
                </a:cubicBezTo>
                <a:cubicBezTo>
                  <a:pt x="1887518" y="4783103"/>
                  <a:pt x="1137633" y="4227366"/>
                  <a:pt x="637709" y="3643841"/>
                </a:cubicBezTo>
                <a:cubicBezTo>
                  <a:pt x="637709" y="3643841"/>
                  <a:pt x="637709" y="3643841"/>
                  <a:pt x="2109706" y="3643841"/>
                </a:cubicBezTo>
                <a:cubicBezTo>
                  <a:pt x="2109706" y="3643841"/>
                  <a:pt x="2109706" y="3643841"/>
                  <a:pt x="2609629" y="4783103"/>
                </a:cubicBezTo>
                <a:cubicBezTo>
                  <a:pt x="2637403" y="4866464"/>
                  <a:pt x="2692950" y="4894251"/>
                  <a:pt x="2776270" y="4894251"/>
                </a:cubicBezTo>
                <a:cubicBezTo>
                  <a:pt x="2859591" y="4894251"/>
                  <a:pt x="2942912" y="4838677"/>
                  <a:pt x="2970685" y="4755317"/>
                </a:cubicBezTo>
                <a:cubicBezTo>
                  <a:pt x="2970685" y="4755317"/>
                  <a:pt x="2970685" y="4755317"/>
                  <a:pt x="3665023" y="2393430"/>
                </a:cubicBezTo>
                <a:close/>
                <a:moveTo>
                  <a:pt x="1992697" y="353"/>
                </a:moveTo>
                <a:cubicBezTo>
                  <a:pt x="2211452" y="-3739"/>
                  <a:pt x="2452601" y="27527"/>
                  <a:pt x="2718158" y="105692"/>
                </a:cubicBezTo>
                <a:cubicBezTo>
                  <a:pt x="2718158" y="105692"/>
                  <a:pt x="3495737" y="439197"/>
                  <a:pt x="3606819" y="1133999"/>
                </a:cubicBezTo>
                <a:cubicBezTo>
                  <a:pt x="3606819" y="1133999"/>
                  <a:pt x="3940067" y="-88852"/>
                  <a:pt x="5495225" y="77901"/>
                </a:cubicBezTo>
                <a:cubicBezTo>
                  <a:pt x="7050382" y="244653"/>
                  <a:pt x="7383630" y="1828801"/>
                  <a:pt x="7133694" y="2634772"/>
                </a:cubicBezTo>
                <a:cubicBezTo>
                  <a:pt x="7050382" y="2912693"/>
                  <a:pt x="6967070" y="3135029"/>
                  <a:pt x="6828216" y="3357366"/>
                </a:cubicBezTo>
                <a:cubicBezTo>
                  <a:pt x="6828216" y="3357366"/>
                  <a:pt x="6828216" y="3357366"/>
                  <a:pt x="5300830" y="3357366"/>
                </a:cubicBezTo>
                <a:cubicBezTo>
                  <a:pt x="5300830" y="3357366"/>
                  <a:pt x="5300830" y="3357366"/>
                  <a:pt x="5023124" y="2606980"/>
                </a:cubicBezTo>
                <a:cubicBezTo>
                  <a:pt x="4995353" y="2523603"/>
                  <a:pt x="4912041" y="2468019"/>
                  <a:pt x="4856500" y="2468019"/>
                </a:cubicBezTo>
                <a:cubicBezTo>
                  <a:pt x="4828729" y="2468019"/>
                  <a:pt x="4828729" y="2468019"/>
                  <a:pt x="4828729" y="2468019"/>
                </a:cubicBezTo>
                <a:cubicBezTo>
                  <a:pt x="4745417" y="2468019"/>
                  <a:pt x="4689876" y="2523603"/>
                  <a:pt x="4662105" y="2606980"/>
                </a:cubicBezTo>
                <a:cubicBezTo>
                  <a:pt x="4662105" y="2606980"/>
                  <a:pt x="4662105" y="2606980"/>
                  <a:pt x="4356628" y="3496326"/>
                </a:cubicBezTo>
                <a:cubicBezTo>
                  <a:pt x="4356628" y="3496326"/>
                  <a:pt x="4356628" y="3496326"/>
                  <a:pt x="3856755" y="1578673"/>
                </a:cubicBezTo>
                <a:cubicBezTo>
                  <a:pt x="3828985" y="1495297"/>
                  <a:pt x="3745673" y="1439712"/>
                  <a:pt x="3662361" y="1439712"/>
                </a:cubicBezTo>
                <a:cubicBezTo>
                  <a:pt x="3579049" y="1439712"/>
                  <a:pt x="3495737" y="1495297"/>
                  <a:pt x="3467966" y="1578673"/>
                </a:cubicBezTo>
                <a:cubicBezTo>
                  <a:pt x="3467966" y="1578673"/>
                  <a:pt x="3467966" y="1578673"/>
                  <a:pt x="2745929" y="4107752"/>
                </a:cubicBezTo>
                <a:cubicBezTo>
                  <a:pt x="2745929" y="4107752"/>
                  <a:pt x="2745929" y="4107752"/>
                  <a:pt x="2412681" y="3329574"/>
                </a:cubicBezTo>
                <a:cubicBezTo>
                  <a:pt x="2384910" y="3273990"/>
                  <a:pt x="2301598" y="3218406"/>
                  <a:pt x="2246057" y="3218406"/>
                </a:cubicBezTo>
                <a:cubicBezTo>
                  <a:pt x="2246057" y="3218406"/>
                  <a:pt x="2246057" y="3218406"/>
                  <a:pt x="357651" y="3218406"/>
                </a:cubicBezTo>
                <a:cubicBezTo>
                  <a:pt x="357651" y="3218406"/>
                  <a:pt x="357651" y="3218406"/>
                  <a:pt x="329881" y="3218406"/>
                </a:cubicBezTo>
                <a:cubicBezTo>
                  <a:pt x="329881" y="3190613"/>
                  <a:pt x="302110" y="3162821"/>
                  <a:pt x="274340" y="3135029"/>
                </a:cubicBezTo>
                <a:cubicBezTo>
                  <a:pt x="-114450" y="2412435"/>
                  <a:pt x="-58908" y="1634257"/>
                  <a:pt x="246569" y="1106207"/>
                </a:cubicBezTo>
                <a:cubicBezTo>
                  <a:pt x="517333" y="699748"/>
                  <a:pt x="1044759" y="18082"/>
                  <a:pt x="1992697" y="35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80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566163" y="1051557"/>
            <a:ext cx="2011679" cy="2682240"/>
          </a:xfrm>
          <a:custGeom>
            <a:avLst/>
            <a:gdLst>
              <a:gd name="connsiteX0" fmla="*/ 2011680 w 4023359"/>
              <a:gd name="connsiteY0" fmla="*/ 0 h 4023360"/>
              <a:gd name="connsiteX1" fmla="*/ 4012974 w 4023359"/>
              <a:gd name="connsiteY1" fmla="*/ 1805998 h 4023360"/>
              <a:gd name="connsiteX2" fmla="*/ 4023359 w 4023359"/>
              <a:gd name="connsiteY2" fmla="*/ 2011661 h 4023360"/>
              <a:gd name="connsiteX3" fmla="*/ 4023359 w 4023359"/>
              <a:gd name="connsiteY3" fmla="*/ 2011699 h 4023360"/>
              <a:gd name="connsiteX4" fmla="*/ 4012974 w 4023359"/>
              <a:gd name="connsiteY4" fmla="*/ 2217363 h 4023360"/>
              <a:gd name="connsiteX5" fmla="*/ 2011680 w 4023359"/>
              <a:gd name="connsiteY5" fmla="*/ 4023360 h 4023360"/>
              <a:gd name="connsiteX6" fmla="*/ 0 w 4023359"/>
              <a:gd name="connsiteY6" fmla="*/ 2011680 h 4023360"/>
              <a:gd name="connsiteX7" fmla="*/ 2011680 w 4023359"/>
              <a:gd name="connsiteY7" fmla="*/ 0 h 402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23359" h="4023360">
                <a:moveTo>
                  <a:pt x="2011680" y="0"/>
                </a:moveTo>
                <a:cubicBezTo>
                  <a:pt x="3053261" y="0"/>
                  <a:pt x="3909956" y="791596"/>
                  <a:pt x="4012974" y="1805998"/>
                </a:cubicBezTo>
                <a:lnTo>
                  <a:pt x="4023359" y="2011661"/>
                </a:lnTo>
                <a:lnTo>
                  <a:pt x="4023359" y="2011699"/>
                </a:lnTo>
                <a:lnTo>
                  <a:pt x="4012974" y="2217363"/>
                </a:lnTo>
                <a:cubicBezTo>
                  <a:pt x="3909956" y="3231765"/>
                  <a:pt x="3053261" y="4023360"/>
                  <a:pt x="2011680" y="4023360"/>
                </a:cubicBezTo>
                <a:cubicBezTo>
                  <a:pt x="900660" y="4023360"/>
                  <a:pt x="0" y="3122700"/>
                  <a:pt x="0" y="2011680"/>
                </a:cubicBezTo>
                <a:cubicBezTo>
                  <a:pt x="0" y="900660"/>
                  <a:pt x="900660" y="0"/>
                  <a:pt x="201168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10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4038593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2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502945"/>
            <a:ext cx="8229555" cy="609600"/>
          </a:xfrm>
          <a:prstGeom prst="rect">
            <a:avLst/>
          </a:prstGeom>
        </p:spPr>
        <p:txBody>
          <a:bodyPr vert="horz" lIns="51206" tIns="25603" rIns="51206" bIns="25603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25903"/>
            <a:ext cx="8229600" cy="4846267"/>
          </a:xfrm>
          <a:prstGeom prst="rect">
            <a:avLst/>
          </a:prstGeom>
        </p:spPr>
        <p:txBody>
          <a:bodyPr vert="horz" lIns="51206" tIns="25603" rIns="51206" bIns="25603" rtlCol="0">
            <a:no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46" y="6355049"/>
            <a:ext cx="1828800" cy="365125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5A904-F81F-4843-9A8D-05C55C1EF526}" type="datetimeFigureOut">
              <a:rPr lang="en-US" smtClean="0"/>
              <a:t>12/1/2017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0400" y="6355049"/>
            <a:ext cx="2743200" cy="365125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7955" y="6355049"/>
            <a:ext cx="1828800" cy="365125"/>
          </a:xfrm>
          <a:prstGeom prst="rect">
            <a:avLst/>
          </a:prstGeom>
        </p:spPr>
        <p:txBody>
          <a:bodyPr vert="horz" lIns="51206" tIns="25603" rIns="51206" bIns="25603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99E18-6253-43FE-B52C-251CEB3AE2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28"/>
          <p:cNvSpPr/>
          <p:nvPr userDrawn="1"/>
        </p:nvSpPr>
        <p:spPr>
          <a:xfrm>
            <a:off x="0" y="6210000"/>
            <a:ext cx="9144000" cy="648000"/>
          </a:xfrm>
          <a:prstGeom prst="rect">
            <a:avLst/>
          </a:prstGeom>
          <a:solidFill>
            <a:schemeClr val="accent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lang="en-US"/>
          </a:p>
        </p:txBody>
      </p:sp>
      <p:pic>
        <p:nvPicPr>
          <p:cNvPr id="9" name="Picture 2" descr="D:\Dropbox\FNOL\Kardiovaskularni centrum\LOGO\KKVC_FNOL_logo_CMYK.png"/>
          <p:cNvPicPr>
            <a:picLocks noChangeAspect="1" noChangeArrowheads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9" b="-16679"/>
          <a:stretch/>
        </p:blipFill>
        <p:spPr bwMode="auto">
          <a:xfrm>
            <a:off x="3931927" y="6261093"/>
            <a:ext cx="105897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19"/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6283325"/>
            <a:ext cx="163988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"/>
          <p:cNvPicPr>
            <a:picLocks noChangeAspect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283325"/>
            <a:ext cx="21447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57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27" r:id="rId2"/>
    <p:sldLayoutId id="2147483729" r:id="rId3"/>
    <p:sldLayoutId id="2147483728" r:id="rId4"/>
    <p:sldLayoutId id="2147483675" r:id="rId5"/>
    <p:sldLayoutId id="2147483681" r:id="rId6"/>
    <p:sldLayoutId id="2147483696" r:id="rId7"/>
    <p:sldLayoutId id="2147483702" r:id="rId8"/>
    <p:sldLayoutId id="2147483678" r:id="rId9"/>
    <p:sldLayoutId id="2147483676" r:id="rId10"/>
    <p:sldLayoutId id="2147483679" r:id="rId11"/>
    <p:sldLayoutId id="2147483680" r:id="rId12"/>
    <p:sldLayoutId id="2147483691" r:id="rId13"/>
    <p:sldLayoutId id="2147483692" r:id="rId14"/>
    <p:sldLayoutId id="2147483706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698" r:id="rId23"/>
    <p:sldLayoutId id="2147483701" r:id="rId24"/>
    <p:sldLayoutId id="2147483722" r:id="rId25"/>
    <p:sldLayoutId id="2147483723" r:id="rId26"/>
    <p:sldLayoutId id="2147483724" r:id="rId27"/>
    <p:sldLayoutId id="2147483725" r:id="rId28"/>
    <p:sldLayoutId id="2147483671" r:id="rId29"/>
    <p:sldLayoutId id="2147483668" r:id="rId30"/>
    <p:sldLayoutId id="2147483669" r:id="rId31"/>
    <p:sldLayoutId id="2147483670" r:id="rId32"/>
    <p:sldLayoutId id="2147483672" r:id="rId33"/>
    <p:sldLayoutId id="2147483673" r:id="rId34"/>
    <p:sldLayoutId id="2147483685" r:id="rId35"/>
    <p:sldLayoutId id="2147483684" r:id="rId36"/>
    <p:sldLayoutId id="2147483707" r:id="rId37"/>
  </p:sldLayoutIdLst>
  <p:txStyles>
    <p:titleStyle>
      <a:lvl1pPr algn="ctr" defTabSz="76809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l" defTabSz="768090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45" indent="0" algn="l" defTabSz="76809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68090" indent="0" algn="l" defTabSz="76809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35" indent="0" algn="l" defTabSz="76809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180" indent="0" algn="l" defTabSz="76809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12247" indent="-192022" algn="l" defTabSz="76809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96292" indent="-192022" algn="l" defTabSz="76809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37" indent="-192022" algn="l" defTabSz="76809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382" indent="-192022" algn="l" defTabSz="76809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45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8090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35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180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0225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4270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8315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2359" algn="l" defTabSz="76809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ectrophysiology.onlinejacc.org/content/3/9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ectrophysiology.onlinejacc.org/content/3/9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ectrophysiology.onlinejacc.org/content/3/9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mailto:milos.taborsky@fnol.cz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5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video" Target="../media/media6.wmv"/><Relationship Id="rId5" Type="http://schemas.microsoft.com/office/2007/relationships/media" Target="../media/media6.wmv"/><Relationship Id="rId10" Type="http://schemas.openxmlformats.org/officeDocument/2006/relationships/image" Target="../media/image55.png"/><Relationship Id="rId4" Type="http://schemas.openxmlformats.org/officeDocument/2006/relationships/video" Target="../media/media5.wmv"/><Relationship Id="rId9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3074"/>
          <p:cNvSpPr>
            <a:spLocks noGrp="1" noChangeArrowheads="1"/>
          </p:cNvSpPr>
          <p:nvPr>
            <p:ph type="title"/>
          </p:nvPr>
        </p:nvSpPr>
        <p:spPr>
          <a:xfrm>
            <a:off x="0" y="3550912"/>
            <a:ext cx="9144000" cy="609600"/>
          </a:xfrm>
        </p:spPr>
        <p:txBody>
          <a:bodyPr/>
          <a:lstStyle/>
          <a:p>
            <a:r>
              <a:rPr lang="cs-CZ" noProof="0" dirty="0">
                <a:solidFill>
                  <a:schemeClr val="tx2"/>
                </a:solidFill>
              </a:rPr>
              <a:t>Prevence náhlé smrti u pacientů         se srdečním selháním</a:t>
            </a:r>
          </a:p>
        </p:txBody>
      </p:sp>
      <p:sp>
        <p:nvSpPr>
          <p:cNvPr id="4099" name="Podnadpis 3"/>
          <p:cNvSpPr>
            <a:spLocks noGrp="1"/>
          </p:cNvSpPr>
          <p:nvPr>
            <p:ph type="body" sz="quarter" idx="10"/>
          </p:nvPr>
        </p:nvSpPr>
        <p:spPr>
          <a:xfrm>
            <a:off x="334246" y="5532097"/>
            <a:ext cx="4054875" cy="501882"/>
          </a:xfrm>
        </p:spPr>
        <p:txBody>
          <a:bodyPr/>
          <a:lstStyle/>
          <a:p>
            <a:r>
              <a:rPr lang="cs-CZ" altLang="cs-CZ" noProof="0" dirty="0"/>
              <a:t>Miloš Táborský</a:t>
            </a:r>
          </a:p>
          <a:p>
            <a:r>
              <a:rPr lang="cs-CZ" altLang="cs-CZ" noProof="0" dirty="0"/>
              <a:t>Sympózium ČASS</a:t>
            </a:r>
          </a:p>
          <a:p>
            <a:r>
              <a:rPr lang="cs-CZ" altLang="cs-CZ" noProof="0" dirty="0"/>
              <a:t>Praha, </a:t>
            </a:r>
            <a:r>
              <a:rPr lang="cs-CZ" altLang="cs-CZ" dirty="0"/>
              <a:t>1.12</a:t>
            </a:r>
            <a:r>
              <a:rPr lang="cs-CZ" altLang="cs-CZ" noProof="0" dirty="0"/>
              <a:t>. 2017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685800"/>
            <a:ext cx="3062288" cy="204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7236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Úmrtí z jakékoliv příčiny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Bardy GH:  N </a:t>
            </a:r>
            <a:r>
              <a:rPr lang="cs-CZ" dirty="0" err="1"/>
              <a:t>Engl</a:t>
            </a:r>
            <a:r>
              <a:rPr lang="cs-CZ" dirty="0"/>
              <a:t> J Med 2005: 352:225-37</a:t>
            </a:r>
          </a:p>
          <a:p>
            <a:endParaRPr lang="cs-CZ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17" y="1325563"/>
            <a:ext cx="7160365" cy="48117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669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SCD: </a:t>
            </a:r>
            <a:r>
              <a:rPr lang="cs-CZ" dirty="0" err="1"/>
              <a:t>Ichemická</a:t>
            </a:r>
            <a:r>
              <a:rPr lang="cs-CZ" dirty="0"/>
              <a:t> x neischemická KMP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Bardy GH:  N </a:t>
            </a:r>
            <a:r>
              <a:rPr lang="cs-CZ" dirty="0" err="1"/>
              <a:t>Engl</a:t>
            </a:r>
            <a:r>
              <a:rPr lang="cs-CZ" dirty="0"/>
              <a:t> J Med 2005: 352:225-37</a:t>
            </a:r>
          </a:p>
          <a:p>
            <a:endParaRPr lang="cs-CZ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03485"/>
            <a:ext cx="4003675" cy="265586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2387162"/>
            <a:ext cx="4005262" cy="268851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864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NYHA II x NYHA III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45273"/>
            <a:ext cx="4003675" cy="25722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2435286"/>
            <a:ext cx="4005262" cy="259226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457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6818A80-D0BF-4E2C-9DFB-2C318BCBB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Technology improvement</a:t>
            </a:r>
          </a:p>
        </p:txBody>
      </p:sp>
      <p:graphicFrame>
        <p:nvGraphicFramePr>
          <p:cNvPr id="7" name="Zástupný symbol pro obsah 6">
            <a:extLst>
              <a:ext uri="{FF2B5EF4-FFF2-40B4-BE49-F238E27FC236}">
                <a16:creationId xmlns:a16="http://schemas.microsoft.com/office/drawing/2014/main" xmlns="" id="{34C9E9F1-3F20-4EF8-AED7-BEC6C9FA9EC9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573024333"/>
              </p:ext>
            </p:extLst>
          </p:nvPr>
        </p:nvGraphicFramePr>
        <p:xfrm>
          <a:off x="457200" y="1325563"/>
          <a:ext cx="8280400" cy="481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Zástupný symbol pro text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6985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CAA418A-8F91-4B01-9874-6471C8FA4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SQ ICD Concept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46EE543C-79A1-4D37-9E32-AF20F9EF067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384997" y="1292079"/>
            <a:ext cx="6424405" cy="48117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2D617F09-FEED-41A3-9995-CEF3747897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noProof="0" dirty="0"/>
              <a:t>Burke M C: Safety and efficacy of the totally subcutaneous</a:t>
            </a:r>
          </a:p>
          <a:p>
            <a:r>
              <a:rPr lang="en-US" noProof="0" dirty="0"/>
              <a:t>implantable defibrillator: 2-year results from a pooled analysis of the IDE study and EFFORTLESS registry, J. Am. Coll. </a:t>
            </a:r>
            <a:r>
              <a:rPr lang="en-US" noProof="0" dirty="0" err="1"/>
              <a:t>Cardiol</a:t>
            </a:r>
            <a:r>
              <a:rPr lang="en-US" noProof="0" dirty="0"/>
              <a:t>. 65 (2015) 1605–1615</a:t>
            </a:r>
            <a:r>
              <a:rPr lang="en-US" i="0" noProof="0" dirty="0"/>
              <a:t>.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7547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F5C3D7A-0A26-4177-99E9-F570D4B6A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ESC Guidelines 2015: SQ ICD Indications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53EA17D1-7338-4641-86B8-6AFB706D9E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noProof="0" dirty="0"/>
              <a:t>European Heart Journal (2015) 36, 2793–2867</a:t>
            </a:r>
          </a:p>
          <a:p>
            <a:r>
              <a:rPr lang="en-US" noProof="0" dirty="0"/>
              <a:t>doi:10.1093/</a:t>
            </a:r>
            <a:r>
              <a:rPr lang="en-US" noProof="0" dirty="0" err="1"/>
              <a:t>eurheartj</a:t>
            </a:r>
            <a:r>
              <a:rPr lang="en-US" noProof="0" dirty="0"/>
              <a:t>/ehv316.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CEB725A9-C7A6-4ACC-9534-1ED218DC7AE8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844" y="1325563"/>
            <a:ext cx="5803112" cy="4811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134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F10C97A-B71D-4C70-BE07-46593586B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/>
              <a:t>Implantable string subcutaneous defibrillator (ISSD)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xmlns="" id="{985B5370-BB39-47AB-85AF-D9E97ACE0E8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20" y="1965976"/>
            <a:ext cx="3493395" cy="372960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4BDFE8C4-0CF5-4CC7-AF14-7998340E48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noProof="0"/>
              <a:t>https://cardiacrhythmnews.com/hrs-2017-new-implantable-string-subcutaneous-defibrillator-shows-promise-for-sudden-cardiac-death-prevention/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6755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" y="502952"/>
            <a:ext cx="9126588" cy="609600"/>
          </a:xfrm>
        </p:spPr>
        <p:txBody>
          <a:bodyPr>
            <a:noAutofit/>
          </a:bodyPr>
          <a:lstStyle/>
          <a:p>
            <a:r>
              <a:rPr lang="en-US" sz="3600" dirty="0"/>
              <a:t>Wearable defibrillator: </a:t>
            </a:r>
            <a:br>
              <a:rPr lang="en-US" sz="3600" dirty="0"/>
            </a:br>
            <a:r>
              <a:rPr lang="en-US" dirty="0"/>
              <a:t>How to ensure it for patients in the </a:t>
            </a:r>
            <a:r>
              <a:rPr lang="en-US" dirty="0" smtClean="0"/>
              <a:t>CR</a:t>
            </a:r>
            <a:r>
              <a:rPr lang="cs-CZ" dirty="0" smtClean="0"/>
              <a:t> </a:t>
            </a:r>
            <a:r>
              <a:rPr lang="en-US" dirty="0"/>
              <a:t>?</a:t>
            </a:r>
            <a:endParaRPr lang="en-US" sz="36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noProof="0" dirty="0"/>
              <a:t>European Heart Journal (2015) 36, 2793–2867</a:t>
            </a:r>
          </a:p>
          <a:p>
            <a:r>
              <a:rPr lang="en-US" noProof="0" dirty="0"/>
              <a:t>doi:10.1093/</a:t>
            </a:r>
            <a:r>
              <a:rPr lang="en-US" noProof="0" dirty="0" err="1"/>
              <a:t>eurheartj</a:t>
            </a:r>
            <a:r>
              <a:rPr lang="en-US" noProof="0" dirty="0"/>
              <a:t>/ehv316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68" y="2370585"/>
            <a:ext cx="3030467" cy="2378916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05" y="1943796"/>
            <a:ext cx="5535411" cy="3232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46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Narůstající role katetrizačních ablací </a:t>
            </a:r>
            <a:br>
              <a:rPr lang="cs-CZ" dirty="0">
                <a:solidFill>
                  <a:schemeClr val="tx2"/>
                </a:solidFill>
              </a:rPr>
            </a:br>
            <a:r>
              <a:rPr lang="cs-CZ" dirty="0">
                <a:solidFill>
                  <a:schemeClr val="tx2"/>
                </a:solidFill>
              </a:rPr>
              <a:t>KT/KF u pacientů se SS</a:t>
            </a:r>
            <a:br>
              <a:rPr lang="cs-CZ" dirty="0">
                <a:solidFill>
                  <a:schemeClr val="tx2"/>
                </a:solidFill>
              </a:rPr>
            </a:br>
            <a:r>
              <a:rPr lang="cs-CZ" dirty="0">
                <a:solidFill>
                  <a:schemeClr val="tx2"/>
                </a:solidFill>
              </a:rPr>
              <a:t/>
            </a:r>
            <a:br>
              <a:rPr lang="cs-CZ" dirty="0">
                <a:solidFill>
                  <a:schemeClr val="tx2"/>
                </a:solidFill>
              </a:rPr>
            </a:br>
            <a:r>
              <a:rPr lang="cs-CZ" dirty="0">
                <a:solidFill>
                  <a:schemeClr val="tx2"/>
                </a:solidFill>
              </a:rPr>
              <a:t>Komplikace přístrojové léčby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2044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6BF9468-8170-4C45-BB1D-EF38317E8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/>
              <a:t>Catheter ablation to prevent sudden cardiac death</a:t>
            </a:r>
            <a:endParaRPr lang="en-US" noProof="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C659E9B6-19CB-4396-BE7D-051A138EBF4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2150" noProof="0" dirty="0"/>
              <a:t>CA can decrease the likelihood of SCD in the following arrhythmia categories: 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en-US" sz="2150" b="1" noProof="0" dirty="0"/>
              <a:t>idiopathic ventricular fibrillation</a:t>
            </a:r>
            <a:r>
              <a:rPr lang="en-US" sz="2150" noProof="0" dirty="0"/>
              <a:t> (VF) that is usually triggered by premature ventricular beats originating in the Purkinje </a:t>
            </a:r>
            <a:r>
              <a:rPr lang="en-US" sz="2150" noProof="0" dirty="0" err="1"/>
              <a:t>fibres</a:t>
            </a:r>
            <a:r>
              <a:rPr lang="en-US" sz="2150" noProof="0" dirty="0"/>
              <a:t>; 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en-US" sz="2150" b="1" noProof="0" dirty="0"/>
              <a:t>VF in subjects with structural heart disease</a:t>
            </a:r>
            <a:r>
              <a:rPr lang="en-US" sz="2150" noProof="0" dirty="0"/>
              <a:t>, especially after myocardial infarction, that is triggered by premature ventricular beats from surviving </a:t>
            </a:r>
            <a:r>
              <a:rPr lang="en-US" sz="2150" b="1" noProof="0" dirty="0"/>
              <a:t>Purkinje </a:t>
            </a:r>
            <a:r>
              <a:rPr lang="en-US" sz="2150" b="1" noProof="0" dirty="0" err="1"/>
              <a:t>fibres</a:t>
            </a:r>
            <a:r>
              <a:rPr lang="en-US" sz="2150" noProof="0" dirty="0"/>
              <a:t>;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en-US" sz="2150" b="1" noProof="0" dirty="0" err="1"/>
              <a:t>Brugada</a:t>
            </a:r>
            <a:r>
              <a:rPr lang="en-US" sz="2150" b="1" noProof="0" dirty="0"/>
              <a:t> syndrome </a:t>
            </a:r>
            <a:r>
              <a:rPr lang="en-US" sz="2150" noProof="0" dirty="0"/>
              <a:t>in which modification of an </a:t>
            </a:r>
            <a:r>
              <a:rPr lang="en-US" sz="2150" noProof="0" dirty="0" err="1"/>
              <a:t>epicardial</a:t>
            </a:r>
            <a:r>
              <a:rPr lang="en-US" sz="2150" noProof="0" dirty="0"/>
              <a:t> substrate in the right ventricular outflow tract might be </a:t>
            </a:r>
            <a:r>
              <a:rPr lang="en-US" sz="2150" noProof="0" dirty="0" err="1"/>
              <a:t>themost</a:t>
            </a:r>
            <a:r>
              <a:rPr lang="en-US" sz="2150" noProof="0" dirty="0"/>
              <a:t> promising strategy; 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cs-CZ" sz="2150" b="1" dirty="0"/>
              <a:t>R</a:t>
            </a:r>
            <a:r>
              <a:rPr lang="en-US" sz="2150" b="1" noProof="0" dirty="0" err="1"/>
              <a:t>ecurrent</a:t>
            </a:r>
            <a:r>
              <a:rPr lang="en-US" sz="2150" b="1" noProof="0" dirty="0"/>
              <a:t> monomorphic ventricular </a:t>
            </a:r>
            <a:r>
              <a:rPr lang="en-US" sz="2150" b="1" noProof="0" dirty="0" err="1"/>
              <a:t>tachycardias</a:t>
            </a:r>
            <a:r>
              <a:rPr lang="en-US" sz="2150" b="1" noProof="0" dirty="0"/>
              <a:t> </a:t>
            </a:r>
            <a:r>
              <a:rPr lang="en-US" sz="2150" noProof="0" dirty="0"/>
              <a:t>in the setting of structural heart disease; </a:t>
            </a:r>
          </a:p>
          <a:p>
            <a:pPr>
              <a:spcBef>
                <a:spcPts val="600"/>
              </a:spcBef>
              <a:buFont typeface="+mj-lt"/>
              <a:buAutoNum type="arabicPeriod"/>
            </a:pPr>
            <a:r>
              <a:rPr lang="cs-CZ" sz="2150" b="1" dirty="0"/>
              <a:t>V</a:t>
            </a:r>
            <a:r>
              <a:rPr lang="en-US" sz="2150" b="1" noProof="0" dirty="0" err="1"/>
              <a:t>entricular</a:t>
            </a:r>
            <a:r>
              <a:rPr lang="en-US" sz="2150" b="1" noProof="0" dirty="0"/>
              <a:t> </a:t>
            </a:r>
            <a:r>
              <a:rPr lang="en-US" sz="2150" b="1" noProof="0" dirty="0" err="1"/>
              <a:t>preexcitation</a:t>
            </a:r>
            <a:r>
              <a:rPr lang="en-US" sz="2150" b="1" noProof="0" dirty="0"/>
              <a:t> </a:t>
            </a:r>
            <a:r>
              <a:rPr lang="en-US" sz="2150" noProof="0" dirty="0"/>
              <a:t>in which CA appears to be a method of choice in high risk patients, regardless of the presence or absence of symptoms.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516CE3FE-9341-48F2-BD35-C430C34B3F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noProof="0"/>
              <a:t>Kautzner J: International Journal of Cardiology 237 (2017) 29–33.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82126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" y="0"/>
            <a:ext cx="9120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047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F8E6313-3939-4C72-813F-6B47FA675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/>
              <a:t>42 y, F, DCM, ICD storm (21 ICD discharges/day)</a:t>
            </a:r>
            <a:endParaRPr lang="en-US" noProof="0" dirty="0"/>
          </a:p>
        </p:txBody>
      </p:sp>
      <p:pic>
        <p:nvPicPr>
          <p:cNvPr id="9" name="Manaskova_video_KT_CARTO">
            <a:hlinkClick r:id="" action="ppaction://media"/>
            <a:extLst>
              <a:ext uri="{FF2B5EF4-FFF2-40B4-BE49-F238E27FC236}">
                <a16:creationId xmlns:a16="http://schemas.microsoft.com/office/drawing/2014/main" xmlns="" id="{9E75763C-2DFD-47E5-A68C-6769C5C9E9DC}"/>
              </a:ext>
            </a:extLst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02556"/>
            <a:ext cx="8280400" cy="4657725"/>
          </a:xfrm>
        </p:spPr>
      </p:pic>
      <p:sp>
        <p:nvSpPr>
          <p:cNvPr id="7" name="Zástupný symbol pro text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048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D1B68FB-8689-4F83-BBDE-739CA6D17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VT </a:t>
            </a:r>
            <a:r>
              <a:rPr lang="cs-CZ" dirty="0" err="1"/>
              <a:t>ablation</a:t>
            </a:r>
            <a:r>
              <a:rPr lang="cs-CZ" dirty="0"/>
              <a:t> in </a:t>
            </a:r>
            <a:r>
              <a:rPr lang="cs-CZ" dirty="0" err="1"/>
              <a:t>complex</a:t>
            </a:r>
            <a:r>
              <a:rPr lang="cs-CZ" dirty="0"/>
              <a:t> CAD </a:t>
            </a:r>
            <a:r>
              <a:rPr lang="cs-CZ" dirty="0" err="1"/>
              <a:t>substrate</a:t>
            </a:r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F96CAC4C-1270-4C5F-A1D0-9023DCD704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KT_jizva_CARTO_LuklDen_2017.wmv">
            <a:hlinkClick r:id="" action="ppaction://media"/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01763"/>
            <a:ext cx="8280400" cy="4657725"/>
          </a:xfrm>
        </p:spPr>
      </p:pic>
    </p:spTree>
    <p:extLst>
      <p:ext uri="{BB962C8B-B14F-4D97-AF65-F5344CB8AC3E}">
        <p14:creationId xmlns:p14="http://schemas.microsoft.com/office/powerpoint/2010/main" val="240872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10BC838-F84C-499A-AF7B-0443AD696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Role </a:t>
            </a:r>
            <a:r>
              <a:rPr lang="cs-CZ" dirty="0" err="1"/>
              <a:t>of</a:t>
            </a:r>
            <a:r>
              <a:rPr lang="cs-CZ" dirty="0"/>
              <a:t> ICE in VT </a:t>
            </a:r>
            <a:r>
              <a:rPr lang="cs-CZ" dirty="0" err="1"/>
              <a:t>ablation</a:t>
            </a:r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EB1DC520-1DD1-47E7-8C28-84CF964542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KT_jizva_ICE_LuklDen_2017.wmv">
            <a:hlinkClick r:id="" action="ppaction://media"/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398588"/>
            <a:ext cx="8280400" cy="4665662"/>
          </a:xfrm>
        </p:spPr>
      </p:pic>
    </p:spTree>
    <p:extLst>
      <p:ext uri="{BB962C8B-B14F-4D97-AF65-F5344CB8AC3E}">
        <p14:creationId xmlns:p14="http://schemas.microsoft.com/office/powerpoint/2010/main" val="294300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Sudden cardiac death: The role of imaging</a:t>
            </a:r>
            <a:endParaRPr lang="en-US" noProof="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79" y="1325563"/>
            <a:ext cx="5987641" cy="4811712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noProof="0"/>
              <a:t>http://www.galgomedical.com/products/adas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8626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8CF7560-413C-4F6C-973A-7E7D7AAF7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Change in benefit-risk ratio</a:t>
            </a:r>
            <a:endParaRPr lang="en-US" noProof="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5991" y="1325563"/>
            <a:ext cx="6522817" cy="4811712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Dagres</a:t>
            </a:r>
            <a:r>
              <a:rPr lang="cs-CZ"/>
              <a:t> N et al.</a:t>
            </a:r>
            <a:r>
              <a:rPr lang="en-US"/>
              <a:t> International Journal of Cardiology 237 (2017) 34–37</a:t>
            </a:r>
            <a:endParaRPr lang="cs-CZ"/>
          </a:p>
          <a:p>
            <a:r>
              <a:rPr lang="cs-CZ"/>
              <a:t>http://dx.doi.org/10.1016/j.ijcard.2017.03.053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8972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C3C1695-B6F8-4A0D-9472-44856F95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/>
              <a:t>Complications and Health Care Costs</a:t>
            </a:r>
            <a:br>
              <a:rPr lang="en-US" noProof="0"/>
            </a:br>
            <a:r>
              <a:rPr lang="en-US" noProof="0"/>
              <a:t>Associated With CIEDS Therapy</a:t>
            </a:r>
            <a:endParaRPr lang="en-US" noProof="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0A105C89-E985-43F8-90C8-DF2AD6D4BA6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179388" indent="-179388">
              <a:spcBef>
                <a:spcPts val="600"/>
              </a:spcBef>
            </a:pPr>
            <a:r>
              <a:rPr lang="en-US" sz="1400" noProof="0" dirty="0"/>
              <a:t>Among 72,701 TVP implantations (mean age 75</a:t>
            </a:r>
            <a:r>
              <a:rPr lang="cs-CZ" sz="1400" noProof="0" dirty="0"/>
              <a:t> ±</a:t>
            </a:r>
            <a:r>
              <a:rPr lang="en-US" sz="1400" noProof="0" dirty="0"/>
              <a:t> 12 years, 55% men, 13% single chamber) with 1.5 </a:t>
            </a:r>
            <a:r>
              <a:rPr lang="cs-CZ" sz="1400" noProof="0" dirty="0"/>
              <a:t>± </a:t>
            </a:r>
            <a:r>
              <a:rPr lang="en-US" sz="1400" noProof="0" dirty="0"/>
              <a:t>1.1 years of follow-up, acute complications (0 to 1 month) occurred in 7.7% of single- and 9.1% of dual-chamber TVPs and </a:t>
            </a:r>
            <a:r>
              <a:rPr lang="en-US" sz="1400" noProof="0" dirty="0" err="1"/>
              <a:t>longterm</a:t>
            </a:r>
            <a:r>
              <a:rPr lang="en-US" sz="1400" noProof="0" dirty="0"/>
              <a:t> complications (1 to 36 months) in 6.4% and 5.9% of single- and dual-chamber TVPs, respectively.</a:t>
            </a:r>
          </a:p>
          <a:p>
            <a:pPr marL="179388" indent="-179388">
              <a:spcBef>
                <a:spcPts val="600"/>
              </a:spcBef>
            </a:pPr>
            <a:r>
              <a:rPr lang="en-US" sz="1400" noProof="0" dirty="0"/>
              <a:t>The net 3-year event rates were approximately 15% and 16%. The incidence and incremental cost of complications are considerable.</a:t>
            </a:r>
          </a:p>
          <a:p>
            <a:pPr marL="179388" indent="-179388">
              <a:spcBef>
                <a:spcPts val="600"/>
              </a:spcBef>
            </a:pPr>
            <a:r>
              <a:rPr lang="en-US" sz="1400" noProof="0" dirty="0"/>
              <a:t>Most common acute complications include thoracic trauma (3.71%, $70,114), leads requiring revision (3.51%, $9,296), and infection (1.15%, $80,247). Long-term complications are attributed to leads (2.84%), infection (2.42%), and pocket (0.96%).</a:t>
            </a:r>
          </a:p>
          <a:p>
            <a:pPr marL="179388" indent="-179388">
              <a:spcBef>
                <a:spcPts val="600"/>
              </a:spcBef>
            </a:pPr>
            <a:r>
              <a:rPr lang="en-US" sz="1400" noProof="0" dirty="0"/>
              <a:t>Claims data suggest that TVP complications are more common than previously reported, affecting nearly 1 in 6 patients by 3 years and contributing to considerable incremental U.S. health care cost.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0E6685D1-2472-47C1-BA96-3319A3DBCB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6283325"/>
            <a:ext cx="3657605" cy="503238"/>
          </a:xfrm>
        </p:spPr>
        <p:txBody>
          <a:bodyPr/>
          <a:lstStyle/>
          <a:p>
            <a:r>
              <a:rPr lang="en-US" i="0" noProof="0"/>
              <a:t>Cantillon DJ: JACC:</a:t>
            </a:r>
            <a:r>
              <a:rPr lang="cs-CZ" i="0" noProof="0"/>
              <a:t> </a:t>
            </a:r>
            <a:r>
              <a:rPr lang="en-US" i="0" noProof="0"/>
              <a:t>Clinical Electrophysiology, </a:t>
            </a:r>
            <a:r>
              <a:rPr lang="cs-CZ" i="0" noProof="0"/>
              <a:t>2</a:t>
            </a:r>
            <a:r>
              <a:rPr lang="en-US" i="0" noProof="0"/>
              <a:t>017, http://dx.doi.org/10.1016/j.jacep.2017.05.007</a:t>
            </a:r>
            <a:endParaRPr lang="en-US" i="0" noProof="0" dirty="0"/>
          </a:p>
        </p:txBody>
      </p:sp>
      <p:pic>
        <p:nvPicPr>
          <p:cNvPr id="9218" name="Picture 2" descr="https://ars.els-cdn.com/content/image/1-s2.0-S2405500X17303961-fx1_l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5" y="3599717"/>
            <a:ext cx="4571950" cy="258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169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B17C840-E9CF-4512-B3B2-0A5081E77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>
                <a:solidFill>
                  <a:schemeClr val="tx2"/>
                </a:solidFill>
              </a:rPr>
              <a:t>Pohled na náhlou smrt                             u neischemických kardiomyopatií</a:t>
            </a:r>
            <a:endParaRPr lang="en-US" noProof="0" dirty="0">
              <a:solidFill>
                <a:schemeClr val="tx2"/>
              </a:solidFill>
            </a:endParaRP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95CBAFAC-6EB3-45D0-9A25-9DEDC75A96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1634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A574044-70C9-4CB7-948D-53FE3F58D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DANISH Study</a:t>
            </a:r>
            <a:endParaRPr lang="en-US" noProof="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04777"/>
            <a:ext cx="8280400" cy="4653283"/>
          </a:xfrm>
        </p:spPr>
      </p:pic>
      <p:sp>
        <p:nvSpPr>
          <p:cNvPr id="8" name="Zástupný symbol pro text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051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Study Design</a:t>
            </a:r>
            <a:endParaRPr lang="en-US" noProof="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05836"/>
            <a:ext cx="8280400" cy="4451166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ástupný symbol pro text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Køber</a:t>
            </a:r>
            <a:r>
              <a:rPr lang="en-US" dirty="0"/>
              <a:t> L, Thune JJ, Nielsen JC, et al. Defibrillator implantation </a:t>
            </a:r>
          </a:p>
          <a:p>
            <a:r>
              <a:rPr lang="en-US" dirty="0"/>
              <a:t>in patients with </a:t>
            </a:r>
            <a:r>
              <a:rPr lang="en-US" dirty="0" err="1"/>
              <a:t>nonischemic</a:t>
            </a:r>
            <a:r>
              <a:rPr lang="en-US" dirty="0"/>
              <a:t> systolic heart failure. N </a:t>
            </a:r>
            <a:r>
              <a:rPr lang="en-US" dirty="0" err="1"/>
              <a:t>Engl</a:t>
            </a:r>
            <a:r>
              <a:rPr lang="en-US" dirty="0"/>
              <a:t> J Med 2016; DOI:10.1056/NEJMoa1608029.</a:t>
            </a:r>
          </a:p>
        </p:txBody>
      </p:sp>
    </p:spTree>
    <p:extLst>
      <p:ext uri="{BB962C8B-B14F-4D97-AF65-F5344CB8AC3E}">
        <p14:creationId xmlns:p14="http://schemas.microsoft.com/office/powerpoint/2010/main" val="40361986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ICD x Control Group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Køber</a:t>
            </a:r>
            <a:r>
              <a:rPr lang="en-US" dirty="0"/>
              <a:t> L, Thune JJ, Nielsen JC, et al. Defibrillator implantation </a:t>
            </a:r>
          </a:p>
          <a:p>
            <a:r>
              <a:rPr lang="en-US" dirty="0"/>
              <a:t>in patients with </a:t>
            </a:r>
            <a:r>
              <a:rPr lang="en-US" dirty="0" err="1"/>
              <a:t>nonischemic</a:t>
            </a:r>
            <a:r>
              <a:rPr lang="en-US" dirty="0"/>
              <a:t> systolic heart failure. N </a:t>
            </a:r>
            <a:r>
              <a:rPr lang="en-US" dirty="0" err="1"/>
              <a:t>Engl</a:t>
            </a:r>
            <a:r>
              <a:rPr lang="en-US" dirty="0"/>
              <a:t> J Med 2016; DOI:10.1056/NEJMoa1608029.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39" y="1325563"/>
            <a:ext cx="8064321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5"/>
          <p:cNvCxnSpPr/>
          <p:nvPr/>
        </p:nvCxnSpPr>
        <p:spPr>
          <a:xfrm>
            <a:off x="274367" y="2606049"/>
            <a:ext cx="8503827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111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98A3814-F5E4-485B-BA4A-C6CFBD5E2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Sudden Cardiac Death 2017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829BACB-45CA-4A19-BA3D-4CF5BC260F5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spcBef>
                <a:spcPts val="3600"/>
              </a:spcBef>
            </a:pPr>
            <a:r>
              <a:rPr lang="en-US" noProof="0" dirty="0"/>
              <a:t>Sudden cardiac death remains </a:t>
            </a:r>
            <a:r>
              <a:rPr lang="en-US" noProof="0" dirty="0" err="1"/>
              <a:t>amajor</a:t>
            </a:r>
            <a:r>
              <a:rPr lang="en-US" noProof="0" dirty="0"/>
              <a:t> public health problem</a:t>
            </a:r>
          </a:p>
          <a:p>
            <a:pPr>
              <a:spcBef>
                <a:spcPts val="3600"/>
              </a:spcBef>
            </a:pPr>
            <a:r>
              <a:rPr lang="en-US" noProof="0" dirty="0"/>
              <a:t>Annually accounting for an estimated </a:t>
            </a:r>
            <a:r>
              <a:rPr lang="en-US" b="1" noProof="0" dirty="0"/>
              <a:t>350,000 deaths in the US</a:t>
            </a:r>
          </a:p>
          <a:p>
            <a:pPr>
              <a:spcBef>
                <a:spcPts val="3600"/>
              </a:spcBef>
            </a:pPr>
            <a:r>
              <a:rPr lang="en-US" b="1" noProof="0" dirty="0"/>
              <a:t>700,000 in Europe </a:t>
            </a:r>
          </a:p>
          <a:p>
            <a:pPr>
              <a:spcBef>
                <a:spcPts val="3600"/>
              </a:spcBef>
            </a:pPr>
            <a:r>
              <a:rPr lang="en-US" noProof="0" dirty="0"/>
              <a:t>4–5 million around the globe.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845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DANISH Study Results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noProof="0" dirty="0" err="1"/>
              <a:t>Køber</a:t>
            </a:r>
            <a:r>
              <a:rPr lang="en-US" noProof="0" dirty="0"/>
              <a:t> L, Thune JJ, Nielsen JC, et al. Defibrillator implantation </a:t>
            </a:r>
          </a:p>
          <a:p>
            <a:r>
              <a:rPr lang="en-US" noProof="0" dirty="0"/>
              <a:t>in patients with </a:t>
            </a:r>
            <a:r>
              <a:rPr lang="en-US" noProof="0" dirty="0" err="1"/>
              <a:t>nonischemic</a:t>
            </a:r>
            <a:r>
              <a:rPr lang="en-US" noProof="0" dirty="0"/>
              <a:t> systolic heart failure. N </a:t>
            </a:r>
            <a:r>
              <a:rPr lang="en-US" noProof="0" dirty="0" err="1"/>
              <a:t>Engl</a:t>
            </a:r>
            <a:r>
              <a:rPr lang="en-US" noProof="0" dirty="0"/>
              <a:t> J Med 2016; DOI:10.1056/NEJMoa1608029.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0" t="10984" r="12968" b="3481"/>
          <a:stretch/>
        </p:blipFill>
        <p:spPr bwMode="auto">
          <a:xfrm>
            <a:off x="324886" y="1194290"/>
            <a:ext cx="3986207" cy="235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4" t="10461" r="12736" b="3501"/>
          <a:stretch/>
        </p:blipFill>
        <p:spPr bwMode="auto">
          <a:xfrm>
            <a:off x="317514" y="3580168"/>
            <a:ext cx="4000951" cy="256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0" t="9708" r="7262" b="3499"/>
          <a:stretch/>
        </p:blipFill>
        <p:spPr bwMode="auto">
          <a:xfrm>
            <a:off x="4538128" y="3580168"/>
            <a:ext cx="4288826" cy="258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Šipka doprava 6"/>
          <p:cNvSpPr/>
          <p:nvPr/>
        </p:nvSpPr>
        <p:spPr>
          <a:xfrm>
            <a:off x="5852311" y="1965976"/>
            <a:ext cx="978408" cy="48463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7033404" y="2057415"/>
            <a:ext cx="1577676" cy="3231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err="1"/>
              <a:t>REVISIt</a:t>
            </a:r>
            <a:r>
              <a:rPr lang="cs-CZ" dirty="0"/>
              <a:t> SCD Study</a:t>
            </a:r>
          </a:p>
        </p:txBody>
      </p:sp>
    </p:spTree>
    <p:extLst>
      <p:ext uri="{BB962C8B-B14F-4D97-AF65-F5344CB8AC3E}">
        <p14:creationId xmlns:p14="http://schemas.microsoft.com/office/powerpoint/2010/main" val="1434384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" y="502945"/>
            <a:ext cx="9143950" cy="609600"/>
          </a:xfrm>
        </p:spPr>
        <p:txBody>
          <a:bodyPr>
            <a:normAutofit fontScale="90000"/>
          </a:bodyPr>
          <a:lstStyle/>
          <a:p>
            <a:r>
              <a:rPr lang="en-US" noProof="0" dirty="0"/>
              <a:t>Should we implant ICD to older pts with NICM ???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noProof="0" dirty="0" err="1"/>
              <a:t>Køber</a:t>
            </a:r>
            <a:r>
              <a:rPr lang="en-US" noProof="0" dirty="0"/>
              <a:t> L, Thune JJ, Nielsen JC, et al. Defibrillator implantation </a:t>
            </a:r>
          </a:p>
          <a:p>
            <a:r>
              <a:rPr lang="en-US" noProof="0" dirty="0"/>
              <a:t>in patients with </a:t>
            </a:r>
            <a:r>
              <a:rPr lang="en-US" noProof="0" dirty="0" err="1"/>
              <a:t>nonischemic</a:t>
            </a:r>
            <a:r>
              <a:rPr lang="en-US" noProof="0" dirty="0"/>
              <a:t> systolic heart failure. N </a:t>
            </a:r>
            <a:r>
              <a:rPr lang="en-US" noProof="0" dirty="0" err="1"/>
              <a:t>Engl</a:t>
            </a:r>
            <a:r>
              <a:rPr lang="en-US" noProof="0" dirty="0"/>
              <a:t> J Med 2016; DOI:10.1056/NEJMoa1608029.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2" y="2697488"/>
            <a:ext cx="3657560" cy="337761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96604"/>
            <a:ext cx="3491541" cy="327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34" y="1325903"/>
            <a:ext cx="7101132" cy="108287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421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Contra :</a:t>
            </a:r>
            <a:endParaRPr lang="en-US" noProof="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487739"/>
            <a:ext cx="8280400" cy="2487360"/>
          </a:xfrm>
        </p:spPr>
      </p:pic>
      <p:sp>
        <p:nvSpPr>
          <p:cNvPr id="6" name="Zástupný symbol pro tex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672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74"/>
            <a:ext cx="8280000" cy="609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Význam ICD u pacientů s LVAD: </a:t>
            </a:r>
            <a:br>
              <a:rPr lang="cs-CZ" dirty="0" smtClean="0"/>
            </a:br>
            <a:r>
              <a:rPr lang="cs-CZ" dirty="0" smtClean="0"/>
              <a:t>Analýza dat Registru INTERMACS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 err="1" smtClean="0"/>
              <a:t>Clerin</a:t>
            </a:r>
            <a:r>
              <a:rPr lang="cs-CZ" dirty="0" smtClean="0"/>
              <a:t> KJ: </a:t>
            </a:r>
            <a:r>
              <a:rPr lang="cs-CZ" dirty="0"/>
              <a:t>JACC: </a:t>
            </a:r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Failure</a:t>
            </a:r>
            <a:r>
              <a:rPr lang="cs-CZ" dirty="0"/>
              <a:t> Dec 2017, 5 (12) 916-926; DOI: 10.1016/j.jchf.2017.08.014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6" y="1325903"/>
            <a:ext cx="3691652" cy="48117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74367" y="2697488"/>
            <a:ext cx="3572838" cy="1015663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Conclusions</a:t>
            </a:r>
            <a:r>
              <a:rPr lang="cs-CZ" b="1" dirty="0" smtClean="0"/>
              <a:t>:</a:t>
            </a:r>
            <a:r>
              <a:rPr lang="en-US" dirty="0" smtClean="0"/>
              <a:t> </a:t>
            </a:r>
            <a:r>
              <a:rPr lang="en-US" dirty="0"/>
              <a:t>Among patients with </a:t>
            </a:r>
            <a:endParaRPr lang="cs-CZ" dirty="0" smtClean="0"/>
          </a:p>
          <a:p>
            <a:r>
              <a:rPr lang="en-US" dirty="0" smtClean="0"/>
              <a:t>a </a:t>
            </a:r>
            <a:r>
              <a:rPr lang="en-US" dirty="0"/>
              <a:t>continuous flow LVAD, the </a:t>
            </a:r>
            <a:r>
              <a:rPr lang="en-US" dirty="0" smtClean="0"/>
              <a:t>presence</a:t>
            </a:r>
            <a:endParaRPr lang="cs-CZ" dirty="0" smtClean="0"/>
          </a:p>
          <a:p>
            <a:r>
              <a:rPr lang="en-US" dirty="0" smtClean="0"/>
              <a:t> </a:t>
            </a:r>
            <a:r>
              <a:rPr lang="en-US" dirty="0"/>
              <a:t>of an ICD was not associated with reduced </a:t>
            </a:r>
            <a:endParaRPr lang="cs-CZ" dirty="0" smtClean="0"/>
          </a:p>
          <a:p>
            <a:r>
              <a:rPr lang="en-US" dirty="0" smtClean="0"/>
              <a:t>mortality</a:t>
            </a:r>
            <a:r>
              <a:rPr lang="en-US" dirty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760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11513"/>
            <a:ext cx="9144000" cy="609600"/>
          </a:xfrm>
        </p:spPr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Přidružená onemocnění a SCD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xmlns="" id="{5BC2F28F-E4BF-4689-A48E-8BBB0CF9B3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2150922"/>
              </p:ext>
            </p:extLst>
          </p:nvPr>
        </p:nvGraphicFramePr>
        <p:xfrm>
          <a:off x="1524000" y="269748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3989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SCD in „</a:t>
            </a:r>
            <a:r>
              <a:rPr lang="cs-CZ" dirty="0" err="1"/>
              <a:t>midrange</a:t>
            </a:r>
            <a:r>
              <a:rPr lang="cs-CZ" dirty="0"/>
              <a:t> LV EF“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2063056"/>
            <a:ext cx="8280400" cy="333672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49408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Diabetes a SCD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74366" y="1417342"/>
            <a:ext cx="8869583" cy="4754827"/>
          </a:xfrm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74582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MADIT </a:t>
            </a:r>
            <a:r>
              <a:rPr lang="cs-CZ" dirty="0" err="1"/>
              <a:t>Studies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402501"/>
            <a:ext cx="8280400" cy="4657835"/>
          </a:xfrm>
          <a:prstGeom prst="rect">
            <a:avLst/>
          </a:prstGeom>
        </p:spPr>
      </p:pic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414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>
                <a:solidFill>
                  <a:schemeClr val="tx2"/>
                </a:solidFill>
              </a:rPr>
              <a:t>Nezávislé výzkumné aktivity                   </a:t>
            </a:r>
            <a:r>
              <a:rPr lang="en-US" noProof="0" dirty="0">
                <a:solidFill>
                  <a:schemeClr val="tx2"/>
                </a:solidFill>
              </a:rPr>
              <a:t> ESC / EHRA</a:t>
            </a:r>
          </a:p>
        </p:txBody>
      </p:sp>
    </p:spTree>
    <p:extLst>
      <p:ext uri="{BB962C8B-B14F-4D97-AF65-F5344CB8AC3E}">
        <p14:creationId xmlns:p14="http://schemas.microsoft.com/office/powerpoint/2010/main" val="5457536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REVISit</a:t>
            </a:r>
            <a:r>
              <a:rPr lang="en-US" noProof="0" dirty="0"/>
              <a:t> SCD Study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2500" noProof="0" dirty="0"/>
              <a:t>Ultimate goal is to re-evaluate the optimal treatment strategies for prevention of sudden cardiac death (SCD) in patients with ischemic cardiomyopathy and reduced left ventricular ejection fraction and specifically to re-evaluate the role of implantable cardioverter-defibrillator (ICD). </a:t>
            </a:r>
          </a:p>
          <a:p>
            <a:r>
              <a:rPr lang="en-US" sz="2500" noProof="0" dirty="0"/>
              <a:t>Current guidelines for SCD prevention are based on research from 15-20 years ago. While these recommendations were a tremendous advancement for the field, major recent advances in pharmaceuticals and medical devices require that these guidelines are updated to reflect the current state of the art. </a:t>
            </a:r>
          </a:p>
          <a:p>
            <a:r>
              <a:rPr lang="en-US" sz="2500" noProof="0" dirty="0"/>
              <a:t>To achieve this, we will conduct a multinational </a:t>
            </a:r>
            <a:r>
              <a:rPr lang="en-US" sz="2500" noProof="0" dirty="0" err="1"/>
              <a:t>randomised</a:t>
            </a:r>
            <a:r>
              <a:rPr lang="en-US" sz="2500" noProof="0" dirty="0"/>
              <a:t> clinical trial and perform a cost-effectiveness study.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noProof="0" dirty="0"/>
              <a:t>G.</a:t>
            </a:r>
            <a:r>
              <a:rPr lang="cs-CZ" noProof="0" dirty="0"/>
              <a:t> </a:t>
            </a:r>
            <a:r>
              <a:rPr lang="en-US" noProof="0" dirty="0" err="1"/>
              <a:t>Hindricks</a:t>
            </a:r>
            <a:r>
              <a:rPr lang="en-US" noProof="0" dirty="0"/>
              <a:t>, N.</a:t>
            </a:r>
            <a:r>
              <a:rPr lang="cs-CZ" noProof="0" dirty="0"/>
              <a:t> </a:t>
            </a:r>
            <a:r>
              <a:rPr lang="en-US" noProof="0" dirty="0" err="1"/>
              <a:t>Dagres</a:t>
            </a:r>
            <a:r>
              <a:rPr lang="en-US" noProof="0" dirty="0"/>
              <a:t>, M. </a:t>
            </a:r>
            <a:r>
              <a:rPr lang="en-US" noProof="0" dirty="0" err="1"/>
              <a:t>Táborský</a:t>
            </a:r>
            <a:endParaRPr lang="en-US" noProof="0" dirty="0"/>
          </a:p>
          <a:p>
            <a:r>
              <a:rPr lang="en-US" noProof="0" dirty="0"/>
              <a:t>Horizon2020 call SC1-PM-10-2017</a:t>
            </a:r>
          </a:p>
        </p:txBody>
      </p:sp>
    </p:spTree>
    <p:extLst>
      <p:ext uri="{BB962C8B-B14F-4D97-AF65-F5344CB8AC3E}">
        <p14:creationId xmlns:p14="http://schemas.microsoft.com/office/powerpoint/2010/main" val="780296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453CA98-B3C0-40BA-95CA-C748287BF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Expectations x reality</a:t>
            </a:r>
            <a:endParaRPr lang="en-US" noProof="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74A40696-6965-4D3E-8C3C-9B2ACD35D6D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noProof="0" dirty="0"/>
              <a:t>The dawning of the new millennium saw the prophylactic implantable defibrillator (</a:t>
            </a:r>
            <a:r>
              <a:rPr lang="en-US" b="1" noProof="0" dirty="0"/>
              <a:t>ICD</a:t>
            </a:r>
            <a:r>
              <a:rPr lang="en-US" noProof="0" dirty="0"/>
              <a:t>) firmly established as the </a:t>
            </a:r>
            <a:r>
              <a:rPr lang="en-US" b="1" noProof="0" dirty="0"/>
              <a:t>major primary prevention modality to make a major impact on the burden of SCD.</a:t>
            </a:r>
          </a:p>
          <a:p>
            <a:r>
              <a:rPr lang="en-US" noProof="0" dirty="0"/>
              <a:t>But the overall impact of the ICD on this major public health problem has been modest.</a:t>
            </a:r>
          </a:p>
          <a:p>
            <a:r>
              <a:rPr lang="en-US" noProof="0" dirty="0"/>
              <a:t>Among patients with the most common forms of SCD high-risk conditions such as ischemic and non-ischemic cardiomyopathies, improved health care provider awareness and consistency in diagnosis and treatment of heart failure, </a:t>
            </a:r>
            <a:r>
              <a:rPr lang="en-US" b="1" noProof="0" dirty="0"/>
              <a:t>may have lowered rates of ICD therapies.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7320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35"/>
            <a:ext cx="8280000" cy="609600"/>
          </a:xfrm>
        </p:spPr>
        <p:txBody>
          <a:bodyPr>
            <a:normAutofit fontScale="90000"/>
          </a:bodyPr>
          <a:lstStyle/>
          <a:p>
            <a:r>
              <a:rPr lang="en-US" noProof="0"/>
              <a:t>CRT-P x CRT-D Results: Substrate dependent</a:t>
            </a:r>
            <a:endParaRPr lang="en-US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noProof="0" dirty="0"/>
              <a:t>Barra S et al. J Am </a:t>
            </a:r>
            <a:r>
              <a:rPr lang="en-US" noProof="0" dirty="0" err="1"/>
              <a:t>Coll</a:t>
            </a:r>
            <a:r>
              <a:rPr lang="en-US" noProof="0" dirty="0"/>
              <a:t> </a:t>
            </a:r>
            <a:r>
              <a:rPr lang="en-US" noProof="0" dirty="0" err="1"/>
              <a:t>Cardiol</a:t>
            </a:r>
            <a:r>
              <a:rPr lang="en-US" noProof="0" dirty="0"/>
              <a:t>. 2017 Apr 4;69(13):1669-1678. 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" y="940848"/>
            <a:ext cx="3727794" cy="278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550" y="2240293"/>
            <a:ext cx="7189450" cy="390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943585" y="1965976"/>
            <a:ext cx="173547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Adjustované přežití: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74367" y="3886195"/>
            <a:ext cx="18845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Neadjustované přežití</a:t>
            </a:r>
          </a:p>
        </p:txBody>
      </p:sp>
    </p:spTree>
    <p:extLst>
      <p:ext uri="{BB962C8B-B14F-4D97-AF65-F5344CB8AC3E}">
        <p14:creationId xmlns:p14="http://schemas.microsoft.com/office/powerpoint/2010/main" val="384933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2945"/>
            <a:ext cx="8280000" cy="1005836"/>
          </a:xfrm>
        </p:spPr>
        <p:txBody>
          <a:bodyPr>
            <a:normAutofit fontScale="90000"/>
          </a:bodyPr>
          <a:lstStyle/>
          <a:p>
            <a:r>
              <a:rPr lang="en-US" dirty="0"/>
              <a:t>Efficacy of Implantable Cardioverter-Defibrillator Therapy in Patients With </a:t>
            </a:r>
            <a:r>
              <a:rPr lang="en-US" dirty="0" err="1"/>
              <a:t>Nonischemic</a:t>
            </a:r>
            <a:r>
              <a:rPr lang="en-US" dirty="0"/>
              <a:t> Cardiomyopathy</a:t>
            </a:r>
            <a:r>
              <a:rPr lang="cs-CZ" dirty="0"/>
              <a:t/>
            </a:r>
            <a:br>
              <a:rPr lang="cs-CZ" dirty="0"/>
            </a:br>
            <a:r>
              <a:rPr lang="en-US" sz="2200" dirty="0">
                <a:solidFill>
                  <a:srgbClr val="92D050"/>
                </a:solidFill>
              </a:rPr>
              <a:t>A Systematic Review and Meta-Analysis of Randomized Controlled Trials</a:t>
            </a:r>
            <a:endParaRPr lang="cs-CZ" sz="2200" dirty="0">
              <a:solidFill>
                <a:srgbClr val="92D050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5" y="2331732"/>
            <a:ext cx="8728948" cy="2741435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 err="1"/>
              <a:t>Mahesh</a:t>
            </a:r>
            <a:r>
              <a:rPr lang="cs-CZ" dirty="0"/>
              <a:t> </a:t>
            </a:r>
            <a:r>
              <a:rPr lang="cs-CZ" dirty="0" err="1"/>
              <a:t>Anantha</a:t>
            </a:r>
            <a:r>
              <a:rPr lang="cs-CZ" dirty="0"/>
              <a:t> </a:t>
            </a:r>
            <a:r>
              <a:rPr lang="cs-CZ" dirty="0" err="1"/>
              <a:t>Narayanan</a:t>
            </a:r>
            <a:r>
              <a:rPr lang="cs-CZ" dirty="0"/>
              <a:t>: </a:t>
            </a:r>
            <a:r>
              <a:rPr lang="en-US" b="1" dirty="0"/>
              <a:t>JACC: Clinical Electrophysiology</a:t>
            </a:r>
          </a:p>
          <a:p>
            <a:r>
              <a:rPr lang="en-US" dirty="0">
                <a:hlinkClick r:id="rId3" tooltip="TOC"/>
              </a:rPr>
              <a:t>Volume 3, Issue 9, September 2017</a:t>
            </a:r>
            <a:r>
              <a:rPr lang="en-US" dirty="0"/>
              <a:t> DOI: 10.1016/j.jacep.2017.02.006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84961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All</a:t>
            </a:r>
            <a:r>
              <a:rPr lang="cs-CZ" dirty="0"/>
              <a:t>-Cause Mortality Non-CRT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52" y="1654798"/>
            <a:ext cx="6069120" cy="4257866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 err="1"/>
              <a:t>Mahesh</a:t>
            </a:r>
            <a:r>
              <a:rPr lang="cs-CZ" dirty="0"/>
              <a:t> </a:t>
            </a:r>
            <a:r>
              <a:rPr lang="cs-CZ" dirty="0" err="1"/>
              <a:t>Anantha</a:t>
            </a:r>
            <a:r>
              <a:rPr lang="cs-CZ" dirty="0"/>
              <a:t> </a:t>
            </a:r>
            <a:r>
              <a:rPr lang="cs-CZ" dirty="0" err="1"/>
              <a:t>Narayanan</a:t>
            </a:r>
            <a:r>
              <a:rPr lang="cs-CZ" dirty="0"/>
              <a:t>: </a:t>
            </a:r>
            <a:r>
              <a:rPr lang="en-US" b="1" dirty="0"/>
              <a:t>JACC: Clinical Electrophysiology</a:t>
            </a:r>
          </a:p>
          <a:p>
            <a:r>
              <a:rPr lang="en-US" dirty="0">
                <a:hlinkClick r:id="rId3" tooltip="TOC"/>
              </a:rPr>
              <a:t>Volume 3, Issue 9, September 2017</a:t>
            </a:r>
            <a:r>
              <a:rPr lang="en-US" dirty="0"/>
              <a:t> DOI: 10.1016/j.jacep.2017.02.006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89229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All</a:t>
            </a:r>
            <a:r>
              <a:rPr lang="cs-CZ" dirty="0"/>
              <a:t>-Cause Mortality </a:t>
            </a:r>
            <a:r>
              <a:rPr lang="cs-CZ" dirty="0" smtClean="0"/>
              <a:t>CRT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70" y="1965976"/>
            <a:ext cx="7690346" cy="3676947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 err="1"/>
              <a:t>Mahesh</a:t>
            </a:r>
            <a:r>
              <a:rPr lang="cs-CZ" dirty="0"/>
              <a:t> </a:t>
            </a:r>
            <a:r>
              <a:rPr lang="cs-CZ" dirty="0" err="1"/>
              <a:t>Anantha</a:t>
            </a:r>
            <a:r>
              <a:rPr lang="cs-CZ" dirty="0"/>
              <a:t> </a:t>
            </a:r>
            <a:r>
              <a:rPr lang="cs-CZ" dirty="0" err="1"/>
              <a:t>Narayanan</a:t>
            </a:r>
            <a:r>
              <a:rPr lang="cs-CZ" dirty="0"/>
              <a:t>: </a:t>
            </a:r>
            <a:r>
              <a:rPr lang="en-US" b="1" dirty="0"/>
              <a:t>JACC: Clinical Electrophysiology</a:t>
            </a:r>
          </a:p>
          <a:p>
            <a:r>
              <a:rPr lang="en-US" dirty="0">
                <a:hlinkClick r:id="rId3" tooltip="TOC"/>
              </a:rPr>
              <a:t>Volume 3, Issue 9, September 2017</a:t>
            </a:r>
            <a:r>
              <a:rPr lang="en-US" dirty="0"/>
              <a:t> DOI: 10.1016/j.jacep.2017.02.006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27991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Visegrad</a:t>
            </a:r>
            <a:r>
              <a:rPr lang="cs-CZ" dirty="0"/>
              <a:t> CRT Study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s-CZ" dirty="0" err="1"/>
              <a:t>Hypothesis</a:t>
            </a:r>
            <a:r>
              <a:rPr lang="cs-CZ" dirty="0"/>
              <a:t>: In </a:t>
            </a:r>
            <a:r>
              <a:rPr lang="cs-CZ" dirty="0" err="1"/>
              <a:t>pts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NICM and CRT </a:t>
            </a:r>
            <a:r>
              <a:rPr lang="cs-CZ" dirty="0" err="1"/>
              <a:t>class</a:t>
            </a:r>
            <a:r>
              <a:rPr lang="cs-CZ" dirty="0"/>
              <a:t> I </a:t>
            </a:r>
            <a:r>
              <a:rPr lang="cs-CZ" dirty="0" err="1"/>
              <a:t>indication</a:t>
            </a:r>
            <a:r>
              <a:rPr lang="cs-CZ" dirty="0"/>
              <a:t> </a:t>
            </a:r>
            <a:r>
              <a:rPr lang="cs-CZ" dirty="0" err="1"/>
              <a:t>without</a:t>
            </a:r>
            <a:r>
              <a:rPr lang="cs-CZ" dirty="0"/>
              <a:t> doc. NSVT </a:t>
            </a:r>
            <a:r>
              <a:rPr lang="cs-CZ" dirty="0" err="1"/>
              <a:t>or</a:t>
            </a:r>
            <a:r>
              <a:rPr lang="cs-CZ" dirty="0"/>
              <a:t> fr. </a:t>
            </a:r>
            <a:r>
              <a:rPr lang="cs-CZ" dirty="0" err="1"/>
              <a:t>PVCs</a:t>
            </a:r>
            <a:r>
              <a:rPr lang="cs-CZ" dirty="0"/>
              <a:t> CRT-P </a:t>
            </a:r>
            <a:r>
              <a:rPr lang="cs-CZ" dirty="0" err="1"/>
              <a:t>is</a:t>
            </a:r>
            <a:r>
              <a:rPr lang="cs-CZ" dirty="0"/>
              <a:t> non </a:t>
            </a:r>
            <a:r>
              <a:rPr lang="cs-CZ" dirty="0" err="1"/>
              <a:t>inferior</a:t>
            </a:r>
            <a:r>
              <a:rPr lang="cs-CZ" dirty="0"/>
              <a:t> to CRT-D</a:t>
            </a:r>
          </a:p>
          <a:p>
            <a:r>
              <a:rPr lang="cs-CZ" dirty="0"/>
              <a:t>SR and AF </a:t>
            </a:r>
            <a:r>
              <a:rPr lang="cs-CZ" dirty="0" err="1"/>
              <a:t>pts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early AVN </a:t>
            </a:r>
            <a:r>
              <a:rPr lang="cs-CZ" dirty="0" err="1"/>
              <a:t>ablation</a:t>
            </a:r>
            <a:r>
              <a:rPr lang="cs-CZ" dirty="0"/>
              <a:t> (100 % CRT)</a:t>
            </a:r>
          </a:p>
          <a:p>
            <a:r>
              <a:rPr lang="cs-CZ" dirty="0" err="1"/>
              <a:t>Randonization</a:t>
            </a:r>
            <a:r>
              <a:rPr lang="cs-CZ" dirty="0"/>
              <a:t> 1:1: CRTP-P x CRT-D</a:t>
            </a:r>
          </a:p>
          <a:p>
            <a:r>
              <a:rPr lang="cs-CZ" dirty="0" err="1"/>
              <a:t>Daily</a:t>
            </a:r>
            <a:r>
              <a:rPr lang="cs-CZ" dirty="0"/>
              <a:t> </a:t>
            </a:r>
            <a:r>
              <a:rPr lang="cs-CZ" dirty="0" err="1"/>
              <a:t>remote</a:t>
            </a:r>
            <a:r>
              <a:rPr lang="cs-CZ" dirty="0"/>
              <a:t> monitoring</a:t>
            </a:r>
          </a:p>
          <a:p>
            <a:r>
              <a:rPr lang="cs-CZ" dirty="0" err="1"/>
              <a:t>Primary</a:t>
            </a:r>
            <a:r>
              <a:rPr lang="cs-CZ" dirty="0"/>
              <a:t> </a:t>
            </a:r>
            <a:r>
              <a:rPr lang="cs-CZ" dirty="0" err="1"/>
              <a:t>endpoint</a:t>
            </a:r>
            <a:r>
              <a:rPr lang="cs-CZ" dirty="0"/>
              <a:t>: </a:t>
            </a:r>
            <a:r>
              <a:rPr lang="cs-CZ" dirty="0" err="1"/>
              <a:t>Rehospitalization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HF, </a:t>
            </a:r>
            <a:r>
              <a:rPr lang="cs-CZ" dirty="0" err="1"/>
              <a:t>QoL</a:t>
            </a:r>
            <a:r>
              <a:rPr lang="cs-CZ" dirty="0"/>
              <a:t>, </a:t>
            </a:r>
            <a:r>
              <a:rPr lang="cs-CZ" dirty="0" err="1"/>
              <a:t>complications</a:t>
            </a:r>
            <a:r>
              <a:rPr lang="cs-CZ" dirty="0"/>
              <a:t>, morbidity and mortality </a:t>
            </a:r>
          </a:p>
          <a:p>
            <a:r>
              <a:rPr lang="cs-CZ" dirty="0"/>
              <a:t>3 </a:t>
            </a:r>
            <a:r>
              <a:rPr lang="cs-CZ" dirty="0" err="1"/>
              <a:t>year</a:t>
            </a:r>
            <a:r>
              <a:rPr lang="cs-CZ" dirty="0"/>
              <a:t> FU</a:t>
            </a:r>
          </a:p>
          <a:p>
            <a:r>
              <a:rPr lang="cs-CZ" dirty="0" err="1"/>
              <a:t>Contact</a:t>
            </a:r>
            <a:r>
              <a:rPr lang="cs-CZ" dirty="0"/>
              <a:t>: </a:t>
            </a:r>
            <a:r>
              <a:rPr lang="cs-CZ" dirty="0">
                <a:hlinkClick r:id="rId2"/>
              </a:rPr>
              <a:t>milos.taborsky@fnol.cz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36" y="4607901"/>
            <a:ext cx="2286025" cy="153009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2067673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Zásadní změna: Vliv moderní farmakoterapie SS na SCD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9503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E72543C-36BC-4CC0-8F92-1C456F5C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Improvements in HF medical therapy</a:t>
            </a:r>
            <a:endParaRPr lang="en-US" noProof="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10761"/>
            <a:ext cx="8280400" cy="4041316"/>
          </a:xfrm>
        </p:spPr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C47B761A-413F-4242-BE88-32325E0029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Dagres</a:t>
            </a:r>
            <a:r>
              <a:rPr lang="cs-CZ"/>
              <a:t> N et al.</a:t>
            </a:r>
            <a:r>
              <a:rPr lang="en-US"/>
              <a:t> International Journal of Cardiology 237 (2017) 34–37</a:t>
            </a:r>
            <a:endParaRPr lang="cs-CZ"/>
          </a:p>
          <a:p>
            <a:r>
              <a:rPr lang="cs-CZ"/>
              <a:t>http://dx.doi.org/10.1016/j.ijcard.2017.03.053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4420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B3965B3-F3BE-4CA7-A7DF-E4AD98C16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/>
              <a:t>Pathophysiological pathways of hypertensive heart disease and LVH that lead to arrhythmias, heart failure, and coronary artery disease.</a:t>
            </a:r>
            <a:endParaRPr lang="en-US" noProof="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0522" y="1504651"/>
            <a:ext cx="4702957" cy="4632624"/>
          </a:xfrm>
        </p:spPr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05C70579-6D5B-46DF-8B63-13C09F51EE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6283325"/>
            <a:ext cx="3566166" cy="503238"/>
          </a:xfrm>
        </p:spPr>
        <p:txBody>
          <a:bodyPr/>
          <a:lstStyle/>
          <a:p>
            <a:r>
              <a:rPr lang="en-US" noProof="0" dirty="0" err="1"/>
              <a:t>Shenasa</a:t>
            </a:r>
            <a:r>
              <a:rPr lang="en-US" noProof="0" dirty="0"/>
              <a:t> M: International Journal of Cardiology 237 (2017) 60–63.</a:t>
            </a:r>
          </a:p>
        </p:txBody>
      </p:sp>
    </p:spTree>
    <p:extLst>
      <p:ext uri="{BB962C8B-B14F-4D97-AF65-F5344CB8AC3E}">
        <p14:creationId xmlns:p14="http://schemas.microsoft.com/office/powerpoint/2010/main" val="41891443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Kazuistika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s-CZ" dirty="0"/>
              <a:t>40 letý muž – referován v </a:t>
            </a:r>
            <a:r>
              <a:rPr lang="cs-CZ" dirty="0" smtClean="0"/>
              <a:t>5/2017 </a:t>
            </a:r>
            <a:r>
              <a:rPr lang="cs-CZ" dirty="0"/>
              <a:t>pro progresi dušnosti – NYHA III, otoky DK, palpitace, </a:t>
            </a:r>
            <a:r>
              <a:rPr lang="cs-CZ" dirty="0" err="1"/>
              <a:t>NTproBNP</a:t>
            </a:r>
            <a:r>
              <a:rPr lang="cs-CZ" dirty="0"/>
              <a:t> 12453</a:t>
            </a:r>
          </a:p>
          <a:p>
            <a:r>
              <a:rPr lang="cs-CZ" dirty="0"/>
              <a:t>Dg. neischemická KMP, difuzní porucha kinetiky , hypertrofie LK,  EF LK </a:t>
            </a:r>
            <a:r>
              <a:rPr lang="cs-CZ" dirty="0" smtClean="0"/>
              <a:t>0,30, SR, QRS 108 </a:t>
            </a:r>
            <a:r>
              <a:rPr lang="cs-CZ" dirty="0" err="1" smtClean="0"/>
              <a:t>ms</a:t>
            </a:r>
            <a:endParaRPr lang="cs-CZ" dirty="0"/>
          </a:p>
          <a:p>
            <a:r>
              <a:rPr lang="cs-CZ" dirty="0"/>
              <a:t>7 D EKG </a:t>
            </a:r>
            <a:r>
              <a:rPr lang="cs-CZ" dirty="0" err="1"/>
              <a:t>Holter</a:t>
            </a:r>
            <a:r>
              <a:rPr lang="cs-CZ" dirty="0"/>
              <a:t>: bez dokumentace KT/</a:t>
            </a:r>
            <a:r>
              <a:rPr lang="cs-CZ" dirty="0" err="1"/>
              <a:t>nsKT</a:t>
            </a:r>
            <a:r>
              <a:rPr lang="cs-CZ" dirty="0"/>
              <a:t> ...</a:t>
            </a:r>
          </a:p>
          <a:p>
            <a:r>
              <a:rPr lang="cs-CZ" dirty="0"/>
              <a:t>Ambulantní kardioložka pokračovala v doporučené standardní léčbě SS</a:t>
            </a:r>
          </a:p>
          <a:p>
            <a:r>
              <a:rPr lang="cs-CZ" dirty="0"/>
              <a:t>Intolerance </a:t>
            </a:r>
            <a:r>
              <a:rPr lang="cs-CZ" dirty="0" err="1"/>
              <a:t>spironolactonu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dirty="0" err="1">
                <a:sym typeface="Wingdings" panose="05000000000000000000" pitchFamily="2" charset="2"/>
              </a:rPr>
              <a:t>eplerenon</a:t>
            </a:r>
            <a:endParaRPr lang="cs-CZ" dirty="0">
              <a:sym typeface="Wingdings" panose="05000000000000000000" pitchFamily="2" charset="2"/>
            </a:endParaRPr>
          </a:p>
          <a:p>
            <a:r>
              <a:rPr lang="cs-CZ" dirty="0">
                <a:sym typeface="Wingdings" panose="05000000000000000000" pitchFamily="2" charset="2"/>
              </a:rPr>
              <a:t>Od 9/2017 zavedena léčba </a:t>
            </a:r>
            <a:r>
              <a:rPr lang="cs-CZ" dirty="0" err="1">
                <a:sym typeface="Wingdings" panose="05000000000000000000" pitchFamily="2" charset="2"/>
              </a:rPr>
              <a:t>sacubitril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valsartanem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smtClean="0">
                <a:sym typeface="Wingdings" panose="05000000000000000000" pitchFamily="2" charset="2"/>
              </a:rPr>
              <a:t>         s </a:t>
            </a:r>
            <a:r>
              <a:rPr lang="cs-CZ" dirty="0">
                <a:sym typeface="Wingdings" panose="05000000000000000000" pitchFamily="2" charset="2"/>
              </a:rPr>
              <a:t>postupnou </a:t>
            </a:r>
            <a:r>
              <a:rPr lang="cs-CZ" dirty="0" err="1">
                <a:sym typeface="Wingdings" panose="05000000000000000000" pitchFamily="2" charset="2"/>
              </a:rPr>
              <a:t>uptitrací</a:t>
            </a:r>
            <a:r>
              <a:rPr lang="cs-CZ" dirty="0">
                <a:sym typeface="Wingdings" panose="05000000000000000000" pitchFamily="2" charset="2"/>
              </a:rPr>
              <a:t> k cílové dávce</a:t>
            </a:r>
          </a:p>
          <a:p>
            <a:r>
              <a:rPr lang="cs-CZ" dirty="0">
                <a:sym typeface="Wingdings" panose="05000000000000000000" pitchFamily="2" charset="2"/>
              </a:rPr>
              <a:t>11/2017 – MR – LA + kontrolní echokardiografie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135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Aktuální nález: MRI-LA 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 smtClean="0"/>
              <a:t>MR-LA: 14.11.2017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" y="1293854"/>
            <a:ext cx="3420000" cy="256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041" y="2660731"/>
            <a:ext cx="2778750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045" y="1417342"/>
            <a:ext cx="2671875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5764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89288B1-EA3E-45E3-835F-7DBDC5F35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Markers of SCD: </a:t>
            </a:r>
            <a:endParaRPr lang="en-US" noProof="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8CCBE51-14AF-4442-9466-4FC2D432411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noProof="0" dirty="0"/>
              <a:t>The limited effectiveness of the left ventricular ejection fraction </a:t>
            </a:r>
            <a:r>
              <a:rPr lang="en-US" b="1" noProof="0" dirty="0"/>
              <a:t>(LVEF) </a:t>
            </a:r>
            <a:r>
              <a:rPr lang="en-US" noProof="0" dirty="0"/>
              <a:t>as a risk stratification tool has </a:t>
            </a:r>
            <a:r>
              <a:rPr lang="en-US" noProof="0" dirty="0" err="1"/>
              <a:t>nowbeen</a:t>
            </a:r>
            <a:r>
              <a:rPr lang="en-US" noProof="0" dirty="0"/>
              <a:t> identified as a major stumbling block.</a:t>
            </a:r>
          </a:p>
          <a:p>
            <a:r>
              <a:rPr lang="en-US" noProof="0" dirty="0"/>
              <a:t>Based on identification of severely reduced LVEF, we continue to implant this device in significant numbers of patients, </a:t>
            </a:r>
            <a:r>
              <a:rPr lang="en-US" b="1" noProof="0" dirty="0"/>
              <a:t>yet only a minority, in the range of 1–5% </a:t>
            </a:r>
            <a:r>
              <a:rPr lang="en-US" noProof="0" dirty="0"/>
              <a:t>per year, have need for the potentially life-saving therapies the ICD is capable of delivering.</a:t>
            </a:r>
          </a:p>
          <a:p>
            <a:r>
              <a:rPr lang="en-US" b="1" noProof="0" dirty="0">
                <a:solidFill>
                  <a:srgbClr val="C00000"/>
                </a:solidFill>
              </a:rPr>
              <a:t>NNT with a primary prevention ICD in order to save one life, in the range of 20–99 per year depending on the population studied, is not acceptable.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01708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Co by měl znát specialista pro SS           z technických aspektů CRT ?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21207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byste měli vědět o CRT?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Nastrik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 cstate="print"/>
          <a:srcRect l="21636" r="21636"/>
          <a:stretch/>
        </p:blipFill>
        <p:spPr>
          <a:xfrm>
            <a:off x="3119752" y="1143025"/>
            <a:ext cx="2904496" cy="2880000"/>
          </a:xfrm>
          <a:prstGeom prst="rect">
            <a:avLst/>
          </a:prstGeom>
        </p:spPr>
      </p:pic>
      <p:pic>
        <p:nvPicPr>
          <p:cNvPr id="6" name="Leva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 cstate="print"/>
          <a:srcRect l="21837" r="21837"/>
          <a:stretch/>
        </p:blipFill>
        <p:spPr>
          <a:xfrm>
            <a:off x="6077142" y="3246122"/>
            <a:ext cx="2883930" cy="2880000"/>
          </a:xfrm>
          <a:prstGeom prst="rect">
            <a:avLst/>
          </a:prstGeom>
        </p:spPr>
      </p:pic>
      <p:pic>
        <p:nvPicPr>
          <p:cNvPr id="7" name="Quadra_AP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 cstate="print"/>
          <a:srcRect l="21866" r="21866"/>
          <a:stretch/>
        </p:blipFill>
        <p:spPr>
          <a:xfrm>
            <a:off x="182928" y="3246122"/>
            <a:ext cx="288096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2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>
                <p:cTn id="2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>
                <p:cTn id="2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5646716-9387-474C-A3E7-56D3DA1BC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074"/>
            <a:ext cx="8280000" cy="6096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Vícepolární</a:t>
            </a:r>
            <a:r>
              <a:rPr lang="cs-CZ" dirty="0"/>
              <a:t> LV EL a </a:t>
            </a:r>
            <a:r>
              <a:rPr lang="cs-CZ" dirty="0" err="1"/>
              <a:t>outcome</a:t>
            </a:r>
            <a:r>
              <a:rPr lang="cs-CZ" dirty="0"/>
              <a:t> pacientů s </a:t>
            </a:r>
            <a:r>
              <a:rPr lang="cs-CZ" dirty="0" smtClean="0"/>
              <a:t>CRT ?</a:t>
            </a:r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F3666C63-95D2-48EC-9F2F-07E6492120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 err="1"/>
              <a:t>Leyva</a:t>
            </a:r>
            <a:r>
              <a:rPr lang="cs-CZ" dirty="0"/>
              <a:t> F: J </a:t>
            </a:r>
            <a:r>
              <a:rPr lang="cs-CZ" dirty="0" err="1"/>
              <a:t>Am</a:t>
            </a:r>
            <a:r>
              <a:rPr lang="cs-CZ" dirty="0"/>
              <a:t> </a:t>
            </a:r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Assoc</a:t>
            </a:r>
            <a:r>
              <a:rPr lang="cs-CZ" dirty="0"/>
              <a:t> 2017: 6:e007026 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xmlns="" id="{F1CA9F12-AE39-45EA-8E56-A30F91EDE4A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5981AF44-195C-49AC-871D-37545B4AF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464" y="777269"/>
            <a:ext cx="4489137" cy="54139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9110540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tx2"/>
                </a:solidFill>
              </a:rPr>
              <a:t>Take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home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message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4"/>
          </p:nvPr>
        </p:nvSpPr>
        <p:spPr>
          <a:xfrm>
            <a:off x="274367" y="1325903"/>
            <a:ext cx="8778143" cy="4812097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cs-CZ" sz="2400" dirty="0"/>
              <a:t>Bude nutná </a:t>
            </a:r>
            <a:r>
              <a:rPr lang="cs-CZ" sz="2400" dirty="0" err="1"/>
              <a:t>reevaluace</a:t>
            </a:r>
            <a:r>
              <a:rPr lang="cs-CZ" sz="2400" dirty="0"/>
              <a:t> PP indikací ICD u neischemických a pravděpodobně i u ischemických KMP</a:t>
            </a:r>
          </a:p>
          <a:p>
            <a:pPr marL="514350" indent="-514350">
              <a:buAutoNum type="arabicPeriod"/>
            </a:pPr>
            <a:r>
              <a:rPr lang="cs-CZ" sz="2400" dirty="0"/>
              <a:t>EF LK jako jediný </a:t>
            </a:r>
            <a:r>
              <a:rPr lang="cs-CZ" sz="2400" dirty="0" err="1"/>
              <a:t>marker</a:t>
            </a:r>
            <a:r>
              <a:rPr lang="cs-CZ" sz="2400" dirty="0"/>
              <a:t> SCD má v současné době nízkou prediktivní hodnotu</a:t>
            </a:r>
          </a:p>
          <a:p>
            <a:pPr marL="514350" indent="-514350">
              <a:buAutoNum type="arabicPeriod"/>
            </a:pPr>
            <a:r>
              <a:rPr lang="cs-CZ" sz="2400" dirty="0"/>
              <a:t>Důležité je kompletní posouzení substrátu </a:t>
            </a:r>
            <a:r>
              <a:rPr lang="cs-CZ" sz="2400" dirty="0" smtClean="0"/>
              <a:t>potencionální arytmie </a:t>
            </a:r>
            <a:r>
              <a:rPr lang="cs-CZ" sz="2400" dirty="0"/>
              <a:t>a komorbidit pacienta</a:t>
            </a:r>
          </a:p>
          <a:p>
            <a:pPr marL="514350" indent="-514350">
              <a:buAutoNum type="arabicPeriod"/>
            </a:pPr>
            <a:r>
              <a:rPr lang="cs-CZ" sz="2400" dirty="0"/>
              <a:t>MR – jedna ze základních vyšetřovacích metod u stanovení rizika SCD u pacientů se SS</a:t>
            </a:r>
          </a:p>
          <a:p>
            <a:pPr marL="514350" indent="-514350">
              <a:buAutoNum type="arabicPeriod"/>
            </a:pPr>
            <a:r>
              <a:rPr lang="cs-CZ" sz="2400" dirty="0"/>
              <a:t>Důraz na komplexní maximalizovanou terapii SS</a:t>
            </a:r>
          </a:p>
          <a:p>
            <a:pPr marL="514350" indent="-514350">
              <a:buAutoNum type="arabicPeriod"/>
            </a:pPr>
            <a:r>
              <a:rPr lang="cs-CZ" sz="2400" dirty="0"/>
              <a:t>Význam moderní monitorace pacientů se SS</a:t>
            </a:r>
          </a:p>
          <a:p>
            <a:pPr marL="514350" indent="-514350">
              <a:buAutoNum type="arabicPeriod"/>
            </a:pPr>
            <a:r>
              <a:rPr lang="cs-CZ" sz="2400" dirty="0" err="1"/>
              <a:t>Vícepolární</a:t>
            </a:r>
            <a:r>
              <a:rPr lang="cs-CZ" sz="2400" dirty="0"/>
              <a:t> elektrody </a:t>
            </a:r>
            <a:r>
              <a:rPr lang="cs-CZ" sz="2400" dirty="0" smtClean="0"/>
              <a:t>– úloha </a:t>
            </a:r>
            <a:r>
              <a:rPr lang="cs-CZ" sz="2400" dirty="0"/>
              <a:t>v </a:t>
            </a:r>
            <a:r>
              <a:rPr lang="cs-CZ" sz="2400" dirty="0" err="1"/>
              <a:t>outcome</a:t>
            </a:r>
            <a:r>
              <a:rPr lang="cs-CZ" sz="2400" dirty="0"/>
              <a:t> </a:t>
            </a:r>
            <a:r>
              <a:rPr lang="cs-CZ" sz="2400" dirty="0" smtClean="0"/>
              <a:t>pacientů s CRT ???</a:t>
            </a:r>
            <a:endParaRPr lang="cs-CZ" sz="2400" dirty="0"/>
          </a:p>
          <a:p>
            <a:pPr marL="514350" indent="-514350">
              <a:buAutoNum type="arabicPeriod"/>
            </a:pPr>
            <a:r>
              <a:rPr lang="cs-CZ" sz="2400" dirty="0"/>
              <a:t>Příští desetiletí = období zásadní změny v pohledu na SCD u SS</a:t>
            </a:r>
          </a:p>
          <a:p>
            <a:pPr marL="514350" indent="-514350">
              <a:buAutoNum type="arabicPeriod"/>
            </a:pP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386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7196"/>
            <a:ext cx="8280000" cy="975349"/>
          </a:xfrm>
        </p:spPr>
        <p:txBody>
          <a:bodyPr/>
          <a:lstStyle/>
          <a:p>
            <a:r>
              <a:rPr lang="en-US" noProof="0"/>
              <a:t>ICD: Milestone in SCD Prevention</a:t>
            </a:r>
            <a:endParaRPr lang="en-US" noProof="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57" y="960147"/>
            <a:ext cx="7087628" cy="4811712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Zástupný symbol pro text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noProof="0"/>
              <a:t>First ICD implant worldwide: J.H.</a:t>
            </a:r>
            <a:r>
              <a:rPr lang="cs-CZ" noProof="0"/>
              <a:t> </a:t>
            </a:r>
            <a:r>
              <a:rPr lang="en-US" noProof="0"/>
              <a:t>Hospital, Baltimore, 1980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718762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xmlns="" id="{3A9A14CE-70D5-47CE-AD02-C28A219188F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5" y="1691659"/>
            <a:ext cx="8280400" cy="276210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FB2B0C58-E2C8-4F97-8DB8-829AD5519E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 smtClean="0"/>
              <a:t>Pálava, podzim 2017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78925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15827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34B73D2-95F0-4699-A7F0-50C254584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/>
              <a:t>The roads of God and SCD are complicated ...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xmlns="" id="{26CFA110-ECBB-4D24-B22F-510664D9D5B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7760"/>
            <a:ext cx="8280400" cy="3287318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xmlns="" id="{5A618D7E-854F-4A06-9E81-763A0BF3A6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Olomouc, Svatý kopeček</a:t>
            </a:r>
          </a:p>
        </p:txBody>
      </p:sp>
    </p:spTree>
    <p:extLst>
      <p:ext uri="{BB962C8B-B14F-4D97-AF65-F5344CB8AC3E}">
        <p14:creationId xmlns:p14="http://schemas.microsoft.com/office/powerpoint/2010/main" val="4201521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A0DF7AF-13B5-4E66-9DC0-56D153ECE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LVEF Role in 2017</a:t>
            </a:r>
            <a:endParaRPr lang="en-US" noProof="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8E9044C4-A600-4D36-A701-3E91787F67A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spcBef>
                <a:spcPts val="3000"/>
              </a:spcBef>
            </a:pPr>
            <a:r>
              <a:rPr lang="en-US" noProof="0" dirty="0"/>
              <a:t>Large majority, approximately </a:t>
            </a:r>
            <a:r>
              <a:rPr lang="en-US" b="1" noProof="0" dirty="0"/>
              <a:t>70% of all SCDs occur in subjects with LVEF over 35%</a:t>
            </a:r>
            <a:r>
              <a:rPr lang="en-US" noProof="0" dirty="0"/>
              <a:t>; and at least half of all individuals that suffer SCD have preserved LVEF. </a:t>
            </a:r>
          </a:p>
          <a:p>
            <a:pPr>
              <a:spcBef>
                <a:spcPts val="3000"/>
              </a:spcBef>
            </a:pPr>
            <a:r>
              <a:rPr lang="en-US" noProof="0" dirty="0"/>
              <a:t>As a result, it is now well-recognized that </a:t>
            </a:r>
            <a:r>
              <a:rPr lang="en-US" b="1" noProof="0" dirty="0">
                <a:solidFill>
                  <a:srgbClr val="C00000"/>
                </a:solidFill>
              </a:rPr>
              <a:t>LVEF measurement has both limited sensitivity and specificity as a tool for SCD clinical risk stratification</a:t>
            </a:r>
            <a:r>
              <a:rPr lang="en-US" noProof="0" dirty="0"/>
              <a:t>.</a:t>
            </a:r>
          </a:p>
          <a:p>
            <a:pPr>
              <a:spcBef>
                <a:spcPts val="3000"/>
              </a:spcBef>
            </a:pPr>
            <a:r>
              <a:rPr lang="en-US" noProof="0" dirty="0"/>
              <a:t>Overall, the recognition that the field of SCD prediction needs to extend beyond the LVEF, represents progress based on objective evidence.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2771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883E192-A050-43B0-AA8B-72F0E98BC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Change in SCD perception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98F5A766-686F-41E8-B573-AC2E55BADA1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noProof="0" dirty="0"/>
              <a:t>The identification of SCD has transitioned from a focus on the “high-risk ejection fraction” to the broader </a:t>
            </a:r>
            <a:r>
              <a:rPr lang="en-US" noProof="0" dirty="0">
                <a:solidFill>
                  <a:srgbClr val="C00000"/>
                </a:solidFill>
              </a:rPr>
              <a:t>concept of the “high-risk patient”.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CAE22D1E-5006-4D49-9792-C80738822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47" y="2697488"/>
            <a:ext cx="5101810" cy="318515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137394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Historické milníky SCD u SS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741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SCD-</a:t>
            </a:r>
            <a:r>
              <a:rPr lang="cs-CZ" dirty="0" err="1"/>
              <a:t>HeFT</a:t>
            </a:r>
            <a:r>
              <a:rPr lang="cs-CZ" dirty="0"/>
              <a:t> Trial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Bardy GH:  N </a:t>
            </a:r>
            <a:r>
              <a:rPr lang="cs-CZ" dirty="0" err="1"/>
              <a:t>Engl</a:t>
            </a:r>
            <a:r>
              <a:rPr lang="cs-CZ" dirty="0"/>
              <a:t> J Med 2005: 352:225-37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32" y="1325563"/>
            <a:ext cx="3498335" cy="48117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820848"/>
      </p:ext>
    </p:extLst>
  </p:cSld>
  <p:clrMapOvr>
    <a:masterClrMapping/>
  </p:clrMapOvr>
</p:sld>
</file>

<file path=ppt/theme/theme1.xml><?xml version="1.0" encoding="utf-8"?>
<a:theme xmlns:a="http://schemas.openxmlformats.org/drawingml/2006/main" name="Medical">
  <a:themeElements>
    <a:clrScheme name="FNOL">
      <a:dk1>
        <a:sysClr val="windowText" lastClr="000000"/>
      </a:dk1>
      <a:lt1>
        <a:sysClr val="window" lastClr="FFFFFF"/>
      </a:lt1>
      <a:dk2>
        <a:srgbClr val="254B90"/>
      </a:dk2>
      <a:lt2>
        <a:srgbClr val="DFE3E5"/>
      </a:lt2>
      <a:accent1>
        <a:srgbClr val="76A4BD"/>
      </a:accent1>
      <a:accent2>
        <a:srgbClr val="EE7976"/>
      </a:accent2>
      <a:accent3>
        <a:srgbClr val="4887C0"/>
      </a:accent3>
      <a:accent4>
        <a:srgbClr val="6CA33E"/>
      </a:accent4>
      <a:accent5>
        <a:srgbClr val="E4A71A"/>
      </a:accent5>
      <a:accent6>
        <a:srgbClr val="B31218"/>
      </a:accent6>
      <a:hlink>
        <a:srgbClr val="76A4BD"/>
      </a:hlink>
      <a:folHlink>
        <a:srgbClr val="4887C0"/>
      </a:folHlink>
    </a:clrScheme>
    <a:fontScheme name="FNOL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3954</TotalTime>
  <Words>1742</Words>
  <Application>Microsoft Office PowerPoint</Application>
  <PresentationFormat>Předvádění na obrazovce (4:3)</PresentationFormat>
  <Paragraphs>159</Paragraphs>
  <Slides>57</Slides>
  <Notes>3</Notes>
  <HiddenSlides>0</HiddenSlides>
  <MMClips>6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2" baseType="lpstr">
      <vt:lpstr>Arial</vt:lpstr>
      <vt:lpstr>Wingdings</vt:lpstr>
      <vt:lpstr>Calibri</vt:lpstr>
      <vt:lpstr>Verdana</vt:lpstr>
      <vt:lpstr>Medical</vt:lpstr>
      <vt:lpstr>Prevence náhlé smrti u pacientů         se srdečním selháním</vt:lpstr>
      <vt:lpstr>Prezentace aplikace PowerPoint</vt:lpstr>
      <vt:lpstr>Sudden Cardiac Death 2017</vt:lpstr>
      <vt:lpstr>Expectations x reality</vt:lpstr>
      <vt:lpstr>Markers of SCD: </vt:lpstr>
      <vt:lpstr>LVEF Role in 2017</vt:lpstr>
      <vt:lpstr>Change in SCD perception</vt:lpstr>
      <vt:lpstr>Historické milníky SCD u SS</vt:lpstr>
      <vt:lpstr>SCD-HeFT Trial</vt:lpstr>
      <vt:lpstr>Úmrtí z jakékoliv příčiny</vt:lpstr>
      <vt:lpstr>SCD: Ichemická x neischemická KMP</vt:lpstr>
      <vt:lpstr>NYHA II x NYHA III</vt:lpstr>
      <vt:lpstr>Technology improvement</vt:lpstr>
      <vt:lpstr>SQ ICD Concept</vt:lpstr>
      <vt:lpstr>ESC Guidelines 2015: SQ ICD Indications</vt:lpstr>
      <vt:lpstr>Implantable string subcutaneous defibrillator (ISSD)</vt:lpstr>
      <vt:lpstr>Wearable defibrillator:  How to ensure it for patients in the CR ?</vt:lpstr>
      <vt:lpstr>Narůstající role katetrizačních ablací  KT/KF u pacientů se SS  Komplikace přístrojové léčby</vt:lpstr>
      <vt:lpstr>Catheter ablation to prevent sudden cardiac death</vt:lpstr>
      <vt:lpstr>42 y, F, DCM, ICD storm (21 ICD discharges/day)</vt:lpstr>
      <vt:lpstr>VT ablation in complex CAD substrate</vt:lpstr>
      <vt:lpstr>Role of ICE in VT ablation</vt:lpstr>
      <vt:lpstr>Sudden cardiac death: The role of imaging</vt:lpstr>
      <vt:lpstr>Change in benefit-risk ratio</vt:lpstr>
      <vt:lpstr>Complications and Health Care Costs Associated With CIEDS Therapy</vt:lpstr>
      <vt:lpstr>Pohled na náhlou smrt                             u neischemických kardiomyopatií</vt:lpstr>
      <vt:lpstr>DANISH Study</vt:lpstr>
      <vt:lpstr>Study Design</vt:lpstr>
      <vt:lpstr>ICD x Control Group</vt:lpstr>
      <vt:lpstr>DANISH Study Results</vt:lpstr>
      <vt:lpstr>Should we implant ICD to older pts with NICM ???</vt:lpstr>
      <vt:lpstr>Contra :</vt:lpstr>
      <vt:lpstr>Význam ICD u pacientů s LVAD:  Analýza dat Registru INTERMACS</vt:lpstr>
      <vt:lpstr>Přidružená onemocnění a SCD</vt:lpstr>
      <vt:lpstr>SCD in „midrange LV EF“</vt:lpstr>
      <vt:lpstr>Diabetes a SCD</vt:lpstr>
      <vt:lpstr>MADIT Studies</vt:lpstr>
      <vt:lpstr>Nezávislé výzkumné aktivity                    ESC / EHRA</vt:lpstr>
      <vt:lpstr>REVISit SCD Study</vt:lpstr>
      <vt:lpstr>CRT-P x CRT-D Results: Substrate dependent</vt:lpstr>
      <vt:lpstr>Efficacy of Implantable Cardioverter-Defibrillator Therapy in Patients With Nonischemic Cardiomyopathy A Systematic Review and Meta-Analysis of Randomized Controlled Trials</vt:lpstr>
      <vt:lpstr>All-Cause Mortality Non-CRT</vt:lpstr>
      <vt:lpstr>All-Cause Mortality CRT</vt:lpstr>
      <vt:lpstr>Visegrad CRT Study</vt:lpstr>
      <vt:lpstr>Zásadní změna: Vliv moderní farmakoterapie SS na SCD</vt:lpstr>
      <vt:lpstr>Improvements in HF medical therapy</vt:lpstr>
      <vt:lpstr>Pathophysiological pathways of hypertensive heart disease and LVH that lead to arrhythmias, heart failure, and coronary artery disease.</vt:lpstr>
      <vt:lpstr>Kazuistika</vt:lpstr>
      <vt:lpstr>Aktuální nález: MRI-LA </vt:lpstr>
      <vt:lpstr>Co by měl znát specialista pro SS           z technických aspektů CRT ?</vt:lpstr>
      <vt:lpstr>Co byste měli vědět o CRT?</vt:lpstr>
      <vt:lpstr>Vícepolární LV EL a outcome pacientů s CRT ?</vt:lpstr>
      <vt:lpstr>Take home message</vt:lpstr>
      <vt:lpstr>ICD: Milestone in SCD Prevention</vt:lpstr>
      <vt:lpstr>Prezentace aplikace PowerPoint</vt:lpstr>
      <vt:lpstr>Prezentace aplikace PowerPoint</vt:lpstr>
      <vt:lpstr>The roads of God and SCD are complicated 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</dc:creator>
  <cp:lastModifiedBy>Taborsky</cp:lastModifiedBy>
  <cp:revision>1088</cp:revision>
  <cp:lastPrinted>2017-11-30T13:59:47Z</cp:lastPrinted>
  <dcterms:created xsi:type="dcterms:W3CDTF">2015-11-01T18:08:10Z</dcterms:created>
  <dcterms:modified xsi:type="dcterms:W3CDTF">2017-12-01T06:04:59Z</dcterms:modified>
</cp:coreProperties>
</file>