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00" r:id="rId2"/>
    <p:sldId id="286" r:id="rId3"/>
    <p:sldId id="287" r:id="rId4"/>
    <p:sldId id="320" r:id="rId5"/>
    <p:sldId id="289" r:id="rId6"/>
    <p:sldId id="302" r:id="rId7"/>
    <p:sldId id="303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339" r:id="rId16"/>
    <p:sldId id="340" r:id="rId17"/>
    <p:sldId id="298" r:id="rId18"/>
    <p:sldId id="299" r:id="rId19"/>
    <p:sldId id="341" r:id="rId20"/>
    <p:sldId id="342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E1205-94F0-49A7-ACB9-2618E1BBA4FF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65747-8423-4700-932F-1BDA54365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888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5747-8423-4700-932F-1BDA54365A40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539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D012-C202-4239-A6AB-64CEC1E825AF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BA1D-E41E-42DF-815C-67A85A2153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26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D012-C202-4239-A6AB-64CEC1E825AF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BA1D-E41E-42DF-815C-67A85A2153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11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D012-C202-4239-A6AB-64CEC1E825AF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BA1D-E41E-42DF-815C-67A85A2153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74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D012-C202-4239-A6AB-64CEC1E825AF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BA1D-E41E-42DF-815C-67A85A2153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27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D012-C202-4239-A6AB-64CEC1E825AF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BA1D-E41E-42DF-815C-67A85A2153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28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D012-C202-4239-A6AB-64CEC1E825AF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BA1D-E41E-42DF-815C-67A85A2153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77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D012-C202-4239-A6AB-64CEC1E825AF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BA1D-E41E-42DF-815C-67A85A2153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30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D012-C202-4239-A6AB-64CEC1E825AF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BA1D-E41E-42DF-815C-67A85A2153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90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D012-C202-4239-A6AB-64CEC1E825AF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BA1D-E41E-42DF-815C-67A85A2153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404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D012-C202-4239-A6AB-64CEC1E825AF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BA1D-E41E-42DF-815C-67A85A2153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41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D012-C202-4239-A6AB-64CEC1E825AF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BA1D-E41E-42DF-815C-67A85A2153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33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6D012-C202-4239-A6AB-64CEC1E825AF}" type="datetimeFigureOut">
              <a:rPr lang="cs-CZ" smtClean="0"/>
              <a:t>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ABA1D-E41E-42DF-815C-67A85A2153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01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44587" y="782283"/>
            <a:ext cx="8340553" cy="2304256"/>
          </a:xfrm>
        </p:spPr>
        <p:txBody>
          <a:bodyPr>
            <a:normAutofit fontScale="90000"/>
          </a:bodyPr>
          <a:lstStyle/>
          <a:p>
            <a:r>
              <a:rPr lang="cs-CZ" dirty="0"/>
              <a:t>Paliativní péče </a:t>
            </a:r>
            <a:br>
              <a:rPr lang="cs-CZ" dirty="0"/>
            </a:br>
            <a:r>
              <a:rPr lang="cs-CZ" dirty="0"/>
              <a:t>u pacientů se srdečním selháním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23918" y="3530278"/>
            <a:ext cx="7181890" cy="2545439"/>
          </a:xfrm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r>
              <a:rPr lang="cs-CZ" sz="5100" dirty="0"/>
              <a:t>MUDr. Ondřej Kopecký</a:t>
            </a:r>
          </a:p>
          <a:p>
            <a:endParaRPr lang="cs-CZ" dirty="0"/>
          </a:p>
          <a:p>
            <a:r>
              <a:rPr lang="cs-CZ" sz="3800" dirty="0"/>
              <a:t>Centrum podpůrné a paliativní péče VFN</a:t>
            </a:r>
          </a:p>
          <a:p>
            <a:r>
              <a:rPr lang="cs-CZ" sz="3800" dirty="0"/>
              <a:t>Resuscitační oddělení KARIM VFN</a:t>
            </a:r>
          </a:p>
          <a:p>
            <a:r>
              <a:rPr lang="cs-CZ" sz="3800" dirty="0"/>
              <a:t>Ústav humanitních studií v lékařství 1.LF UK, obor bioetika</a:t>
            </a:r>
          </a:p>
          <a:p>
            <a:r>
              <a:rPr lang="cs-CZ" sz="3800" dirty="0"/>
              <a:t>ČSPM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58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Doporučené postupy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EAPC </a:t>
            </a:r>
          </a:p>
          <a:p>
            <a:r>
              <a:rPr lang="cs-CZ" dirty="0"/>
              <a:t>HFSA 2006 </a:t>
            </a:r>
          </a:p>
          <a:p>
            <a:r>
              <a:rPr lang="cs-CZ" dirty="0"/>
              <a:t>AHA – ASA           srdeční selhání, </a:t>
            </a:r>
            <a:r>
              <a:rPr lang="cs-CZ" dirty="0" err="1"/>
              <a:t>stroke</a:t>
            </a:r>
            <a:endParaRPr lang="cs-CZ" dirty="0"/>
          </a:p>
          <a:p>
            <a:r>
              <a:rPr lang="cs-CZ" dirty="0"/>
              <a:t>ESMO 2014</a:t>
            </a:r>
          </a:p>
          <a:p>
            <a:r>
              <a:rPr lang="cs-CZ" dirty="0"/>
              <a:t>ASCO 2016           pokročilé nádorové onemocnění</a:t>
            </a:r>
          </a:p>
          <a:p>
            <a:r>
              <a:rPr lang="cs-CZ" dirty="0" err="1"/>
              <a:t>Surviving</a:t>
            </a:r>
            <a:r>
              <a:rPr lang="cs-CZ" dirty="0"/>
              <a:t> </a:t>
            </a:r>
            <a:r>
              <a:rPr lang="cs-CZ" dirty="0" err="1"/>
              <a:t>Sepsis</a:t>
            </a:r>
            <a:r>
              <a:rPr lang="cs-CZ" dirty="0"/>
              <a:t>   sepse a septický šok</a:t>
            </a:r>
          </a:p>
          <a:p>
            <a:r>
              <a:rPr lang="cs-CZ" dirty="0"/>
              <a:t>ERC 2015		   resuscitační péče</a:t>
            </a:r>
          </a:p>
          <a:p>
            <a:endParaRPr lang="cs-CZ" dirty="0"/>
          </a:p>
          <a:p>
            <a:pPr lvl="1"/>
            <a:r>
              <a:rPr lang="cs-CZ" b="1" dirty="0"/>
              <a:t>integrace paliativních postupů </a:t>
            </a:r>
            <a:r>
              <a:rPr lang="cs-CZ" dirty="0"/>
              <a:t>– symptomy, </a:t>
            </a:r>
            <a:r>
              <a:rPr lang="cs-CZ" dirty="0" err="1"/>
              <a:t>goals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care </a:t>
            </a:r>
            <a:r>
              <a:rPr lang="cs-CZ" dirty="0" err="1"/>
              <a:t>conversation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72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Doporučené postupy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rozpoznat pacienta se závažným onemocněním </a:t>
            </a:r>
          </a:p>
          <a:p>
            <a:r>
              <a:rPr lang="cs-CZ" sz="2800" dirty="0"/>
              <a:t>mít představu o prognóze onemocnění</a:t>
            </a:r>
          </a:p>
          <a:p>
            <a:r>
              <a:rPr lang="cs-CZ" sz="2800" dirty="0"/>
              <a:t>komunikovat s pacientem </a:t>
            </a:r>
          </a:p>
          <a:p>
            <a:r>
              <a:rPr lang="cs-CZ" sz="2800" dirty="0"/>
              <a:t>stanovit cíl léčby</a:t>
            </a:r>
          </a:p>
          <a:p>
            <a:r>
              <a:rPr lang="cs-CZ" sz="2800" dirty="0"/>
              <a:t>vytvořit plán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511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Prognóza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14116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Prognostické nástroje</a:t>
            </a:r>
          </a:p>
          <a:p>
            <a:pPr lvl="1"/>
            <a:r>
              <a:rPr lang="cs-CZ" dirty="0"/>
              <a:t>prognóza po zástavě oběhu</a:t>
            </a:r>
          </a:p>
          <a:p>
            <a:pPr lvl="1"/>
            <a:r>
              <a:rPr lang="cs-CZ" dirty="0"/>
              <a:t>mortality risk index, </a:t>
            </a:r>
            <a:r>
              <a:rPr lang="cs-CZ" dirty="0" err="1"/>
              <a:t>palliativ</a:t>
            </a:r>
            <a:r>
              <a:rPr lang="cs-CZ" dirty="0"/>
              <a:t> </a:t>
            </a:r>
            <a:r>
              <a:rPr lang="cs-CZ" dirty="0" err="1"/>
              <a:t>prognostic</a:t>
            </a:r>
            <a:r>
              <a:rPr lang="cs-CZ" dirty="0"/>
              <a:t> index, </a:t>
            </a:r>
            <a:r>
              <a:rPr lang="cs-CZ" dirty="0" err="1"/>
              <a:t>cancer</a:t>
            </a:r>
            <a:r>
              <a:rPr lang="cs-CZ" dirty="0"/>
              <a:t> </a:t>
            </a:r>
            <a:r>
              <a:rPr lang="cs-CZ" dirty="0" err="1"/>
              <a:t>syndroms</a:t>
            </a:r>
            <a:endParaRPr lang="cs-CZ" dirty="0"/>
          </a:p>
          <a:p>
            <a:pPr lvl="1"/>
            <a:r>
              <a:rPr lang="de-DE" dirty="0"/>
              <a:t>FAST</a:t>
            </a:r>
            <a:r>
              <a:rPr lang="cs-CZ" dirty="0"/>
              <a:t> (onkologie)</a:t>
            </a:r>
            <a:r>
              <a:rPr lang="de-DE" dirty="0"/>
              <a:t>, BODE </a:t>
            </a:r>
            <a:r>
              <a:rPr lang="cs-CZ" dirty="0"/>
              <a:t>(</a:t>
            </a:r>
            <a:r>
              <a:rPr lang="de-DE" dirty="0"/>
              <a:t>COPD – Body </a:t>
            </a:r>
            <a:r>
              <a:rPr lang="de-DE" dirty="0" err="1"/>
              <a:t>mass</a:t>
            </a:r>
            <a:r>
              <a:rPr lang="de-DE" dirty="0"/>
              <a:t> </a:t>
            </a:r>
            <a:r>
              <a:rPr lang="de-DE" dirty="0" err="1"/>
              <a:t>index</a:t>
            </a:r>
            <a:r>
              <a:rPr lang="de-DE" dirty="0"/>
              <a:t>, </a:t>
            </a:r>
            <a:r>
              <a:rPr lang="de-DE" dirty="0" err="1"/>
              <a:t>Obstruction</a:t>
            </a:r>
            <a:r>
              <a:rPr lang="de-DE" dirty="0"/>
              <a:t>, </a:t>
            </a:r>
            <a:r>
              <a:rPr lang="de-DE" dirty="0" err="1"/>
              <a:t>Dyspnea</a:t>
            </a:r>
            <a:r>
              <a:rPr lang="de-DE" dirty="0"/>
              <a:t>, </a:t>
            </a:r>
            <a:r>
              <a:rPr lang="de-DE" dirty="0" err="1"/>
              <a:t>Exercise</a:t>
            </a:r>
            <a:r>
              <a:rPr lang="de-DE" dirty="0"/>
              <a:t> </a:t>
            </a:r>
            <a:r>
              <a:rPr lang="de-DE" dirty="0" err="1"/>
              <a:t>capacity</a:t>
            </a:r>
            <a:r>
              <a:rPr lang="de-DE" dirty="0"/>
              <a:t>), MELD (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end </a:t>
            </a:r>
            <a:r>
              <a:rPr lang="de-DE" dirty="0" err="1"/>
              <a:t>stage</a:t>
            </a:r>
            <a:r>
              <a:rPr lang="de-DE" dirty="0"/>
              <a:t> </a:t>
            </a:r>
            <a:r>
              <a:rPr lang="de-DE" dirty="0" err="1"/>
              <a:t>liver</a:t>
            </a:r>
            <a:r>
              <a:rPr lang="de-DE" dirty="0"/>
              <a:t> </a:t>
            </a:r>
            <a:r>
              <a:rPr lang="de-DE" dirty="0" err="1"/>
              <a:t>disease</a:t>
            </a:r>
            <a:r>
              <a:rPr lang="de-DE" dirty="0"/>
              <a:t>), NYHA, Albumin, </a:t>
            </a:r>
            <a:r>
              <a:rPr lang="de-DE" dirty="0" err="1"/>
              <a:t>Cr</a:t>
            </a:r>
            <a:r>
              <a:rPr lang="de-DE" dirty="0"/>
              <a:t> cl, BNP, CO2</a:t>
            </a:r>
            <a:endParaRPr lang="cs-CZ" dirty="0"/>
          </a:p>
          <a:p>
            <a:pPr lvl="1"/>
            <a:r>
              <a:rPr lang="cs-CZ" dirty="0" err="1"/>
              <a:t>komorbiditní</a:t>
            </a:r>
            <a:r>
              <a:rPr lang="cs-CZ" dirty="0"/>
              <a:t> skóre</a:t>
            </a:r>
          </a:p>
          <a:p>
            <a:pPr lvl="1"/>
            <a:r>
              <a:rPr lang="cs-CZ" b="1" dirty="0"/>
              <a:t>názor ošetřujícího lékaře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Funkční stupnice</a:t>
            </a:r>
          </a:p>
          <a:p>
            <a:pPr lvl="1"/>
            <a:r>
              <a:rPr lang="cs-CZ" dirty="0"/>
              <a:t>PS, </a:t>
            </a:r>
            <a:r>
              <a:rPr lang="cs-CZ" dirty="0" err="1"/>
              <a:t>Karnofski</a:t>
            </a:r>
            <a:r>
              <a:rPr lang="cs-CZ" dirty="0"/>
              <a:t>, NYHA, </a:t>
            </a:r>
            <a:r>
              <a:rPr lang="cs-CZ" dirty="0" err="1"/>
              <a:t>palliativ</a:t>
            </a:r>
            <a:r>
              <a:rPr lang="cs-CZ" dirty="0"/>
              <a:t> </a:t>
            </a:r>
            <a:r>
              <a:rPr lang="cs-CZ" dirty="0" err="1"/>
              <a:t>perfomance</a:t>
            </a:r>
            <a:r>
              <a:rPr lang="cs-CZ" dirty="0"/>
              <a:t> </a:t>
            </a:r>
            <a:r>
              <a:rPr lang="cs-CZ" dirty="0" err="1"/>
              <a:t>scale</a:t>
            </a:r>
            <a:endParaRPr lang="cs-CZ" dirty="0"/>
          </a:p>
          <a:p>
            <a:endParaRPr lang="cs-CZ" dirty="0"/>
          </a:p>
          <a:p>
            <a:r>
              <a:rPr lang="cs-CZ" dirty="0"/>
              <a:t>Typické </a:t>
            </a:r>
            <a:r>
              <a:rPr lang="cs-CZ" b="1" dirty="0"/>
              <a:t>trajektorie onemocnění </a:t>
            </a:r>
          </a:p>
          <a:p>
            <a:pPr lvl="1"/>
            <a:r>
              <a:rPr lang="cs-CZ" dirty="0"/>
              <a:t>malignity, orgánová selhání, </a:t>
            </a:r>
            <a:r>
              <a:rPr lang="cs-CZ" dirty="0" err="1"/>
              <a:t>frailty</a:t>
            </a:r>
            <a:r>
              <a:rPr lang="cs-CZ" dirty="0"/>
              <a:t>, demence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1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72" y="1196753"/>
            <a:ext cx="4842689" cy="2064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933" y="1196753"/>
            <a:ext cx="4434439" cy="2064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734" y="3861049"/>
            <a:ext cx="4421617" cy="2108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6237313"/>
            <a:ext cx="6794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273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je čas na paliativní medicínu?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err="1"/>
              <a:t>Surprise</a:t>
            </a:r>
            <a:r>
              <a:rPr lang="cs-CZ" b="1" dirty="0"/>
              <a:t> </a:t>
            </a:r>
            <a:r>
              <a:rPr lang="cs-CZ" b="1" dirty="0" err="1"/>
              <a:t>question</a:t>
            </a:r>
            <a:endParaRPr lang="cs-CZ" b="1" dirty="0"/>
          </a:p>
          <a:p>
            <a:r>
              <a:rPr lang="cs-CZ" dirty="0"/>
              <a:t>Byl byste překvapen, kdyby tento pacient zemřel během příštích 12 měsíců / 6 měsíců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err="1"/>
              <a:t>Kriteria</a:t>
            </a:r>
            <a:endParaRPr lang="cs-CZ" b="1" dirty="0"/>
          </a:p>
          <a:p>
            <a:r>
              <a:rPr lang="cs-CZ" dirty="0"/>
              <a:t>Prognostické nástroje</a:t>
            </a:r>
          </a:p>
          <a:p>
            <a:r>
              <a:rPr lang="cs-CZ" dirty="0"/>
              <a:t>Indikační schémata – př. SPICT (</a:t>
            </a:r>
            <a:r>
              <a:rPr lang="cs-CZ" dirty="0" err="1"/>
              <a:t>Supportive</a:t>
            </a:r>
            <a:r>
              <a:rPr lang="cs-CZ" dirty="0"/>
              <a:t> and </a:t>
            </a:r>
            <a:r>
              <a:rPr lang="cs-CZ" dirty="0" err="1"/>
              <a:t>Palliative</a:t>
            </a:r>
            <a:r>
              <a:rPr lang="cs-CZ" dirty="0"/>
              <a:t> Care </a:t>
            </a:r>
            <a:r>
              <a:rPr lang="cs-CZ" dirty="0" err="1"/>
              <a:t>Indicators</a:t>
            </a:r>
            <a:r>
              <a:rPr lang="cs-CZ" dirty="0"/>
              <a:t> </a:t>
            </a:r>
            <a:r>
              <a:rPr lang="cs-CZ" dirty="0" err="1"/>
              <a:t>Tool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Diagnóza nevyléčitelného onemocnění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77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SPICT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7528" y="1600201"/>
            <a:ext cx="8820472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Hlavní </a:t>
            </a:r>
            <a:r>
              <a:rPr lang="cs-CZ" b="1" dirty="0" err="1"/>
              <a:t>kriteria</a:t>
            </a:r>
            <a:endParaRPr lang="cs-CZ" b="1" dirty="0"/>
          </a:p>
          <a:p>
            <a:r>
              <a:rPr lang="cs-CZ" dirty="0"/>
              <a:t>PS 3-4</a:t>
            </a:r>
          </a:p>
          <a:p>
            <a:r>
              <a:rPr lang="cs-CZ" dirty="0"/>
              <a:t>2 a více neplánovaných hospitalizací za 6 měsíců</a:t>
            </a:r>
          </a:p>
          <a:p>
            <a:r>
              <a:rPr lang="cs-CZ" dirty="0"/>
              <a:t>Ztráta hmotnosti 5-10% za 3-6 měsíců (BMI&lt;20)</a:t>
            </a:r>
          </a:p>
          <a:p>
            <a:r>
              <a:rPr lang="cs-CZ" dirty="0"/>
              <a:t>Obtěžující symptomy navzdory optimální terapii</a:t>
            </a:r>
          </a:p>
          <a:p>
            <a:r>
              <a:rPr lang="cs-CZ" dirty="0"/>
              <a:t>Život v zařízení soc. péče nebo následné péče, nebo potřeba zdravotní podpory v domácím prostředí</a:t>
            </a:r>
          </a:p>
          <a:p>
            <a:r>
              <a:rPr lang="cs-CZ" dirty="0"/>
              <a:t>Pacient požaduje paliativní péči nebo limitaci péče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Orgánově specifické indikátory </a:t>
            </a:r>
          </a:p>
          <a:p>
            <a:r>
              <a:rPr lang="cs-CZ" dirty="0"/>
              <a:t>kardiální, neurologické, respirační, nádorové, renální, jaterní, demence a </a:t>
            </a:r>
            <a:r>
              <a:rPr lang="cs-CZ" dirty="0" err="1"/>
              <a:t>frailty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213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SPICT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Při splnění kritérií: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optimalizace medikace</a:t>
            </a:r>
          </a:p>
          <a:p>
            <a:r>
              <a:rPr lang="cs-CZ" dirty="0"/>
              <a:t>specializovaná symptomová terapie</a:t>
            </a:r>
          </a:p>
          <a:p>
            <a:r>
              <a:rPr lang="cs-CZ" dirty="0"/>
              <a:t>formulace cílů léčby</a:t>
            </a:r>
          </a:p>
          <a:p>
            <a:r>
              <a:rPr lang="cs-CZ" dirty="0"/>
              <a:t>anticipace komplikací</a:t>
            </a:r>
          </a:p>
          <a:p>
            <a:r>
              <a:rPr lang="cs-CZ" dirty="0"/>
              <a:t>zaznamenání plánu péče a rozsahu indikované terapie včetně indikace ke KPR</a:t>
            </a:r>
          </a:p>
          <a:p>
            <a:r>
              <a:rPr lang="cs-CZ" dirty="0"/>
              <a:t>koordinace péče s PL + určení kontaktního zdravotníka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34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Kurativní   x   paliativní terapie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550" y="2748756"/>
            <a:ext cx="69469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800" y="5013176"/>
            <a:ext cx="65024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603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Kurativní    +    paliativní terapie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6" y="2780928"/>
            <a:ext cx="695960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637" y="5108426"/>
            <a:ext cx="65024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937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69776"/>
            <a:ext cx="8229600" cy="1143000"/>
          </a:xfrm>
        </p:spPr>
        <p:txBody>
          <a:bodyPr/>
          <a:lstStyle/>
          <a:p>
            <a:pPr algn="ctr"/>
            <a:r>
              <a:rPr lang="cs-CZ" dirty="0"/>
              <a:t>Čím se řídit při rozhodování?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319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ETIKA – základní principy</a:t>
            </a:r>
          </a:p>
          <a:p>
            <a:pPr marL="0" indent="0" algn="ctr">
              <a:buNone/>
            </a:pPr>
            <a:r>
              <a:rPr lang="cs-CZ" dirty="0"/>
              <a:t>LIMITACE PÉČE – možnosti a způsoby</a:t>
            </a:r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C260A5BA-989C-47DE-BA05-E728BB327B2F}"/>
              </a:ext>
            </a:extLst>
          </p:cNvPr>
          <p:cNvSpPr txBox="1"/>
          <p:nvPr/>
        </p:nvSpPr>
        <p:spPr>
          <a:xfrm>
            <a:off x="2982686" y="4429272"/>
            <a:ext cx="622662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/>
              <a:t>Konference akutní kardiologie</a:t>
            </a:r>
          </a:p>
          <a:p>
            <a:pPr algn="ctr"/>
            <a:r>
              <a:rPr lang="cs-CZ" sz="3200" dirty="0"/>
              <a:t>Karlovy Vary 3.-5.12.2017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70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Paliativní péče - 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Definice CAPC 2001</a:t>
            </a:r>
          </a:p>
          <a:p>
            <a:endParaRPr lang="cs-CZ" dirty="0"/>
          </a:p>
          <a:p>
            <a:r>
              <a:rPr lang="cs-CZ" b="1" dirty="0"/>
              <a:t>medicínský obor</a:t>
            </a:r>
            <a:r>
              <a:rPr lang="cs-CZ" dirty="0"/>
              <a:t>, který poskytuje péči pacientům se závažným onemocněním</a:t>
            </a:r>
          </a:p>
          <a:p>
            <a:r>
              <a:rPr lang="cs-CZ" dirty="0"/>
              <a:t>cílem je zlepšit </a:t>
            </a:r>
            <a:r>
              <a:rPr lang="cs-CZ" b="1" dirty="0"/>
              <a:t>kvalitu života  </a:t>
            </a:r>
            <a:r>
              <a:rPr lang="cs-CZ" dirty="0"/>
              <a:t>pacienta a jeho rodiny</a:t>
            </a:r>
          </a:p>
          <a:p>
            <a:r>
              <a:rPr lang="cs-CZ" dirty="0"/>
              <a:t>úleva od </a:t>
            </a:r>
            <a:r>
              <a:rPr lang="cs-CZ" b="1" dirty="0"/>
              <a:t>symptomů</a:t>
            </a:r>
            <a:r>
              <a:rPr lang="cs-CZ" dirty="0"/>
              <a:t> a stresu spojeného se závažným onemocněním</a:t>
            </a:r>
          </a:p>
          <a:p>
            <a:r>
              <a:rPr lang="cs-CZ" dirty="0"/>
              <a:t>zvláštní úroveň péče v </a:t>
            </a:r>
            <a:r>
              <a:rPr lang="cs-CZ" b="1" dirty="0"/>
              <a:t>bio-psycho-</a:t>
            </a:r>
            <a:r>
              <a:rPr lang="cs-CZ" b="1" dirty="0" err="1"/>
              <a:t>socio</a:t>
            </a:r>
            <a:r>
              <a:rPr lang="cs-CZ" b="1" dirty="0"/>
              <a:t>-spirituální</a:t>
            </a:r>
            <a:r>
              <a:rPr lang="cs-CZ" dirty="0"/>
              <a:t>ch potřebách</a:t>
            </a:r>
          </a:p>
          <a:p>
            <a:r>
              <a:rPr lang="cs-CZ" dirty="0"/>
              <a:t>je poskytována v </a:t>
            </a:r>
            <a:r>
              <a:rPr lang="cs-CZ" b="1" dirty="0"/>
              <a:t>jakémkoliv věku a v jakémkoliv stadiu </a:t>
            </a:r>
            <a:r>
              <a:rPr lang="cs-CZ" dirty="0"/>
              <a:t>onemocnění, i </a:t>
            </a:r>
            <a:r>
              <a:rPr lang="cs-CZ" b="1" dirty="0"/>
              <a:t>současně s kurativní léčbou</a:t>
            </a:r>
          </a:p>
        </p:txBody>
      </p:sp>
    </p:spTree>
    <p:extLst>
      <p:ext uri="{BB962C8B-B14F-4D97-AF65-F5344CB8AC3E}">
        <p14:creationId xmlns:p14="http://schemas.microsoft.com/office/powerpoint/2010/main" val="301287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991545" y="2457452"/>
            <a:ext cx="8208911" cy="35393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  <a:p>
            <a:r>
              <a:rPr lang="cs-CZ" sz="3500" dirty="0"/>
              <a:t>MUDr. Ondřej Kopecký</a:t>
            </a:r>
          </a:p>
          <a:p>
            <a:endParaRPr lang="cs-CZ" dirty="0"/>
          </a:p>
          <a:p>
            <a:r>
              <a:rPr lang="cs-CZ" dirty="0"/>
              <a:t>Centrum podpůrné a paliativní péče VFN</a:t>
            </a:r>
          </a:p>
          <a:p>
            <a:r>
              <a:rPr lang="cs-CZ" dirty="0"/>
              <a:t>KARIM VFN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paliativni.pece@vfn.cz</a:t>
            </a:r>
          </a:p>
          <a:p>
            <a:r>
              <a:rPr lang="cs-CZ" dirty="0"/>
              <a:t>ondrej.kopecky@vfn.cz</a:t>
            </a:r>
          </a:p>
        </p:txBody>
      </p:sp>
    </p:spTree>
    <p:extLst>
      <p:ext uri="{BB962C8B-B14F-4D97-AF65-F5344CB8AC3E}">
        <p14:creationId xmlns:p14="http://schemas.microsoft.com/office/powerpoint/2010/main" val="483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baeb111dc75c796c951ee2f6b316bc8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60" r="-9460"/>
          <a:stretch>
            <a:fillRect/>
          </a:stretch>
        </p:blipFill>
        <p:spPr>
          <a:xfrm>
            <a:off x="1199457" y="419274"/>
            <a:ext cx="9539883" cy="6010126"/>
          </a:xfrm>
        </p:spPr>
      </p:pic>
      <p:sp>
        <p:nvSpPr>
          <p:cNvPr id="6" name="TextBox 5"/>
          <p:cNvSpPr txBox="1"/>
          <p:nvPr/>
        </p:nvSpPr>
        <p:spPr>
          <a:xfrm>
            <a:off x="8472264" y="5733552"/>
            <a:ext cx="144016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91544" y="5805267"/>
            <a:ext cx="18002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19637" y="793924"/>
            <a:ext cx="6156684" cy="11949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665126" y="621942"/>
            <a:ext cx="84657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>
                <a:latin typeface="+mj-lt"/>
                <a:ea typeface="+mj-ea"/>
                <a:cs typeface="+mj-cs"/>
              </a:rPr>
              <a:t>Paliativní péče – časná a terminální</a:t>
            </a:r>
          </a:p>
        </p:txBody>
      </p:sp>
    </p:spTree>
    <p:extLst>
      <p:ext uri="{BB962C8B-B14F-4D97-AF65-F5344CB8AC3E}">
        <p14:creationId xmlns:p14="http://schemas.microsoft.com/office/powerpoint/2010/main" val="141101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Paliativní péče - dělení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152650" y="3186907"/>
            <a:ext cx="78867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Specializovaná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err="1"/>
              <a:t>multidisciplinarita</a:t>
            </a:r>
            <a:r>
              <a:rPr lang="cs-CZ" sz="2800" dirty="0"/>
              <a:t>, komplexnost, specializace v oboru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dostupnost v ČR velmi omezená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komunikace - </a:t>
            </a:r>
            <a:r>
              <a:rPr lang="cs-CZ" sz="2800" dirty="0"/>
              <a:t>klíčový nástroj </a:t>
            </a:r>
            <a:endParaRPr lang="cs-CZ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časová náročnost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podpora základního oboru – extra </a:t>
            </a:r>
            <a:r>
              <a:rPr lang="cs-CZ" sz="2800" b="1" dirty="0" err="1"/>
              <a:t>layer</a:t>
            </a:r>
            <a:r>
              <a:rPr lang="cs-CZ" sz="2800" b="1" dirty="0"/>
              <a:t> </a:t>
            </a:r>
            <a:r>
              <a:rPr lang="cs-CZ" sz="2800" b="1" dirty="0" err="1"/>
              <a:t>of</a:t>
            </a:r>
            <a:r>
              <a:rPr lang="cs-CZ" sz="2800" b="1" dirty="0"/>
              <a:t>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152651" y="1838634"/>
            <a:ext cx="8082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Obecná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každý obor, v rámci erudice a kompetencí jednotlivých oborů a lékařů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zejména PL, onkologie, kardiologie, neurologie, intenzivní péče a další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51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 co je cílem léčby?!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délka života</a:t>
            </a:r>
          </a:p>
          <a:p>
            <a:endParaRPr lang="cs-CZ" dirty="0"/>
          </a:p>
          <a:p>
            <a:r>
              <a:rPr lang="cs-CZ" dirty="0"/>
              <a:t>„kvalita“ života</a:t>
            </a:r>
          </a:p>
          <a:p>
            <a:pPr lvl="1"/>
            <a:r>
              <a:rPr lang="cs-CZ" dirty="0"/>
              <a:t>Co to je?</a:t>
            </a:r>
          </a:p>
          <a:p>
            <a:pPr lvl="1"/>
            <a:r>
              <a:rPr lang="cs-CZ" dirty="0"/>
              <a:t>Kdo to může stanovit?</a:t>
            </a:r>
          </a:p>
          <a:p>
            <a:pPr lvl="1"/>
            <a:endParaRPr lang="cs-CZ" dirty="0"/>
          </a:p>
          <a:p>
            <a:r>
              <a:rPr lang="cs-CZ" dirty="0"/>
              <a:t>něco jiného</a:t>
            </a:r>
          </a:p>
          <a:p>
            <a:endParaRPr lang="cs-CZ" dirty="0"/>
          </a:p>
          <a:p>
            <a:r>
              <a:rPr lang="cs-CZ" dirty="0"/>
              <a:t>jak rozhodovat na konci života?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62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Primární</a:t>
            </a:r>
            <a:r>
              <a:rPr lang="en-US" dirty="0"/>
              <a:t> </a:t>
            </a:r>
            <a:r>
              <a:rPr lang="en-US" dirty="0" err="1"/>
              <a:t>plicní</a:t>
            </a:r>
            <a:r>
              <a:rPr lang="en-US" dirty="0"/>
              <a:t> </a:t>
            </a:r>
            <a:r>
              <a:rPr lang="en-US" dirty="0" err="1"/>
              <a:t>hypertenze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sledována</a:t>
            </a:r>
            <a:r>
              <a:rPr lang="en-US" dirty="0"/>
              <a:t> a </a:t>
            </a:r>
            <a:r>
              <a:rPr lang="en-US" dirty="0" err="1"/>
              <a:t>léčena</a:t>
            </a:r>
            <a:r>
              <a:rPr lang="en-US" dirty="0"/>
              <a:t> 6 let</a:t>
            </a:r>
          </a:p>
          <a:p>
            <a:r>
              <a:rPr lang="en-US" dirty="0" err="1"/>
              <a:t>Přijata</a:t>
            </a:r>
            <a:r>
              <a:rPr lang="en-US" dirty="0"/>
              <a:t> pro </a:t>
            </a:r>
            <a:r>
              <a:rPr lang="en-US" dirty="0" err="1"/>
              <a:t>zhoršení</a:t>
            </a:r>
            <a:r>
              <a:rPr lang="en-US" dirty="0"/>
              <a:t> </a:t>
            </a:r>
            <a:r>
              <a:rPr lang="en-US" dirty="0" err="1"/>
              <a:t>stavu</a:t>
            </a:r>
            <a:endParaRPr lang="en-US" dirty="0"/>
          </a:p>
          <a:p>
            <a:r>
              <a:rPr lang="en-US" dirty="0"/>
              <a:t>Standard – ICU – </a:t>
            </a:r>
            <a:r>
              <a:rPr lang="en-US" dirty="0" err="1"/>
              <a:t>dobutamin</a:t>
            </a:r>
            <a:r>
              <a:rPr lang="en-US" dirty="0"/>
              <a:t> – ECMO – </a:t>
            </a:r>
            <a:r>
              <a:rPr lang="en-US" dirty="0" err="1"/>
              <a:t>Tx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Sestra</a:t>
            </a:r>
            <a:r>
              <a:rPr lang="en-US" dirty="0"/>
              <a:t>: “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strach</a:t>
            </a:r>
            <a:r>
              <a:rPr lang="en-US" dirty="0"/>
              <a:t>, co </a:t>
            </a:r>
            <a:r>
              <a:rPr lang="en-US" dirty="0" err="1"/>
              <a:t>bude</a:t>
            </a:r>
            <a:r>
              <a:rPr lang="en-US" dirty="0"/>
              <a:t>”</a:t>
            </a:r>
          </a:p>
          <a:p>
            <a:r>
              <a:rPr lang="en-US" dirty="0" err="1"/>
              <a:t>Psycholog</a:t>
            </a:r>
            <a:r>
              <a:rPr lang="en-US" dirty="0"/>
              <a:t>: - </a:t>
            </a:r>
            <a:r>
              <a:rPr lang="en-US" dirty="0" err="1"/>
              <a:t>potřebuje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informací</a:t>
            </a:r>
            <a:r>
              <a:rPr lang="en-US" dirty="0"/>
              <a:t>…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1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Komunikace</a:t>
            </a:r>
            <a:r>
              <a:rPr lang="en-US" dirty="0"/>
              <a:t> ON/OFF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Pacientka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Všichni</a:t>
            </a:r>
            <a:r>
              <a:rPr lang="en-US" dirty="0"/>
              <a:t> mi </a:t>
            </a:r>
            <a:r>
              <a:rPr lang="en-US" dirty="0" err="1"/>
              <a:t>říkají</a:t>
            </a:r>
            <a:r>
              <a:rPr lang="en-US" dirty="0"/>
              <a:t>, </a:t>
            </a:r>
            <a:r>
              <a:rPr lang="en-US" dirty="0" err="1"/>
              <a:t>jak</a:t>
            </a:r>
            <a:r>
              <a:rPr lang="en-US" dirty="0"/>
              <a:t> s </a:t>
            </a:r>
            <a:r>
              <a:rPr lang="en-US" dirty="0" err="1"/>
              <a:t>tím</a:t>
            </a:r>
            <a:r>
              <a:rPr lang="en-US" dirty="0"/>
              <a:t> </a:t>
            </a:r>
            <a:r>
              <a:rPr lang="en-US" dirty="0" err="1"/>
              <a:t>statečně</a:t>
            </a:r>
            <a:r>
              <a:rPr lang="en-US" dirty="0"/>
              <a:t> </a:t>
            </a:r>
            <a:r>
              <a:rPr lang="en-US" dirty="0" err="1"/>
              <a:t>bojuji</a:t>
            </a:r>
            <a:endParaRPr lang="en-US" dirty="0"/>
          </a:p>
          <a:p>
            <a:r>
              <a:rPr lang="en-US" dirty="0" err="1"/>
              <a:t>Jak</a:t>
            </a:r>
            <a:r>
              <a:rPr lang="en-US" dirty="0"/>
              <a:t> to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dál</a:t>
            </a:r>
            <a:r>
              <a:rPr lang="en-US" dirty="0"/>
              <a:t>?</a:t>
            </a:r>
          </a:p>
          <a:p>
            <a:r>
              <a:rPr lang="en-US" dirty="0"/>
              <a:t>Co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plíce</a:t>
            </a:r>
            <a:r>
              <a:rPr lang="en-US" dirty="0"/>
              <a:t> pro </a:t>
            </a:r>
            <a:r>
              <a:rPr lang="en-US" dirty="0" err="1"/>
              <a:t>mne</a:t>
            </a:r>
            <a:r>
              <a:rPr lang="en-US" dirty="0"/>
              <a:t> </a:t>
            </a:r>
            <a:r>
              <a:rPr lang="en-US" dirty="0" err="1"/>
              <a:t>nebudou</a:t>
            </a:r>
            <a:r>
              <a:rPr lang="en-US" dirty="0"/>
              <a:t>?</a:t>
            </a:r>
          </a:p>
          <a:p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</a:t>
            </a:r>
            <a:r>
              <a:rPr lang="en-US" dirty="0" err="1"/>
              <a:t>mám</a:t>
            </a:r>
            <a:r>
              <a:rPr lang="en-US" dirty="0"/>
              <a:t> </a:t>
            </a:r>
            <a:r>
              <a:rPr lang="en-US" dirty="0" err="1"/>
              <a:t>připravit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8-letého </a:t>
            </a:r>
            <a:r>
              <a:rPr lang="en-US" dirty="0" err="1"/>
              <a:t>syna</a:t>
            </a:r>
            <a:r>
              <a:rPr lang="en-US" dirty="0"/>
              <a:t>?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lékaři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/>
              <a:t>Uděláme</a:t>
            </a:r>
            <a:r>
              <a:rPr lang="en-US" dirty="0"/>
              <a:t> pro </a:t>
            </a:r>
            <a:r>
              <a:rPr lang="en-US" dirty="0" err="1"/>
              <a:t>vás</a:t>
            </a:r>
            <a:r>
              <a:rPr lang="en-US" dirty="0"/>
              <a:t> maximum</a:t>
            </a:r>
          </a:p>
          <a:p>
            <a:r>
              <a:rPr lang="en-US" dirty="0" err="1"/>
              <a:t>Vždycky</a:t>
            </a:r>
            <a:r>
              <a:rPr lang="en-US" dirty="0"/>
              <a:t> je </a:t>
            </a:r>
            <a:r>
              <a:rPr lang="en-US" dirty="0" err="1"/>
              <a:t>nějaká</a:t>
            </a:r>
            <a:r>
              <a:rPr lang="en-US" dirty="0"/>
              <a:t> </a:t>
            </a:r>
            <a:r>
              <a:rPr lang="en-US" dirty="0" err="1"/>
              <a:t>možnost</a:t>
            </a:r>
            <a:endParaRPr lang="en-US" dirty="0"/>
          </a:p>
          <a:p>
            <a:r>
              <a:rPr lang="en-US" dirty="0" err="1"/>
              <a:t>Plíce</a:t>
            </a:r>
            <a:r>
              <a:rPr lang="en-US" dirty="0"/>
              <a:t> </a:t>
            </a:r>
            <a:r>
              <a:rPr lang="en-US" dirty="0" err="1"/>
              <a:t>budou</a:t>
            </a:r>
            <a:r>
              <a:rPr lang="en-US" dirty="0"/>
              <a:t>, </a:t>
            </a:r>
            <a:r>
              <a:rPr lang="en-US" dirty="0" err="1"/>
              <a:t>máte</a:t>
            </a:r>
            <a:r>
              <a:rPr lang="en-US" dirty="0"/>
              <a:t> </a:t>
            </a:r>
            <a:r>
              <a:rPr lang="en-US" dirty="0" err="1"/>
              <a:t>krevní</a:t>
            </a:r>
            <a:r>
              <a:rPr lang="en-US" dirty="0"/>
              <a:t> </a:t>
            </a:r>
            <a:r>
              <a:rPr lang="en-US" dirty="0" err="1"/>
              <a:t>skupinu</a:t>
            </a:r>
            <a:r>
              <a:rPr lang="en-US" dirty="0"/>
              <a:t> A, </a:t>
            </a:r>
            <a:r>
              <a:rPr lang="en-US" dirty="0" err="1"/>
              <a:t>horizont</a:t>
            </a:r>
            <a:r>
              <a:rPr lang="en-US" dirty="0"/>
              <a:t> </a:t>
            </a:r>
            <a:r>
              <a:rPr lang="en-US" dirty="0" err="1"/>
              <a:t>čekání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Tx</a:t>
            </a:r>
            <a:r>
              <a:rPr lang="en-US" dirty="0"/>
              <a:t> je 2-3 </a:t>
            </a:r>
            <a:r>
              <a:rPr lang="en-US" dirty="0" err="1"/>
              <a:t>týdny</a:t>
            </a:r>
            <a:endParaRPr lang="en-US" dirty="0"/>
          </a:p>
          <a:p>
            <a:r>
              <a:rPr lang="en-US" dirty="0" err="1"/>
              <a:t>Operace</a:t>
            </a:r>
            <a:r>
              <a:rPr lang="en-US" dirty="0"/>
              <a:t> je </a:t>
            </a:r>
            <a:r>
              <a:rPr lang="en-US" dirty="0" err="1"/>
              <a:t>náročná</a:t>
            </a:r>
            <a:r>
              <a:rPr lang="en-US" dirty="0"/>
              <a:t>, ale je </a:t>
            </a:r>
            <a:r>
              <a:rPr lang="en-US" dirty="0" err="1"/>
              <a:t>třeba</a:t>
            </a:r>
            <a:r>
              <a:rPr lang="en-US" dirty="0"/>
              <a:t> </a:t>
            </a:r>
            <a:r>
              <a:rPr lang="en-US" dirty="0" err="1"/>
              <a:t>myslet</a:t>
            </a:r>
            <a:r>
              <a:rPr lang="en-US" dirty="0"/>
              <a:t> </a:t>
            </a:r>
            <a:r>
              <a:rPr lang="en-US" dirty="0" err="1"/>
              <a:t>pozitivně</a:t>
            </a:r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20847049">
            <a:off x="4763580" y="739599"/>
            <a:ext cx="2499274" cy="7694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4400" dirty="0" err="1"/>
              <a:t>nefunguje</a:t>
            </a:r>
            <a:endParaRPr lang="en-US" sz="4400" dirty="0"/>
          </a:p>
        </p:txBody>
      </p:sp>
      <p:sp>
        <p:nvSpPr>
          <p:cNvPr id="13" name="TextBox 12"/>
          <p:cNvSpPr txBox="1"/>
          <p:nvPr/>
        </p:nvSpPr>
        <p:spPr>
          <a:xfrm>
            <a:off x="1583499" y="548681"/>
            <a:ext cx="9793088" cy="10156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000" dirty="0" err="1"/>
              <a:t>Připravit</a:t>
            </a:r>
            <a:r>
              <a:rPr lang="en-US" sz="6000" dirty="0"/>
              <a:t> </a:t>
            </a:r>
            <a:r>
              <a:rPr lang="en-US" sz="6000" dirty="0" err="1"/>
              <a:t>obě</a:t>
            </a:r>
            <a:r>
              <a:rPr lang="en-US" sz="6000" dirty="0"/>
              <a:t> </a:t>
            </a:r>
            <a:r>
              <a:rPr lang="en-US" sz="6000" dirty="0" err="1"/>
              <a:t>možnosti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6434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4524" y="1772816"/>
            <a:ext cx="10972800" cy="1143000"/>
          </a:xfrm>
        </p:spPr>
        <p:txBody>
          <a:bodyPr/>
          <a:lstStyle/>
          <a:p>
            <a:pPr algn="ctr"/>
            <a:r>
              <a:rPr lang="cs-CZ" dirty="0"/>
              <a:t>EBM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286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Temel</a:t>
            </a:r>
            <a:r>
              <a:rPr lang="cs-CZ" dirty="0"/>
              <a:t> - 2010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7606853" cy="536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965" y="3212977"/>
            <a:ext cx="4686036" cy="116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35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617</Words>
  <Application>Microsoft Office PowerPoint</Application>
  <PresentationFormat>Širokoúhlá obrazovka</PresentationFormat>
  <Paragraphs>146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Paliativní péče  u pacientů se srdečním selháním</vt:lpstr>
      <vt:lpstr>Paliativní péče - definice</vt:lpstr>
      <vt:lpstr>Prezentace aplikace PowerPoint</vt:lpstr>
      <vt:lpstr>Paliativní péče - dělení</vt:lpstr>
      <vt:lpstr>… co je cílem léčby?!</vt:lpstr>
      <vt:lpstr>Primární plicní hypertenze</vt:lpstr>
      <vt:lpstr>Komunikace ON/OFF</vt:lpstr>
      <vt:lpstr>EBM</vt:lpstr>
      <vt:lpstr>Temel - 2010</vt:lpstr>
      <vt:lpstr>Doporučené postupy</vt:lpstr>
      <vt:lpstr>Doporučené postupy</vt:lpstr>
      <vt:lpstr>Prognóza</vt:lpstr>
      <vt:lpstr>Prezentace aplikace PowerPoint</vt:lpstr>
      <vt:lpstr>Kdy je čas na paliativní medicínu?</vt:lpstr>
      <vt:lpstr>SPICT</vt:lpstr>
      <vt:lpstr>SPICT</vt:lpstr>
      <vt:lpstr>Kurativní   x   paliativní terapie</vt:lpstr>
      <vt:lpstr>Kurativní    +    paliativní terapie</vt:lpstr>
      <vt:lpstr>Čím se řídit při rozhodování?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Centrum podpůrné a paliativní péče VFN</dc:title>
  <dc:creator>Kopecký Ondřej, MUDr.</dc:creator>
  <cp:lastModifiedBy>rezie</cp:lastModifiedBy>
  <cp:revision>53</cp:revision>
  <dcterms:created xsi:type="dcterms:W3CDTF">2017-03-17T16:47:28Z</dcterms:created>
  <dcterms:modified xsi:type="dcterms:W3CDTF">2017-12-01T17:34:51Z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063cd7f-2d21-486a-9f29-9c1683fdd175_Enabled">
    <vt:lpwstr>True</vt:lpwstr>
  </property>
  <property fmtid="{D5CDD505-2E9C-101B-9397-08002B2CF9AE}" pid="3" name="MSIP_Label_2063cd7f-2d21-486a-9f29-9c1683fdd175_Ref">
    <vt:lpwstr>https://api.informationprotection.azure.com/api/0f277086-d4e0-4971-bc1a-bbc5df0eb246</vt:lpwstr>
  </property>
  <property fmtid="{D5CDD505-2E9C-101B-9397-08002B2CF9AE}" pid="4" name="MSIP_Label_2063cd7f-2d21-486a-9f29-9c1683fdd175_AssignedBy">
    <vt:lpwstr>101232@vfn.cz</vt:lpwstr>
  </property>
  <property fmtid="{D5CDD505-2E9C-101B-9397-08002B2CF9AE}" pid="5" name="MSIP_Label_2063cd7f-2d21-486a-9f29-9c1683fdd175_DateCreated">
    <vt:lpwstr>2017-03-17T19:16:15.9788362+01:00</vt:lpwstr>
  </property>
  <property fmtid="{D5CDD505-2E9C-101B-9397-08002B2CF9AE}" pid="6" name="MSIP_Label_2063cd7f-2d21-486a-9f29-9c1683fdd175_Name">
    <vt:lpwstr>Veřejné</vt:lpwstr>
  </property>
  <property fmtid="{D5CDD505-2E9C-101B-9397-08002B2CF9AE}" pid="7" name="MSIP_Label_2063cd7f-2d21-486a-9f29-9c1683fdd175_Extended_MSFT_Method">
    <vt:lpwstr>Automatic</vt:lpwstr>
  </property>
  <property fmtid="{D5CDD505-2E9C-101B-9397-08002B2CF9AE}" pid="8" name="Sensitivity">
    <vt:lpwstr>Veřejné</vt:lpwstr>
  </property>
</Properties>
</file>