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495" r:id="rId2"/>
    <p:sldId id="629" r:id="rId3"/>
    <p:sldId id="563" r:id="rId4"/>
    <p:sldId id="622" r:id="rId5"/>
    <p:sldId id="591" r:id="rId6"/>
    <p:sldId id="613" r:id="rId7"/>
    <p:sldId id="615" r:id="rId8"/>
    <p:sldId id="649" r:id="rId9"/>
    <p:sldId id="599" r:id="rId10"/>
    <p:sldId id="550" r:id="rId11"/>
    <p:sldId id="645" r:id="rId12"/>
    <p:sldId id="650" r:id="rId13"/>
    <p:sldId id="636" r:id="rId14"/>
    <p:sldId id="639" r:id="rId15"/>
    <p:sldId id="612" r:id="rId16"/>
    <p:sldId id="640" r:id="rId17"/>
    <p:sldId id="641" r:id="rId18"/>
    <p:sldId id="644" r:id="rId19"/>
    <p:sldId id="643" r:id="rId20"/>
    <p:sldId id="648" r:id="rId21"/>
    <p:sldId id="549" r:id="rId22"/>
    <p:sldId id="558" r:id="rId23"/>
    <p:sldId id="560" r:id="rId24"/>
    <p:sldId id="580" r:id="rId25"/>
    <p:sldId id="592" r:id="rId26"/>
    <p:sldId id="637" r:id="rId27"/>
    <p:sldId id="647" r:id="rId28"/>
    <p:sldId id="642" r:id="rId29"/>
    <p:sldId id="631" r:id="rId30"/>
    <p:sldId id="651" r:id="rId31"/>
  </p:sldIdLst>
  <p:sldSz cx="121920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2B2D43"/>
    <a:srgbClr val="6666FF"/>
    <a:srgbClr val="D8D4C3"/>
    <a:srgbClr val="3399FF"/>
    <a:srgbClr val="FF5050"/>
    <a:srgbClr val="DBD7C6"/>
    <a:srgbClr val="FFFFCC"/>
    <a:srgbClr val="CC0066"/>
    <a:srgbClr val="EEEFD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93D81CF-94F2-401A-BA57-92F5A7B2D0C5}" styleName="Styl Středně sytá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184" autoAdjust="0"/>
  </p:normalViewPr>
  <p:slideViewPr>
    <p:cSldViewPr>
      <p:cViewPr varScale="1">
        <p:scale>
          <a:sx n="114" d="100"/>
          <a:sy n="114" d="100"/>
        </p:scale>
        <p:origin x="-420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472"/>
    </p:cViewPr>
  </p:sorterViewPr>
  <p:notesViewPr>
    <p:cSldViewPr>
      <p:cViewPr varScale="1">
        <p:scale>
          <a:sx n="28" d="100"/>
          <a:sy n="28" d="100"/>
        </p:scale>
        <p:origin x="-1266" y="-6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List_aplikace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autoTitleDeleted val="1"/>
    <c:plotArea>
      <c:layout>
        <c:manualLayout>
          <c:layoutTarget val="inner"/>
          <c:xMode val="edge"/>
          <c:yMode val="edge"/>
          <c:x val="0"/>
          <c:y val="0.16562499999999999"/>
          <c:w val="0.96819570138837641"/>
          <c:h val="0.71926796259842563"/>
        </c:manualLayout>
      </c:layout>
      <c:barChart>
        <c:barDir val="col"/>
        <c:grouping val="clustered"/>
        <c:ser>
          <c:idx val="0"/>
          <c:order val="0"/>
          <c:tx>
            <c:strRef>
              <c:f>List1!$B$1</c:f>
              <c:strCache>
                <c:ptCount val="1"/>
                <c:pt idx="0">
                  <c:v>2008-2011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cat>
            <c:numRef>
              <c:f>List1!$A$2:$A$8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cat>
          <c:val>
            <c:numRef>
              <c:f>List1!$B$2:$B$8</c:f>
              <c:numCache>
                <c:formatCode>General</c:formatCode>
                <c:ptCount val="7"/>
                <c:pt idx="0">
                  <c:v>1</c:v>
                </c:pt>
                <c:pt idx="1">
                  <c:v>1.6</c:v>
                </c:pt>
                <c:pt idx="2">
                  <c:v>2.9</c:v>
                </c:pt>
                <c:pt idx="3">
                  <c:v>12.8</c:v>
                </c:pt>
                <c:pt idx="4">
                  <c:v>22.7</c:v>
                </c:pt>
                <c:pt idx="5">
                  <c:v>43</c:v>
                </c:pt>
                <c:pt idx="6">
                  <c:v>16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2012-2014</c:v>
                </c:pt>
              </c:strCache>
            </c:strRef>
          </c:tx>
          <c:spPr>
            <a:solidFill>
              <a:srgbClr val="C73D3D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dPt>
            <c:idx val="0"/>
            <c:spPr>
              <a:solidFill>
                <a:srgbClr val="AF333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"/>
            <c:spPr>
              <a:solidFill>
                <a:srgbClr val="AF333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2"/>
            <c:spPr>
              <a:solidFill>
                <a:srgbClr val="AF333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3"/>
            <c:spPr>
              <a:solidFill>
                <a:srgbClr val="AF333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4"/>
            <c:spPr>
              <a:solidFill>
                <a:srgbClr val="AF333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5"/>
            <c:spPr>
              <a:solidFill>
                <a:srgbClr val="AF333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6"/>
            <c:spPr>
              <a:solidFill>
                <a:srgbClr val="AF333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cat>
            <c:numRef>
              <c:f>List1!$A$2:$A$8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cat>
          <c:val>
            <c:numRef>
              <c:f>List1!$C$2:$C$8</c:f>
              <c:numCache>
                <c:formatCode>General</c:formatCode>
                <c:ptCount val="7"/>
                <c:pt idx="0">
                  <c:v>0.70000000000000062</c:v>
                </c:pt>
                <c:pt idx="1">
                  <c:v>1.2</c:v>
                </c:pt>
                <c:pt idx="2">
                  <c:v>3</c:v>
                </c:pt>
                <c:pt idx="3">
                  <c:v>14.5</c:v>
                </c:pt>
                <c:pt idx="4">
                  <c:v>29.6</c:v>
                </c:pt>
                <c:pt idx="5">
                  <c:v>36</c:v>
                </c:pt>
                <c:pt idx="6">
                  <c:v>14.3</c:v>
                </c:pt>
              </c:numCache>
            </c:numRef>
          </c:val>
        </c:ser>
        <c:gapWidth val="44"/>
        <c:overlap val="-7"/>
        <c:axId val="131759104"/>
        <c:axId val="131777280"/>
      </c:barChart>
      <c:catAx>
        <c:axId val="131759104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31777280"/>
        <c:crosses val="autoZero"/>
        <c:auto val="1"/>
        <c:lblAlgn val="ctr"/>
        <c:lblOffset val="100"/>
      </c:catAx>
      <c:valAx>
        <c:axId val="13177728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31759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721327867032088E-3"/>
          <c:y val="0.26153371062992126"/>
          <c:w val="0.44378265802889078"/>
          <c:h val="0.1009662893700787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tx>
            <c:strRef>
              <c:f>List1!$B$1</c:f>
              <c:strCache>
                <c:ptCount val="1"/>
                <c:pt idx="0">
                  <c:v>EDD LK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/>
              </a:solidFill>
              <a:ln w="15875">
                <a:solidFill>
                  <a:schemeClr val="bg2"/>
                </a:solidFill>
              </a:ln>
              <a:effectLst/>
            </c:spPr>
          </c:marker>
          <c:xVal>
            <c:numRef>
              <c:f>List1!$A$2:$A$13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9</c:v>
                </c:pt>
                <c:pt idx="5">
                  <c:v>11</c:v>
                </c:pt>
                <c:pt idx="6">
                  <c:v>14</c:v>
                </c:pt>
                <c:pt idx="7">
                  <c:v>23</c:v>
                </c:pt>
                <c:pt idx="8">
                  <c:v>30</c:v>
                </c:pt>
                <c:pt idx="9">
                  <c:v>37</c:v>
                </c:pt>
                <c:pt idx="10">
                  <c:v>40</c:v>
                </c:pt>
                <c:pt idx="11">
                  <c:v>41</c:v>
                </c:pt>
              </c:numCache>
            </c:numRef>
          </c:xVal>
          <c:yVal>
            <c:numRef>
              <c:f>List1!$B$2:$B$13</c:f>
              <c:numCache>
                <c:formatCode>General</c:formatCode>
                <c:ptCount val="12"/>
                <c:pt idx="0">
                  <c:v>80</c:v>
                </c:pt>
                <c:pt idx="1">
                  <c:v>74</c:v>
                </c:pt>
                <c:pt idx="2">
                  <c:v>63</c:v>
                </c:pt>
                <c:pt idx="3">
                  <c:v>65</c:v>
                </c:pt>
                <c:pt idx="4">
                  <c:v>72</c:v>
                </c:pt>
                <c:pt idx="5">
                  <c:v>71</c:v>
                </c:pt>
                <c:pt idx="6">
                  <c:v>73</c:v>
                </c:pt>
                <c:pt idx="7">
                  <c:v>70</c:v>
                </c:pt>
                <c:pt idx="8">
                  <c:v>78</c:v>
                </c:pt>
                <c:pt idx="9">
                  <c:v>85</c:v>
                </c:pt>
                <c:pt idx="10">
                  <c:v>80</c:v>
                </c:pt>
                <c:pt idx="11">
                  <c:v>64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kořen Ao</c:v>
                </c:pt>
              </c:strCache>
            </c:strRef>
          </c:tx>
          <c:spPr>
            <a:ln w="19050" cap="rnd">
              <a:solidFill>
                <a:schemeClr val="tx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5875">
                <a:solidFill>
                  <a:schemeClr val="accent2"/>
                </a:solidFill>
              </a:ln>
              <a:effectLst/>
            </c:spPr>
          </c:marker>
          <c:xVal>
            <c:numRef>
              <c:f>List1!$A$2:$A$13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9</c:v>
                </c:pt>
                <c:pt idx="5">
                  <c:v>11</c:v>
                </c:pt>
                <c:pt idx="6">
                  <c:v>14</c:v>
                </c:pt>
                <c:pt idx="7">
                  <c:v>23</c:v>
                </c:pt>
                <c:pt idx="8">
                  <c:v>30</c:v>
                </c:pt>
                <c:pt idx="9">
                  <c:v>37</c:v>
                </c:pt>
                <c:pt idx="10">
                  <c:v>40</c:v>
                </c:pt>
                <c:pt idx="11">
                  <c:v>41</c:v>
                </c:pt>
              </c:numCache>
            </c:numRef>
          </c:xVal>
          <c:yVal>
            <c:numRef>
              <c:f>List1!$C$2:$C$13</c:f>
              <c:numCache>
                <c:formatCode>General</c:formatCode>
                <c:ptCount val="12"/>
                <c:pt idx="0">
                  <c:v>32</c:v>
                </c:pt>
                <c:pt idx="1">
                  <c:v>40</c:v>
                </c:pt>
                <c:pt idx="2">
                  <c:v>40</c:v>
                </c:pt>
                <c:pt idx="3">
                  <c:v>47</c:v>
                </c:pt>
                <c:pt idx="4">
                  <c:v>47</c:v>
                </c:pt>
                <c:pt idx="5">
                  <c:v>45</c:v>
                </c:pt>
                <c:pt idx="6">
                  <c:v>40</c:v>
                </c:pt>
                <c:pt idx="7">
                  <c:v>39</c:v>
                </c:pt>
                <c:pt idx="8">
                  <c:v>40</c:v>
                </c:pt>
                <c:pt idx="9">
                  <c:v>43</c:v>
                </c:pt>
                <c:pt idx="10">
                  <c:v>41</c:v>
                </c:pt>
                <c:pt idx="11">
                  <c:v>41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RVD1</c:v>
                </c:pt>
              </c:strCache>
            </c:strRef>
          </c:tx>
          <c:spPr>
            <a:ln w="19050" cap="rnd">
              <a:solidFill>
                <a:schemeClr val="bg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/>
              </a:solidFill>
              <a:ln w="15875">
                <a:solidFill>
                  <a:schemeClr val="bg2"/>
                </a:solidFill>
              </a:ln>
              <a:effectLst/>
            </c:spPr>
          </c:marker>
          <c:xVal>
            <c:numRef>
              <c:f>List1!$A$2:$A$13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9</c:v>
                </c:pt>
                <c:pt idx="5">
                  <c:v>11</c:v>
                </c:pt>
                <c:pt idx="6">
                  <c:v>14</c:v>
                </c:pt>
                <c:pt idx="7">
                  <c:v>23</c:v>
                </c:pt>
                <c:pt idx="8">
                  <c:v>30</c:v>
                </c:pt>
                <c:pt idx="9">
                  <c:v>37</c:v>
                </c:pt>
                <c:pt idx="10">
                  <c:v>40</c:v>
                </c:pt>
                <c:pt idx="11">
                  <c:v>41</c:v>
                </c:pt>
              </c:numCache>
            </c:numRef>
          </c:xVal>
          <c:yVal>
            <c:numRef>
              <c:f>List1!$D$2:$D$13</c:f>
              <c:numCache>
                <c:formatCode>General</c:formatCode>
                <c:ptCount val="12"/>
                <c:pt idx="0">
                  <c:v>38</c:v>
                </c:pt>
                <c:pt idx="1">
                  <c:v>38</c:v>
                </c:pt>
                <c:pt idx="2">
                  <c:v>38</c:v>
                </c:pt>
                <c:pt idx="3">
                  <c:v>39</c:v>
                </c:pt>
                <c:pt idx="4">
                  <c:v>42</c:v>
                </c:pt>
                <c:pt idx="5">
                  <c:v>38</c:v>
                </c:pt>
                <c:pt idx="6">
                  <c:v>39</c:v>
                </c:pt>
                <c:pt idx="7">
                  <c:v>37</c:v>
                </c:pt>
                <c:pt idx="8">
                  <c:v>37</c:v>
                </c:pt>
                <c:pt idx="9">
                  <c:v>41</c:v>
                </c:pt>
                <c:pt idx="10">
                  <c:v>47</c:v>
                </c:pt>
                <c:pt idx="11">
                  <c:v>38</c:v>
                </c:pt>
              </c:numCache>
            </c:numRef>
          </c:yVal>
          <c:smooth val="1"/>
        </c:ser>
        <c:axId val="135870720"/>
        <c:axId val="135892992"/>
      </c:scatterChart>
      <c:valAx>
        <c:axId val="135870720"/>
        <c:scaling>
          <c:orientation val="minMax"/>
          <c:max val="42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35892992"/>
        <c:crosses val="autoZero"/>
        <c:crossBetween val="midCat"/>
      </c:valAx>
      <c:valAx>
        <c:axId val="135892992"/>
        <c:scaling>
          <c:orientation val="minMax"/>
          <c:min val="55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5870720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</c:chart>
  <c:spPr>
    <a:gradFill>
      <a:gsLst>
        <a:gs pos="0">
          <a:schemeClr val="tx1"/>
        </a:gs>
        <a:gs pos="100000">
          <a:srgbClr val="F0EBD5"/>
        </a:gs>
        <a:gs pos="100000">
          <a:srgbClr val="D1C39F"/>
        </a:gs>
      </a:gsLst>
      <a:lin ang="16200000" scaled="0"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tx>
            <c:strRef>
              <c:f>List1!$B$1</c:f>
              <c:strCache>
                <c:ptCount val="1"/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/>
              </a:solidFill>
              <a:ln w="15875">
                <a:solidFill>
                  <a:schemeClr val="bg2"/>
                </a:solidFill>
              </a:ln>
              <a:effectLst/>
            </c:spPr>
          </c:marker>
          <c:xVal>
            <c:numRef>
              <c:f>List1!$A$2:$A$13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8</c:v>
                </c:pt>
              </c:numCache>
            </c:numRef>
          </c:xVal>
          <c:yVal>
            <c:numRef>
              <c:f>List1!$B$2:$B$13</c:f>
              <c:numCache>
                <c:formatCode>General</c:formatCode>
                <c:ptCount val="12"/>
              </c:numCache>
            </c:numRef>
          </c:yVal>
          <c:smooth val="1"/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kořen Ao</c:v>
                </c:pt>
              </c:strCache>
            </c:strRef>
          </c:tx>
          <c:spPr>
            <a:ln w="19050" cap="rnd">
              <a:solidFill>
                <a:schemeClr val="tx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5875">
                <a:solidFill>
                  <a:schemeClr val="accent2"/>
                </a:solidFill>
              </a:ln>
              <a:effectLst/>
            </c:spPr>
          </c:marker>
          <c:xVal>
            <c:numRef>
              <c:f>List1!$A$2:$A$13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8</c:v>
                </c:pt>
              </c:numCache>
            </c:numRef>
          </c:xVal>
          <c:yVal>
            <c:numRef>
              <c:f>List1!$C$2:$C$13</c:f>
              <c:numCache>
                <c:formatCode>General</c:formatCode>
                <c:ptCount val="12"/>
                <c:pt idx="0">
                  <c:v>32</c:v>
                </c:pt>
                <c:pt idx="1">
                  <c:v>40</c:v>
                </c:pt>
                <c:pt idx="2">
                  <c:v>40</c:v>
                </c:pt>
                <c:pt idx="3">
                  <c:v>47</c:v>
                </c:pt>
                <c:pt idx="4">
                  <c:v>46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List1!$D$1</c:f>
              <c:strCache>
                <c:ptCount val="1"/>
              </c:strCache>
            </c:strRef>
          </c:tx>
          <c:spPr>
            <a:ln w="19050" cap="rnd">
              <a:solidFill>
                <a:schemeClr val="bg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/>
              </a:solidFill>
              <a:ln w="15875">
                <a:solidFill>
                  <a:schemeClr val="bg2"/>
                </a:solidFill>
              </a:ln>
              <a:effectLst/>
            </c:spPr>
          </c:marker>
          <c:xVal>
            <c:numRef>
              <c:f>List1!$A$2:$A$13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8</c:v>
                </c:pt>
              </c:numCache>
            </c:numRef>
          </c:xVal>
          <c:yVal>
            <c:numRef>
              <c:f>List1!$D$2:$D$13</c:f>
              <c:numCache>
                <c:formatCode>General</c:formatCode>
                <c:ptCount val="12"/>
              </c:numCache>
            </c:numRef>
          </c:yVal>
          <c:smooth val="1"/>
        </c:ser>
        <c:axId val="138890240"/>
        <c:axId val="138904320"/>
      </c:scatterChart>
      <c:valAx>
        <c:axId val="138890240"/>
        <c:scaling>
          <c:orientation val="minMax"/>
          <c:max val="10"/>
          <c:min val="0"/>
        </c:scaling>
        <c:delete val="1"/>
        <c:axPos val="b"/>
        <c:majorGridlines>
          <c:spPr>
            <a:ln w="9525" cap="flat" cmpd="sng" algn="ctr">
              <a:solidFill>
                <a:srgbClr val="FFFFFF">
                  <a:alpha val="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38904320"/>
        <c:crosses val="autoZero"/>
        <c:crossBetween val="midCat"/>
      </c:valAx>
      <c:valAx>
        <c:axId val="138904320"/>
        <c:scaling>
          <c:orientation val="minMax"/>
          <c:max val="50"/>
          <c:min val="30"/>
        </c:scaling>
        <c:delete val="1"/>
        <c:axPos val="l"/>
        <c:majorGridlines>
          <c:spPr>
            <a:ln w="9525" cap="flat" cmpd="sng" algn="ctr">
              <a:solidFill>
                <a:srgbClr val="FFFFFF">
                  <a:lumMod val="15000"/>
                  <a:lumOff val="85000"/>
                  <a:alpha val="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388902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0.031</cdr:x>
      <cdr:y>0.1531</cdr:y>
    </cdr:from>
    <cdr:to>
      <cdr:x>0.07927</cdr:x>
      <cdr:y>0.27433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66106" y="429953"/>
          <a:ext cx="569997" cy="3404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600" dirty="0" smtClean="0"/>
            <a:t>80</a:t>
          </a:r>
          <a:endParaRPr lang="cs-CZ" sz="1600" dirty="0"/>
        </a:p>
      </cdr:txBody>
    </cdr:sp>
  </cdr:relSizeAnchor>
  <cdr:relSizeAnchor xmlns:cdr="http://schemas.openxmlformats.org/drawingml/2006/chartDrawing">
    <cdr:from>
      <cdr:x>0.07162</cdr:x>
      <cdr:y>0.3517</cdr:y>
    </cdr:from>
    <cdr:to>
      <cdr:x>0.11483</cdr:x>
      <cdr:y>0.41123</cdr:y>
    </cdr:to>
    <cdr:sp macro="" textlink="">
      <cdr:nvSpPr>
        <cdr:cNvPr id="3" name="TextovéPole 1"/>
        <cdr:cNvSpPr txBox="1"/>
      </cdr:nvSpPr>
      <cdr:spPr>
        <a:xfrm xmlns:a="http://schemas.openxmlformats.org/drawingml/2006/main">
          <a:off x="845758" y="987679"/>
          <a:ext cx="510281" cy="1671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600" dirty="0" smtClean="0"/>
            <a:t>74</a:t>
          </a:r>
          <a:endParaRPr lang="cs-CZ" sz="1600" dirty="0"/>
        </a:p>
      </cdr:txBody>
    </cdr:sp>
  </cdr:relSizeAnchor>
  <cdr:relSizeAnchor xmlns:cdr="http://schemas.openxmlformats.org/drawingml/2006/chartDrawing">
    <cdr:from>
      <cdr:x>0.09146</cdr:x>
      <cdr:y>0.58562</cdr:y>
    </cdr:from>
    <cdr:to>
      <cdr:x>0.13467</cdr:x>
      <cdr:y>0.64514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1080120" y="1644616"/>
          <a:ext cx="510281" cy="1671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600" dirty="0" smtClean="0"/>
            <a:t>63</a:t>
          </a:r>
          <a:endParaRPr lang="cs-CZ" sz="1600" dirty="0"/>
        </a:p>
      </cdr:txBody>
    </cdr:sp>
  </cdr:relSizeAnchor>
  <cdr:relSizeAnchor xmlns:cdr="http://schemas.openxmlformats.org/drawingml/2006/chartDrawing">
    <cdr:from>
      <cdr:x>0.14024</cdr:x>
      <cdr:y>0.50348</cdr:y>
    </cdr:from>
    <cdr:to>
      <cdr:x>0.18345</cdr:x>
      <cdr:y>0.563</cdr:y>
    </cdr:to>
    <cdr:sp macro="" textlink="">
      <cdr:nvSpPr>
        <cdr:cNvPr id="5" name="TextovéPole 1"/>
        <cdr:cNvSpPr txBox="1"/>
      </cdr:nvSpPr>
      <cdr:spPr>
        <a:xfrm xmlns:a="http://schemas.openxmlformats.org/drawingml/2006/main">
          <a:off x="1656184" y="1413917"/>
          <a:ext cx="510280" cy="1671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600" dirty="0" smtClean="0"/>
            <a:t>65</a:t>
          </a:r>
          <a:endParaRPr lang="cs-CZ" sz="1600" dirty="0"/>
        </a:p>
      </cdr:txBody>
    </cdr:sp>
  </cdr:relSizeAnchor>
  <cdr:relSizeAnchor xmlns:cdr="http://schemas.openxmlformats.org/drawingml/2006/chartDrawing">
    <cdr:from>
      <cdr:x>0.21962</cdr:x>
      <cdr:y>0.3827</cdr:y>
    </cdr:from>
    <cdr:to>
      <cdr:x>0.26283</cdr:x>
      <cdr:y>0.44223</cdr:y>
    </cdr:to>
    <cdr:sp macro="" textlink="">
      <cdr:nvSpPr>
        <cdr:cNvPr id="6" name="TextovéPole 1"/>
        <cdr:cNvSpPr txBox="1"/>
      </cdr:nvSpPr>
      <cdr:spPr>
        <a:xfrm xmlns:a="http://schemas.openxmlformats.org/drawingml/2006/main">
          <a:off x="2593569" y="1074754"/>
          <a:ext cx="510281" cy="1671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600" dirty="0" smtClean="0"/>
            <a:t>72</a:t>
          </a:r>
          <a:endParaRPr lang="cs-CZ" sz="1600" dirty="0"/>
        </a:p>
      </cdr:txBody>
    </cdr:sp>
  </cdr:relSizeAnchor>
  <cdr:relSizeAnchor xmlns:cdr="http://schemas.openxmlformats.org/drawingml/2006/chartDrawing">
    <cdr:from>
      <cdr:x>0.10077</cdr:x>
      <cdr:y>0.03717</cdr:y>
    </cdr:from>
    <cdr:to>
      <cdr:x>0.1575</cdr:x>
      <cdr:y>0.09669</cdr:y>
    </cdr:to>
    <cdr:sp macro="" textlink="">
      <cdr:nvSpPr>
        <cdr:cNvPr id="9" name="TextovéPole 1"/>
        <cdr:cNvSpPr txBox="1"/>
      </cdr:nvSpPr>
      <cdr:spPr>
        <a:xfrm xmlns:a="http://schemas.openxmlformats.org/drawingml/2006/main">
          <a:off x="1190045" y="104390"/>
          <a:ext cx="669942" cy="1671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endParaRPr lang="cs-CZ" sz="1600" dirty="0">
            <a:solidFill>
              <a:schemeClr val="bg2"/>
            </a:solidFill>
          </a:endParaRPr>
        </a:p>
      </cdr:txBody>
    </cdr:sp>
  </cdr:relSizeAnchor>
  <cdr:relSizeAnchor xmlns:cdr="http://schemas.openxmlformats.org/drawingml/2006/chartDrawing">
    <cdr:from>
      <cdr:x>0.52439</cdr:x>
      <cdr:y>0.05674</cdr:y>
    </cdr:from>
    <cdr:to>
      <cdr:x>0.58112</cdr:x>
      <cdr:y>0.11626</cdr:y>
    </cdr:to>
    <cdr:sp macro="" textlink="">
      <cdr:nvSpPr>
        <cdr:cNvPr id="10" name="TextovéPole 1"/>
        <cdr:cNvSpPr txBox="1"/>
      </cdr:nvSpPr>
      <cdr:spPr>
        <a:xfrm xmlns:a="http://schemas.openxmlformats.org/drawingml/2006/main">
          <a:off x="6192688" y="159333"/>
          <a:ext cx="669943" cy="1671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cs-CZ" sz="1600" dirty="0">
            <a:solidFill>
              <a:schemeClr val="bg2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5951B-37FD-4503-9B37-3B28A8BCF4F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99218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1044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E1E59C-9E08-4901-9F83-F812C4AB7D2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77094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1953-John Gibbon poprvé použil</a:t>
            </a:r>
            <a:r>
              <a:rPr lang="cs-CZ" baseline="0" dirty="0" smtClean="0"/>
              <a:t> mimotělní oběh v Massachusetts General </a:t>
            </a:r>
            <a:r>
              <a:rPr lang="cs-CZ" baseline="0" dirty="0" err="1" smtClean="0"/>
              <a:t>Hospital</a:t>
            </a:r>
            <a:r>
              <a:rPr lang="cs-CZ" baseline="0" dirty="0" smtClean="0"/>
              <a:t> v Bostonu při operaci DSS u 18 dívky</a:t>
            </a:r>
          </a:p>
          <a:p>
            <a:r>
              <a:rPr lang="cs-CZ" baseline="0" dirty="0" smtClean="0"/>
              <a:t>5.2.1958 –prof. MUDr. Jan Navrátil, </a:t>
            </a:r>
            <a:r>
              <a:rPr lang="cs-CZ" baseline="0" dirty="0" err="1" smtClean="0"/>
              <a:t>DrSc</a:t>
            </a:r>
            <a:r>
              <a:rPr lang="cs-CZ" baseline="0" dirty="0" smtClean="0"/>
              <a:t> z II. Chirurg. Kliniky FN v Brně užil CPB také při operaci DSS</a:t>
            </a:r>
          </a:p>
          <a:p>
            <a:r>
              <a:rPr lang="cs-CZ" baseline="0" dirty="0" smtClean="0"/>
              <a:t>70.-léta </a:t>
            </a:r>
            <a:r>
              <a:rPr lang="cs-CZ" baseline="0" dirty="0" err="1" smtClean="0"/>
              <a:t>Jarvik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Kolff</a:t>
            </a:r>
            <a:r>
              <a:rPr lang="cs-CZ" baseline="0" dirty="0" smtClean="0"/>
              <a:t> a </a:t>
            </a:r>
            <a:r>
              <a:rPr lang="cs-CZ" baseline="0" dirty="0" err="1" smtClean="0"/>
              <a:t>Olsen</a:t>
            </a:r>
            <a:r>
              <a:rPr lang="cs-CZ" baseline="0" dirty="0" smtClean="0"/>
              <a:t> vyvinuli dlouhodobou srdeční náhradu Jarvik-7 TAH</a:t>
            </a:r>
          </a:p>
          <a:p>
            <a:r>
              <a:rPr lang="cs-CZ" baseline="0" dirty="0" smtClean="0"/>
              <a:t>2.Polovina 80.let-první komerčně dostupné mechanické srdeční podpory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1E59C-9E08-4901-9F83-F812C4AB7D25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137488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Pulsatilita</a:t>
            </a:r>
            <a:r>
              <a:rPr lang="cs-CZ" dirty="0" smtClean="0"/>
              <a:t>-udržení</a:t>
            </a:r>
            <a:r>
              <a:rPr lang="cs-CZ" baseline="0" dirty="0" smtClean="0"/>
              <a:t> integrity endotelu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1E59C-9E08-4901-9F83-F812C4AB7D25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205451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7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835" tIns="41418" rIns="82835" bIns="41418" anchor="ctr"/>
          <a:lstStyle/>
          <a:p>
            <a:endParaRPr lang="cs-CZ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7658" indent="-77658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55781" algn="l"/>
                <a:tab pos="1311562" algn="l"/>
                <a:tab pos="1967343" algn="l"/>
                <a:tab pos="2623124" algn="l"/>
                <a:tab pos="3278905" algn="l"/>
                <a:tab pos="3934686" algn="l"/>
                <a:tab pos="4590467" algn="l"/>
              </a:tabLst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5235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b="1" dirty="0" smtClean="0"/>
              <a:t>Doba napojení,</a:t>
            </a:r>
            <a:r>
              <a:rPr lang="cs-CZ" b="1" baseline="0" dirty="0" smtClean="0"/>
              <a:t> doba do transplantace!</a:t>
            </a:r>
            <a:endParaRPr lang="cs-CZ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4278462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122 </a:t>
            </a:r>
            <a:r>
              <a:rPr lang="cs-CZ" dirty="0" err="1" smtClean="0"/>
              <a:t>pts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AHF </a:t>
            </a:r>
            <a:r>
              <a:rPr lang="cs-CZ" dirty="0" err="1" smtClean="0"/>
              <a:t>received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HM II in </a:t>
            </a:r>
            <a:r>
              <a:rPr lang="cs-CZ" dirty="0" err="1" smtClean="0"/>
              <a:t>bridge</a:t>
            </a:r>
            <a:r>
              <a:rPr lang="cs-CZ" dirty="0" smtClean="0"/>
              <a:t> to </a:t>
            </a:r>
            <a:r>
              <a:rPr lang="cs-CZ" dirty="0" err="1" smtClean="0"/>
              <a:t>transplant</a:t>
            </a:r>
            <a:r>
              <a:rPr lang="cs-CZ" dirty="0" smtClean="0"/>
              <a:t> </a:t>
            </a:r>
            <a:r>
              <a:rPr lang="cs-CZ" dirty="0" err="1" smtClean="0"/>
              <a:t>indication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02/08 to 12/13 in </a:t>
            </a:r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institution</a:t>
            </a:r>
            <a:r>
              <a:rPr lang="cs-CZ" dirty="0" smtClean="0"/>
              <a:t> (IKEM </a:t>
            </a:r>
            <a:r>
              <a:rPr lang="cs-CZ" dirty="0" err="1" smtClean="0"/>
              <a:t>Prague</a:t>
            </a:r>
            <a:r>
              <a:rPr lang="cs-CZ" dirty="0" smtClean="0"/>
              <a:t>). 30 </a:t>
            </a:r>
            <a:r>
              <a:rPr lang="cs-CZ" dirty="0" err="1" smtClean="0"/>
              <a:t>pts</a:t>
            </a:r>
            <a:r>
              <a:rPr lang="cs-CZ" dirty="0" smtClean="0"/>
              <a:t> (24,5%)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them</a:t>
            </a:r>
            <a:r>
              <a:rPr lang="cs-CZ" dirty="0" smtClean="0"/>
              <a:t> </a:t>
            </a:r>
            <a:r>
              <a:rPr lang="cs-CZ" dirty="0" err="1" smtClean="0"/>
              <a:t>were</a:t>
            </a:r>
            <a:r>
              <a:rPr lang="cs-CZ" dirty="0" smtClean="0"/>
              <a:t> </a:t>
            </a:r>
            <a:r>
              <a:rPr lang="cs-CZ" dirty="0" err="1" smtClean="0"/>
              <a:t>operated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stage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cardiac</a:t>
            </a:r>
            <a:r>
              <a:rPr lang="cs-CZ" dirty="0" smtClean="0"/>
              <a:t> </a:t>
            </a:r>
            <a:r>
              <a:rPr lang="cs-CZ" dirty="0" err="1" smtClean="0"/>
              <a:t>cachexia</a:t>
            </a:r>
            <a:r>
              <a:rPr lang="cs-CZ" dirty="0" smtClean="0"/>
              <a:t>, </a:t>
            </a:r>
            <a:r>
              <a:rPr lang="cs-CZ" dirty="0" err="1" smtClean="0"/>
              <a:t>defined</a:t>
            </a:r>
            <a:r>
              <a:rPr lang="cs-CZ" dirty="0" smtClean="0"/>
              <a:t> by </a:t>
            </a:r>
            <a:r>
              <a:rPr lang="cs-CZ" dirty="0" err="1" smtClean="0"/>
              <a:t>the</a:t>
            </a:r>
            <a:r>
              <a:rPr lang="cs-CZ" dirty="0" smtClean="0"/>
              <a:t> presence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significant</a:t>
            </a:r>
            <a:r>
              <a:rPr lang="cs-CZ" dirty="0" smtClean="0"/>
              <a:t> </a:t>
            </a:r>
            <a:r>
              <a:rPr lang="cs-CZ" dirty="0" err="1" smtClean="0"/>
              <a:t>weight</a:t>
            </a:r>
            <a:r>
              <a:rPr lang="cs-CZ" dirty="0" smtClean="0"/>
              <a:t> </a:t>
            </a:r>
            <a:r>
              <a:rPr lang="cs-CZ" dirty="0" err="1" smtClean="0"/>
              <a:t>loss</a:t>
            </a:r>
            <a:r>
              <a:rPr lang="cs-CZ" dirty="0" smtClean="0"/>
              <a:t> (&gt;6% </a:t>
            </a:r>
            <a:r>
              <a:rPr lang="cs-CZ" dirty="0" err="1" smtClean="0"/>
              <a:t>within</a:t>
            </a:r>
            <a:r>
              <a:rPr lang="cs-CZ" dirty="0" smtClean="0"/>
              <a:t> 6months) </a:t>
            </a:r>
            <a:r>
              <a:rPr lang="cs-CZ" dirty="0" err="1" smtClean="0"/>
              <a:t>and</a:t>
            </a:r>
            <a:r>
              <a:rPr lang="cs-CZ" dirty="0" smtClean="0"/>
              <a:t> by presence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abnormal</a:t>
            </a:r>
            <a:r>
              <a:rPr lang="cs-CZ" dirty="0" smtClean="0"/>
              <a:t> </a:t>
            </a:r>
            <a:r>
              <a:rPr lang="cs-CZ" dirty="0" err="1" smtClean="0"/>
              <a:t>biochemistry</a:t>
            </a:r>
            <a:r>
              <a:rPr lang="cs-CZ" dirty="0" smtClean="0"/>
              <a:t>: C-</a:t>
            </a:r>
            <a:r>
              <a:rPr lang="cs-CZ" dirty="0" err="1" smtClean="0"/>
              <a:t>reactive</a:t>
            </a:r>
            <a:r>
              <a:rPr lang="cs-CZ" dirty="0" smtClean="0"/>
              <a:t> protein (CRP) &gt;5 mg/l </a:t>
            </a:r>
            <a:r>
              <a:rPr lang="cs-CZ" dirty="0" err="1" smtClean="0"/>
              <a:t>or</a:t>
            </a:r>
            <a:r>
              <a:rPr lang="cs-CZ" dirty="0" smtClean="0"/>
              <a:t> hemoglobin (</a:t>
            </a:r>
            <a:r>
              <a:rPr lang="cs-CZ" dirty="0" err="1" smtClean="0"/>
              <a:t>Hb</a:t>
            </a:r>
            <a:r>
              <a:rPr lang="cs-CZ" dirty="0" smtClean="0"/>
              <a:t>) &lt;120 g/l  </a:t>
            </a:r>
            <a:r>
              <a:rPr lang="cs-CZ" dirty="0" err="1" smtClean="0"/>
              <a:t>or</a:t>
            </a:r>
            <a:r>
              <a:rPr lang="cs-CZ" dirty="0" smtClean="0"/>
              <a:t> albumin &lt;32 g/l.  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compared</a:t>
            </a:r>
            <a:r>
              <a:rPr lang="cs-CZ" dirty="0" smtClean="0"/>
              <a:t> </a:t>
            </a:r>
            <a:r>
              <a:rPr lang="cs-CZ" dirty="0" err="1" smtClean="0"/>
              <a:t>need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right</a:t>
            </a:r>
            <a:r>
              <a:rPr lang="cs-CZ" dirty="0" smtClean="0"/>
              <a:t> </a:t>
            </a:r>
            <a:r>
              <a:rPr lang="cs-CZ" dirty="0" err="1" smtClean="0"/>
              <a:t>ventricular</a:t>
            </a:r>
            <a:r>
              <a:rPr lang="cs-CZ" dirty="0" smtClean="0"/>
              <a:t> support (R</a:t>
            </a:r>
          </a:p>
          <a:p>
            <a:r>
              <a:rPr lang="cs-CZ" dirty="0" smtClean="0"/>
              <a:t>VAD-</a:t>
            </a:r>
            <a:r>
              <a:rPr lang="cs-CZ" dirty="0" err="1" smtClean="0"/>
              <a:t>Levitronix</a:t>
            </a:r>
            <a:r>
              <a:rPr lang="cs-CZ" dirty="0" smtClean="0"/>
              <a:t> </a:t>
            </a:r>
            <a:r>
              <a:rPr lang="cs-CZ" dirty="0" err="1" smtClean="0"/>
              <a:t>Centrimag</a:t>
            </a:r>
            <a:r>
              <a:rPr lang="cs-CZ" dirty="0" smtClean="0"/>
              <a:t>) </a:t>
            </a:r>
            <a:r>
              <a:rPr lang="cs-CZ" dirty="0" err="1" smtClean="0"/>
              <a:t>implantation</a:t>
            </a:r>
            <a:r>
              <a:rPr lang="cs-CZ" dirty="0" smtClean="0"/>
              <a:t> , </a:t>
            </a:r>
            <a:r>
              <a:rPr lang="cs-CZ" dirty="0" err="1" smtClean="0"/>
              <a:t>heart</a:t>
            </a:r>
            <a:r>
              <a:rPr lang="cs-CZ" dirty="0" smtClean="0"/>
              <a:t> </a:t>
            </a:r>
            <a:r>
              <a:rPr lang="cs-CZ" dirty="0" err="1" smtClean="0"/>
              <a:t>transplantation</a:t>
            </a:r>
            <a:r>
              <a:rPr lang="cs-CZ" dirty="0" smtClean="0"/>
              <a:t> (</a:t>
            </a:r>
            <a:r>
              <a:rPr lang="cs-CZ" dirty="0" err="1" smtClean="0"/>
              <a:t>HTx</a:t>
            </a:r>
            <a:r>
              <a:rPr lang="cs-CZ" dirty="0" smtClean="0"/>
              <a:t>) </a:t>
            </a:r>
            <a:r>
              <a:rPr lang="cs-CZ" dirty="0" err="1" smtClean="0"/>
              <a:t>attainment</a:t>
            </a:r>
            <a:r>
              <a:rPr lang="cs-CZ" dirty="0" smtClean="0"/>
              <a:t> 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overall</a:t>
            </a:r>
            <a:r>
              <a:rPr lang="cs-CZ" dirty="0" smtClean="0"/>
              <a:t> </a:t>
            </a:r>
            <a:r>
              <a:rPr lang="cs-CZ" dirty="0" err="1" smtClean="0"/>
              <a:t>survival</a:t>
            </a:r>
            <a:r>
              <a:rPr lang="cs-CZ" dirty="0" smtClean="0"/>
              <a:t> in </a:t>
            </a:r>
            <a:r>
              <a:rPr lang="cs-CZ" dirty="0" err="1" smtClean="0"/>
              <a:t>patients</a:t>
            </a:r>
            <a:r>
              <a:rPr lang="cs-CZ" dirty="0" smtClean="0"/>
              <a:t> </a:t>
            </a:r>
            <a:r>
              <a:rPr lang="cs-CZ" dirty="0" err="1" smtClean="0"/>
              <a:t>without</a:t>
            </a:r>
            <a:r>
              <a:rPr lang="cs-CZ" dirty="0" smtClean="0"/>
              <a:t> </a:t>
            </a:r>
            <a:r>
              <a:rPr lang="cs-CZ" dirty="0" err="1" smtClean="0"/>
              <a:t>signs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cachexia</a:t>
            </a:r>
            <a:r>
              <a:rPr lang="cs-CZ" dirty="0" smtClean="0"/>
              <a:t> (</a:t>
            </a:r>
            <a:r>
              <a:rPr lang="cs-CZ" dirty="0" err="1" smtClean="0"/>
              <a:t>group</a:t>
            </a:r>
            <a:r>
              <a:rPr lang="cs-CZ" dirty="0" smtClean="0"/>
              <a:t> A, n=92) </a:t>
            </a:r>
            <a:r>
              <a:rPr lang="cs-CZ" dirty="0" err="1" smtClean="0"/>
              <a:t>and</a:t>
            </a:r>
            <a:r>
              <a:rPr lang="cs-CZ" dirty="0" smtClean="0"/>
              <a:t>  </a:t>
            </a:r>
            <a:r>
              <a:rPr lang="cs-CZ" dirty="0" err="1" smtClean="0"/>
              <a:t>patients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cardiac</a:t>
            </a:r>
            <a:r>
              <a:rPr lang="cs-CZ" dirty="0" smtClean="0"/>
              <a:t> </a:t>
            </a:r>
            <a:r>
              <a:rPr lang="cs-CZ" dirty="0" err="1" smtClean="0"/>
              <a:t>cachexia</a:t>
            </a:r>
            <a:r>
              <a:rPr lang="cs-CZ" dirty="0" smtClean="0"/>
              <a:t> (</a:t>
            </a:r>
            <a:r>
              <a:rPr lang="cs-CZ" dirty="0" err="1" smtClean="0"/>
              <a:t>group</a:t>
            </a:r>
            <a:r>
              <a:rPr lang="cs-CZ" dirty="0" smtClean="0"/>
              <a:t> B, n= 30)  </a:t>
            </a:r>
          </a:p>
          <a:p>
            <a:r>
              <a:rPr lang="cs-CZ" sz="1200" dirty="0" err="1" smtClean="0"/>
              <a:t>Mean</a:t>
            </a:r>
            <a:r>
              <a:rPr lang="cs-CZ" sz="1200" dirty="0" smtClean="0"/>
              <a:t> </a:t>
            </a:r>
            <a:r>
              <a:rPr lang="cs-CZ" sz="1200" dirty="0" err="1" smtClean="0"/>
              <a:t>weight</a:t>
            </a:r>
            <a:r>
              <a:rPr lang="cs-CZ" sz="1200" dirty="0" smtClean="0"/>
              <a:t> </a:t>
            </a:r>
            <a:r>
              <a:rPr lang="cs-CZ" sz="1200" dirty="0" err="1" smtClean="0"/>
              <a:t>loss</a:t>
            </a:r>
            <a:r>
              <a:rPr lang="cs-CZ" sz="1200" dirty="0" smtClean="0"/>
              <a:t> in </a:t>
            </a:r>
            <a:r>
              <a:rPr lang="cs-CZ" sz="1200" dirty="0" err="1" smtClean="0"/>
              <a:t>pts</a:t>
            </a:r>
            <a:r>
              <a:rPr lang="cs-CZ" sz="1200" dirty="0" smtClean="0"/>
              <a:t> </a:t>
            </a:r>
            <a:r>
              <a:rPr lang="cs-CZ" sz="1200" dirty="0" err="1" smtClean="0"/>
              <a:t>with</a:t>
            </a:r>
            <a:r>
              <a:rPr lang="cs-CZ" sz="1200" dirty="0" smtClean="0"/>
              <a:t> </a:t>
            </a:r>
            <a:r>
              <a:rPr lang="cs-CZ" sz="1200" dirty="0" err="1" smtClean="0"/>
              <a:t>cachexia</a:t>
            </a:r>
            <a:r>
              <a:rPr lang="cs-CZ" sz="1200" dirty="0" smtClean="0"/>
              <a:t> </a:t>
            </a:r>
            <a:r>
              <a:rPr lang="cs-CZ" sz="1200" dirty="0" err="1" smtClean="0"/>
              <a:t>was</a:t>
            </a:r>
            <a:r>
              <a:rPr lang="cs-CZ" sz="1200" dirty="0" smtClean="0"/>
              <a:t> 13% (6-26%),  29 </a:t>
            </a:r>
            <a:r>
              <a:rPr lang="cs-CZ" sz="1200" dirty="0" err="1" smtClean="0"/>
              <a:t>of</a:t>
            </a:r>
            <a:r>
              <a:rPr lang="cs-CZ" sz="1200" dirty="0" smtClean="0"/>
              <a:t> </a:t>
            </a:r>
            <a:r>
              <a:rPr lang="cs-CZ" sz="1200" dirty="0" err="1" smtClean="0"/>
              <a:t>them</a:t>
            </a:r>
            <a:r>
              <a:rPr lang="cs-CZ" sz="1200" dirty="0" smtClean="0"/>
              <a:t> (97%) had CRP &gt;5 mg/l, 22pts (73%) had </a:t>
            </a:r>
            <a:r>
              <a:rPr lang="cs-CZ" sz="1200" dirty="0" err="1" smtClean="0"/>
              <a:t>Hb</a:t>
            </a:r>
            <a:r>
              <a:rPr lang="cs-CZ" sz="1200" dirty="0" smtClean="0"/>
              <a:t> &lt;120 g/l </a:t>
            </a:r>
            <a:r>
              <a:rPr lang="cs-CZ" sz="1200" dirty="0" err="1" smtClean="0"/>
              <a:t>and</a:t>
            </a:r>
            <a:r>
              <a:rPr lang="cs-CZ" sz="1200" dirty="0" smtClean="0"/>
              <a:t> 20pts (67%) had albumin &lt;32 g/l.  </a:t>
            </a:r>
            <a:r>
              <a:rPr lang="cs-CZ" sz="1200" dirty="0" err="1" smtClean="0"/>
              <a:t>Mean</a:t>
            </a:r>
            <a:r>
              <a:rPr lang="cs-CZ" sz="1200" dirty="0" smtClean="0"/>
              <a:t> albumin </a:t>
            </a:r>
            <a:r>
              <a:rPr lang="cs-CZ" sz="1200" dirty="0" err="1" smtClean="0"/>
              <a:t>level</a:t>
            </a:r>
            <a:r>
              <a:rPr lang="cs-CZ" sz="1200" dirty="0" smtClean="0"/>
              <a:t> in </a:t>
            </a:r>
            <a:r>
              <a:rPr lang="cs-CZ" sz="1200" dirty="0" err="1" smtClean="0"/>
              <a:t>this</a:t>
            </a:r>
            <a:r>
              <a:rPr lang="cs-CZ" sz="1200" dirty="0" smtClean="0"/>
              <a:t> </a:t>
            </a:r>
            <a:r>
              <a:rPr lang="cs-CZ" sz="1200" dirty="0" err="1" smtClean="0"/>
              <a:t>group</a:t>
            </a:r>
            <a:r>
              <a:rPr lang="cs-CZ" sz="1200" dirty="0" smtClean="0"/>
              <a:t> </a:t>
            </a:r>
            <a:r>
              <a:rPr lang="cs-CZ" sz="1200" dirty="0" err="1" smtClean="0"/>
              <a:t>was</a:t>
            </a:r>
            <a:r>
              <a:rPr lang="cs-CZ" sz="1200" dirty="0" smtClean="0"/>
              <a:t> 29,3g/l  (19,6-34,6g/l). </a:t>
            </a:r>
            <a:br>
              <a:rPr lang="cs-CZ" sz="1200" dirty="0" smtClean="0"/>
            </a:br>
            <a:r>
              <a:rPr lang="cs-CZ" sz="1200" dirty="0" smtClean="0"/>
              <a:t>RVAD </a:t>
            </a:r>
            <a:r>
              <a:rPr lang="cs-CZ" sz="1200" dirty="0" err="1" smtClean="0"/>
              <a:t>implantation</a:t>
            </a:r>
            <a:r>
              <a:rPr lang="cs-CZ" sz="1200" dirty="0" smtClean="0"/>
              <a:t> in </a:t>
            </a:r>
            <a:r>
              <a:rPr lang="cs-CZ" sz="1200" dirty="0" err="1" smtClean="0"/>
              <a:t>consequence</a:t>
            </a:r>
            <a:r>
              <a:rPr lang="cs-CZ" sz="1200" dirty="0" smtClean="0"/>
              <a:t> </a:t>
            </a:r>
            <a:r>
              <a:rPr lang="cs-CZ" sz="1200" dirty="0" err="1" smtClean="0"/>
              <a:t>of</a:t>
            </a:r>
            <a:r>
              <a:rPr lang="cs-CZ" sz="1200" dirty="0" smtClean="0"/>
              <a:t> </a:t>
            </a:r>
            <a:r>
              <a:rPr lang="cs-CZ" sz="1200" dirty="0" err="1" smtClean="0"/>
              <a:t>right</a:t>
            </a:r>
            <a:r>
              <a:rPr lang="cs-CZ" sz="1200" dirty="0" smtClean="0"/>
              <a:t> </a:t>
            </a:r>
            <a:r>
              <a:rPr lang="cs-CZ" sz="1200" dirty="0" err="1" smtClean="0"/>
              <a:t>ventricular</a:t>
            </a:r>
            <a:r>
              <a:rPr lang="cs-CZ" sz="1200" dirty="0" smtClean="0"/>
              <a:t> </a:t>
            </a:r>
            <a:r>
              <a:rPr lang="cs-CZ" sz="1200" dirty="0" err="1" smtClean="0"/>
              <a:t>failure</a:t>
            </a:r>
            <a:r>
              <a:rPr lang="cs-CZ" sz="1200" dirty="0" smtClean="0"/>
              <a:t> </a:t>
            </a:r>
            <a:r>
              <a:rPr lang="cs-CZ" sz="1200" dirty="0" err="1" smtClean="0"/>
              <a:t>was</a:t>
            </a:r>
            <a:r>
              <a:rPr lang="cs-CZ" sz="1200" dirty="0" smtClean="0"/>
              <a:t> </a:t>
            </a:r>
            <a:r>
              <a:rPr lang="cs-CZ" sz="1200" dirty="0" err="1" smtClean="0"/>
              <a:t>performed</a:t>
            </a:r>
            <a:r>
              <a:rPr lang="cs-CZ" sz="1200" dirty="0" smtClean="0"/>
              <a:t> in 15pts (16,3%) </a:t>
            </a:r>
            <a:r>
              <a:rPr lang="cs-CZ" sz="1200" dirty="0" err="1" smtClean="0"/>
              <a:t>group</a:t>
            </a:r>
            <a:r>
              <a:rPr lang="cs-CZ" sz="1200" dirty="0" smtClean="0"/>
              <a:t> A, 8 </a:t>
            </a:r>
            <a:r>
              <a:rPr lang="cs-CZ" sz="1200" dirty="0" err="1" smtClean="0"/>
              <a:t>of</a:t>
            </a:r>
            <a:r>
              <a:rPr lang="cs-CZ" sz="1200" dirty="0" smtClean="0"/>
              <a:t> </a:t>
            </a:r>
            <a:r>
              <a:rPr lang="cs-CZ" sz="1200" dirty="0" err="1" smtClean="0"/>
              <a:t>them</a:t>
            </a:r>
            <a:r>
              <a:rPr lang="cs-CZ" sz="1200" dirty="0" smtClean="0"/>
              <a:t> </a:t>
            </a:r>
            <a:r>
              <a:rPr lang="cs-CZ" sz="1200" dirty="0" err="1" smtClean="0"/>
              <a:t>died</a:t>
            </a:r>
            <a:r>
              <a:rPr lang="cs-CZ" sz="1200" dirty="0" smtClean="0"/>
              <a:t> in 2-85 </a:t>
            </a:r>
            <a:r>
              <a:rPr lang="cs-CZ" sz="1200" dirty="0" err="1" smtClean="0"/>
              <a:t>days</a:t>
            </a:r>
            <a:r>
              <a:rPr lang="cs-CZ" sz="1200" dirty="0" smtClean="0"/>
              <a:t>. In </a:t>
            </a:r>
            <a:r>
              <a:rPr lang="cs-CZ" sz="1200" dirty="0" err="1" smtClean="0"/>
              <a:t>the</a:t>
            </a:r>
            <a:r>
              <a:rPr lang="cs-CZ" sz="1200" dirty="0" smtClean="0"/>
              <a:t> </a:t>
            </a:r>
            <a:r>
              <a:rPr lang="cs-CZ" sz="1200" dirty="0" err="1" smtClean="0"/>
              <a:t>cachectic</a:t>
            </a:r>
            <a:r>
              <a:rPr lang="cs-CZ" sz="1200" dirty="0" smtClean="0"/>
              <a:t> </a:t>
            </a:r>
            <a:r>
              <a:rPr lang="cs-CZ" sz="1200" dirty="0" err="1" smtClean="0"/>
              <a:t>group</a:t>
            </a:r>
            <a:r>
              <a:rPr lang="cs-CZ" sz="1200" dirty="0" smtClean="0"/>
              <a:t> (</a:t>
            </a:r>
            <a:r>
              <a:rPr lang="cs-CZ" sz="1200" dirty="0" err="1" smtClean="0"/>
              <a:t>group</a:t>
            </a:r>
            <a:r>
              <a:rPr lang="cs-CZ" sz="1200" dirty="0" smtClean="0"/>
              <a:t> B)  </a:t>
            </a:r>
            <a:r>
              <a:rPr lang="cs-CZ" sz="1200" dirty="0" err="1" smtClean="0"/>
              <a:t>the</a:t>
            </a:r>
            <a:r>
              <a:rPr lang="cs-CZ" sz="1200" dirty="0" smtClean="0"/>
              <a:t> </a:t>
            </a:r>
            <a:r>
              <a:rPr lang="cs-CZ" sz="1200" dirty="0" err="1" smtClean="0"/>
              <a:t>need</a:t>
            </a:r>
            <a:r>
              <a:rPr lang="cs-CZ" sz="1200" dirty="0" smtClean="0"/>
              <a:t> </a:t>
            </a:r>
            <a:r>
              <a:rPr lang="cs-CZ" sz="1200" dirty="0" err="1" smtClean="0"/>
              <a:t>for</a:t>
            </a:r>
            <a:r>
              <a:rPr lang="cs-CZ" sz="1200" dirty="0" smtClean="0"/>
              <a:t> RVAD </a:t>
            </a:r>
            <a:r>
              <a:rPr lang="cs-CZ" sz="1200" dirty="0" err="1" smtClean="0"/>
              <a:t>implantation</a:t>
            </a:r>
            <a:r>
              <a:rPr lang="cs-CZ" sz="1200" dirty="0" smtClean="0"/>
              <a:t> </a:t>
            </a:r>
            <a:r>
              <a:rPr lang="cs-CZ" sz="1200" dirty="0" err="1" smtClean="0"/>
              <a:t>was</a:t>
            </a:r>
            <a:r>
              <a:rPr lang="cs-CZ" sz="1200" dirty="0" smtClean="0"/>
              <a:t> in 3 </a:t>
            </a:r>
            <a:r>
              <a:rPr lang="cs-CZ" sz="1200" dirty="0" err="1" smtClean="0"/>
              <a:t>pts</a:t>
            </a:r>
            <a:r>
              <a:rPr lang="cs-CZ" sz="1200" dirty="0" smtClean="0"/>
              <a:t> (10%)  </a:t>
            </a:r>
            <a:r>
              <a:rPr lang="cs-CZ" sz="1200" dirty="0" err="1" smtClean="0"/>
              <a:t>after</a:t>
            </a:r>
            <a:r>
              <a:rPr lang="cs-CZ" sz="1200" dirty="0" smtClean="0"/>
              <a:t> HM II </a:t>
            </a:r>
            <a:r>
              <a:rPr lang="cs-CZ" sz="1200" dirty="0" err="1" smtClean="0"/>
              <a:t>implantation</a:t>
            </a:r>
            <a:r>
              <a:rPr lang="cs-CZ" sz="1200" dirty="0" smtClean="0"/>
              <a:t>, 1 </a:t>
            </a:r>
            <a:r>
              <a:rPr lang="cs-CZ" sz="1200" dirty="0" err="1" smtClean="0"/>
              <a:t>of</a:t>
            </a:r>
            <a:r>
              <a:rPr lang="cs-CZ" sz="1200" dirty="0" smtClean="0"/>
              <a:t> </a:t>
            </a:r>
            <a:r>
              <a:rPr lang="cs-CZ" sz="1200" dirty="0" err="1" smtClean="0"/>
              <a:t>them</a:t>
            </a:r>
            <a:r>
              <a:rPr lang="cs-CZ" sz="1200" dirty="0" smtClean="0"/>
              <a:t> </a:t>
            </a:r>
            <a:r>
              <a:rPr lang="cs-CZ" sz="1200" dirty="0" err="1" smtClean="0"/>
              <a:t>died</a:t>
            </a:r>
            <a:r>
              <a:rPr lang="cs-CZ" sz="1200" dirty="0" smtClean="0"/>
              <a:t> 10 </a:t>
            </a:r>
            <a:r>
              <a:rPr lang="cs-CZ" sz="1200" dirty="0" err="1" smtClean="0"/>
              <a:t>days</a:t>
            </a:r>
            <a:r>
              <a:rPr lang="cs-CZ" sz="1200" dirty="0" smtClean="0"/>
              <a:t> </a:t>
            </a:r>
            <a:r>
              <a:rPr lang="cs-CZ" sz="1200" dirty="0" err="1" smtClean="0"/>
              <a:t>after</a:t>
            </a:r>
            <a:r>
              <a:rPr lang="cs-CZ" sz="1200" dirty="0" smtClean="0"/>
              <a:t> </a:t>
            </a:r>
            <a:r>
              <a:rPr lang="cs-CZ" sz="1200" dirty="0" err="1" smtClean="0"/>
              <a:t>the</a:t>
            </a:r>
            <a:r>
              <a:rPr lang="cs-CZ" sz="1200" dirty="0" smtClean="0"/>
              <a:t> </a:t>
            </a:r>
            <a:r>
              <a:rPr lang="cs-CZ" sz="1200" dirty="0" err="1" smtClean="0"/>
              <a:t>operation</a:t>
            </a:r>
            <a:r>
              <a:rPr lang="cs-CZ" sz="1200" dirty="0" smtClean="0"/>
              <a:t> (p=0,557). </a:t>
            </a:r>
          </a:p>
          <a:p>
            <a:r>
              <a:rPr lang="cs-CZ" sz="1200" dirty="0" err="1" smtClean="0"/>
              <a:t>Heart</a:t>
            </a:r>
            <a:r>
              <a:rPr lang="cs-CZ" sz="1200" dirty="0" smtClean="0"/>
              <a:t>  </a:t>
            </a:r>
            <a:r>
              <a:rPr lang="cs-CZ" sz="1200" dirty="0" err="1" smtClean="0"/>
              <a:t>transplantation</a:t>
            </a:r>
            <a:r>
              <a:rPr lang="cs-CZ" sz="1200" dirty="0" smtClean="0"/>
              <a:t> </a:t>
            </a:r>
            <a:r>
              <a:rPr lang="cs-CZ" sz="1200" dirty="0" err="1" smtClean="0"/>
              <a:t>was</a:t>
            </a:r>
            <a:r>
              <a:rPr lang="cs-CZ" sz="1200" dirty="0" smtClean="0"/>
              <a:t> </a:t>
            </a:r>
            <a:r>
              <a:rPr lang="cs-CZ" sz="1200" dirty="0" err="1" smtClean="0"/>
              <a:t>performed</a:t>
            </a:r>
            <a:r>
              <a:rPr lang="cs-CZ" sz="1200" dirty="0" smtClean="0"/>
              <a:t> in 61 </a:t>
            </a:r>
            <a:r>
              <a:rPr lang="cs-CZ" sz="1200" dirty="0" err="1" smtClean="0"/>
              <a:t>pts</a:t>
            </a:r>
            <a:r>
              <a:rPr lang="cs-CZ" sz="1200" dirty="0" smtClean="0"/>
              <a:t> (66,3%) in </a:t>
            </a:r>
            <a:r>
              <a:rPr lang="cs-CZ" sz="1200" dirty="0" err="1" smtClean="0"/>
              <a:t>group</a:t>
            </a:r>
            <a:r>
              <a:rPr lang="cs-CZ" sz="1200" dirty="0" smtClean="0"/>
              <a:t> A versus 23 (76,7%) in </a:t>
            </a:r>
            <a:r>
              <a:rPr lang="cs-CZ" sz="1200" dirty="0" err="1" smtClean="0"/>
              <a:t>cachectic</a:t>
            </a:r>
            <a:r>
              <a:rPr lang="cs-CZ" sz="1200" dirty="0" smtClean="0"/>
              <a:t> </a:t>
            </a:r>
            <a:r>
              <a:rPr lang="cs-CZ" sz="1200" dirty="0" err="1" smtClean="0"/>
              <a:t>pts</a:t>
            </a:r>
            <a:r>
              <a:rPr lang="cs-CZ" sz="1200" dirty="0" smtClean="0"/>
              <a:t> </a:t>
            </a:r>
            <a:r>
              <a:rPr lang="cs-CZ" sz="1200" dirty="0" err="1" smtClean="0"/>
              <a:t>group</a:t>
            </a:r>
            <a:r>
              <a:rPr lang="cs-CZ" sz="1200" dirty="0" smtClean="0"/>
              <a:t> (</a:t>
            </a:r>
            <a:r>
              <a:rPr lang="cs-CZ" sz="1200" dirty="0" err="1" smtClean="0"/>
              <a:t>group</a:t>
            </a:r>
            <a:r>
              <a:rPr lang="cs-CZ" sz="1200" dirty="0" smtClean="0"/>
              <a:t> B) (p=0,287).  </a:t>
            </a:r>
            <a:r>
              <a:rPr lang="cs-CZ" sz="1200" dirty="0" err="1" smtClean="0"/>
              <a:t>Early</a:t>
            </a:r>
            <a:r>
              <a:rPr lang="cs-CZ" sz="1200" dirty="0" smtClean="0"/>
              <a:t> (30days) mortality </a:t>
            </a:r>
            <a:r>
              <a:rPr lang="cs-CZ" sz="1200" dirty="0" err="1" smtClean="0"/>
              <a:t>after</a:t>
            </a:r>
            <a:r>
              <a:rPr lang="cs-CZ" sz="1200" dirty="0" smtClean="0"/>
              <a:t> </a:t>
            </a:r>
            <a:r>
              <a:rPr lang="cs-CZ" sz="1200" dirty="0" err="1" smtClean="0"/>
              <a:t>the</a:t>
            </a:r>
            <a:r>
              <a:rPr lang="cs-CZ" sz="1200" dirty="0" smtClean="0"/>
              <a:t> </a:t>
            </a:r>
            <a:r>
              <a:rPr lang="cs-CZ" sz="1200" dirty="0" err="1" smtClean="0"/>
              <a:t>transplantation</a:t>
            </a:r>
            <a:r>
              <a:rPr lang="cs-CZ" sz="1200" dirty="0" smtClean="0"/>
              <a:t> </a:t>
            </a:r>
            <a:r>
              <a:rPr lang="cs-CZ" sz="1200" dirty="0" err="1" smtClean="0"/>
              <a:t>was</a:t>
            </a:r>
            <a:r>
              <a:rPr lang="cs-CZ" sz="1200" dirty="0" smtClean="0"/>
              <a:t> 6,55% in </a:t>
            </a:r>
            <a:r>
              <a:rPr lang="cs-CZ" sz="1200" dirty="0" err="1" smtClean="0"/>
              <a:t>group</a:t>
            </a:r>
            <a:r>
              <a:rPr lang="cs-CZ" sz="1200" dirty="0" smtClean="0"/>
              <a:t> A </a:t>
            </a:r>
            <a:r>
              <a:rPr lang="cs-CZ" sz="1200" dirty="0" err="1" smtClean="0"/>
              <a:t>and</a:t>
            </a:r>
            <a:r>
              <a:rPr lang="cs-CZ" sz="1200" dirty="0" smtClean="0"/>
              <a:t> 3,33% in </a:t>
            </a:r>
            <a:r>
              <a:rPr lang="cs-CZ" sz="1200" dirty="0" err="1" smtClean="0"/>
              <a:t>group</a:t>
            </a:r>
            <a:r>
              <a:rPr lang="cs-CZ" sz="1200" dirty="0" smtClean="0"/>
              <a:t> B (p=0,998).  </a:t>
            </a:r>
          </a:p>
          <a:p>
            <a:r>
              <a:rPr lang="cs-CZ" sz="1200" dirty="0" smtClean="0"/>
              <a:t>Kaplan-</a:t>
            </a:r>
            <a:r>
              <a:rPr lang="cs-CZ" sz="1200" dirty="0" err="1" smtClean="0"/>
              <a:t>Meier</a:t>
            </a:r>
            <a:r>
              <a:rPr lang="cs-CZ" sz="1200" dirty="0" smtClean="0"/>
              <a:t>  </a:t>
            </a:r>
            <a:r>
              <a:rPr lang="cs-CZ" sz="1200" dirty="0" err="1" smtClean="0"/>
              <a:t>curves</a:t>
            </a:r>
            <a:r>
              <a:rPr lang="cs-CZ" sz="1200" dirty="0" smtClean="0"/>
              <a:t>, </a:t>
            </a:r>
            <a:r>
              <a:rPr lang="en-US" sz="1200" dirty="0" smtClean="0"/>
              <a:t>the difference </a:t>
            </a:r>
            <a:r>
              <a:rPr lang="cs-CZ" sz="1200" dirty="0" smtClean="0"/>
              <a:t>in </a:t>
            </a:r>
            <a:r>
              <a:rPr lang="cs-CZ" sz="1200" dirty="0" err="1" smtClean="0"/>
              <a:t>survival</a:t>
            </a:r>
            <a:r>
              <a:rPr lang="cs-CZ" sz="1200" dirty="0" smtClean="0"/>
              <a:t>  </a:t>
            </a:r>
            <a:r>
              <a:rPr lang="cs-CZ" sz="1200" dirty="0" err="1" smtClean="0"/>
              <a:t>between</a:t>
            </a:r>
            <a:r>
              <a:rPr lang="cs-CZ" sz="1200" dirty="0" smtClean="0"/>
              <a:t> </a:t>
            </a:r>
            <a:r>
              <a:rPr lang="cs-CZ" sz="1200" dirty="0" err="1" smtClean="0"/>
              <a:t>groups</a:t>
            </a:r>
            <a:r>
              <a:rPr lang="cs-CZ" sz="1200" dirty="0" smtClean="0"/>
              <a:t> A </a:t>
            </a:r>
            <a:r>
              <a:rPr lang="cs-CZ" sz="1200" dirty="0" err="1" smtClean="0"/>
              <a:t>and</a:t>
            </a:r>
            <a:r>
              <a:rPr lang="cs-CZ" sz="1200" dirty="0" smtClean="0"/>
              <a:t> B </a:t>
            </a:r>
            <a:r>
              <a:rPr lang="en-US" sz="1200" dirty="0" smtClean="0"/>
              <a:t>is not statistically significant</a:t>
            </a:r>
            <a:r>
              <a:rPr lang="cs-CZ" sz="1200" dirty="0" smtClean="0"/>
              <a:t>. </a:t>
            </a:r>
          </a:p>
          <a:p>
            <a:r>
              <a:rPr lang="cs-CZ" sz="1200" dirty="0" smtClean="0"/>
              <a:t>In </a:t>
            </a:r>
            <a:r>
              <a:rPr lang="cs-CZ" sz="1200" dirty="0" err="1" smtClean="0"/>
              <a:t>Group</a:t>
            </a:r>
            <a:r>
              <a:rPr lang="cs-CZ" sz="1200" dirty="0" smtClean="0"/>
              <a:t> A </a:t>
            </a:r>
            <a:r>
              <a:rPr lang="cs-CZ" sz="1200" dirty="0" err="1" smtClean="0"/>
              <a:t>was</a:t>
            </a:r>
            <a:r>
              <a:rPr lang="cs-CZ" sz="1200" dirty="0" smtClean="0"/>
              <a:t> </a:t>
            </a:r>
            <a:r>
              <a:rPr lang="cs-CZ" sz="1200" dirty="0" err="1" smtClean="0"/>
              <a:t>all</a:t>
            </a:r>
            <a:r>
              <a:rPr lang="cs-CZ" sz="1200" dirty="0" smtClean="0"/>
              <a:t> cause mortality 31,5%, in </a:t>
            </a:r>
            <a:r>
              <a:rPr lang="cs-CZ" sz="1200" dirty="0" err="1" smtClean="0"/>
              <a:t>group</a:t>
            </a:r>
            <a:r>
              <a:rPr lang="cs-CZ" sz="1200" dirty="0" smtClean="0"/>
              <a:t> (B) 23,3%. </a:t>
            </a:r>
            <a:r>
              <a:rPr lang="cs-CZ" sz="1200" dirty="0" err="1" smtClean="0"/>
              <a:t>Two</a:t>
            </a:r>
            <a:r>
              <a:rPr lang="cs-CZ" sz="1200" dirty="0" smtClean="0"/>
              <a:t> </a:t>
            </a:r>
            <a:r>
              <a:rPr lang="cs-CZ" sz="1200" dirty="0" err="1" smtClean="0"/>
              <a:t>pts</a:t>
            </a:r>
            <a:r>
              <a:rPr lang="cs-CZ" sz="1200" dirty="0" smtClean="0"/>
              <a:t> </a:t>
            </a:r>
            <a:r>
              <a:rPr lang="cs-CZ" sz="1200" dirty="0" err="1" smtClean="0"/>
              <a:t>died</a:t>
            </a:r>
            <a:r>
              <a:rPr lang="cs-CZ" sz="1200" dirty="0" smtClean="0"/>
              <a:t> </a:t>
            </a:r>
            <a:r>
              <a:rPr lang="cs-CZ" sz="1200" dirty="0" err="1" smtClean="0"/>
              <a:t>early</a:t>
            </a:r>
            <a:r>
              <a:rPr lang="cs-CZ" sz="1200" dirty="0" smtClean="0"/>
              <a:t> </a:t>
            </a:r>
            <a:r>
              <a:rPr lang="cs-CZ" sz="1200" dirty="0" err="1" smtClean="0"/>
              <a:t>after</a:t>
            </a:r>
            <a:r>
              <a:rPr lang="cs-CZ" sz="1200" dirty="0" smtClean="0"/>
              <a:t> LVAD </a:t>
            </a:r>
            <a:r>
              <a:rPr lang="cs-CZ" sz="1200" dirty="0" err="1" smtClean="0"/>
              <a:t>implantation</a:t>
            </a:r>
            <a:r>
              <a:rPr lang="cs-CZ" sz="1200" dirty="0" smtClean="0"/>
              <a:t> (10 </a:t>
            </a:r>
            <a:r>
              <a:rPr lang="cs-CZ" sz="1200" dirty="0" err="1" smtClean="0"/>
              <a:t>and</a:t>
            </a:r>
            <a:r>
              <a:rPr lang="cs-CZ" sz="1200" dirty="0" smtClean="0"/>
              <a:t> 17 </a:t>
            </a:r>
            <a:r>
              <a:rPr lang="cs-CZ" sz="1200" dirty="0" err="1" smtClean="0"/>
              <a:t>days</a:t>
            </a:r>
            <a:r>
              <a:rPr lang="cs-CZ" sz="1200" dirty="0" smtClean="0"/>
              <a:t>), </a:t>
            </a:r>
            <a:r>
              <a:rPr lang="cs-CZ" sz="1200" dirty="0" err="1" smtClean="0"/>
              <a:t>Five</a:t>
            </a:r>
            <a:r>
              <a:rPr lang="cs-CZ" sz="1200" dirty="0" smtClean="0"/>
              <a:t> </a:t>
            </a:r>
            <a:r>
              <a:rPr lang="cs-CZ" sz="1200" dirty="0" err="1" smtClean="0"/>
              <a:t>pts</a:t>
            </a:r>
            <a:r>
              <a:rPr lang="cs-CZ" sz="1200" dirty="0" smtClean="0"/>
              <a:t> </a:t>
            </a:r>
            <a:r>
              <a:rPr lang="cs-CZ" sz="1200" dirty="0" err="1" smtClean="0"/>
              <a:t>died</a:t>
            </a:r>
            <a:r>
              <a:rPr lang="cs-CZ" sz="1200" dirty="0" smtClean="0"/>
              <a:t> in 7-19 </a:t>
            </a:r>
            <a:r>
              <a:rPr lang="cs-CZ" sz="1200" dirty="0" err="1" smtClean="0"/>
              <a:t>months</a:t>
            </a:r>
            <a:r>
              <a:rPr lang="cs-CZ" sz="1200" dirty="0" smtClean="0"/>
              <a:t>, </a:t>
            </a:r>
            <a:r>
              <a:rPr lang="cs-CZ" sz="1200" dirty="0" err="1" smtClean="0"/>
              <a:t>one</a:t>
            </a:r>
            <a:r>
              <a:rPr lang="cs-CZ" sz="1200" dirty="0" smtClean="0"/>
              <a:t> </a:t>
            </a:r>
            <a:r>
              <a:rPr lang="cs-CZ" sz="1200" dirty="0" err="1" smtClean="0"/>
              <a:t>patient</a:t>
            </a:r>
            <a:r>
              <a:rPr lang="cs-CZ" sz="1200" dirty="0" smtClean="0"/>
              <a:t> </a:t>
            </a:r>
            <a:r>
              <a:rPr lang="cs-CZ" sz="1200" dirty="0" err="1" smtClean="0"/>
              <a:t>died</a:t>
            </a:r>
            <a:r>
              <a:rPr lang="cs-CZ" sz="1200" dirty="0" smtClean="0"/>
              <a:t> 7 </a:t>
            </a:r>
            <a:r>
              <a:rPr lang="cs-CZ" sz="1200" dirty="0" err="1" smtClean="0"/>
              <a:t>days</a:t>
            </a:r>
            <a:r>
              <a:rPr lang="cs-CZ" sz="1200" dirty="0" smtClean="0"/>
              <a:t> </a:t>
            </a:r>
            <a:r>
              <a:rPr lang="cs-CZ" sz="1200" dirty="0" err="1" smtClean="0"/>
              <a:t>after</a:t>
            </a:r>
            <a:r>
              <a:rPr lang="cs-CZ" sz="1200" dirty="0" smtClean="0"/>
              <a:t> </a:t>
            </a:r>
            <a:r>
              <a:rPr lang="cs-CZ" sz="1200" dirty="0" err="1" smtClean="0"/>
              <a:t>heart</a:t>
            </a:r>
            <a:r>
              <a:rPr lang="cs-CZ" sz="1200" dirty="0" smtClean="0"/>
              <a:t> </a:t>
            </a:r>
            <a:r>
              <a:rPr lang="cs-CZ" sz="1200" dirty="0" err="1" smtClean="0"/>
              <a:t>transplantation</a:t>
            </a:r>
            <a:r>
              <a:rPr lang="cs-CZ" sz="1200" dirty="0" smtClean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BF493-2F37-415A-98D8-90FBFDCE5F64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73598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invGray">
          <a:xfrm>
            <a:off x="11711517" y="444504"/>
            <a:ext cx="480483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75" name="Freeform 3"/>
          <p:cNvSpPr>
            <a:spLocks/>
          </p:cNvSpPr>
          <p:nvPr/>
        </p:nvSpPr>
        <p:spPr bwMode="invGray">
          <a:xfrm>
            <a:off x="0" y="0"/>
            <a:ext cx="12192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76" name="Freeform 4"/>
          <p:cNvSpPr>
            <a:spLocks/>
          </p:cNvSpPr>
          <p:nvPr/>
        </p:nvSpPr>
        <p:spPr bwMode="invGray">
          <a:xfrm>
            <a:off x="0" y="1163638"/>
            <a:ext cx="12192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77" name="Freeform 5"/>
          <p:cNvSpPr>
            <a:spLocks/>
          </p:cNvSpPr>
          <p:nvPr/>
        </p:nvSpPr>
        <p:spPr bwMode="invGray">
          <a:xfrm>
            <a:off x="0" y="292105"/>
            <a:ext cx="12192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78" name="Freeform 6"/>
          <p:cNvSpPr>
            <a:spLocks/>
          </p:cNvSpPr>
          <p:nvPr/>
        </p:nvSpPr>
        <p:spPr bwMode="hidden">
          <a:xfrm>
            <a:off x="0" y="2405068"/>
            <a:ext cx="12192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79" name="Freeform 7"/>
          <p:cNvSpPr>
            <a:spLocks/>
          </p:cNvSpPr>
          <p:nvPr/>
        </p:nvSpPr>
        <p:spPr bwMode="white">
          <a:xfrm>
            <a:off x="3302000" y="1522417"/>
            <a:ext cx="88900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80" name="Freeform 8"/>
          <p:cNvSpPr>
            <a:spLocks/>
          </p:cNvSpPr>
          <p:nvPr/>
        </p:nvSpPr>
        <p:spPr bwMode="invGray">
          <a:xfrm>
            <a:off x="0" y="3443293"/>
            <a:ext cx="12192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81" name="Freeform 9"/>
          <p:cNvSpPr>
            <a:spLocks/>
          </p:cNvSpPr>
          <p:nvPr/>
        </p:nvSpPr>
        <p:spPr bwMode="white">
          <a:xfrm>
            <a:off x="0" y="3552825"/>
            <a:ext cx="8316384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914400" y="2057400"/>
            <a:ext cx="103632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endParaRPr lang="en-CA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endParaRPr lang="en-CA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fld id="{3EAA9FF4-E8C2-420D-B63E-DCDAF7024440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627A1-69D6-455B-B230-807EB8AD76F7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381000"/>
            <a:ext cx="2590800" cy="57150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7569200" cy="57150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67CC9-39B0-4BFF-80F6-C08457F64951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10363200" cy="13716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16AC7BA-9550-411C-811E-F9638B27EEC5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10363200" cy="13716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1851A3C-1CC2-4C41-85F9-5FAF4AD9B5E4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10363200" cy="13716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F92D9EA-8691-4DCD-9B8D-65CC343CFD65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64FEE-DD75-4CDA-BA9A-66FC9FB8FDD8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51D1D-9D2A-47B7-8C46-680FF3DB0A0D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115C3-B15B-41A8-9048-38AEC8121F24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E6A9B-CE39-446A-8478-5692C5E68EA5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77292-B34D-4463-B77A-B59515297E86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980BD-EE67-4B0F-AD6B-739006AB0B7D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C0AE2-41C5-4A81-8E45-2223F8C2E290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170221-CADE-4AC7-93C1-8EE442635A58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flip="none" rotWithShape="1">
          <a:gsLst>
            <a:gs pos="0">
              <a:srgbClr val="2B2D43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11711517" y="444504"/>
            <a:ext cx="480483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2051" name="Freeform 3"/>
          <p:cNvSpPr>
            <a:spLocks/>
          </p:cNvSpPr>
          <p:nvPr/>
        </p:nvSpPr>
        <p:spPr bwMode="invGray">
          <a:xfrm>
            <a:off x="0" y="0"/>
            <a:ext cx="12192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2052" name="Freeform 4"/>
          <p:cNvSpPr>
            <a:spLocks/>
          </p:cNvSpPr>
          <p:nvPr/>
        </p:nvSpPr>
        <p:spPr bwMode="invGray">
          <a:xfrm>
            <a:off x="0" y="1163638"/>
            <a:ext cx="12192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2053" name="Freeform 5"/>
          <p:cNvSpPr>
            <a:spLocks/>
          </p:cNvSpPr>
          <p:nvPr/>
        </p:nvSpPr>
        <p:spPr bwMode="invGray">
          <a:xfrm>
            <a:off x="0" y="292105"/>
            <a:ext cx="12192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2054" name="Freeform 6"/>
          <p:cNvSpPr>
            <a:spLocks/>
          </p:cNvSpPr>
          <p:nvPr/>
        </p:nvSpPr>
        <p:spPr bwMode="invGray">
          <a:xfrm>
            <a:off x="0" y="2405068"/>
            <a:ext cx="12192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3302000" y="1522417"/>
            <a:ext cx="88900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3443293"/>
            <a:ext cx="12192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3552825"/>
            <a:ext cx="8316384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10363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Klepnutím upravíte styl předlohy nadpisu.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Klepnutím upravíte styly předlohy textu.</a:t>
            </a:r>
          </a:p>
          <a:p>
            <a:pPr lvl="1"/>
            <a:r>
              <a:rPr lang="en-CA" smtClean="0"/>
              <a:t>Druhá úroveň</a:t>
            </a:r>
          </a:p>
          <a:p>
            <a:pPr lvl="2"/>
            <a:r>
              <a:rPr lang="en-CA" smtClean="0"/>
              <a:t>Třetí úroveň</a:t>
            </a:r>
          </a:p>
          <a:p>
            <a:pPr lvl="3"/>
            <a:r>
              <a:rPr lang="en-CA" smtClean="0"/>
              <a:t>Čtvrtá úroveň</a:t>
            </a:r>
          </a:p>
          <a:p>
            <a:pPr lvl="4"/>
            <a:r>
              <a:rPr lang="en-CA" smtClean="0"/>
              <a:t>Pátá úroveň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endParaRPr lang="en-CA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CA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4206CFB2-A0D9-423F-B942-706F53CA0965}" type="slidenum">
              <a:rPr lang="en-CA"/>
              <a:pPr/>
              <a:t>‹#›</a:t>
            </a:fld>
            <a:endParaRPr lang="en-CA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png"/><Relationship Id="rId7" Type="http://schemas.openxmlformats.org/officeDocument/2006/relationships/hyperlink" Target="http://www.google.cz/url?sa=i&amp;rct=j&amp;q=&amp;esrc=s&amp;source=images&amp;cd=&amp;cad=rja&amp;uact=8&amp;ved=0ahUKEwjVtqrspf_WAhWGaxQKHd8LCssQjRwIBw&amp;url=http://artificialheartinfo.weebly.com/future.html&amp;psig=AOvVaw3yUASLfkABswoc1Zy-aTSw&amp;ust=150859174810072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://www.google.cz/url?sa=i&amp;rct=j&amp;q=&amp;esrc=s&amp;source=images&amp;cd=&amp;cad=rja&amp;uact=8&amp;ved=0ahUKEwibzsOKivrWAhWJcRQKHfEyBZMQjRwIBw&amp;url=http://www.revespcardiol.org/es/asistencia-mecanica-circulatoria-trasplante-cardiaco-/articulo/13091628/&amp;psig=AOvVaw3ItClN3IzJSP26IJUs8X8P&amp;ust=1508412874381392" TargetMode="Externa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cz/url?sa=i&amp;rct=j&amp;q=&amp;esrc=s&amp;source=images&amp;cd=&amp;cad=rja&amp;uact=8&amp;ved=0ahUKEwjmwOvVzsnRAhULuhoKHeT2A0oQjRwIBw&amp;url=http://www.sypka.cz/lekarenske-vahy/a51/d11967/&amp;psig=AFQjCNETaHeCvjNDgD0_K0IB_pxah56Img&amp;ust=1484757444238376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gle.cz/url?sa=i&amp;rct=j&amp;q=&amp;esrc=s&amp;source=images&amp;cd=&amp;cad=rja&amp;uact=8&amp;ved=0ahUKEwjf49SAkM7RAhVLshQKHRqWCPAQjRwIBw&amp;url=http://www.jemelik.cz/14549/logicke-ulohy-10-kola-jla/&amp;bvm=bv.144224172,d.d24&amp;psig=AFQjCNF0fbkMdo2KpwK-SOGR9Sg2K1wrOQ&amp;ust=1484912415120454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localhost\Volumes\DISK_IMG\Netuka\pump%20overview.wmv" TargetMode="Externa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Volumes\DISK_IMG\Netuka\pump%20overview.wmv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 txBox="1">
            <a:spLocks noChangeArrowheads="1"/>
          </p:cNvSpPr>
          <p:nvPr/>
        </p:nvSpPr>
        <p:spPr bwMode="auto">
          <a:xfrm>
            <a:off x="1795083" y="2276872"/>
            <a:ext cx="8568952" cy="6477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1" lang="cs-CZ" sz="3200" b="1" kern="0" dirty="0" smtClean="0">
                <a:solidFill>
                  <a:schemeClr val="bg2"/>
                </a:solidFill>
                <a:latin typeface="+mn-lt"/>
                <a:ea typeface="+mj-ea"/>
                <a:cs typeface="+mj-cs"/>
              </a:rPr>
              <a:t>Dlouhodobé mechanické srdeční podpory</a:t>
            </a:r>
            <a:endParaRPr kumimoji="1" lang="cs-CZ" sz="3200" b="1" kern="0" dirty="0">
              <a:solidFill>
                <a:schemeClr val="bg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135560" y="3501008"/>
            <a:ext cx="8041377" cy="1463675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kumimoji="1" lang="cs-CZ" sz="2000" kern="0" dirty="0" smtClean="0">
                <a:solidFill>
                  <a:srgbClr val="2E231A"/>
                </a:solidFill>
                <a:latin typeface="+mn-lt"/>
              </a:rPr>
              <a:t>Markéta Hegarová, Zora Dorazilová, Ivan Málek, Vojtěch </a:t>
            </a:r>
            <a:r>
              <a:rPr kumimoji="1" lang="cs-CZ" sz="2000" kern="0" dirty="0" err="1" smtClean="0">
                <a:solidFill>
                  <a:srgbClr val="2E231A"/>
                </a:solidFill>
                <a:latin typeface="+mn-lt"/>
              </a:rPr>
              <a:t>Melenovský</a:t>
            </a:r>
            <a:endParaRPr kumimoji="1" lang="cs-CZ" sz="2000" kern="0" dirty="0">
              <a:solidFill>
                <a:srgbClr val="2E231A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kumimoji="1" lang="cs-CZ" sz="2000" kern="0" dirty="0">
                <a:solidFill>
                  <a:srgbClr val="2E231A"/>
                </a:solidFill>
                <a:latin typeface="+mn-lt"/>
              </a:rPr>
              <a:t>Klinika kardiologie IKEM</a:t>
            </a:r>
          </a:p>
          <a:p>
            <a:pPr marL="342900" indent="-342900">
              <a:spcBef>
                <a:spcPct val="20000"/>
              </a:spcBef>
              <a:defRPr/>
            </a:pPr>
            <a:endParaRPr kumimoji="1" lang="cs-CZ" kern="0" dirty="0">
              <a:solidFill>
                <a:srgbClr val="FFFF99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919536" y="44624"/>
            <a:ext cx="849312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Simplified 1-year outcomes using weighted averages for left ventricular assist device (LVAD; combined bridge-to-transplant and destination therapy</a:t>
            </a:r>
            <a:r>
              <a:rPr lang="cs-CZ" sz="15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cs-CZ" sz="1500" b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from</a:t>
            </a:r>
            <a:r>
              <a:rPr lang="cs-CZ" sz="15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2007</a:t>
            </a:r>
            <a:r>
              <a:rPr lang="en-GB" sz="15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).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384032" y="6524704"/>
            <a:ext cx="5578975" cy="3096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600" b="1" i="1" dirty="0">
                <a:latin typeface="+mn-lt"/>
                <a:ea typeface="msgothic" charset="0"/>
                <a:cs typeface="msgothic" charset="0"/>
              </a:rPr>
              <a:t>Colleen K. </a:t>
            </a:r>
            <a:r>
              <a:rPr lang="en-GB" sz="1600" b="1" i="1" dirty="0" err="1">
                <a:latin typeface="+mn-lt"/>
                <a:ea typeface="msgothic" charset="0"/>
                <a:cs typeface="msgothic" charset="0"/>
              </a:rPr>
              <a:t>McIlvennan</a:t>
            </a:r>
            <a:r>
              <a:rPr lang="en-GB" sz="1600" b="1" i="1" dirty="0">
                <a:latin typeface="+mn-lt"/>
                <a:ea typeface="msgothic" charset="0"/>
                <a:cs typeface="msgothic" charset="0"/>
              </a:rPr>
              <a:t> et al. Circ Heart Fail. 2014;7:1003-1013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t="29429" b="11712"/>
          <a:stretch>
            <a:fillRect/>
          </a:stretch>
        </p:blipFill>
        <p:spPr bwMode="auto">
          <a:xfrm>
            <a:off x="2207568" y="560992"/>
            <a:ext cx="7476288" cy="58621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rs.els-cdn.com/content/image/1-s2.0-S1053249816304454-gr2_lrg.jpg"/>
          <p:cNvPicPr>
            <a:picLocks noChangeAspect="1" noChangeArrowheads="1"/>
          </p:cNvPicPr>
          <p:nvPr/>
        </p:nvPicPr>
        <p:blipFill rotWithShape="1">
          <a:blip r:embed="rId2" cstate="print"/>
          <a:srcRect r="50837" b="55140"/>
          <a:stretch/>
        </p:blipFill>
        <p:spPr bwMode="auto">
          <a:xfrm>
            <a:off x="5442571" y="1700808"/>
            <a:ext cx="6325222" cy="4497595"/>
          </a:xfrm>
          <a:prstGeom prst="rect">
            <a:avLst/>
          </a:prstGeom>
          <a:noFill/>
        </p:spPr>
      </p:pic>
      <p:grpSp>
        <p:nvGrpSpPr>
          <p:cNvPr id="3" name="Skupina 2"/>
          <p:cNvGrpSpPr/>
          <p:nvPr/>
        </p:nvGrpSpPr>
        <p:grpSpPr>
          <a:xfrm>
            <a:off x="7104112" y="4509120"/>
            <a:ext cx="3146156" cy="523220"/>
            <a:chOff x="551384" y="1088936"/>
            <a:chExt cx="5433285" cy="549256"/>
          </a:xfrm>
        </p:grpSpPr>
        <p:sp>
          <p:nvSpPr>
            <p:cNvPr id="4" name="TextovéPole 3"/>
            <p:cNvSpPr txBox="1"/>
            <p:nvPr/>
          </p:nvSpPr>
          <p:spPr>
            <a:xfrm>
              <a:off x="800094" y="1088936"/>
              <a:ext cx="5184575" cy="549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chemeClr val="bg2"/>
                  </a:solidFill>
                </a:rPr>
                <a:t>a</a:t>
              </a:r>
              <a:r>
                <a:rPr lang="cs-CZ" sz="1400" b="1" dirty="0" smtClean="0">
                  <a:solidFill>
                    <a:schemeClr val="bg2"/>
                  </a:solidFill>
                </a:rPr>
                <a:t>xiální x               centrifugální </a:t>
              </a:r>
            </a:p>
            <a:p>
              <a:r>
                <a:rPr lang="cs-CZ" sz="1400" b="1" dirty="0" smtClean="0">
                  <a:solidFill>
                    <a:schemeClr val="bg2"/>
                  </a:solidFill>
                </a:rPr>
                <a:t>systémy</a:t>
              </a:r>
              <a:endParaRPr lang="cs-CZ" sz="1400" b="1" dirty="0">
                <a:solidFill>
                  <a:schemeClr val="bg2"/>
                </a:solidFill>
              </a:endParaRPr>
            </a:p>
          </p:txBody>
        </p:sp>
        <p:sp>
          <p:nvSpPr>
            <p:cNvPr id="5" name="Obdélník 4"/>
            <p:cNvSpPr/>
            <p:nvPr/>
          </p:nvSpPr>
          <p:spPr bwMode="auto">
            <a:xfrm>
              <a:off x="2783632" y="1196752"/>
              <a:ext cx="720080" cy="14401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Obdélník 5"/>
            <p:cNvSpPr/>
            <p:nvPr/>
          </p:nvSpPr>
          <p:spPr bwMode="auto">
            <a:xfrm>
              <a:off x="551384" y="1196752"/>
              <a:ext cx="720080" cy="144016"/>
            </a:xfrm>
            <a:prstGeom prst="rect">
              <a:avLst/>
            </a:prstGeom>
            <a:solidFill>
              <a:schemeClr val="accent6">
                <a:lumMod val="75000"/>
                <a:lumOff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" name="TextovéPole 6"/>
          <p:cNvSpPr txBox="1"/>
          <p:nvPr/>
        </p:nvSpPr>
        <p:spPr>
          <a:xfrm>
            <a:off x="479376" y="2417938"/>
            <a:ext cx="4680520" cy="255454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2"/>
                </a:solidFill>
              </a:rPr>
              <a:t>získaný von </a:t>
            </a:r>
            <a:r>
              <a:rPr lang="cs-CZ" sz="2000" dirty="0" err="1" smtClean="0">
                <a:solidFill>
                  <a:schemeClr val="bg2"/>
                </a:solidFill>
              </a:rPr>
              <a:t>Willebrandův</a:t>
            </a:r>
            <a:r>
              <a:rPr lang="cs-CZ" sz="2000" dirty="0" smtClean="0">
                <a:solidFill>
                  <a:schemeClr val="bg2"/>
                </a:solidFill>
              </a:rPr>
              <a:t> syndrom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2"/>
                </a:solidFill>
              </a:rPr>
              <a:t>dysfunkce endotelu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2"/>
                </a:solidFill>
              </a:rPr>
              <a:t>antikoagulační léčba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bg2"/>
                </a:solidFill>
              </a:rPr>
              <a:t>nepulzatilní</a:t>
            </a:r>
            <a:r>
              <a:rPr lang="cs-CZ" sz="2000" dirty="0" smtClean="0">
                <a:solidFill>
                  <a:schemeClr val="bg2"/>
                </a:solidFill>
              </a:rPr>
              <a:t> krevní tok </a:t>
            </a:r>
            <a:r>
              <a:rPr lang="cs-CZ" sz="2000" dirty="0">
                <a:solidFill>
                  <a:srgbClr val="000022"/>
                </a:solidFill>
                <a:cs typeface="Times New Roman" panose="02020603050405020304" pitchFamily="18" charset="0"/>
              </a:rPr>
              <a:t>=&gt; </a:t>
            </a:r>
            <a:r>
              <a:rPr lang="cs-CZ" sz="2000" dirty="0" smtClean="0">
                <a:solidFill>
                  <a:schemeClr val="bg2"/>
                </a:solidFill>
              </a:rPr>
              <a:t>zvýšená exprese </a:t>
            </a:r>
            <a:r>
              <a:rPr lang="cs-CZ" sz="2000" dirty="0" err="1" smtClean="0">
                <a:solidFill>
                  <a:schemeClr val="bg2"/>
                </a:solidFill>
              </a:rPr>
              <a:t>angiopoetinu</a:t>
            </a:r>
            <a:r>
              <a:rPr lang="cs-CZ" sz="2000" dirty="0" smtClean="0">
                <a:solidFill>
                  <a:schemeClr val="bg2"/>
                </a:solidFill>
              </a:rPr>
              <a:t> 2 </a:t>
            </a:r>
            <a:r>
              <a:rPr lang="cs-CZ" sz="2000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=&gt; angiogeneze </a:t>
            </a:r>
            <a:r>
              <a:rPr lang="cs-CZ" sz="2000" dirty="0" smtClean="0">
                <a:solidFill>
                  <a:srgbClr val="000022"/>
                </a:solidFill>
                <a:cs typeface="Times New Roman" panose="02020603050405020304" pitchFamily="18" charset="0"/>
              </a:rPr>
              <a:t>=&gt; </a:t>
            </a:r>
            <a:r>
              <a:rPr lang="cs-CZ" sz="2000" dirty="0" err="1" smtClean="0">
                <a:solidFill>
                  <a:srgbClr val="000022"/>
                </a:solidFill>
                <a:cs typeface="Times New Roman" panose="02020603050405020304" pitchFamily="18" charset="0"/>
              </a:rPr>
              <a:t>angiodysplázie</a:t>
            </a:r>
            <a:endParaRPr lang="cs-CZ" sz="2000" dirty="0" smtClean="0">
              <a:solidFill>
                <a:srgbClr val="000022"/>
              </a:solidFill>
              <a:cs typeface="Times New Roman" panose="02020603050405020304" pitchFamily="18" charset="0"/>
            </a:endParaRPr>
          </a:p>
          <a:p>
            <a:pPr algn="l"/>
            <a:r>
              <a:rPr lang="cs-CZ" sz="2000" dirty="0" smtClean="0">
                <a:solidFill>
                  <a:srgbClr val="000022"/>
                </a:solidFill>
                <a:cs typeface="Times New Roman" panose="02020603050405020304" pitchFamily="18" charset="0"/>
              </a:rPr>
              <a:t>(</a:t>
            </a:r>
            <a:r>
              <a:rPr lang="cs-CZ" sz="2000" dirty="0" err="1" smtClean="0">
                <a:solidFill>
                  <a:srgbClr val="000022"/>
                </a:solidFill>
                <a:cs typeface="Times New Roman" panose="02020603050405020304" pitchFamily="18" charset="0"/>
              </a:rPr>
              <a:t>angiotenzin</a:t>
            </a:r>
            <a:r>
              <a:rPr lang="cs-CZ" sz="2000" dirty="0" smtClean="0">
                <a:solidFill>
                  <a:srgbClr val="000022"/>
                </a:solidFill>
                <a:cs typeface="Times New Roman" panose="02020603050405020304" pitchFamily="18" charset="0"/>
              </a:rPr>
              <a:t> II ↑ expresi </a:t>
            </a:r>
            <a:r>
              <a:rPr lang="cs-CZ" sz="2000" dirty="0" err="1" smtClean="0">
                <a:solidFill>
                  <a:srgbClr val="000022"/>
                </a:solidFill>
                <a:cs typeface="Times New Roman" panose="02020603050405020304" pitchFamily="18" charset="0"/>
              </a:rPr>
              <a:t>angiopoetinu</a:t>
            </a:r>
            <a:r>
              <a:rPr lang="cs-CZ" sz="2000" dirty="0" smtClean="0">
                <a:solidFill>
                  <a:srgbClr val="000022"/>
                </a:solidFill>
                <a:cs typeface="Times New Roman" panose="02020603050405020304" pitchFamily="18" charset="0"/>
              </a:rPr>
              <a:t> II x ACE-I, ARB)</a:t>
            </a:r>
            <a:r>
              <a:rPr lang="cs-CZ" sz="2000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endParaRPr lang="cs-CZ" sz="2000" dirty="0">
              <a:solidFill>
                <a:schemeClr val="bg2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287688" y="6301108"/>
            <a:ext cx="10009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i="1" dirty="0" err="1" smtClean="0"/>
              <a:t>Shah</a:t>
            </a:r>
            <a:r>
              <a:rPr lang="cs-CZ" sz="1600" b="1" i="1" dirty="0" smtClean="0"/>
              <a:t> P. et al. </a:t>
            </a:r>
            <a:r>
              <a:rPr lang="en-US" sz="1600" b="1" i="1" dirty="0" smtClean="0"/>
              <a:t>The </a:t>
            </a:r>
            <a:r>
              <a:rPr lang="en-US" sz="1600" b="1" i="1" dirty="0"/>
              <a:t>Journal of Heart and Lung Transplantation, Vol 36, No 6, June </a:t>
            </a:r>
            <a:r>
              <a:rPr lang="en-US" sz="1600" b="1" i="1" dirty="0" smtClean="0"/>
              <a:t>2017</a:t>
            </a:r>
            <a:endParaRPr lang="cs-CZ" sz="1600" b="1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911424" y="649180"/>
            <a:ext cx="958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Krvácení do GIT</a:t>
            </a:r>
            <a:endParaRPr lang="cs-CZ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20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s://ars.els-cdn.com/content/image/1-s2.0-S1053249816301449-gr4_l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592" y="1556792"/>
            <a:ext cx="7539038" cy="4395788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951984" y="616530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800" b="1" i="1" dirty="0" err="1" smtClean="0"/>
              <a:t>Netuka</a:t>
            </a:r>
            <a:r>
              <a:rPr lang="cs-CZ" sz="1800" b="1" i="1" dirty="0" smtClean="0"/>
              <a:t> I., JHLT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Vol</a:t>
            </a:r>
            <a:r>
              <a:rPr lang="en-US" sz="1800" b="1" i="1" dirty="0" smtClean="0"/>
              <a:t> 35, No 7, July 2016 </a:t>
            </a:r>
            <a:endParaRPr lang="cs-CZ" sz="1800" b="1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343472" y="404664"/>
            <a:ext cx="9865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2"/>
                </a:solidFill>
              </a:rPr>
              <a:t>Koncentrace </a:t>
            </a:r>
            <a:r>
              <a:rPr lang="cs-CZ" sz="2800" b="1" dirty="0" err="1" smtClean="0">
                <a:solidFill>
                  <a:schemeClr val="bg2"/>
                </a:solidFill>
              </a:rPr>
              <a:t>multimerů</a:t>
            </a:r>
            <a:r>
              <a:rPr lang="cs-CZ" sz="2800" b="1" dirty="0" smtClean="0">
                <a:solidFill>
                  <a:schemeClr val="bg2"/>
                </a:solidFill>
              </a:rPr>
              <a:t> </a:t>
            </a:r>
            <a:r>
              <a:rPr lang="cs-CZ" sz="2800" b="1" dirty="0" err="1" smtClean="0">
                <a:solidFill>
                  <a:schemeClr val="bg2"/>
                </a:solidFill>
              </a:rPr>
              <a:t>vWF</a:t>
            </a:r>
            <a:r>
              <a:rPr lang="cs-CZ" sz="2800" b="1" dirty="0" smtClean="0">
                <a:solidFill>
                  <a:schemeClr val="bg2"/>
                </a:solidFill>
              </a:rPr>
              <a:t> (</a:t>
            </a:r>
            <a:r>
              <a:rPr lang="cs-CZ" sz="2800" b="1" dirty="0" err="1" smtClean="0">
                <a:solidFill>
                  <a:schemeClr val="bg2"/>
                </a:solidFill>
              </a:rPr>
              <a:t>HMWMs</a:t>
            </a:r>
            <a:r>
              <a:rPr lang="cs-CZ" sz="2800" b="1" dirty="0" smtClean="0">
                <a:solidFill>
                  <a:schemeClr val="bg2"/>
                </a:solidFill>
              </a:rPr>
              <a:t>) po implantaci LVAD v závislosti na typu podpory</a:t>
            </a:r>
            <a:endParaRPr lang="cs-CZ" sz="28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72" y="1664804"/>
            <a:ext cx="5040560" cy="3564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6176" t="3922"/>
          <a:stretch/>
        </p:blipFill>
        <p:spPr bwMode="auto">
          <a:xfrm>
            <a:off x="1415480" y="1664804"/>
            <a:ext cx="4104456" cy="35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911424" y="649180"/>
            <a:ext cx="958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Infekce</a:t>
            </a:r>
            <a:endParaRPr lang="cs-CZ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28719" y="579079"/>
            <a:ext cx="950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Pravostranné srdeční selhání po implantaci LVAD</a:t>
            </a:r>
          </a:p>
        </p:txBody>
      </p:sp>
      <p:sp>
        <p:nvSpPr>
          <p:cNvPr id="12" name="Obdélník 11"/>
          <p:cNvSpPr/>
          <p:nvPr/>
        </p:nvSpPr>
        <p:spPr bwMode="auto">
          <a:xfrm>
            <a:off x="1271464" y="1628800"/>
            <a:ext cx="9577064" cy="144016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559496" y="1916832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 smtClean="0">
                <a:solidFill>
                  <a:schemeClr val="bg2"/>
                </a:solidFill>
              </a:rPr>
              <a:t>-časné (potřeba RVAD 5-6%)</a:t>
            </a:r>
          </a:p>
          <a:p>
            <a:pPr algn="l"/>
            <a:r>
              <a:rPr lang="cs-CZ" dirty="0" smtClean="0">
                <a:solidFill>
                  <a:schemeClr val="bg2"/>
                </a:solidFill>
              </a:rPr>
              <a:t>-pozdní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104112" y="1772816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 smtClean="0">
                <a:solidFill>
                  <a:schemeClr val="bg2"/>
                </a:solidFill>
              </a:rPr>
              <a:t>-přechodné</a:t>
            </a:r>
          </a:p>
          <a:p>
            <a:pPr algn="l"/>
            <a:r>
              <a:rPr lang="cs-CZ" dirty="0" smtClean="0">
                <a:solidFill>
                  <a:schemeClr val="bg2"/>
                </a:solidFill>
              </a:rPr>
              <a:t>-progresivní</a:t>
            </a:r>
          </a:p>
          <a:p>
            <a:pPr algn="l"/>
            <a:r>
              <a:rPr lang="cs-CZ" dirty="0" smtClean="0">
                <a:solidFill>
                  <a:schemeClr val="bg2"/>
                </a:solidFill>
              </a:rPr>
              <a:t>-perzistentní</a:t>
            </a:r>
            <a:endParaRPr lang="cs-CZ" dirty="0">
              <a:solidFill>
                <a:schemeClr val="bg2"/>
              </a:solidFill>
            </a:endParaRPr>
          </a:p>
        </p:txBody>
      </p:sp>
      <p:grpSp>
        <p:nvGrpSpPr>
          <p:cNvPr id="5" name="Skupina 6"/>
          <p:cNvGrpSpPr>
            <a:grpSpLocks noChangeAspect="1"/>
          </p:cNvGrpSpPr>
          <p:nvPr/>
        </p:nvGrpSpPr>
        <p:grpSpPr>
          <a:xfrm>
            <a:off x="2279576" y="3356992"/>
            <a:ext cx="7003343" cy="3217460"/>
            <a:chOff x="2082634" y="2197484"/>
            <a:chExt cx="9577066" cy="4399868"/>
          </a:xfrm>
        </p:grpSpPr>
        <p:sp>
          <p:nvSpPr>
            <p:cNvPr id="8" name="Obdélník 7"/>
            <p:cNvSpPr>
              <a:spLocks noChangeAspect="1"/>
            </p:cNvSpPr>
            <p:nvPr/>
          </p:nvSpPr>
          <p:spPr bwMode="auto">
            <a:xfrm>
              <a:off x="2082634" y="2197484"/>
              <a:ext cx="9577066" cy="43924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6" name="Skupina 80"/>
            <p:cNvGrpSpPr>
              <a:grpSpLocks noChangeAspect="1"/>
            </p:cNvGrpSpPr>
            <p:nvPr/>
          </p:nvGrpSpPr>
          <p:grpSpPr>
            <a:xfrm>
              <a:off x="2279576" y="2492896"/>
              <a:ext cx="4633684" cy="4104456"/>
              <a:chOff x="-14834" y="99016"/>
              <a:chExt cx="5387332" cy="4772033"/>
            </a:xfrm>
          </p:grpSpPr>
          <p:sp>
            <p:nvSpPr>
              <p:cNvPr id="38" name="Volný tvar 37"/>
              <p:cNvSpPr/>
              <p:nvPr/>
            </p:nvSpPr>
            <p:spPr bwMode="auto">
              <a:xfrm rot="21322557">
                <a:off x="465847" y="164690"/>
                <a:ext cx="673804" cy="4015409"/>
              </a:xfrm>
              <a:custGeom>
                <a:avLst/>
                <a:gdLst>
                  <a:gd name="connsiteX0" fmla="*/ 0 w 673804"/>
                  <a:gd name="connsiteY0" fmla="*/ 0 h 4015409"/>
                  <a:gd name="connsiteX1" fmla="*/ 238540 w 673804"/>
                  <a:gd name="connsiteY1" fmla="*/ 506896 h 4015409"/>
                  <a:gd name="connsiteX2" fmla="*/ 397566 w 673804"/>
                  <a:gd name="connsiteY2" fmla="*/ 1093305 h 4015409"/>
                  <a:gd name="connsiteX3" fmla="*/ 536714 w 673804"/>
                  <a:gd name="connsiteY3" fmla="*/ 1838739 h 4015409"/>
                  <a:gd name="connsiteX4" fmla="*/ 665922 w 673804"/>
                  <a:gd name="connsiteY4" fmla="*/ 2872409 h 4015409"/>
                  <a:gd name="connsiteX5" fmla="*/ 655983 w 673804"/>
                  <a:gd name="connsiteY5" fmla="*/ 3548270 h 4015409"/>
                  <a:gd name="connsiteX6" fmla="*/ 626166 w 673804"/>
                  <a:gd name="connsiteY6" fmla="*/ 4015409 h 4015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3804" h="4015409">
                    <a:moveTo>
                      <a:pt x="0" y="0"/>
                    </a:moveTo>
                    <a:cubicBezTo>
                      <a:pt x="86139" y="162339"/>
                      <a:pt x="172279" y="324679"/>
                      <a:pt x="238540" y="506896"/>
                    </a:cubicBezTo>
                    <a:cubicBezTo>
                      <a:pt x="304801" y="689114"/>
                      <a:pt x="347870" y="871331"/>
                      <a:pt x="397566" y="1093305"/>
                    </a:cubicBezTo>
                    <a:cubicBezTo>
                      <a:pt x="447262" y="1315279"/>
                      <a:pt x="491988" y="1542222"/>
                      <a:pt x="536714" y="1838739"/>
                    </a:cubicBezTo>
                    <a:cubicBezTo>
                      <a:pt x="581440" y="2135256"/>
                      <a:pt x="646044" y="2587487"/>
                      <a:pt x="665922" y="2872409"/>
                    </a:cubicBezTo>
                    <a:cubicBezTo>
                      <a:pt x="685800" y="3157331"/>
                      <a:pt x="662609" y="3357770"/>
                      <a:pt x="655983" y="3548270"/>
                    </a:cubicBezTo>
                    <a:cubicBezTo>
                      <a:pt x="649357" y="3738770"/>
                      <a:pt x="637761" y="3877089"/>
                      <a:pt x="626166" y="4015409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7" name="Skupina 71"/>
              <p:cNvGrpSpPr/>
              <p:nvPr/>
            </p:nvGrpSpPr>
            <p:grpSpPr>
              <a:xfrm>
                <a:off x="1019110" y="99016"/>
                <a:ext cx="4353388" cy="3384844"/>
                <a:chOff x="1062051" y="1052736"/>
                <a:chExt cx="4353388" cy="3384844"/>
              </a:xfrm>
            </p:grpSpPr>
            <p:grpSp>
              <p:nvGrpSpPr>
                <p:cNvPr id="9" name="Skupina 66"/>
                <p:cNvGrpSpPr/>
                <p:nvPr/>
              </p:nvGrpSpPr>
              <p:grpSpPr>
                <a:xfrm>
                  <a:off x="1062051" y="1052736"/>
                  <a:ext cx="4353388" cy="3384844"/>
                  <a:chOff x="1062051" y="1052736"/>
                  <a:chExt cx="4353388" cy="3384844"/>
                </a:xfrm>
              </p:grpSpPr>
              <p:grpSp>
                <p:nvGrpSpPr>
                  <p:cNvPr id="10" name="Skupina 58"/>
                  <p:cNvGrpSpPr/>
                  <p:nvPr/>
                </p:nvGrpSpPr>
                <p:grpSpPr>
                  <a:xfrm>
                    <a:off x="1062051" y="1052736"/>
                    <a:ext cx="4353388" cy="3384844"/>
                    <a:chOff x="1062051" y="1052736"/>
                    <a:chExt cx="4353388" cy="3384844"/>
                  </a:xfrm>
                </p:grpSpPr>
                <p:grpSp>
                  <p:nvGrpSpPr>
                    <p:cNvPr id="13" name="Skupina 26"/>
                    <p:cNvGrpSpPr/>
                    <p:nvPr/>
                  </p:nvGrpSpPr>
                  <p:grpSpPr>
                    <a:xfrm>
                      <a:off x="1062051" y="1052736"/>
                      <a:ext cx="4353388" cy="3384844"/>
                      <a:chOff x="2454965" y="1988840"/>
                      <a:chExt cx="4353388" cy="3384844"/>
                    </a:xfrm>
                  </p:grpSpPr>
                  <p:grpSp>
                    <p:nvGrpSpPr>
                      <p:cNvPr id="17" name="Skupina 24"/>
                      <p:cNvGrpSpPr/>
                      <p:nvPr/>
                    </p:nvGrpSpPr>
                    <p:grpSpPr>
                      <a:xfrm>
                        <a:off x="2495600" y="1988840"/>
                        <a:ext cx="4286212" cy="3377238"/>
                        <a:chOff x="2151582" y="1896680"/>
                        <a:chExt cx="4286212" cy="3377238"/>
                      </a:xfrm>
                    </p:grpSpPr>
                    <p:sp>
                      <p:nvSpPr>
                        <p:cNvPr id="54" name="Volný tvar 53"/>
                        <p:cNvSpPr/>
                        <p:nvPr/>
                      </p:nvSpPr>
                      <p:spPr bwMode="auto">
                        <a:xfrm>
                          <a:off x="2151582" y="1916832"/>
                          <a:ext cx="4286212" cy="3357086"/>
                        </a:xfrm>
                        <a:custGeom>
                          <a:avLst/>
                          <a:gdLst>
                            <a:gd name="connsiteX0" fmla="*/ 240545 w 4286212"/>
                            <a:gd name="connsiteY0" fmla="*/ 58548 h 3357086"/>
                            <a:gd name="connsiteX1" fmla="*/ 2005 w 4286212"/>
                            <a:gd name="connsiteY1" fmla="*/ 48609 h 3357086"/>
                            <a:gd name="connsiteX2" fmla="*/ 131214 w 4286212"/>
                            <a:gd name="connsiteY2" fmla="*/ 724470 h 3357086"/>
                            <a:gd name="connsiteX3" fmla="*/ 220666 w 4286212"/>
                            <a:gd name="connsiteY3" fmla="*/ 1271122 h 3357086"/>
                            <a:gd name="connsiteX4" fmla="*/ 508901 w 4286212"/>
                            <a:gd name="connsiteY4" fmla="*/ 1996678 h 3357086"/>
                            <a:gd name="connsiteX5" fmla="*/ 916405 w 4286212"/>
                            <a:gd name="connsiteY5" fmla="*/ 2583087 h 3357086"/>
                            <a:gd name="connsiteX6" fmla="*/ 1691658 w 4286212"/>
                            <a:gd name="connsiteY6" fmla="*/ 3070104 h 3357086"/>
                            <a:gd name="connsiteX7" fmla="*/ 2347640 w 4286212"/>
                            <a:gd name="connsiteY7" fmla="*/ 3258948 h 3357086"/>
                            <a:gd name="connsiteX8" fmla="*/ 2983745 w 4286212"/>
                            <a:gd name="connsiteY8" fmla="*/ 3348400 h 3357086"/>
                            <a:gd name="connsiteX9" fmla="*/ 3560214 w 4286212"/>
                            <a:gd name="connsiteY9" fmla="*/ 3050226 h 3357086"/>
                            <a:gd name="connsiteX10" fmla="*/ 3967719 w 4286212"/>
                            <a:gd name="connsiteY10" fmla="*/ 2364426 h 3357086"/>
                            <a:gd name="connsiteX11" fmla="*/ 4196319 w 4286212"/>
                            <a:gd name="connsiteY11" fmla="*/ 1609052 h 3357086"/>
                            <a:gd name="connsiteX12" fmla="*/ 4285771 w 4286212"/>
                            <a:gd name="connsiteY12" fmla="*/ 704591 h 3357086"/>
                            <a:gd name="connsiteX13" fmla="*/ 4226136 w 4286212"/>
                            <a:gd name="connsiteY13" fmla="*/ 128122 h 3357086"/>
                            <a:gd name="connsiteX14" fmla="*/ 4126745 w 4286212"/>
                            <a:gd name="connsiteY14" fmla="*/ 98304 h 3357086"/>
                            <a:gd name="connsiteX15" fmla="*/ 3927962 w 4286212"/>
                            <a:gd name="connsiteY15" fmla="*/ 217574 h 3357086"/>
                            <a:gd name="connsiteX16" fmla="*/ 3689423 w 4286212"/>
                            <a:gd name="connsiteY16" fmla="*/ 366661 h 3357086"/>
                            <a:gd name="connsiteX17" fmla="*/ 3520458 w 4286212"/>
                            <a:gd name="connsiteY17" fmla="*/ 644957 h 3357086"/>
                            <a:gd name="connsiteX18" fmla="*/ 3629788 w 4286212"/>
                            <a:gd name="connsiteY18" fmla="*/ 565443 h 3357086"/>
                            <a:gd name="connsiteX19" fmla="*/ 3868327 w 4286212"/>
                            <a:gd name="connsiteY19" fmla="*/ 416357 h 3357086"/>
                            <a:gd name="connsiteX20" fmla="*/ 4057171 w 4286212"/>
                            <a:gd name="connsiteY20" fmla="*/ 356722 h 3357086"/>
                            <a:gd name="connsiteX21" fmla="*/ 3878266 w 4286212"/>
                            <a:gd name="connsiteY21" fmla="*/ 873557 h 3357086"/>
                            <a:gd name="connsiteX22" fmla="*/ 3709301 w 4286212"/>
                            <a:gd name="connsiteY22" fmla="*/ 1678626 h 3357086"/>
                            <a:gd name="connsiteX23" fmla="*/ 3510519 w 4286212"/>
                            <a:gd name="connsiteY23" fmla="*/ 2404183 h 3357086"/>
                            <a:gd name="connsiteX24" fmla="*/ 3212345 w 4286212"/>
                            <a:gd name="connsiteY24" fmla="*/ 2573148 h 3357086"/>
                            <a:gd name="connsiteX25" fmla="*/ 2794901 w 4286212"/>
                            <a:gd name="connsiteY25" fmla="*/ 2374365 h 3357086"/>
                            <a:gd name="connsiteX26" fmla="*/ 2546423 w 4286212"/>
                            <a:gd name="connsiteY26" fmla="*/ 2026496 h 3357086"/>
                            <a:gd name="connsiteX27" fmla="*/ 2526545 w 4286212"/>
                            <a:gd name="connsiteY27" fmla="*/ 1579235 h 3357086"/>
                            <a:gd name="connsiteX28" fmla="*/ 2417214 w 4286212"/>
                            <a:gd name="connsiteY28" fmla="*/ 1161791 h 3357086"/>
                            <a:gd name="connsiteX29" fmla="*/ 2337701 w 4286212"/>
                            <a:gd name="connsiteY29" fmla="*/ 485930 h 3357086"/>
                            <a:gd name="connsiteX30" fmla="*/ 2317823 w 4286212"/>
                            <a:gd name="connsiteY30" fmla="*/ 197696 h 3357086"/>
                            <a:gd name="connsiteX31" fmla="*/ 2297945 w 4286212"/>
                            <a:gd name="connsiteY31" fmla="*/ 58548 h 3357086"/>
                            <a:gd name="connsiteX32" fmla="*/ 2168736 w 4286212"/>
                            <a:gd name="connsiteY32" fmla="*/ 38670 h 3357086"/>
                            <a:gd name="connsiteX33" fmla="*/ 2119040 w 4286212"/>
                            <a:gd name="connsiteY33" fmla="*/ 436235 h 3357086"/>
                            <a:gd name="connsiteX34" fmla="*/ 2039527 w 4286212"/>
                            <a:gd name="connsiteY34" fmla="*/ 1062400 h 3357086"/>
                            <a:gd name="connsiteX35" fmla="*/ 2079284 w 4286212"/>
                            <a:gd name="connsiteY35" fmla="*/ 1499722 h 3357086"/>
                            <a:gd name="connsiteX36" fmla="*/ 2119040 w 4286212"/>
                            <a:gd name="connsiteY36" fmla="*/ 1956922 h 3357086"/>
                            <a:gd name="connsiteX37" fmla="*/ 2228371 w 4286212"/>
                            <a:gd name="connsiteY37" fmla="*/ 2255096 h 3357086"/>
                            <a:gd name="connsiteX38" fmla="*/ 2566301 w 4286212"/>
                            <a:gd name="connsiteY38" fmla="*/ 2682478 h 3357086"/>
                            <a:gd name="connsiteX39" fmla="*/ 2665692 w 4286212"/>
                            <a:gd name="connsiteY39" fmla="*/ 2801748 h 3357086"/>
                            <a:gd name="connsiteX40" fmla="*/ 2655753 w 4286212"/>
                            <a:gd name="connsiteY40" fmla="*/ 2901139 h 3357086"/>
                            <a:gd name="connsiteX41" fmla="*/ 2407275 w 4286212"/>
                            <a:gd name="connsiteY41" fmla="*/ 2841504 h 3357086"/>
                            <a:gd name="connsiteX42" fmla="*/ 1661840 w 4286212"/>
                            <a:gd name="connsiteY42" fmla="*/ 2513513 h 3357086"/>
                            <a:gd name="connsiteX43" fmla="*/ 1313971 w 4286212"/>
                            <a:gd name="connsiteY43" fmla="*/ 2304791 h 3357086"/>
                            <a:gd name="connsiteX44" fmla="*/ 1015797 w 4286212"/>
                            <a:gd name="connsiteY44" fmla="*/ 1877409 h 3357086"/>
                            <a:gd name="connsiteX45" fmla="*/ 817014 w 4286212"/>
                            <a:gd name="connsiteY45" fmla="*/ 1609052 h 3357086"/>
                            <a:gd name="connsiteX46" fmla="*/ 578475 w 4286212"/>
                            <a:gd name="connsiteY46" fmla="*/ 972948 h 3357086"/>
                            <a:gd name="connsiteX47" fmla="*/ 399571 w 4286212"/>
                            <a:gd name="connsiteY47" fmla="*/ 605200 h 3357086"/>
                            <a:gd name="connsiteX48" fmla="*/ 369753 w 4286212"/>
                            <a:gd name="connsiteY48" fmla="*/ 316965 h 3357086"/>
                            <a:gd name="connsiteX49" fmla="*/ 618232 w 4286212"/>
                            <a:gd name="connsiteY49" fmla="*/ 217574 h 3357086"/>
                            <a:gd name="connsiteX50" fmla="*/ 976040 w 4286212"/>
                            <a:gd name="connsiteY50" fmla="*/ 277209 h 3357086"/>
                            <a:gd name="connsiteX51" fmla="*/ 1174823 w 4286212"/>
                            <a:gd name="connsiteY51" fmla="*/ 565443 h 3357086"/>
                            <a:gd name="connsiteX52" fmla="*/ 1264275 w 4286212"/>
                            <a:gd name="connsiteY52" fmla="*/ 794043 h 3357086"/>
                            <a:gd name="connsiteX53" fmla="*/ 1234458 w 4286212"/>
                            <a:gd name="connsiteY53" fmla="*/ 535626 h 3357086"/>
                            <a:gd name="connsiteX54" fmla="*/ 1075432 w 4286212"/>
                            <a:gd name="connsiteY54" fmla="*/ 297087 h 3357086"/>
                            <a:gd name="connsiteX55" fmla="*/ 777258 w 4286212"/>
                            <a:gd name="connsiteY55" fmla="*/ 88365 h 3357086"/>
                            <a:gd name="connsiteX56" fmla="*/ 498962 w 4286212"/>
                            <a:gd name="connsiteY56" fmla="*/ 108243 h 3357086"/>
                            <a:gd name="connsiteX57" fmla="*/ 290240 w 4286212"/>
                            <a:gd name="connsiteY57" fmla="*/ 98304 h 3357086"/>
                            <a:gd name="connsiteX58" fmla="*/ 240545 w 4286212"/>
                            <a:gd name="connsiteY58" fmla="*/ 58548 h 33570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</a:cxnLst>
                          <a:rect l="l" t="t" r="r" b="b"/>
                          <a:pathLst>
                            <a:path w="4286212" h="3357086">
                              <a:moveTo>
                                <a:pt x="240545" y="58548"/>
                              </a:moveTo>
                              <a:cubicBezTo>
                                <a:pt x="192506" y="50265"/>
                                <a:pt x="20227" y="-62378"/>
                                <a:pt x="2005" y="48609"/>
                              </a:cubicBezTo>
                              <a:cubicBezTo>
                                <a:pt x="-16217" y="159596"/>
                                <a:pt x="94771" y="520718"/>
                                <a:pt x="131214" y="724470"/>
                              </a:cubicBezTo>
                              <a:cubicBezTo>
                                <a:pt x="167657" y="928222"/>
                                <a:pt x="157718" y="1059088"/>
                                <a:pt x="220666" y="1271122"/>
                              </a:cubicBezTo>
                              <a:cubicBezTo>
                                <a:pt x="283614" y="1483156"/>
                                <a:pt x="392945" y="1778017"/>
                                <a:pt x="508901" y="1996678"/>
                              </a:cubicBezTo>
                              <a:cubicBezTo>
                                <a:pt x="624858" y="2215339"/>
                                <a:pt x="719279" y="2404183"/>
                                <a:pt x="916405" y="2583087"/>
                              </a:cubicBezTo>
                              <a:cubicBezTo>
                                <a:pt x="1113531" y="2761991"/>
                                <a:pt x="1453119" y="2957461"/>
                                <a:pt x="1691658" y="3070104"/>
                              </a:cubicBezTo>
                              <a:cubicBezTo>
                                <a:pt x="1930197" y="3182747"/>
                                <a:pt x="2132292" y="3212565"/>
                                <a:pt x="2347640" y="3258948"/>
                              </a:cubicBezTo>
                              <a:cubicBezTo>
                                <a:pt x="2562988" y="3305331"/>
                                <a:pt x="2781649" y="3383187"/>
                                <a:pt x="2983745" y="3348400"/>
                              </a:cubicBezTo>
                              <a:cubicBezTo>
                                <a:pt x="3185841" y="3313613"/>
                                <a:pt x="3396218" y="3214222"/>
                                <a:pt x="3560214" y="3050226"/>
                              </a:cubicBezTo>
                              <a:cubicBezTo>
                                <a:pt x="3724210" y="2886230"/>
                                <a:pt x="3861702" y="2604622"/>
                                <a:pt x="3967719" y="2364426"/>
                              </a:cubicBezTo>
                              <a:cubicBezTo>
                                <a:pt x="4073737" y="2124230"/>
                                <a:pt x="4143310" y="1885691"/>
                                <a:pt x="4196319" y="1609052"/>
                              </a:cubicBezTo>
                              <a:cubicBezTo>
                                <a:pt x="4249328" y="1332413"/>
                                <a:pt x="4280802" y="951413"/>
                                <a:pt x="4285771" y="704591"/>
                              </a:cubicBezTo>
                              <a:cubicBezTo>
                                <a:pt x="4290741" y="457769"/>
                                <a:pt x="4252640" y="229170"/>
                                <a:pt x="4226136" y="128122"/>
                              </a:cubicBezTo>
                              <a:cubicBezTo>
                                <a:pt x="4199632" y="27074"/>
                                <a:pt x="4176441" y="83395"/>
                                <a:pt x="4126745" y="98304"/>
                              </a:cubicBezTo>
                              <a:cubicBezTo>
                                <a:pt x="4077049" y="113213"/>
                                <a:pt x="4000849" y="172848"/>
                                <a:pt x="3927962" y="217574"/>
                              </a:cubicBezTo>
                              <a:cubicBezTo>
                                <a:pt x="3855075" y="262300"/>
                                <a:pt x="3757340" y="295431"/>
                                <a:pt x="3689423" y="366661"/>
                              </a:cubicBezTo>
                              <a:cubicBezTo>
                                <a:pt x="3621506" y="437892"/>
                                <a:pt x="3530397" y="611827"/>
                                <a:pt x="3520458" y="644957"/>
                              </a:cubicBezTo>
                              <a:cubicBezTo>
                                <a:pt x="3510519" y="678087"/>
                                <a:pt x="3571810" y="603543"/>
                                <a:pt x="3629788" y="565443"/>
                              </a:cubicBezTo>
                              <a:cubicBezTo>
                                <a:pt x="3687766" y="527343"/>
                                <a:pt x="3797097" y="451144"/>
                                <a:pt x="3868327" y="416357"/>
                              </a:cubicBezTo>
                              <a:cubicBezTo>
                                <a:pt x="3939558" y="381570"/>
                                <a:pt x="4055515" y="280522"/>
                                <a:pt x="4057171" y="356722"/>
                              </a:cubicBezTo>
                              <a:cubicBezTo>
                                <a:pt x="4058828" y="432922"/>
                                <a:pt x="3936244" y="653240"/>
                                <a:pt x="3878266" y="873557"/>
                              </a:cubicBezTo>
                              <a:cubicBezTo>
                                <a:pt x="3820288" y="1093874"/>
                                <a:pt x="3770592" y="1423522"/>
                                <a:pt x="3709301" y="1678626"/>
                              </a:cubicBezTo>
                              <a:cubicBezTo>
                                <a:pt x="3648010" y="1933730"/>
                                <a:pt x="3593345" y="2255096"/>
                                <a:pt x="3510519" y="2404183"/>
                              </a:cubicBezTo>
                              <a:cubicBezTo>
                                <a:pt x="3427693" y="2553270"/>
                                <a:pt x="3331615" y="2578118"/>
                                <a:pt x="3212345" y="2573148"/>
                              </a:cubicBezTo>
                              <a:cubicBezTo>
                                <a:pt x="3093075" y="2568178"/>
                                <a:pt x="2905888" y="2465474"/>
                                <a:pt x="2794901" y="2374365"/>
                              </a:cubicBezTo>
                              <a:cubicBezTo>
                                <a:pt x="2683914" y="2283256"/>
                                <a:pt x="2591149" y="2159018"/>
                                <a:pt x="2546423" y="2026496"/>
                              </a:cubicBezTo>
                              <a:cubicBezTo>
                                <a:pt x="2501697" y="1893974"/>
                                <a:pt x="2548080" y="1723353"/>
                                <a:pt x="2526545" y="1579235"/>
                              </a:cubicBezTo>
                              <a:cubicBezTo>
                                <a:pt x="2505010" y="1435118"/>
                                <a:pt x="2448688" y="1344008"/>
                                <a:pt x="2417214" y="1161791"/>
                              </a:cubicBezTo>
                              <a:cubicBezTo>
                                <a:pt x="2385740" y="979574"/>
                                <a:pt x="2354266" y="646612"/>
                                <a:pt x="2337701" y="485930"/>
                              </a:cubicBezTo>
                              <a:cubicBezTo>
                                <a:pt x="2321136" y="325248"/>
                                <a:pt x="2324449" y="268926"/>
                                <a:pt x="2317823" y="197696"/>
                              </a:cubicBezTo>
                              <a:cubicBezTo>
                                <a:pt x="2311197" y="126466"/>
                                <a:pt x="2322793" y="85052"/>
                                <a:pt x="2297945" y="58548"/>
                              </a:cubicBezTo>
                              <a:cubicBezTo>
                                <a:pt x="2273097" y="32044"/>
                                <a:pt x="2198554" y="-24278"/>
                                <a:pt x="2168736" y="38670"/>
                              </a:cubicBezTo>
                              <a:cubicBezTo>
                                <a:pt x="2138918" y="101618"/>
                                <a:pt x="2140575" y="265613"/>
                                <a:pt x="2119040" y="436235"/>
                              </a:cubicBezTo>
                              <a:cubicBezTo>
                                <a:pt x="2097505" y="606857"/>
                                <a:pt x="2046153" y="885152"/>
                                <a:pt x="2039527" y="1062400"/>
                              </a:cubicBezTo>
                              <a:cubicBezTo>
                                <a:pt x="2032901" y="1239648"/>
                                <a:pt x="2066032" y="1350635"/>
                                <a:pt x="2079284" y="1499722"/>
                              </a:cubicBezTo>
                              <a:cubicBezTo>
                                <a:pt x="2092536" y="1648809"/>
                                <a:pt x="2094192" y="1831026"/>
                                <a:pt x="2119040" y="1956922"/>
                              </a:cubicBezTo>
                              <a:cubicBezTo>
                                <a:pt x="2143888" y="2082818"/>
                                <a:pt x="2153827" y="2134170"/>
                                <a:pt x="2228371" y="2255096"/>
                              </a:cubicBezTo>
                              <a:cubicBezTo>
                                <a:pt x="2302915" y="2376022"/>
                                <a:pt x="2493414" y="2591369"/>
                                <a:pt x="2566301" y="2682478"/>
                              </a:cubicBezTo>
                              <a:cubicBezTo>
                                <a:pt x="2639188" y="2773587"/>
                                <a:pt x="2650783" y="2765305"/>
                                <a:pt x="2665692" y="2801748"/>
                              </a:cubicBezTo>
                              <a:cubicBezTo>
                                <a:pt x="2680601" y="2838191"/>
                                <a:pt x="2698823" y="2894513"/>
                                <a:pt x="2655753" y="2901139"/>
                              </a:cubicBezTo>
                              <a:cubicBezTo>
                                <a:pt x="2612684" y="2907765"/>
                                <a:pt x="2572927" y="2906108"/>
                                <a:pt x="2407275" y="2841504"/>
                              </a:cubicBezTo>
                              <a:cubicBezTo>
                                <a:pt x="2241623" y="2776900"/>
                                <a:pt x="1844057" y="2602965"/>
                                <a:pt x="1661840" y="2513513"/>
                              </a:cubicBezTo>
                              <a:cubicBezTo>
                                <a:pt x="1479623" y="2424061"/>
                                <a:pt x="1421645" y="2410808"/>
                                <a:pt x="1313971" y="2304791"/>
                              </a:cubicBezTo>
                              <a:cubicBezTo>
                                <a:pt x="1206297" y="2198774"/>
                                <a:pt x="1098623" y="1993366"/>
                                <a:pt x="1015797" y="1877409"/>
                              </a:cubicBezTo>
                              <a:cubicBezTo>
                                <a:pt x="932971" y="1761453"/>
                                <a:pt x="889901" y="1759795"/>
                                <a:pt x="817014" y="1609052"/>
                              </a:cubicBezTo>
                              <a:cubicBezTo>
                                <a:pt x="744127" y="1458309"/>
                                <a:pt x="648049" y="1140257"/>
                                <a:pt x="578475" y="972948"/>
                              </a:cubicBezTo>
                              <a:cubicBezTo>
                                <a:pt x="508901" y="805639"/>
                                <a:pt x="434358" y="714531"/>
                                <a:pt x="399571" y="605200"/>
                              </a:cubicBezTo>
                              <a:cubicBezTo>
                                <a:pt x="364784" y="495869"/>
                                <a:pt x="333310" y="381569"/>
                                <a:pt x="369753" y="316965"/>
                              </a:cubicBezTo>
                              <a:cubicBezTo>
                                <a:pt x="406196" y="252361"/>
                                <a:pt x="517184" y="224200"/>
                                <a:pt x="618232" y="217574"/>
                              </a:cubicBezTo>
                              <a:cubicBezTo>
                                <a:pt x="719280" y="210948"/>
                                <a:pt x="883275" y="219231"/>
                                <a:pt x="976040" y="277209"/>
                              </a:cubicBezTo>
                              <a:cubicBezTo>
                                <a:pt x="1068805" y="335187"/>
                                <a:pt x="1126784" y="479304"/>
                                <a:pt x="1174823" y="565443"/>
                              </a:cubicBezTo>
                              <a:cubicBezTo>
                                <a:pt x="1222862" y="651582"/>
                                <a:pt x="1254336" y="799013"/>
                                <a:pt x="1264275" y="794043"/>
                              </a:cubicBezTo>
                              <a:cubicBezTo>
                                <a:pt x="1274214" y="789074"/>
                                <a:pt x="1265932" y="618452"/>
                                <a:pt x="1234458" y="535626"/>
                              </a:cubicBezTo>
                              <a:cubicBezTo>
                                <a:pt x="1202984" y="452800"/>
                                <a:pt x="1151632" y="371630"/>
                                <a:pt x="1075432" y="297087"/>
                              </a:cubicBezTo>
                              <a:cubicBezTo>
                                <a:pt x="999232" y="222544"/>
                                <a:pt x="873336" y="119839"/>
                                <a:pt x="777258" y="88365"/>
                              </a:cubicBezTo>
                              <a:cubicBezTo>
                                <a:pt x="681180" y="56891"/>
                                <a:pt x="580132" y="106587"/>
                                <a:pt x="498962" y="108243"/>
                              </a:cubicBezTo>
                              <a:cubicBezTo>
                                <a:pt x="417792" y="109899"/>
                                <a:pt x="339936" y="109899"/>
                                <a:pt x="290240" y="98304"/>
                              </a:cubicBezTo>
                              <a:cubicBezTo>
                                <a:pt x="240544" y="86709"/>
                                <a:pt x="288584" y="66831"/>
                                <a:pt x="240545" y="58548"/>
                              </a:cubicBezTo>
                              <a:close/>
                            </a:path>
                          </a:pathLst>
                        </a:custGeom>
                        <a:pattFill prst="pct5">
                          <a:fgClr>
                            <a:srgbClr val="C00000"/>
                          </a:fgClr>
                          <a:bgClr>
                            <a:srgbClr val="FF5050"/>
                          </a:bgClr>
                        </a:pattFill>
                        <a:ln w="9525" cap="flat" cmpd="sng" algn="ctr">
                          <a:solidFill>
                            <a:srgbClr val="FF5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cs-CZ" sz="2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55" name="Volný tvar 21"/>
                        <p:cNvSpPr/>
                        <p:nvPr/>
                      </p:nvSpPr>
                      <p:spPr bwMode="auto">
                        <a:xfrm>
                          <a:off x="3756615" y="1917295"/>
                          <a:ext cx="150545" cy="699132"/>
                        </a:xfrm>
                        <a:custGeom>
                          <a:avLst/>
                          <a:gdLst>
                            <a:gd name="connsiteX0" fmla="*/ 109707 w 275193"/>
                            <a:gd name="connsiteY0" fmla="*/ 10896 h 699132"/>
                            <a:gd name="connsiteX1" fmla="*/ 20255 w 275193"/>
                            <a:gd name="connsiteY1" fmla="*/ 209679 h 699132"/>
                            <a:gd name="connsiteX2" fmla="*/ 376 w 275193"/>
                            <a:gd name="connsiteY2" fmla="*/ 587366 h 699132"/>
                            <a:gd name="connsiteX3" fmla="*/ 30194 w 275193"/>
                            <a:gd name="connsiteY3" fmla="*/ 696696 h 699132"/>
                            <a:gd name="connsiteX4" fmla="*/ 129585 w 275193"/>
                            <a:gd name="connsiteY4" fmla="*/ 507853 h 699132"/>
                            <a:gd name="connsiteX5" fmla="*/ 189220 w 275193"/>
                            <a:gd name="connsiteY5" fmla="*/ 249435 h 699132"/>
                            <a:gd name="connsiteX6" fmla="*/ 238915 w 275193"/>
                            <a:gd name="connsiteY6" fmla="*/ 90409 h 699132"/>
                            <a:gd name="connsiteX7" fmla="*/ 268733 w 275193"/>
                            <a:gd name="connsiteY7" fmla="*/ 30775 h 699132"/>
                            <a:gd name="connsiteX8" fmla="*/ 109707 w 275193"/>
                            <a:gd name="connsiteY8" fmla="*/ 10896 h 6991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75193" h="699132">
                              <a:moveTo>
                                <a:pt x="109707" y="10896"/>
                              </a:moveTo>
                              <a:cubicBezTo>
                                <a:pt x="68294" y="40713"/>
                                <a:pt x="38477" y="113601"/>
                                <a:pt x="20255" y="209679"/>
                              </a:cubicBezTo>
                              <a:cubicBezTo>
                                <a:pt x="2033" y="305757"/>
                                <a:pt x="-1280" y="506197"/>
                                <a:pt x="376" y="587366"/>
                              </a:cubicBezTo>
                              <a:cubicBezTo>
                                <a:pt x="2032" y="668535"/>
                                <a:pt x="8659" y="709948"/>
                                <a:pt x="30194" y="696696"/>
                              </a:cubicBezTo>
                              <a:cubicBezTo>
                                <a:pt x="51729" y="683444"/>
                                <a:pt x="103081" y="582396"/>
                                <a:pt x="129585" y="507853"/>
                              </a:cubicBezTo>
                              <a:cubicBezTo>
                                <a:pt x="156089" y="433310"/>
                                <a:pt x="170998" y="319009"/>
                                <a:pt x="189220" y="249435"/>
                              </a:cubicBezTo>
                              <a:cubicBezTo>
                                <a:pt x="207442" y="179861"/>
                                <a:pt x="225663" y="126852"/>
                                <a:pt x="238915" y="90409"/>
                              </a:cubicBezTo>
                              <a:cubicBezTo>
                                <a:pt x="252167" y="53966"/>
                                <a:pt x="290268" y="40714"/>
                                <a:pt x="268733" y="30775"/>
                              </a:cubicBezTo>
                              <a:cubicBezTo>
                                <a:pt x="247198" y="20836"/>
                                <a:pt x="151120" y="-18921"/>
                                <a:pt x="109707" y="10896"/>
                              </a:cubicBezTo>
                              <a:close/>
                            </a:path>
                          </a:pathLst>
                        </a:custGeom>
                        <a:pattFill prst="pct5">
                          <a:fgClr>
                            <a:srgbClr val="C00000"/>
                          </a:fgClr>
                          <a:bgClr>
                            <a:srgbClr val="FF5050"/>
                          </a:bgClr>
                        </a:patt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cs-CZ" sz="2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56" name="Volný tvar 55"/>
                        <p:cNvSpPr/>
                        <p:nvPr/>
                      </p:nvSpPr>
                      <p:spPr bwMode="auto">
                        <a:xfrm>
                          <a:off x="5396142" y="1896680"/>
                          <a:ext cx="160767" cy="390559"/>
                        </a:xfrm>
                        <a:custGeom>
                          <a:avLst/>
                          <a:gdLst>
                            <a:gd name="connsiteX0" fmla="*/ 60441 w 160767"/>
                            <a:gd name="connsiteY0" fmla="*/ 21572 h 390559"/>
                            <a:gd name="connsiteX1" fmla="*/ 60441 w 160767"/>
                            <a:gd name="connsiteY1" fmla="*/ 230294 h 390559"/>
                            <a:gd name="connsiteX2" fmla="*/ 806 w 160767"/>
                            <a:gd name="connsiteY2" fmla="*/ 389320 h 390559"/>
                            <a:gd name="connsiteX3" fmla="*/ 110136 w 160767"/>
                            <a:gd name="connsiteY3" fmla="*/ 289929 h 390559"/>
                            <a:gd name="connsiteX4" fmla="*/ 159832 w 160767"/>
                            <a:gd name="connsiteY4" fmla="*/ 41450 h 390559"/>
                            <a:gd name="connsiteX5" fmla="*/ 60441 w 160767"/>
                            <a:gd name="connsiteY5" fmla="*/ 21572 h 39055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60767" h="390559">
                              <a:moveTo>
                                <a:pt x="60441" y="21572"/>
                              </a:moveTo>
                              <a:cubicBezTo>
                                <a:pt x="43876" y="53046"/>
                                <a:pt x="70380" y="169003"/>
                                <a:pt x="60441" y="230294"/>
                              </a:cubicBezTo>
                              <a:cubicBezTo>
                                <a:pt x="50502" y="291585"/>
                                <a:pt x="-7476" y="379381"/>
                                <a:pt x="806" y="389320"/>
                              </a:cubicBezTo>
                              <a:cubicBezTo>
                                <a:pt x="9088" y="399259"/>
                                <a:pt x="83632" y="347907"/>
                                <a:pt x="110136" y="289929"/>
                              </a:cubicBezTo>
                              <a:cubicBezTo>
                                <a:pt x="136640" y="231951"/>
                                <a:pt x="166458" y="92802"/>
                                <a:pt x="159832" y="41450"/>
                              </a:cubicBezTo>
                              <a:cubicBezTo>
                                <a:pt x="153206" y="-9902"/>
                                <a:pt x="77006" y="-9902"/>
                                <a:pt x="60441" y="21572"/>
                              </a:cubicBezTo>
                              <a:close/>
                            </a:path>
                          </a:pathLst>
                        </a:custGeom>
                        <a:pattFill prst="pct5">
                          <a:fgClr>
                            <a:srgbClr val="C00000"/>
                          </a:fgClr>
                          <a:bgClr>
                            <a:srgbClr val="FF5050"/>
                          </a:bgClr>
                        </a:patt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cs-CZ" sz="2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53" name="Volný tvar 52"/>
                      <p:cNvSpPr/>
                      <p:nvPr/>
                    </p:nvSpPr>
                    <p:spPr bwMode="auto">
                      <a:xfrm>
                        <a:off x="2454965" y="2067339"/>
                        <a:ext cx="4353388" cy="3306345"/>
                      </a:xfrm>
                      <a:custGeom>
                        <a:avLst/>
                        <a:gdLst>
                          <a:gd name="connsiteX0" fmla="*/ 0 w 4353388"/>
                          <a:gd name="connsiteY0" fmla="*/ 0 h 3306345"/>
                          <a:gd name="connsiteX1" fmla="*/ 59635 w 4353388"/>
                          <a:gd name="connsiteY1" fmla="*/ 357809 h 3306345"/>
                          <a:gd name="connsiteX2" fmla="*/ 119270 w 4353388"/>
                          <a:gd name="connsiteY2" fmla="*/ 626165 h 3306345"/>
                          <a:gd name="connsiteX3" fmla="*/ 159026 w 4353388"/>
                          <a:gd name="connsiteY3" fmla="*/ 894522 h 3306345"/>
                          <a:gd name="connsiteX4" fmla="*/ 357809 w 4353388"/>
                          <a:gd name="connsiteY4" fmla="*/ 1639957 h 3306345"/>
                          <a:gd name="connsiteX5" fmla="*/ 795131 w 4353388"/>
                          <a:gd name="connsiteY5" fmla="*/ 2365513 h 3306345"/>
                          <a:gd name="connsiteX6" fmla="*/ 1729409 w 4353388"/>
                          <a:gd name="connsiteY6" fmla="*/ 3071191 h 3306345"/>
                          <a:gd name="connsiteX7" fmla="*/ 3031435 w 4353388"/>
                          <a:gd name="connsiteY7" fmla="*/ 3299791 h 3306345"/>
                          <a:gd name="connsiteX8" fmla="*/ 3747052 w 4353388"/>
                          <a:gd name="connsiteY8" fmla="*/ 2862470 h 3306345"/>
                          <a:gd name="connsiteX9" fmla="*/ 4104861 w 4353388"/>
                          <a:gd name="connsiteY9" fmla="*/ 2057400 h 3306345"/>
                          <a:gd name="connsiteX10" fmla="*/ 4273826 w 4353388"/>
                          <a:gd name="connsiteY10" fmla="*/ 1371600 h 3306345"/>
                          <a:gd name="connsiteX11" fmla="*/ 4353339 w 4353388"/>
                          <a:gd name="connsiteY11" fmla="*/ 586409 h 3306345"/>
                          <a:gd name="connsiteX12" fmla="*/ 4263887 w 4353388"/>
                          <a:gd name="connsiteY12" fmla="*/ 49696 h 33063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4353388" h="3306345">
                            <a:moveTo>
                              <a:pt x="0" y="0"/>
                            </a:moveTo>
                            <a:cubicBezTo>
                              <a:pt x="19878" y="126724"/>
                              <a:pt x="39757" y="253448"/>
                              <a:pt x="59635" y="357809"/>
                            </a:cubicBezTo>
                            <a:cubicBezTo>
                              <a:pt x="79513" y="462170"/>
                              <a:pt x="102705" y="536713"/>
                              <a:pt x="119270" y="626165"/>
                            </a:cubicBezTo>
                            <a:cubicBezTo>
                              <a:pt x="135835" y="715617"/>
                              <a:pt x="119270" y="725557"/>
                              <a:pt x="159026" y="894522"/>
                            </a:cubicBezTo>
                            <a:cubicBezTo>
                              <a:pt x="198782" y="1063487"/>
                              <a:pt x="251792" y="1394792"/>
                              <a:pt x="357809" y="1639957"/>
                            </a:cubicBezTo>
                            <a:cubicBezTo>
                              <a:pt x="463827" y="1885122"/>
                              <a:pt x="566531" y="2126974"/>
                              <a:pt x="795131" y="2365513"/>
                            </a:cubicBezTo>
                            <a:cubicBezTo>
                              <a:pt x="1023731" y="2604052"/>
                              <a:pt x="1356692" y="2915478"/>
                              <a:pt x="1729409" y="3071191"/>
                            </a:cubicBezTo>
                            <a:cubicBezTo>
                              <a:pt x="2102126" y="3226904"/>
                              <a:pt x="2695161" y="3334578"/>
                              <a:pt x="3031435" y="3299791"/>
                            </a:cubicBezTo>
                            <a:cubicBezTo>
                              <a:pt x="3367709" y="3265004"/>
                              <a:pt x="3568148" y="3069535"/>
                              <a:pt x="3747052" y="2862470"/>
                            </a:cubicBezTo>
                            <a:cubicBezTo>
                              <a:pt x="3925956" y="2655405"/>
                              <a:pt x="4017065" y="2305878"/>
                              <a:pt x="4104861" y="2057400"/>
                            </a:cubicBezTo>
                            <a:cubicBezTo>
                              <a:pt x="4192657" y="1808922"/>
                              <a:pt x="4232413" y="1616765"/>
                              <a:pt x="4273826" y="1371600"/>
                            </a:cubicBezTo>
                            <a:cubicBezTo>
                              <a:pt x="4315239" y="1126435"/>
                              <a:pt x="4354995" y="806726"/>
                              <a:pt x="4353339" y="586409"/>
                            </a:cubicBezTo>
                            <a:cubicBezTo>
                              <a:pt x="4351683" y="366092"/>
                              <a:pt x="4307785" y="207894"/>
                              <a:pt x="4263887" y="49696"/>
                            </a:cubicBezTo>
                          </a:path>
                        </a:pathLst>
                      </a:custGeom>
                      <a:noFill/>
                      <a:ln w="76200" cap="flat" cmpd="sng" algn="ctr">
                        <a:solidFill>
                          <a:srgbClr val="3399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endParaRPr>
                      </a:p>
                    </p:txBody>
                  </p:sp>
                </p:grpSp>
                <p:cxnSp>
                  <p:nvCxnSpPr>
                    <p:cNvPr id="48" name="Zakřivená spojnice 43"/>
                    <p:cNvCxnSpPr/>
                    <p:nvPr/>
                  </p:nvCxnSpPr>
                  <p:spPr bwMode="auto">
                    <a:xfrm rot="16200000" flipH="1">
                      <a:off x="2855640" y="2708920"/>
                      <a:ext cx="1152128" cy="288032"/>
                    </a:xfrm>
                    <a:prstGeom prst="curvedConnector3">
                      <a:avLst/>
                    </a:prstGeom>
                    <a:solidFill>
                      <a:schemeClr val="accent1"/>
                    </a:solidFill>
                    <a:ln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triangle"/>
                      <a:tailEnd type="triangle"/>
                    </a:ln>
                    <a:effectLst/>
                  </p:spPr>
                </p:cxnSp>
                <p:cxnSp>
                  <p:nvCxnSpPr>
                    <p:cNvPr id="49" name="Přímá spojnice se šipkou 50"/>
                    <p:cNvCxnSpPr/>
                    <p:nvPr/>
                  </p:nvCxnSpPr>
                  <p:spPr bwMode="auto">
                    <a:xfrm>
                      <a:off x="2639616" y="1916832"/>
                      <a:ext cx="0" cy="576063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50" name="Přímá spojnice se šipkou 53"/>
                    <p:cNvCxnSpPr/>
                    <p:nvPr/>
                  </p:nvCxnSpPr>
                  <p:spPr bwMode="auto">
                    <a:xfrm flipV="1">
                      <a:off x="2677022" y="2694646"/>
                      <a:ext cx="0" cy="576063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51" name="Přímá spojnice se šipkou 56"/>
                    <p:cNvCxnSpPr/>
                    <p:nvPr/>
                  </p:nvCxnSpPr>
                  <p:spPr bwMode="auto">
                    <a:xfrm rot="5400000" flipV="1">
                      <a:off x="2279575" y="2276871"/>
                      <a:ext cx="0" cy="576063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50800" cap="flat" cmpd="sng" algn="ctr">
                      <a:solidFill>
                        <a:schemeClr val="accent4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</p:grpSp>
              <p:sp>
                <p:nvSpPr>
                  <p:cNvPr id="46" name="TextovéPole 45"/>
                  <p:cNvSpPr txBox="1"/>
                  <p:nvPr/>
                </p:nvSpPr>
                <p:spPr>
                  <a:xfrm>
                    <a:off x="1209413" y="1643200"/>
                    <a:ext cx="1512169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dirty="0" smtClean="0">
                        <a:solidFill>
                          <a:schemeClr val="bg2"/>
                        </a:solidFill>
                      </a:rPr>
                      <a:t>PK</a:t>
                    </a:r>
                    <a:endParaRPr lang="cs-CZ" sz="1600" dirty="0">
                      <a:solidFill>
                        <a:schemeClr val="bg2"/>
                      </a:solidFill>
                    </a:endParaRPr>
                  </a:p>
                </p:txBody>
              </p:sp>
            </p:grpSp>
            <p:sp>
              <p:nvSpPr>
                <p:cNvPr id="44" name="TextovéPole 43"/>
                <p:cNvSpPr txBox="1"/>
                <p:nvPr/>
              </p:nvSpPr>
              <p:spPr>
                <a:xfrm>
                  <a:off x="3619414" y="1631436"/>
                  <a:ext cx="100811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dirty="0" smtClean="0">
                      <a:solidFill>
                        <a:schemeClr val="bg2"/>
                      </a:solidFill>
                    </a:rPr>
                    <a:t>LK</a:t>
                  </a:r>
                  <a:endParaRPr lang="cs-CZ" sz="1600" dirty="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40" name="TextovéPole 39"/>
              <p:cNvSpPr txBox="1"/>
              <p:nvPr/>
            </p:nvSpPr>
            <p:spPr>
              <a:xfrm>
                <a:off x="-14834" y="3499961"/>
                <a:ext cx="1293201" cy="612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dirty="0" smtClean="0">
                    <a:solidFill>
                      <a:schemeClr val="bg2"/>
                    </a:solidFill>
                  </a:rPr>
                  <a:t>stěna hrudníku</a:t>
                </a:r>
                <a:endParaRPr lang="cs-CZ" sz="1200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41" name="Obdélníkový bublinový popisek 78"/>
              <p:cNvSpPr/>
              <p:nvPr/>
            </p:nvSpPr>
            <p:spPr bwMode="auto">
              <a:xfrm>
                <a:off x="1506583" y="3855763"/>
                <a:ext cx="1090092" cy="1015286"/>
              </a:xfrm>
              <a:prstGeom prst="wedgeRectCallout">
                <a:avLst>
                  <a:gd name="adj1" fmla="val 83554"/>
                  <a:gd name="adj2" fmla="val -210670"/>
                </a:avLst>
              </a:prstGeom>
              <a:noFill/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pic>
            <p:nvPicPr>
              <p:cNvPr id="42" name="Picture 2" descr="https://ars.els-cdn.com/content/image/1-s2.0-S1053249817317291-gr2_lrg.jpg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12458" t="61842" r="76467" b="18421"/>
              <a:stretch/>
            </p:blipFill>
            <p:spPr bwMode="auto">
              <a:xfrm>
                <a:off x="1564907" y="3921866"/>
                <a:ext cx="972272" cy="911505"/>
              </a:xfrm>
              <a:prstGeom prst="rect">
                <a:avLst/>
              </a:prstGeom>
              <a:noFill/>
            </p:spPr>
          </p:pic>
        </p:grpSp>
        <p:grpSp>
          <p:nvGrpSpPr>
            <p:cNvPr id="19" name="Skupina 81"/>
            <p:cNvGrpSpPr>
              <a:grpSpLocks noChangeAspect="1"/>
            </p:cNvGrpSpPr>
            <p:nvPr/>
          </p:nvGrpSpPr>
          <p:grpSpPr>
            <a:xfrm>
              <a:off x="7104112" y="2492896"/>
              <a:ext cx="4389125" cy="3996000"/>
              <a:chOff x="6201400" y="98080"/>
              <a:chExt cx="5205660" cy="4739395"/>
            </a:xfrm>
          </p:grpSpPr>
          <p:sp>
            <p:nvSpPr>
              <p:cNvPr id="11" name="Volný tvar 10"/>
              <p:cNvSpPr/>
              <p:nvPr/>
            </p:nvSpPr>
            <p:spPr bwMode="auto">
              <a:xfrm rot="21333732">
                <a:off x="6594886" y="193914"/>
                <a:ext cx="673804" cy="4015409"/>
              </a:xfrm>
              <a:custGeom>
                <a:avLst/>
                <a:gdLst>
                  <a:gd name="connsiteX0" fmla="*/ 0 w 673804"/>
                  <a:gd name="connsiteY0" fmla="*/ 0 h 4015409"/>
                  <a:gd name="connsiteX1" fmla="*/ 238540 w 673804"/>
                  <a:gd name="connsiteY1" fmla="*/ 506896 h 4015409"/>
                  <a:gd name="connsiteX2" fmla="*/ 397566 w 673804"/>
                  <a:gd name="connsiteY2" fmla="*/ 1093305 h 4015409"/>
                  <a:gd name="connsiteX3" fmla="*/ 536714 w 673804"/>
                  <a:gd name="connsiteY3" fmla="*/ 1838739 h 4015409"/>
                  <a:gd name="connsiteX4" fmla="*/ 665922 w 673804"/>
                  <a:gd name="connsiteY4" fmla="*/ 2872409 h 4015409"/>
                  <a:gd name="connsiteX5" fmla="*/ 655983 w 673804"/>
                  <a:gd name="connsiteY5" fmla="*/ 3548270 h 4015409"/>
                  <a:gd name="connsiteX6" fmla="*/ 626166 w 673804"/>
                  <a:gd name="connsiteY6" fmla="*/ 4015409 h 4015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3804" h="4015409">
                    <a:moveTo>
                      <a:pt x="0" y="0"/>
                    </a:moveTo>
                    <a:cubicBezTo>
                      <a:pt x="86139" y="162339"/>
                      <a:pt x="172279" y="324679"/>
                      <a:pt x="238540" y="506896"/>
                    </a:cubicBezTo>
                    <a:cubicBezTo>
                      <a:pt x="304801" y="689114"/>
                      <a:pt x="347870" y="871331"/>
                      <a:pt x="397566" y="1093305"/>
                    </a:cubicBezTo>
                    <a:cubicBezTo>
                      <a:pt x="447262" y="1315279"/>
                      <a:pt x="491988" y="1542222"/>
                      <a:pt x="536714" y="1838739"/>
                    </a:cubicBezTo>
                    <a:cubicBezTo>
                      <a:pt x="581440" y="2135256"/>
                      <a:pt x="646044" y="2587487"/>
                      <a:pt x="665922" y="2872409"/>
                    </a:cubicBezTo>
                    <a:cubicBezTo>
                      <a:pt x="685800" y="3157331"/>
                      <a:pt x="662609" y="3357770"/>
                      <a:pt x="655983" y="3548270"/>
                    </a:cubicBezTo>
                    <a:cubicBezTo>
                      <a:pt x="649357" y="3738770"/>
                      <a:pt x="637761" y="3877089"/>
                      <a:pt x="626166" y="4015409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21" name="Skupina 70"/>
              <p:cNvGrpSpPr/>
              <p:nvPr/>
            </p:nvGrpSpPr>
            <p:grpSpPr>
              <a:xfrm>
                <a:off x="6783416" y="98080"/>
                <a:ext cx="4623644" cy="3976187"/>
                <a:chOff x="6528048" y="1072888"/>
                <a:chExt cx="4623644" cy="3976187"/>
              </a:xfrm>
            </p:grpSpPr>
            <p:grpSp>
              <p:nvGrpSpPr>
                <p:cNvPr id="23" name="Skupina 67"/>
                <p:cNvGrpSpPr/>
                <p:nvPr/>
              </p:nvGrpSpPr>
              <p:grpSpPr>
                <a:xfrm>
                  <a:off x="6528048" y="1072888"/>
                  <a:ext cx="4623644" cy="3976187"/>
                  <a:chOff x="6528048" y="1072888"/>
                  <a:chExt cx="4623644" cy="3976187"/>
                </a:xfrm>
              </p:grpSpPr>
              <p:grpSp>
                <p:nvGrpSpPr>
                  <p:cNvPr id="28" name="Skupina 61"/>
                  <p:cNvGrpSpPr/>
                  <p:nvPr/>
                </p:nvGrpSpPr>
                <p:grpSpPr>
                  <a:xfrm>
                    <a:off x="6528048" y="1072888"/>
                    <a:ext cx="4623644" cy="3976187"/>
                    <a:chOff x="6528048" y="1072888"/>
                    <a:chExt cx="4623644" cy="3976187"/>
                  </a:xfrm>
                </p:grpSpPr>
                <p:grpSp>
                  <p:nvGrpSpPr>
                    <p:cNvPr id="29" name="Skupina 59"/>
                    <p:cNvGrpSpPr/>
                    <p:nvPr/>
                  </p:nvGrpSpPr>
                  <p:grpSpPr>
                    <a:xfrm>
                      <a:off x="6528048" y="1072888"/>
                      <a:ext cx="4623644" cy="3976187"/>
                      <a:chOff x="6528048" y="1072888"/>
                      <a:chExt cx="4623644" cy="3976187"/>
                    </a:xfrm>
                  </p:grpSpPr>
                  <p:grpSp>
                    <p:nvGrpSpPr>
                      <p:cNvPr id="39" name="Skupina 31"/>
                      <p:cNvGrpSpPr/>
                      <p:nvPr/>
                    </p:nvGrpSpPr>
                    <p:grpSpPr>
                      <a:xfrm>
                        <a:off x="6528048" y="1072888"/>
                        <a:ext cx="4623644" cy="3976187"/>
                        <a:chOff x="6650185" y="597830"/>
                        <a:chExt cx="4623644" cy="3976187"/>
                      </a:xfrm>
                    </p:grpSpPr>
                    <p:grpSp>
                      <p:nvGrpSpPr>
                        <p:cNvPr id="43" name="Skupina 32"/>
                        <p:cNvGrpSpPr/>
                        <p:nvPr/>
                      </p:nvGrpSpPr>
                      <p:grpSpPr>
                        <a:xfrm>
                          <a:off x="6706188" y="597830"/>
                          <a:ext cx="4506540" cy="3338213"/>
                          <a:chOff x="6595951" y="321763"/>
                          <a:chExt cx="4506540" cy="3338213"/>
                        </a:xfrm>
                      </p:grpSpPr>
                      <p:sp>
                        <p:nvSpPr>
                          <p:cNvPr id="35" name="Volný tvar 34"/>
                          <p:cNvSpPr/>
                          <p:nvPr/>
                        </p:nvSpPr>
                        <p:spPr bwMode="auto">
                          <a:xfrm>
                            <a:off x="6595951" y="333682"/>
                            <a:ext cx="4506540" cy="3326294"/>
                          </a:xfrm>
                          <a:custGeom>
                            <a:avLst/>
                            <a:gdLst>
                              <a:gd name="connsiteX0" fmla="*/ 232232 w 4506540"/>
                              <a:gd name="connsiteY0" fmla="*/ 53944 h 3326294"/>
                              <a:gd name="connsiteX1" fmla="*/ 3632 w 4506540"/>
                              <a:gd name="connsiteY1" fmla="*/ 53944 h 3326294"/>
                              <a:gd name="connsiteX2" fmla="*/ 103023 w 4506540"/>
                              <a:gd name="connsiteY2" fmla="*/ 690048 h 3326294"/>
                              <a:gd name="connsiteX3" fmla="*/ 252110 w 4506540"/>
                              <a:gd name="connsiteY3" fmla="*/ 1375848 h 3326294"/>
                              <a:gd name="connsiteX4" fmla="*/ 669553 w 4506540"/>
                              <a:gd name="connsiteY4" fmla="*/ 2170979 h 3326294"/>
                              <a:gd name="connsiteX5" fmla="*/ 1395110 w 4506540"/>
                              <a:gd name="connsiteY5" fmla="*/ 2876657 h 3326294"/>
                              <a:gd name="connsiteX6" fmla="*/ 2299571 w 4506540"/>
                              <a:gd name="connsiteY6" fmla="*/ 3204648 h 3326294"/>
                              <a:gd name="connsiteX7" fmla="*/ 2876040 w 4506540"/>
                              <a:gd name="connsiteY7" fmla="*/ 3323918 h 3326294"/>
                              <a:gd name="connsiteX8" fmla="*/ 3164275 w 4506540"/>
                              <a:gd name="connsiteY8" fmla="*/ 3274222 h 3326294"/>
                              <a:gd name="connsiteX9" fmla="*/ 3611536 w 4506540"/>
                              <a:gd name="connsiteY9" fmla="*/ 3154953 h 3326294"/>
                              <a:gd name="connsiteX10" fmla="*/ 3909710 w 4506540"/>
                              <a:gd name="connsiteY10" fmla="*/ 2807083 h 3326294"/>
                              <a:gd name="connsiteX11" fmla="*/ 4197945 w 4506540"/>
                              <a:gd name="connsiteY11" fmla="*/ 2240553 h 3326294"/>
                              <a:gd name="connsiteX12" fmla="*/ 4446423 w 4506540"/>
                              <a:gd name="connsiteY12" fmla="*/ 1524935 h 3326294"/>
                              <a:gd name="connsiteX13" fmla="*/ 4466301 w 4506540"/>
                              <a:gd name="connsiteY13" fmla="*/ 1097553 h 3326294"/>
                              <a:gd name="connsiteX14" fmla="*/ 4506058 w 4506540"/>
                              <a:gd name="connsiteY14" fmla="*/ 590657 h 3326294"/>
                              <a:gd name="connsiteX15" fmla="*/ 4436484 w 4506540"/>
                              <a:gd name="connsiteY15" fmla="*/ 212970 h 3326294"/>
                              <a:gd name="connsiteX16" fmla="*/ 4446423 w 4506540"/>
                              <a:gd name="connsiteY16" fmla="*/ 63883 h 3326294"/>
                              <a:gd name="connsiteX17" fmla="*/ 4257579 w 4506540"/>
                              <a:gd name="connsiteY17" fmla="*/ 53944 h 3326294"/>
                              <a:gd name="connsiteX18" fmla="*/ 4058797 w 4506540"/>
                              <a:gd name="connsiteY18" fmla="*/ 242788 h 3326294"/>
                              <a:gd name="connsiteX19" fmla="*/ 3750684 w 4506540"/>
                              <a:gd name="connsiteY19" fmla="*/ 630414 h 3326294"/>
                              <a:gd name="connsiteX20" fmla="*/ 3860014 w 4506540"/>
                              <a:gd name="connsiteY20" fmla="*/ 511144 h 3326294"/>
                              <a:gd name="connsiteX21" fmla="*/ 4058797 w 4506540"/>
                              <a:gd name="connsiteY21" fmla="*/ 352118 h 3326294"/>
                              <a:gd name="connsiteX22" fmla="*/ 4197945 w 4506540"/>
                              <a:gd name="connsiteY22" fmla="*/ 302422 h 3326294"/>
                              <a:gd name="connsiteX23" fmla="*/ 4009101 w 4506540"/>
                              <a:gd name="connsiteY23" fmla="*/ 1067735 h 3326294"/>
                              <a:gd name="connsiteX24" fmla="*/ 3840136 w 4506540"/>
                              <a:gd name="connsiteY24" fmla="*/ 1942379 h 3326294"/>
                              <a:gd name="connsiteX25" fmla="*/ 3691049 w 4506540"/>
                              <a:gd name="connsiteY25" fmla="*/ 2320066 h 3326294"/>
                              <a:gd name="connsiteX26" fmla="*/ 3502206 w 4506540"/>
                              <a:gd name="connsiteY26" fmla="*/ 2548666 h 3326294"/>
                              <a:gd name="connsiteX27" fmla="*/ 3243788 w 4506540"/>
                              <a:gd name="connsiteY27" fmla="*/ 2518848 h 3326294"/>
                              <a:gd name="connsiteX28" fmla="*/ 3124519 w 4506540"/>
                              <a:gd name="connsiteY28" fmla="*/ 2409518 h 3326294"/>
                              <a:gd name="connsiteX29" fmla="*/ 3045006 w 4506540"/>
                              <a:gd name="connsiteY29" fmla="*/ 1962257 h 3326294"/>
                              <a:gd name="connsiteX30" fmla="*/ 2975432 w 4506540"/>
                              <a:gd name="connsiteY30" fmla="*/ 1346031 h 3326294"/>
                              <a:gd name="connsiteX31" fmla="*/ 2846223 w 4506540"/>
                              <a:gd name="connsiteY31" fmla="*/ 719866 h 3326294"/>
                              <a:gd name="connsiteX32" fmla="*/ 2816406 w 4506540"/>
                              <a:gd name="connsiteY32" fmla="*/ 272605 h 3326294"/>
                              <a:gd name="connsiteX33" fmla="*/ 2726953 w 4506540"/>
                              <a:gd name="connsiteY33" fmla="*/ 53944 h 3326294"/>
                              <a:gd name="connsiteX34" fmla="*/ 2607684 w 4506540"/>
                              <a:gd name="connsiteY34" fmla="*/ 34066 h 3326294"/>
                              <a:gd name="connsiteX35" fmla="*/ 2548049 w 4506540"/>
                              <a:gd name="connsiteY35" fmla="*/ 461448 h 3326294"/>
                              <a:gd name="connsiteX36" fmla="*/ 2488414 w 4506540"/>
                              <a:gd name="connsiteY36" fmla="*/ 1087614 h 3326294"/>
                              <a:gd name="connsiteX37" fmla="*/ 2518232 w 4506540"/>
                              <a:gd name="connsiteY37" fmla="*/ 1693901 h 3326294"/>
                              <a:gd name="connsiteX38" fmla="*/ 2637501 w 4506540"/>
                              <a:gd name="connsiteY38" fmla="*/ 2240553 h 3326294"/>
                              <a:gd name="connsiteX39" fmla="*/ 2736892 w 4506540"/>
                              <a:gd name="connsiteY39" fmla="*/ 2608301 h 3326294"/>
                              <a:gd name="connsiteX40" fmla="*/ 2806466 w 4506540"/>
                              <a:gd name="connsiteY40" fmla="*/ 2817022 h 3326294"/>
                              <a:gd name="connsiteX41" fmla="*/ 2567927 w 4506540"/>
                              <a:gd name="connsiteY41" fmla="*/ 2836901 h 3326294"/>
                              <a:gd name="connsiteX42" fmla="*/ 1921884 w 4506540"/>
                              <a:gd name="connsiteY42" fmla="*/ 2578483 h 3326294"/>
                              <a:gd name="connsiteX43" fmla="*/ 1325536 w 4506540"/>
                              <a:gd name="connsiteY43" fmla="*/ 2230614 h 3326294"/>
                              <a:gd name="connsiteX44" fmla="*/ 927971 w 4506540"/>
                              <a:gd name="connsiteY44" fmla="*/ 1723718 h 3326294"/>
                              <a:gd name="connsiteX45" fmla="*/ 629797 w 4506540"/>
                              <a:gd name="connsiteY45" fmla="*/ 1187005 h 3326294"/>
                              <a:gd name="connsiteX46" fmla="*/ 401197 w 4506540"/>
                              <a:gd name="connsiteY46" fmla="*/ 709927 h 3326294"/>
                              <a:gd name="connsiteX47" fmla="*/ 351501 w 4506540"/>
                              <a:gd name="connsiteY47" fmla="*/ 342179 h 3326294"/>
                              <a:gd name="connsiteX48" fmla="*/ 500588 w 4506540"/>
                              <a:gd name="connsiteY48" fmla="*/ 232848 h 3326294"/>
                              <a:gd name="connsiteX49" fmla="*/ 749066 w 4506540"/>
                              <a:gd name="connsiteY49" fmla="*/ 183153 h 3326294"/>
                              <a:gd name="connsiteX50" fmla="*/ 957788 w 4506540"/>
                              <a:gd name="connsiteY50" fmla="*/ 252727 h 3326294"/>
                              <a:gd name="connsiteX51" fmla="*/ 1096936 w 4506540"/>
                              <a:gd name="connsiteY51" fmla="*/ 391875 h 3326294"/>
                              <a:gd name="connsiteX52" fmla="*/ 1246023 w 4506540"/>
                              <a:gd name="connsiteY52" fmla="*/ 640353 h 3326294"/>
                              <a:gd name="connsiteX53" fmla="*/ 1325536 w 4506540"/>
                              <a:gd name="connsiteY53" fmla="*/ 839135 h 3326294"/>
                              <a:gd name="connsiteX54" fmla="*/ 1255962 w 4506540"/>
                              <a:gd name="connsiteY54" fmla="*/ 501205 h 3326294"/>
                              <a:gd name="connsiteX55" fmla="*/ 1067119 w 4506540"/>
                              <a:gd name="connsiteY55" fmla="*/ 242788 h 3326294"/>
                              <a:gd name="connsiteX56" fmla="*/ 759006 w 4506540"/>
                              <a:gd name="connsiteY56" fmla="*/ 63883 h 3326294"/>
                              <a:gd name="connsiteX57" fmla="*/ 460832 w 4506540"/>
                              <a:gd name="connsiteY57" fmla="*/ 83761 h 3326294"/>
                              <a:gd name="connsiteX58" fmla="*/ 281927 w 4506540"/>
                              <a:gd name="connsiteY58" fmla="*/ 83761 h 3326294"/>
                              <a:gd name="connsiteX59" fmla="*/ 232232 w 4506540"/>
                              <a:gd name="connsiteY59" fmla="*/ 53944 h 332629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</a:cxnLst>
                            <a:rect l="l" t="t" r="r" b="b"/>
                            <a:pathLst>
                              <a:path w="4506540" h="3326294">
                                <a:moveTo>
                                  <a:pt x="232232" y="53944"/>
                                </a:moveTo>
                                <a:cubicBezTo>
                                  <a:pt x="185850" y="48975"/>
                                  <a:pt x="25167" y="-52073"/>
                                  <a:pt x="3632" y="53944"/>
                                </a:cubicBezTo>
                                <a:cubicBezTo>
                                  <a:pt x="-17903" y="159961"/>
                                  <a:pt x="61610" y="469731"/>
                                  <a:pt x="103023" y="690048"/>
                                </a:cubicBezTo>
                                <a:cubicBezTo>
                                  <a:pt x="144436" y="910365"/>
                                  <a:pt x="157688" y="1129026"/>
                                  <a:pt x="252110" y="1375848"/>
                                </a:cubicBezTo>
                                <a:cubicBezTo>
                                  <a:pt x="346532" y="1622670"/>
                                  <a:pt x="479053" y="1920844"/>
                                  <a:pt x="669553" y="2170979"/>
                                </a:cubicBezTo>
                                <a:cubicBezTo>
                                  <a:pt x="860053" y="2421114"/>
                                  <a:pt x="1123440" y="2704379"/>
                                  <a:pt x="1395110" y="2876657"/>
                                </a:cubicBezTo>
                                <a:cubicBezTo>
                                  <a:pt x="1666780" y="3048935"/>
                                  <a:pt x="2052749" y="3130105"/>
                                  <a:pt x="2299571" y="3204648"/>
                                </a:cubicBezTo>
                                <a:cubicBezTo>
                                  <a:pt x="2546393" y="3279191"/>
                                  <a:pt x="2731923" y="3312322"/>
                                  <a:pt x="2876040" y="3323918"/>
                                </a:cubicBezTo>
                                <a:cubicBezTo>
                                  <a:pt x="3020157" y="3335514"/>
                                  <a:pt x="3041692" y="3302383"/>
                                  <a:pt x="3164275" y="3274222"/>
                                </a:cubicBezTo>
                                <a:cubicBezTo>
                                  <a:pt x="3286858" y="3246061"/>
                                  <a:pt x="3487297" y="3232810"/>
                                  <a:pt x="3611536" y="3154953"/>
                                </a:cubicBezTo>
                                <a:cubicBezTo>
                                  <a:pt x="3735775" y="3077097"/>
                                  <a:pt x="3811975" y="2959483"/>
                                  <a:pt x="3909710" y="2807083"/>
                                </a:cubicBezTo>
                                <a:cubicBezTo>
                                  <a:pt x="4007445" y="2654683"/>
                                  <a:pt x="4108493" y="2454244"/>
                                  <a:pt x="4197945" y="2240553"/>
                                </a:cubicBezTo>
                                <a:cubicBezTo>
                                  <a:pt x="4287397" y="2026862"/>
                                  <a:pt x="4401697" y="1715435"/>
                                  <a:pt x="4446423" y="1524935"/>
                                </a:cubicBezTo>
                                <a:cubicBezTo>
                                  <a:pt x="4491149" y="1334435"/>
                                  <a:pt x="4456362" y="1253266"/>
                                  <a:pt x="4466301" y="1097553"/>
                                </a:cubicBezTo>
                                <a:cubicBezTo>
                                  <a:pt x="4476240" y="941840"/>
                                  <a:pt x="4511027" y="738087"/>
                                  <a:pt x="4506058" y="590657"/>
                                </a:cubicBezTo>
                                <a:cubicBezTo>
                                  <a:pt x="4501089" y="443227"/>
                                  <a:pt x="4446423" y="300766"/>
                                  <a:pt x="4436484" y="212970"/>
                                </a:cubicBezTo>
                                <a:cubicBezTo>
                                  <a:pt x="4426545" y="125174"/>
                                  <a:pt x="4476240" y="90387"/>
                                  <a:pt x="4446423" y="63883"/>
                                </a:cubicBezTo>
                                <a:cubicBezTo>
                                  <a:pt x="4416606" y="37379"/>
                                  <a:pt x="4322183" y="24126"/>
                                  <a:pt x="4257579" y="53944"/>
                                </a:cubicBezTo>
                                <a:cubicBezTo>
                                  <a:pt x="4192975" y="83762"/>
                                  <a:pt x="4143280" y="146710"/>
                                  <a:pt x="4058797" y="242788"/>
                                </a:cubicBezTo>
                                <a:cubicBezTo>
                                  <a:pt x="3974315" y="338866"/>
                                  <a:pt x="3783814" y="585688"/>
                                  <a:pt x="3750684" y="630414"/>
                                </a:cubicBezTo>
                                <a:cubicBezTo>
                                  <a:pt x="3717554" y="675140"/>
                                  <a:pt x="3808662" y="557527"/>
                                  <a:pt x="3860014" y="511144"/>
                                </a:cubicBezTo>
                                <a:cubicBezTo>
                                  <a:pt x="3911366" y="464761"/>
                                  <a:pt x="4002475" y="386905"/>
                                  <a:pt x="4058797" y="352118"/>
                                </a:cubicBezTo>
                                <a:cubicBezTo>
                                  <a:pt x="4115119" y="317331"/>
                                  <a:pt x="4206228" y="183153"/>
                                  <a:pt x="4197945" y="302422"/>
                                </a:cubicBezTo>
                                <a:cubicBezTo>
                                  <a:pt x="4189662" y="421691"/>
                                  <a:pt x="4068736" y="794409"/>
                                  <a:pt x="4009101" y="1067735"/>
                                </a:cubicBezTo>
                                <a:cubicBezTo>
                                  <a:pt x="3949466" y="1341061"/>
                                  <a:pt x="3893145" y="1733657"/>
                                  <a:pt x="3840136" y="1942379"/>
                                </a:cubicBezTo>
                                <a:cubicBezTo>
                                  <a:pt x="3787127" y="2151101"/>
                                  <a:pt x="3747371" y="2219018"/>
                                  <a:pt x="3691049" y="2320066"/>
                                </a:cubicBezTo>
                                <a:cubicBezTo>
                                  <a:pt x="3634727" y="2421114"/>
                                  <a:pt x="3576749" y="2515536"/>
                                  <a:pt x="3502206" y="2548666"/>
                                </a:cubicBezTo>
                                <a:cubicBezTo>
                                  <a:pt x="3427663" y="2581796"/>
                                  <a:pt x="3306736" y="2542039"/>
                                  <a:pt x="3243788" y="2518848"/>
                                </a:cubicBezTo>
                                <a:cubicBezTo>
                                  <a:pt x="3180840" y="2495657"/>
                                  <a:pt x="3157649" y="2502283"/>
                                  <a:pt x="3124519" y="2409518"/>
                                </a:cubicBezTo>
                                <a:cubicBezTo>
                                  <a:pt x="3091389" y="2316753"/>
                                  <a:pt x="3069854" y="2139505"/>
                                  <a:pt x="3045006" y="1962257"/>
                                </a:cubicBezTo>
                                <a:cubicBezTo>
                                  <a:pt x="3020158" y="1785009"/>
                                  <a:pt x="3008562" y="1553096"/>
                                  <a:pt x="2975432" y="1346031"/>
                                </a:cubicBezTo>
                                <a:cubicBezTo>
                                  <a:pt x="2942302" y="1138966"/>
                                  <a:pt x="2872727" y="898770"/>
                                  <a:pt x="2846223" y="719866"/>
                                </a:cubicBezTo>
                                <a:cubicBezTo>
                                  <a:pt x="2819719" y="540962"/>
                                  <a:pt x="2836284" y="383592"/>
                                  <a:pt x="2816406" y="272605"/>
                                </a:cubicBezTo>
                                <a:cubicBezTo>
                                  <a:pt x="2796528" y="161618"/>
                                  <a:pt x="2761740" y="93700"/>
                                  <a:pt x="2726953" y="53944"/>
                                </a:cubicBezTo>
                                <a:cubicBezTo>
                                  <a:pt x="2692166" y="14188"/>
                                  <a:pt x="2637501" y="-33851"/>
                                  <a:pt x="2607684" y="34066"/>
                                </a:cubicBezTo>
                                <a:cubicBezTo>
                                  <a:pt x="2577867" y="101983"/>
                                  <a:pt x="2567927" y="285857"/>
                                  <a:pt x="2548049" y="461448"/>
                                </a:cubicBezTo>
                                <a:cubicBezTo>
                                  <a:pt x="2528171" y="637039"/>
                                  <a:pt x="2493383" y="882205"/>
                                  <a:pt x="2488414" y="1087614"/>
                                </a:cubicBezTo>
                                <a:cubicBezTo>
                                  <a:pt x="2483445" y="1293023"/>
                                  <a:pt x="2493384" y="1501745"/>
                                  <a:pt x="2518232" y="1693901"/>
                                </a:cubicBezTo>
                                <a:cubicBezTo>
                                  <a:pt x="2543080" y="1886057"/>
                                  <a:pt x="2601058" y="2088153"/>
                                  <a:pt x="2637501" y="2240553"/>
                                </a:cubicBezTo>
                                <a:cubicBezTo>
                                  <a:pt x="2673944" y="2392953"/>
                                  <a:pt x="2708731" y="2512223"/>
                                  <a:pt x="2736892" y="2608301"/>
                                </a:cubicBezTo>
                                <a:cubicBezTo>
                                  <a:pt x="2765053" y="2704379"/>
                                  <a:pt x="2834627" y="2778922"/>
                                  <a:pt x="2806466" y="2817022"/>
                                </a:cubicBezTo>
                                <a:cubicBezTo>
                                  <a:pt x="2778305" y="2855122"/>
                                  <a:pt x="2715357" y="2876658"/>
                                  <a:pt x="2567927" y="2836901"/>
                                </a:cubicBezTo>
                                <a:cubicBezTo>
                                  <a:pt x="2420497" y="2797145"/>
                                  <a:pt x="2128949" y="2679531"/>
                                  <a:pt x="1921884" y="2578483"/>
                                </a:cubicBezTo>
                                <a:cubicBezTo>
                                  <a:pt x="1714819" y="2477435"/>
                                  <a:pt x="1491188" y="2373075"/>
                                  <a:pt x="1325536" y="2230614"/>
                                </a:cubicBezTo>
                                <a:cubicBezTo>
                                  <a:pt x="1159884" y="2088153"/>
                                  <a:pt x="1043927" y="1897653"/>
                                  <a:pt x="927971" y="1723718"/>
                                </a:cubicBezTo>
                                <a:cubicBezTo>
                                  <a:pt x="812015" y="1549783"/>
                                  <a:pt x="717593" y="1355970"/>
                                  <a:pt x="629797" y="1187005"/>
                                </a:cubicBezTo>
                                <a:cubicBezTo>
                                  <a:pt x="542001" y="1018040"/>
                                  <a:pt x="447580" y="850731"/>
                                  <a:pt x="401197" y="709927"/>
                                </a:cubicBezTo>
                                <a:cubicBezTo>
                                  <a:pt x="354814" y="569123"/>
                                  <a:pt x="334936" y="421692"/>
                                  <a:pt x="351501" y="342179"/>
                                </a:cubicBezTo>
                                <a:cubicBezTo>
                                  <a:pt x="368066" y="262666"/>
                                  <a:pt x="434327" y="259352"/>
                                  <a:pt x="500588" y="232848"/>
                                </a:cubicBezTo>
                                <a:cubicBezTo>
                                  <a:pt x="566849" y="206344"/>
                                  <a:pt x="672866" y="179840"/>
                                  <a:pt x="749066" y="183153"/>
                                </a:cubicBezTo>
                                <a:cubicBezTo>
                                  <a:pt x="825266" y="186466"/>
                                  <a:pt x="899810" y="217940"/>
                                  <a:pt x="957788" y="252727"/>
                                </a:cubicBezTo>
                                <a:cubicBezTo>
                                  <a:pt x="1015766" y="287514"/>
                                  <a:pt x="1048897" y="327271"/>
                                  <a:pt x="1096936" y="391875"/>
                                </a:cubicBezTo>
                                <a:cubicBezTo>
                                  <a:pt x="1144975" y="456479"/>
                                  <a:pt x="1207923" y="565810"/>
                                  <a:pt x="1246023" y="640353"/>
                                </a:cubicBezTo>
                                <a:cubicBezTo>
                                  <a:pt x="1284123" y="714896"/>
                                  <a:pt x="1323880" y="862326"/>
                                  <a:pt x="1325536" y="839135"/>
                                </a:cubicBezTo>
                                <a:cubicBezTo>
                                  <a:pt x="1327192" y="815944"/>
                                  <a:pt x="1299032" y="600596"/>
                                  <a:pt x="1255962" y="501205"/>
                                </a:cubicBezTo>
                                <a:cubicBezTo>
                                  <a:pt x="1212893" y="401814"/>
                                  <a:pt x="1149945" y="315675"/>
                                  <a:pt x="1067119" y="242788"/>
                                </a:cubicBezTo>
                                <a:cubicBezTo>
                                  <a:pt x="984293" y="169901"/>
                                  <a:pt x="860054" y="90388"/>
                                  <a:pt x="759006" y="63883"/>
                                </a:cubicBezTo>
                                <a:cubicBezTo>
                                  <a:pt x="657958" y="37378"/>
                                  <a:pt x="540345" y="80448"/>
                                  <a:pt x="460832" y="83761"/>
                                </a:cubicBezTo>
                                <a:cubicBezTo>
                                  <a:pt x="381319" y="87074"/>
                                  <a:pt x="320027" y="93700"/>
                                  <a:pt x="281927" y="83761"/>
                                </a:cubicBezTo>
                                <a:cubicBezTo>
                                  <a:pt x="243827" y="73822"/>
                                  <a:pt x="278614" y="58913"/>
                                  <a:pt x="232232" y="53944"/>
                                </a:cubicBezTo>
                                <a:close/>
                              </a:path>
                            </a:pathLst>
                          </a:custGeom>
                          <a:pattFill prst="pct5">
                            <a:fgClr>
                              <a:srgbClr val="C00000"/>
                            </a:fgClr>
                            <a:bgClr>
                              <a:srgbClr val="FF5050"/>
                            </a:bgClr>
                          </a:patt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cs-CZ" sz="2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6" name="Volný tvar 35"/>
                          <p:cNvSpPr/>
                          <p:nvPr/>
                        </p:nvSpPr>
                        <p:spPr bwMode="auto">
                          <a:xfrm>
                            <a:off x="10018616" y="327491"/>
                            <a:ext cx="215513" cy="399722"/>
                          </a:xfrm>
                          <a:custGeom>
                            <a:avLst/>
                            <a:gdLst>
                              <a:gd name="connsiteX0" fmla="*/ 109358 w 215513"/>
                              <a:gd name="connsiteY0" fmla="*/ 30318 h 399722"/>
                              <a:gd name="connsiteX1" fmla="*/ 89480 w 215513"/>
                              <a:gd name="connsiteY1" fmla="*/ 239039 h 399722"/>
                              <a:gd name="connsiteX2" fmla="*/ 27 w 215513"/>
                              <a:gd name="connsiteY2" fmla="*/ 398066 h 399722"/>
                              <a:gd name="connsiteX3" fmla="*/ 99419 w 215513"/>
                              <a:gd name="connsiteY3" fmla="*/ 308613 h 399722"/>
                              <a:gd name="connsiteX4" fmla="*/ 198810 w 215513"/>
                              <a:gd name="connsiteY4" fmla="*/ 99892 h 399722"/>
                              <a:gd name="connsiteX5" fmla="*/ 208749 w 215513"/>
                              <a:gd name="connsiteY5" fmla="*/ 10439 h 399722"/>
                              <a:gd name="connsiteX6" fmla="*/ 109358 w 215513"/>
                              <a:gd name="connsiteY6" fmla="*/ 30318 h 39972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215513" h="399722">
                                <a:moveTo>
                                  <a:pt x="109358" y="30318"/>
                                </a:moveTo>
                                <a:cubicBezTo>
                                  <a:pt x="89480" y="68418"/>
                                  <a:pt x="107702" y="177748"/>
                                  <a:pt x="89480" y="239039"/>
                                </a:cubicBezTo>
                                <a:cubicBezTo>
                                  <a:pt x="71258" y="300330"/>
                                  <a:pt x="-1629" y="386470"/>
                                  <a:pt x="27" y="398066"/>
                                </a:cubicBezTo>
                                <a:cubicBezTo>
                                  <a:pt x="1683" y="409662"/>
                                  <a:pt x="66289" y="358309"/>
                                  <a:pt x="99419" y="308613"/>
                                </a:cubicBezTo>
                                <a:cubicBezTo>
                                  <a:pt x="132549" y="258917"/>
                                  <a:pt x="180588" y="149588"/>
                                  <a:pt x="198810" y="99892"/>
                                </a:cubicBezTo>
                                <a:cubicBezTo>
                                  <a:pt x="217032" y="50196"/>
                                  <a:pt x="220345" y="25348"/>
                                  <a:pt x="208749" y="10439"/>
                                </a:cubicBezTo>
                                <a:cubicBezTo>
                                  <a:pt x="197153" y="-4470"/>
                                  <a:pt x="129236" y="-7782"/>
                                  <a:pt x="109358" y="30318"/>
                                </a:cubicBezTo>
                                <a:close/>
                              </a:path>
                            </a:pathLst>
                          </a:custGeom>
                          <a:pattFill prst="pct5">
                            <a:fgClr>
                              <a:srgbClr val="C00000"/>
                            </a:fgClr>
                            <a:bgClr>
                              <a:srgbClr val="FF5050"/>
                            </a:bgClr>
                          </a:patt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cs-CZ" sz="2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7" name="Volný tvar 36"/>
                          <p:cNvSpPr/>
                          <p:nvPr/>
                        </p:nvSpPr>
                        <p:spPr bwMode="auto">
                          <a:xfrm>
                            <a:off x="8279092" y="321763"/>
                            <a:ext cx="140563" cy="718550"/>
                          </a:xfrm>
                          <a:custGeom>
                            <a:avLst/>
                            <a:gdLst>
                              <a:gd name="connsiteX0" fmla="*/ 30021 w 140563"/>
                              <a:gd name="connsiteY0" fmla="*/ 16167 h 718550"/>
                              <a:gd name="connsiteX1" fmla="*/ 204 w 140563"/>
                              <a:gd name="connsiteY1" fmla="*/ 324280 h 718550"/>
                              <a:gd name="connsiteX2" fmla="*/ 39960 w 140563"/>
                              <a:gd name="connsiteY2" fmla="*/ 652272 h 718550"/>
                              <a:gd name="connsiteX3" fmla="*/ 59838 w 140563"/>
                              <a:gd name="connsiteY3" fmla="*/ 701967 h 718550"/>
                              <a:gd name="connsiteX4" fmla="*/ 69778 w 140563"/>
                              <a:gd name="connsiteY4" fmla="*/ 443550 h 718550"/>
                              <a:gd name="connsiteX5" fmla="*/ 99595 w 140563"/>
                              <a:gd name="connsiteY5" fmla="*/ 175194 h 718550"/>
                              <a:gd name="connsiteX6" fmla="*/ 139351 w 140563"/>
                              <a:gd name="connsiteY6" fmla="*/ 55924 h 718550"/>
                              <a:gd name="connsiteX7" fmla="*/ 30021 w 140563"/>
                              <a:gd name="connsiteY7" fmla="*/ 16167 h 7185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40563" h="718550">
                                <a:moveTo>
                                  <a:pt x="30021" y="16167"/>
                                </a:moveTo>
                                <a:cubicBezTo>
                                  <a:pt x="6830" y="60893"/>
                                  <a:pt x="-1452" y="218263"/>
                                  <a:pt x="204" y="324280"/>
                                </a:cubicBezTo>
                                <a:cubicBezTo>
                                  <a:pt x="1860" y="430297"/>
                                  <a:pt x="30021" y="589324"/>
                                  <a:pt x="39960" y="652272"/>
                                </a:cubicBezTo>
                                <a:cubicBezTo>
                                  <a:pt x="49899" y="715220"/>
                                  <a:pt x="54868" y="736754"/>
                                  <a:pt x="59838" y="701967"/>
                                </a:cubicBezTo>
                                <a:cubicBezTo>
                                  <a:pt x="64808" y="667180"/>
                                  <a:pt x="63152" y="531346"/>
                                  <a:pt x="69778" y="443550"/>
                                </a:cubicBezTo>
                                <a:cubicBezTo>
                                  <a:pt x="76404" y="355755"/>
                                  <a:pt x="88000" y="239798"/>
                                  <a:pt x="99595" y="175194"/>
                                </a:cubicBezTo>
                                <a:cubicBezTo>
                                  <a:pt x="111190" y="110590"/>
                                  <a:pt x="147634" y="80772"/>
                                  <a:pt x="139351" y="55924"/>
                                </a:cubicBezTo>
                                <a:cubicBezTo>
                                  <a:pt x="131068" y="31076"/>
                                  <a:pt x="53212" y="-28559"/>
                                  <a:pt x="30021" y="16167"/>
                                </a:cubicBezTo>
                                <a:close/>
                              </a:path>
                            </a:pathLst>
                          </a:custGeom>
                          <a:pattFill prst="pct5">
                            <a:fgClr>
                              <a:srgbClr val="C00000"/>
                            </a:fgClr>
                            <a:bgClr>
                              <a:srgbClr val="FF5050"/>
                            </a:bgClr>
                          </a:patt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cs-CZ" sz="2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45" name="Skupina 33"/>
                        <p:cNvGrpSpPr/>
                        <p:nvPr/>
                      </p:nvGrpSpPr>
                      <p:grpSpPr>
                        <a:xfrm>
                          <a:off x="6650185" y="643815"/>
                          <a:ext cx="4623644" cy="3930202"/>
                          <a:chOff x="6650185" y="643815"/>
                          <a:chExt cx="4623644" cy="3930202"/>
                        </a:xfrm>
                      </p:grpSpPr>
                      <p:sp>
                        <p:nvSpPr>
                          <p:cNvPr id="30" name="Volný tvar 29"/>
                          <p:cNvSpPr/>
                          <p:nvPr/>
                        </p:nvSpPr>
                        <p:spPr bwMode="auto">
                          <a:xfrm>
                            <a:off x="6650185" y="643815"/>
                            <a:ext cx="1391478" cy="3041374"/>
                          </a:xfrm>
                          <a:custGeom>
                            <a:avLst/>
                            <a:gdLst>
                              <a:gd name="connsiteX0" fmla="*/ 0 w 1391478"/>
                              <a:gd name="connsiteY0" fmla="*/ 0 h 3041374"/>
                              <a:gd name="connsiteX1" fmla="*/ 69574 w 1391478"/>
                              <a:gd name="connsiteY1" fmla="*/ 427382 h 3041374"/>
                              <a:gd name="connsiteX2" fmla="*/ 198782 w 1391478"/>
                              <a:gd name="connsiteY2" fmla="*/ 1113182 h 3041374"/>
                              <a:gd name="connsiteX3" fmla="*/ 467139 w 1391478"/>
                              <a:gd name="connsiteY3" fmla="*/ 1858617 h 3041374"/>
                              <a:gd name="connsiteX4" fmla="*/ 1033669 w 1391478"/>
                              <a:gd name="connsiteY4" fmla="*/ 2713382 h 3041374"/>
                              <a:gd name="connsiteX5" fmla="*/ 1391478 w 1391478"/>
                              <a:gd name="connsiteY5" fmla="*/ 3041374 h 304137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391478" h="3041374">
                                <a:moveTo>
                                  <a:pt x="0" y="0"/>
                                </a:moveTo>
                                <a:cubicBezTo>
                                  <a:pt x="18222" y="120926"/>
                                  <a:pt x="36444" y="241852"/>
                                  <a:pt x="69574" y="427382"/>
                                </a:cubicBezTo>
                                <a:cubicBezTo>
                                  <a:pt x="102704" y="612912"/>
                                  <a:pt x="132521" y="874643"/>
                                  <a:pt x="198782" y="1113182"/>
                                </a:cubicBezTo>
                                <a:cubicBezTo>
                                  <a:pt x="265043" y="1351721"/>
                                  <a:pt x="327991" y="1591917"/>
                                  <a:pt x="467139" y="1858617"/>
                                </a:cubicBezTo>
                                <a:cubicBezTo>
                                  <a:pt x="606287" y="2125317"/>
                                  <a:pt x="879613" y="2516256"/>
                                  <a:pt x="1033669" y="2713382"/>
                                </a:cubicBezTo>
                                <a:cubicBezTo>
                                  <a:pt x="1187725" y="2910508"/>
                                  <a:pt x="1289601" y="2975941"/>
                                  <a:pt x="1391478" y="3041374"/>
                                </a:cubicBezTo>
                              </a:path>
                            </a:pathLst>
                          </a:custGeom>
                          <a:noFill/>
                          <a:ln w="76200" cap="flat" cmpd="sng" algn="ctr">
                            <a:solidFill>
                              <a:srgbClr val="3399FF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cs-CZ" sz="2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1" name="Volný tvar 30"/>
                          <p:cNvSpPr/>
                          <p:nvPr/>
                        </p:nvSpPr>
                        <p:spPr bwMode="auto">
                          <a:xfrm>
                            <a:off x="11212246" y="643815"/>
                            <a:ext cx="61583" cy="2484782"/>
                          </a:xfrm>
                          <a:custGeom>
                            <a:avLst/>
                            <a:gdLst>
                              <a:gd name="connsiteX0" fmla="*/ 0 w 61583"/>
                              <a:gd name="connsiteY0" fmla="*/ 0 h 2484782"/>
                              <a:gd name="connsiteX1" fmla="*/ 49695 w 61583"/>
                              <a:gd name="connsiteY1" fmla="*/ 606287 h 2484782"/>
                              <a:gd name="connsiteX2" fmla="*/ 59634 w 61583"/>
                              <a:gd name="connsiteY2" fmla="*/ 1540565 h 2484782"/>
                              <a:gd name="connsiteX3" fmla="*/ 19878 w 61583"/>
                              <a:gd name="connsiteY3" fmla="*/ 2484782 h 248478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61583" h="2484782">
                                <a:moveTo>
                                  <a:pt x="0" y="0"/>
                                </a:moveTo>
                                <a:cubicBezTo>
                                  <a:pt x="19878" y="174763"/>
                                  <a:pt x="39756" y="349526"/>
                                  <a:pt x="49695" y="606287"/>
                                </a:cubicBezTo>
                                <a:cubicBezTo>
                                  <a:pt x="59634" y="863048"/>
                                  <a:pt x="64603" y="1227483"/>
                                  <a:pt x="59634" y="1540565"/>
                                </a:cubicBezTo>
                                <a:cubicBezTo>
                                  <a:pt x="54665" y="1853647"/>
                                  <a:pt x="37271" y="2169214"/>
                                  <a:pt x="19878" y="2484782"/>
                                </a:cubicBezTo>
                              </a:path>
                            </a:pathLst>
                          </a:custGeom>
                          <a:noFill/>
                          <a:ln w="76200" cap="flat" cmpd="sng" algn="ctr">
                            <a:solidFill>
                              <a:srgbClr val="3399FF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cs-CZ" sz="2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2" name="Volný tvar 31"/>
                          <p:cNvSpPr/>
                          <p:nvPr/>
                        </p:nvSpPr>
                        <p:spPr bwMode="auto">
                          <a:xfrm>
                            <a:off x="8121176" y="3297563"/>
                            <a:ext cx="3091070" cy="1213682"/>
                          </a:xfrm>
                          <a:custGeom>
                            <a:avLst/>
                            <a:gdLst>
                              <a:gd name="connsiteX0" fmla="*/ 0 w 3091070"/>
                              <a:gd name="connsiteY0" fmla="*/ 427382 h 1213682"/>
                              <a:gd name="connsiteX1" fmla="*/ 327991 w 3091070"/>
                              <a:gd name="connsiteY1" fmla="*/ 665921 h 1213682"/>
                              <a:gd name="connsiteX2" fmla="*/ 785191 w 3091070"/>
                              <a:gd name="connsiteY2" fmla="*/ 934278 h 1213682"/>
                              <a:gd name="connsiteX3" fmla="*/ 1272209 w 3091070"/>
                              <a:gd name="connsiteY3" fmla="*/ 1143000 h 1213682"/>
                              <a:gd name="connsiteX4" fmla="*/ 1669774 w 3091070"/>
                              <a:gd name="connsiteY4" fmla="*/ 1182756 h 1213682"/>
                              <a:gd name="connsiteX5" fmla="*/ 2117035 w 3091070"/>
                              <a:gd name="connsiteY5" fmla="*/ 1192695 h 1213682"/>
                              <a:gd name="connsiteX6" fmla="*/ 2544418 w 3091070"/>
                              <a:gd name="connsiteY6" fmla="*/ 1192695 h 1213682"/>
                              <a:gd name="connsiteX7" fmla="*/ 2822713 w 3091070"/>
                              <a:gd name="connsiteY7" fmla="*/ 914400 h 1213682"/>
                              <a:gd name="connsiteX8" fmla="*/ 2971800 w 3091070"/>
                              <a:gd name="connsiteY8" fmla="*/ 487017 h 1213682"/>
                              <a:gd name="connsiteX9" fmla="*/ 3071191 w 3091070"/>
                              <a:gd name="connsiteY9" fmla="*/ 89452 h 1213682"/>
                              <a:gd name="connsiteX10" fmla="*/ 3091070 w 3091070"/>
                              <a:gd name="connsiteY10" fmla="*/ 0 h 121368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</a:cxnLst>
                            <a:rect l="l" t="t" r="r" b="b"/>
                            <a:pathLst>
                              <a:path w="3091070" h="1213682">
                                <a:moveTo>
                                  <a:pt x="0" y="427382"/>
                                </a:moveTo>
                                <a:cubicBezTo>
                                  <a:pt x="98563" y="504410"/>
                                  <a:pt x="197126" y="581438"/>
                                  <a:pt x="327991" y="665921"/>
                                </a:cubicBezTo>
                                <a:cubicBezTo>
                                  <a:pt x="458856" y="750404"/>
                                  <a:pt x="627821" y="854765"/>
                                  <a:pt x="785191" y="934278"/>
                                </a:cubicBezTo>
                                <a:cubicBezTo>
                                  <a:pt x="942561" y="1013791"/>
                                  <a:pt x="1124779" y="1101587"/>
                                  <a:pt x="1272209" y="1143000"/>
                                </a:cubicBezTo>
                                <a:cubicBezTo>
                                  <a:pt x="1419640" y="1184413"/>
                                  <a:pt x="1528970" y="1174474"/>
                                  <a:pt x="1669774" y="1182756"/>
                                </a:cubicBezTo>
                                <a:cubicBezTo>
                                  <a:pt x="1810578" y="1191039"/>
                                  <a:pt x="1971261" y="1191039"/>
                                  <a:pt x="2117035" y="1192695"/>
                                </a:cubicBezTo>
                                <a:cubicBezTo>
                                  <a:pt x="2262809" y="1194352"/>
                                  <a:pt x="2426805" y="1239077"/>
                                  <a:pt x="2544418" y="1192695"/>
                                </a:cubicBezTo>
                                <a:cubicBezTo>
                                  <a:pt x="2662031" y="1146313"/>
                                  <a:pt x="2751483" y="1032013"/>
                                  <a:pt x="2822713" y="914400"/>
                                </a:cubicBezTo>
                                <a:cubicBezTo>
                                  <a:pt x="2893943" y="796787"/>
                                  <a:pt x="2930387" y="624508"/>
                                  <a:pt x="2971800" y="487017"/>
                                </a:cubicBezTo>
                                <a:cubicBezTo>
                                  <a:pt x="3013213" y="349526"/>
                                  <a:pt x="3051313" y="170621"/>
                                  <a:pt x="3071191" y="89452"/>
                                </a:cubicBezTo>
                                <a:cubicBezTo>
                                  <a:pt x="3091069" y="8282"/>
                                  <a:pt x="3091069" y="4141"/>
                                  <a:pt x="3091070" y="0"/>
                                </a:cubicBezTo>
                              </a:path>
                            </a:pathLst>
                          </a:custGeom>
                          <a:noFill/>
                          <a:ln w="76200" cap="flat" cmpd="sng" algn="ctr">
                            <a:solidFill>
                              <a:srgbClr val="3399FF"/>
                            </a:solidFill>
                            <a:prstDash val="dash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cs-CZ" sz="2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3" name="Obdélník 32"/>
                          <p:cNvSpPr/>
                          <p:nvPr/>
                        </p:nvSpPr>
                        <p:spPr bwMode="auto">
                          <a:xfrm rot="21200765">
                            <a:off x="9915684" y="2820974"/>
                            <a:ext cx="504056" cy="1152128"/>
                          </a:xfrm>
                          <a:prstGeom prst="rect">
                            <a:avLst/>
                          </a:prstGeom>
                          <a:solidFill>
                            <a:schemeClr val="accent3">
                              <a:lumMod val="75000"/>
                            </a:scheme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>
                            <a:outerShdw blurRad="44450" dist="27940" dir="5400000" algn="ctr">
                              <a:srgbClr val="000000">
                                <a:alpha val="32000"/>
                              </a:srgbClr>
                            </a:outerShdw>
                          </a:effectLst>
                          <a:scene3d>
                            <a:camera prst="orthographicFront">
                              <a:rot lat="0" lon="0" rev="0"/>
                            </a:camera>
                            <a:lightRig rig="balanced" dir="t">
                              <a:rot lat="0" lon="0" rev="8700000"/>
                            </a:lightRig>
                          </a:scene3d>
                          <a:sp3d>
                            <a:bevelT w="190500" h="38100"/>
                          </a:sp3d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cs-CZ" sz="2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4" name="Vývojový diagram: magnetický disk 33"/>
                          <p:cNvSpPr/>
                          <p:nvPr/>
                        </p:nvSpPr>
                        <p:spPr bwMode="auto">
                          <a:xfrm rot="21149411">
                            <a:off x="9518630" y="3887141"/>
                            <a:ext cx="1546271" cy="686876"/>
                          </a:xfrm>
                          <a:prstGeom prst="flowChartMagneticDisk">
                            <a:avLst/>
                          </a:prstGeom>
                          <a:solidFill>
                            <a:schemeClr val="accent3">
                              <a:lumMod val="75000"/>
                            </a:scheme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>
                            <a:outerShdw blurRad="44450" dist="27940" dir="5400000" algn="ctr">
                              <a:srgbClr val="000000">
                                <a:alpha val="32000"/>
                              </a:srgbClr>
                            </a:outerShdw>
                          </a:effectLst>
                          <a:scene3d>
                            <a:camera prst="orthographicFront">
                              <a:rot lat="0" lon="0" rev="0"/>
                            </a:camera>
                            <a:lightRig rig="balanced" dir="t">
                              <a:rot lat="0" lon="0" rev="8700000"/>
                            </a:lightRig>
                          </a:scene3d>
                          <a:sp3d>
                            <a:bevelT w="190500" h="38100"/>
                          </a:sp3d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cs-CZ" sz="2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24" name="Zakřivená spojnice 47"/>
                      <p:cNvCxnSpPr/>
                      <p:nvPr/>
                    </p:nvCxnSpPr>
                    <p:spPr bwMode="auto">
                      <a:xfrm rot="16200000" flipH="1">
                        <a:off x="8954827" y="2758820"/>
                        <a:ext cx="867575" cy="335725"/>
                      </a:xfrm>
                      <a:prstGeom prst="curvedConnector3">
                        <a:avLst/>
                      </a:prstGeom>
                      <a:solidFill>
                        <a:schemeClr val="accent1"/>
                      </a:solidFill>
                      <a:ln w="47625" cap="flat" cmpd="sng" algn="ctr">
                        <a:solidFill>
                          <a:schemeClr val="accent4">
                            <a:lumMod val="25000"/>
                          </a:schemeClr>
                        </a:solidFill>
                        <a:prstDash val="solid"/>
                        <a:round/>
                        <a:headEnd type="triangle"/>
                        <a:tailEnd type="triangle"/>
                      </a:ln>
                      <a:effectLst/>
                    </p:spPr>
                  </p:cxnSp>
                  <p:cxnSp>
                    <p:nvCxnSpPr>
                      <p:cNvPr id="25" name="Přímá spojnice se šipkou 54"/>
                      <p:cNvCxnSpPr/>
                      <p:nvPr/>
                    </p:nvCxnSpPr>
                    <p:spPr bwMode="auto">
                      <a:xfrm>
                        <a:off x="8316008" y="1988839"/>
                        <a:ext cx="0" cy="576063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50800" cap="flat" cmpd="sng" algn="ctr">
                        <a:solidFill>
                          <a:schemeClr val="accent4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triangle"/>
                      </a:ln>
                      <a:effectLst/>
                    </p:spPr>
                  </p:cxnSp>
                  <p:cxnSp>
                    <p:nvCxnSpPr>
                      <p:cNvPr id="26" name="Přímá spojnice se šipkou 55"/>
                      <p:cNvCxnSpPr/>
                      <p:nvPr/>
                    </p:nvCxnSpPr>
                    <p:spPr bwMode="auto">
                      <a:xfrm flipV="1">
                        <a:off x="8316008" y="2694646"/>
                        <a:ext cx="0" cy="576063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50800" cap="flat" cmpd="sng" algn="ctr">
                        <a:solidFill>
                          <a:schemeClr val="accent4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triangle"/>
                      </a:ln>
                      <a:effectLst/>
                    </p:spPr>
                  </p:cxnSp>
                  <p:sp>
                    <p:nvSpPr>
                      <p:cNvPr id="27" name="Šrafovaná šipka doprava 26"/>
                      <p:cNvSpPr/>
                      <p:nvPr/>
                    </p:nvSpPr>
                    <p:spPr bwMode="auto">
                      <a:xfrm>
                        <a:off x="7619392" y="2492895"/>
                        <a:ext cx="560059" cy="333167"/>
                      </a:xfrm>
                      <a:prstGeom prst="stripedRightArrow">
                        <a:avLst/>
                      </a:prstGeom>
                      <a:pattFill prst="dkVert">
                        <a:fgClr>
                          <a:schemeClr val="bg2"/>
                        </a:fgClr>
                        <a:bgClr>
                          <a:schemeClr val="accent4">
                            <a:lumMod val="75000"/>
                          </a:schemeClr>
                        </a:bgClr>
                      </a:patt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endParaRPr>
                      </a:p>
                    </p:txBody>
                  </p:sp>
                </p:grpSp>
                <p:sp>
                  <p:nvSpPr>
                    <p:cNvPr id="22" name="TextovéPole 21"/>
                    <p:cNvSpPr txBox="1"/>
                    <p:nvPr/>
                  </p:nvSpPr>
                  <p:spPr>
                    <a:xfrm rot="21252639">
                      <a:off x="9702275" y="4488952"/>
                      <a:ext cx="1048025" cy="41634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cs-CZ" sz="1400" dirty="0" smtClean="0">
                          <a:solidFill>
                            <a:schemeClr val="bg2"/>
                          </a:solidFill>
                        </a:rPr>
                        <a:t>LVAD</a:t>
                      </a:r>
                      <a:endParaRPr lang="cs-CZ" sz="1400" dirty="0">
                        <a:solidFill>
                          <a:schemeClr val="bg2"/>
                        </a:solidFill>
                      </a:endParaRPr>
                    </a:p>
                  </p:txBody>
                </p:sp>
              </p:grpSp>
              <p:sp>
                <p:nvSpPr>
                  <p:cNvPr id="20" name="TextovéPole 19"/>
                  <p:cNvSpPr txBox="1"/>
                  <p:nvPr/>
                </p:nvSpPr>
                <p:spPr>
                  <a:xfrm>
                    <a:off x="6742738" y="1679096"/>
                    <a:ext cx="1512169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dirty="0" smtClean="0">
                        <a:solidFill>
                          <a:schemeClr val="bg2"/>
                        </a:solidFill>
                      </a:rPr>
                      <a:t>PK</a:t>
                    </a:r>
                    <a:endParaRPr lang="cs-CZ" sz="1600" dirty="0">
                      <a:solidFill>
                        <a:schemeClr val="bg2"/>
                      </a:solidFill>
                    </a:endParaRPr>
                  </a:p>
                </p:txBody>
              </p:sp>
            </p:grpSp>
            <p:sp>
              <p:nvSpPr>
                <p:cNvPr id="18" name="TextovéPole 17"/>
                <p:cNvSpPr txBox="1"/>
                <p:nvPr/>
              </p:nvSpPr>
              <p:spPr>
                <a:xfrm>
                  <a:off x="9453159" y="1658202"/>
                  <a:ext cx="1008112" cy="457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dirty="0" smtClean="0">
                      <a:solidFill>
                        <a:schemeClr val="bg2"/>
                      </a:solidFill>
                    </a:rPr>
                    <a:t>LK</a:t>
                  </a:r>
                  <a:endParaRPr lang="cs-CZ" sz="1600" dirty="0">
                    <a:solidFill>
                      <a:schemeClr val="bg2"/>
                    </a:solidFill>
                  </a:endParaRPr>
                </a:p>
              </p:txBody>
            </p:sp>
          </p:grpSp>
          <p:pic>
            <p:nvPicPr>
              <p:cNvPr id="14" name="Picture 2" descr="https://ars.els-cdn.com/content/image/1-s2.0-S1053249817317291-gr2_lrg.jpg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64371" t="69737" r="24554" b="10526"/>
              <a:stretch/>
            </p:blipFill>
            <p:spPr bwMode="auto">
              <a:xfrm>
                <a:off x="7831842" y="3884338"/>
                <a:ext cx="950387" cy="890988"/>
              </a:xfrm>
              <a:prstGeom prst="rect">
                <a:avLst/>
              </a:prstGeom>
              <a:noFill/>
            </p:spPr>
          </p:pic>
          <p:sp>
            <p:nvSpPr>
              <p:cNvPr id="15" name="TextovéPole 14"/>
              <p:cNvSpPr txBox="1"/>
              <p:nvPr/>
            </p:nvSpPr>
            <p:spPr>
              <a:xfrm>
                <a:off x="6201400" y="3533839"/>
                <a:ext cx="1213215" cy="624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dirty="0" smtClean="0">
                    <a:solidFill>
                      <a:schemeClr val="bg2"/>
                    </a:solidFill>
                  </a:rPr>
                  <a:t>stěna hrudníku</a:t>
                </a:r>
                <a:endParaRPr lang="cs-CZ" sz="1200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6" name="Obdélníkový bublinový popisek 79"/>
              <p:cNvSpPr/>
              <p:nvPr/>
            </p:nvSpPr>
            <p:spPr bwMode="auto">
              <a:xfrm>
                <a:off x="7747736" y="3822189"/>
                <a:ext cx="1090092" cy="1015286"/>
              </a:xfrm>
              <a:prstGeom prst="wedgeRectCallout">
                <a:avLst>
                  <a:gd name="adj1" fmla="val 83554"/>
                  <a:gd name="adj2" fmla="val -210670"/>
                </a:avLst>
              </a:prstGeom>
              <a:noFill/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42243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s://ars.els-cdn.com/content/image/1-s2.0-S1053249815014503-gr6_l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8" y="188640"/>
            <a:ext cx="9001000" cy="6024107"/>
          </a:xfrm>
          <a:prstGeom prst="rect">
            <a:avLst/>
          </a:prstGeom>
          <a:noFill/>
        </p:spPr>
      </p:pic>
      <p:sp>
        <p:nvSpPr>
          <p:cNvPr id="4" name="TextBox 5"/>
          <p:cNvSpPr txBox="1"/>
          <p:nvPr/>
        </p:nvSpPr>
        <p:spPr>
          <a:xfrm>
            <a:off x="3995936" y="6381328"/>
            <a:ext cx="8196064" cy="288032"/>
          </a:xfrm>
          <a:prstGeom prst="rect">
            <a:avLst/>
          </a:prstGeom>
        </p:spPr>
        <p:txBody>
          <a:bodyPr/>
          <a:lstStyle/>
          <a:p>
            <a:r>
              <a:rPr lang="en-US" sz="1600" i="1" dirty="0">
                <a:latin typeface="+mn-lt"/>
              </a:rPr>
              <a:t>James K. </a:t>
            </a:r>
            <a:r>
              <a:rPr lang="en-US" sz="1600" i="1" dirty="0" err="1">
                <a:latin typeface="+mn-lt"/>
              </a:rPr>
              <a:t>Kirklin</a:t>
            </a:r>
            <a:r>
              <a:rPr lang="cs-CZ" sz="1600" i="1" dirty="0">
                <a:latin typeface="+mn-lt"/>
              </a:rPr>
              <a:t> </a:t>
            </a:r>
            <a:r>
              <a:rPr lang="cs-CZ" sz="1600" i="1" dirty="0" err="1">
                <a:latin typeface="+mn-lt"/>
              </a:rPr>
              <a:t>et</a:t>
            </a:r>
            <a:r>
              <a:rPr lang="cs-CZ" sz="1600" i="1" dirty="0">
                <a:latin typeface="+mn-lt"/>
              </a:rPr>
              <a:t> </a:t>
            </a:r>
            <a:r>
              <a:rPr lang="cs-CZ" sz="1600" i="1" dirty="0" err="1">
                <a:latin typeface="+mn-lt"/>
              </a:rPr>
              <a:t>al</a:t>
            </a:r>
            <a:r>
              <a:rPr lang="cs-CZ" sz="1600" i="1" dirty="0">
                <a:latin typeface="+mn-lt"/>
              </a:rPr>
              <a:t>.</a:t>
            </a:r>
            <a:r>
              <a:rPr lang="en-US" sz="1600" i="1" dirty="0">
                <a:latin typeface="+mn-lt"/>
              </a:rPr>
              <a:t>,  The Journal of Heart and Lung Transplantation, </a:t>
            </a:r>
            <a:r>
              <a:rPr lang="cs-CZ" sz="1600" i="1" dirty="0" smtClean="0">
                <a:latin typeface="+mn-lt"/>
              </a:rPr>
              <a:t>2015;</a:t>
            </a:r>
            <a:r>
              <a:rPr lang="en-US" sz="1600" i="1" dirty="0" smtClean="0">
                <a:latin typeface="+mn-lt"/>
              </a:rPr>
              <a:t> 34</a:t>
            </a:r>
            <a:r>
              <a:rPr lang="cs-CZ" sz="1600" i="1" dirty="0" smtClean="0">
                <a:latin typeface="+mn-lt"/>
              </a:rPr>
              <a:t>:</a:t>
            </a:r>
            <a:r>
              <a:rPr lang="en-US" sz="1600" i="1" dirty="0" smtClean="0">
                <a:latin typeface="+mn-lt"/>
              </a:rPr>
              <a:t>1495–1504</a:t>
            </a:r>
            <a:endParaRPr lang="en-US" sz="1600" i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331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99456" y="476672"/>
            <a:ext cx="950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Levostranné srdeční selhání po implantaci LVAD</a:t>
            </a:r>
          </a:p>
        </p:txBody>
      </p:sp>
      <p:grpSp>
        <p:nvGrpSpPr>
          <p:cNvPr id="4" name="Skupina 4"/>
          <p:cNvGrpSpPr/>
          <p:nvPr/>
        </p:nvGrpSpPr>
        <p:grpSpPr>
          <a:xfrm>
            <a:off x="3143672" y="2060848"/>
            <a:ext cx="5184576" cy="3335020"/>
            <a:chOff x="1271464" y="1628800"/>
            <a:chExt cx="5184576" cy="3335020"/>
          </a:xfrm>
        </p:grpSpPr>
        <p:sp>
          <p:nvSpPr>
            <p:cNvPr id="12" name="Obdélník 11"/>
            <p:cNvSpPr/>
            <p:nvPr/>
          </p:nvSpPr>
          <p:spPr bwMode="auto">
            <a:xfrm>
              <a:off x="1271464" y="1628800"/>
              <a:ext cx="5184576" cy="333502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" name="TextovéPole 2"/>
            <p:cNvSpPr txBox="1"/>
            <p:nvPr/>
          </p:nvSpPr>
          <p:spPr>
            <a:xfrm>
              <a:off x="1559496" y="1916832"/>
              <a:ext cx="381642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cs-CZ" dirty="0" smtClean="0">
                  <a:solidFill>
                    <a:schemeClr val="bg2"/>
                  </a:solidFill>
                </a:rPr>
                <a:t>-trombóza čerpadla</a:t>
              </a:r>
            </a:p>
            <a:p>
              <a:pPr algn="l"/>
              <a:endParaRPr lang="cs-CZ" dirty="0" smtClean="0">
                <a:solidFill>
                  <a:schemeClr val="bg2"/>
                </a:solidFill>
              </a:endParaRPr>
            </a:p>
            <a:p>
              <a:pPr algn="l"/>
              <a:r>
                <a:rPr lang="cs-CZ" dirty="0" smtClean="0">
                  <a:solidFill>
                    <a:schemeClr val="bg2"/>
                  </a:solidFill>
                </a:rPr>
                <a:t>-</a:t>
              </a:r>
              <a:r>
                <a:rPr lang="cs-CZ" dirty="0" err="1" smtClean="0">
                  <a:solidFill>
                    <a:schemeClr val="bg2"/>
                  </a:solidFill>
                </a:rPr>
                <a:t>malpozice</a:t>
              </a:r>
              <a:r>
                <a:rPr lang="cs-CZ" dirty="0" smtClean="0">
                  <a:solidFill>
                    <a:schemeClr val="bg2"/>
                  </a:solidFill>
                </a:rPr>
                <a:t> kanyly</a:t>
              </a:r>
            </a:p>
            <a:p>
              <a:pPr algn="l"/>
              <a:endParaRPr lang="cs-CZ" dirty="0" smtClean="0">
                <a:solidFill>
                  <a:schemeClr val="bg2"/>
                </a:solidFill>
              </a:endParaRPr>
            </a:p>
            <a:p>
              <a:pPr algn="l"/>
              <a:r>
                <a:rPr lang="cs-CZ" dirty="0" smtClean="0">
                  <a:solidFill>
                    <a:schemeClr val="bg2"/>
                  </a:solidFill>
                </a:rPr>
                <a:t>-nevhodné nastavení čerpadla</a:t>
              </a:r>
            </a:p>
            <a:p>
              <a:pPr algn="l"/>
              <a:endParaRPr lang="cs-CZ" dirty="0" smtClean="0">
                <a:solidFill>
                  <a:schemeClr val="bg2"/>
                </a:solidFill>
              </a:endParaRPr>
            </a:p>
            <a:p>
              <a:pPr algn="l"/>
              <a:r>
                <a:rPr lang="cs-CZ" dirty="0" smtClean="0">
                  <a:solidFill>
                    <a:schemeClr val="bg2"/>
                  </a:solidFill>
                </a:rPr>
                <a:t>-</a:t>
              </a:r>
              <a:r>
                <a:rPr lang="cs-CZ" dirty="0" err="1" smtClean="0">
                  <a:solidFill>
                    <a:schemeClr val="bg2"/>
                  </a:solidFill>
                </a:rPr>
                <a:t>AoR</a:t>
              </a:r>
              <a:endParaRPr lang="cs-CZ" dirty="0" smtClean="0">
                <a:solidFill>
                  <a:schemeClr val="bg2"/>
                </a:solidFill>
              </a:endParaRPr>
            </a:p>
            <a:p>
              <a:pPr algn="l"/>
              <a:endParaRPr lang="cs-CZ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94613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35360" y="620688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Trombóza čerpadla</a:t>
            </a:r>
            <a:endParaRPr lang="cs-CZ" sz="3200" b="1" dirty="0">
              <a:solidFill>
                <a:srgbClr val="C00000"/>
              </a:solidFill>
            </a:endParaRPr>
          </a:p>
        </p:txBody>
      </p:sp>
      <p:pic>
        <p:nvPicPr>
          <p:cNvPr id="9" name="Picture 2" descr="F:\HM\2015_11 Borovka\PB120139.JPG"/>
          <p:cNvPicPr>
            <a:picLocks noChangeAspect="1" noChangeArrowheads="1"/>
          </p:cNvPicPr>
          <p:nvPr/>
        </p:nvPicPr>
        <p:blipFill>
          <a:blip r:embed="rId2" cstate="print"/>
          <a:srcRect l="6325" t="16867" r="16867" b="7229"/>
          <a:stretch>
            <a:fillRect/>
          </a:stretch>
        </p:blipFill>
        <p:spPr bwMode="auto">
          <a:xfrm>
            <a:off x="407368" y="1412776"/>
            <a:ext cx="2177344" cy="1613796"/>
          </a:xfrm>
          <a:prstGeom prst="rect">
            <a:avLst/>
          </a:prstGeom>
          <a:noFill/>
        </p:spPr>
      </p:pic>
      <p:pic>
        <p:nvPicPr>
          <p:cNvPr id="8" name="Picture 2" descr="F:\HM\2012_03 Dvorak\3_disconnecting outflow cannulea.JPG"/>
          <p:cNvPicPr>
            <a:picLocks noChangeAspect="1" noChangeArrowheads="1"/>
          </p:cNvPicPr>
          <p:nvPr/>
        </p:nvPicPr>
        <p:blipFill rotWithShape="1">
          <a:blip r:embed="rId3" cstate="print"/>
          <a:srcRect l="26259" t="40622" r="42783" b="28420"/>
          <a:stretch/>
        </p:blipFill>
        <p:spPr bwMode="auto">
          <a:xfrm>
            <a:off x="407368" y="3068960"/>
            <a:ext cx="2172003" cy="1629002"/>
          </a:xfrm>
          <a:prstGeom prst="rect">
            <a:avLst/>
          </a:prstGeom>
          <a:noFill/>
        </p:spPr>
      </p:pic>
      <p:pic>
        <p:nvPicPr>
          <p:cNvPr id="10" name="Picture 2" descr="https://ars.els-cdn.com/content/image/1-s2.0-S1053249816304454-gr2_lrg.jpg"/>
          <p:cNvPicPr>
            <a:picLocks noChangeAspect="1" noChangeArrowheads="1"/>
          </p:cNvPicPr>
          <p:nvPr/>
        </p:nvPicPr>
        <p:blipFill rotWithShape="1">
          <a:blip r:embed="rId4" cstate="print"/>
          <a:srcRect t="50306" r="48813" b="2266"/>
          <a:stretch/>
        </p:blipFill>
        <p:spPr bwMode="auto">
          <a:xfrm>
            <a:off x="5935698" y="2564904"/>
            <a:ext cx="5530534" cy="3560407"/>
          </a:xfrm>
          <a:prstGeom prst="rect">
            <a:avLst/>
          </a:prstGeom>
          <a:noFill/>
        </p:spPr>
      </p:pic>
      <p:grpSp>
        <p:nvGrpSpPr>
          <p:cNvPr id="11" name="Skupina 10"/>
          <p:cNvGrpSpPr/>
          <p:nvPr/>
        </p:nvGrpSpPr>
        <p:grpSpPr>
          <a:xfrm>
            <a:off x="7320136" y="4509120"/>
            <a:ext cx="3146156" cy="523220"/>
            <a:chOff x="551384" y="1088936"/>
            <a:chExt cx="5433285" cy="549256"/>
          </a:xfrm>
        </p:grpSpPr>
        <p:sp>
          <p:nvSpPr>
            <p:cNvPr id="12" name="TextovéPole 11"/>
            <p:cNvSpPr txBox="1"/>
            <p:nvPr/>
          </p:nvSpPr>
          <p:spPr>
            <a:xfrm>
              <a:off x="800094" y="1088936"/>
              <a:ext cx="5184575" cy="549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chemeClr val="bg2"/>
                  </a:solidFill>
                </a:rPr>
                <a:t>a</a:t>
              </a:r>
              <a:r>
                <a:rPr lang="cs-CZ" sz="1400" b="1" dirty="0" smtClean="0">
                  <a:solidFill>
                    <a:schemeClr val="bg2"/>
                  </a:solidFill>
                </a:rPr>
                <a:t>xiální x               centrifugální </a:t>
              </a:r>
            </a:p>
            <a:p>
              <a:r>
                <a:rPr lang="cs-CZ" sz="1400" b="1" dirty="0" smtClean="0">
                  <a:solidFill>
                    <a:schemeClr val="bg2"/>
                  </a:solidFill>
                </a:rPr>
                <a:t>systémy</a:t>
              </a:r>
              <a:endParaRPr lang="cs-CZ" sz="1400" b="1" dirty="0">
                <a:solidFill>
                  <a:schemeClr val="bg2"/>
                </a:solidFill>
              </a:endParaRPr>
            </a:p>
          </p:txBody>
        </p:sp>
        <p:sp>
          <p:nvSpPr>
            <p:cNvPr id="13" name="Obdélník 12"/>
            <p:cNvSpPr/>
            <p:nvPr/>
          </p:nvSpPr>
          <p:spPr bwMode="auto">
            <a:xfrm>
              <a:off x="2783632" y="1196752"/>
              <a:ext cx="720080" cy="14401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Obdélník 13"/>
            <p:cNvSpPr/>
            <p:nvPr/>
          </p:nvSpPr>
          <p:spPr bwMode="auto">
            <a:xfrm>
              <a:off x="551384" y="1196752"/>
              <a:ext cx="720080" cy="144016"/>
            </a:xfrm>
            <a:prstGeom prst="rect">
              <a:avLst/>
            </a:prstGeom>
            <a:solidFill>
              <a:schemeClr val="accent6">
                <a:lumMod val="75000"/>
                <a:lumOff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77826" name="Picture 2" descr="https://zlatokop.ikem.cz/csp/docminer/dicom/images/CR.1.3.12.2.1107.5.3.49.20062.11.201703071117020281.W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3632" y="1412776"/>
            <a:ext cx="2829914" cy="3024336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5935698" y="825239"/>
            <a:ext cx="5523281" cy="1631216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dirty="0" smtClean="0">
                <a:solidFill>
                  <a:schemeClr val="bg2"/>
                </a:solidFill>
              </a:rPr>
              <a:t>Rizika: </a:t>
            </a:r>
          </a:p>
          <a:p>
            <a:pPr algn="l"/>
            <a:r>
              <a:rPr lang="cs-CZ" sz="2000" dirty="0" smtClean="0">
                <a:solidFill>
                  <a:schemeClr val="bg2"/>
                </a:solidFill>
              </a:rPr>
              <a:t>hypovolémie, pravostranní srdeční selhání, </a:t>
            </a:r>
            <a:r>
              <a:rPr lang="cs-CZ" sz="2000" dirty="0" err="1">
                <a:solidFill>
                  <a:schemeClr val="bg2"/>
                </a:solidFill>
              </a:rPr>
              <a:t>h</a:t>
            </a:r>
            <a:r>
              <a:rPr lang="cs-CZ" sz="2000" dirty="0" err="1" smtClean="0">
                <a:solidFill>
                  <a:schemeClr val="bg2"/>
                </a:solidFill>
              </a:rPr>
              <a:t>yperkoagulační</a:t>
            </a:r>
            <a:r>
              <a:rPr lang="cs-CZ" sz="2000" dirty="0" smtClean="0">
                <a:solidFill>
                  <a:schemeClr val="bg2"/>
                </a:solidFill>
              </a:rPr>
              <a:t> stav, nespolupráce, malignita, sepse, arteriální hypertenze, poloha kanyly, nízké otáčky, malý průtok…. </a:t>
            </a:r>
            <a:endParaRPr lang="cs-CZ" sz="2000" dirty="0">
              <a:solidFill>
                <a:schemeClr val="bg2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215680" y="6467064"/>
            <a:ext cx="10009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i="1" dirty="0" err="1" smtClean="0"/>
              <a:t>Shah</a:t>
            </a:r>
            <a:r>
              <a:rPr lang="cs-CZ" sz="1600" b="1" i="1" dirty="0" smtClean="0"/>
              <a:t> P. et al. </a:t>
            </a:r>
            <a:r>
              <a:rPr lang="en-US" sz="1600" b="1" i="1" dirty="0" smtClean="0"/>
              <a:t>The </a:t>
            </a:r>
            <a:r>
              <a:rPr lang="en-US" sz="1600" b="1" i="1" dirty="0"/>
              <a:t>Journal of Heart and Lung Transplantation, Vol 36, No 6, June </a:t>
            </a:r>
            <a:r>
              <a:rPr lang="en-US" sz="1600" b="1" i="1" dirty="0" smtClean="0"/>
              <a:t>2017</a:t>
            </a:r>
            <a:endParaRPr lang="cs-CZ" sz="1600" b="1" i="1" dirty="0"/>
          </a:p>
        </p:txBody>
      </p:sp>
      <p:pic>
        <p:nvPicPr>
          <p:cNvPr id="16386" name="Picture 2" descr="https://ars.els-cdn.com/content/image/1-s2.0-S1053249817320934-gr1_lrg.jpg"/>
          <p:cNvPicPr>
            <a:picLocks noChangeAspect="1" noChangeArrowheads="1"/>
          </p:cNvPicPr>
          <p:nvPr/>
        </p:nvPicPr>
        <p:blipFill>
          <a:blip r:embed="rId6" cstate="print"/>
          <a:srcRect r="51162"/>
          <a:stretch>
            <a:fillRect/>
          </a:stretch>
        </p:blipFill>
        <p:spPr bwMode="auto">
          <a:xfrm>
            <a:off x="407368" y="4653136"/>
            <a:ext cx="2161998" cy="1453163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 t="49696" r="50013"/>
          <a:stretch>
            <a:fillRect/>
          </a:stretch>
        </p:blipFill>
        <p:spPr bwMode="auto">
          <a:xfrm>
            <a:off x="2783632" y="4581128"/>
            <a:ext cx="2808312" cy="149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rs.els-cdn.com/content/image/1-s2.0-S1053249816304454-gr2_lrg.jpg"/>
          <p:cNvPicPr>
            <a:picLocks noChangeAspect="1" noChangeArrowheads="1"/>
          </p:cNvPicPr>
          <p:nvPr/>
        </p:nvPicPr>
        <p:blipFill rotWithShape="1">
          <a:blip r:embed="rId2" cstate="print"/>
          <a:srcRect l="49218" b="55284"/>
          <a:stretch/>
        </p:blipFill>
        <p:spPr bwMode="auto">
          <a:xfrm>
            <a:off x="4362421" y="1242619"/>
            <a:ext cx="7333394" cy="4838726"/>
          </a:xfrm>
          <a:prstGeom prst="rect">
            <a:avLst/>
          </a:prstGeom>
          <a:noFill/>
        </p:spPr>
      </p:pic>
      <p:grpSp>
        <p:nvGrpSpPr>
          <p:cNvPr id="4" name="Skupina 3"/>
          <p:cNvGrpSpPr/>
          <p:nvPr/>
        </p:nvGrpSpPr>
        <p:grpSpPr>
          <a:xfrm>
            <a:off x="6384032" y="4228733"/>
            <a:ext cx="3146156" cy="523220"/>
            <a:chOff x="551384" y="1088936"/>
            <a:chExt cx="5433285" cy="549256"/>
          </a:xfrm>
        </p:grpSpPr>
        <p:sp>
          <p:nvSpPr>
            <p:cNvPr id="5" name="TextovéPole 4"/>
            <p:cNvSpPr txBox="1"/>
            <p:nvPr/>
          </p:nvSpPr>
          <p:spPr>
            <a:xfrm>
              <a:off x="800094" y="1088936"/>
              <a:ext cx="5184575" cy="549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chemeClr val="bg2"/>
                  </a:solidFill>
                </a:rPr>
                <a:t>a</a:t>
              </a:r>
              <a:r>
                <a:rPr lang="cs-CZ" sz="1400" b="1" dirty="0" smtClean="0">
                  <a:solidFill>
                    <a:schemeClr val="bg2"/>
                  </a:solidFill>
                </a:rPr>
                <a:t>xiální x               centrifugální </a:t>
              </a:r>
            </a:p>
            <a:p>
              <a:r>
                <a:rPr lang="cs-CZ" sz="1400" b="1" dirty="0" smtClean="0">
                  <a:solidFill>
                    <a:schemeClr val="bg2"/>
                  </a:solidFill>
                </a:rPr>
                <a:t>systémy</a:t>
              </a:r>
              <a:endParaRPr lang="cs-CZ" sz="1400" b="1" dirty="0">
                <a:solidFill>
                  <a:schemeClr val="bg2"/>
                </a:solidFill>
              </a:endParaRPr>
            </a:p>
          </p:txBody>
        </p:sp>
        <p:sp>
          <p:nvSpPr>
            <p:cNvPr id="6" name="Obdélník 5"/>
            <p:cNvSpPr/>
            <p:nvPr/>
          </p:nvSpPr>
          <p:spPr bwMode="auto">
            <a:xfrm>
              <a:off x="2783632" y="1196752"/>
              <a:ext cx="720080" cy="14401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Obdélník 6"/>
            <p:cNvSpPr/>
            <p:nvPr/>
          </p:nvSpPr>
          <p:spPr bwMode="auto">
            <a:xfrm>
              <a:off x="551384" y="1196752"/>
              <a:ext cx="720080" cy="144016"/>
            </a:xfrm>
            <a:prstGeom prst="rect">
              <a:avLst/>
            </a:prstGeom>
            <a:solidFill>
              <a:schemeClr val="accent6">
                <a:lumMod val="75000"/>
                <a:lumOff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8" name="TextovéPole 7"/>
          <p:cNvSpPr txBox="1"/>
          <p:nvPr/>
        </p:nvSpPr>
        <p:spPr>
          <a:xfrm>
            <a:off x="1055439" y="1838424"/>
            <a:ext cx="3157201" cy="230832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Rizika:</a:t>
            </a:r>
          </a:p>
          <a:p>
            <a:pPr algn="l"/>
            <a:r>
              <a:rPr lang="cs-CZ" dirty="0">
                <a:solidFill>
                  <a:schemeClr val="bg2"/>
                </a:solidFill>
              </a:rPr>
              <a:t>k</a:t>
            </a:r>
            <a:r>
              <a:rPr lang="cs-CZ" dirty="0" smtClean="0">
                <a:solidFill>
                  <a:schemeClr val="bg2"/>
                </a:solidFill>
              </a:rPr>
              <a:t>ouření</a:t>
            </a:r>
          </a:p>
          <a:p>
            <a:pPr algn="l"/>
            <a:r>
              <a:rPr lang="cs-CZ" dirty="0">
                <a:solidFill>
                  <a:schemeClr val="bg2"/>
                </a:solidFill>
              </a:rPr>
              <a:t>b</a:t>
            </a:r>
            <a:r>
              <a:rPr lang="cs-CZ" dirty="0" smtClean="0">
                <a:solidFill>
                  <a:schemeClr val="bg2"/>
                </a:solidFill>
              </a:rPr>
              <a:t>akteriémie</a:t>
            </a:r>
          </a:p>
          <a:p>
            <a:pPr algn="l"/>
            <a:r>
              <a:rPr lang="cs-CZ" dirty="0">
                <a:solidFill>
                  <a:schemeClr val="bg2"/>
                </a:solidFill>
              </a:rPr>
              <a:t>t</a:t>
            </a:r>
            <a:r>
              <a:rPr lang="cs-CZ" dirty="0" smtClean="0">
                <a:solidFill>
                  <a:schemeClr val="bg2"/>
                </a:solidFill>
              </a:rPr>
              <a:t>rombóza čerpadla</a:t>
            </a:r>
          </a:p>
          <a:p>
            <a:pPr algn="l"/>
            <a:r>
              <a:rPr lang="cs-CZ" dirty="0" smtClean="0">
                <a:solidFill>
                  <a:schemeClr val="bg2"/>
                </a:solidFill>
              </a:rPr>
              <a:t>infekce čerpadla</a:t>
            </a:r>
          </a:p>
          <a:p>
            <a:pPr algn="l"/>
            <a:r>
              <a:rPr lang="cs-CZ" dirty="0">
                <a:solidFill>
                  <a:schemeClr val="bg2"/>
                </a:solidFill>
              </a:rPr>
              <a:t>a</a:t>
            </a:r>
            <a:r>
              <a:rPr lang="cs-CZ" dirty="0" smtClean="0">
                <a:solidFill>
                  <a:schemeClr val="bg2"/>
                </a:solidFill>
              </a:rPr>
              <a:t>rteriální hypertenze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312594" y="6375231"/>
            <a:ext cx="10009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i="1" dirty="0" err="1" smtClean="0"/>
              <a:t>Shah</a:t>
            </a:r>
            <a:r>
              <a:rPr lang="cs-CZ" sz="1600" b="1" i="1" dirty="0" smtClean="0"/>
              <a:t> P. et al. </a:t>
            </a:r>
            <a:r>
              <a:rPr lang="en-US" sz="1600" b="1" i="1" dirty="0" smtClean="0"/>
              <a:t>The </a:t>
            </a:r>
            <a:r>
              <a:rPr lang="en-US" sz="1600" b="1" i="1" dirty="0"/>
              <a:t>Journal of Heart and Lung Transplantation, Vol 36, No 6, June </a:t>
            </a:r>
            <a:r>
              <a:rPr lang="en-US" sz="1600" b="1" i="1" dirty="0" smtClean="0"/>
              <a:t>2017</a:t>
            </a:r>
            <a:endParaRPr lang="cs-CZ" sz="1600" b="1" i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-2133964" y="843527"/>
            <a:ext cx="950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Ischemické CMP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88" y="4240143"/>
            <a:ext cx="3188153" cy="184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1240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2" y="1124744"/>
            <a:ext cx="7344816" cy="50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4776800" y="6309320"/>
            <a:ext cx="73921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/>
              <a:t>The Journal of Heart and Lung Transplantation, </a:t>
            </a:r>
            <a:r>
              <a:rPr lang="en-US" sz="1600" b="1" i="1" dirty="0" err="1" smtClean="0"/>
              <a:t>Vol</a:t>
            </a:r>
            <a:r>
              <a:rPr lang="en-US" sz="1600" b="1" i="1" dirty="0" smtClean="0"/>
              <a:t> 35, No 4, April 2016 </a:t>
            </a:r>
            <a:endParaRPr lang="cs-CZ" sz="1600" b="1" i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335360" y="260648"/>
            <a:ext cx="10873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2"/>
                </a:solidFill>
              </a:rPr>
              <a:t>Dilatace kořene </a:t>
            </a:r>
            <a:r>
              <a:rPr lang="cs-CZ" b="1" dirty="0" err="1" smtClean="0">
                <a:solidFill>
                  <a:schemeClr val="bg2"/>
                </a:solidFill>
              </a:rPr>
              <a:t>Ao</a:t>
            </a:r>
            <a:r>
              <a:rPr lang="cs-CZ" b="1" dirty="0" smtClean="0">
                <a:solidFill>
                  <a:schemeClr val="bg2"/>
                </a:solidFill>
              </a:rPr>
              <a:t> a ascendentní aorty před </a:t>
            </a:r>
            <a:r>
              <a:rPr lang="cs-CZ" b="1" dirty="0" err="1" smtClean="0">
                <a:solidFill>
                  <a:schemeClr val="bg2"/>
                </a:solidFill>
              </a:rPr>
              <a:t>impl</a:t>
            </a:r>
            <a:r>
              <a:rPr lang="cs-CZ" b="1" dirty="0" smtClean="0">
                <a:solidFill>
                  <a:schemeClr val="bg2"/>
                </a:solidFill>
              </a:rPr>
              <a:t>. LVAD progreduje v prvních              šesti měsících</a:t>
            </a:r>
            <a:endParaRPr lang="cs-CZ" b="1" dirty="0">
              <a:solidFill>
                <a:schemeClr val="bg2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 bwMode="auto">
          <a:xfrm flipV="1">
            <a:off x="7608168" y="1772816"/>
            <a:ext cx="2016224" cy="7200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9696400" y="1264984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2"/>
                </a:solidFill>
              </a:rPr>
              <a:t>vyšší věk</a:t>
            </a:r>
          </a:p>
          <a:p>
            <a:r>
              <a:rPr lang="cs-CZ" sz="2000" dirty="0" smtClean="0">
                <a:solidFill>
                  <a:schemeClr val="bg2"/>
                </a:solidFill>
              </a:rPr>
              <a:t>arteriální hypertenze</a:t>
            </a:r>
            <a:endParaRPr lang="cs-CZ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jtd.amegroups.com/article/viewFile/8418/html/68581"/>
          <p:cNvPicPr>
            <a:picLocks noChangeAspect="1" noChangeArrowheads="1"/>
          </p:cNvPicPr>
          <p:nvPr/>
        </p:nvPicPr>
        <p:blipFill>
          <a:blip r:embed="rId3" cstate="print"/>
          <a:srcRect r="66216"/>
          <a:stretch>
            <a:fillRect/>
          </a:stretch>
        </p:blipFill>
        <p:spPr bwMode="auto">
          <a:xfrm>
            <a:off x="2123726" y="3814034"/>
            <a:ext cx="1393652" cy="2672394"/>
          </a:xfrm>
          <a:prstGeom prst="rect">
            <a:avLst/>
          </a:prstGeom>
          <a:noFill/>
        </p:spPr>
      </p:pic>
      <p:pic>
        <p:nvPicPr>
          <p:cNvPr id="4" name="Picture 2" descr="Související obrázek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11096" r="7531"/>
          <a:stretch>
            <a:fillRect/>
          </a:stretch>
        </p:blipFill>
        <p:spPr bwMode="auto">
          <a:xfrm>
            <a:off x="64887" y="3788248"/>
            <a:ext cx="2058839" cy="2698179"/>
          </a:xfrm>
          <a:prstGeom prst="rect">
            <a:avLst/>
          </a:prstGeom>
          <a:noFill/>
        </p:spPr>
      </p:pic>
      <p:pic>
        <p:nvPicPr>
          <p:cNvPr id="5" name="Picture 2" descr="http://jtd.amegroups.com/article/viewFile/8418/html/68581"/>
          <p:cNvPicPr>
            <a:picLocks noChangeAspect="1" noChangeArrowheads="1"/>
          </p:cNvPicPr>
          <p:nvPr/>
        </p:nvPicPr>
        <p:blipFill>
          <a:blip r:embed="rId3" cstate="print"/>
          <a:srcRect l="37826" r="32156" b="5527"/>
          <a:stretch>
            <a:fillRect/>
          </a:stretch>
        </p:blipFill>
        <p:spPr bwMode="auto">
          <a:xfrm>
            <a:off x="9502384" y="3805186"/>
            <a:ext cx="1349349" cy="2681242"/>
          </a:xfrm>
          <a:prstGeom prst="rect">
            <a:avLst/>
          </a:prstGeom>
          <a:noFill/>
        </p:spPr>
      </p:pic>
      <p:pic>
        <p:nvPicPr>
          <p:cNvPr id="6" name="Picture 2" descr="http://jtd.amegroups.com/article/viewFile/8418/html/68581"/>
          <p:cNvPicPr>
            <a:picLocks noChangeAspect="1" noChangeArrowheads="1"/>
          </p:cNvPicPr>
          <p:nvPr/>
        </p:nvPicPr>
        <p:blipFill>
          <a:blip r:embed="rId3" cstate="print"/>
          <a:srcRect l="71794"/>
          <a:stretch>
            <a:fillRect/>
          </a:stretch>
        </p:blipFill>
        <p:spPr bwMode="auto">
          <a:xfrm>
            <a:off x="10829597" y="3791372"/>
            <a:ext cx="1270094" cy="2686190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119336" y="6457890"/>
            <a:ext cx="11953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 smtClean="0"/>
              <a:t>IKEM:                               IV 2003                                                                                                                                XI 2006                  VII 2014             </a:t>
            </a:r>
            <a:endParaRPr lang="cs-CZ" sz="1600" dirty="0"/>
          </a:p>
        </p:txBody>
      </p:sp>
      <p:grpSp>
        <p:nvGrpSpPr>
          <p:cNvPr id="10" name="Skupina 9"/>
          <p:cNvGrpSpPr/>
          <p:nvPr/>
        </p:nvGrpSpPr>
        <p:grpSpPr>
          <a:xfrm>
            <a:off x="0" y="260648"/>
            <a:ext cx="12192000" cy="576064"/>
            <a:chOff x="191344" y="260648"/>
            <a:chExt cx="11809312" cy="576064"/>
          </a:xfrm>
        </p:grpSpPr>
        <p:sp>
          <p:nvSpPr>
            <p:cNvPr id="8" name="Šipka doprava 7"/>
            <p:cNvSpPr/>
            <p:nvPr/>
          </p:nvSpPr>
          <p:spPr bwMode="auto">
            <a:xfrm>
              <a:off x="263352" y="260648"/>
              <a:ext cx="11737304" cy="576064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91344" y="404664"/>
              <a:ext cx="113449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cs-CZ" sz="1400" b="1" dirty="0" smtClean="0">
                  <a:solidFill>
                    <a:schemeClr val="bg2"/>
                  </a:solidFill>
                </a:rPr>
                <a:t>1950                1960                                    1970                            1980       </a:t>
              </a:r>
              <a:r>
                <a:rPr lang="cs-CZ" sz="1400" i="1" dirty="0" smtClean="0">
                  <a:solidFill>
                    <a:schemeClr val="bg2"/>
                  </a:solidFill>
                </a:rPr>
                <a:t>1983-FDA-CyA</a:t>
              </a:r>
              <a:r>
                <a:rPr lang="cs-CZ" sz="1400" b="1" dirty="0" smtClean="0">
                  <a:solidFill>
                    <a:schemeClr val="bg2"/>
                  </a:solidFill>
                </a:rPr>
                <a:t>             1990                                 2000                             2010</a:t>
              </a:r>
              <a:endParaRPr lang="cs-CZ" sz="14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0" y="692696"/>
            <a:ext cx="744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solidFill>
                  <a:schemeClr val="bg2"/>
                </a:solidFill>
              </a:rPr>
              <a:t>1953</a:t>
            </a:r>
          </a:p>
          <a:p>
            <a:r>
              <a:rPr lang="cs-CZ" sz="1400" i="1" dirty="0" smtClean="0">
                <a:solidFill>
                  <a:schemeClr val="bg2"/>
                </a:solidFill>
              </a:rPr>
              <a:t>CPB</a:t>
            </a:r>
          </a:p>
          <a:p>
            <a:r>
              <a:rPr lang="cs-CZ" sz="1400" i="1" dirty="0" smtClean="0">
                <a:solidFill>
                  <a:schemeClr val="bg2"/>
                </a:solidFill>
              </a:rPr>
              <a:t>John Gibbon</a:t>
            </a:r>
          </a:p>
          <a:p>
            <a:endParaRPr lang="cs-CZ" sz="1400" dirty="0">
              <a:solidFill>
                <a:schemeClr val="bg2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825976" y="664237"/>
            <a:ext cx="11560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bg2"/>
                </a:solidFill>
              </a:rPr>
              <a:t>1966</a:t>
            </a:r>
          </a:p>
          <a:p>
            <a:r>
              <a:rPr lang="cs-CZ" sz="1400" b="1" dirty="0" smtClean="0">
                <a:solidFill>
                  <a:schemeClr val="bg2"/>
                </a:solidFill>
              </a:rPr>
              <a:t>1.Pneumatic</a:t>
            </a:r>
          </a:p>
          <a:p>
            <a:r>
              <a:rPr lang="cs-CZ" sz="1400" b="1" dirty="0" smtClean="0">
                <a:solidFill>
                  <a:schemeClr val="bg2"/>
                </a:solidFill>
              </a:rPr>
              <a:t>LVAD (</a:t>
            </a:r>
            <a:r>
              <a:rPr lang="cs-CZ" sz="1400" b="1" dirty="0" err="1" smtClean="0">
                <a:solidFill>
                  <a:schemeClr val="bg2"/>
                </a:solidFill>
              </a:rPr>
              <a:t>DeBakey</a:t>
            </a:r>
            <a:r>
              <a:rPr lang="cs-CZ" sz="1400" b="1" dirty="0" smtClean="0">
                <a:solidFill>
                  <a:schemeClr val="bg2"/>
                </a:solidFill>
              </a:rPr>
              <a:t>, </a:t>
            </a:r>
            <a:r>
              <a:rPr lang="cs-CZ" sz="1400" b="1" dirty="0" err="1" smtClean="0">
                <a:solidFill>
                  <a:schemeClr val="bg2"/>
                </a:solidFill>
              </a:rPr>
              <a:t>Liotta</a:t>
            </a:r>
            <a:r>
              <a:rPr lang="cs-CZ" sz="1400" b="1" dirty="0" smtClean="0">
                <a:solidFill>
                  <a:schemeClr val="bg2"/>
                </a:solidFill>
              </a:rPr>
              <a:t>)</a:t>
            </a:r>
          </a:p>
          <a:p>
            <a:r>
              <a:rPr lang="cs-CZ" sz="1400" b="1" dirty="0" smtClean="0">
                <a:solidFill>
                  <a:schemeClr val="bg2"/>
                </a:solidFill>
              </a:rPr>
              <a:t>Poprvé u člověka</a:t>
            </a:r>
          </a:p>
          <a:p>
            <a:r>
              <a:rPr lang="cs-CZ" sz="1400" b="1" dirty="0" smtClean="0">
                <a:solidFill>
                  <a:schemeClr val="bg2"/>
                </a:solidFill>
              </a:rPr>
              <a:t>Houston</a:t>
            </a:r>
          </a:p>
          <a:p>
            <a:r>
              <a:rPr lang="cs-CZ" sz="1400" b="1" dirty="0" err="1" smtClean="0">
                <a:solidFill>
                  <a:schemeClr val="bg2"/>
                </a:solidFill>
              </a:rPr>
              <a:t>Colley</a:t>
            </a:r>
            <a:endParaRPr lang="cs-CZ" sz="1400" b="1" dirty="0">
              <a:solidFill>
                <a:schemeClr val="bg2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631504" y="116632"/>
            <a:ext cx="6264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solidFill>
                  <a:schemeClr val="bg2"/>
                </a:solidFill>
              </a:rPr>
              <a:t>1964</a:t>
            </a:r>
            <a:r>
              <a:rPr lang="cs-CZ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cs-CZ" sz="1400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Arteficial</a:t>
            </a:r>
            <a:r>
              <a:rPr lang="cs-CZ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cs-CZ" sz="1400" i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Heart</a:t>
            </a:r>
            <a:r>
              <a:rPr lang="cs-CZ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(MI)Program amerického Národního ústavu zdraví (NIH)</a:t>
            </a:r>
            <a:r>
              <a:rPr lang="cs-CZ" sz="1400" i="1" dirty="0" smtClean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184991" y="657218"/>
            <a:ext cx="8499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solidFill>
                  <a:schemeClr val="bg2"/>
                </a:solidFill>
              </a:rPr>
              <a:t>1969</a:t>
            </a:r>
          </a:p>
          <a:p>
            <a:r>
              <a:rPr lang="cs-CZ" sz="1400" i="1" dirty="0" err="1" smtClean="0">
                <a:solidFill>
                  <a:schemeClr val="bg2"/>
                </a:solidFill>
              </a:rPr>
              <a:t>Liotta</a:t>
            </a:r>
            <a:r>
              <a:rPr lang="cs-CZ" sz="1400" i="1" dirty="0" smtClean="0">
                <a:solidFill>
                  <a:schemeClr val="bg2"/>
                </a:solidFill>
              </a:rPr>
              <a:t> TAH</a:t>
            </a:r>
          </a:p>
          <a:p>
            <a:r>
              <a:rPr lang="cs-CZ" sz="1400" i="1" dirty="0" err="1" smtClean="0">
                <a:solidFill>
                  <a:schemeClr val="bg2"/>
                </a:solidFill>
              </a:rPr>
              <a:t>Cooly</a:t>
            </a:r>
            <a:r>
              <a:rPr lang="cs-CZ" sz="1400" i="1" dirty="0" smtClean="0">
                <a:solidFill>
                  <a:schemeClr val="bg2"/>
                </a:solidFill>
              </a:rPr>
              <a:t>, 64 hod do OTS</a:t>
            </a:r>
            <a:endParaRPr lang="cs-CZ" sz="1400" i="1" dirty="0">
              <a:solidFill>
                <a:schemeClr val="bg2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830194" y="655932"/>
            <a:ext cx="744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solidFill>
                  <a:schemeClr val="bg2"/>
                </a:solidFill>
              </a:rPr>
              <a:t>1972</a:t>
            </a:r>
          </a:p>
          <a:p>
            <a:r>
              <a:rPr lang="cs-CZ" sz="1400" i="1" dirty="0" smtClean="0">
                <a:solidFill>
                  <a:schemeClr val="bg2"/>
                </a:solidFill>
              </a:rPr>
              <a:t>ECMO</a:t>
            </a:r>
            <a:endParaRPr lang="cs-CZ" sz="1400" i="1" dirty="0">
              <a:solidFill>
                <a:schemeClr val="bg2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773026" y="661906"/>
            <a:ext cx="1347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bg2"/>
                </a:solidFill>
              </a:rPr>
              <a:t>1998</a:t>
            </a:r>
          </a:p>
          <a:p>
            <a:r>
              <a:rPr lang="cs-CZ" sz="1400" b="1" dirty="0" err="1" smtClean="0">
                <a:solidFill>
                  <a:schemeClr val="bg2"/>
                </a:solidFill>
              </a:rPr>
              <a:t>Implan</a:t>
            </a:r>
            <a:r>
              <a:rPr lang="cs-CZ" sz="1400" b="1" dirty="0" smtClean="0">
                <a:solidFill>
                  <a:schemeClr val="bg2"/>
                </a:solidFill>
              </a:rPr>
              <a:t>.</a:t>
            </a:r>
          </a:p>
          <a:p>
            <a:r>
              <a:rPr lang="cs-CZ" sz="1400" b="1" dirty="0" smtClean="0">
                <a:solidFill>
                  <a:schemeClr val="bg2"/>
                </a:solidFill>
              </a:rPr>
              <a:t> axiální systémy</a:t>
            </a:r>
            <a:endParaRPr lang="cs-CZ" sz="1400" b="1" dirty="0">
              <a:solidFill>
                <a:schemeClr val="bg2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5750688" y="1551061"/>
            <a:ext cx="24482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err="1" smtClean="0">
                <a:solidFill>
                  <a:schemeClr val="bg2"/>
                </a:solidFill>
              </a:rPr>
              <a:t>Novacor</a:t>
            </a:r>
            <a:r>
              <a:rPr lang="cs-CZ" sz="1400" b="1" dirty="0" smtClean="0">
                <a:solidFill>
                  <a:schemeClr val="bg2"/>
                </a:solidFill>
              </a:rPr>
              <a:t>, </a:t>
            </a:r>
            <a:r>
              <a:rPr lang="cs-CZ" sz="1400" b="1" dirty="0" err="1" smtClean="0">
                <a:solidFill>
                  <a:schemeClr val="bg2"/>
                </a:solidFill>
              </a:rPr>
              <a:t>Thoratec</a:t>
            </a:r>
            <a:r>
              <a:rPr lang="cs-CZ" sz="1400" b="1" dirty="0" smtClean="0">
                <a:solidFill>
                  <a:schemeClr val="bg2"/>
                </a:solidFill>
              </a:rPr>
              <a:t> XVE,  schváleny ke klinickému použití ( 1994-FDA </a:t>
            </a:r>
            <a:r>
              <a:rPr lang="cs-CZ" sz="1400" b="1" dirty="0" err="1" smtClean="0">
                <a:solidFill>
                  <a:schemeClr val="bg2"/>
                </a:solidFill>
              </a:rPr>
              <a:t>app</a:t>
            </a:r>
            <a:r>
              <a:rPr lang="cs-CZ" sz="1400" b="1" dirty="0" smtClean="0">
                <a:solidFill>
                  <a:schemeClr val="bg2"/>
                </a:solidFill>
              </a:rPr>
              <a:t> HM VE jako BTT)</a:t>
            </a:r>
            <a:endParaRPr lang="cs-CZ" sz="1400" b="1" dirty="0" smtClean="0"/>
          </a:p>
          <a:p>
            <a:endParaRPr lang="cs-CZ" sz="1400" dirty="0"/>
          </a:p>
        </p:txBody>
      </p:sp>
      <p:sp>
        <p:nvSpPr>
          <p:cNvPr id="20" name="Obdélník 19"/>
          <p:cNvSpPr/>
          <p:nvPr/>
        </p:nvSpPr>
        <p:spPr>
          <a:xfrm>
            <a:off x="8877955" y="672946"/>
            <a:ext cx="8835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sz="1400" b="1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2000</a:t>
            </a:r>
          </a:p>
          <a:p>
            <a:pPr algn="l"/>
            <a:r>
              <a:rPr lang="cs-CZ" sz="1400" b="1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1.impl. </a:t>
            </a:r>
          </a:p>
          <a:p>
            <a:pPr algn="l"/>
            <a:r>
              <a:rPr lang="cs-CZ" sz="1400" b="1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HM II </a:t>
            </a:r>
          </a:p>
          <a:p>
            <a:pPr algn="l"/>
            <a:r>
              <a:rPr lang="cs-CZ" sz="1400" b="1" dirty="0" err="1" smtClean="0">
                <a:solidFill>
                  <a:schemeClr val="bg2"/>
                </a:solidFill>
                <a:cs typeface="Times New Roman" panose="02020603050405020304" pitchFamily="18" charset="0"/>
              </a:rPr>
              <a:t>Thoratec</a:t>
            </a:r>
            <a:endParaRPr lang="cs-CZ" sz="1400" b="1" dirty="0" smtClean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9022716" y="1577943"/>
            <a:ext cx="2170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sz="1400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2008-schválen jako </a:t>
            </a:r>
          </a:p>
          <a:p>
            <a:pPr algn="l"/>
            <a:r>
              <a:rPr lang="cs-CZ" sz="1400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most k transplantaci v USA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9738044" y="2058144"/>
            <a:ext cx="1740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1400" b="1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2010- HM II schválen jako DT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10577643" y="709955"/>
            <a:ext cx="13681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Centrifugální</a:t>
            </a:r>
          </a:p>
          <a:p>
            <a:pPr marL="342900" indent="-342900"/>
            <a:r>
              <a:rPr lang="cs-CZ" sz="1400" b="1" dirty="0" smtClean="0">
                <a:solidFill>
                  <a:schemeClr val="bg2"/>
                </a:solidFill>
              </a:rPr>
              <a:t> </a:t>
            </a:r>
            <a:r>
              <a:rPr lang="cs-CZ" sz="1400" b="1" dirty="0" err="1" smtClean="0">
                <a:solidFill>
                  <a:schemeClr val="bg2"/>
                </a:solidFill>
              </a:rPr>
              <a:t>HeartWare</a:t>
            </a:r>
            <a:r>
              <a:rPr lang="cs-CZ" sz="1400" b="1" dirty="0" smtClean="0">
                <a:solidFill>
                  <a:schemeClr val="bg2"/>
                </a:solidFill>
              </a:rPr>
              <a:t>,   </a:t>
            </a:r>
          </a:p>
          <a:p>
            <a:pPr marL="342900" indent="-342900"/>
            <a:r>
              <a:rPr lang="cs-CZ" sz="1400" b="1" dirty="0" smtClean="0">
                <a:solidFill>
                  <a:schemeClr val="bg2"/>
                </a:solidFill>
              </a:rPr>
              <a:t>HM III </a:t>
            </a:r>
            <a:r>
              <a:rPr lang="cs-CZ" sz="1400" b="1" dirty="0" err="1" smtClean="0">
                <a:solidFill>
                  <a:schemeClr val="bg2"/>
                </a:solidFill>
              </a:rPr>
              <a:t>Thoratec</a:t>
            </a:r>
            <a:endParaRPr lang="cs-CZ" sz="1400" b="1" dirty="0" smtClean="0">
              <a:solidFill>
                <a:schemeClr val="bg2"/>
              </a:solidFill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8616280" y="116632"/>
            <a:ext cx="2376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/>
            <a:r>
              <a:rPr lang="cs-CZ" sz="1400" i="1" dirty="0" smtClean="0">
                <a:solidFill>
                  <a:schemeClr val="bg2"/>
                </a:solidFill>
              </a:rPr>
              <a:t>2006-</a:t>
            </a:r>
            <a:r>
              <a:rPr lang="cs-CZ" sz="1400" i="1" dirty="0" smtClean="0"/>
              <a:t> </a:t>
            </a:r>
            <a:r>
              <a:rPr lang="cs-CZ" sz="1400" i="1" dirty="0" smtClean="0">
                <a:solidFill>
                  <a:schemeClr val="bg2"/>
                </a:solidFill>
              </a:rPr>
              <a:t>INTERMACS Registry </a:t>
            </a:r>
            <a:endParaRPr lang="cs-CZ" sz="1400" i="1" dirty="0">
              <a:solidFill>
                <a:schemeClr val="bg2"/>
              </a:solidFill>
            </a:endParaRPr>
          </a:p>
        </p:txBody>
      </p:sp>
      <p:cxnSp>
        <p:nvCxnSpPr>
          <p:cNvPr id="27" name="Přímá spojovací šipka 26"/>
          <p:cNvCxnSpPr/>
          <p:nvPr/>
        </p:nvCxnSpPr>
        <p:spPr bwMode="auto">
          <a:xfrm flipH="1">
            <a:off x="3289753" y="1916832"/>
            <a:ext cx="2633371" cy="16470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Přímá spojovací šipka 27"/>
          <p:cNvCxnSpPr/>
          <p:nvPr/>
        </p:nvCxnSpPr>
        <p:spPr bwMode="auto">
          <a:xfrm>
            <a:off x="8976320" y="1916832"/>
            <a:ext cx="1152128" cy="179423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Přímá spojovací šipka 28"/>
          <p:cNvCxnSpPr/>
          <p:nvPr/>
        </p:nvCxnSpPr>
        <p:spPr bwMode="auto">
          <a:xfrm flipH="1">
            <a:off x="11241945" y="1674386"/>
            <a:ext cx="1183" cy="20149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4" name="Picture 2" descr="C:\Users\mahg\Pictures\Jarvik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7961" y="2420888"/>
            <a:ext cx="918734" cy="1277142"/>
          </a:xfrm>
          <a:prstGeom prst="rect">
            <a:avLst/>
          </a:prstGeom>
          <a:noFill/>
        </p:spPr>
      </p:pic>
      <p:sp>
        <p:nvSpPr>
          <p:cNvPr id="35" name="Obdélník 34"/>
          <p:cNvSpPr/>
          <p:nvPr/>
        </p:nvSpPr>
        <p:spPr>
          <a:xfrm>
            <a:off x="6168008" y="2492896"/>
            <a:ext cx="27462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Robert </a:t>
            </a:r>
            <a:r>
              <a:rPr lang="cs-CZ" sz="1400" b="1" i="1" dirty="0" err="1" smtClean="0">
                <a:solidFill>
                  <a:schemeClr val="bg2"/>
                </a:solidFill>
                <a:cs typeface="Times New Roman" panose="02020603050405020304" pitchFamily="18" charset="0"/>
              </a:rPr>
              <a:t>Jarvik</a:t>
            </a:r>
            <a:r>
              <a:rPr lang="cs-CZ" sz="1400" i="1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-myšlenka čerpadla  s rychle rotující turbínou generující kontinuální tok-dostatečný tok a tlak-menší, tišší,mechanicky spolehlivější</a:t>
            </a:r>
            <a:endParaRPr lang="cs-CZ" sz="1400" i="1" dirty="0">
              <a:solidFill>
                <a:schemeClr val="bg2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0" y="2221479"/>
            <a:ext cx="1449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solidFill>
                  <a:schemeClr val="bg2"/>
                </a:solidFill>
              </a:rPr>
              <a:t>1958</a:t>
            </a:r>
          </a:p>
          <a:p>
            <a:r>
              <a:rPr lang="cs-CZ" sz="1400" i="1" dirty="0" smtClean="0">
                <a:solidFill>
                  <a:schemeClr val="bg2"/>
                </a:solidFill>
              </a:rPr>
              <a:t>první experimentální srdeční náhrada psovi</a:t>
            </a:r>
          </a:p>
          <a:p>
            <a:r>
              <a:rPr lang="cs-CZ" sz="1400" i="1" dirty="0" smtClean="0">
                <a:solidFill>
                  <a:schemeClr val="bg2"/>
                </a:solidFill>
              </a:rPr>
              <a:t>-</a:t>
            </a:r>
            <a:r>
              <a:rPr lang="cs-CZ" sz="1400" i="1" dirty="0" err="1" smtClean="0">
                <a:solidFill>
                  <a:schemeClr val="bg2"/>
                </a:solidFill>
              </a:rPr>
              <a:t>Akutsu</a:t>
            </a:r>
            <a:r>
              <a:rPr lang="cs-CZ" sz="1400" i="1" dirty="0" smtClean="0">
                <a:solidFill>
                  <a:schemeClr val="bg2"/>
                </a:solidFill>
              </a:rPr>
              <a:t> a </a:t>
            </a:r>
            <a:r>
              <a:rPr lang="cs-CZ" sz="1400" i="1" dirty="0" err="1" smtClean="0">
                <a:solidFill>
                  <a:schemeClr val="bg2"/>
                </a:solidFill>
              </a:rPr>
              <a:t>Kolff</a:t>
            </a:r>
            <a:endParaRPr lang="cs-CZ" sz="1400" i="1" dirty="0">
              <a:solidFill>
                <a:schemeClr val="bg2"/>
              </a:solidFill>
            </a:endParaRPr>
          </a:p>
        </p:txBody>
      </p:sp>
      <p:cxnSp>
        <p:nvCxnSpPr>
          <p:cNvPr id="31" name="Přímá spojnice se šipkou 30"/>
          <p:cNvCxnSpPr/>
          <p:nvPr/>
        </p:nvCxnSpPr>
        <p:spPr bwMode="auto">
          <a:xfrm>
            <a:off x="7032104" y="692696"/>
            <a:ext cx="0" cy="7775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6" name="Picture 2" descr="Výsledek obrázku pro Heart mate  XVE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6434" r="57114"/>
          <a:stretch/>
        </p:blipFill>
        <p:spPr bwMode="auto">
          <a:xfrm>
            <a:off x="8264382" y="3800126"/>
            <a:ext cx="1218949" cy="2696593"/>
          </a:xfrm>
          <a:prstGeom prst="rect">
            <a:avLst/>
          </a:prstGeom>
          <a:noFill/>
        </p:spPr>
      </p:pic>
      <p:pic>
        <p:nvPicPr>
          <p:cNvPr id="37" name="Picture 2" descr="Výsledek obrázku pro Heart mate  XVE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68058"/>
          <a:stretch/>
        </p:blipFill>
        <p:spPr bwMode="auto">
          <a:xfrm>
            <a:off x="3526407" y="3807921"/>
            <a:ext cx="1446990" cy="2669641"/>
          </a:xfrm>
          <a:prstGeom prst="rect">
            <a:avLst/>
          </a:prstGeom>
          <a:noFill/>
        </p:spPr>
      </p:pic>
      <p:grpSp>
        <p:nvGrpSpPr>
          <p:cNvPr id="44" name="Skupina 43"/>
          <p:cNvGrpSpPr/>
          <p:nvPr/>
        </p:nvGrpSpPr>
        <p:grpSpPr>
          <a:xfrm>
            <a:off x="4982426" y="3800127"/>
            <a:ext cx="3525736" cy="2696592"/>
            <a:chOff x="5096972" y="3828919"/>
            <a:chExt cx="3467489" cy="2639573"/>
          </a:xfrm>
        </p:grpSpPr>
        <p:grpSp>
          <p:nvGrpSpPr>
            <p:cNvPr id="43" name="Skupina 42"/>
            <p:cNvGrpSpPr/>
            <p:nvPr/>
          </p:nvGrpSpPr>
          <p:grpSpPr>
            <a:xfrm>
              <a:off x="5096972" y="3828919"/>
              <a:ext cx="3277889" cy="2639573"/>
              <a:chOff x="5096972" y="3828919"/>
              <a:chExt cx="3277889" cy="2639573"/>
            </a:xfrm>
          </p:grpSpPr>
          <p:sp>
            <p:nvSpPr>
              <p:cNvPr id="42" name="Obdélník 41"/>
              <p:cNvSpPr/>
              <p:nvPr/>
            </p:nvSpPr>
            <p:spPr bwMode="auto">
              <a:xfrm>
                <a:off x="5105853" y="3828919"/>
                <a:ext cx="3269007" cy="723163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pic>
            <p:nvPicPr>
              <p:cNvPr id="40" name="Picture 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096972" y="4400051"/>
                <a:ext cx="3277889" cy="2068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1" name="Obdélník 40"/>
            <p:cNvSpPr/>
            <p:nvPr/>
          </p:nvSpPr>
          <p:spPr>
            <a:xfrm>
              <a:off x="5105852" y="3838599"/>
              <a:ext cx="345860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cs-CZ" sz="1400" b="1" dirty="0" err="1" smtClean="0">
                  <a:solidFill>
                    <a:schemeClr val="bg2"/>
                  </a:solidFill>
                  <a:cs typeface="Times New Roman" panose="02020603050405020304" pitchFamily="18" charset="0"/>
                </a:rPr>
                <a:t>Heart</a:t>
              </a:r>
              <a:r>
                <a:rPr lang="cs-CZ" sz="1400" b="1" dirty="0" smtClean="0">
                  <a:solidFill>
                    <a:schemeClr val="bg2"/>
                  </a:solidFill>
                  <a:cs typeface="Times New Roman" panose="02020603050405020304" pitchFamily="18" charset="0"/>
                </a:rPr>
                <a:t> Mate II trial, n= 200,     2009 </a:t>
              </a:r>
              <a:r>
                <a:rPr lang="cs-CZ" sz="1400" dirty="0" smtClean="0">
                  <a:solidFill>
                    <a:schemeClr val="bg2"/>
                  </a:solidFill>
                </a:rPr>
                <a:t> </a:t>
              </a:r>
            </a:p>
            <a:p>
              <a:pPr algn="l"/>
              <a:r>
                <a:rPr lang="cs-CZ" sz="1400" dirty="0" err="1" smtClean="0">
                  <a:solidFill>
                    <a:schemeClr val="bg2"/>
                  </a:solidFill>
                </a:rPr>
                <a:t>terminalni</a:t>
              </a:r>
              <a:r>
                <a:rPr lang="cs-CZ" sz="1400" dirty="0" smtClean="0">
                  <a:solidFill>
                    <a:schemeClr val="bg2"/>
                  </a:solidFill>
                </a:rPr>
                <a:t> </a:t>
              </a:r>
              <a:r>
                <a:rPr lang="cs-CZ" sz="1400" dirty="0" err="1">
                  <a:solidFill>
                    <a:schemeClr val="bg2"/>
                  </a:solidFill>
                </a:rPr>
                <a:t>ChSS</a:t>
              </a:r>
              <a:r>
                <a:rPr lang="cs-CZ" sz="1400" dirty="0">
                  <a:solidFill>
                    <a:schemeClr val="bg2"/>
                  </a:solidFill>
                </a:rPr>
                <a:t> s </a:t>
              </a:r>
              <a:r>
                <a:rPr lang="cs-CZ" sz="1400" dirty="0" smtClean="0">
                  <a:solidFill>
                    <a:schemeClr val="bg2"/>
                  </a:solidFill>
                </a:rPr>
                <a:t>KI OTS, věk </a:t>
              </a:r>
              <a:r>
                <a:rPr lang="cs-CZ" sz="1400" dirty="0">
                  <a:solidFill>
                    <a:schemeClr val="bg2"/>
                  </a:solidFill>
                </a:rPr>
                <a:t>64 let</a:t>
              </a:r>
              <a:r>
                <a:rPr lang="cs-CZ" sz="1400" dirty="0" smtClean="0">
                  <a:solidFill>
                    <a:schemeClr val="bg2"/>
                  </a:solidFill>
                </a:rPr>
                <a:t>, EF           </a:t>
              </a:r>
            </a:p>
            <a:p>
              <a:pPr algn="l"/>
              <a:r>
                <a:rPr lang="cs-CZ" sz="1400" dirty="0" smtClean="0">
                  <a:solidFill>
                    <a:schemeClr val="bg2"/>
                  </a:solidFill>
                </a:rPr>
                <a:t>                LK 17%, 80</a:t>
              </a:r>
              <a:r>
                <a:rPr lang="cs-CZ" sz="1400" dirty="0">
                  <a:solidFill>
                    <a:schemeClr val="bg2"/>
                  </a:solidFill>
                </a:rPr>
                <a:t>% na </a:t>
              </a:r>
              <a:r>
                <a:rPr lang="cs-CZ" sz="1400" dirty="0" err="1" smtClean="0">
                  <a:solidFill>
                    <a:schemeClr val="bg2"/>
                  </a:solidFill>
                </a:rPr>
                <a:t>inotropní</a:t>
              </a:r>
              <a:r>
                <a:rPr lang="cs-CZ" sz="1400" dirty="0" smtClean="0">
                  <a:solidFill>
                    <a:schemeClr val="bg2"/>
                  </a:solidFill>
                </a:rPr>
                <a:t> </a:t>
              </a:r>
              <a:r>
                <a:rPr lang="cs-CZ" sz="1400" dirty="0" err="1">
                  <a:solidFill>
                    <a:schemeClr val="bg2"/>
                  </a:solidFill>
                </a:rPr>
                <a:t>lečbě</a:t>
              </a:r>
              <a:endParaRPr lang="cs-CZ" sz="1400" dirty="0">
                <a:solidFill>
                  <a:schemeClr val="bg2"/>
                </a:solidFill>
              </a:endParaRPr>
            </a:p>
            <a:p>
              <a:endParaRPr lang="cs-CZ" sz="1400" dirty="0">
                <a:solidFill>
                  <a:schemeClr val="bg2"/>
                </a:solidFill>
              </a:endParaRPr>
            </a:p>
          </p:txBody>
        </p:sp>
      </p:grpSp>
      <p:sp>
        <p:nvSpPr>
          <p:cNvPr id="46" name="TextovéPole 45"/>
          <p:cNvSpPr txBox="1"/>
          <p:nvPr/>
        </p:nvSpPr>
        <p:spPr>
          <a:xfrm>
            <a:off x="2651997" y="646961"/>
            <a:ext cx="849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solidFill>
                  <a:schemeClr val="bg2"/>
                </a:solidFill>
              </a:rPr>
              <a:t>1968</a:t>
            </a:r>
          </a:p>
          <a:p>
            <a:r>
              <a:rPr lang="cs-CZ" sz="1400" i="1" dirty="0" smtClean="0">
                <a:solidFill>
                  <a:schemeClr val="bg2"/>
                </a:solidFill>
              </a:rPr>
              <a:t>  IABC</a:t>
            </a:r>
            <a:endParaRPr lang="cs-CZ" sz="1400" i="1" dirty="0">
              <a:solidFill>
                <a:schemeClr val="bg2"/>
              </a:solidFill>
            </a:endParaRPr>
          </a:p>
        </p:txBody>
      </p:sp>
      <p:sp>
        <p:nvSpPr>
          <p:cNvPr id="48" name="Obdélník 47"/>
          <p:cNvSpPr/>
          <p:nvPr/>
        </p:nvSpPr>
        <p:spPr>
          <a:xfrm>
            <a:off x="7104113" y="668830"/>
            <a:ext cx="9965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1400" b="1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1991</a:t>
            </a:r>
          </a:p>
          <a:p>
            <a:pPr algn="l"/>
            <a:r>
              <a:rPr lang="cs-CZ" sz="1400" b="1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-1. </a:t>
            </a:r>
            <a:r>
              <a:rPr lang="cs-CZ" sz="1400" b="1" dirty="0" err="1" smtClean="0">
                <a:solidFill>
                  <a:schemeClr val="bg2"/>
                </a:solidFill>
                <a:cs typeface="Times New Roman" panose="02020603050405020304" pitchFamily="18" charset="0"/>
              </a:rPr>
              <a:t>impl</a:t>
            </a:r>
            <a:r>
              <a:rPr lang="cs-CZ" sz="1400" b="1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. HM XVE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9192344" y="692696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bg2"/>
                </a:solidFill>
              </a:rPr>
              <a:t>2001</a:t>
            </a:r>
          </a:p>
          <a:p>
            <a:r>
              <a:rPr lang="cs-CZ" sz="1400" b="1" dirty="0" smtClean="0">
                <a:solidFill>
                  <a:schemeClr val="bg2"/>
                </a:solidFill>
              </a:rPr>
              <a:t> REMATCH</a:t>
            </a:r>
            <a:r>
              <a:rPr lang="cs-CZ" sz="1400" dirty="0" smtClean="0">
                <a:solidFill>
                  <a:schemeClr val="bg2"/>
                </a:solidFill>
              </a:rPr>
              <a:t> </a:t>
            </a:r>
            <a:r>
              <a:rPr lang="cs-CZ" sz="1400" i="1" dirty="0" err="1" smtClean="0">
                <a:solidFill>
                  <a:schemeClr val="bg2"/>
                </a:solidFill>
              </a:rPr>
              <a:t>Abiocor</a:t>
            </a:r>
            <a:r>
              <a:rPr lang="cs-CZ" sz="1400" i="1" dirty="0" smtClean="0">
                <a:solidFill>
                  <a:schemeClr val="bg2"/>
                </a:solidFill>
              </a:rPr>
              <a:t> TAH</a:t>
            </a:r>
            <a:endParaRPr lang="cs-CZ" sz="1400" i="1" dirty="0">
              <a:solidFill>
                <a:schemeClr val="bg2"/>
              </a:solidFill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5660260" y="628598"/>
            <a:ext cx="1541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2"/>
                </a:solidFill>
              </a:rPr>
              <a:t>1984 </a:t>
            </a:r>
            <a:endParaRPr lang="cs-CZ" sz="1400" b="1" dirty="0" smtClean="0">
              <a:solidFill>
                <a:schemeClr val="bg2"/>
              </a:solidFill>
            </a:endParaRPr>
          </a:p>
          <a:p>
            <a:r>
              <a:rPr lang="cs-CZ" sz="1400" b="1" dirty="0" err="1" smtClean="0">
                <a:solidFill>
                  <a:schemeClr val="bg2"/>
                </a:solidFill>
              </a:rPr>
              <a:t>Novacor</a:t>
            </a:r>
            <a:r>
              <a:rPr lang="cs-CZ" sz="1400" b="1" dirty="0" smtClean="0">
                <a:solidFill>
                  <a:schemeClr val="bg2"/>
                </a:solidFill>
              </a:rPr>
              <a:t> VAD, </a:t>
            </a:r>
            <a:r>
              <a:rPr lang="cs-CZ" sz="1400" b="1" dirty="0" err="1">
                <a:solidFill>
                  <a:schemeClr val="bg2"/>
                </a:solidFill>
              </a:rPr>
              <a:t>Thoratec</a:t>
            </a:r>
            <a:r>
              <a:rPr lang="cs-CZ" sz="1400" b="1" dirty="0">
                <a:solidFill>
                  <a:schemeClr val="bg2"/>
                </a:solidFill>
              </a:rPr>
              <a:t> </a:t>
            </a:r>
            <a:r>
              <a:rPr lang="cs-CZ" sz="1400" b="1" dirty="0" smtClean="0">
                <a:solidFill>
                  <a:schemeClr val="bg2"/>
                </a:solidFill>
              </a:rPr>
              <a:t>PVAD</a:t>
            </a:r>
            <a:endParaRPr lang="cs-CZ" sz="1400" b="1" dirty="0">
              <a:solidFill>
                <a:schemeClr val="bg2"/>
              </a:solidFill>
            </a:endParaRPr>
          </a:p>
        </p:txBody>
      </p:sp>
      <p:sp>
        <p:nvSpPr>
          <p:cNvPr id="56" name="TextovéPole 55"/>
          <p:cNvSpPr txBox="1"/>
          <p:nvPr/>
        </p:nvSpPr>
        <p:spPr>
          <a:xfrm>
            <a:off x="3826407" y="850889"/>
            <a:ext cx="12452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400" dirty="0" smtClean="0">
              <a:solidFill>
                <a:schemeClr val="bg2"/>
              </a:solidFill>
            </a:endParaRPr>
          </a:p>
          <a:p>
            <a:r>
              <a:rPr lang="cs-CZ" sz="1400" dirty="0" smtClean="0">
                <a:solidFill>
                  <a:schemeClr val="bg2"/>
                </a:solidFill>
              </a:rPr>
              <a:t>70. Léta Testování</a:t>
            </a:r>
          </a:p>
          <a:p>
            <a:r>
              <a:rPr lang="cs-CZ" sz="1400" dirty="0" err="1" smtClean="0">
                <a:solidFill>
                  <a:schemeClr val="bg2"/>
                </a:solidFill>
              </a:rPr>
              <a:t>pulsatilních</a:t>
            </a:r>
            <a:r>
              <a:rPr lang="cs-CZ" sz="1400" dirty="0" smtClean="0">
                <a:solidFill>
                  <a:schemeClr val="bg2"/>
                </a:solidFill>
              </a:rPr>
              <a:t> systémů</a:t>
            </a:r>
          </a:p>
          <a:p>
            <a:r>
              <a:rPr lang="cs-CZ" sz="1400" dirty="0" smtClean="0">
                <a:solidFill>
                  <a:schemeClr val="bg2"/>
                </a:solidFill>
              </a:rPr>
              <a:t>(hemolýza, trombóza, </a:t>
            </a:r>
            <a:r>
              <a:rPr lang="cs-CZ" sz="1400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↓</a:t>
            </a:r>
            <a:r>
              <a:rPr lang="cs-CZ" sz="1400" dirty="0" smtClean="0">
                <a:solidFill>
                  <a:schemeClr val="bg2"/>
                </a:solidFill>
              </a:rPr>
              <a:t> výdej)</a:t>
            </a:r>
            <a:endParaRPr lang="cs-CZ" sz="1400" dirty="0">
              <a:solidFill>
                <a:schemeClr val="bg2"/>
              </a:solidFill>
            </a:endParaRPr>
          </a:p>
        </p:txBody>
      </p:sp>
      <p:cxnSp>
        <p:nvCxnSpPr>
          <p:cNvPr id="57" name="Přímá spojnice se šipkou 56"/>
          <p:cNvCxnSpPr/>
          <p:nvPr/>
        </p:nvCxnSpPr>
        <p:spPr bwMode="auto">
          <a:xfrm>
            <a:off x="4602789" y="708141"/>
            <a:ext cx="3541" cy="4251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Obdélník 1"/>
          <p:cNvSpPr/>
          <p:nvPr/>
        </p:nvSpPr>
        <p:spPr>
          <a:xfrm>
            <a:off x="4882900" y="628598"/>
            <a:ext cx="18151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1400" i="1" dirty="0" smtClean="0">
                <a:solidFill>
                  <a:schemeClr val="bg2"/>
                </a:solidFill>
              </a:rPr>
              <a:t>1982 </a:t>
            </a:r>
          </a:p>
          <a:p>
            <a:pPr algn="l"/>
            <a:r>
              <a:rPr lang="cs-CZ" sz="1400" i="1" dirty="0" smtClean="0">
                <a:solidFill>
                  <a:schemeClr val="bg2"/>
                </a:solidFill>
              </a:rPr>
              <a:t>Jarvik-7 </a:t>
            </a:r>
          </a:p>
          <a:p>
            <a:pPr algn="l"/>
            <a:r>
              <a:rPr lang="cs-CZ" sz="1400" i="1" dirty="0" smtClean="0">
                <a:solidFill>
                  <a:schemeClr val="bg2"/>
                </a:solidFill>
              </a:rPr>
              <a:t>TAH-DT</a:t>
            </a:r>
          </a:p>
          <a:p>
            <a:pPr algn="l"/>
            <a:r>
              <a:rPr lang="cs-CZ" sz="1400" i="1" dirty="0" smtClean="0">
                <a:solidFill>
                  <a:schemeClr val="bg2"/>
                </a:solidFill>
              </a:rPr>
              <a:t>112dní</a:t>
            </a:r>
          </a:p>
          <a:p>
            <a:pPr algn="l"/>
            <a:r>
              <a:rPr lang="cs-CZ" sz="1400" i="1" dirty="0" smtClean="0">
                <a:solidFill>
                  <a:schemeClr val="bg2"/>
                </a:solidFill>
              </a:rPr>
              <a:t>1985-BTT </a:t>
            </a:r>
          </a:p>
          <a:p>
            <a:pPr algn="l"/>
            <a:r>
              <a:rPr lang="cs-CZ" sz="1400" i="1" dirty="0" smtClean="0">
                <a:solidFill>
                  <a:schemeClr val="bg2"/>
                </a:solidFill>
              </a:rPr>
              <a:t>(</a:t>
            </a:r>
            <a:r>
              <a:rPr lang="cs-CZ" sz="1400" i="1" dirty="0" err="1" smtClean="0">
                <a:solidFill>
                  <a:schemeClr val="bg2"/>
                </a:solidFill>
              </a:rPr>
              <a:t>SynCardia</a:t>
            </a:r>
            <a:r>
              <a:rPr lang="cs-CZ" sz="1400" i="1" dirty="0" smtClean="0">
                <a:solidFill>
                  <a:schemeClr val="bg2"/>
                </a:solidFill>
              </a:rPr>
              <a:t>)</a:t>
            </a:r>
            <a:endParaRPr lang="cs-CZ" sz="1400" i="1" dirty="0">
              <a:solidFill>
                <a:schemeClr val="bg2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726723" y="640391"/>
            <a:ext cx="128785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bg2"/>
                </a:solidFill>
              </a:rPr>
              <a:t>1963</a:t>
            </a:r>
          </a:p>
          <a:p>
            <a:r>
              <a:rPr lang="cs-CZ" sz="1400" b="1" dirty="0" smtClean="0">
                <a:solidFill>
                  <a:schemeClr val="bg2"/>
                </a:solidFill>
              </a:rPr>
              <a:t>1. VAD tubulární s </a:t>
            </a:r>
            <a:r>
              <a:rPr lang="cs-CZ" sz="1400" b="1" dirty="0" err="1" smtClean="0">
                <a:solidFill>
                  <a:schemeClr val="bg2"/>
                </a:solidFill>
              </a:rPr>
              <a:t>konduitem</a:t>
            </a:r>
            <a:r>
              <a:rPr lang="cs-CZ" sz="1400" b="1" dirty="0" smtClean="0">
                <a:solidFill>
                  <a:schemeClr val="bg2"/>
                </a:solidFill>
              </a:rPr>
              <a:t> do </a:t>
            </a:r>
            <a:r>
              <a:rPr lang="cs-CZ" sz="1400" b="1" dirty="0" err="1" smtClean="0">
                <a:solidFill>
                  <a:schemeClr val="bg2"/>
                </a:solidFill>
              </a:rPr>
              <a:t>desc</a:t>
            </a:r>
            <a:r>
              <a:rPr lang="cs-CZ" sz="1400" b="1" dirty="0" smtClean="0">
                <a:solidFill>
                  <a:schemeClr val="bg2"/>
                </a:solidFill>
              </a:rPr>
              <a:t>. </a:t>
            </a:r>
            <a:r>
              <a:rPr lang="cs-CZ" sz="1400" b="1" dirty="0" err="1" smtClean="0">
                <a:solidFill>
                  <a:schemeClr val="bg2"/>
                </a:solidFill>
              </a:rPr>
              <a:t>Ao-Liotta</a:t>
            </a:r>
            <a:r>
              <a:rPr lang="cs-CZ" sz="1400" b="1" dirty="0" smtClean="0">
                <a:solidFill>
                  <a:schemeClr val="bg2"/>
                </a:solidFill>
              </a:rPr>
              <a:t> (4dny, +MOS)</a:t>
            </a:r>
            <a:endParaRPr lang="cs-CZ" sz="1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53912" y="5730431"/>
            <a:ext cx="11593288" cy="30777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400" dirty="0" smtClean="0">
                <a:solidFill>
                  <a:schemeClr val="bg2"/>
                </a:solidFill>
              </a:rPr>
              <a:t>1/14  2/14  3/14  5/14               8/14   11/14            2/15                                              1/16                                    8/16                                  5/17          7/17   9/17                                                </a:t>
            </a:r>
            <a:endParaRPr lang="cs-CZ" sz="1400" dirty="0">
              <a:solidFill>
                <a:schemeClr val="bg2"/>
              </a:solidFill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240036" y="2119279"/>
            <a:ext cx="11809312" cy="3610447"/>
            <a:chOff x="119336" y="30020"/>
            <a:chExt cx="11809312" cy="2832909"/>
          </a:xfrm>
        </p:grpSpPr>
        <p:grpSp>
          <p:nvGrpSpPr>
            <p:cNvPr id="8" name="Skupina 7"/>
            <p:cNvGrpSpPr/>
            <p:nvPr/>
          </p:nvGrpSpPr>
          <p:grpSpPr>
            <a:xfrm>
              <a:off x="119336" y="30020"/>
              <a:ext cx="11809312" cy="2832909"/>
              <a:chOff x="147091" y="243902"/>
              <a:chExt cx="11828076" cy="2832909"/>
            </a:xfrm>
          </p:grpSpPr>
          <p:graphicFrame>
            <p:nvGraphicFramePr>
              <p:cNvPr id="9" name="Graf 8"/>
              <p:cNvGraphicFramePr/>
              <p:nvPr>
                <p:extLst/>
              </p:nvPr>
            </p:nvGraphicFramePr>
            <p:xfrm>
              <a:off x="147091" y="243902"/>
              <a:ext cx="11809312" cy="283290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0" name="TextovéPole 1"/>
              <p:cNvSpPr txBox="1"/>
              <p:nvPr/>
            </p:nvSpPr>
            <p:spPr>
              <a:xfrm>
                <a:off x="3215680" y="1268760"/>
                <a:ext cx="504056" cy="360040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600" dirty="0" smtClean="0">
                    <a:solidFill>
                      <a:schemeClr val="bg2"/>
                    </a:solidFill>
                  </a:rPr>
                  <a:t>71</a:t>
                </a:r>
                <a:endParaRPr lang="cs-CZ" sz="1600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1" name="TextovéPole 1"/>
              <p:cNvSpPr txBox="1"/>
              <p:nvPr/>
            </p:nvSpPr>
            <p:spPr>
              <a:xfrm>
                <a:off x="4007768" y="1196752"/>
                <a:ext cx="504056" cy="360040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600" dirty="0" smtClean="0">
                    <a:solidFill>
                      <a:schemeClr val="bg2"/>
                    </a:solidFill>
                  </a:rPr>
                  <a:t>73</a:t>
                </a:r>
                <a:endParaRPr lang="cs-CZ" sz="1600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2" name="TextovéPole 1"/>
              <p:cNvSpPr txBox="1"/>
              <p:nvPr/>
            </p:nvSpPr>
            <p:spPr>
              <a:xfrm>
                <a:off x="6384032" y="1367980"/>
                <a:ext cx="504056" cy="360040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600" dirty="0" smtClean="0">
                    <a:solidFill>
                      <a:schemeClr val="bg2"/>
                    </a:solidFill>
                  </a:rPr>
                  <a:t>70</a:t>
                </a:r>
                <a:endParaRPr lang="cs-CZ" sz="1600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3" name="TextovéPole 1"/>
              <p:cNvSpPr txBox="1"/>
              <p:nvPr/>
            </p:nvSpPr>
            <p:spPr>
              <a:xfrm>
                <a:off x="10236460" y="784696"/>
                <a:ext cx="504056" cy="360040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600" dirty="0" smtClean="0">
                    <a:solidFill>
                      <a:schemeClr val="bg2"/>
                    </a:solidFill>
                  </a:rPr>
                  <a:t>85</a:t>
                </a:r>
                <a:endParaRPr lang="cs-CZ" sz="1600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4" name="TextovéPole 1"/>
              <p:cNvSpPr txBox="1"/>
              <p:nvPr/>
            </p:nvSpPr>
            <p:spPr>
              <a:xfrm>
                <a:off x="11471111" y="2060848"/>
                <a:ext cx="504056" cy="360040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600" dirty="0" smtClean="0">
                    <a:solidFill>
                      <a:schemeClr val="bg2"/>
                    </a:solidFill>
                  </a:rPr>
                  <a:t>63</a:t>
                </a:r>
                <a:endParaRPr lang="cs-CZ" sz="1600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5" name="TextovéPole 1"/>
              <p:cNvSpPr txBox="1"/>
              <p:nvPr/>
            </p:nvSpPr>
            <p:spPr>
              <a:xfrm>
                <a:off x="10844403" y="1066529"/>
                <a:ext cx="504056" cy="360040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600" dirty="0">
                    <a:solidFill>
                      <a:schemeClr val="bg2"/>
                    </a:solidFill>
                  </a:rPr>
                  <a:t>8</a:t>
                </a:r>
                <a:r>
                  <a:rPr lang="cs-CZ" sz="1600" dirty="0" smtClean="0">
                    <a:solidFill>
                      <a:schemeClr val="bg2"/>
                    </a:solidFill>
                  </a:rPr>
                  <a:t>0</a:t>
                </a:r>
                <a:endParaRPr lang="cs-CZ" sz="1600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16" name="TextovéPole 15"/>
            <p:cNvSpPr txBox="1"/>
            <p:nvPr/>
          </p:nvSpPr>
          <p:spPr>
            <a:xfrm>
              <a:off x="4571803" y="865566"/>
              <a:ext cx="1024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 smtClean="0">
                  <a:solidFill>
                    <a:srgbClr val="FF0000"/>
                  </a:solidFill>
                </a:rPr>
                <a:t>EDD LK</a:t>
              </a:r>
              <a:endParaRPr lang="cs-CZ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73488" y="2289484"/>
            <a:ext cx="11469184" cy="481349"/>
            <a:chOff x="479376" y="3771393"/>
            <a:chExt cx="11469184" cy="377687"/>
          </a:xfrm>
        </p:grpSpPr>
        <p:sp>
          <p:nvSpPr>
            <p:cNvPr id="19" name="TextovéPole 1"/>
            <p:cNvSpPr txBox="1"/>
            <p:nvPr/>
          </p:nvSpPr>
          <p:spPr>
            <a:xfrm>
              <a:off x="479376" y="3789040"/>
              <a:ext cx="669911" cy="36004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 smtClean="0">
                  <a:solidFill>
                    <a:schemeClr val="bg2"/>
                  </a:solidFill>
                </a:rPr>
                <a:t>9000</a:t>
              </a:r>
              <a:endParaRPr lang="cs-CZ" sz="1600" dirty="0">
                <a:solidFill>
                  <a:schemeClr val="bg2"/>
                </a:solidFill>
              </a:endParaRPr>
            </a:p>
          </p:txBody>
        </p:sp>
        <p:sp>
          <p:nvSpPr>
            <p:cNvPr id="20" name="TextovéPole 1"/>
            <p:cNvSpPr txBox="1"/>
            <p:nvPr/>
          </p:nvSpPr>
          <p:spPr>
            <a:xfrm>
              <a:off x="1149287" y="3789040"/>
              <a:ext cx="669911" cy="36004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 smtClean="0">
                  <a:solidFill>
                    <a:schemeClr val="bg2"/>
                  </a:solidFill>
                </a:rPr>
                <a:t>9200/min</a:t>
              </a:r>
              <a:endParaRPr lang="cs-CZ" sz="1600" dirty="0">
                <a:solidFill>
                  <a:schemeClr val="bg2"/>
                </a:solidFill>
              </a:endParaRPr>
            </a:p>
          </p:txBody>
        </p:sp>
        <p:sp>
          <p:nvSpPr>
            <p:cNvPr id="21" name="TextovéPole 1"/>
            <p:cNvSpPr txBox="1"/>
            <p:nvPr/>
          </p:nvSpPr>
          <p:spPr>
            <a:xfrm>
              <a:off x="2423592" y="3771393"/>
              <a:ext cx="669911" cy="36004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 smtClean="0">
                  <a:solidFill>
                    <a:schemeClr val="bg2"/>
                  </a:solidFill>
                </a:rPr>
                <a:t>9000/min</a:t>
              </a:r>
              <a:endParaRPr lang="cs-CZ" sz="1600" dirty="0">
                <a:solidFill>
                  <a:schemeClr val="bg2"/>
                </a:solidFill>
              </a:endParaRPr>
            </a:p>
          </p:txBody>
        </p:sp>
        <p:sp>
          <p:nvSpPr>
            <p:cNvPr id="22" name="TextovéPole 1"/>
            <p:cNvSpPr txBox="1"/>
            <p:nvPr/>
          </p:nvSpPr>
          <p:spPr>
            <a:xfrm>
              <a:off x="3841913" y="3772407"/>
              <a:ext cx="669911" cy="36004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 smtClean="0">
                  <a:solidFill>
                    <a:schemeClr val="bg2"/>
                  </a:solidFill>
                </a:rPr>
                <a:t>9200/min</a:t>
              </a:r>
              <a:endParaRPr lang="cs-CZ" sz="1600" dirty="0">
                <a:solidFill>
                  <a:schemeClr val="bg2"/>
                </a:solidFill>
              </a:endParaRPr>
            </a:p>
          </p:txBody>
        </p:sp>
        <p:sp>
          <p:nvSpPr>
            <p:cNvPr id="23" name="TextovéPole 1"/>
            <p:cNvSpPr txBox="1"/>
            <p:nvPr/>
          </p:nvSpPr>
          <p:spPr>
            <a:xfrm>
              <a:off x="6384032" y="3789040"/>
              <a:ext cx="669911" cy="36004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 smtClean="0">
                  <a:solidFill>
                    <a:schemeClr val="bg2"/>
                  </a:solidFill>
                </a:rPr>
                <a:t>9000/min</a:t>
              </a:r>
              <a:endParaRPr lang="cs-CZ" sz="1600" dirty="0">
                <a:solidFill>
                  <a:schemeClr val="bg2"/>
                </a:solidFill>
              </a:endParaRPr>
            </a:p>
          </p:txBody>
        </p:sp>
        <p:sp>
          <p:nvSpPr>
            <p:cNvPr id="24" name="TextovéPole 1"/>
            <p:cNvSpPr txBox="1"/>
            <p:nvPr/>
          </p:nvSpPr>
          <p:spPr>
            <a:xfrm>
              <a:off x="9276793" y="3789040"/>
              <a:ext cx="669911" cy="36004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 smtClean="0">
                  <a:solidFill>
                    <a:schemeClr val="bg2"/>
                  </a:solidFill>
                </a:rPr>
                <a:t>9600/min</a:t>
              </a:r>
              <a:endParaRPr lang="cs-CZ" sz="1600" dirty="0">
                <a:solidFill>
                  <a:schemeClr val="bg2"/>
                </a:solidFill>
              </a:endParaRPr>
            </a:p>
          </p:txBody>
        </p:sp>
        <p:sp>
          <p:nvSpPr>
            <p:cNvPr id="25" name="TextovéPole 1"/>
            <p:cNvSpPr txBox="1"/>
            <p:nvPr/>
          </p:nvSpPr>
          <p:spPr>
            <a:xfrm>
              <a:off x="11278649" y="3789040"/>
              <a:ext cx="669911" cy="36004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 smtClean="0">
                  <a:solidFill>
                    <a:schemeClr val="bg2"/>
                  </a:solidFill>
                </a:rPr>
                <a:t>9400/min</a:t>
              </a:r>
              <a:endParaRPr lang="cs-CZ" sz="16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70" name="Skupina 69"/>
          <p:cNvGrpSpPr/>
          <p:nvPr/>
        </p:nvGrpSpPr>
        <p:grpSpPr>
          <a:xfrm>
            <a:off x="456060" y="2797776"/>
            <a:ext cx="2448272" cy="2936696"/>
            <a:chOff x="119336" y="332656"/>
            <a:chExt cx="2448272" cy="2304256"/>
          </a:xfrm>
        </p:grpSpPr>
        <p:graphicFrame>
          <p:nvGraphicFramePr>
            <p:cNvPr id="71" name="Graf 70"/>
            <p:cNvGraphicFramePr/>
            <p:nvPr>
              <p:extLst/>
            </p:nvPr>
          </p:nvGraphicFramePr>
          <p:xfrm>
            <a:off x="191344" y="332656"/>
            <a:ext cx="2376264" cy="23042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2" name="TextovéPole 71"/>
            <p:cNvSpPr txBox="1"/>
            <p:nvPr/>
          </p:nvSpPr>
          <p:spPr>
            <a:xfrm>
              <a:off x="119336" y="2060848"/>
              <a:ext cx="576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solidFill>
                    <a:schemeClr val="bg2"/>
                  </a:solidFill>
                </a:rPr>
                <a:t>32</a:t>
              </a:r>
              <a:endParaRPr lang="cs-CZ" sz="1600" dirty="0">
                <a:solidFill>
                  <a:schemeClr val="bg2"/>
                </a:solidFill>
              </a:endParaRPr>
            </a:p>
          </p:txBody>
        </p:sp>
        <p:sp>
          <p:nvSpPr>
            <p:cNvPr id="73" name="TextovéPole 72"/>
            <p:cNvSpPr txBox="1"/>
            <p:nvPr/>
          </p:nvSpPr>
          <p:spPr>
            <a:xfrm>
              <a:off x="1919536" y="548680"/>
              <a:ext cx="576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solidFill>
                    <a:schemeClr val="bg2"/>
                  </a:solidFill>
                </a:rPr>
                <a:t>46</a:t>
              </a:r>
              <a:endParaRPr lang="cs-CZ" sz="1600" dirty="0">
                <a:solidFill>
                  <a:schemeClr val="bg2"/>
                </a:solidFill>
              </a:endParaRPr>
            </a:p>
          </p:txBody>
        </p:sp>
      </p:grpSp>
      <p:sp>
        <p:nvSpPr>
          <p:cNvPr id="60" name="TextovéPole 59"/>
          <p:cNvSpPr txBox="1"/>
          <p:nvPr/>
        </p:nvSpPr>
        <p:spPr>
          <a:xfrm>
            <a:off x="9727619" y="3920229"/>
            <a:ext cx="1655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AVR</a:t>
            </a:r>
            <a:endParaRPr lang="cs-CZ" sz="3200" dirty="0">
              <a:solidFill>
                <a:srgbClr val="FF0000"/>
              </a:solidFill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1081535" y="4805583"/>
            <a:ext cx="9789511" cy="956795"/>
            <a:chOff x="901462" y="1792730"/>
            <a:chExt cx="9789511" cy="956795"/>
          </a:xfrm>
        </p:grpSpPr>
        <p:grpSp>
          <p:nvGrpSpPr>
            <p:cNvPr id="26" name="Skupina 25"/>
            <p:cNvGrpSpPr/>
            <p:nvPr/>
          </p:nvGrpSpPr>
          <p:grpSpPr>
            <a:xfrm>
              <a:off x="901462" y="1792730"/>
              <a:ext cx="6120680" cy="891061"/>
              <a:chOff x="911424" y="2060848"/>
              <a:chExt cx="6120680" cy="891061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911424" y="2060848"/>
                <a:ext cx="792088" cy="891061"/>
                <a:chOff x="1055440" y="2348880"/>
                <a:chExt cx="792088" cy="891061"/>
              </a:xfrm>
            </p:grpSpPr>
            <p:sp>
              <p:nvSpPr>
                <p:cNvPr id="34" name="Výseč 33"/>
                <p:cNvSpPr/>
                <p:nvPr/>
              </p:nvSpPr>
              <p:spPr bwMode="auto">
                <a:xfrm rot="16200000">
                  <a:off x="1020017" y="2384303"/>
                  <a:ext cx="862934" cy="792088"/>
                </a:xfrm>
                <a:prstGeom prst="pie">
                  <a:avLst>
                    <a:gd name="adj1" fmla="val 5447168"/>
                    <a:gd name="adj2" fmla="val 1620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35" name="TextovéPole 34"/>
                <p:cNvSpPr txBox="1"/>
                <p:nvPr/>
              </p:nvSpPr>
              <p:spPr>
                <a:xfrm>
                  <a:off x="1114905" y="2716721"/>
                  <a:ext cx="6731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400" dirty="0" err="1" smtClean="0">
                      <a:solidFill>
                        <a:schemeClr val="accent2">
                          <a:lumMod val="75000"/>
                          <a:lumOff val="25000"/>
                        </a:schemeClr>
                      </a:solidFill>
                    </a:rPr>
                    <a:t>AoR</a:t>
                  </a:r>
                  <a:endParaRPr lang="cs-CZ" sz="1400" dirty="0" smtClean="0">
                    <a:solidFill>
                      <a:schemeClr val="accent2">
                        <a:lumMod val="75000"/>
                        <a:lumOff val="25000"/>
                      </a:schemeClr>
                    </a:solidFill>
                  </a:endParaRPr>
                </a:p>
                <a:p>
                  <a:r>
                    <a:rPr lang="cs-CZ" sz="1400" dirty="0" smtClean="0">
                      <a:solidFill>
                        <a:schemeClr val="accent2">
                          <a:lumMod val="75000"/>
                          <a:lumOff val="25000"/>
                        </a:schemeClr>
                      </a:solidFill>
                    </a:rPr>
                    <a:t>2/4</a:t>
                  </a:r>
                  <a:endParaRPr lang="cs-CZ" sz="1400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28" name="Skupina 27"/>
              <p:cNvGrpSpPr/>
              <p:nvPr/>
            </p:nvGrpSpPr>
            <p:grpSpPr>
              <a:xfrm>
                <a:off x="3467708" y="2060848"/>
                <a:ext cx="792088" cy="891061"/>
                <a:chOff x="1055440" y="2348880"/>
                <a:chExt cx="792088" cy="891061"/>
              </a:xfrm>
            </p:grpSpPr>
            <p:sp>
              <p:nvSpPr>
                <p:cNvPr id="32" name="Výseč 31"/>
                <p:cNvSpPr/>
                <p:nvPr/>
              </p:nvSpPr>
              <p:spPr bwMode="auto">
                <a:xfrm rot="16200000">
                  <a:off x="1020017" y="2384303"/>
                  <a:ext cx="862934" cy="792088"/>
                </a:xfrm>
                <a:prstGeom prst="pie">
                  <a:avLst>
                    <a:gd name="adj1" fmla="val 5447168"/>
                    <a:gd name="adj2" fmla="val 1620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33" name="TextovéPole 32"/>
                <p:cNvSpPr txBox="1"/>
                <p:nvPr/>
              </p:nvSpPr>
              <p:spPr>
                <a:xfrm>
                  <a:off x="1114905" y="2716721"/>
                  <a:ext cx="6731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400" dirty="0" err="1" smtClean="0">
                      <a:solidFill>
                        <a:schemeClr val="accent2">
                          <a:lumMod val="75000"/>
                          <a:lumOff val="25000"/>
                        </a:schemeClr>
                      </a:solidFill>
                    </a:rPr>
                    <a:t>AoR</a:t>
                  </a:r>
                  <a:endParaRPr lang="cs-CZ" sz="1400" dirty="0" smtClean="0">
                    <a:solidFill>
                      <a:schemeClr val="accent2">
                        <a:lumMod val="75000"/>
                        <a:lumOff val="25000"/>
                      </a:schemeClr>
                    </a:solidFill>
                  </a:endParaRPr>
                </a:p>
                <a:p>
                  <a:r>
                    <a:rPr lang="cs-CZ" sz="1400" dirty="0" smtClean="0">
                      <a:solidFill>
                        <a:schemeClr val="accent2">
                          <a:lumMod val="75000"/>
                          <a:lumOff val="25000"/>
                        </a:schemeClr>
                      </a:solidFill>
                    </a:rPr>
                    <a:t>2/4</a:t>
                  </a:r>
                  <a:endParaRPr lang="cs-CZ" sz="1400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29" name="Skupina 28"/>
              <p:cNvGrpSpPr/>
              <p:nvPr/>
            </p:nvGrpSpPr>
            <p:grpSpPr>
              <a:xfrm>
                <a:off x="6240016" y="2060848"/>
                <a:ext cx="792088" cy="891061"/>
                <a:chOff x="1055440" y="2348880"/>
                <a:chExt cx="792088" cy="891061"/>
              </a:xfrm>
            </p:grpSpPr>
            <p:sp>
              <p:nvSpPr>
                <p:cNvPr id="30" name="Výseč 29"/>
                <p:cNvSpPr/>
                <p:nvPr/>
              </p:nvSpPr>
              <p:spPr bwMode="auto">
                <a:xfrm rot="16200000">
                  <a:off x="1020017" y="2384303"/>
                  <a:ext cx="862934" cy="792088"/>
                </a:xfrm>
                <a:prstGeom prst="pie">
                  <a:avLst>
                    <a:gd name="adj1" fmla="val 4677179"/>
                    <a:gd name="adj2" fmla="val 1620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31" name="TextovéPole 30"/>
                <p:cNvSpPr txBox="1"/>
                <p:nvPr/>
              </p:nvSpPr>
              <p:spPr>
                <a:xfrm>
                  <a:off x="1114905" y="2716721"/>
                  <a:ext cx="6731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400" dirty="0" err="1" smtClean="0">
                      <a:solidFill>
                        <a:schemeClr val="accent2">
                          <a:lumMod val="75000"/>
                          <a:lumOff val="25000"/>
                        </a:schemeClr>
                      </a:solidFill>
                    </a:rPr>
                    <a:t>AoR</a:t>
                  </a:r>
                  <a:endParaRPr lang="cs-CZ" sz="1400" dirty="0" smtClean="0">
                    <a:solidFill>
                      <a:schemeClr val="accent2">
                        <a:lumMod val="75000"/>
                        <a:lumOff val="25000"/>
                      </a:schemeClr>
                    </a:solidFill>
                  </a:endParaRPr>
                </a:p>
                <a:p>
                  <a:r>
                    <a:rPr lang="cs-CZ" sz="1400" dirty="0" smtClean="0">
                      <a:solidFill>
                        <a:schemeClr val="accent2">
                          <a:lumMod val="75000"/>
                          <a:lumOff val="25000"/>
                        </a:schemeClr>
                      </a:solidFill>
                    </a:rPr>
                    <a:t>2/4</a:t>
                  </a:r>
                  <a:endParaRPr lang="cs-CZ" sz="1400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36" name="Skupina 35"/>
            <p:cNvGrpSpPr/>
            <p:nvPr/>
          </p:nvGrpSpPr>
          <p:grpSpPr>
            <a:xfrm>
              <a:off x="8641410" y="1880442"/>
              <a:ext cx="2049563" cy="869083"/>
              <a:chOff x="8693747" y="2109577"/>
              <a:chExt cx="2049563" cy="869083"/>
            </a:xfrm>
          </p:grpSpPr>
          <p:grpSp>
            <p:nvGrpSpPr>
              <p:cNvPr id="37" name="Skupina 36"/>
              <p:cNvGrpSpPr/>
              <p:nvPr/>
            </p:nvGrpSpPr>
            <p:grpSpPr>
              <a:xfrm>
                <a:off x="8693747" y="2109577"/>
                <a:ext cx="756084" cy="842332"/>
                <a:chOff x="8219341" y="4767832"/>
                <a:chExt cx="756084" cy="842332"/>
              </a:xfrm>
            </p:grpSpPr>
            <p:sp>
              <p:nvSpPr>
                <p:cNvPr id="41" name="Výseč 40"/>
                <p:cNvSpPr/>
                <p:nvPr/>
              </p:nvSpPr>
              <p:spPr bwMode="auto">
                <a:xfrm rot="17006964">
                  <a:off x="8184232" y="4802941"/>
                  <a:ext cx="826301" cy="756084"/>
                </a:xfrm>
                <a:prstGeom prst="pie">
                  <a:avLst>
                    <a:gd name="adj1" fmla="val 3622477"/>
                    <a:gd name="adj2" fmla="val 16200000"/>
                  </a:avLst>
                </a:prstGeom>
                <a:solidFill>
                  <a:schemeClr val="tx2"/>
                </a:solidFill>
                <a:ln w="9525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42" name="TextovéPole 41"/>
                <p:cNvSpPr txBox="1"/>
                <p:nvPr/>
              </p:nvSpPr>
              <p:spPr>
                <a:xfrm>
                  <a:off x="8260803" y="5086944"/>
                  <a:ext cx="6731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400" dirty="0" err="1" smtClean="0">
                      <a:solidFill>
                        <a:schemeClr val="accent2">
                          <a:lumMod val="75000"/>
                          <a:lumOff val="25000"/>
                        </a:schemeClr>
                      </a:solidFill>
                    </a:rPr>
                    <a:t>AoR</a:t>
                  </a:r>
                  <a:endParaRPr lang="cs-CZ" sz="1400" dirty="0" smtClean="0">
                    <a:solidFill>
                      <a:schemeClr val="accent2">
                        <a:lumMod val="75000"/>
                        <a:lumOff val="25000"/>
                      </a:schemeClr>
                    </a:solidFill>
                  </a:endParaRPr>
                </a:p>
                <a:p>
                  <a:r>
                    <a:rPr lang="cs-CZ" sz="1400" dirty="0" smtClean="0">
                      <a:solidFill>
                        <a:schemeClr val="accent2">
                          <a:lumMod val="75000"/>
                          <a:lumOff val="25000"/>
                        </a:schemeClr>
                      </a:solidFill>
                    </a:rPr>
                    <a:t>2-3/4</a:t>
                  </a:r>
                  <a:endParaRPr lang="cs-CZ" sz="1400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Skupina 37"/>
              <p:cNvGrpSpPr/>
              <p:nvPr/>
            </p:nvGrpSpPr>
            <p:grpSpPr>
              <a:xfrm>
                <a:off x="9931219" y="2135191"/>
                <a:ext cx="812091" cy="843469"/>
                <a:chOff x="3846754" y="4381325"/>
                <a:chExt cx="812091" cy="843469"/>
              </a:xfrm>
            </p:grpSpPr>
            <p:sp>
              <p:nvSpPr>
                <p:cNvPr id="39" name="Výseč 38"/>
                <p:cNvSpPr/>
                <p:nvPr/>
              </p:nvSpPr>
              <p:spPr bwMode="auto">
                <a:xfrm rot="18910484">
                  <a:off x="3846754" y="4381325"/>
                  <a:ext cx="812091" cy="837736"/>
                </a:xfrm>
                <a:prstGeom prst="pie">
                  <a:avLst>
                    <a:gd name="adj1" fmla="val 20847025"/>
                    <a:gd name="adj2" fmla="val 16200000"/>
                  </a:avLst>
                </a:prstGeom>
                <a:solidFill>
                  <a:schemeClr val="tx2"/>
                </a:solidFill>
                <a:ln w="9525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40" name="TextovéPole 39"/>
                <p:cNvSpPr txBox="1"/>
                <p:nvPr/>
              </p:nvSpPr>
              <p:spPr>
                <a:xfrm>
                  <a:off x="3906109" y="4701574"/>
                  <a:ext cx="6731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400" dirty="0" err="1" smtClean="0">
                      <a:solidFill>
                        <a:schemeClr val="accent2">
                          <a:lumMod val="75000"/>
                          <a:lumOff val="25000"/>
                        </a:schemeClr>
                      </a:solidFill>
                    </a:rPr>
                    <a:t>AoR</a:t>
                  </a:r>
                  <a:endParaRPr lang="cs-CZ" sz="1400" dirty="0" smtClean="0">
                    <a:solidFill>
                      <a:schemeClr val="accent2">
                        <a:lumMod val="75000"/>
                        <a:lumOff val="25000"/>
                      </a:schemeClr>
                    </a:solidFill>
                  </a:endParaRPr>
                </a:p>
                <a:p>
                  <a:r>
                    <a:rPr lang="cs-CZ" sz="1400" dirty="0">
                      <a:solidFill>
                        <a:schemeClr val="accent2">
                          <a:lumMod val="75000"/>
                          <a:lumOff val="25000"/>
                        </a:schemeClr>
                      </a:solidFill>
                    </a:rPr>
                    <a:t>3</a:t>
                  </a:r>
                  <a:r>
                    <a:rPr lang="cs-CZ" sz="1400" dirty="0" smtClean="0">
                      <a:solidFill>
                        <a:schemeClr val="accent2">
                          <a:lumMod val="75000"/>
                          <a:lumOff val="25000"/>
                        </a:schemeClr>
                      </a:solidFill>
                    </a:rPr>
                    <a:t>/4</a:t>
                  </a:r>
                  <a:endParaRPr lang="cs-CZ" sz="1400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61" name="Šipka nahoru 60"/>
          <p:cNvSpPr/>
          <p:nvPr/>
        </p:nvSpPr>
        <p:spPr bwMode="auto">
          <a:xfrm>
            <a:off x="10456956" y="3167689"/>
            <a:ext cx="216142" cy="648072"/>
          </a:xfrm>
          <a:prstGeom prst="up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Obdélník 44"/>
          <p:cNvSpPr/>
          <p:nvPr/>
        </p:nvSpPr>
        <p:spPr>
          <a:xfrm>
            <a:off x="839416" y="620688"/>
            <a:ext cx="3173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solidFill>
                  <a:schemeClr val="bg2"/>
                </a:solidFill>
              </a:rPr>
              <a:t>MV *1956 muž, DKMP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46" name="Obdélník 45"/>
          <p:cNvSpPr/>
          <p:nvPr/>
        </p:nvSpPr>
        <p:spPr>
          <a:xfrm>
            <a:off x="911424" y="105273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b="1" dirty="0" smtClean="0">
                <a:solidFill>
                  <a:schemeClr val="bg2"/>
                </a:solidFill>
              </a:rPr>
              <a:t>22/1/2014 </a:t>
            </a:r>
            <a:r>
              <a:rPr lang="cs-CZ" b="1" dirty="0" err="1" smtClean="0">
                <a:solidFill>
                  <a:schemeClr val="bg2"/>
                </a:solidFill>
              </a:rPr>
              <a:t>impl</a:t>
            </a:r>
            <a:r>
              <a:rPr lang="cs-CZ" b="1" dirty="0" smtClean="0">
                <a:solidFill>
                  <a:schemeClr val="bg2"/>
                </a:solidFill>
              </a:rPr>
              <a:t>. HM II </a:t>
            </a:r>
            <a:r>
              <a:rPr lang="cs-CZ" b="1" dirty="0" err="1" smtClean="0">
                <a:solidFill>
                  <a:schemeClr val="bg2"/>
                </a:solidFill>
              </a:rPr>
              <a:t>miniinvazivním</a:t>
            </a:r>
            <a:r>
              <a:rPr lang="cs-CZ" b="1" dirty="0" smtClean="0">
                <a:solidFill>
                  <a:schemeClr val="bg2"/>
                </a:solidFill>
              </a:rPr>
              <a:t> přístupem</a:t>
            </a:r>
          </a:p>
        </p:txBody>
      </p:sp>
    </p:spTree>
    <p:extLst>
      <p:ext uri="{BB962C8B-B14F-4D97-AF65-F5344CB8AC3E}">
        <p14:creationId xmlns="" xmlns:p14="http://schemas.microsoft.com/office/powerpoint/2010/main" val="105724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1127448" y="1988840"/>
            <a:ext cx="9649072" cy="5874155"/>
            <a:chOff x="1487488" y="1947333"/>
            <a:chExt cx="8763000" cy="4910667"/>
          </a:xfrm>
        </p:grpSpPr>
        <p:sp>
          <p:nvSpPr>
            <p:cNvPr id="14340" name="AutoShape 5"/>
            <p:cNvSpPr>
              <a:spLocks noChangeAspect="1" noChangeArrowheads="1" noTextEdit="1"/>
            </p:cNvSpPr>
            <p:nvPr/>
          </p:nvSpPr>
          <p:spPr bwMode="auto">
            <a:xfrm>
              <a:off x="1487488" y="1981200"/>
              <a:ext cx="8763000" cy="487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 sz="1800" b="1">
                <a:latin typeface="Garamond" panose="02020404030301010803" pitchFamily="18" charset="0"/>
              </a:endParaRPr>
            </a:p>
          </p:txBody>
        </p:sp>
        <p:cxnSp>
          <p:nvCxnSpPr>
            <p:cNvPr id="14341" name="_s7172"/>
            <p:cNvCxnSpPr>
              <a:cxnSpLocks noChangeShapeType="1"/>
              <a:stCxn id="14353" idx="0"/>
              <a:endCxn id="14347" idx="2"/>
            </p:cNvCxnSpPr>
            <p:nvPr/>
          </p:nvCxnSpPr>
          <p:spPr bwMode="auto">
            <a:xfrm rot="16200000" flipV="1">
              <a:off x="7222928" y="1728703"/>
              <a:ext cx="558800" cy="355299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4344" name="_s7175"/>
            <p:cNvCxnSpPr>
              <a:cxnSpLocks noChangeShapeType="1"/>
              <a:stCxn id="14350" idx="0"/>
              <a:endCxn id="14347" idx="2"/>
            </p:cNvCxnSpPr>
            <p:nvPr/>
          </p:nvCxnSpPr>
          <p:spPr bwMode="auto">
            <a:xfrm rot="16200000" flipV="1">
              <a:off x="6086692" y="2864939"/>
              <a:ext cx="558800" cy="128052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4345" name="_s7176"/>
            <p:cNvCxnSpPr>
              <a:cxnSpLocks noChangeShapeType="1"/>
              <a:stCxn id="14349" idx="0"/>
              <a:endCxn id="14347" idx="2"/>
            </p:cNvCxnSpPr>
            <p:nvPr/>
          </p:nvCxnSpPr>
          <p:spPr bwMode="auto">
            <a:xfrm rot="5400000" flipH="1" flipV="1">
              <a:off x="4950455" y="3009223"/>
              <a:ext cx="558800" cy="99195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4346" name="_s7177"/>
            <p:cNvCxnSpPr>
              <a:cxnSpLocks noChangeShapeType="1"/>
              <a:stCxn id="14348" idx="0"/>
              <a:endCxn id="14347" idx="2"/>
            </p:cNvCxnSpPr>
            <p:nvPr/>
          </p:nvCxnSpPr>
          <p:spPr bwMode="auto">
            <a:xfrm rot="5400000" flipH="1" flipV="1">
              <a:off x="3814218" y="1872987"/>
              <a:ext cx="558800" cy="3264426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4347" name="_s7178"/>
            <p:cNvSpPr>
              <a:spLocks noChangeArrowheads="1"/>
            </p:cNvSpPr>
            <p:nvPr/>
          </p:nvSpPr>
          <p:spPr bwMode="auto">
            <a:xfrm>
              <a:off x="4224376" y="1947333"/>
              <a:ext cx="3002911" cy="1278467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tint val="40000"/>
              </a:schemeClr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algn="ctr"/>
              <a:r>
                <a:rPr lang="cs-CZ" sz="1800" b="1" dirty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Implantace</a:t>
              </a:r>
            </a:p>
            <a:p>
              <a:pPr algn="ctr"/>
              <a:r>
                <a:rPr lang="cs-CZ" sz="1800" b="1" dirty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HM II n=204 </a:t>
              </a:r>
              <a:r>
                <a:rPr lang="cs-CZ" sz="1800" b="1" dirty="0" smtClean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(+11reimpl</a:t>
              </a:r>
              <a:r>
                <a:rPr lang="cs-CZ" sz="1800" b="1" dirty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.)</a:t>
              </a:r>
            </a:p>
            <a:p>
              <a:pPr algn="ctr"/>
              <a:r>
                <a:rPr lang="cs-CZ" sz="1800" b="1" dirty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HM III n= </a:t>
              </a:r>
              <a:r>
                <a:rPr lang="cs-CZ" sz="1800" b="1" dirty="0" smtClean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78 </a:t>
              </a:r>
              <a:endParaRPr lang="en-US" sz="1800" b="1" dirty="0">
                <a:solidFill>
                  <a:schemeClr val="bg2"/>
                </a:solidFill>
                <a:latin typeface="Garamond" panose="02020404030301010803" pitchFamily="18" charset="0"/>
                <a:cs typeface="Arial" pitchFamily="34" charset="0"/>
              </a:endParaRPr>
            </a:p>
          </p:txBody>
        </p:sp>
        <p:sp>
          <p:nvSpPr>
            <p:cNvPr id="14348" name="_s7179"/>
            <p:cNvSpPr>
              <a:spLocks noChangeArrowheads="1"/>
            </p:cNvSpPr>
            <p:nvPr/>
          </p:nvSpPr>
          <p:spPr bwMode="auto">
            <a:xfrm>
              <a:off x="1487488" y="3784600"/>
              <a:ext cx="1947834" cy="12192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tint val="40000"/>
              </a:schemeClr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0" tIns="0" rIns="0" bIns="0" anchor="ctr"/>
            <a:lstStyle/>
            <a:p>
              <a:pPr algn="ctr"/>
              <a:r>
                <a:rPr lang="cs-CZ" sz="1800" b="1" dirty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Transplantace </a:t>
              </a:r>
            </a:p>
            <a:p>
              <a:pPr algn="ctr"/>
              <a:r>
                <a:rPr lang="cs-CZ" sz="1800" b="1" dirty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Srdce</a:t>
              </a:r>
              <a:endParaRPr lang="en-US" sz="1800" b="1" dirty="0">
                <a:solidFill>
                  <a:schemeClr val="bg2"/>
                </a:solidFill>
                <a:latin typeface="Garamond" panose="02020404030301010803" pitchFamily="18" charset="0"/>
                <a:cs typeface="Arial" pitchFamily="34" charset="0"/>
              </a:endParaRPr>
            </a:p>
            <a:p>
              <a:pPr algn="ctr"/>
              <a:r>
                <a:rPr lang="cs-CZ" sz="1800" b="1" dirty="0" smtClean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126 </a:t>
              </a:r>
              <a:r>
                <a:rPr lang="cs-CZ" sz="1800" b="1" dirty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(</a:t>
              </a:r>
              <a:r>
                <a:rPr lang="cs-CZ" sz="1800" b="1" dirty="0" smtClean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45</a:t>
              </a:r>
              <a:r>
                <a:rPr lang="en-US" sz="1800" b="1" dirty="0" smtClean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%)</a:t>
              </a:r>
              <a:endParaRPr lang="en-US" sz="1800" b="1" dirty="0">
                <a:solidFill>
                  <a:schemeClr val="bg2"/>
                </a:solidFill>
                <a:latin typeface="Garamond" panose="02020404030301010803" pitchFamily="18" charset="0"/>
                <a:cs typeface="Arial" pitchFamily="34" charset="0"/>
              </a:endParaRPr>
            </a:p>
          </p:txBody>
        </p:sp>
        <p:sp>
          <p:nvSpPr>
            <p:cNvPr id="14349" name="_s7180"/>
            <p:cNvSpPr>
              <a:spLocks noChangeArrowheads="1"/>
            </p:cNvSpPr>
            <p:nvPr/>
          </p:nvSpPr>
          <p:spPr bwMode="auto">
            <a:xfrm>
              <a:off x="3759961" y="3784600"/>
              <a:ext cx="1947834" cy="12192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tint val="40000"/>
              </a:schemeClr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algn="ctr"/>
              <a:r>
                <a:rPr lang="cs-CZ" sz="1800" b="1" dirty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Explantace pro zotavení srdce</a:t>
              </a:r>
            </a:p>
            <a:p>
              <a:pPr algn="ctr"/>
              <a:r>
                <a:rPr lang="cs-CZ" sz="1800" b="1" dirty="0" smtClean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6 </a:t>
              </a:r>
              <a:r>
                <a:rPr lang="cs-CZ" sz="1800" b="1" dirty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(2</a:t>
              </a:r>
              <a:r>
                <a:rPr lang="en-US" sz="1800" b="1" dirty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%)</a:t>
              </a:r>
            </a:p>
          </p:txBody>
        </p:sp>
        <p:sp>
          <p:nvSpPr>
            <p:cNvPr id="14350" name="_s7181"/>
            <p:cNvSpPr>
              <a:spLocks noChangeArrowheads="1"/>
            </p:cNvSpPr>
            <p:nvPr/>
          </p:nvSpPr>
          <p:spPr bwMode="auto">
            <a:xfrm>
              <a:off x="6032435" y="3784600"/>
              <a:ext cx="1947834" cy="12192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tint val="40000"/>
              </a:schemeClr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algn="ctr"/>
              <a:r>
                <a:rPr lang="cs-CZ" sz="1800" b="1" dirty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Pokračující podpora srdce</a:t>
              </a:r>
              <a:endParaRPr lang="en-US" sz="1800" b="1" dirty="0">
                <a:solidFill>
                  <a:schemeClr val="bg2"/>
                </a:solidFill>
                <a:latin typeface="Garamond" panose="02020404030301010803" pitchFamily="18" charset="0"/>
                <a:cs typeface="Arial" pitchFamily="34" charset="0"/>
              </a:endParaRPr>
            </a:p>
            <a:p>
              <a:pPr algn="ctr"/>
              <a:r>
                <a:rPr lang="cs-CZ" sz="1800" b="1" dirty="0" smtClean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79 </a:t>
              </a:r>
              <a:r>
                <a:rPr lang="cs-CZ" sz="1800" b="1" dirty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(</a:t>
              </a:r>
              <a:r>
                <a:rPr lang="cs-CZ" sz="1800" b="1" dirty="0" smtClean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28%</a:t>
              </a:r>
              <a:r>
                <a:rPr lang="en-US" sz="1800" b="1" dirty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14353" name="_s7184"/>
            <p:cNvSpPr>
              <a:spLocks noChangeArrowheads="1"/>
            </p:cNvSpPr>
            <p:nvPr/>
          </p:nvSpPr>
          <p:spPr bwMode="auto">
            <a:xfrm>
              <a:off x="8304908" y="3784600"/>
              <a:ext cx="1945580" cy="12192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tint val="40000"/>
              </a:schemeClr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0" tIns="0" rIns="0" bIns="0" anchor="ctr"/>
            <a:lstStyle/>
            <a:p>
              <a:pPr algn="ctr"/>
              <a:endParaRPr lang="cs-CZ" sz="1800" b="1" dirty="0">
                <a:solidFill>
                  <a:schemeClr val="tx2"/>
                </a:solidFill>
                <a:latin typeface="Garamond" panose="02020404030301010803" pitchFamily="18" charset="0"/>
              </a:endParaRPr>
            </a:p>
            <a:p>
              <a:pPr algn="ctr"/>
              <a:endParaRPr lang="cs-CZ" sz="1800" b="1" dirty="0">
                <a:solidFill>
                  <a:schemeClr val="tx2"/>
                </a:solidFill>
                <a:latin typeface="Garamond" panose="02020404030301010803" pitchFamily="18" charset="0"/>
                <a:cs typeface="Arial" pitchFamily="34" charset="0"/>
              </a:endParaRPr>
            </a:p>
            <a:p>
              <a:pPr algn="ctr"/>
              <a:r>
                <a:rPr lang="cs-CZ" sz="1800" b="1" dirty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Úmrtí</a:t>
              </a:r>
            </a:p>
            <a:p>
              <a:pPr algn="ctr"/>
              <a:r>
                <a:rPr lang="cs-CZ" sz="1800" b="1" dirty="0" smtClean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59 </a:t>
              </a:r>
              <a:r>
                <a:rPr lang="cs-CZ" sz="1800" b="1" dirty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(</a:t>
              </a:r>
              <a:r>
                <a:rPr lang="cs-CZ" sz="1800" b="1" dirty="0" smtClean="0">
                  <a:solidFill>
                    <a:schemeClr val="bg2"/>
                  </a:solidFill>
                  <a:latin typeface="Garamond" panose="02020404030301010803" pitchFamily="18" charset="0"/>
                  <a:cs typeface="Arial" pitchFamily="34" charset="0"/>
                </a:rPr>
                <a:t>25%)</a:t>
              </a:r>
              <a:endParaRPr lang="en-US" sz="1800" b="1" dirty="0">
                <a:solidFill>
                  <a:schemeClr val="bg2"/>
                </a:solidFill>
                <a:latin typeface="Garamond" panose="02020404030301010803" pitchFamily="18" charset="0"/>
                <a:cs typeface="Arial" pitchFamily="34" charset="0"/>
              </a:endParaRPr>
            </a:p>
            <a:p>
              <a:pPr algn="ctr"/>
              <a:endParaRPr lang="cs-CZ" sz="1800" b="1" dirty="0">
                <a:solidFill>
                  <a:schemeClr val="accent1"/>
                </a:solidFill>
                <a:latin typeface="Garamond" panose="02020404030301010803" pitchFamily="18" charset="0"/>
              </a:endParaRPr>
            </a:p>
            <a:p>
              <a:pPr algn="ctr"/>
              <a:endParaRPr lang="cs-CZ" sz="1800" b="1" dirty="0">
                <a:solidFill>
                  <a:schemeClr val="accent1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27" name="Rectangle 2"/>
          <p:cNvSpPr txBox="1">
            <a:spLocks/>
          </p:cNvSpPr>
          <p:nvPr/>
        </p:nvSpPr>
        <p:spPr>
          <a:xfrm>
            <a:off x="1524000" y="476672"/>
            <a:ext cx="9144000" cy="1143000"/>
          </a:xfrm>
          <a:prstGeom prst="rect">
            <a:avLst/>
          </a:prstGeom>
        </p:spPr>
        <p:txBody>
          <a:bodyPr vert="horz" lIns="91411" tIns="45705" rIns="91411" bIns="45705" rtlCol="0" anchor="ctr">
            <a:normAutofit/>
          </a:bodyPr>
          <a:lstStyle/>
          <a:p>
            <a:pPr defTabSz="914107" eaLnBrk="1" fontAlgn="auto" hangingPunct="1">
              <a:spcAft>
                <a:spcPts val="0"/>
              </a:spcAft>
              <a:defRPr/>
            </a:pPr>
            <a:r>
              <a:rPr lang="cs-CZ" sz="3200" b="1" dirty="0">
                <a:solidFill>
                  <a:srgbClr val="C00000"/>
                </a:solidFill>
                <a:latin typeface="Garamond" panose="02020404030301010803" pitchFamily="18" charset="0"/>
                <a:ea typeface="Verdana" pitchFamily="34" charset="0"/>
                <a:cs typeface="Arial" pitchFamily="34" charset="0"/>
              </a:rPr>
              <a:t>IKEM implantace  - HM II + HM III </a:t>
            </a:r>
            <a:r>
              <a:rPr lang="cs-CZ" sz="3200" b="1" dirty="0" smtClean="0">
                <a:solidFill>
                  <a:srgbClr val="C00000"/>
                </a:solidFill>
                <a:latin typeface="Garamond" panose="02020404030301010803" pitchFamily="18" charset="0"/>
                <a:ea typeface="Verdana" pitchFamily="34" charset="0"/>
                <a:cs typeface="Arial" pitchFamily="34" charset="0"/>
              </a:rPr>
              <a:t>2006-11/10/2017</a:t>
            </a:r>
            <a:endParaRPr lang="en-US" sz="3200" b="1" dirty="0">
              <a:solidFill>
                <a:srgbClr val="C00000"/>
              </a:solidFill>
              <a:latin typeface="Garamond" panose="02020404030301010803" pitchFamily="18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191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 bwMode="auto">
          <a:xfrm>
            <a:off x="166691" y="116632"/>
            <a:ext cx="11905975" cy="648072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526635" y="346237"/>
            <a:ext cx="11277128" cy="6251115"/>
            <a:chOff x="335360" y="346237"/>
            <a:chExt cx="11277128" cy="6251115"/>
          </a:xfrm>
        </p:grpSpPr>
        <p:pic>
          <p:nvPicPr>
            <p:cNvPr id="50178" name="Picture 2" descr="Výsledek obrázku pro váhy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1513" t="6221" r="17259"/>
            <a:stretch>
              <a:fillRect/>
            </a:stretch>
          </p:blipFill>
          <p:spPr bwMode="auto">
            <a:xfrm>
              <a:off x="2639616" y="792088"/>
              <a:ext cx="7437014" cy="5805264"/>
            </a:xfrm>
            <a:prstGeom prst="rect">
              <a:avLst/>
            </a:prstGeom>
            <a:solidFill>
              <a:schemeClr val="lt1"/>
            </a:solidFill>
          </p:spPr>
        </p:pic>
        <p:sp>
          <p:nvSpPr>
            <p:cNvPr id="6" name="TextovéPole 5"/>
            <p:cNvSpPr txBox="1"/>
            <p:nvPr/>
          </p:nvSpPr>
          <p:spPr>
            <a:xfrm>
              <a:off x="364095" y="2420887"/>
              <a:ext cx="3456384" cy="2123658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cs-CZ" sz="1600" dirty="0">
                <a:solidFill>
                  <a:schemeClr val="bg2"/>
                </a:solidFill>
              </a:endParaRPr>
            </a:p>
            <a:p>
              <a:pPr algn="l">
                <a:buFont typeface="Arial" pitchFamily="34" charset="0"/>
                <a:buChar char="•"/>
              </a:pPr>
              <a:r>
                <a:rPr lang="cs-CZ" sz="1600" dirty="0">
                  <a:solidFill>
                    <a:schemeClr val="bg2"/>
                  </a:solidFill>
                </a:rPr>
                <a:t>   </a:t>
              </a:r>
              <a:r>
                <a:rPr lang="cs-CZ" sz="1600" dirty="0" smtClean="0">
                  <a:solidFill>
                    <a:schemeClr val="bg2"/>
                  </a:solidFill>
                </a:rPr>
                <a:t>LCO-katabolismus</a:t>
              </a:r>
            </a:p>
            <a:p>
              <a:pPr algn="l">
                <a:buFont typeface="Arial" pitchFamily="34" charset="0"/>
                <a:buChar char="•"/>
              </a:pPr>
              <a:r>
                <a:rPr lang="cs-CZ" sz="1600" dirty="0">
                  <a:solidFill>
                    <a:schemeClr val="bg2"/>
                  </a:solidFill>
                </a:rPr>
                <a:t> </a:t>
              </a:r>
              <a:r>
                <a:rPr lang="cs-CZ" sz="1600" dirty="0" smtClean="0">
                  <a:solidFill>
                    <a:schemeClr val="bg2"/>
                  </a:solidFill>
                </a:rPr>
                <a:t>  možný </a:t>
              </a:r>
              <a:r>
                <a:rPr lang="cs-CZ" sz="1600" dirty="0">
                  <a:solidFill>
                    <a:schemeClr val="bg2"/>
                  </a:solidFill>
                </a:rPr>
                <a:t>rozvoj kachexie</a:t>
              </a:r>
            </a:p>
            <a:p>
              <a:pPr algn="l">
                <a:buFont typeface="Arial" pitchFamily="34" charset="0"/>
                <a:buChar char="•"/>
              </a:pPr>
              <a:r>
                <a:rPr lang="cs-CZ" sz="1600" dirty="0">
                  <a:solidFill>
                    <a:schemeClr val="bg2"/>
                  </a:solidFill>
                </a:rPr>
                <a:t>   rozvoj těžké plicní hypertenze </a:t>
              </a:r>
            </a:p>
            <a:p>
              <a:pPr algn="l">
                <a:buFont typeface="Arial" pitchFamily="34" charset="0"/>
                <a:buChar char="•"/>
              </a:pPr>
              <a:r>
                <a:rPr lang="cs-CZ" sz="1600" dirty="0">
                  <a:solidFill>
                    <a:schemeClr val="bg2"/>
                  </a:solidFill>
                </a:rPr>
                <a:t>   chronické městnání, CHRI, cirhóza</a:t>
              </a:r>
            </a:p>
            <a:p>
              <a:pPr algn="l">
                <a:buFont typeface="Arial" pitchFamily="34" charset="0"/>
                <a:buChar char="•"/>
              </a:pPr>
              <a:r>
                <a:rPr lang="cs-CZ" sz="1600" dirty="0">
                  <a:solidFill>
                    <a:schemeClr val="bg2"/>
                  </a:solidFill>
                </a:rPr>
                <a:t>   častější potřeba VAD</a:t>
              </a:r>
            </a:p>
            <a:p>
              <a:pPr algn="l"/>
              <a:r>
                <a:rPr lang="cs-CZ" sz="1600" dirty="0">
                  <a:solidFill>
                    <a:schemeClr val="bg2"/>
                  </a:solidFill>
                </a:rPr>
                <a:t>    </a:t>
              </a:r>
            </a:p>
            <a:p>
              <a:pPr algn="l"/>
              <a:r>
                <a:rPr lang="cs-CZ" sz="2000" dirty="0">
                  <a:solidFill>
                    <a:schemeClr val="bg2"/>
                  </a:solidFill>
                </a:rPr>
                <a:t>                           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9355560" y="2913329"/>
              <a:ext cx="2256928" cy="1138773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pPr algn="l">
                <a:buSzPct val="84000"/>
                <a:buFont typeface="Arial" pitchFamily="34" charset="0"/>
                <a:buChar char="•"/>
              </a:pPr>
              <a:r>
                <a:rPr lang="cs-CZ" sz="2000" dirty="0">
                  <a:solidFill>
                    <a:schemeClr val="bg2"/>
                  </a:solidFill>
                </a:rPr>
                <a:t> </a:t>
              </a:r>
              <a:r>
                <a:rPr lang="cs-CZ" sz="1600" dirty="0">
                  <a:solidFill>
                    <a:schemeClr val="bg2"/>
                  </a:solidFill>
                </a:rPr>
                <a:t>OTS není provedena „příliš brzy“</a:t>
              </a:r>
            </a:p>
            <a:p>
              <a:pPr algn="l">
                <a:buFont typeface="Arial" pitchFamily="34" charset="0"/>
                <a:buChar char="•"/>
              </a:pPr>
              <a:r>
                <a:rPr lang="cs-CZ" sz="1600" dirty="0">
                  <a:solidFill>
                    <a:schemeClr val="bg2"/>
                  </a:solidFill>
                </a:rPr>
                <a:t> maximální oddálení potřeby imunosuprese</a:t>
              </a: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335360" y="792088"/>
              <a:ext cx="4608512" cy="132343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cs-CZ" sz="1600" dirty="0">
                  <a:solidFill>
                    <a:schemeClr val="bg2"/>
                  </a:solidFill>
                </a:rPr>
                <a:t>70 kandidátů na </a:t>
              </a:r>
              <a:r>
                <a:rPr lang="cs-CZ" sz="1600" dirty="0" err="1">
                  <a:solidFill>
                    <a:schemeClr val="bg2"/>
                  </a:solidFill>
                </a:rPr>
                <a:t>w.l</a:t>
              </a:r>
              <a:r>
                <a:rPr lang="cs-CZ" sz="1600" dirty="0">
                  <a:solidFill>
                    <a:schemeClr val="bg2"/>
                  </a:solidFill>
                </a:rPr>
                <a:t>.</a:t>
              </a:r>
            </a:p>
            <a:p>
              <a:pPr algn="l"/>
              <a:r>
                <a:rPr lang="cs-CZ" sz="1600" dirty="0">
                  <a:solidFill>
                    <a:schemeClr val="bg2"/>
                  </a:solidFill>
                </a:rPr>
                <a:t>20 na LVAD</a:t>
              </a:r>
            </a:p>
            <a:p>
              <a:pPr algn="l"/>
              <a:r>
                <a:rPr lang="cs-CZ" sz="1600" dirty="0">
                  <a:solidFill>
                    <a:schemeClr val="bg2"/>
                  </a:solidFill>
                </a:rPr>
                <a:t>10 hospitalizovaných na parenterální terapii</a:t>
              </a:r>
            </a:p>
            <a:p>
              <a:pPr algn="l"/>
              <a:r>
                <a:rPr lang="cs-CZ" sz="1600" dirty="0">
                  <a:solidFill>
                    <a:schemeClr val="bg2"/>
                  </a:solidFill>
                </a:rPr>
                <a:t>4 se závažnou PH na </a:t>
              </a:r>
              <a:r>
                <a:rPr lang="cs-CZ" sz="1600" dirty="0" err="1">
                  <a:solidFill>
                    <a:schemeClr val="bg2"/>
                  </a:solidFill>
                </a:rPr>
                <a:t>sildenafilu</a:t>
              </a:r>
              <a:endParaRPr lang="cs-CZ" sz="1600" dirty="0">
                <a:solidFill>
                  <a:schemeClr val="bg2"/>
                </a:solidFill>
              </a:endParaRPr>
            </a:p>
            <a:p>
              <a:pPr algn="l"/>
              <a:r>
                <a:rPr lang="cs-CZ" sz="1600" dirty="0">
                  <a:solidFill>
                    <a:schemeClr val="bg2"/>
                  </a:solidFill>
                </a:rPr>
                <a:t>5 VVS</a:t>
              </a:r>
            </a:p>
          </p:txBody>
        </p:sp>
        <p:sp>
          <p:nvSpPr>
            <p:cNvPr id="8" name="Rectangle 2"/>
            <p:cNvSpPr txBox="1">
              <a:spLocks noChangeArrowheads="1"/>
            </p:cNvSpPr>
            <p:nvPr/>
          </p:nvSpPr>
          <p:spPr>
            <a:xfrm>
              <a:off x="7824192" y="346237"/>
              <a:ext cx="2659832" cy="792162"/>
            </a:xfrm>
            <a:prstGeom prst="rect">
              <a:avLst/>
            </a:prstGeom>
          </p:spPr>
          <p:txBody>
            <a:bodyPr/>
            <a:lstStyle/>
            <a:p>
              <a:pPr>
                <a:defRPr/>
              </a:pPr>
              <a:r>
                <a:rPr kumimoji="1" lang="cs-CZ" sz="2000" b="1" kern="0" dirty="0">
                  <a:solidFill>
                    <a:srgbClr val="CC0066"/>
                  </a:solidFill>
                  <a:latin typeface="Garamond" panose="02020404030301010803" pitchFamily="18" charset="0"/>
                  <a:ea typeface="+mj-ea"/>
                  <a:cs typeface="+mj-cs"/>
                </a:rPr>
                <a:t>OTS v roce 2016, n=46, </a:t>
              </a:r>
              <a:r>
                <a:rPr kumimoji="1" lang="cs-CZ" sz="2000" b="1" kern="0" dirty="0" smtClean="0">
                  <a:solidFill>
                    <a:srgbClr val="CC0066"/>
                  </a:solidFill>
                  <a:latin typeface="Garamond" panose="02020404030301010803" pitchFamily="18" charset="0"/>
                  <a:ea typeface="+mj-ea"/>
                  <a:cs typeface="+mj-cs"/>
                </a:rPr>
                <a:t>   89% v urgentním pořadí</a:t>
              </a:r>
              <a:endParaRPr kumimoji="1" lang="cs-CZ" sz="2000" b="1" kern="0" dirty="0">
                <a:solidFill>
                  <a:srgbClr val="CC0066"/>
                </a:solidFill>
                <a:latin typeface="Garamond" panose="02020404030301010803" pitchFamily="18" charset="0"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"/>
          <p:cNvGrpSpPr/>
          <p:nvPr/>
        </p:nvGrpSpPr>
        <p:grpSpPr>
          <a:xfrm>
            <a:off x="263352" y="188640"/>
            <a:ext cx="7992888" cy="6264696"/>
            <a:chOff x="28659534" y="19658434"/>
            <a:chExt cx="12961440" cy="8928992"/>
          </a:xfrm>
        </p:grpSpPr>
        <p:grpSp>
          <p:nvGrpSpPr>
            <p:cNvPr id="4" name="Skupina 74"/>
            <p:cNvGrpSpPr/>
            <p:nvPr/>
          </p:nvGrpSpPr>
          <p:grpSpPr>
            <a:xfrm>
              <a:off x="28659534" y="19658434"/>
              <a:ext cx="12961440" cy="8928992"/>
              <a:chOff x="4320830" y="21890682"/>
              <a:chExt cx="12961440" cy="8928992"/>
            </a:xfrm>
          </p:grpSpPr>
          <p:pic>
            <p:nvPicPr>
              <p:cNvPr id="12" name="Obrázek 11"/>
              <p:cNvPicPr/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20830" y="21890682"/>
                <a:ext cx="12961440" cy="89289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11" name="Obdélník 10"/>
              <p:cNvSpPr/>
              <p:nvPr/>
            </p:nvSpPr>
            <p:spPr>
              <a:xfrm>
                <a:off x="14492943" y="27651324"/>
                <a:ext cx="1250862" cy="394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200" dirty="0"/>
                  <a:t>p=0,3361</a:t>
                </a:r>
              </a:p>
            </p:txBody>
          </p:sp>
        </p:grpSp>
        <p:sp>
          <p:nvSpPr>
            <p:cNvPr id="8" name="TextovéPole 7"/>
            <p:cNvSpPr txBox="1"/>
            <p:nvPr/>
          </p:nvSpPr>
          <p:spPr>
            <a:xfrm>
              <a:off x="34730081" y="22548092"/>
              <a:ext cx="3816424" cy="39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>
                  <a:solidFill>
                    <a:srgbClr val="FF0000"/>
                  </a:solidFill>
                </a:rPr>
                <a:t>Group</a:t>
              </a:r>
              <a:r>
                <a:rPr lang="cs-CZ" sz="1200" dirty="0">
                  <a:solidFill>
                    <a:srgbClr val="FF0000"/>
                  </a:solidFill>
                </a:rPr>
                <a:t> A  (n=92)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33207406" y="20613910"/>
              <a:ext cx="7731386" cy="39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>
                  <a:solidFill>
                    <a:schemeClr val="tx2">
                      <a:lumMod val="75000"/>
                    </a:schemeClr>
                  </a:solidFill>
                </a:rPr>
                <a:t>Group</a:t>
              </a:r>
              <a:r>
                <a:rPr lang="cs-CZ" sz="1200" dirty="0">
                  <a:solidFill>
                    <a:schemeClr val="tx2">
                      <a:lumMod val="75000"/>
                    </a:schemeClr>
                  </a:solidFill>
                </a:rPr>
                <a:t> B –</a:t>
              </a:r>
              <a:r>
                <a:rPr lang="cs-CZ" sz="1200" dirty="0" err="1">
                  <a:solidFill>
                    <a:schemeClr val="tx2">
                      <a:lumMod val="75000"/>
                    </a:schemeClr>
                  </a:solidFill>
                </a:rPr>
                <a:t>pts</a:t>
              </a:r>
              <a:r>
                <a:rPr lang="cs-CZ" sz="12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cs-CZ" sz="1200" dirty="0" err="1">
                  <a:solidFill>
                    <a:schemeClr val="tx2">
                      <a:lumMod val="75000"/>
                    </a:schemeClr>
                  </a:solidFill>
                </a:rPr>
                <a:t>with</a:t>
              </a:r>
              <a:r>
                <a:rPr lang="cs-CZ" sz="12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cs-CZ" sz="1200" dirty="0" err="1">
                  <a:solidFill>
                    <a:schemeClr val="tx2">
                      <a:lumMod val="75000"/>
                    </a:schemeClr>
                  </a:solidFill>
                </a:rPr>
                <a:t>cachexia</a:t>
              </a:r>
              <a:r>
                <a:rPr lang="cs-CZ" sz="1200" dirty="0">
                  <a:solidFill>
                    <a:schemeClr val="tx2">
                      <a:lumMod val="75000"/>
                    </a:schemeClr>
                  </a:solidFill>
                </a:rPr>
                <a:t> (n=30)</a:t>
              </a:r>
            </a:p>
          </p:txBody>
        </p:sp>
      </p:grp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15611338"/>
              </p:ext>
            </p:extLst>
          </p:nvPr>
        </p:nvGraphicFramePr>
        <p:xfrm>
          <a:off x="6921835" y="2432701"/>
          <a:ext cx="5184578" cy="2546722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144767"/>
                <a:gridCol w="1167603"/>
                <a:gridCol w="1080120"/>
                <a:gridCol w="792088"/>
              </a:tblGrid>
              <a:tr h="330037">
                <a:tc gridSpan="4">
                  <a:txBody>
                    <a:bodyPr/>
                    <a:lstStyle/>
                    <a:p>
                      <a:r>
                        <a:rPr lang="cs-CZ" sz="1400" dirty="0" smtClean="0"/>
                        <a:t>                    122 </a:t>
                      </a:r>
                      <a:r>
                        <a:rPr lang="cs-CZ" sz="1400" dirty="0" err="1" smtClean="0"/>
                        <a:t>pts</a:t>
                      </a:r>
                      <a:r>
                        <a:rPr lang="cs-CZ" sz="1400" dirty="0" smtClean="0"/>
                        <a:t>,</a:t>
                      </a:r>
                      <a:r>
                        <a:rPr lang="cs-CZ" sz="1400" baseline="0" dirty="0" smtClean="0"/>
                        <a:t> LVAD v BTT indikaci , 02/08-12/13</a:t>
                      </a:r>
                      <a:endParaRPr lang="cs-CZ" sz="14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561062">
                <a:tc>
                  <a:txBody>
                    <a:bodyPr/>
                    <a:lstStyle/>
                    <a:p>
                      <a:endParaRPr lang="cs-CZ" sz="1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Skupina A (bez kachexie</a:t>
                      </a:r>
                      <a:r>
                        <a:rPr lang="cs-CZ" sz="1400" baseline="0" dirty="0" smtClean="0"/>
                        <a:t>)</a:t>
                      </a:r>
                      <a:endParaRPr lang="cs-CZ" sz="14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Skupina B</a:t>
                      </a:r>
                    </a:p>
                    <a:p>
                      <a:r>
                        <a:rPr lang="cs-CZ" sz="1400" dirty="0" smtClean="0"/>
                        <a:t>(s kachexií)</a:t>
                      </a:r>
                      <a:endParaRPr lang="cs-CZ" sz="14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97033"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n=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92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30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97033">
                <a:tc>
                  <a:txBody>
                    <a:bodyPr/>
                    <a:lstStyle/>
                    <a:p>
                      <a:r>
                        <a:rPr lang="cs-CZ" sz="1200" baseline="0" dirty="0" smtClean="0"/>
                        <a:t>RVAD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15 (16,3%)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3 (10%)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p=0,557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97033"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OTS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61 (66,3%)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23 (76,7%)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p=0,287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97033"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Časná mortalita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6,55%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3,33%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p=0,998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97033"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Celková mortalita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31,5%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23,3%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p=0,336</a:t>
                      </a:r>
                      <a:endParaRPr lang="cs-CZ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Výsledek obrázku pro pět minut po dvanácté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16465"/>
          <a:stretch>
            <a:fillRect/>
          </a:stretch>
        </p:blipFill>
        <p:spPr bwMode="auto">
          <a:xfrm>
            <a:off x="2495602" y="260648"/>
            <a:ext cx="6499225" cy="6408712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4511824" y="4509120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C00000"/>
                </a:solidFill>
                <a:latin typeface="Garamond" pitchFamily="18" charset="0"/>
              </a:rPr>
              <a:t>V současné době jsou nejproblematičtější pacienti se selháním pravé komory a  dlouhodobým městnáním ve velkém oběhu.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choběžník 4"/>
          <p:cNvSpPr/>
          <p:nvPr/>
        </p:nvSpPr>
        <p:spPr bwMode="auto">
          <a:xfrm>
            <a:off x="353870" y="3723582"/>
            <a:ext cx="8628620" cy="2740204"/>
          </a:xfrm>
          <a:prstGeom prst="trapezoid">
            <a:avLst>
              <a:gd name="adj" fmla="val 129309"/>
            </a:avLst>
          </a:prstGeom>
          <a:solidFill>
            <a:schemeClr val="tx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488206" y="285171"/>
            <a:ext cx="621593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3200" b="1" dirty="0">
                <a:solidFill>
                  <a:srgbClr val="C00000"/>
                </a:solidFill>
              </a:rPr>
              <a:t>Indikace k LVAD jako cílové léčby</a:t>
            </a:r>
            <a:endParaRPr lang="cs-CZ" sz="32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5544" y="1013453"/>
            <a:ext cx="933636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l">
              <a:lnSpc>
                <a:spcPct val="115000"/>
              </a:lnSpc>
              <a:spcAft>
                <a:spcPts val="0"/>
              </a:spcAft>
            </a:pPr>
            <a:r>
              <a:rPr lang="cs-CZ" dirty="0">
                <a:solidFill>
                  <a:schemeClr val="bg2"/>
                </a:solidFill>
              </a:rPr>
              <a:t>Pokročilé systolické srdeční selhání (NYHA </a:t>
            </a:r>
            <a:r>
              <a:rPr lang="cs-CZ" dirty="0" err="1">
                <a:solidFill>
                  <a:schemeClr val="bg2"/>
                </a:solidFill>
              </a:rPr>
              <a:t>IIIb</a:t>
            </a:r>
            <a:r>
              <a:rPr lang="cs-CZ" dirty="0">
                <a:solidFill>
                  <a:schemeClr val="bg2"/>
                </a:solidFill>
              </a:rPr>
              <a:t> /IV) refrakterní k farmakoterapii </a:t>
            </a:r>
            <a:r>
              <a:rPr lang="cs-CZ" dirty="0" smtClean="0">
                <a:solidFill>
                  <a:schemeClr val="bg2"/>
                </a:solidFill>
              </a:rPr>
              <a:t> (</a:t>
            </a:r>
            <a:r>
              <a:rPr lang="cs-CZ" dirty="0">
                <a:solidFill>
                  <a:schemeClr val="bg2"/>
                </a:solidFill>
              </a:rPr>
              <a:t>a </a:t>
            </a:r>
            <a:r>
              <a:rPr lang="cs-CZ" dirty="0" err="1">
                <a:solidFill>
                  <a:schemeClr val="bg2"/>
                </a:solidFill>
              </a:rPr>
              <a:t>resynchronizační</a:t>
            </a:r>
            <a:r>
              <a:rPr lang="cs-CZ" dirty="0">
                <a:solidFill>
                  <a:schemeClr val="bg2"/>
                </a:solidFill>
              </a:rPr>
              <a:t> léčbě - pokud indikována) s opakovanými hospitalizacemi pro srdeční selhání (˃2/rok) nebo dependence na </a:t>
            </a:r>
            <a:r>
              <a:rPr lang="cs-CZ" dirty="0" err="1">
                <a:solidFill>
                  <a:schemeClr val="bg2"/>
                </a:solidFill>
              </a:rPr>
              <a:t>inotropní</a:t>
            </a:r>
            <a:r>
              <a:rPr lang="cs-CZ" dirty="0">
                <a:solidFill>
                  <a:schemeClr val="bg2"/>
                </a:solidFill>
              </a:rPr>
              <a:t> podpoře</a:t>
            </a:r>
            <a:endParaRPr lang="cs-CZ" dirty="0">
              <a:solidFill>
                <a:schemeClr val="bg2"/>
              </a:solidFill>
              <a:ea typeface="Calibri"/>
              <a:cs typeface="Times New Roman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9128" y="2794495"/>
            <a:ext cx="902278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l">
              <a:lnSpc>
                <a:spcPct val="115000"/>
              </a:lnSpc>
              <a:spcAft>
                <a:spcPts val="0"/>
              </a:spcAft>
            </a:pPr>
            <a:r>
              <a:rPr lang="cs-CZ" dirty="0">
                <a:solidFill>
                  <a:schemeClr val="bg2"/>
                </a:solidFill>
              </a:rPr>
              <a:t>Kontraindikace transplantace srdce z důvodu věku nebo komorbidit</a:t>
            </a:r>
            <a:endParaRPr lang="cs-CZ" dirty="0">
              <a:solidFill>
                <a:schemeClr val="bg2"/>
              </a:solidFill>
              <a:ea typeface="Calibri"/>
              <a:cs typeface="Times New Roman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63724" y="3757047"/>
            <a:ext cx="82089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2"/>
                </a:solidFill>
              </a:rPr>
              <a:t>CAVE !  </a:t>
            </a:r>
          </a:p>
          <a:p>
            <a:r>
              <a:rPr lang="cs-CZ" sz="2800" b="1" dirty="0" smtClean="0">
                <a:solidFill>
                  <a:schemeClr val="bg2"/>
                </a:solidFill>
              </a:rPr>
              <a:t>MOTIVACE 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BIOLOGICKÝ VĚK</a:t>
            </a:r>
          </a:p>
          <a:p>
            <a:r>
              <a:rPr lang="cs-CZ" sz="2800" b="1" dirty="0" smtClean="0">
                <a:solidFill>
                  <a:schemeClr val="bg2"/>
                </a:solidFill>
              </a:rPr>
              <a:t>DOBRÉ RODINNÉ ZÁZEMÍ</a:t>
            </a:r>
          </a:p>
          <a:p>
            <a:r>
              <a:rPr lang="cs-CZ" sz="2800" b="1" dirty="0">
                <a:solidFill>
                  <a:srgbClr val="000022"/>
                </a:solidFill>
              </a:rPr>
              <a:t>PŘEDPOKLAD </a:t>
            </a:r>
            <a:r>
              <a:rPr lang="cs-CZ" sz="2800" b="1" dirty="0" smtClean="0">
                <a:solidFill>
                  <a:srgbClr val="000022"/>
                </a:solidFill>
              </a:rPr>
              <a:t> SPOLUPRÁCE</a:t>
            </a:r>
            <a:endParaRPr lang="cs-CZ" sz="2800" b="1" dirty="0" smtClean="0">
              <a:solidFill>
                <a:schemeClr val="bg2"/>
              </a:solidFill>
            </a:endParaRPr>
          </a:p>
          <a:p>
            <a:pPr lvl="0"/>
            <a:r>
              <a:rPr lang="cs-CZ" sz="2800" b="1" dirty="0" smtClean="0">
                <a:solidFill>
                  <a:schemeClr val="bg2"/>
                </a:solidFill>
              </a:rPr>
              <a:t> </a:t>
            </a:r>
            <a:r>
              <a:rPr lang="cs-CZ" sz="2800" b="1" dirty="0" smtClean="0">
                <a:solidFill>
                  <a:srgbClr val="000022"/>
                </a:solidFill>
              </a:rPr>
              <a:t>POCHOPENÍ A AKCEPTOVÁNÍ </a:t>
            </a:r>
            <a:r>
              <a:rPr lang="cs-CZ" sz="2800" b="1" dirty="0">
                <a:solidFill>
                  <a:srgbClr val="000022"/>
                </a:solidFill>
              </a:rPr>
              <a:t>LIMITACÍ</a:t>
            </a:r>
          </a:p>
          <a:p>
            <a:r>
              <a:rPr lang="cs-CZ" sz="2800" b="1" dirty="0" smtClean="0">
                <a:solidFill>
                  <a:schemeClr val="bg2"/>
                </a:solidFill>
              </a:rPr>
              <a:t> </a:t>
            </a:r>
            <a:endParaRPr lang="cs-CZ" sz="2800" b="1" dirty="0">
              <a:solidFill>
                <a:schemeClr val="bg2"/>
              </a:solidFill>
            </a:endParaRPr>
          </a:p>
        </p:txBody>
      </p:sp>
      <p:pic>
        <p:nvPicPr>
          <p:cNvPr id="8" name="Picture 2" descr="C:\Users\mahg\Download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2344" y="454350"/>
            <a:ext cx="2448272" cy="6042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184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2.bp.blogspot.com/-ps8EwCPgIzA/WhA0WYQKb6I/AAAAAAAAEvQ/Wyu_GuutPQsKO7T78DnAMFNh1qEbihQNgCLcBGAs/s1600/japan2017_03_tainkanten27.JPG"/>
          <p:cNvPicPr>
            <a:picLocks noChangeAspect="1" noChangeArrowheads="1"/>
          </p:cNvPicPr>
          <p:nvPr/>
        </p:nvPicPr>
        <p:blipFill>
          <a:blip r:embed="rId2" cstate="print"/>
          <a:srcRect t="8696"/>
          <a:stretch>
            <a:fillRect/>
          </a:stretch>
        </p:blipFill>
        <p:spPr bwMode="auto">
          <a:xfrm>
            <a:off x="576000" y="72000"/>
            <a:ext cx="11017224" cy="6703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Nadpis 5"/>
          <p:cNvSpPr txBox="1">
            <a:spLocks/>
          </p:cNvSpPr>
          <p:nvPr/>
        </p:nvSpPr>
        <p:spPr>
          <a:xfrm>
            <a:off x="-1536848" y="476672"/>
            <a:ext cx="7772400" cy="1371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kumimoji="1" lang="cs-CZ" sz="3200" kern="0" dirty="0">
                <a:solidFill>
                  <a:schemeClr val="bg2"/>
                </a:solidFill>
                <a:latin typeface="Monotype Corsiva" pitchFamily="66" charset="0"/>
                <a:ea typeface="+mj-ea"/>
                <a:cs typeface="+mj-cs"/>
              </a:rPr>
              <a:t>Děkuji za pozornost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119336" y="404664"/>
            <a:ext cx="11881320" cy="59766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19336" y="692696"/>
            <a:ext cx="1144927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 smtClean="0">
                <a:solidFill>
                  <a:schemeClr val="bg2"/>
                </a:solidFill>
              </a:rPr>
              <a:t>Factors</a:t>
            </a:r>
            <a:r>
              <a:rPr lang="cs-CZ" sz="1600" b="1" dirty="0" smtClean="0">
                <a:solidFill>
                  <a:schemeClr val="bg2"/>
                </a:solidFill>
              </a:rPr>
              <a:t> </a:t>
            </a:r>
            <a:r>
              <a:rPr lang="cs-CZ" sz="1600" b="1" dirty="0" err="1">
                <a:solidFill>
                  <a:schemeClr val="bg2"/>
                </a:solidFill>
              </a:rPr>
              <a:t>That</a:t>
            </a:r>
            <a:r>
              <a:rPr lang="cs-CZ" sz="1600" b="1" dirty="0">
                <a:solidFill>
                  <a:schemeClr val="bg2"/>
                </a:solidFill>
              </a:rPr>
              <a:t> May </a:t>
            </a:r>
            <a:r>
              <a:rPr lang="cs-CZ" sz="1600" b="1" dirty="0" err="1">
                <a:solidFill>
                  <a:schemeClr val="bg2"/>
                </a:solidFill>
              </a:rPr>
              <a:t>Increase</a:t>
            </a:r>
            <a:r>
              <a:rPr lang="cs-CZ" sz="1600" b="1" dirty="0">
                <a:solidFill>
                  <a:schemeClr val="bg2"/>
                </a:solidFill>
              </a:rPr>
              <a:t> </a:t>
            </a:r>
            <a:r>
              <a:rPr lang="cs-CZ" sz="1600" b="1" dirty="0" err="1">
                <a:solidFill>
                  <a:schemeClr val="bg2"/>
                </a:solidFill>
              </a:rPr>
              <a:t>Propensity</a:t>
            </a:r>
            <a:r>
              <a:rPr lang="cs-CZ" sz="1600" b="1" dirty="0">
                <a:solidFill>
                  <a:schemeClr val="bg2"/>
                </a:solidFill>
              </a:rPr>
              <a:t> to Pump </a:t>
            </a:r>
            <a:r>
              <a:rPr lang="cs-CZ" sz="1600" b="1" dirty="0" err="1">
                <a:solidFill>
                  <a:schemeClr val="bg2"/>
                </a:solidFill>
              </a:rPr>
              <a:t>Thrombus</a:t>
            </a:r>
            <a:r>
              <a:rPr lang="cs-CZ" sz="1600" b="1" dirty="0">
                <a:solidFill>
                  <a:schemeClr val="bg2"/>
                </a:solidFill>
              </a:rPr>
              <a:t> </a:t>
            </a:r>
            <a:r>
              <a:rPr lang="cs-CZ" sz="1600" b="1" dirty="0" err="1">
                <a:solidFill>
                  <a:schemeClr val="bg2"/>
                </a:solidFill>
              </a:rPr>
              <a:t>Formation</a:t>
            </a:r>
            <a:r>
              <a:rPr lang="cs-CZ" sz="1600" b="1" dirty="0">
                <a:solidFill>
                  <a:schemeClr val="bg2"/>
                </a:solidFill>
              </a:rPr>
              <a:t> in </a:t>
            </a:r>
            <a:r>
              <a:rPr lang="cs-CZ" sz="1600" b="1" dirty="0" err="1">
                <a:solidFill>
                  <a:schemeClr val="bg2"/>
                </a:solidFill>
              </a:rPr>
              <a:t>Continuous-Flow</a:t>
            </a:r>
            <a:r>
              <a:rPr lang="cs-CZ" sz="1600" b="1" dirty="0">
                <a:solidFill>
                  <a:schemeClr val="bg2"/>
                </a:solidFill>
              </a:rPr>
              <a:t> </a:t>
            </a:r>
            <a:r>
              <a:rPr lang="cs-CZ" sz="1600" b="1" dirty="0" err="1">
                <a:solidFill>
                  <a:schemeClr val="bg2"/>
                </a:solidFill>
              </a:rPr>
              <a:t>Pumps</a:t>
            </a:r>
            <a:endParaRPr lang="cs-CZ" sz="1600" b="1" dirty="0">
              <a:solidFill>
                <a:schemeClr val="bg2"/>
              </a:solidFill>
            </a:endParaRPr>
          </a:p>
          <a:p>
            <a:pPr algn="l"/>
            <a:r>
              <a:rPr lang="cs-CZ" sz="1600" b="1" dirty="0">
                <a:solidFill>
                  <a:schemeClr val="bg2"/>
                </a:solidFill>
              </a:rPr>
              <a:t>Pump-</a:t>
            </a:r>
            <a:r>
              <a:rPr lang="cs-CZ" sz="1600" b="1" dirty="0" err="1">
                <a:solidFill>
                  <a:schemeClr val="bg2"/>
                </a:solidFill>
              </a:rPr>
              <a:t>related</a:t>
            </a:r>
            <a:r>
              <a:rPr lang="cs-CZ" sz="1600" b="1" dirty="0">
                <a:solidFill>
                  <a:schemeClr val="bg2"/>
                </a:solidFill>
              </a:rPr>
              <a:t> </a:t>
            </a:r>
            <a:endParaRPr lang="cs-CZ" sz="1600" b="1" dirty="0" smtClean="0">
              <a:solidFill>
                <a:schemeClr val="bg2"/>
              </a:solidFill>
            </a:endParaRP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1. </a:t>
            </a:r>
            <a:r>
              <a:rPr lang="cs-CZ" sz="1600" dirty="0" err="1" smtClean="0">
                <a:solidFill>
                  <a:schemeClr val="bg2"/>
                </a:solidFill>
              </a:rPr>
              <a:t>Intrinsic</a:t>
            </a:r>
            <a:r>
              <a:rPr lang="cs-CZ" sz="1600" dirty="0" smtClean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heat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generated</a:t>
            </a:r>
            <a:r>
              <a:rPr lang="cs-CZ" sz="1600" dirty="0">
                <a:solidFill>
                  <a:schemeClr val="bg2"/>
                </a:solidFill>
              </a:rPr>
              <a:t> by </a:t>
            </a:r>
            <a:r>
              <a:rPr lang="cs-CZ" sz="1600" dirty="0" err="1">
                <a:solidFill>
                  <a:schemeClr val="bg2"/>
                </a:solidFill>
              </a:rPr>
              <a:t>rotational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movement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of</a:t>
            </a:r>
            <a:r>
              <a:rPr lang="cs-CZ" sz="1600" dirty="0">
                <a:solidFill>
                  <a:schemeClr val="bg2"/>
                </a:solidFill>
              </a:rPr>
              <a:t> pump </a:t>
            </a:r>
            <a:endParaRPr lang="cs-CZ" sz="1600" dirty="0" smtClean="0">
              <a:solidFill>
                <a:schemeClr val="bg2"/>
              </a:solidFill>
            </a:endParaRP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2</a:t>
            </a:r>
            <a:r>
              <a:rPr lang="cs-CZ" sz="1600" dirty="0">
                <a:solidFill>
                  <a:schemeClr val="bg2"/>
                </a:solidFill>
              </a:rPr>
              <a:t>. </a:t>
            </a:r>
            <a:r>
              <a:rPr lang="cs-CZ" sz="1600" dirty="0" err="1">
                <a:solidFill>
                  <a:schemeClr val="bg2"/>
                </a:solidFill>
              </a:rPr>
              <a:t>Blood-contacting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surface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interactions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endParaRPr lang="cs-CZ" sz="1600" dirty="0" smtClean="0">
              <a:solidFill>
                <a:schemeClr val="bg2"/>
              </a:solidFill>
            </a:endParaRP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3</a:t>
            </a:r>
            <a:r>
              <a:rPr lang="cs-CZ" sz="1600" dirty="0">
                <a:solidFill>
                  <a:schemeClr val="bg2"/>
                </a:solidFill>
              </a:rPr>
              <a:t>. </a:t>
            </a:r>
            <a:r>
              <a:rPr lang="cs-CZ" sz="1600" dirty="0" err="1">
                <a:solidFill>
                  <a:schemeClr val="bg2"/>
                </a:solidFill>
              </a:rPr>
              <a:t>Shear</a:t>
            </a:r>
            <a:r>
              <a:rPr lang="cs-CZ" sz="1600" dirty="0">
                <a:solidFill>
                  <a:schemeClr val="bg2"/>
                </a:solidFill>
              </a:rPr>
              <a:t> stress-</a:t>
            </a:r>
            <a:r>
              <a:rPr lang="cs-CZ" sz="1600" dirty="0" err="1">
                <a:solidFill>
                  <a:schemeClr val="bg2"/>
                </a:solidFill>
              </a:rPr>
              <a:t>induced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platelet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activation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endParaRPr lang="cs-CZ" sz="1600" dirty="0" smtClean="0">
              <a:solidFill>
                <a:schemeClr val="bg2"/>
              </a:solidFill>
            </a:endParaRP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4</a:t>
            </a:r>
            <a:r>
              <a:rPr lang="cs-CZ" sz="1600" dirty="0">
                <a:solidFill>
                  <a:schemeClr val="bg2"/>
                </a:solidFill>
              </a:rPr>
              <a:t>. </a:t>
            </a:r>
            <a:r>
              <a:rPr lang="cs-CZ" sz="1600" dirty="0" err="1">
                <a:solidFill>
                  <a:schemeClr val="bg2"/>
                </a:solidFill>
              </a:rPr>
              <a:t>Regions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of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ﬂow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ﬁeld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stasis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endParaRPr lang="cs-CZ" sz="1600" dirty="0" smtClean="0">
              <a:solidFill>
                <a:schemeClr val="bg2"/>
              </a:solidFill>
            </a:endParaRP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5</a:t>
            </a:r>
            <a:r>
              <a:rPr lang="cs-CZ" sz="1600" dirty="0">
                <a:solidFill>
                  <a:schemeClr val="bg2"/>
                </a:solidFill>
              </a:rPr>
              <a:t>. </a:t>
            </a:r>
            <a:r>
              <a:rPr lang="cs-CZ" sz="1600" dirty="0" err="1">
                <a:solidFill>
                  <a:schemeClr val="bg2"/>
                </a:solidFill>
              </a:rPr>
              <a:t>Thrombus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formation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at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cannulation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site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endParaRPr lang="cs-CZ" sz="1600" dirty="0" smtClean="0">
              <a:solidFill>
                <a:schemeClr val="bg2"/>
              </a:solidFill>
            </a:endParaRP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6</a:t>
            </a:r>
            <a:r>
              <a:rPr lang="cs-CZ" sz="1600" dirty="0">
                <a:solidFill>
                  <a:schemeClr val="bg2"/>
                </a:solidFill>
              </a:rPr>
              <a:t>. </a:t>
            </a:r>
            <a:r>
              <a:rPr lang="cs-CZ" sz="1600" dirty="0" err="1">
                <a:solidFill>
                  <a:schemeClr val="bg2"/>
                </a:solidFill>
              </a:rPr>
              <a:t>Outﬂow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graft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impingement</a:t>
            </a:r>
            <a:r>
              <a:rPr lang="cs-CZ" sz="1600" dirty="0">
                <a:solidFill>
                  <a:schemeClr val="bg2"/>
                </a:solidFill>
              </a:rPr>
              <a:t> by </a:t>
            </a:r>
            <a:r>
              <a:rPr lang="cs-CZ" sz="1600" dirty="0" err="1">
                <a:solidFill>
                  <a:schemeClr val="bg2"/>
                </a:solidFill>
              </a:rPr>
              <a:t>outﬂow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protector</a:t>
            </a:r>
            <a:r>
              <a:rPr lang="cs-CZ" sz="1600" dirty="0">
                <a:solidFill>
                  <a:schemeClr val="bg2"/>
                </a:solidFill>
              </a:rPr>
              <a:t> (</a:t>
            </a:r>
            <a:r>
              <a:rPr lang="cs-CZ" sz="1600" dirty="0" err="1">
                <a:solidFill>
                  <a:schemeClr val="bg2"/>
                </a:solidFill>
              </a:rPr>
              <a:t>now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corrected</a:t>
            </a:r>
            <a:r>
              <a:rPr lang="cs-CZ" sz="1600" dirty="0">
                <a:solidFill>
                  <a:schemeClr val="bg2"/>
                </a:solidFill>
              </a:rPr>
              <a:t>) </a:t>
            </a:r>
            <a:endParaRPr lang="cs-CZ" sz="1600" dirty="0" smtClean="0">
              <a:solidFill>
                <a:schemeClr val="bg2"/>
              </a:solidFill>
            </a:endParaRP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7</a:t>
            </a:r>
            <a:r>
              <a:rPr lang="cs-CZ" sz="1600" dirty="0">
                <a:solidFill>
                  <a:schemeClr val="bg2"/>
                </a:solidFill>
              </a:rPr>
              <a:t>. </a:t>
            </a:r>
            <a:r>
              <a:rPr lang="cs-CZ" sz="1600" dirty="0" err="1">
                <a:solidFill>
                  <a:schemeClr val="bg2"/>
                </a:solidFill>
              </a:rPr>
              <a:t>Inﬂow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cannula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migration</a:t>
            </a:r>
            <a:r>
              <a:rPr lang="cs-CZ" sz="1600" dirty="0">
                <a:solidFill>
                  <a:schemeClr val="bg2"/>
                </a:solidFill>
              </a:rPr>
              <a:t> and </a:t>
            </a:r>
            <a:r>
              <a:rPr lang="cs-CZ" sz="1600" dirty="0" err="1">
                <a:solidFill>
                  <a:schemeClr val="bg2"/>
                </a:solidFill>
              </a:rPr>
              <a:t>malposition</a:t>
            </a:r>
            <a:endParaRPr lang="cs-CZ" sz="1600" dirty="0">
              <a:solidFill>
                <a:schemeClr val="bg2"/>
              </a:solidFill>
            </a:endParaRPr>
          </a:p>
          <a:p>
            <a:pPr algn="l"/>
            <a:r>
              <a:rPr lang="cs-CZ" sz="1600" b="1" dirty="0" err="1">
                <a:solidFill>
                  <a:schemeClr val="bg2"/>
                </a:solidFill>
              </a:rPr>
              <a:t>Patient-related</a:t>
            </a:r>
            <a:r>
              <a:rPr lang="cs-CZ" sz="1600" b="1" dirty="0">
                <a:solidFill>
                  <a:schemeClr val="bg2"/>
                </a:solidFill>
              </a:rPr>
              <a:t> </a:t>
            </a:r>
            <a:endParaRPr lang="cs-CZ" sz="1600" b="1" dirty="0" smtClean="0">
              <a:solidFill>
                <a:schemeClr val="bg2"/>
              </a:solidFill>
            </a:endParaRP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1. </a:t>
            </a:r>
            <a:r>
              <a:rPr lang="cs-CZ" sz="1600" dirty="0" err="1" smtClean="0">
                <a:solidFill>
                  <a:schemeClr val="bg2"/>
                </a:solidFill>
              </a:rPr>
              <a:t>Atrial</a:t>
            </a:r>
            <a:r>
              <a:rPr lang="cs-CZ" sz="1600" dirty="0" smtClean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ﬁbrillation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endParaRPr lang="cs-CZ" sz="1600" dirty="0" smtClean="0">
              <a:solidFill>
                <a:schemeClr val="bg2"/>
              </a:solidFill>
            </a:endParaRP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2</a:t>
            </a:r>
            <a:r>
              <a:rPr lang="cs-CZ" sz="1600" dirty="0">
                <a:solidFill>
                  <a:schemeClr val="bg2"/>
                </a:solidFill>
              </a:rPr>
              <a:t>. </a:t>
            </a:r>
            <a:r>
              <a:rPr lang="cs-CZ" sz="1600" dirty="0" err="1">
                <a:solidFill>
                  <a:schemeClr val="bg2"/>
                </a:solidFill>
              </a:rPr>
              <a:t>Pre-existent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atrial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or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ventricular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thrombus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endParaRPr lang="cs-CZ" sz="1600" dirty="0" smtClean="0">
              <a:solidFill>
                <a:schemeClr val="bg2"/>
              </a:solidFill>
            </a:endParaRP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3</a:t>
            </a:r>
            <a:r>
              <a:rPr lang="cs-CZ" sz="1600" dirty="0">
                <a:solidFill>
                  <a:schemeClr val="bg2"/>
                </a:solidFill>
              </a:rPr>
              <a:t>. Presence </a:t>
            </a:r>
            <a:r>
              <a:rPr lang="cs-CZ" sz="1600" dirty="0" err="1">
                <a:solidFill>
                  <a:schemeClr val="bg2"/>
                </a:solidFill>
              </a:rPr>
              <a:t>of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left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sided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mechanical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prosthesis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endParaRPr lang="cs-CZ" sz="1600" dirty="0" smtClean="0">
              <a:solidFill>
                <a:schemeClr val="bg2"/>
              </a:solidFill>
            </a:endParaRP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4</a:t>
            </a:r>
            <a:r>
              <a:rPr lang="cs-CZ" sz="1600" dirty="0">
                <a:solidFill>
                  <a:schemeClr val="bg2"/>
                </a:solidFill>
              </a:rPr>
              <a:t>. </a:t>
            </a:r>
            <a:r>
              <a:rPr lang="cs-CZ" sz="1600" dirty="0" err="1">
                <a:solidFill>
                  <a:schemeClr val="bg2"/>
                </a:solidFill>
              </a:rPr>
              <a:t>Infection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or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sepsis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endParaRPr lang="cs-CZ" sz="1600" dirty="0" smtClean="0">
              <a:solidFill>
                <a:schemeClr val="bg2"/>
              </a:solidFill>
            </a:endParaRP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5</a:t>
            </a:r>
            <a:r>
              <a:rPr lang="cs-CZ" sz="1600" dirty="0">
                <a:solidFill>
                  <a:schemeClr val="bg2"/>
                </a:solidFill>
              </a:rPr>
              <a:t>. </a:t>
            </a:r>
            <a:r>
              <a:rPr lang="cs-CZ" sz="1600" dirty="0" smtClean="0">
                <a:solidFill>
                  <a:schemeClr val="bg2"/>
                </a:solidFill>
              </a:rPr>
              <a:t>Non-</a:t>
            </a:r>
            <a:r>
              <a:rPr lang="cs-CZ" sz="1600" dirty="0" err="1" smtClean="0">
                <a:solidFill>
                  <a:schemeClr val="bg2"/>
                </a:solidFill>
              </a:rPr>
              <a:t>compliance</a:t>
            </a:r>
            <a:r>
              <a:rPr lang="cs-CZ" sz="1600" dirty="0" smtClean="0">
                <a:solidFill>
                  <a:schemeClr val="bg2"/>
                </a:solidFill>
              </a:rPr>
              <a:t> </a:t>
            </a: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6</a:t>
            </a:r>
            <a:r>
              <a:rPr lang="cs-CZ" sz="1600" dirty="0">
                <a:solidFill>
                  <a:schemeClr val="bg2"/>
                </a:solidFill>
              </a:rPr>
              <a:t>. </a:t>
            </a:r>
            <a:r>
              <a:rPr lang="cs-CZ" sz="1600" dirty="0" err="1">
                <a:solidFill>
                  <a:schemeClr val="bg2"/>
                </a:solidFill>
              </a:rPr>
              <a:t>Low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ﬂow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due</a:t>
            </a:r>
            <a:r>
              <a:rPr lang="cs-CZ" sz="1600" dirty="0">
                <a:solidFill>
                  <a:schemeClr val="bg2"/>
                </a:solidFill>
              </a:rPr>
              <a:t> to: </a:t>
            </a:r>
            <a:endParaRPr lang="cs-CZ" sz="1600" dirty="0" smtClean="0">
              <a:solidFill>
                <a:schemeClr val="bg2"/>
              </a:solidFill>
            </a:endParaRPr>
          </a:p>
          <a:p>
            <a:pPr marL="342900" indent="-342900" algn="l">
              <a:buAutoNum type="alphaLcPeriod"/>
            </a:pPr>
            <a:r>
              <a:rPr lang="cs-CZ" sz="1600" dirty="0" err="1" smtClean="0">
                <a:solidFill>
                  <a:schemeClr val="bg2"/>
                </a:solidFill>
              </a:rPr>
              <a:t>Cannula</a:t>
            </a:r>
            <a:r>
              <a:rPr lang="cs-CZ" sz="1600" dirty="0" smtClean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positional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change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over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time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endParaRPr lang="cs-CZ" sz="1600" dirty="0" smtClean="0">
              <a:solidFill>
                <a:schemeClr val="bg2"/>
              </a:solidFill>
            </a:endParaRP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(</a:t>
            </a:r>
            <a:r>
              <a:rPr lang="cs-CZ" sz="1600" dirty="0" err="1">
                <a:solidFill>
                  <a:schemeClr val="bg2"/>
                </a:solidFill>
              </a:rPr>
              <a:t>weight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gain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or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loss</a:t>
            </a:r>
            <a:r>
              <a:rPr lang="cs-CZ" sz="1600" dirty="0">
                <a:solidFill>
                  <a:schemeClr val="bg2"/>
                </a:solidFill>
              </a:rPr>
              <a:t>, </a:t>
            </a:r>
            <a:r>
              <a:rPr lang="cs-CZ" sz="1600" dirty="0" err="1">
                <a:solidFill>
                  <a:schemeClr val="bg2"/>
                </a:solidFill>
              </a:rPr>
              <a:t>bending</a:t>
            </a:r>
            <a:r>
              <a:rPr lang="cs-CZ" sz="1600" dirty="0">
                <a:solidFill>
                  <a:schemeClr val="bg2"/>
                </a:solidFill>
              </a:rPr>
              <a:t> torso</a:t>
            </a:r>
            <a:r>
              <a:rPr lang="cs-CZ" sz="1600" dirty="0" smtClean="0">
                <a:solidFill>
                  <a:schemeClr val="bg2"/>
                </a:solidFill>
              </a:rPr>
              <a:t>)</a:t>
            </a: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b</a:t>
            </a:r>
            <a:r>
              <a:rPr lang="cs-CZ" sz="1600" dirty="0">
                <a:solidFill>
                  <a:schemeClr val="bg2"/>
                </a:solidFill>
              </a:rPr>
              <a:t>. </a:t>
            </a:r>
            <a:r>
              <a:rPr lang="cs-CZ" sz="1600" dirty="0" err="1">
                <a:solidFill>
                  <a:schemeClr val="bg2"/>
                </a:solidFill>
              </a:rPr>
              <a:t>Right-sided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heart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 smtClean="0">
                <a:solidFill>
                  <a:schemeClr val="bg2"/>
                </a:solidFill>
              </a:rPr>
              <a:t>failure</a:t>
            </a:r>
            <a:r>
              <a:rPr lang="cs-CZ" sz="1600" dirty="0" smtClean="0">
                <a:solidFill>
                  <a:schemeClr val="bg2"/>
                </a:solidFill>
              </a:rPr>
              <a:t> </a:t>
            </a: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c</a:t>
            </a:r>
            <a:r>
              <a:rPr lang="cs-CZ" sz="1600" dirty="0">
                <a:solidFill>
                  <a:schemeClr val="bg2"/>
                </a:solidFill>
              </a:rPr>
              <a:t>. </a:t>
            </a:r>
            <a:r>
              <a:rPr lang="cs-CZ" sz="1600" dirty="0" err="1">
                <a:solidFill>
                  <a:schemeClr val="bg2"/>
                </a:solidFill>
              </a:rPr>
              <a:t>Hypovolemia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endParaRPr lang="cs-CZ" sz="1600" dirty="0" smtClean="0">
              <a:solidFill>
                <a:schemeClr val="bg2"/>
              </a:solidFill>
            </a:endParaRP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d</a:t>
            </a:r>
            <a:r>
              <a:rPr lang="cs-CZ" sz="1600" dirty="0">
                <a:solidFill>
                  <a:schemeClr val="bg2"/>
                </a:solidFill>
              </a:rPr>
              <a:t>. </a:t>
            </a:r>
            <a:r>
              <a:rPr lang="cs-CZ" sz="1600" dirty="0" err="1">
                <a:solidFill>
                  <a:schemeClr val="bg2"/>
                </a:solidFill>
              </a:rPr>
              <a:t>Hypertension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endParaRPr lang="cs-CZ" sz="1600" dirty="0" smtClean="0">
              <a:solidFill>
                <a:schemeClr val="bg2"/>
              </a:solidFill>
            </a:endParaRPr>
          </a:p>
          <a:p>
            <a:pPr algn="l"/>
            <a:endParaRPr lang="cs-CZ" sz="1600" dirty="0">
              <a:solidFill>
                <a:schemeClr val="bg2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904656" y="1180863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cs-CZ" sz="1600" dirty="0">
                <a:solidFill>
                  <a:schemeClr val="bg2"/>
                </a:solidFill>
              </a:rPr>
              <a:t>7. </a:t>
            </a:r>
            <a:r>
              <a:rPr lang="cs-CZ" sz="1600" dirty="0" err="1">
                <a:solidFill>
                  <a:schemeClr val="bg2"/>
                </a:solidFill>
              </a:rPr>
              <a:t>Hypercoagulable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state</a:t>
            </a:r>
            <a:r>
              <a:rPr lang="cs-CZ" sz="1600" dirty="0">
                <a:solidFill>
                  <a:schemeClr val="bg2"/>
                </a:solidFill>
              </a:rPr>
              <a:t>: </a:t>
            </a: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a. Protein </a:t>
            </a:r>
            <a:r>
              <a:rPr lang="cs-CZ" sz="1600" dirty="0">
                <a:solidFill>
                  <a:schemeClr val="bg2"/>
                </a:solidFill>
              </a:rPr>
              <a:t>C </a:t>
            </a:r>
            <a:r>
              <a:rPr lang="cs-CZ" sz="1600" dirty="0" err="1">
                <a:solidFill>
                  <a:schemeClr val="bg2"/>
                </a:solidFill>
              </a:rPr>
              <a:t>deﬁciency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</a:p>
          <a:p>
            <a:pPr algn="l"/>
            <a:r>
              <a:rPr lang="cs-CZ" sz="1600" dirty="0">
                <a:solidFill>
                  <a:schemeClr val="bg2"/>
                </a:solidFill>
              </a:rPr>
              <a:t>b. Protein S </a:t>
            </a:r>
            <a:r>
              <a:rPr lang="cs-CZ" sz="1600" dirty="0" err="1">
                <a:solidFill>
                  <a:schemeClr val="bg2"/>
                </a:solidFill>
              </a:rPr>
              <a:t>deﬁciency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</a:p>
          <a:p>
            <a:pPr algn="l"/>
            <a:r>
              <a:rPr lang="cs-CZ" sz="1600" dirty="0">
                <a:solidFill>
                  <a:schemeClr val="bg2"/>
                </a:solidFill>
              </a:rPr>
              <a:t>c. Anti-</a:t>
            </a:r>
            <a:r>
              <a:rPr lang="cs-CZ" sz="1600" dirty="0" err="1">
                <a:solidFill>
                  <a:schemeClr val="bg2"/>
                </a:solidFill>
              </a:rPr>
              <a:t>thrombin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deﬁciency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</a:p>
          <a:p>
            <a:pPr algn="l"/>
            <a:r>
              <a:rPr lang="cs-CZ" sz="1600" dirty="0">
                <a:solidFill>
                  <a:schemeClr val="bg2"/>
                </a:solidFill>
              </a:rPr>
              <a:t>d. </a:t>
            </a:r>
            <a:r>
              <a:rPr lang="cs-CZ" sz="1600" dirty="0" err="1">
                <a:solidFill>
                  <a:schemeClr val="bg2"/>
                </a:solidFill>
              </a:rPr>
              <a:t>Plasminogen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deﬁciency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</a:p>
          <a:p>
            <a:pPr algn="l"/>
            <a:r>
              <a:rPr lang="cs-CZ" sz="1600" dirty="0">
                <a:solidFill>
                  <a:schemeClr val="bg2"/>
                </a:solidFill>
              </a:rPr>
              <a:t>e. Lupus anti-</a:t>
            </a:r>
            <a:r>
              <a:rPr lang="cs-CZ" sz="1600" dirty="0" err="1">
                <a:solidFill>
                  <a:schemeClr val="bg2"/>
                </a:solidFill>
              </a:rPr>
              <a:t>coagulant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</a:p>
          <a:p>
            <a:pPr algn="l"/>
            <a:r>
              <a:rPr lang="cs-CZ" sz="1600" dirty="0">
                <a:solidFill>
                  <a:schemeClr val="bg2"/>
                </a:solidFill>
              </a:rPr>
              <a:t>f. Heparin-</a:t>
            </a:r>
            <a:r>
              <a:rPr lang="cs-CZ" sz="1600" dirty="0" err="1">
                <a:solidFill>
                  <a:schemeClr val="bg2"/>
                </a:solidFill>
              </a:rPr>
              <a:t>induced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thrombocytopenia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</a:p>
          <a:p>
            <a:pPr algn="l"/>
            <a:r>
              <a:rPr lang="cs-CZ" sz="1600" dirty="0">
                <a:solidFill>
                  <a:schemeClr val="bg2"/>
                </a:solidFill>
              </a:rPr>
              <a:t>g. </a:t>
            </a:r>
            <a:r>
              <a:rPr lang="cs-CZ" sz="1600" dirty="0" err="1">
                <a:solidFill>
                  <a:schemeClr val="bg2"/>
                </a:solidFill>
              </a:rPr>
              <a:t>Activated</a:t>
            </a:r>
            <a:r>
              <a:rPr lang="cs-CZ" sz="1600" dirty="0">
                <a:solidFill>
                  <a:schemeClr val="bg2"/>
                </a:solidFill>
              </a:rPr>
              <a:t> protein C </a:t>
            </a:r>
            <a:r>
              <a:rPr lang="cs-CZ" sz="1600" dirty="0" err="1">
                <a:solidFill>
                  <a:schemeClr val="bg2"/>
                </a:solidFill>
              </a:rPr>
              <a:t>deﬁciency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</a:p>
          <a:p>
            <a:pPr algn="l"/>
            <a:r>
              <a:rPr lang="cs-CZ" sz="1600" dirty="0">
                <a:solidFill>
                  <a:schemeClr val="bg2"/>
                </a:solidFill>
              </a:rPr>
              <a:t>h. </a:t>
            </a:r>
            <a:r>
              <a:rPr lang="cs-CZ" sz="1600" dirty="0" err="1">
                <a:solidFill>
                  <a:schemeClr val="bg2"/>
                </a:solidFill>
              </a:rPr>
              <a:t>Factor</a:t>
            </a:r>
            <a:r>
              <a:rPr lang="cs-CZ" sz="1600" dirty="0">
                <a:solidFill>
                  <a:schemeClr val="bg2"/>
                </a:solidFill>
              </a:rPr>
              <a:t> V Leiden</a:t>
            </a:r>
          </a:p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i. </a:t>
            </a:r>
            <a:r>
              <a:rPr lang="cs-CZ" sz="1600" dirty="0" err="1" smtClean="0">
                <a:solidFill>
                  <a:schemeClr val="bg2"/>
                </a:solidFill>
              </a:rPr>
              <a:t>Prothrombin</a:t>
            </a:r>
            <a:r>
              <a:rPr lang="cs-CZ" sz="1600" dirty="0" smtClean="0">
                <a:solidFill>
                  <a:schemeClr val="bg2"/>
                </a:solidFill>
              </a:rPr>
              <a:t> </a:t>
            </a:r>
            <a:r>
              <a:rPr lang="cs-CZ" sz="1600" dirty="0">
                <a:solidFill>
                  <a:schemeClr val="bg2"/>
                </a:solidFill>
              </a:rPr>
              <a:t>G20210A </a:t>
            </a:r>
            <a:r>
              <a:rPr lang="cs-CZ" sz="1600" dirty="0" err="1">
                <a:solidFill>
                  <a:schemeClr val="bg2"/>
                </a:solidFill>
              </a:rPr>
              <a:t>mutation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</a:p>
          <a:p>
            <a:pPr algn="l"/>
            <a:r>
              <a:rPr lang="cs-CZ" sz="1600" dirty="0">
                <a:solidFill>
                  <a:schemeClr val="bg2"/>
                </a:solidFill>
              </a:rPr>
              <a:t>j</a:t>
            </a:r>
            <a:r>
              <a:rPr lang="cs-CZ" sz="1600" dirty="0" smtClean="0">
                <a:solidFill>
                  <a:schemeClr val="bg2"/>
                </a:solidFill>
              </a:rPr>
              <a:t>. </a:t>
            </a:r>
            <a:r>
              <a:rPr lang="cs-CZ" sz="1600" dirty="0" err="1">
                <a:solidFill>
                  <a:schemeClr val="bg2"/>
                </a:solidFill>
              </a:rPr>
              <a:t>Malignancy</a:t>
            </a:r>
            <a:endParaRPr lang="cs-CZ" sz="1600" dirty="0">
              <a:solidFill>
                <a:schemeClr val="bg2"/>
              </a:solidFill>
            </a:endParaRPr>
          </a:p>
          <a:p>
            <a:pPr algn="l"/>
            <a:r>
              <a:rPr lang="cs-CZ" sz="1600" b="1" dirty="0">
                <a:solidFill>
                  <a:schemeClr val="bg2"/>
                </a:solidFill>
              </a:rPr>
              <a:t>Management-</a:t>
            </a:r>
            <a:r>
              <a:rPr lang="cs-CZ" sz="1600" b="1" dirty="0" err="1">
                <a:solidFill>
                  <a:schemeClr val="bg2"/>
                </a:solidFill>
              </a:rPr>
              <a:t>related</a:t>
            </a:r>
            <a:r>
              <a:rPr lang="cs-CZ" sz="1600" b="1" dirty="0">
                <a:solidFill>
                  <a:schemeClr val="bg2"/>
                </a:solidFill>
              </a:rPr>
              <a:t> </a:t>
            </a:r>
          </a:p>
          <a:p>
            <a:pPr marL="228600" indent="-228600" algn="l">
              <a:buAutoNum type="arabicPeriod"/>
            </a:pPr>
            <a:r>
              <a:rPr lang="cs-CZ" sz="1600" dirty="0">
                <a:solidFill>
                  <a:schemeClr val="bg2"/>
                </a:solidFill>
              </a:rPr>
              <a:t>Sub-</a:t>
            </a:r>
            <a:r>
              <a:rPr lang="cs-CZ" sz="1600" dirty="0" err="1">
                <a:solidFill>
                  <a:schemeClr val="bg2"/>
                </a:solidFill>
              </a:rPr>
              <a:t>therapeutic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international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normalized</a:t>
            </a:r>
            <a:r>
              <a:rPr lang="cs-CZ" sz="1600" dirty="0">
                <a:solidFill>
                  <a:schemeClr val="bg2"/>
                </a:solidFill>
              </a:rPr>
              <a:t> ratio 2. </a:t>
            </a:r>
          </a:p>
          <a:p>
            <a:pPr marL="228600" indent="-228600" algn="l">
              <a:buAutoNum type="arabicPeriod"/>
            </a:pPr>
            <a:r>
              <a:rPr lang="cs-CZ" sz="1600" dirty="0">
                <a:solidFill>
                  <a:schemeClr val="bg2"/>
                </a:solidFill>
              </a:rPr>
              <a:t>Absence </a:t>
            </a:r>
            <a:r>
              <a:rPr lang="cs-CZ" sz="1600" dirty="0" err="1">
                <a:solidFill>
                  <a:schemeClr val="bg2"/>
                </a:solidFill>
              </a:rPr>
              <a:t>of</a:t>
            </a:r>
            <a:r>
              <a:rPr lang="cs-CZ" sz="1600" dirty="0">
                <a:solidFill>
                  <a:schemeClr val="bg2"/>
                </a:solidFill>
              </a:rPr>
              <a:t> anti-</a:t>
            </a:r>
            <a:r>
              <a:rPr lang="cs-CZ" sz="1600" dirty="0" err="1">
                <a:solidFill>
                  <a:schemeClr val="bg2"/>
                </a:solidFill>
              </a:rPr>
              <a:t>platelet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therapy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</a:p>
          <a:p>
            <a:pPr algn="l"/>
            <a:r>
              <a:rPr lang="cs-CZ" sz="1600" dirty="0">
                <a:solidFill>
                  <a:schemeClr val="bg2"/>
                </a:solidFill>
              </a:rPr>
              <a:t>3. </a:t>
            </a:r>
            <a:r>
              <a:rPr lang="cs-CZ" sz="1600" dirty="0" err="1">
                <a:solidFill>
                  <a:schemeClr val="bg2"/>
                </a:solidFill>
              </a:rPr>
              <a:t>Inﬂow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cannula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malposition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at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implant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</a:p>
          <a:p>
            <a:pPr algn="l"/>
            <a:r>
              <a:rPr lang="cs-CZ" sz="1600" dirty="0">
                <a:solidFill>
                  <a:schemeClr val="bg2"/>
                </a:solidFill>
              </a:rPr>
              <a:t>4. </a:t>
            </a:r>
            <a:r>
              <a:rPr lang="cs-CZ" sz="1600" dirty="0" err="1">
                <a:solidFill>
                  <a:schemeClr val="bg2"/>
                </a:solidFill>
              </a:rPr>
              <a:t>Infection</a:t>
            </a:r>
            <a:r>
              <a:rPr lang="cs-CZ" sz="1600" dirty="0">
                <a:solidFill>
                  <a:schemeClr val="bg2"/>
                </a:solidFill>
              </a:rPr>
              <a:t> management </a:t>
            </a:r>
          </a:p>
          <a:p>
            <a:pPr algn="l"/>
            <a:r>
              <a:rPr lang="cs-CZ" sz="1600" dirty="0">
                <a:solidFill>
                  <a:schemeClr val="bg2"/>
                </a:solidFill>
              </a:rPr>
              <a:t>5. </a:t>
            </a:r>
            <a:r>
              <a:rPr lang="cs-CZ" sz="1600" dirty="0" err="1">
                <a:solidFill>
                  <a:schemeClr val="bg2"/>
                </a:solidFill>
              </a:rPr>
              <a:t>Low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ﬂow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due</a:t>
            </a:r>
            <a:r>
              <a:rPr lang="cs-CZ" sz="1600" dirty="0">
                <a:solidFill>
                  <a:schemeClr val="bg2"/>
                </a:solidFill>
              </a:rPr>
              <a:t> to: </a:t>
            </a:r>
          </a:p>
          <a:p>
            <a:pPr marL="228600" indent="-228600" algn="l">
              <a:buAutoNum type="alphaLcPeriod"/>
            </a:pPr>
            <a:r>
              <a:rPr lang="cs-CZ" sz="1600" dirty="0" err="1">
                <a:solidFill>
                  <a:schemeClr val="bg2"/>
                </a:solidFill>
              </a:rPr>
              <a:t>Low</a:t>
            </a:r>
            <a:r>
              <a:rPr lang="cs-CZ" sz="1600" dirty="0">
                <a:solidFill>
                  <a:schemeClr val="bg2"/>
                </a:solidFill>
              </a:rPr>
              <a:t> speed </a:t>
            </a:r>
            <a:r>
              <a:rPr lang="cs-CZ" sz="1600" dirty="0" err="1">
                <a:solidFill>
                  <a:schemeClr val="bg2"/>
                </a:solidFill>
              </a:rPr>
              <a:t>setting</a:t>
            </a:r>
            <a:r>
              <a:rPr lang="cs-CZ" sz="1600" dirty="0">
                <a:solidFill>
                  <a:schemeClr val="bg2"/>
                </a:solidFill>
              </a:rPr>
              <a:t> to </a:t>
            </a:r>
            <a:r>
              <a:rPr lang="cs-CZ" sz="1600" dirty="0" err="1">
                <a:solidFill>
                  <a:schemeClr val="bg2"/>
                </a:solidFill>
              </a:rPr>
              <a:t>manage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gastrointestinal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bleeding</a:t>
            </a:r>
            <a:r>
              <a:rPr lang="cs-CZ" sz="1600" dirty="0">
                <a:solidFill>
                  <a:schemeClr val="bg2"/>
                </a:solidFill>
              </a:rPr>
              <a:t> and/</a:t>
            </a:r>
            <a:r>
              <a:rPr lang="cs-CZ" sz="1600" dirty="0" err="1">
                <a:solidFill>
                  <a:schemeClr val="bg2"/>
                </a:solidFill>
              </a:rPr>
              <a:t>or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aortic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insufﬁciency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</a:p>
          <a:p>
            <a:pPr algn="l"/>
            <a:r>
              <a:rPr lang="cs-CZ" sz="1600" dirty="0">
                <a:solidFill>
                  <a:schemeClr val="bg2"/>
                </a:solidFill>
              </a:rPr>
              <a:t>b. Sub-</a:t>
            </a:r>
            <a:r>
              <a:rPr lang="cs-CZ" sz="1600" dirty="0" err="1">
                <a:solidFill>
                  <a:schemeClr val="bg2"/>
                </a:solidFill>
              </a:rPr>
              <a:t>optimal</a:t>
            </a:r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600" dirty="0" err="1">
                <a:solidFill>
                  <a:schemeClr val="bg2"/>
                </a:solidFill>
              </a:rPr>
              <a:t>hypertension</a:t>
            </a:r>
            <a:r>
              <a:rPr lang="cs-CZ" sz="1600" dirty="0">
                <a:solidFill>
                  <a:schemeClr val="bg2"/>
                </a:solidFill>
              </a:rPr>
              <a:t> management</a:t>
            </a:r>
            <a:endParaRPr lang="cs-CZ" sz="1600" dirty="0"/>
          </a:p>
        </p:txBody>
      </p:sp>
    </p:spTree>
    <p:extLst>
      <p:ext uri="{BB962C8B-B14F-4D97-AF65-F5344CB8AC3E}">
        <p14:creationId xmlns="" xmlns:p14="http://schemas.microsoft.com/office/powerpoint/2010/main" val="12107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0" y="1412776"/>
            <a:ext cx="7906182" cy="418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49696" r="50013"/>
          <a:stretch>
            <a:fillRect/>
          </a:stretch>
        </p:blipFill>
        <p:spPr bwMode="auto">
          <a:xfrm>
            <a:off x="2287960" y="3645024"/>
            <a:ext cx="3952056" cy="21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99456" y="116632"/>
            <a:ext cx="950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Velmi obtížná predikce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91344" y="917431"/>
            <a:ext cx="11809312" cy="563231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dirty="0" smtClean="0">
                <a:solidFill>
                  <a:schemeClr val="bg2"/>
                </a:solidFill>
              </a:rPr>
              <a:t>-</a:t>
            </a:r>
            <a:r>
              <a:rPr lang="cs-CZ" b="1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↑ riziko </a:t>
            </a:r>
            <a:r>
              <a:rPr lang="cs-CZ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=&gt; těžká systolická dysfunkce PK </a:t>
            </a:r>
          </a:p>
          <a:p>
            <a:pPr algn="l"/>
            <a:r>
              <a:rPr lang="cs-CZ" u="sng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ECHO</a:t>
            </a:r>
            <a:r>
              <a:rPr lang="cs-CZ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: </a:t>
            </a:r>
            <a:r>
              <a:rPr lang="cs-CZ" dirty="0" smtClean="0">
                <a:solidFill>
                  <a:schemeClr val="bg2"/>
                </a:solidFill>
              </a:rPr>
              <a:t>TAPSE, PK/LK , RV </a:t>
            </a:r>
            <a:r>
              <a:rPr lang="cs-CZ" dirty="0" err="1">
                <a:solidFill>
                  <a:schemeClr val="bg2"/>
                </a:solidFill>
              </a:rPr>
              <a:t>fractional</a:t>
            </a:r>
            <a:r>
              <a:rPr lang="cs-CZ" dirty="0">
                <a:solidFill>
                  <a:schemeClr val="bg2"/>
                </a:solidFill>
              </a:rPr>
              <a:t> area </a:t>
            </a:r>
            <a:r>
              <a:rPr lang="cs-CZ" dirty="0" err="1" smtClean="0">
                <a:solidFill>
                  <a:schemeClr val="bg2"/>
                </a:solidFill>
              </a:rPr>
              <a:t>change</a:t>
            </a:r>
            <a:r>
              <a:rPr lang="cs-CZ" dirty="0" smtClean="0">
                <a:solidFill>
                  <a:schemeClr val="bg2"/>
                </a:solidFill>
              </a:rPr>
              <a:t>, </a:t>
            </a:r>
            <a:r>
              <a:rPr lang="cs-CZ" dirty="0" err="1" smtClean="0">
                <a:solidFill>
                  <a:schemeClr val="bg2"/>
                </a:solidFill>
              </a:rPr>
              <a:t>TriR</a:t>
            </a:r>
            <a:r>
              <a:rPr lang="cs-CZ" dirty="0" smtClean="0">
                <a:solidFill>
                  <a:schemeClr val="bg2"/>
                </a:solidFill>
              </a:rPr>
              <a:t>, RV </a:t>
            </a:r>
            <a:r>
              <a:rPr lang="cs-CZ" dirty="0">
                <a:solidFill>
                  <a:schemeClr val="bg2"/>
                </a:solidFill>
              </a:rPr>
              <a:t>free-</a:t>
            </a:r>
            <a:r>
              <a:rPr lang="cs-CZ" dirty="0" err="1">
                <a:solidFill>
                  <a:schemeClr val="bg2"/>
                </a:solidFill>
              </a:rPr>
              <a:t>wall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longitudinal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 smtClean="0">
                <a:solidFill>
                  <a:schemeClr val="bg2"/>
                </a:solidFill>
              </a:rPr>
              <a:t>strain</a:t>
            </a:r>
            <a:r>
              <a:rPr lang="cs-CZ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cs-CZ" u="sng" dirty="0" err="1" smtClean="0">
                <a:solidFill>
                  <a:schemeClr val="bg2"/>
                </a:solidFill>
                <a:cs typeface="Times New Roman" panose="02020603050405020304" pitchFamily="18" charset="0"/>
              </a:rPr>
              <a:t>Hemodynamika</a:t>
            </a:r>
            <a:r>
              <a:rPr lang="cs-CZ" u="sng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cs-CZ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                  ↑ CVP (&gt;15mmHg)</a:t>
            </a:r>
          </a:p>
          <a:p>
            <a:pPr algn="l"/>
            <a:r>
              <a:rPr lang="cs-CZ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                    CVP /PCWP &gt; 0,63</a:t>
            </a:r>
          </a:p>
          <a:p>
            <a:pPr algn="l"/>
            <a:r>
              <a:rPr lang="cs-CZ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                     </a:t>
            </a:r>
            <a:r>
              <a:rPr lang="cs-CZ" dirty="0" err="1" smtClean="0">
                <a:solidFill>
                  <a:schemeClr val="bg2"/>
                </a:solidFill>
                <a:cs typeface="Times New Roman" panose="02020603050405020304" pitchFamily="18" charset="0"/>
              </a:rPr>
              <a:t>syst</a:t>
            </a:r>
            <a:r>
              <a:rPr lang="cs-CZ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. PAP &lt; 40mmHg</a:t>
            </a:r>
          </a:p>
          <a:p>
            <a:pPr algn="l"/>
            <a:r>
              <a:rPr lang="cs-CZ" dirty="0" smtClean="0">
                <a:solidFill>
                  <a:schemeClr val="bg2"/>
                </a:solidFill>
              </a:rPr>
              <a:t>                     </a:t>
            </a:r>
            <a:r>
              <a:rPr lang="cs-CZ" dirty="0" err="1" smtClean="0">
                <a:solidFill>
                  <a:schemeClr val="bg2"/>
                </a:solidFill>
              </a:rPr>
              <a:t>PAPi</a:t>
            </a:r>
            <a:r>
              <a:rPr lang="cs-CZ" dirty="0" smtClean="0">
                <a:solidFill>
                  <a:schemeClr val="bg2"/>
                </a:solidFill>
              </a:rPr>
              <a:t> –PA PT/CVP</a:t>
            </a:r>
          </a:p>
          <a:p>
            <a:pPr algn="l"/>
            <a:r>
              <a:rPr lang="cs-CZ" u="sng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Klinika a laboratorní nálezy:</a:t>
            </a:r>
          </a:p>
          <a:p>
            <a:pPr algn="l"/>
            <a:r>
              <a:rPr lang="cs-CZ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                    </a:t>
            </a:r>
            <a:r>
              <a:rPr lang="cs-CZ" dirty="0" err="1" smtClean="0">
                <a:solidFill>
                  <a:schemeClr val="bg2"/>
                </a:solidFill>
                <a:cs typeface="Times New Roman" panose="02020603050405020304" pitchFamily="18" charset="0"/>
              </a:rPr>
              <a:t>oligoanurie</a:t>
            </a:r>
            <a:r>
              <a:rPr lang="cs-CZ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, potřeba eliminační metody </a:t>
            </a:r>
          </a:p>
          <a:p>
            <a:pPr algn="l"/>
            <a:r>
              <a:rPr lang="cs-CZ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                    UPV (&gt;7dnů)</a:t>
            </a:r>
          </a:p>
          <a:p>
            <a:pPr algn="l"/>
            <a:r>
              <a:rPr lang="cs-CZ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                    ↑ bilirubin, porucha syntetických funkcí</a:t>
            </a:r>
          </a:p>
          <a:p>
            <a:pPr algn="l"/>
            <a:r>
              <a:rPr lang="cs-CZ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                    kardiogenní šok, laktátová acidóza</a:t>
            </a:r>
          </a:p>
          <a:p>
            <a:pPr algn="l"/>
            <a:r>
              <a:rPr lang="cs-CZ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                    </a:t>
            </a:r>
            <a:r>
              <a:rPr lang="cs-CZ" dirty="0" err="1" smtClean="0">
                <a:solidFill>
                  <a:schemeClr val="bg2"/>
                </a:solidFill>
                <a:cs typeface="Times New Roman" panose="02020603050405020304" pitchFamily="18" charset="0"/>
              </a:rPr>
              <a:t>aIM</a:t>
            </a:r>
            <a:r>
              <a:rPr lang="cs-CZ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 s postižením </a:t>
            </a:r>
            <a:r>
              <a:rPr lang="cs-CZ" dirty="0" err="1" smtClean="0">
                <a:solidFill>
                  <a:schemeClr val="bg2"/>
                </a:solidFill>
                <a:cs typeface="Times New Roman" panose="02020603050405020304" pitchFamily="18" charset="0"/>
              </a:rPr>
              <a:t>septa,PK</a:t>
            </a:r>
            <a:endParaRPr lang="cs-CZ" dirty="0" smtClean="0">
              <a:solidFill>
                <a:schemeClr val="bg2"/>
              </a:solidFill>
              <a:cs typeface="Times New Roman" panose="02020603050405020304" pitchFamily="18" charset="0"/>
            </a:endParaRPr>
          </a:p>
          <a:p>
            <a:pPr algn="l"/>
            <a:r>
              <a:rPr lang="cs-CZ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                    maligní arytmie</a:t>
            </a:r>
          </a:p>
          <a:p>
            <a:pPr algn="l"/>
            <a:r>
              <a:rPr lang="cs-CZ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                     </a:t>
            </a:r>
            <a:endParaRPr lang="cs-CZ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20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479376" y="209856"/>
            <a:ext cx="62646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3200" b="1" dirty="0" smtClean="0">
                <a:solidFill>
                  <a:srgbClr val="AC0000"/>
                </a:solidFill>
                <a:latin typeface="Garamond" panose="02020404030301010803" pitchFamily="18" charset="0"/>
                <a:cs typeface="Verdana"/>
              </a:rPr>
              <a:t>Axiální mechanická </a:t>
            </a:r>
            <a:r>
              <a:rPr lang="cs-CZ" sz="3200" b="1" dirty="0">
                <a:solidFill>
                  <a:srgbClr val="AC0000"/>
                </a:solidFill>
                <a:latin typeface="Garamond" panose="02020404030301010803" pitchFamily="18" charset="0"/>
                <a:cs typeface="Verdana"/>
              </a:rPr>
              <a:t>srdeční podpora-</a:t>
            </a:r>
            <a:r>
              <a:rPr lang="en-US" sz="3200" b="1" dirty="0" err="1">
                <a:solidFill>
                  <a:srgbClr val="AC0000"/>
                </a:solidFill>
                <a:latin typeface="Garamond" panose="02020404030301010803" pitchFamily="18" charset="0"/>
                <a:cs typeface="Verdana"/>
              </a:rPr>
              <a:t>HeartMate</a:t>
            </a:r>
            <a:r>
              <a:rPr lang="en-US" sz="3200" b="1" dirty="0">
                <a:solidFill>
                  <a:srgbClr val="AC0000"/>
                </a:solidFill>
                <a:latin typeface="Garamond" panose="02020404030301010803" pitchFamily="18" charset="0"/>
                <a:cs typeface="Verdana"/>
              </a:rPr>
              <a:t> II</a:t>
            </a:r>
          </a:p>
        </p:txBody>
      </p:sp>
      <p:pic>
        <p:nvPicPr>
          <p:cNvPr id="3" name="pump overview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  <p:extLst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320" y="1484784"/>
            <a:ext cx="4439784" cy="332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2024" y="1484784"/>
            <a:ext cx="4881412" cy="501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1415480" y="5589240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1600" dirty="0" smtClean="0"/>
              <a:t>10000 otáček/min</a:t>
            </a:r>
          </a:p>
          <a:p>
            <a:pPr algn="l"/>
            <a:r>
              <a:rPr lang="cs-CZ" sz="1600" dirty="0" err="1" smtClean="0"/>
              <a:t>kontinuálni</a:t>
            </a:r>
            <a:r>
              <a:rPr lang="cs-CZ" sz="1600" dirty="0" smtClean="0"/>
              <a:t> </a:t>
            </a:r>
            <a:r>
              <a:rPr lang="cs-CZ" sz="1600" dirty="0" err="1" smtClean="0"/>
              <a:t>nepulzatilní</a:t>
            </a:r>
            <a:r>
              <a:rPr lang="cs-CZ" sz="1600" dirty="0" smtClean="0"/>
              <a:t> tok, 4-10l/min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026721" y="286800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smtClean="0">
                <a:solidFill>
                  <a:schemeClr val="bg2"/>
                </a:solidFill>
              </a:rPr>
              <a:t>-závislost výkonu na </a:t>
            </a:r>
            <a:r>
              <a:rPr lang="cs-CZ" sz="1800" dirty="0" err="1" smtClean="0">
                <a:solidFill>
                  <a:schemeClr val="bg2"/>
                </a:solidFill>
              </a:rPr>
              <a:t>preloadu</a:t>
            </a:r>
            <a:r>
              <a:rPr lang="cs-CZ" sz="1800" dirty="0" smtClean="0">
                <a:solidFill>
                  <a:schemeClr val="bg2"/>
                </a:solidFill>
              </a:rPr>
              <a:t> a </a:t>
            </a:r>
            <a:r>
              <a:rPr lang="cs-CZ" sz="1800" dirty="0" err="1" smtClean="0">
                <a:solidFill>
                  <a:schemeClr val="bg2"/>
                </a:solidFill>
              </a:rPr>
              <a:t>afterloadu</a:t>
            </a:r>
            <a:endParaRPr lang="cs-CZ" sz="1800" dirty="0" smtClean="0">
              <a:solidFill>
                <a:schemeClr val="bg2"/>
              </a:solidFill>
            </a:endParaRPr>
          </a:p>
          <a:p>
            <a:pPr algn="l"/>
            <a:r>
              <a:rPr lang="cs-CZ" sz="1800" dirty="0" smtClean="0">
                <a:solidFill>
                  <a:schemeClr val="bg2"/>
                </a:solidFill>
              </a:rPr>
              <a:t>-reziduální </a:t>
            </a:r>
            <a:r>
              <a:rPr lang="cs-CZ" sz="1800" dirty="0" err="1" smtClean="0">
                <a:solidFill>
                  <a:schemeClr val="bg2"/>
                </a:solidFill>
              </a:rPr>
              <a:t>pulsatilita</a:t>
            </a:r>
            <a:r>
              <a:rPr lang="cs-CZ" sz="1800" dirty="0" smtClean="0">
                <a:solidFill>
                  <a:schemeClr val="bg2"/>
                </a:solidFill>
              </a:rPr>
              <a:t> závislá na kontraktilitě LK                             v závislosti na frekvenci otáček</a:t>
            </a:r>
            <a:endParaRPr lang="cs-CZ" sz="1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ig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1412776"/>
            <a:ext cx="4324350" cy="4524375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591944" y="1052736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REMATCH trial 2001, 2002 HM XVE schválen FDA jako DT</a:t>
            </a:r>
            <a:endParaRPr lang="cs-CZ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24" y="826758"/>
            <a:ext cx="5200368" cy="300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84017" y="49065"/>
            <a:ext cx="115742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3200" b="1" dirty="0" err="1" smtClean="0">
                <a:solidFill>
                  <a:srgbClr val="AC0000"/>
                </a:solidFill>
                <a:latin typeface="Garamond" panose="02020404030301010803" pitchFamily="18" charset="0"/>
                <a:cs typeface="Verdana"/>
              </a:rPr>
              <a:t>Centrifugání</a:t>
            </a:r>
            <a:r>
              <a:rPr lang="cs-CZ" sz="3200" b="1" dirty="0" smtClean="0">
                <a:solidFill>
                  <a:srgbClr val="AC0000"/>
                </a:solidFill>
                <a:latin typeface="Garamond" panose="02020404030301010803" pitchFamily="18" charset="0"/>
                <a:cs typeface="Verdana"/>
              </a:rPr>
              <a:t> mechanická </a:t>
            </a:r>
            <a:r>
              <a:rPr lang="cs-CZ" sz="3200" b="1" dirty="0">
                <a:solidFill>
                  <a:srgbClr val="AC0000"/>
                </a:solidFill>
                <a:latin typeface="Garamond" panose="02020404030301010803" pitchFamily="18" charset="0"/>
                <a:cs typeface="Verdana"/>
              </a:rPr>
              <a:t>srdeční podpora-</a:t>
            </a:r>
            <a:r>
              <a:rPr lang="en-US" sz="3200" b="1" dirty="0" err="1">
                <a:solidFill>
                  <a:srgbClr val="AC0000"/>
                </a:solidFill>
                <a:latin typeface="Garamond" panose="02020404030301010803" pitchFamily="18" charset="0"/>
                <a:cs typeface="Verdana"/>
              </a:rPr>
              <a:t>HeartMate</a:t>
            </a:r>
            <a:r>
              <a:rPr lang="en-US" sz="3200" b="1" dirty="0">
                <a:solidFill>
                  <a:srgbClr val="AC0000"/>
                </a:solidFill>
                <a:latin typeface="Garamond" panose="02020404030301010803" pitchFamily="18" charset="0"/>
                <a:cs typeface="Verdana"/>
              </a:rPr>
              <a:t> II</a:t>
            </a:r>
            <a:r>
              <a:rPr lang="cs-CZ" sz="3200" b="1" dirty="0">
                <a:solidFill>
                  <a:srgbClr val="AC0000"/>
                </a:solidFill>
                <a:latin typeface="Garamond" panose="02020404030301010803" pitchFamily="18" charset="0"/>
                <a:cs typeface="Verdana"/>
              </a:rPr>
              <a:t>I</a:t>
            </a:r>
            <a:endParaRPr lang="en-US" sz="3200" b="1" dirty="0">
              <a:solidFill>
                <a:srgbClr val="AC0000"/>
              </a:solidFill>
              <a:latin typeface="Garamond" panose="02020404030301010803" pitchFamily="18" charset="0"/>
              <a:cs typeface="Verdana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13" y="842296"/>
            <a:ext cx="3819366" cy="298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 bwMode="auto">
          <a:xfrm>
            <a:off x="3748026" y="3913012"/>
            <a:ext cx="5106784" cy="285293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8" name="Group 53"/>
          <p:cNvGrpSpPr>
            <a:grpSpLocks/>
          </p:cNvGrpSpPr>
          <p:nvPr/>
        </p:nvGrpSpPr>
        <p:grpSpPr bwMode="auto">
          <a:xfrm>
            <a:off x="3732908" y="4032728"/>
            <a:ext cx="4577672" cy="2747838"/>
            <a:chOff x="1676400" y="1371600"/>
            <a:chExt cx="6432657" cy="4105885"/>
          </a:xfrm>
        </p:grpSpPr>
        <p:sp>
          <p:nvSpPr>
            <p:cNvPr id="19" name="Rectangle 105"/>
            <p:cNvSpPr>
              <a:spLocks noChangeArrowheads="1"/>
            </p:cNvSpPr>
            <p:nvPr/>
          </p:nvSpPr>
          <p:spPr bwMode="auto">
            <a:xfrm>
              <a:off x="3429000" y="2057400"/>
              <a:ext cx="304800" cy="2438400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9525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200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20" name="Rectangle 106"/>
            <p:cNvSpPr>
              <a:spLocks noChangeArrowheads="1"/>
            </p:cNvSpPr>
            <p:nvPr/>
          </p:nvSpPr>
          <p:spPr bwMode="auto">
            <a:xfrm>
              <a:off x="3733800" y="2743200"/>
              <a:ext cx="2514600" cy="1752600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  <a:ln w="9525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200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21" name="Rectangle 107"/>
            <p:cNvSpPr>
              <a:spLocks noChangeArrowheads="1"/>
            </p:cNvSpPr>
            <p:nvPr/>
          </p:nvSpPr>
          <p:spPr bwMode="auto">
            <a:xfrm>
              <a:off x="6248400" y="3429000"/>
              <a:ext cx="228600" cy="1066800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9525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200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22" name="Line 116"/>
            <p:cNvSpPr>
              <a:spLocks noChangeShapeType="1"/>
            </p:cNvSpPr>
            <p:nvPr/>
          </p:nvSpPr>
          <p:spPr bwMode="auto">
            <a:xfrm flipH="1">
              <a:off x="2438400" y="2057400"/>
              <a:ext cx="9318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23" name="Line 121"/>
            <p:cNvSpPr>
              <a:spLocks noChangeShapeType="1"/>
            </p:cNvSpPr>
            <p:nvPr/>
          </p:nvSpPr>
          <p:spPr bwMode="auto">
            <a:xfrm flipV="1">
              <a:off x="3429000" y="4797425"/>
              <a:ext cx="303212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24" name="Text Box 124"/>
            <p:cNvSpPr txBox="1">
              <a:spLocks noChangeArrowheads="1"/>
            </p:cNvSpPr>
            <p:nvPr/>
          </p:nvSpPr>
          <p:spPr bwMode="auto">
            <a:xfrm>
              <a:off x="6493168" y="4659868"/>
              <a:ext cx="765203" cy="5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0.15</a:t>
              </a:r>
              <a:endParaRPr lang="en-US" sz="1200" baseline="-25000">
                <a:solidFill>
                  <a:prstClr val="black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25" name="Text Box 125"/>
            <p:cNvSpPr txBox="1">
              <a:spLocks noChangeArrowheads="1"/>
            </p:cNvSpPr>
            <p:nvPr/>
          </p:nvSpPr>
          <p:spPr bwMode="auto">
            <a:xfrm>
              <a:off x="4705352" y="4967289"/>
              <a:ext cx="765203" cy="5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2.00</a:t>
              </a:r>
              <a:endParaRPr lang="en-US" sz="1200" baseline="-25000">
                <a:solidFill>
                  <a:prstClr val="black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26" name="Text Box 129"/>
            <p:cNvSpPr txBox="1">
              <a:spLocks noChangeArrowheads="1"/>
            </p:cNvSpPr>
            <p:nvPr/>
          </p:nvSpPr>
          <p:spPr bwMode="auto">
            <a:xfrm>
              <a:off x="1676400" y="2514601"/>
              <a:ext cx="564504" cy="5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  <a:sym typeface="Symbol" pitchFamily="18" charset="2"/>
                </a:rPr>
                <a:t></a:t>
              </a:r>
              <a:r>
                <a:rPr lang="en-US" sz="1200" baseline="-250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  <a:sym typeface="Symbol" pitchFamily="18" charset="2"/>
                </a:rPr>
                <a:t>c</a:t>
              </a:r>
              <a:endParaRPr lang="en-US" sz="1200" baseline="-25000">
                <a:solidFill>
                  <a:prstClr val="black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27" name="Text Box 130"/>
            <p:cNvSpPr txBox="1">
              <a:spLocks noChangeArrowheads="1"/>
            </p:cNvSpPr>
            <p:nvPr/>
          </p:nvSpPr>
          <p:spPr bwMode="auto">
            <a:xfrm>
              <a:off x="2819399" y="4659869"/>
              <a:ext cx="765203" cy="5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0.20</a:t>
              </a:r>
              <a:endParaRPr lang="en-US" sz="1200" baseline="-25000">
                <a:solidFill>
                  <a:prstClr val="black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28" name="Text Box 131"/>
            <p:cNvSpPr txBox="1">
              <a:spLocks noChangeArrowheads="1"/>
            </p:cNvSpPr>
            <p:nvPr/>
          </p:nvSpPr>
          <p:spPr bwMode="auto">
            <a:xfrm>
              <a:off x="1905002" y="2909890"/>
              <a:ext cx="831258" cy="5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2000</a:t>
              </a:r>
              <a:endParaRPr lang="en-US" sz="1200" baseline="-25000">
                <a:solidFill>
                  <a:prstClr val="black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29" name="Text Box 132"/>
            <p:cNvSpPr txBox="1">
              <a:spLocks noChangeArrowheads="1"/>
            </p:cNvSpPr>
            <p:nvPr/>
          </p:nvSpPr>
          <p:spPr bwMode="auto">
            <a:xfrm>
              <a:off x="1905002" y="2224088"/>
              <a:ext cx="831258" cy="5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2000</a:t>
              </a:r>
              <a:endParaRPr lang="en-US" sz="1200" baseline="-25000">
                <a:solidFill>
                  <a:prstClr val="black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30" name="Text Box 133"/>
            <p:cNvSpPr txBox="1">
              <a:spLocks noChangeArrowheads="1"/>
            </p:cNvSpPr>
            <p:nvPr/>
          </p:nvSpPr>
          <p:spPr bwMode="auto">
            <a:xfrm>
              <a:off x="6962775" y="4495799"/>
              <a:ext cx="1146282" cy="5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1F497D"/>
                  </a:solidFill>
                  <a:latin typeface="Century Gothic" pitchFamily="34" charset="0"/>
                  <a:cs typeface="Arial" pitchFamily="34" charset="0"/>
                </a:rPr>
                <a:t>time [s]</a:t>
              </a:r>
              <a:endParaRPr lang="en-US" sz="1200" baseline="-25000">
                <a:solidFill>
                  <a:srgbClr val="1F497D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31" name="Line 146"/>
            <p:cNvSpPr>
              <a:spLocks noChangeShapeType="1"/>
            </p:cNvSpPr>
            <p:nvPr/>
          </p:nvSpPr>
          <p:spPr bwMode="auto">
            <a:xfrm>
              <a:off x="2514600" y="2057400"/>
              <a:ext cx="0" cy="696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32" name="Text Box 134"/>
            <p:cNvSpPr txBox="1">
              <a:spLocks noChangeArrowheads="1"/>
            </p:cNvSpPr>
            <p:nvPr/>
          </p:nvSpPr>
          <p:spPr bwMode="auto">
            <a:xfrm>
              <a:off x="2809875" y="1371600"/>
              <a:ext cx="2363191" cy="5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1F497D"/>
                  </a:solidFill>
                  <a:latin typeface="Century Gothic" pitchFamily="34" charset="0"/>
                  <a:cs typeface="Arial" pitchFamily="34" charset="0"/>
                </a:rPr>
                <a:t>rotor speed [rpm]</a:t>
              </a:r>
              <a:endParaRPr lang="en-US" sz="1200" baseline="-25000">
                <a:solidFill>
                  <a:srgbClr val="1F497D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33" name="Line 117"/>
            <p:cNvSpPr>
              <a:spLocks noChangeShapeType="1"/>
            </p:cNvSpPr>
            <p:nvPr/>
          </p:nvSpPr>
          <p:spPr bwMode="auto">
            <a:xfrm flipH="1">
              <a:off x="3429000" y="3505200"/>
              <a:ext cx="0" cy="1644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34" name="Line 117"/>
            <p:cNvSpPr>
              <a:spLocks noChangeShapeType="1"/>
            </p:cNvSpPr>
            <p:nvPr/>
          </p:nvSpPr>
          <p:spPr bwMode="auto">
            <a:xfrm flipH="1">
              <a:off x="6477000" y="3505200"/>
              <a:ext cx="0" cy="1644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35" name="Line 117"/>
            <p:cNvSpPr>
              <a:spLocks noChangeShapeType="1"/>
            </p:cNvSpPr>
            <p:nvPr/>
          </p:nvSpPr>
          <p:spPr bwMode="auto">
            <a:xfrm flipH="1">
              <a:off x="3733800" y="2819400"/>
              <a:ext cx="0" cy="2101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36" name="Line 117"/>
            <p:cNvSpPr>
              <a:spLocks noChangeShapeType="1"/>
            </p:cNvSpPr>
            <p:nvPr/>
          </p:nvSpPr>
          <p:spPr bwMode="auto">
            <a:xfrm flipH="1">
              <a:off x="6248400" y="3505200"/>
              <a:ext cx="0" cy="1416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37" name="Line 121"/>
            <p:cNvSpPr>
              <a:spLocks noChangeShapeType="1"/>
            </p:cNvSpPr>
            <p:nvPr/>
          </p:nvSpPr>
          <p:spPr bwMode="auto">
            <a:xfrm flipV="1">
              <a:off x="6248400" y="48006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3430015" y="5027707"/>
              <a:ext cx="304681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2592205" y="4494894"/>
              <a:ext cx="4873390" cy="0"/>
            </a:xfrm>
            <a:prstGeom prst="straightConnector1">
              <a:avLst/>
            </a:prstGeom>
            <a:ln>
              <a:solidFill>
                <a:srgbClr val="3366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743162" y="1524674"/>
              <a:ext cx="0" cy="3123294"/>
            </a:xfrm>
            <a:prstGeom prst="straightConnector1">
              <a:avLst/>
            </a:prstGeom>
            <a:ln>
              <a:solidFill>
                <a:srgbClr val="3366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894119" y="2743376"/>
              <a:ext cx="306946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201064" y="2743376"/>
              <a:ext cx="0" cy="685889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01064" y="3429265"/>
              <a:ext cx="228950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430015" y="2057489"/>
              <a:ext cx="0" cy="1371776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734445" y="2057489"/>
              <a:ext cx="0" cy="685887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430015" y="2057489"/>
              <a:ext cx="304430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734445" y="2743376"/>
              <a:ext cx="2513431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247876" y="2743376"/>
              <a:ext cx="0" cy="685889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247876" y="3429265"/>
              <a:ext cx="228952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476828" y="2057489"/>
              <a:ext cx="0" cy="137177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783774" y="2057489"/>
              <a:ext cx="0" cy="685887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476828" y="2057489"/>
              <a:ext cx="306946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783774" y="2743376"/>
              <a:ext cx="301914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ine 143"/>
            <p:cNvSpPr>
              <a:spLocks noChangeShapeType="1"/>
            </p:cNvSpPr>
            <p:nvPr/>
          </p:nvSpPr>
          <p:spPr bwMode="auto">
            <a:xfrm flipH="1">
              <a:off x="2438400" y="3429000"/>
              <a:ext cx="3733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55" name="Line 142"/>
            <p:cNvSpPr>
              <a:spLocks noChangeShapeType="1"/>
            </p:cNvSpPr>
            <p:nvPr/>
          </p:nvSpPr>
          <p:spPr bwMode="auto">
            <a:xfrm flipH="1">
              <a:off x="2057400" y="2743200"/>
              <a:ext cx="16001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56" name="Line 146"/>
            <p:cNvSpPr>
              <a:spLocks noChangeShapeType="1"/>
            </p:cNvSpPr>
            <p:nvPr/>
          </p:nvSpPr>
          <p:spPr bwMode="auto">
            <a:xfrm>
              <a:off x="2514600" y="2743200"/>
              <a:ext cx="0" cy="696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</p:grpSp>
      <p:sp>
        <p:nvSpPr>
          <p:cNvPr id="57" name="Obdélník 56"/>
          <p:cNvSpPr/>
          <p:nvPr/>
        </p:nvSpPr>
        <p:spPr>
          <a:xfrm>
            <a:off x="5519681" y="4180247"/>
            <a:ext cx="40677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1600" dirty="0" smtClean="0">
                <a:solidFill>
                  <a:schemeClr val="bg2"/>
                </a:solidFill>
              </a:rPr>
              <a:t>Levitace turbíny v magnetickém poli</a:t>
            </a:r>
          </a:p>
        </p:txBody>
      </p:sp>
    </p:spTree>
    <p:extLst>
      <p:ext uri="{BB962C8B-B14F-4D97-AF65-F5344CB8AC3E}">
        <p14:creationId xmlns="" xmlns:p14="http://schemas.microsoft.com/office/powerpoint/2010/main" val="209588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29936" y="235443"/>
            <a:ext cx="12700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2800" b="1" dirty="0" smtClean="0">
                <a:solidFill>
                  <a:schemeClr val="bg2"/>
                </a:solidFill>
                <a:latin typeface="Calibri" pitchFamily="34" charset="0"/>
                <a:cs typeface="Verdana"/>
              </a:rPr>
              <a:t>Mechanická srdeční podpora - </a:t>
            </a:r>
            <a:r>
              <a:rPr lang="en-US" sz="2800" b="1" i="0" dirty="0" err="1" smtClean="0">
                <a:solidFill>
                  <a:schemeClr val="bg2"/>
                </a:solidFill>
                <a:latin typeface="Calibri" pitchFamily="34" charset="0"/>
                <a:cs typeface="Verdana"/>
              </a:rPr>
              <a:t>HeartMate</a:t>
            </a:r>
            <a:r>
              <a:rPr lang="en-US" sz="2800" b="1" i="0" dirty="0" smtClean="0">
                <a:solidFill>
                  <a:schemeClr val="bg2"/>
                </a:solidFill>
                <a:latin typeface="Calibri" pitchFamily="34" charset="0"/>
                <a:cs typeface="Verdana"/>
              </a:rPr>
              <a:t> II</a:t>
            </a:r>
            <a:r>
              <a:rPr lang="cs-CZ" sz="2800" b="1" i="0" dirty="0" smtClean="0">
                <a:solidFill>
                  <a:schemeClr val="bg2"/>
                </a:solidFill>
                <a:latin typeface="Calibri" pitchFamily="34" charset="0"/>
                <a:cs typeface="Verdana"/>
              </a:rPr>
              <a:t>, III</a:t>
            </a:r>
          </a:p>
          <a:p>
            <a:pPr algn="l">
              <a:defRPr/>
            </a:pPr>
            <a:r>
              <a:rPr lang="cs-CZ" sz="2800" b="1" i="1" dirty="0" smtClean="0">
                <a:solidFill>
                  <a:schemeClr val="bg2"/>
                </a:solidFill>
                <a:latin typeface="Calibri" pitchFamily="34" charset="0"/>
                <a:cs typeface="Verdana"/>
              </a:rPr>
              <a:t>indikace</a:t>
            </a:r>
            <a:endParaRPr lang="en-US" sz="2800" b="1" i="1" dirty="0">
              <a:solidFill>
                <a:schemeClr val="bg2"/>
              </a:solidFill>
              <a:latin typeface="Calibri" pitchFamily="34" charset="0"/>
              <a:cs typeface="Verdana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21" y="1670636"/>
            <a:ext cx="5707435" cy="26944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Skupina 29"/>
          <p:cNvGrpSpPr/>
          <p:nvPr/>
        </p:nvGrpSpPr>
        <p:grpSpPr>
          <a:xfrm>
            <a:off x="8016213" y="1412776"/>
            <a:ext cx="2675606" cy="864096"/>
            <a:chOff x="6012160" y="1412776"/>
            <a:chExt cx="2006705" cy="864096"/>
          </a:xfrm>
        </p:grpSpPr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6422274" y="1412776"/>
              <a:ext cx="159659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cs-CZ" sz="2800" dirty="0" smtClean="0">
                  <a:solidFill>
                    <a:srgbClr val="C00000"/>
                  </a:solidFill>
                  <a:latin typeface="Calibri" pitchFamily="34" charset="0"/>
                </a:rPr>
                <a:t>transplantaci</a:t>
              </a:r>
              <a:endParaRPr lang="en-US" sz="28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cxnSp>
          <p:nvCxnSpPr>
            <p:cNvPr id="10" name="Přímá spojnice se šipkou 9"/>
            <p:cNvCxnSpPr/>
            <p:nvPr/>
          </p:nvCxnSpPr>
          <p:spPr bwMode="auto">
            <a:xfrm flipV="1">
              <a:off x="6012160" y="1916832"/>
              <a:ext cx="864096" cy="36004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" name="Skupina 31"/>
          <p:cNvGrpSpPr/>
          <p:nvPr/>
        </p:nvGrpSpPr>
        <p:grpSpPr>
          <a:xfrm>
            <a:off x="7728181" y="3284984"/>
            <a:ext cx="3026394" cy="1027276"/>
            <a:chOff x="6667567" y="3549761"/>
            <a:chExt cx="2269796" cy="1027276"/>
          </a:xfrm>
        </p:grpSpPr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7423872" y="4053817"/>
              <a:ext cx="151349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cs-CZ" sz="2800" dirty="0" smtClean="0">
                  <a:solidFill>
                    <a:schemeClr val="bg2"/>
                  </a:solidFill>
                  <a:latin typeface="Calibri" pitchFamily="34" charset="0"/>
                </a:rPr>
                <a:t>kandidátství</a:t>
              </a:r>
              <a:endParaRPr lang="en-US" sz="2800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cxnSp>
          <p:nvCxnSpPr>
            <p:cNvPr id="24" name="Přímá spojnice se šipkou 23"/>
            <p:cNvCxnSpPr/>
            <p:nvPr/>
          </p:nvCxnSpPr>
          <p:spPr bwMode="auto">
            <a:xfrm>
              <a:off x="6667567" y="3549761"/>
              <a:ext cx="993442" cy="388031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6" name="Skupina 33"/>
          <p:cNvGrpSpPr/>
          <p:nvPr/>
        </p:nvGrpSpPr>
        <p:grpSpPr>
          <a:xfrm>
            <a:off x="1005989" y="2636912"/>
            <a:ext cx="2785755" cy="1048182"/>
            <a:chOff x="754492" y="2636912"/>
            <a:chExt cx="2089316" cy="1048182"/>
          </a:xfrm>
        </p:grpSpPr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754492" y="3284984"/>
              <a:ext cx="8093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cs-CZ" sz="2000" dirty="0" smtClean="0">
                  <a:solidFill>
                    <a:schemeClr val="bg2"/>
                  </a:solidFill>
                  <a:latin typeface="Calibri" pitchFamily="34" charset="0"/>
                </a:rPr>
                <a:t>zotavení</a:t>
              </a:r>
              <a:endParaRPr lang="en-US" sz="2000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cxnSp>
          <p:nvCxnSpPr>
            <p:cNvPr id="25" name="Přímá spojnice se šipkou 24"/>
            <p:cNvCxnSpPr/>
            <p:nvPr/>
          </p:nvCxnSpPr>
          <p:spPr bwMode="auto">
            <a:xfrm flipH="1">
              <a:off x="1691680" y="2636912"/>
              <a:ext cx="1152128" cy="79208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7" name="Skupina 32"/>
          <p:cNvGrpSpPr/>
          <p:nvPr/>
        </p:nvGrpSpPr>
        <p:grpSpPr>
          <a:xfrm>
            <a:off x="2855640" y="4797152"/>
            <a:ext cx="8452989" cy="1844392"/>
            <a:chOff x="2195736" y="4707678"/>
            <a:chExt cx="6285735" cy="1933866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2" y="5085184"/>
              <a:ext cx="6141719" cy="15563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Box 3"/>
            <p:cNvSpPr txBox="1">
              <a:spLocks noChangeArrowheads="1"/>
            </p:cNvSpPr>
            <p:nvPr/>
          </p:nvSpPr>
          <p:spPr bwMode="auto">
            <a:xfrm>
              <a:off x="5278298" y="5462690"/>
              <a:ext cx="1445348" cy="419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 err="1" smtClean="0">
                  <a:solidFill>
                    <a:schemeClr val="bg2"/>
                  </a:solidFill>
                  <a:latin typeface="+mn-lt"/>
                </a:rPr>
                <a:t>destinační</a:t>
              </a:r>
              <a:r>
                <a:rPr lang="cs-CZ" sz="2000" dirty="0" smtClean="0">
                  <a:solidFill>
                    <a:schemeClr val="bg2"/>
                  </a:solidFill>
                  <a:latin typeface="+mn-lt"/>
                </a:rPr>
                <a:t> léčba</a:t>
              </a:r>
              <a:endParaRPr lang="en-US" sz="2000" dirty="0">
                <a:solidFill>
                  <a:schemeClr val="bg2"/>
                </a:solidFill>
                <a:latin typeface="+mn-lt"/>
              </a:endParaRPr>
            </a:p>
          </p:txBody>
        </p:sp>
        <p:cxnSp>
          <p:nvCxnSpPr>
            <p:cNvPr id="26" name="Přímá spojnice se šipkou 25"/>
            <p:cNvCxnSpPr/>
            <p:nvPr/>
          </p:nvCxnSpPr>
          <p:spPr bwMode="auto">
            <a:xfrm>
              <a:off x="2195736" y="4707678"/>
              <a:ext cx="2680902" cy="9044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8" name="Skupina 40968"/>
          <p:cNvGrpSpPr/>
          <p:nvPr/>
        </p:nvGrpSpPr>
        <p:grpSpPr>
          <a:xfrm>
            <a:off x="335361" y="3717034"/>
            <a:ext cx="2677623" cy="1622381"/>
            <a:chOff x="105716" y="3754085"/>
            <a:chExt cx="2008217" cy="1622381"/>
          </a:xfrm>
        </p:grpSpPr>
        <p:pic>
          <p:nvPicPr>
            <p:cNvPr id="12" name="pump overview.wmv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1"/>
              <p:extLst/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5716" y="3898099"/>
              <a:ext cx="1971156" cy="147836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31" name="Přímá spojnice se šipkou 30"/>
            <p:cNvCxnSpPr/>
            <p:nvPr/>
          </p:nvCxnSpPr>
          <p:spPr bwMode="auto">
            <a:xfrm flipV="1">
              <a:off x="1689892" y="3754085"/>
              <a:ext cx="424041" cy="288031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="" xmlns:p14="http://schemas.microsoft.com/office/powerpoint/2010/main" val="22525984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auto">
          <a:xfrm>
            <a:off x="1487488" y="116632"/>
            <a:ext cx="9937104" cy="6741368"/>
          </a:xfrm>
          <a:prstGeom prst="rect">
            <a:avLst/>
          </a:prstGeom>
          <a:solidFill>
            <a:schemeClr val="tx1">
              <a:alpha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5" name="Přímá spojovací čára 24"/>
          <p:cNvCxnSpPr/>
          <p:nvPr/>
        </p:nvCxnSpPr>
        <p:spPr bwMode="auto">
          <a:xfrm>
            <a:off x="3323692" y="5400000"/>
            <a:ext cx="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3" name="TextovéPole 152"/>
          <p:cNvSpPr txBox="1"/>
          <p:nvPr/>
        </p:nvSpPr>
        <p:spPr>
          <a:xfrm rot="18900000">
            <a:off x="1847667" y="4942223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2"/>
                </a:solidFill>
              </a:rPr>
              <a:t>NYHA III B</a:t>
            </a:r>
          </a:p>
        </p:txBody>
      </p:sp>
      <p:sp>
        <p:nvSpPr>
          <p:cNvPr id="154" name="TextovéPole 153"/>
          <p:cNvSpPr txBox="1"/>
          <p:nvPr/>
        </p:nvSpPr>
        <p:spPr>
          <a:xfrm rot="18900000">
            <a:off x="1979499" y="5219195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2"/>
                </a:solidFill>
              </a:rPr>
              <a:t>obtíže při velmi malé zátěži</a:t>
            </a:r>
          </a:p>
        </p:txBody>
      </p:sp>
      <p:sp>
        <p:nvSpPr>
          <p:cNvPr id="155" name="TextovéPole 154"/>
          <p:cNvSpPr txBox="1"/>
          <p:nvPr/>
        </p:nvSpPr>
        <p:spPr>
          <a:xfrm rot="18900000">
            <a:off x="3809021" y="5020477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2"/>
                </a:solidFill>
              </a:rPr>
              <a:t>netoleruje námahu</a:t>
            </a:r>
          </a:p>
        </p:txBody>
      </p:sp>
      <p:sp>
        <p:nvSpPr>
          <p:cNvPr id="156" name="TextovéPole 155"/>
          <p:cNvSpPr txBox="1"/>
          <p:nvPr/>
        </p:nvSpPr>
        <p:spPr>
          <a:xfrm rot="18900000">
            <a:off x="3913700" y="5470213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2"/>
                </a:solidFill>
              </a:rPr>
              <a:t>klidové symptomy na perorální medikaci</a:t>
            </a:r>
          </a:p>
        </p:txBody>
      </p:sp>
      <p:sp>
        <p:nvSpPr>
          <p:cNvPr id="158" name="TextovéPole 157"/>
          <p:cNvSpPr txBox="1"/>
          <p:nvPr/>
        </p:nvSpPr>
        <p:spPr>
          <a:xfrm rot="18900000">
            <a:off x="4502864" y="5470214"/>
            <a:ext cx="478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2"/>
                </a:solidFill>
              </a:rPr>
              <a:t> stabilní, ale závislý na </a:t>
            </a:r>
            <a:r>
              <a:rPr lang="cs-CZ" sz="1400" b="1" dirty="0" err="1">
                <a:solidFill>
                  <a:schemeClr val="bg2"/>
                </a:solidFill>
              </a:rPr>
              <a:t>inotropní</a:t>
            </a:r>
            <a:r>
              <a:rPr lang="cs-CZ" sz="1400" b="1" dirty="0">
                <a:solidFill>
                  <a:schemeClr val="bg2"/>
                </a:solidFill>
              </a:rPr>
              <a:t> podpoře</a:t>
            </a:r>
          </a:p>
        </p:txBody>
      </p:sp>
      <p:sp>
        <p:nvSpPr>
          <p:cNvPr id="159" name="TextovéPole 158"/>
          <p:cNvSpPr txBox="1"/>
          <p:nvPr/>
        </p:nvSpPr>
        <p:spPr>
          <a:xfrm rot="18900000">
            <a:off x="6104638" y="5203802"/>
            <a:ext cx="4333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400" b="1" dirty="0">
                <a:solidFill>
                  <a:schemeClr val="bg2"/>
                </a:solidFill>
              </a:rPr>
              <a:t>progresivní zhoršování  na KA</a:t>
            </a:r>
          </a:p>
        </p:txBody>
      </p:sp>
      <p:sp>
        <p:nvSpPr>
          <p:cNvPr id="161" name="TextovéPole 160"/>
          <p:cNvSpPr txBox="1"/>
          <p:nvPr/>
        </p:nvSpPr>
        <p:spPr>
          <a:xfrm rot="18900000">
            <a:off x="8425611" y="4973351"/>
            <a:ext cx="2699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/>
                </a:solidFill>
              </a:rPr>
              <a:t> </a:t>
            </a:r>
            <a:r>
              <a:rPr lang="cs-CZ" sz="1400" b="1" dirty="0" err="1">
                <a:solidFill>
                  <a:schemeClr val="bg2"/>
                </a:solidFill>
              </a:rPr>
              <a:t>kardiogenní</a:t>
            </a:r>
            <a:r>
              <a:rPr lang="cs-CZ" sz="1400" b="1" dirty="0">
                <a:solidFill>
                  <a:schemeClr val="bg2"/>
                </a:solidFill>
              </a:rPr>
              <a:t> šok</a:t>
            </a: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1922236" y="223708"/>
            <a:ext cx="8206213" cy="61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1" lang="cs-CZ" sz="2800" b="1" kern="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Imlantace</a:t>
            </a:r>
            <a:r>
              <a:rPr kumimoji="1" lang="cs-CZ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LVAD (%) podle stupňů INTERMACS</a:t>
            </a:r>
          </a:p>
        </p:txBody>
      </p:sp>
      <p:graphicFrame>
        <p:nvGraphicFramePr>
          <p:cNvPr id="14" name="Graf 13"/>
          <p:cNvGraphicFramePr/>
          <p:nvPr>
            <p:extLst>
              <p:ext uri="{D42A27DB-BD31-4B8C-83A1-F6EECF244321}">
                <p14:modId xmlns="" xmlns:p14="http://schemas.microsoft.com/office/powerpoint/2010/main" val="19811551"/>
              </p:ext>
            </p:extLst>
          </p:nvPr>
        </p:nvGraphicFramePr>
        <p:xfrm>
          <a:off x="1978587" y="291549"/>
          <a:ext cx="878497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bdélník 14"/>
          <p:cNvSpPr/>
          <p:nvPr/>
        </p:nvSpPr>
        <p:spPr>
          <a:xfrm>
            <a:off x="6896880" y="3081798"/>
            <a:ext cx="54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>
                <a:solidFill>
                  <a:schemeClr val="bg2"/>
                </a:solidFill>
              </a:rPr>
              <a:t>22.7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5696113" y="3389540"/>
            <a:ext cx="54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>
                <a:solidFill>
                  <a:schemeClr val="bg2"/>
                </a:solidFill>
              </a:rPr>
              <a:t>12.8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6213708" y="3385561"/>
            <a:ext cx="54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>
                <a:solidFill>
                  <a:schemeClr val="bg2"/>
                </a:solidFill>
              </a:rPr>
              <a:t>14,5</a:t>
            </a:r>
          </a:p>
        </p:txBody>
      </p:sp>
      <p:sp>
        <p:nvSpPr>
          <p:cNvPr id="58" name="Obdélník 57"/>
          <p:cNvSpPr/>
          <p:nvPr/>
        </p:nvSpPr>
        <p:spPr>
          <a:xfrm>
            <a:off x="7437689" y="3065734"/>
            <a:ext cx="54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>
                <a:solidFill>
                  <a:schemeClr val="bg2"/>
                </a:solidFill>
              </a:rPr>
              <a:t>29,6</a:t>
            </a:r>
          </a:p>
        </p:txBody>
      </p:sp>
      <p:sp>
        <p:nvSpPr>
          <p:cNvPr id="60" name="Obdélník 59"/>
          <p:cNvSpPr/>
          <p:nvPr/>
        </p:nvSpPr>
        <p:spPr>
          <a:xfrm>
            <a:off x="8701766" y="2552454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>
                <a:solidFill>
                  <a:schemeClr val="bg2"/>
                </a:solidFill>
              </a:rPr>
              <a:t>36</a:t>
            </a:r>
          </a:p>
        </p:txBody>
      </p:sp>
      <p:sp>
        <p:nvSpPr>
          <p:cNvPr id="61" name="Obdélník 60"/>
          <p:cNvSpPr/>
          <p:nvPr/>
        </p:nvSpPr>
        <p:spPr>
          <a:xfrm>
            <a:off x="8183824" y="2554072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>
                <a:solidFill>
                  <a:schemeClr val="bg2"/>
                </a:solidFill>
              </a:rPr>
              <a:t>43</a:t>
            </a:r>
          </a:p>
        </p:txBody>
      </p:sp>
      <p:sp>
        <p:nvSpPr>
          <p:cNvPr id="62" name="Obdélník 61"/>
          <p:cNvSpPr/>
          <p:nvPr/>
        </p:nvSpPr>
        <p:spPr>
          <a:xfrm>
            <a:off x="9428179" y="3266343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>
                <a:solidFill>
                  <a:schemeClr val="bg2"/>
                </a:solidFill>
              </a:rPr>
              <a:t>16</a:t>
            </a:r>
          </a:p>
        </p:txBody>
      </p:sp>
      <p:sp>
        <p:nvSpPr>
          <p:cNvPr id="63" name="Obdélník 62"/>
          <p:cNvSpPr/>
          <p:nvPr/>
        </p:nvSpPr>
        <p:spPr>
          <a:xfrm>
            <a:off x="9846204" y="3266343"/>
            <a:ext cx="54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>
                <a:solidFill>
                  <a:schemeClr val="bg2"/>
                </a:solidFill>
              </a:rPr>
              <a:t>14,3</a:t>
            </a:r>
          </a:p>
        </p:txBody>
      </p:sp>
      <p:grpSp>
        <p:nvGrpSpPr>
          <p:cNvPr id="2" name="Skupina 40"/>
          <p:cNvGrpSpPr/>
          <p:nvPr/>
        </p:nvGrpSpPr>
        <p:grpSpPr>
          <a:xfrm>
            <a:off x="2135560" y="4060104"/>
            <a:ext cx="792088" cy="648072"/>
            <a:chOff x="1772202" y="1484784"/>
            <a:chExt cx="792088" cy="64807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2" name="Elipsa 80"/>
            <p:cNvSpPr/>
            <p:nvPr/>
          </p:nvSpPr>
          <p:spPr bwMode="auto">
            <a:xfrm>
              <a:off x="1871700" y="1484784"/>
              <a:ext cx="648072" cy="648072"/>
            </a:xfrm>
            <a:prstGeom prst="ellipse">
              <a:avLst/>
            </a:prstGeom>
            <a:solidFill>
              <a:srgbClr val="EFC9C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1772202" y="1665225"/>
              <a:ext cx="792088" cy="3693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cs-CZ" sz="1800" b="1" dirty="0">
                  <a:solidFill>
                    <a:schemeClr val="bg2"/>
                  </a:solidFill>
                </a:rPr>
                <a:t>7</a:t>
              </a:r>
            </a:p>
          </p:txBody>
        </p:sp>
      </p:grpSp>
      <p:grpSp>
        <p:nvGrpSpPr>
          <p:cNvPr id="3" name="Skupina 44"/>
          <p:cNvGrpSpPr/>
          <p:nvPr/>
        </p:nvGrpSpPr>
        <p:grpSpPr>
          <a:xfrm>
            <a:off x="3376243" y="4061052"/>
            <a:ext cx="792088" cy="648072"/>
            <a:chOff x="2699792" y="1988840"/>
            <a:chExt cx="792088" cy="64807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6" name="Elipsa 90"/>
            <p:cNvSpPr/>
            <p:nvPr/>
          </p:nvSpPr>
          <p:spPr bwMode="auto">
            <a:xfrm>
              <a:off x="2771800" y="1988840"/>
              <a:ext cx="648072" cy="648072"/>
            </a:xfrm>
            <a:prstGeom prst="ellipse">
              <a:avLst/>
            </a:prstGeom>
            <a:solidFill>
              <a:srgbClr val="E6A8A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2699792" y="2132856"/>
              <a:ext cx="792088" cy="3693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cs-CZ" sz="1800" b="1" dirty="0">
                  <a:solidFill>
                    <a:schemeClr val="bg2"/>
                  </a:solidFill>
                </a:rPr>
                <a:t>6</a:t>
              </a:r>
            </a:p>
          </p:txBody>
        </p:sp>
      </p:grpSp>
      <p:grpSp>
        <p:nvGrpSpPr>
          <p:cNvPr id="4" name="Skupina 47"/>
          <p:cNvGrpSpPr/>
          <p:nvPr/>
        </p:nvGrpSpPr>
        <p:grpSpPr>
          <a:xfrm>
            <a:off x="4614923" y="4055483"/>
            <a:ext cx="792088" cy="648072"/>
            <a:chOff x="3491880" y="2492896"/>
            <a:chExt cx="792088" cy="64807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9" name="Elipsa 91"/>
            <p:cNvSpPr/>
            <p:nvPr/>
          </p:nvSpPr>
          <p:spPr bwMode="auto">
            <a:xfrm>
              <a:off x="3563888" y="2492896"/>
              <a:ext cx="648072" cy="648072"/>
            </a:xfrm>
            <a:prstGeom prst="ellipse">
              <a:avLst/>
            </a:prstGeom>
            <a:solidFill>
              <a:srgbClr val="DC888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3491880" y="2636912"/>
              <a:ext cx="792088" cy="3693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cs-CZ" sz="1800" b="1" dirty="0">
                  <a:solidFill>
                    <a:schemeClr val="bg2"/>
                  </a:solidFill>
                </a:rPr>
                <a:t>5</a:t>
              </a:r>
            </a:p>
          </p:txBody>
        </p:sp>
      </p:grpSp>
      <p:grpSp>
        <p:nvGrpSpPr>
          <p:cNvPr id="5" name="Skupina 50"/>
          <p:cNvGrpSpPr/>
          <p:nvPr/>
        </p:nvGrpSpPr>
        <p:grpSpPr>
          <a:xfrm>
            <a:off x="5866259" y="4064766"/>
            <a:ext cx="792088" cy="664737"/>
            <a:chOff x="4283968" y="2996952"/>
            <a:chExt cx="792088" cy="64807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2" name="Elipsa 92"/>
            <p:cNvSpPr/>
            <p:nvPr/>
          </p:nvSpPr>
          <p:spPr bwMode="auto">
            <a:xfrm>
              <a:off x="4355976" y="2996952"/>
              <a:ext cx="648072" cy="648072"/>
            </a:xfrm>
            <a:prstGeom prst="ellipse">
              <a:avLst/>
            </a:prstGeom>
            <a:solidFill>
              <a:srgbClr val="C73D3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4283968" y="3140968"/>
              <a:ext cx="792088" cy="3693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cs-CZ" sz="1800" b="1" dirty="0"/>
                <a:t>4</a:t>
              </a:r>
            </a:p>
          </p:txBody>
        </p:sp>
      </p:grpSp>
      <p:grpSp>
        <p:nvGrpSpPr>
          <p:cNvPr id="6" name="Skupina 53"/>
          <p:cNvGrpSpPr/>
          <p:nvPr/>
        </p:nvGrpSpPr>
        <p:grpSpPr>
          <a:xfrm>
            <a:off x="7114353" y="4066726"/>
            <a:ext cx="792088" cy="648072"/>
            <a:chOff x="5076056" y="3429000"/>
            <a:chExt cx="792088" cy="64807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6" name="Elipsa 93"/>
            <p:cNvSpPr/>
            <p:nvPr/>
          </p:nvSpPr>
          <p:spPr bwMode="auto">
            <a:xfrm>
              <a:off x="5148064" y="3429000"/>
              <a:ext cx="648072" cy="648072"/>
            </a:xfrm>
            <a:prstGeom prst="ellipse">
              <a:avLst/>
            </a:prstGeom>
            <a:solidFill>
              <a:srgbClr val="982C2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5076056" y="3573016"/>
              <a:ext cx="792088" cy="3693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cs-CZ" sz="1800" b="1" dirty="0"/>
                <a:t>3</a:t>
              </a:r>
            </a:p>
          </p:txBody>
        </p:sp>
      </p:grpSp>
      <p:grpSp>
        <p:nvGrpSpPr>
          <p:cNvPr id="7" name="Skupina 63"/>
          <p:cNvGrpSpPr/>
          <p:nvPr/>
        </p:nvGrpSpPr>
        <p:grpSpPr>
          <a:xfrm>
            <a:off x="8283647" y="4081426"/>
            <a:ext cx="792088" cy="648072"/>
            <a:chOff x="5796136" y="3933056"/>
            <a:chExt cx="792088" cy="64807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5" name="Elipsa 94"/>
            <p:cNvSpPr/>
            <p:nvPr/>
          </p:nvSpPr>
          <p:spPr bwMode="auto">
            <a:xfrm>
              <a:off x="5868144" y="3933056"/>
              <a:ext cx="648072" cy="648072"/>
            </a:xfrm>
            <a:prstGeom prst="ellipse">
              <a:avLst/>
            </a:prstGeom>
            <a:solidFill>
              <a:srgbClr val="681E1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5796136" y="4077072"/>
              <a:ext cx="792088" cy="3693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cs-CZ" sz="1800" b="1" dirty="0"/>
                <a:t>2</a:t>
              </a:r>
            </a:p>
          </p:txBody>
        </p:sp>
      </p:grpSp>
      <p:grpSp>
        <p:nvGrpSpPr>
          <p:cNvPr id="8" name="Skupina 66"/>
          <p:cNvGrpSpPr/>
          <p:nvPr/>
        </p:nvGrpSpPr>
        <p:grpSpPr>
          <a:xfrm>
            <a:off x="9536492" y="4086072"/>
            <a:ext cx="792088" cy="648072"/>
            <a:chOff x="6588224" y="4437112"/>
            <a:chExt cx="792088" cy="64807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8" name="Elipsa 95"/>
            <p:cNvSpPr/>
            <p:nvPr/>
          </p:nvSpPr>
          <p:spPr bwMode="auto">
            <a:xfrm>
              <a:off x="6660232" y="4437112"/>
              <a:ext cx="648072" cy="648072"/>
            </a:xfrm>
            <a:prstGeom prst="ellipse">
              <a:avLst/>
            </a:prstGeom>
            <a:solidFill>
              <a:srgbClr val="300E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6588224" y="4581128"/>
              <a:ext cx="792088" cy="3693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cs-CZ" sz="1800" b="1" dirty="0"/>
                <a:t>1</a:t>
              </a:r>
            </a:p>
          </p:txBody>
        </p:sp>
      </p:grpSp>
      <p:sp>
        <p:nvSpPr>
          <p:cNvPr id="70" name="TextBox 4"/>
          <p:cNvSpPr txBox="1"/>
          <p:nvPr/>
        </p:nvSpPr>
        <p:spPr>
          <a:xfrm>
            <a:off x="2226201" y="803155"/>
            <a:ext cx="7620000" cy="254000"/>
          </a:xfrm>
          <a:prstGeom prst="rect">
            <a:avLst/>
          </a:prstGeom>
        </p:spPr>
        <p:txBody>
          <a:bodyPr/>
          <a:lstStyle/>
          <a:p>
            <a:r>
              <a:rPr lang="en-US" sz="1000" b="1" dirty="0">
                <a:latin typeface="Arial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S</a:t>
            </a:r>
            <a:r>
              <a:rPr lang="cs-CZ" sz="2000" b="1" dirty="0" err="1">
                <a:solidFill>
                  <a:schemeClr val="bg2"/>
                </a:solidFill>
                <a:latin typeface="+mn-lt"/>
              </a:rPr>
              <a:t>eventh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 INTERMACS annual report: A 1</a:t>
            </a:r>
            <a:r>
              <a:rPr lang="cs-CZ" sz="2000" b="1" dirty="0">
                <a:solidFill>
                  <a:schemeClr val="bg2"/>
                </a:solidFill>
                <a:latin typeface="+mn-lt"/>
              </a:rPr>
              <a:t>5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000-patient database</a:t>
            </a:r>
          </a:p>
        </p:txBody>
      </p:sp>
    </p:spTree>
    <p:extLst>
      <p:ext uri="{BB962C8B-B14F-4D97-AF65-F5344CB8AC3E}">
        <p14:creationId xmlns="" xmlns:p14="http://schemas.microsoft.com/office/powerpoint/2010/main" val="149350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s://ars.els-cdn.com/content/image/1-s2.0-S1053249815014503-gr18_l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188640"/>
            <a:ext cx="8455613" cy="6192688"/>
          </a:xfrm>
          <a:prstGeom prst="rect">
            <a:avLst/>
          </a:prstGeom>
          <a:noFill/>
        </p:spPr>
      </p:pic>
      <p:sp>
        <p:nvSpPr>
          <p:cNvPr id="4" name="TextBox 5"/>
          <p:cNvSpPr txBox="1"/>
          <p:nvPr/>
        </p:nvSpPr>
        <p:spPr>
          <a:xfrm>
            <a:off x="3995936" y="6381328"/>
            <a:ext cx="8196064" cy="288032"/>
          </a:xfrm>
          <a:prstGeom prst="rect">
            <a:avLst/>
          </a:prstGeom>
        </p:spPr>
        <p:txBody>
          <a:bodyPr/>
          <a:lstStyle/>
          <a:p>
            <a:r>
              <a:rPr lang="en-US" sz="1600" i="1" dirty="0">
                <a:latin typeface="+mn-lt"/>
              </a:rPr>
              <a:t>James K. </a:t>
            </a:r>
            <a:r>
              <a:rPr lang="en-US" sz="1600" i="1" dirty="0" err="1">
                <a:latin typeface="+mn-lt"/>
              </a:rPr>
              <a:t>Kirklin</a:t>
            </a:r>
            <a:r>
              <a:rPr lang="cs-CZ" sz="1600" i="1" dirty="0">
                <a:latin typeface="+mn-lt"/>
              </a:rPr>
              <a:t> </a:t>
            </a:r>
            <a:r>
              <a:rPr lang="cs-CZ" sz="1600" i="1" dirty="0" err="1">
                <a:latin typeface="+mn-lt"/>
              </a:rPr>
              <a:t>et</a:t>
            </a:r>
            <a:r>
              <a:rPr lang="cs-CZ" sz="1600" i="1" dirty="0">
                <a:latin typeface="+mn-lt"/>
              </a:rPr>
              <a:t> </a:t>
            </a:r>
            <a:r>
              <a:rPr lang="cs-CZ" sz="1600" i="1" dirty="0" err="1">
                <a:latin typeface="+mn-lt"/>
              </a:rPr>
              <a:t>al</a:t>
            </a:r>
            <a:r>
              <a:rPr lang="cs-CZ" sz="1600" i="1" dirty="0">
                <a:latin typeface="+mn-lt"/>
              </a:rPr>
              <a:t>.</a:t>
            </a:r>
            <a:r>
              <a:rPr lang="en-US" sz="1600" i="1" dirty="0">
                <a:latin typeface="+mn-lt"/>
              </a:rPr>
              <a:t>,  The Journal of Heart and Lung Transplantation, </a:t>
            </a:r>
            <a:r>
              <a:rPr lang="cs-CZ" sz="1600" i="1" dirty="0" smtClean="0">
                <a:latin typeface="+mn-lt"/>
              </a:rPr>
              <a:t>2015;</a:t>
            </a:r>
            <a:r>
              <a:rPr lang="en-US" sz="1600" i="1" dirty="0" smtClean="0">
                <a:latin typeface="+mn-lt"/>
              </a:rPr>
              <a:t> 34</a:t>
            </a:r>
            <a:r>
              <a:rPr lang="cs-CZ" sz="1600" i="1" dirty="0" smtClean="0">
                <a:latin typeface="+mn-lt"/>
              </a:rPr>
              <a:t>:</a:t>
            </a:r>
            <a:r>
              <a:rPr lang="en-US" sz="1600" i="1" dirty="0" smtClean="0">
                <a:latin typeface="+mn-lt"/>
              </a:rPr>
              <a:t>1495–1504</a:t>
            </a:r>
            <a:endParaRPr lang="en-US" sz="1600" i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074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b="70571"/>
          <a:stretch>
            <a:fillRect/>
          </a:stretch>
        </p:blipFill>
        <p:spPr bwMode="auto">
          <a:xfrm>
            <a:off x="191343" y="2420888"/>
            <a:ext cx="4959144" cy="19442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" name="Picture 2" descr="https://ars.els-cdn.com/content/image/1-s2.0-S1053249816012766-gr4_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912" y="1088740"/>
            <a:ext cx="6092368" cy="4608512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118572" y="4509120"/>
            <a:ext cx="5578975" cy="3096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400" b="1" i="1" dirty="0">
                <a:latin typeface="+mn-lt"/>
                <a:ea typeface="msgothic" charset="0"/>
                <a:cs typeface="msgothic" charset="0"/>
              </a:rPr>
              <a:t>Colleen K. </a:t>
            </a:r>
            <a:r>
              <a:rPr lang="en-GB" sz="1400" b="1" i="1" dirty="0" err="1">
                <a:latin typeface="+mn-lt"/>
                <a:ea typeface="msgothic" charset="0"/>
                <a:cs typeface="msgothic" charset="0"/>
              </a:rPr>
              <a:t>McIlvennan</a:t>
            </a:r>
            <a:r>
              <a:rPr lang="en-GB" sz="1400" b="1" i="1" dirty="0">
                <a:latin typeface="+mn-lt"/>
                <a:ea typeface="msgothic" charset="0"/>
                <a:cs typeface="msgothic" charset="0"/>
              </a:rPr>
              <a:t> et al. Circ Heart Fail. 2014;7:1003-1013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12024" y="5805264"/>
            <a:ext cx="5879976" cy="288032"/>
          </a:xfrm>
          <a:prstGeom prst="rect">
            <a:avLst/>
          </a:prstGeom>
        </p:spPr>
        <p:txBody>
          <a:bodyPr/>
          <a:lstStyle/>
          <a:p>
            <a:r>
              <a:rPr lang="cs-CZ" sz="1600" b="1" i="1" dirty="0" err="1" smtClean="0">
                <a:latin typeface="+mn-lt"/>
              </a:rPr>
              <a:t>Kathleen</a:t>
            </a:r>
            <a:r>
              <a:rPr lang="cs-CZ" sz="1600" b="1" i="1" dirty="0" smtClean="0">
                <a:latin typeface="+mn-lt"/>
              </a:rPr>
              <a:t> L. Grady </a:t>
            </a:r>
            <a:r>
              <a:rPr lang="cs-CZ" sz="1600" b="1" i="1" dirty="0" err="1">
                <a:latin typeface="+mn-lt"/>
              </a:rPr>
              <a:t>et</a:t>
            </a:r>
            <a:r>
              <a:rPr lang="cs-CZ" sz="1600" b="1" i="1" dirty="0">
                <a:latin typeface="+mn-lt"/>
              </a:rPr>
              <a:t> </a:t>
            </a:r>
            <a:r>
              <a:rPr lang="cs-CZ" sz="1600" b="1" i="1" dirty="0" err="1">
                <a:latin typeface="+mn-lt"/>
              </a:rPr>
              <a:t>al</a:t>
            </a:r>
            <a:r>
              <a:rPr lang="cs-CZ" sz="1600" b="1" i="1" dirty="0">
                <a:latin typeface="+mn-lt"/>
              </a:rPr>
              <a:t>.</a:t>
            </a:r>
            <a:r>
              <a:rPr lang="en-US" sz="1600" b="1" i="1" dirty="0">
                <a:latin typeface="+mn-lt"/>
              </a:rPr>
              <a:t>,  </a:t>
            </a:r>
            <a:r>
              <a:rPr lang="cs-CZ" sz="1600" b="1" i="1" dirty="0" smtClean="0">
                <a:latin typeface="+mn-lt"/>
              </a:rPr>
              <a:t>JHLT</a:t>
            </a:r>
            <a:r>
              <a:rPr lang="en-US" sz="1600" b="1" i="1" dirty="0" smtClean="0">
                <a:latin typeface="+mn-lt"/>
              </a:rPr>
              <a:t>, </a:t>
            </a:r>
            <a:r>
              <a:rPr lang="cs-CZ" sz="1600" b="1" i="1" dirty="0" smtClean="0">
                <a:latin typeface="+mn-lt"/>
              </a:rPr>
              <a:t>2016;</a:t>
            </a:r>
            <a:r>
              <a:rPr lang="en-US" sz="1600" b="1" i="1" dirty="0" smtClean="0">
                <a:latin typeface="+mn-lt"/>
              </a:rPr>
              <a:t> 3</a:t>
            </a:r>
            <a:r>
              <a:rPr lang="cs-CZ" sz="1600" b="1" i="1" dirty="0" smtClean="0">
                <a:latin typeface="+mn-lt"/>
              </a:rPr>
              <a:t>5:777</a:t>
            </a:r>
            <a:r>
              <a:rPr lang="en-US" sz="1600" b="1" i="1" dirty="0" smtClean="0">
                <a:latin typeface="+mn-lt"/>
              </a:rPr>
              <a:t>–</a:t>
            </a:r>
            <a:r>
              <a:rPr lang="cs-CZ" sz="1600" b="1" i="1" dirty="0" smtClean="0">
                <a:latin typeface="+mn-lt"/>
              </a:rPr>
              <a:t>788</a:t>
            </a:r>
            <a:endParaRPr lang="en-US" sz="1600" b="1" i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190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3995936" y="6381328"/>
            <a:ext cx="8196064" cy="288032"/>
          </a:xfrm>
          <a:prstGeom prst="rect">
            <a:avLst/>
          </a:prstGeom>
        </p:spPr>
        <p:txBody>
          <a:bodyPr/>
          <a:lstStyle/>
          <a:p>
            <a:r>
              <a:rPr lang="en-US" sz="1600" i="1" dirty="0">
                <a:latin typeface="+mn-lt"/>
              </a:rPr>
              <a:t>James K. </a:t>
            </a:r>
            <a:r>
              <a:rPr lang="en-US" sz="1600" i="1" dirty="0" err="1">
                <a:latin typeface="+mn-lt"/>
              </a:rPr>
              <a:t>Kirklin</a:t>
            </a:r>
            <a:r>
              <a:rPr lang="cs-CZ" sz="1600" i="1" dirty="0">
                <a:latin typeface="+mn-lt"/>
              </a:rPr>
              <a:t> </a:t>
            </a:r>
            <a:r>
              <a:rPr lang="cs-CZ" sz="1600" i="1" dirty="0" err="1">
                <a:latin typeface="+mn-lt"/>
              </a:rPr>
              <a:t>et</a:t>
            </a:r>
            <a:r>
              <a:rPr lang="cs-CZ" sz="1600" i="1" dirty="0">
                <a:latin typeface="+mn-lt"/>
              </a:rPr>
              <a:t> </a:t>
            </a:r>
            <a:r>
              <a:rPr lang="cs-CZ" sz="1600" i="1" dirty="0" err="1">
                <a:latin typeface="+mn-lt"/>
              </a:rPr>
              <a:t>al</a:t>
            </a:r>
            <a:r>
              <a:rPr lang="cs-CZ" sz="1600" i="1" dirty="0">
                <a:latin typeface="+mn-lt"/>
              </a:rPr>
              <a:t>.</a:t>
            </a:r>
            <a:r>
              <a:rPr lang="en-US" sz="1600" i="1" dirty="0">
                <a:latin typeface="+mn-lt"/>
              </a:rPr>
              <a:t>,  The Journal of Heart and Lung Transplantation, </a:t>
            </a:r>
            <a:r>
              <a:rPr lang="cs-CZ" sz="1600" i="1" dirty="0" smtClean="0">
                <a:latin typeface="+mn-lt"/>
              </a:rPr>
              <a:t>2015;</a:t>
            </a:r>
            <a:r>
              <a:rPr lang="en-US" sz="1600" i="1" dirty="0" smtClean="0">
                <a:latin typeface="+mn-lt"/>
              </a:rPr>
              <a:t> 34</a:t>
            </a:r>
            <a:r>
              <a:rPr lang="cs-CZ" sz="1600" i="1" dirty="0" smtClean="0">
                <a:latin typeface="+mn-lt"/>
              </a:rPr>
              <a:t>:</a:t>
            </a:r>
            <a:r>
              <a:rPr lang="en-US" sz="1600" i="1" dirty="0" smtClean="0">
                <a:latin typeface="+mn-lt"/>
              </a:rPr>
              <a:t>1495–1504</a:t>
            </a:r>
            <a:endParaRPr lang="en-US" sz="1600" i="1" dirty="0">
              <a:latin typeface="+mn-lt"/>
            </a:endParaRPr>
          </a:p>
        </p:txBody>
      </p:sp>
      <p:pic>
        <p:nvPicPr>
          <p:cNvPr id="98306" name="Picture 2" descr="https://ars.els-cdn.com/content/image/1-s2.0-S1053249815014503-gr10_lrg.jpg"/>
          <p:cNvPicPr>
            <a:picLocks noChangeAspect="1" noChangeArrowheads="1"/>
          </p:cNvPicPr>
          <p:nvPr/>
        </p:nvPicPr>
        <p:blipFill rotWithShape="1">
          <a:blip r:embed="rId2" cstate="print"/>
          <a:srcRect l="3333" t="9638"/>
          <a:stretch/>
        </p:blipFill>
        <p:spPr bwMode="auto">
          <a:xfrm>
            <a:off x="1775520" y="836712"/>
            <a:ext cx="8352928" cy="5554903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415480" y="156404"/>
            <a:ext cx="958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Příčiny úmrtí v závislosti na době od implantace</a:t>
            </a:r>
            <a:endParaRPr lang="cs-CZ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uhy">
  <a:themeElements>
    <a:clrScheme name="Stuhy 4">
      <a:dk1>
        <a:srgbClr val="000022"/>
      </a:dk1>
      <a:lt1>
        <a:srgbClr val="FFFFFF"/>
      </a:lt1>
      <a:dk2>
        <a:srgbClr val="000066"/>
      </a:dk2>
      <a:lt2>
        <a:srgbClr val="FFCC00"/>
      </a:lt2>
      <a:accent1>
        <a:srgbClr val="666699"/>
      </a:accent1>
      <a:accent2>
        <a:srgbClr val="000048"/>
      </a:accent2>
      <a:accent3>
        <a:srgbClr val="AAAAB8"/>
      </a:accent3>
      <a:accent4>
        <a:srgbClr val="DADADA"/>
      </a:accent4>
      <a:accent5>
        <a:srgbClr val="B8B8CA"/>
      </a:accent5>
      <a:accent6>
        <a:srgbClr val="000040"/>
      </a:accent6>
      <a:hlink>
        <a:srgbClr val="9999FF"/>
      </a:hlink>
      <a:folHlink>
        <a:srgbClr val="000099"/>
      </a:folHlink>
    </a:clrScheme>
    <a:fontScheme name="Stuh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uhy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hy 2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hy 3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hy 4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hy 5">
        <a:dk1>
          <a:srgbClr val="663300"/>
        </a:dk1>
        <a:lt1>
          <a:srgbClr val="FFFFFF"/>
        </a:lt1>
        <a:dk2>
          <a:srgbClr val="000000"/>
        </a:dk2>
        <a:lt2>
          <a:srgbClr val="FFFF99"/>
        </a:lt2>
        <a:accent1>
          <a:srgbClr val="FFCC66"/>
        </a:accent1>
        <a:accent2>
          <a:srgbClr val="FFFFCC"/>
        </a:accent2>
        <a:accent3>
          <a:srgbClr val="FFFFFF"/>
        </a:accent3>
        <a:accent4>
          <a:srgbClr val="562A00"/>
        </a:accent4>
        <a:accent5>
          <a:srgbClr val="FFE2B8"/>
        </a:accent5>
        <a:accent6>
          <a:srgbClr val="E7E7B9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hy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Office\Sablony\Návrhy prezentací\STUHY.POT</Template>
  <TotalTime>6257</TotalTime>
  <Words>1566</Words>
  <Application>Microsoft Office PowerPoint</Application>
  <PresentationFormat>Vlastní</PresentationFormat>
  <Paragraphs>344</Paragraphs>
  <Slides>30</Slides>
  <Notes>5</Notes>
  <HiddenSlides>0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Stuhy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</vt:vector>
  </TitlesOfParts>
  <Company>IKEM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Příznaky a diagnostika srdečního selhání</dc:title>
  <dc:creator>Uzivatel</dc:creator>
  <cp:lastModifiedBy>mahg</cp:lastModifiedBy>
  <cp:revision>490</cp:revision>
  <cp:lastPrinted>2002-03-12T08:13:49Z</cp:lastPrinted>
  <dcterms:created xsi:type="dcterms:W3CDTF">2002-03-07T12:57:06Z</dcterms:created>
  <dcterms:modified xsi:type="dcterms:W3CDTF">2017-12-01T09:07:20Z</dcterms:modified>
</cp:coreProperties>
</file>