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49"/>
  </p:notesMasterIdLst>
  <p:handoutMasterIdLst>
    <p:handoutMasterId r:id="rId50"/>
  </p:handoutMasterIdLst>
  <p:sldIdLst>
    <p:sldId id="256" r:id="rId2"/>
    <p:sldId id="489" r:id="rId3"/>
    <p:sldId id="392" r:id="rId4"/>
    <p:sldId id="318" r:id="rId5"/>
    <p:sldId id="319" r:id="rId6"/>
    <p:sldId id="320" r:id="rId7"/>
    <p:sldId id="394" r:id="rId8"/>
    <p:sldId id="376" r:id="rId9"/>
    <p:sldId id="377" r:id="rId10"/>
    <p:sldId id="428" r:id="rId11"/>
    <p:sldId id="429" r:id="rId12"/>
    <p:sldId id="430" r:id="rId13"/>
    <p:sldId id="431" r:id="rId14"/>
    <p:sldId id="432" r:id="rId15"/>
    <p:sldId id="438" r:id="rId16"/>
    <p:sldId id="433" r:id="rId17"/>
    <p:sldId id="436" r:id="rId18"/>
    <p:sldId id="437" r:id="rId19"/>
    <p:sldId id="439" r:id="rId20"/>
    <p:sldId id="440" r:id="rId21"/>
    <p:sldId id="443" r:id="rId22"/>
    <p:sldId id="444" r:id="rId23"/>
    <p:sldId id="445" r:id="rId24"/>
    <p:sldId id="446" r:id="rId25"/>
    <p:sldId id="480" r:id="rId26"/>
    <p:sldId id="485" r:id="rId27"/>
    <p:sldId id="447" r:id="rId28"/>
    <p:sldId id="448" r:id="rId29"/>
    <p:sldId id="473" r:id="rId30"/>
    <p:sldId id="487" r:id="rId31"/>
    <p:sldId id="442" r:id="rId32"/>
    <p:sldId id="449" r:id="rId33"/>
    <p:sldId id="474" r:id="rId34"/>
    <p:sldId id="475" r:id="rId35"/>
    <p:sldId id="488" r:id="rId36"/>
    <p:sldId id="478" r:id="rId37"/>
    <p:sldId id="486" r:id="rId38"/>
    <p:sldId id="460" r:id="rId39"/>
    <p:sldId id="461" r:id="rId40"/>
    <p:sldId id="462" r:id="rId41"/>
    <p:sldId id="450" r:id="rId42"/>
    <p:sldId id="451" r:id="rId43"/>
    <p:sldId id="452" r:id="rId44"/>
    <p:sldId id="453" r:id="rId45"/>
    <p:sldId id="463" r:id="rId46"/>
    <p:sldId id="464" r:id="rId47"/>
    <p:sldId id="479" r:id="rId48"/>
  </p:sldIdLst>
  <p:sldSz cx="9144000" cy="6858000" type="screen4x3"/>
  <p:notesSz cx="6735763" cy="98663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E8B"/>
    <a:srgbClr val="F9E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076" autoAdjust="0"/>
  </p:normalViewPr>
  <p:slideViewPr>
    <p:cSldViewPr>
      <p:cViewPr varScale="1">
        <p:scale>
          <a:sx n="132" d="100"/>
          <a:sy n="132" d="100"/>
        </p:scale>
        <p:origin x="101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List_aplikace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3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List_aplikace_Microsoft_Excel4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5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Documents%20and%20Settings\Ikem\Local%20Settings\Temporary%20Internet%20Files\Content.IE5\MB7N706C\Tatry%202008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List_aplikace_Microsoft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180996443147634E-2"/>
          <c:y val="0.16132985223864008"/>
          <c:w val="0.81543272245836518"/>
          <c:h val="0.6922305696564814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 of centers</c:v>
                </c:pt>
              </c:strCache>
            </c:strRef>
          </c:tx>
          <c:spPr>
            <a:gradFill flip="none" rotWithShape="1">
              <a:gsLst>
                <a:gs pos="0">
                  <a:srgbClr val="208C03"/>
                </a:gs>
                <a:gs pos="50000">
                  <a:srgbClr val="20F703"/>
                </a:gs>
                <a:gs pos="100000">
                  <a:srgbClr val="208C03"/>
                </a:gs>
              </a:gsLst>
              <a:lin ang="10800000" scaled="1"/>
              <a:tileRect/>
            </a:gradFill>
          </c:spPr>
          <c:invertIfNegative val="0"/>
          <c:dLbls>
            <c:dLbl>
              <c:idx val="5"/>
              <c:layout>
                <c:manualLayout>
                  <c:x val="-4.5801433116023178E-3"/>
                  <c:y val="-1.8398524940322361E-2"/>
                </c:manualLayout>
              </c:layout>
              <c:spPr/>
              <c:txPr>
                <a:bodyPr/>
                <a:lstStyle/>
                <a:p>
                  <a:pPr>
                    <a:defRPr sz="1600" b="1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3.1309066267460896E-3"/>
                  <c:y val="-5.949601700572670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-6.4725739099460181E-2"/>
                </c:manualLayout>
              </c:layout>
              <c:spPr/>
              <c:txPr>
                <a:bodyPr/>
                <a:lstStyle/>
                <a:p>
                  <a:pPr>
                    <a:defRPr sz="1600" b="1" baseline="0">
                      <a:solidFill>
                        <a:srgbClr val="002060"/>
                      </a:solidFill>
                    </a:defRPr>
                  </a:pPr>
                  <a:endParaRPr lang="cs-CZ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baseline="0">
                    <a:solidFill>
                      <a:srgbClr val="002060"/>
                    </a:solidFill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Sheet1!$A$2:$A$9</c:f>
              <c:strCache>
                <c:ptCount val="8"/>
                <c:pt idx="0">
                  <c:v>1-4</c:v>
                </c:pt>
                <c:pt idx="1">
                  <c:v>5-9</c:v>
                </c:pt>
                <c:pt idx="2">
                  <c:v>10-19</c:v>
                </c:pt>
                <c:pt idx="3">
                  <c:v>20-29</c:v>
                </c:pt>
                <c:pt idx="4">
                  <c:v>30-39</c:v>
                </c:pt>
                <c:pt idx="5">
                  <c:v>40-49</c:v>
                </c:pt>
                <c:pt idx="6">
                  <c:v>50-74</c:v>
                </c:pt>
                <c:pt idx="7">
                  <c:v>75+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69</c:v>
                </c:pt>
                <c:pt idx="1">
                  <c:v>54</c:v>
                </c:pt>
                <c:pt idx="2">
                  <c:v>116</c:v>
                </c:pt>
                <c:pt idx="3">
                  <c:v>48</c:v>
                </c:pt>
                <c:pt idx="4">
                  <c:v>12</c:v>
                </c:pt>
                <c:pt idx="5">
                  <c:v>5</c:v>
                </c:pt>
                <c:pt idx="6">
                  <c:v>6</c:v>
                </c:pt>
                <c:pt idx="7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axId val="380483248"/>
        <c:axId val="380482856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Percentage of transplants</c:v>
                </c:pt>
              </c:strCache>
            </c:strRef>
          </c:tx>
          <c:spPr>
            <a:ln w="41275">
              <a:solidFill>
                <a:srgbClr val="FF0000"/>
              </a:solidFill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Sheet1!$A$2:$A$9</c:f>
              <c:strCache>
                <c:ptCount val="8"/>
                <c:pt idx="0">
                  <c:v>1-4</c:v>
                </c:pt>
                <c:pt idx="1">
                  <c:v>5-9</c:v>
                </c:pt>
                <c:pt idx="2">
                  <c:v>10-19</c:v>
                </c:pt>
                <c:pt idx="3">
                  <c:v>20-29</c:v>
                </c:pt>
                <c:pt idx="4">
                  <c:v>30-39</c:v>
                </c:pt>
                <c:pt idx="5">
                  <c:v>40-49</c:v>
                </c:pt>
                <c:pt idx="6">
                  <c:v>50-74</c:v>
                </c:pt>
                <c:pt idx="7">
                  <c:v>75+</c:v>
                </c:pt>
              </c:strCache>
            </c:strRef>
          </c:cat>
          <c:val>
            <c:numRef>
              <c:f>Sheet1!$C$2:$C$9</c:f>
              <c:numCache>
                <c:formatCode>General</c:formatCode>
                <c:ptCount val="8"/>
                <c:pt idx="0">
                  <c:v>2.6</c:v>
                </c:pt>
                <c:pt idx="1">
                  <c:v>7.3</c:v>
                </c:pt>
                <c:pt idx="2">
                  <c:v>35.700000000000003</c:v>
                </c:pt>
                <c:pt idx="3">
                  <c:v>25.2</c:v>
                </c:pt>
                <c:pt idx="4">
                  <c:v>8.8000000000000007</c:v>
                </c:pt>
                <c:pt idx="5">
                  <c:v>4.9000000000000004</c:v>
                </c:pt>
                <c:pt idx="6">
                  <c:v>7.6</c:v>
                </c:pt>
                <c:pt idx="7">
                  <c:v>7.9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4242416"/>
        <c:axId val="374242024"/>
      </c:lineChart>
      <c:catAx>
        <c:axId val="3804832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300" baseline="0">
                    <a:solidFill>
                      <a:schemeClr val="tx1"/>
                    </a:solidFill>
                  </a:defRPr>
                </a:pPr>
                <a:r>
                  <a:rPr lang="en-US" sz="1300" baseline="0" dirty="0" smtClean="0">
                    <a:solidFill>
                      <a:schemeClr val="tx1"/>
                    </a:solidFill>
                  </a:rPr>
                  <a:t>Average number of heart transplants per year</a:t>
                </a:r>
                <a:endParaRPr lang="en-US" sz="1300" baseline="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15525843423963834"/>
              <c:y val="0.9165278857904672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 rot="0"/>
          <a:lstStyle/>
          <a:p>
            <a:pPr>
              <a:defRPr sz="1250" b="1" baseline="0">
                <a:solidFill>
                  <a:schemeClr val="tx1"/>
                </a:solidFill>
              </a:defRPr>
            </a:pPr>
            <a:endParaRPr lang="cs-CZ"/>
          </a:p>
        </c:txPr>
        <c:crossAx val="380482856"/>
        <c:crosses val="autoZero"/>
        <c:auto val="1"/>
        <c:lblAlgn val="ctr"/>
        <c:lblOffset val="100"/>
        <c:tickLblSkip val="1"/>
        <c:noMultiLvlLbl val="0"/>
      </c:catAx>
      <c:valAx>
        <c:axId val="380482856"/>
        <c:scaling>
          <c:orientation val="minMax"/>
          <c:max val="120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70" baseline="0">
                    <a:solidFill>
                      <a:schemeClr val="tx1"/>
                    </a:solidFill>
                  </a:defRPr>
                </a:pPr>
                <a:r>
                  <a:rPr lang="en-US" sz="1270" baseline="0" dirty="0" smtClean="0">
                    <a:solidFill>
                      <a:schemeClr val="tx1"/>
                    </a:solidFill>
                  </a:rPr>
                  <a:t>Number of centers</a:t>
                </a:r>
                <a:endParaRPr lang="en-US" sz="1270" baseline="0" dirty="0">
                  <a:solidFill>
                    <a:schemeClr val="tx1"/>
                  </a:solidFill>
                </a:endParaRP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50" b="1" baseline="0">
                <a:solidFill>
                  <a:schemeClr val="tx1"/>
                </a:solidFill>
              </a:defRPr>
            </a:pPr>
            <a:endParaRPr lang="cs-CZ"/>
          </a:p>
        </c:txPr>
        <c:crossAx val="380483248"/>
        <c:crosses val="autoZero"/>
        <c:crossBetween val="between"/>
        <c:majorUnit val="20"/>
      </c:valAx>
      <c:valAx>
        <c:axId val="374242024"/>
        <c:scaling>
          <c:orientation val="minMax"/>
          <c:max val="60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250" baseline="0">
                    <a:solidFill>
                      <a:schemeClr val="tx1"/>
                    </a:solidFill>
                  </a:defRPr>
                </a:pPr>
                <a:r>
                  <a:rPr lang="en-US" sz="1250" baseline="0" dirty="0" smtClean="0">
                    <a:solidFill>
                      <a:schemeClr val="tx1"/>
                    </a:solidFill>
                  </a:rPr>
                  <a:t>% of transplants</a:t>
                </a:r>
                <a:endParaRPr lang="en-US" sz="1250" baseline="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.94744430402794722"/>
              <c:y val="0.38341994749282743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 baseline="0">
                <a:solidFill>
                  <a:schemeClr val="tx1"/>
                </a:solidFill>
              </a:defRPr>
            </a:pPr>
            <a:endParaRPr lang="cs-CZ"/>
          </a:p>
        </c:txPr>
        <c:crossAx val="374242416"/>
        <c:crosses val="max"/>
        <c:crossBetween val="between"/>
        <c:majorUnit val="10"/>
      </c:valAx>
      <c:catAx>
        <c:axId val="37424241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74242024"/>
        <c:crosses val="autoZero"/>
        <c:auto val="1"/>
        <c:lblAlgn val="ctr"/>
        <c:lblOffset val="100"/>
        <c:noMultiLvlLbl val="0"/>
      </c:catAx>
      <c:spPr>
        <a:solidFill>
          <a:schemeClr val="bg2"/>
        </a:solidFill>
        <a:ln>
          <a:solidFill>
            <a:schemeClr val="tx1"/>
          </a:solidFill>
        </a:ln>
      </c:spPr>
    </c:plotArea>
    <c:legend>
      <c:legendPos val="t"/>
      <c:legendEntry>
        <c:idx val="0"/>
        <c:txPr>
          <a:bodyPr/>
          <a:lstStyle/>
          <a:p>
            <a:pPr>
              <a:defRPr sz="1500" b="1" baseline="0">
                <a:solidFill>
                  <a:schemeClr val="tx1"/>
                </a:solidFill>
              </a:defRPr>
            </a:pPr>
            <a:endParaRPr lang="cs-CZ"/>
          </a:p>
        </c:txPr>
      </c:legendEntry>
      <c:legendEntry>
        <c:idx val="1"/>
        <c:txPr>
          <a:bodyPr/>
          <a:lstStyle/>
          <a:p>
            <a:pPr>
              <a:defRPr sz="1500" b="1" baseline="0">
                <a:solidFill>
                  <a:schemeClr val="tx1"/>
                </a:solidFill>
              </a:defRPr>
            </a:pPr>
            <a:endParaRPr lang="cs-CZ"/>
          </a:p>
        </c:txPr>
      </c:legendEntry>
      <c:layout>
        <c:manualLayout>
          <c:xMode val="edge"/>
          <c:yMode val="edge"/>
          <c:x val="9.2254219017635183E-2"/>
          <c:y val="8.0551049883346368E-2"/>
          <c:w val="0.81690619650804563"/>
          <c:h val="7.3722766054360192E-2"/>
        </c:manualLayout>
      </c:layout>
      <c:overlay val="0"/>
      <c:spPr>
        <a:ln>
          <a:solidFill>
            <a:schemeClr val="tx1"/>
          </a:solidFill>
        </a:ln>
      </c:spPr>
      <c:txPr>
        <a:bodyPr/>
        <a:lstStyle/>
        <a:p>
          <a:pPr>
            <a:defRPr sz="1500" b="1" baseline="0">
              <a:solidFill>
                <a:schemeClr val="bg1"/>
              </a:solidFill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Pt>
            <c:idx val="13"/>
            <c:invertIfNegative val="0"/>
            <c:bubble3D val="0"/>
            <c:spPr>
              <a:solidFill>
                <a:srgbClr val="C00000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List1!$B$92:$T$92</c:f>
              <c:strCache>
                <c:ptCount val="19"/>
                <c:pt idx="0">
                  <c:v>UK</c:v>
                </c:pt>
                <c:pt idx="1">
                  <c:v>Německo</c:v>
                </c:pt>
                <c:pt idx="2">
                  <c:v>Itálie</c:v>
                </c:pt>
                <c:pt idx="3">
                  <c:v>Dánsko</c:v>
                </c:pt>
                <c:pt idx="4">
                  <c:v>Kanada</c:v>
                </c:pt>
                <c:pt idx="5">
                  <c:v>Švýcarsko</c:v>
                </c:pt>
                <c:pt idx="6">
                  <c:v>Finsko</c:v>
                </c:pt>
                <c:pt idx="7">
                  <c:v>SR</c:v>
                </c:pt>
                <c:pt idx="8">
                  <c:v>Maďarsko</c:v>
                </c:pt>
                <c:pt idx="9">
                  <c:v>Španělsko</c:v>
                </c:pt>
                <c:pt idx="10">
                  <c:v>Švédsko</c:v>
                </c:pt>
                <c:pt idx="11">
                  <c:v>Belgie</c:v>
                </c:pt>
                <c:pt idx="12">
                  <c:v>Norsko</c:v>
                </c:pt>
                <c:pt idx="13">
                  <c:v>ČR</c:v>
                </c:pt>
                <c:pt idx="14">
                  <c:v>Francie</c:v>
                </c:pt>
                <c:pt idx="15">
                  <c:v>Rakousko</c:v>
                </c:pt>
                <c:pt idx="16">
                  <c:v>Chorvatsko</c:v>
                </c:pt>
                <c:pt idx="17">
                  <c:v>USA</c:v>
                </c:pt>
                <c:pt idx="18">
                  <c:v>Slovinsko</c:v>
                </c:pt>
              </c:strCache>
            </c:strRef>
          </c:cat>
          <c:val>
            <c:numRef>
              <c:f>List1!$B$93:$T$93</c:f>
              <c:numCache>
                <c:formatCode>General</c:formatCode>
                <c:ptCount val="19"/>
                <c:pt idx="0">
                  <c:v>3</c:v>
                </c:pt>
                <c:pt idx="1">
                  <c:v>3.5</c:v>
                </c:pt>
                <c:pt idx="2">
                  <c:v>4.0999999999999996</c:v>
                </c:pt>
                <c:pt idx="3">
                  <c:v>4.7</c:v>
                </c:pt>
                <c:pt idx="4">
                  <c:v>4.8</c:v>
                </c:pt>
                <c:pt idx="5">
                  <c:v>4.8</c:v>
                </c:pt>
                <c:pt idx="6">
                  <c:v>4.9000000000000004</c:v>
                </c:pt>
                <c:pt idx="7">
                  <c:v>5</c:v>
                </c:pt>
                <c:pt idx="8">
                  <c:v>5.2</c:v>
                </c:pt>
                <c:pt idx="9">
                  <c:v>6.5</c:v>
                </c:pt>
                <c:pt idx="10">
                  <c:v>6.5</c:v>
                </c:pt>
                <c:pt idx="11">
                  <c:v>6.9</c:v>
                </c:pt>
                <c:pt idx="12">
                  <c:v>7.1</c:v>
                </c:pt>
                <c:pt idx="13">
                  <c:v>7.1</c:v>
                </c:pt>
                <c:pt idx="14">
                  <c:v>7.4</c:v>
                </c:pt>
                <c:pt idx="15">
                  <c:v>7.9</c:v>
                </c:pt>
                <c:pt idx="16">
                  <c:v>8.6</c:v>
                </c:pt>
                <c:pt idx="17">
                  <c:v>8.8000000000000007</c:v>
                </c:pt>
                <c:pt idx="18">
                  <c:v>11.4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8"/>
        <c:axId val="374245160"/>
        <c:axId val="374245552"/>
      </c:barChart>
      <c:catAx>
        <c:axId val="37424516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 b="1" i="0" baseline="0"/>
            </a:pPr>
            <a:endParaRPr lang="cs-CZ"/>
          </a:p>
        </c:txPr>
        <c:crossAx val="374245552"/>
        <c:crosses val="autoZero"/>
        <c:auto val="1"/>
        <c:lblAlgn val="ctr"/>
        <c:lblOffset val="100"/>
        <c:noMultiLvlLbl val="0"/>
      </c:catAx>
      <c:valAx>
        <c:axId val="37424555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37424516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effectLst>
              <a:innerShdw blurRad="63500" dist="50800" dir="189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List1!$A$2:$A$3</c:f>
              <c:strCache>
                <c:ptCount val="2"/>
                <c:pt idx="0">
                  <c:v>1984-1994</c:v>
                </c:pt>
                <c:pt idx="1">
                  <c:v>2005-2009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29</c:v>
                </c:pt>
                <c:pt idx="1">
                  <c:v>13.1</c:v>
                </c:pt>
              </c:numCache>
            </c:numRef>
          </c:val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Sloupec1</c:v>
                </c:pt>
              </c:strCache>
            </c:strRef>
          </c:tx>
          <c:invertIfNegative val="0"/>
          <c:cat>
            <c:strRef>
              <c:f>List1!$A$2:$A$3</c:f>
              <c:strCache>
                <c:ptCount val="2"/>
                <c:pt idx="0">
                  <c:v>1984-1994</c:v>
                </c:pt>
                <c:pt idx="1">
                  <c:v>2005-2009</c:v>
                </c:pt>
              </c:strCache>
            </c:strRef>
          </c:cat>
          <c:val>
            <c:numRef>
              <c:f>List1!$C$2:$C$3</c:f>
              <c:numCache>
                <c:formatCode>General</c:formatCode>
                <c:ptCount val="2"/>
              </c:numCache>
            </c:numRef>
          </c:val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Sloupec2</c:v>
                </c:pt>
              </c:strCache>
            </c:strRef>
          </c:tx>
          <c:invertIfNegative val="0"/>
          <c:cat>
            <c:strRef>
              <c:f>List1!$A$2:$A$3</c:f>
              <c:strCache>
                <c:ptCount val="2"/>
                <c:pt idx="0">
                  <c:v>1984-1994</c:v>
                </c:pt>
                <c:pt idx="1">
                  <c:v>2005-2009</c:v>
                </c:pt>
              </c:strCache>
            </c:strRef>
          </c:cat>
          <c:val>
            <c:numRef>
              <c:f>List1!$D$2:$D$3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74246728"/>
        <c:axId val="374247512"/>
      </c:barChart>
      <c:catAx>
        <c:axId val="374246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chemeClr val="tx1"/>
                </a:solidFill>
                <a:latin typeface="Monotype Corsiva" pitchFamily="66" charset="0"/>
              </a:defRPr>
            </a:pPr>
            <a:endParaRPr lang="cs-CZ"/>
          </a:p>
        </c:txPr>
        <c:crossAx val="374247512"/>
        <c:crosses val="autoZero"/>
        <c:auto val="1"/>
        <c:lblAlgn val="ctr"/>
        <c:lblOffset val="100"/>
        <c:noMultiLvlLbl val="0"/>
      </c:catAx>
      <c:valAx>
        <c:axId val="37424751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374246728"/>
        <c:crosses val="autoZero"/>
        <c:crossBetween val="between"/>
      </c:valAx>
    </c:plotArea>
    <c:plotVisOnly val="1"/>
    <c:dispBlanksAs val="gap"/>
    <c:showDLblsOverMax val="0"/>
  </c:chart>
  <c:spPr>
    <a:solidFill>
      <a:prstClr val="white">
        <a:alpha val="50000"/>
      </a:prstClr>
    </a:solidFill>
    <a:ln w="12700" cmpd="thickThin">
      <a:solidFill>
        <a:schemeClr val="accent1"/>
      </a:solidFill>
    </a:ln>
  </c:spPr>
  <c:txPr>
    <a:bodyPr/>
    <a:lstStyle/>
    <a:p>
      <a:pPr>
        <a:defRPr sz="1800">
          <a:solidFill>
            <a:schemeClr val="bg2"/>
          </a:solidFill>
        </a:defRPr>
      </a:pPr>
      <a:endParaRPr lang="cs-CZ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68169821409755"/>
          <c:y val="0.11330193427217213"/>
          <c:w val="0.8820941632520255"/>
          <c:h val="0.709664140557509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2004 (N=1,615)</c:v>
                </c:pt>
              </c:strCache>
            </c:strRef>
          </c:tx>
          <c:spPr>
            <a:gradFill flip="none" rotWithShape="1"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0" scaled="0"/>
              <a:tileRect/>
            </a:gradFill>
            <a:ln>
              <a:solidFill>
                <a:schemeClr val="tx1"/>
              </a:solidFill>
            </a:ln>
          </c:spPr>
          <c:invertIfNegative val="0"/>
          <c:cat>
            <c:strRef>
              <c:f>Sheet1!$A$2:$A$7</c:f>
              <c:strCache>
                <c:ptCount val="6"/>
                <c:pt idx="0">
                  <c:v>Cyclosporine</c:v>
                </c:pt>
                <c:pt idx="1">
                  <c:v>Tacrolimus</c:v>
                </c:pt>
                <c:pt idx="2">
                  <c:v>Sirolimus/ Everolimus</c:v>
                </c:pt>
                <c:pt idx="3">
                  <c:v>MMF/MPA</c:v>
                </c:pt>
                <c:pt idx="4">
                  <c:v>Azathioprine</c:v>
                </c:pt>
                <c:pt idx="5">
                  <c:v>Prednisone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47.430300000000003</c:v>
                </c:pt>
                <c:pt idx="1">
                  <c:v>50.897800000000004</c:v>
                </c:pt>
                <c:pt idx="2">
                  <c:v>15.727600000000001</c:v>
                </c:pt>
                <c:pt idx="3">
                  <c:v>82.105299999999986</c:v>
                </c:pt>
                <c:pt idx="4">
                  <c:v>6.8110999999999997</c:v>
                </c:pt>
                <c:pt idx="5">
                  <c:v>85.139299999999992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2009 (N=1,632)</c:v>
                </c:pt>
              </c:strCache>
            </c:strRef>
          </c:tx>
          <c:spPr>
            <a:gradFill>
              <a:gsLst>
                <a:gs pos="0">
                  <a:srgbClr val="C00000"/>
                </a:gs>
                <a:gs pos="50000">
                  <a:srgbClr val="FF0000"/>
                </a:gs>
                <a:gs pos="100000">
                  <a:srgbClr val="C00000"/>
                </a:gs>
              </a:gsLst>
              <a:lin ang="10800000" scaled="1"/>
            </a:gradFill>
            <a:ln>
              <a:solidFill>
                <a:schemeClr val="tx1"/>
              </a:solidFill>
            </a:ln>
          </c:spPr>
          <c:invertIfNegative val="0"/>
          <c:cat>
            <c:strRef>
              <c:f>Sheet1!$A$2:$A$7</c:f>
              <c:strCache>
                <c:ptCount val="6"/>
                <c:pt idx="0">
                  <c:v>Cyclosporine</c:v>
                </c:pt>
                <c:pt idx="1">
                  <c:v>Tacrolimus</c:v>
                </c:pt>
                <c:pt idx="2">
                  <c:v>Sirolimus/ Everolimus</c:v>
                </c:pt>
                <c:pt idx="3">
                  <c:v>MMF/MPA</c:v>
                </c:pt>
                <c:pt idx="4">
                  <c:v>Azathioprine</c:v>
                </c:pt>
                <c:pt idx="5">
                  <c:v>Prednisone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22.242599999999886</c:v>
                </c:pt>
                <c:pt idx="1">
                  <c:v>72.855399999999989</c:v>
                </c:pt>
                <c:pt idx="2">
                  <c:v>9.0074000000000005</c:v>
                </c:pt>
                <c:pt idx="3">
                  <c:v>84.007400000000004</c:v>
                </c:pt>
                <c:pt idx="4">
                  <c:v>4.2892000000000134</c:v>
                </c:pt>
                <c:pt idx="5">
                  <c:v>81.004900000000006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1/2014-6/2014 (N=981)</c:v>
                </c:pt>
              </c:strCache>
            </c:strRef>
          </c:tx>
          <c:spPr>
            <a:gradFill>
              <a:gsLst>
                <a:gs pos="0">
                  <a:srgbClr val="B8B400"/>
                </a:gs>
                <a:gs pos="50000">
                  <a:srgbClr val="FFFF00"/>
                </a:gs>
                <a:gs pos="100000">
                  <a:srgbClr val="B8B400"/>
                </a:gs>
              </a:gsLst>
              <a:lin ang="10800000" scaled="1"/>
            </a:gradFill>
            <a:ln>
              <a:solidFill>
                <a:srgbClr val="000000"/>
              </a:solidFill>
            </a:ln>
          </c:spPr>
          <c:invertIfNegative val="0"/>
          <c:cat>
            <c:strRef>
              <c:f>Sheet1!$A$2:$A$7</c:f>
              <c:strCache>
                <c:ptCount val="6"/>
                <c:pt idx="0">
                  <c:v>Cyclosporine</c:v>
                </c:pt>
                <c:pt idx="1">
                  <c:v>Tacrolimus</c:v>
                </c:pt>
                <c:pt idx="2">
                  <c:v>Sirolimus/ Everolimus</c:v>
                </c:pt>
                <c:pt idx="3">
                  <c:v>MMF/MPA</c:v>
                </c:pt>
                <c:pt idx="4">
                  <c:v>Azathioprine</c:v>
                </c:pt>
                <c:pt idx="5">
                  <c:v>Prednisone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5.4027000000000003</c:v>
                </c:pt>
                <c:pt idx="1">
                  <c:v>92.558599999999998</c:v>
                </c:pt>
                <c:pt idx="2">
                  <c:v>8.5627000000000066</c:v>
                </c:pt>
                <c:pt idx="3">
                  <c:v>90.316000000000003</c:v>
                </c:pt>
                <c:pt idx="4">
                  <c:v>3.4659</c:v>
                </c:pt>
                <c:pt idx="5">
                  <c:v>81.345600000000005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axId val="374247120"/>
        <c:axId val="374247904"/>
      </c:barChart>
      <c:catAx>
        <c:axId val="374247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/>
          <a:lstStyle/>
          <a:p>
            <a:pPr>
              <a:defRPr sz="1500" b="1">
                <a:latin typeface="Garamond" pitchFamily="18" charset="0"/>
              </a:defRPr>
            </a:pPr>
            <a:endParaRPr lang="cs-CZ"/>
          </a:p>
        </c:txPr>
        <c:crossAx val="374247904"/>
        <c:crosses val="autoZero"/>
        <c:auto val="1"/>
        <c:lblAlgn val="ctr"/>
        <c:lblOffset val="100"/>
        <c:tickLblSkip val="1"/>
        <c:noMultiLvlLbl val="0"/>
      </c:catAx>
      <c:valAx>
        <c:axId val="374247904"/>
        <c:scaling>
          <c:orientation val="minMax"/>
          <c:max val="100"/>
          <c:min val="0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700">
                    <a:latin typeface="Garamond" pitchFamily="18" charset="0"/>
                  </a:defRPr>
                </a:pPr>
                <a:r>
                  <a:rPr lang="en-US" sz="1700" dirty="0" smtClean="0">
                    <a:latin typeface="Garamond" pitchFamily="18" charset="0"/>
                  </a:rPr>
                  <a:t>% of Patients</a:t>
                </a:r>
                <a:endParaRPr lang="en-US" sz="1700" dirty="0">
                  <a:latin typeface="Garamond" pitchFamily="18" charset="0"/>
                </a:endParaRPr>
              </a:p>
            </c:rich>
          </c:tx>
          <c:layout>
            <c:manualLayout>
              <c:xMode val="edge"/>
              <c:yMode val="edge"/>
              <c:x val="1.9873289143991293E-2"/>
              <c:y val="0.2869506481610443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 b="1"/>
            </a:pPr>
            <a:endParaRPr lang="cs-CZ"/>
          </a:p>
        </c:txPr>
        <c:crossAx val="374247120"/>
        <c:crosses val="autoZero"/>
        <c:crossBetween val="between"/>
        <c:majorUnit val="20"/>
      </c:valAx>
      <c:spPr>
        <a:solidFill>
          <a:schemeClr val="bg2"/>
        </a:solidFill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10125354575930862"/>
          <c:y val="1.6373879989139768E-2"/>
          <c:w val="0.882128905401803"/>
          <c:h val="8.2584671937630263E-2"/>
        </c:manualLayout>
      </c:layout>
      <c:overlay val="1"/>
      <c:spPr>
        <a:solidFill>
          <a:schemeClr val="bg2"/>
        </a:solidFill>
        <a:ln>
          <a:solidFill>
            <a:schemeClr val="tx1"/>
          </a:solidFill>
        </a:ln>
      </c:spPr>
      <c:txPr>
        <a:bodyPr/>
        <a:lstStyle/>
        <a:p>
          <a:pPr>
            <a:defRPr sz="1500" b="1">
              <a:latin typeface="Garamond" pitchFamily="18" charset="0"/>
            </a:defRPr>
          </a:pPr>
          <a:endParaRPr lang="cs-CZ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cs-CZ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529462538350445E-2"/>
          <c:y val="7.5110149505188614E-2"/>
          <c:w val="0.91533312537922795"/>
          <c:h val="0.77201425579998861"/>
        </c:manualLayout>
      </c:layout>
      <c:lineChart>
        <c:grouping val="standard"/>
        <c:varyColors val="0"/>
        <c:ser>
          <c:idx val="0"/>
          <c:order val="0"/>
          <c:spPr>
            <a:ln w="6350">
              <a:solidFill>
                <a:schemeClr val="bg1">
                  <a:lumMod val="85000"/>
                </a:schemeClr>
              </a:solidFill>
            </a:ln>
          </c:spPr>
          <c:marker>
            <c:symbol val="circle"/>
            <c:size val="4"/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renál.dysf.'!$A$62:$V$62</c:f>
              <c:numCache>
                <c:formatCode>General</c:formatCode>
                <c:ptCount val="22"/>
                <c:pt idx="0">
                  <c:v>1.29</c:v>
                </c:pt>
                <c:pt idx="1">
                  <c:v>0.73000000000000065</c:v>
                </c:pt>
                <c:pt idx="3">
                  <c:v>0.55000000000000004</c:v>
                </c:pt>
                <c:pt idx="6">
                  <c:v>0.48000000000000032</c:v>
                </c:pt>
                <c:pt idx="9">
                  <c:v>0.4</c:v>
                </c:pt>
                <c:pt idx="10">
                  <c:v>0.35000000000000031</c:v>
                </c:pt>
                <c:pt idx="13">
                  <c:v>0.30000000000000032</c:v>
                </c:pt>
                <c:pt idx="14">
                  <c:v>0.96000000000000063</c:v>
                </c:pt>
                <c:pt idx="16">
                  <c:v>0.83000000000000063</c:v>
                </c:pt>
                <c:pt idx="18">
                  <c:v>0.77000000000000846</c:v>
                </c:pt>
              </c:numCache>
            </c:numRef>
          </c:val>
          <c:smooth val="0"/>
        </c:ser>
        <c:ser>
          <c:idx val="1"/>
          <c:order val="1"/>
          <c:spPr>
            <a:ln w="3175">
              <a:solidFill>
                <a:srgbClr val="D9D9D9"/>
              </a:solidFill>
              <a:prstDash val="solid"/>
            </a:ln>
          </c:spPr>
          <c:marker>
            <c:symbol val="circle"/>
            <c:size val="4"/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renál.dysf.'!$A$63:$V$63</c:f>
              <c:numCache>
                <c:formatCode>General</c:formatCode>
                <c:ptCount val="22"/>
                <c:pt idx="5">
                  <c:v>1.1200000000000001</c:v>
                </c:pt>
                <c:pt idx="7">
                  <c:v>0.84000000000000064</c:v>
                </c:pt>
                <c:pt idx="9">
                  <c:v>0.37000000000000038</c:v>
                </c:pt>
                <c:pt idx="11">
                  <c:v>0.29000000000000031</c:v>
                </c:pt>
                <c:pt idx="13">
                  <c:v>0.17</c:v>
                </c:pt>
                <c:pt idx="14">
                  <c:v>0.63000000000000944</c:v>
                </c:pt>
                <c:pt idx="16">
                  <c:v>0.16000000000000034</c:v>
                </c:pt>
                <c:pt idx="18">
                  <c:v>0.29000000000000031</c:v>
                </c:pt>
                <c:pt idx="19">
                  <c:v>0.23</c:v>
                </c:pt>
                <c:pt idx="21">
                  <c:v>0.24000000000000021</c:v>
                </c:pt>
              </c:numCache>
            </c:numRef>
          </c:val>
          <c:smooth val="0"/>
        </c:ser>
        <c:ser>
          <c:idx val="2"/>
          <c:order val="2"/>
          <c:spPr>
            <a:ln w="3175">
              <a:solidFill>
                <a:srgbClr val="D9D9D9"/>
              </a:solidFill>
              <a:prstDash val="solid"/>
            </a:ln>
          </c:spPr>
          <c:marker>
            <c:symbol val="circle"/>
            <c:size val="4"/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renál.dysf.'!$A$64:$V$64</c:f>
              <c:numCache>
                <c:formatCode>General</c:formatCode>
                <c:ptCount val="22"/>
                <c:pt idx="4">
                  <c:v>0.96000000000000063</c:v>
                </c:pt>
                <c:pt idx="6">
                  <c:v>0.72000000000000064</c:v>
                </c:pt>
                <c:pt idx="8">
                  <c:v>0.21000000000000021</c:v>
                </c:pt>
                <c:pt idx="10">
                  <c:v>0.12000000000000002</c:v>
                </c:pt>
                <c:pt idx="13">
                  <c:v>0.18000000000000024</c:v>
                </c:pt>
                <c:pt idx="14">
                  <c:v>0.22000000000000033</c:v>
                </c:pt>
              </c:numCache>
            </c:numRef>
          </c:val>
          <c:smooth val="0"/>
        </c:ser>
        <c:ser>
          <c:idx val="3"/>
          <c:order val="3"/>
          <c:spPr>
            <a:ln w="3175">
              <a:solidFill>
                <a:srgbClr val="D9D9D9"/>
              </a:solidFill>
              <a:prstDash val="solid"/>
            </a:ln>
          </c:spPr>
          <c:marker>
            <c:symbol val="circle"/>
            <c:size val="4"/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renál.dysf.'!$A$65:$V$65</c:f>
              <c:numCache>
                <c:formatCode>General</c:formatCode>
                <c:ptCount val="22"/>
                <c:pt idx="7">
                  <c:v>1.07</c:v>
                </c:pt>
                <c:pt idx="9">
                  <c:v>0.9</c:v>
                </c:pt>
                <c:pt idx="11">
                  <c:v>0.53</c:v>
                </c:pt>
                <c:pt idx="13">
                  <c:v>0.16000000000000034</c:v>
                </c:pt>
                <c:pt idx="14">
                  <c:v>1.53</c:v>
                </c:pt>
                <c:pt idx="16">
                  <c:v>1.24</c:v>
                </c:pt>
                <c:pt idx="18">
                  <c:v>1.1200000000000001</c:v>
                </c:pt>
                <c:pt idx="19">
                  <c:v>1.1499999999999804</c:v>
                </c:pt>
              </c:numCache>
            </c:numRef>
          </c:val>
          <c:smooth val="0"/>
        </c:ser>
        <c:ser>
          <c:idx val="4"/>
          <c:order val="4"/>
          <c:spPr>
            <a:ln w="3175">
              <a:solidFill>
                <a:srgbClr val="D9D9D9"/>
              </a:solidFill>
              <a:prstDash val="solid"/>
            </a:ln>
          </c:spPr>
          <c:marker>
            <c:symbol val="circle"/>
            <c:size val="4"/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renál.dysf.'!$A$66:$V$66</c:f>
              <c:numCache>
                <c:formatCode>General</c:formatCode>
                <c:ptCount val="22"/>
                <c:pt idx="9">
                  <c:v>0.96000000000000063</c:v>
                </c:pt>
                <c:pt idx="11">
                  <c:v>0.5</c:v>
                </c:pt>
                <c:pt idx="13">
                  <c:v>0.31000000000000238</c:v>
                </c:pt>
                <c:pt idx="14">
                  <c:v>1.1499999999999804</c:v>
                </c:pt>
                <c:pt idx="16">
                  <c:v>1.1200000000000001</c:v>
                </c:pt>
                <c:pt idx="18">
                  <c:v>1.02</c:v>
                </c:pt>
                <c:pt idx="19">
                  <c:v>1.1299999999999804</c:v>
                </c:pt>
              </c:numCache>
            </c:numRef>
          </c:val>
          <c:smooth val="0"/>
        </c:ser>
        <c:ser>
          <c:idx val="5"/>
          <c:order val="5"/>
          <c:spPr>
            <a:ln w="3175">
              <a:solidFill>
                <a:srgbClr val="D9D9D9"/>
              </a:solidFill>
              <a:prstDash val="solid"/>
            </a:ln>
          </c:spPr>
          <c:marker>
            <c:symbol val="circle"/>
            <c:size val="4"/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renál.dysf.'!$A$67:$V$67</c:f>
              <c:numCache>
                <c:formatCode>General</c:formatCode>
                <c:ptCount val="22"/>
                <c:pt idx="3">
                  <c:v>1.03</c:v>
                </c:pt>
                <c:pt idx="4">
                  <c:v>0.51</c:v>
                </c:pt>
                <c:pt idx="6">
                  <c:v>0.48000000000000032</c:v>
                </c:pt>
                <c:pt idx="8">
                  <c:v>0.38000000000000461</c:v>
                </c:pt>
                <c:pt idx="10">
                  <c:v>0.34000000000000086</c:v>
                </c:pt>
                <c:pt idx="13">
                  <c:v>0.28000000000000008</c:v>
                </c:pt>
                <c:pt idx="14">
                  <c:v>0.42000000000000032</c:v>
                </c:pt>
                <c:pt idx="16">
                  <c:v>0.53</c:v>
                </c:pt>
              </c:numCache>
            </c:numRef>
          </c:val>
          <c:smooth val="0"/>
        </c:ser>
        <c:ser>
          <c:idx val="6"/>
          <c:order val="6"/>
          <c:spPr>
            <a:ln w="3175">
              <a:solidFill>
                <a:srgbClr val="D9D9D9"/>
              </a:solidFill>
              <a:prstDash val="solid"/>
            </a:ln>
          </c:spPr>
          <c:marker>
            <c:symbol val="circle"/>
            <c:size val="4"/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renál.dysf.'!$A$68:$V$68</c:f>
              <c:numCache>
                <c:formatCode>General</c:formatCode>
                <c:ptCount val="22"/>
                <c:pt idx="7">
                  <c:v>0.76000000000000989</c:v>
                </c:pt>
                <c:pt idx="9">
                  <c:v>0.48000000000000032</c:v>
                </c:pt>
                <c:pt idx="11">
                  <c:v>0.24000000000000021</c:v>
                </c:pt>
                <c:pt idx="13">
                  <c:v>0.34000000000000086</c:v>
                </c:pt>
                <c:pt idx="14">
                  <c:v>0.56999999999999995</c:v>
                </c:pt>
                <c:pt idx="16">
                  <c:v>0.33000000000000518</c:v>
                </c:pt>
                <c:pt idx="18">
                  <c:v>0.47000000000000008</c:v>
                </c:pt>
              </c:numCache>
            </c:numRef>
          </c:val>
          <c:smooth val="0"/>
        </c:ser>
        <c:ser>
          <c:idx val="7"/>
          <c:order val="7"/>
          <c:spPr>
            <a:ln w="3175">
              <a:solidFill>
                <a:srgbClr val="D9D9D9"/>
              </a:solidFill>
              <a:prstDash val="solid"/>
            </a:ln>
          </c:spPr>
          <c:marker>
            <c:symbol val="circle"/>
            <c:size val="4"/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renál.dysf.'!$A$69:$V$69</c:f>
              <c:numCache>
                <c:formatCode>General</c:formatCode>
                <c:ptCount val="22"/>
                <c:pt idx="7">
                  <c:v>0.94000000000000061</c:v>
                </c:pt>
                <c:pt idx="9">
                  <c:v>0.60000000000000064</c:v>
                </c:pt>
                <c:pt idx="11">
                  <c:v>0.38000000000000461</c:v>
                </c:pt>
                <c:pt idx="13">
                  <c:v>0.17</c:v>
                </c:pt>
                <c:pt idx="14">
                  <c:v>0.59000000000000052</c:v>
                </c:pt>
                <c:pt idx="16">
                  <c:v>0.46</c:v>
                </c:pt>
              </c:numCache>
            </c:numRef>
          </c:val>
          <c:smooth val="0"/>
        </c:ser>
        <c:ser>
          <c:idx val="8"/>
          <c:order val="8"/>
          <c:spPr>
            <a:ln w="3175">
              <a:solidFill>
                <a:srgbClr val="D9D9D9"/>
              </a:solidFill>
              <a:prstDash val="solid"/>
            </a:ln>
          </c:spPr>
          <c:marker>
            <c:symbol val="circle"/>
            <c:size val="4"/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renál.dysf.'!$A$70:$V$70</c:f>
              <c:numCache>
                <c:formatCode>General</c:formatCode>
                <c:ptCount val="22"/>
                <c:pt idx="5">
                  <c:v>0.89000000000000157</c:v>
                </c:pt>
                <c:pt idx="7">
                  <c:v>0.46</c:v>
                </c:pt>
                <c:pt idx="9">
                  <c:v>0.36000000000000032</c:v>
                </c:pt>
                <c:pt idx="11">
                  <c:v>0.31000000000000238</c:v>
                </c:pt>
                <c:pt idx="13">
                  <c:v>0.16000000000000034</c:v>
                </c:pt>
                <c:pt idx="14">
                  <c:v>1.22</c:v>
                </c:pt>
                <c:pt idx="16">
                  <c:v>1.08</c:v>
                </c:pt>
                <c:pt idx="18">
                  <c:v>1.1399999999999804</c:v>
                </c:pt>
              </c:numCache>
            </c:numRef>
          </c:val>
          <c:smooth val="0"/>
        </c:ser>
        <c:ser>
          <c:idx val="9"/>
          <c:order val="9"/>
          <c:spPr>
            <a:ln w="3175">
              <a:solidFill>
                <a:srgbClr val="D9D9D9"/>
              </a:solidFill>
              <a:prstDash val="solid"/>
            </a:ln>
          </c:spPr>
          <c:marker>
            <c:symbol val="circle"/>
            <c:size val="4"/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renál.dysf.'!$A$71:$V$71</c:f>
              <c:numCache>
                <c:formatCode>General</c:formatCode>
                <c:ptCount val="22"/>
                <c:pt idx="7">
                  <c:v>0.82000000000000062</c:v>
                </c:pt>
                <c:pt idx="9">
                  <c:v>0.62000000000000877</c:v>
                </c:pt>
                <c:pt idx="11">
                  <c:v>0.52</c:v>
                </c:pt>
                <c:pt idx="13">
                  <c:v>0.42000000000000032</c:v>
                </c:pt>
                <c:pt idx="14">
                  <c:v>0.71000000000000063</c:v>
                </c:pt>
                <c:pt idx="16">
                  <c:v>0.49000000000000032</c:v>
                </c:pt>
                <c:pt idx="18">
                  <c:v>0.4</c:v>
                </c:pt>
              </c:numCache>
            </c:numRef>
          </c:val>
          <c:smooth val="0"/>
        </c:ser>
        <c:ser>
          <c:idx val="10"/>
          <c:order val="10"/>
          <c:spPr>
            <a:ln w="3175">
              <a:solidFill>
                <a:srgbClr val="D9D9D9"/>
              </a:solidFill>
              <a:prstDash val="solid"/>
            </a:ln>
          </c:spPr>
          <c:marker>
            <c:symbol val="circle"/>
            <c:size val="4"/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renál.dysf.'!$A$72:$V$72</c:f>
              <c:numCache>
                <c:formatCode>General</c:formatCode>
                <c:ptCount val="22"/>
                <c:pt idx="4">
                  <c:v>0.87000000000000877</c:v>
                </c:pt>
                <c:pt idx="6">
                  <c:v>0.53</c:v>
                </c:pt>
                <c:pt idx="8">
                  <c:v>0.59000000000000052</c:v>
                </c:pt>
                <c:pt idx="10">
                  <c:v>0.58000000000000052</c:v>
                </c:pt>
                <c:pt idx="13">
                  <c:v>8.0000000000000224E-2</c:v>
                </c:pt>
                <c:pt idx="14">
                  <c:v>1.02</c:v>
                </c:pt>
                <c:pt idx="16">
                  <c:v>1.1200000000000001</c:v>
                </c:pt>
              </c:numCache>
            </c:numRef>
          </c:val>
          <c:smooth val="0"/>
        </c:ser>
        <c:ser>
          <c:idx val="11"/>
          <c:order val="11"/>
          <c:spPr>
            <a:ln w="3175">
              <a:solidFill>
                <a:srgbClr val="D9D9D9"/>
              </a:solidFill>
              <a:prstDash val="solid"/>
            </a:ln>
          </c:spPr>
          <c:marker>
            <c:symbol val="circle"/>
            <c:size val="4"/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renál.dysf.'!$A$73:$V$73</c:f>
              <c:numCache>
                <c:formatCode>General</c:formatCode>
                <c:ptCount val="22"/>
                <c:pt idx="10">
                  <c:v>0.59000000000000052</c:v>
                </c:pt>
                <c:pt idx="12">
                  <c:v>0.43000000000000038</c:v>
                </c:pt>
                <c:pt idx="13">
                  <c:v>9.0000000000000066E-2</c:v>
                </c:pt>
                <c:pt idx="14">
                  <c:v>0.79</c:v>
                </c:pt>
                <c:pt idx="16">
                  <c:v>0.75000000000000888</c:v>
                </c:pt>
                <c:pt idx="18">
                  <c:v>0.8</c:v>
                </c:pt>
              </c:numCache>
            </c:numRef>
          </c:val>
          <c:smooth val="0"/>
        </c:ser>
        <c:ser>
          <c:idx val="12"/>
          <c:order val="12"/>
          <c:spPr>
            <a:ln w="3175">
              <a:solidFill>
                <a:srgbClr val="D9D9D9"/>
              </a:solidFill>
              <a:prstDash val="solid"/>
            </a:ln>
          </c:spPr>
          <c:marker>
            <c:symbol val="circle"/>
            <c:size val="4"/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renál.dysf.'!$A$74:$V$74</c:f>
              <c:numCache>
                <c:formatCode>General</c:formatCode>
                <c:ptCount val="22"/>
                <c:pt idx="5">
                  <c:v>0.38000000000000461</c:v>
                </c:pt>
                <c:pt idx="7">
                  <c:v>0.41000000000000031</c:v>
                </c:pt>
                <c:pt idx="9">
                  <c:v>0.43000000000000038</c:v>
                </c:pt>
                <c:pt idx="11">
                  <c:v>0.32000000000000495</c:v>
                </c:pt>
                <c:pt idx="13">
                  <c:v>0.18000000000000024</c:v>
                </c:pt>
                <c:pt idx="14">
                  <c:v>0.63000000000000944</c:v>
                </c:pt>
                <c:pt idx="16">
                  <c:v>0.58000000000000052</c:v>
                </c:pt>
              </c:numCache>
            </c:numRef>
          </c:val>
          <c:smooth val="0"/>
        </c:ser>
        <c:ser>
          <c:idx val="13"/>
          <c:order val="13"/>
          <c:spPr>
            <a:ln w="3175">
              <a:solidFill>
                <a:srgbClr val="D9D9D9"/>
              </a:solidFill>
              <a:prstDash val="solid"/>
            </a:ln>
          </c:spPr>
          <c:marker>
            <c:symbol val="circle"/>
            <c:size val="4"/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renál.dysf.'!$A$75:$V$75</c:f>
              <c:numCache>
                <c:formatCode>General</c:formatCode>
                <c:ptCount val="22"/>
                <c:pt idx="5">
                  <c:v>0.59000000000000052</c:v>
                </c:pt>
                <c:pt idx="7">
                  <c:v>0.60000000000000064</c:v>
                </c:pt>
                <c:pt idx="9">
                  <c:v>0.58000000000000052</c:v>
                </c:pt>
                <c:pt idx="11">
                  <c:v>0.37000000000000038</c:v>
                </c:pt>
                <c:pt idx="13">
                  <c:v>0.19000000000000034</c:v>
                </c:pt>
                <c:pt idx="14">
                  <c:v>0.72000000000000064</c:v>
                </c:pt>
                <c:pt idx="16">
                  <c:v>0.9</c:v>
                </c:pt>
              </c:numCache>
            </c:numRef>
          </c:val>
          <c:smooth val="0"/>
        </c:ser>
        <c:ser>
          <c:idx val="14"/>
          <c:order val="14"/>
          <c:spPr>
            <a:ln w="3175">
              <a:solidFill>
                <a:srgbClr val="D9D9D9"/>
              </a:solidFill>
              <a:prstDash val="solid"/>
            </a:ln>
          </c:spPr>
          <c:marker>
            <c:symbol val="circle"/>
            <c:size val="4"/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renál.dysf.'!$A$76:$V$76</c:f>
              <c:numCache>
                <c:formatCode>General</c:formatCode>
                <c:ptCount val="22"/>
                <c:pt idx="7">
                  <c:v>0.59000000000000052</c:v>
                </c:pt>
                <c:pt idx="9">
                  <c:v>0.55000000000000004</c:v>
                </c:pt>
                <c:pt idx="11">
                  <c:v>0.52</c:v>
                </c:pt>
                <c:pt idx="13">
                  <c:v>0.14000000000000001</c:v>
                </c:pt>
                <c:pt idx="14">
                  <c:v>1.48</c:v>
                </c:pt>
                <c:pt idx="16">
                  <c:v>1.35</c:v>
                </c:pt>
                <c:pt idx="18">
                  <c:v>1.21</c:v>
                </c:pt>
              </c:numCache>
            </c:numRef>
          </c:val>
          <c:smooth val="0"/>
        </c:ser>
        <c:ser>
          <c:idx val="15"/>
          <c:order val="15"/>
          <c:spPr>
            <a:ln w="3175">
              <a:solidFill>
                <a:srgbClr val="D9D9D9"/>
              </a:solidFill>
              <a:prstDash val="solid"/>
            </a:ln>
          </c:spPr>
          <c:marker>
            <c:symbol val="circle"/>
            <c:size val="4"/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renál.dysf.'!$A$77:$V$77</c:f>
              <c:numCache>
                <c:formatCode>General</c:formatCode>
                <c:ptCount val="22"/>
                <c:pt idx="8">
                  <c:v>0.86000000000000065</c:v>
                </c:pt>
                <c:pt idx="9">
                  <c:v>0.8</c:v>
                </c:pt>
                <c:pt idx="11">
                  <c:v>0.34000000000000086</c:v>
                </c:pt>
                <c:pt idx="13">
                  <c:v>0.16000000000000034</c:v>
                </c:pt>
                <c:pt idx="14">
                  <c:v>1.1700000000000021</c:v>
                </c:pt>
                <c:pt idx="16">
                  <c:v>1.27</c:v>
                </c:pt>
              </c:numCache>
            </c:numRef>
          </c:val>
          <c:smooth val="0"/>
        </c:ser>
        <c:ser>
          <c:idx val="16"/>
          <c:order val="16"/>
          <c:spPr>
            <a:ln w="3175">
              <a:solidFill>
                <a:srgbClr val="D9D9D9"/>
              </a:solidFill>
              <a:prstDash val="solid"/>
            </a:ln>
          </c:spPr>
          <c:marker>
            <c:symbol val="circle"/>
            <c:size val="4"/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renál.dysf.'!$A$78:$V$78</c:f>
              <c:numCache>
                <c:formatCode>General</c:formatCode>
                <c:ptCount val="22"/>
                <c:pt idx="10">
                  <c:v>0.68000000000000205</c:v>
                </c:pt>
                <c:pt idx="11">
                  <c:v>0.32000000000000495</c:v>
                </c:pt>
                <c:pt idx="13">
                  <c:v>0.17</c:v>
                </c:pt>
                <c:pt idx="14">
                  <c:v>1.1000000000000001</c:v>
                </c:pt>
                <c:pt idx="16">
                  <c:v>1.1700000000000021</c:v>
                </c:pt>
              </c:numCache>
            </c:numRef>
          </c:val>
          <c:smooth val="0"/>
        </c:ser>
        <c:ser>
          <c:idx val="17"/>
          <c:order val="17"/>
          <c:spPr>
            <a:ln w="3175">
              <a:solidFill>
                <a:srgbClr val="D9D9D9"/>
              </a:solidFill>
              <a:prstDash val="solid"/>
            </a:ln>
          </c:spPr>
          <c:marker>
            <c:symbol val="circle"/>
            <c:size val="4"/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renál.dysf.'!$A$79:$V$79</c:f>
              <c:numCache>
                <c:formatCode>General</c:formatCode>
                <c:ptCount val="22"/>
                <c:pt idx="5">
                  <c:v>0.68000000000000205</c:v>
                </c:pt>
                <c:pt idx="7">
                  <c:v>0.59000000000000052</c:v>
                </c:pt>
                <c:pt idx="9">
                  <c:v>0.54</c:v>
                </c:pt>
                <c:pt idx="11">
                  <c:v>0.26</c:v>
                </c:pt>
                <c:pt idx="13">
                  <c:v>0.16000000000000034</c:v>
                </c:pt>
                <c:pt idx="14">
                  <c:v>0.94000000000000061</c:v>
                </c:pt>
                <c:pt idx="16">
                  <c:v>0.97000000000000064</c:v>
                </c:pt>
              </c:numCache>
            </c:numRef>
          </c:val>
          <c:smooth val="0"/>
        </c:ser>
        <c:ser>
          <c:idx val="18"/>
          <c:order val="18"/>
          <c:spPr>
            <a:ln w="38100">
              <a:solidFill>
                <a:srgbClr val="00FF00"/>
              </a:solidFill>
              <a:prstDash val="solid"/>
            </a:ln>
          </c:spPr>
          <c:marker>
            <c:spPr>
              <a:solidFill>
                <a:srgbClr val="00FF00"/>
              </a:solidFill>
              <a:ln w="38100">
                <a:solidFill>
                  <a:srgbClr val="00FF00"/>
                </a:solidFill>
                <a:prstDash val="solid"/>
              </a:ln>
            </c:spPr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renál.dysf.'!$A$62:$V$62</c:f>
              <c:numCache>
                <c:formatCode>General</c:formatCode>
                <c:ptCount val="22"/>
                <c:pt idx="0">
                  <c:v>1.29</c:v>
                </c:pt>
                <c:pt idx="1">
                  <c:v>0.73000000000000065</c:v>
                </c:pt>
                <c:pt idx="3">
                  <c:v>0.55000000000000004</c:v>
                </c:pt>
                <c:pt idx="6">
                  <c:v>0.48000000000000032</c:v>
                </c:pt>
                <c:pt idx="9">
                  <c:v>0.4</c:v>
                </c:pt>
                <c:pt idx="10">
                  <c:v>0.35000000000000031</c:v>
                </c:pt>
                <c:pt idx="13">
                  <c:v>0.30000000000000032</c:v>
                </c:pt>
                <c:pt idx="14">
                  <c:v>0.96000000000000063</c:v>
                </c:pt>
                <c:pt idx="16">
                  <c:v>0.83000000000000063</c:v>
                </c:pt>
                <c:pt idx="18">
                  <c:v>0.77000000000000846</c:v>
                </c:pt>
              </c:numCache>
            </c:numRef>
          </c:val>
          <c:smooth val="0"/>
        </c:ser>
        <c:ser>
          <c:idx val="19"/>
          <c:order val="19"/>
          <c:spPr>
            <a:ln w="38100">
              <a:solidFill>
                <a:srgbClr val="993366"/>
              </a:solidFill>
              <a:prstDash val="solid"/>
            </a:ln>
          </c:spPr>
          <c:marker>
            <c:spPr>
              <a:solidFill>
                <a:srgbClr val="993366"/>
              </a:solidFill>
              <a:ln w="38100">
                <a:solidFill>
                  <a:srgbClr val="993366"/>
                </a:solidFill>
                <a:prstDash val="solid"/>
              </a:ln>
            </c:spPr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renál.dysf.'!$A$63:$V$63</c:f>
              <c:numCache>
                <c:formatCode>General</c:formatCode>
                <c:ptCount val="22"/>
                <c:pt idx="5">
                  <c:v>1.1200000000000001</c:v>
                </c:pt>
                <c:pt idx="7">
                  <c:v>0.84000000000000064</c:v>
                </c:pt>
                <c:pt idx="9">
                  <c:v>0.37000000000000038</c:v>
                </c:pt>
                <c:pt idx="11">
                  <c:v>0.29000000000000031</c:v>
                </c:pt>
                <c:pt idx="13">
                  <c:v>0.17</c:v>
                </c:pt>
                <c:pt idx="14">
                  <c:v>0.63000000000000944</c:v>
                </c:pt>
                <c:pt idx="16">
                  <c:v>0.16000000000000034</c:v>
                </c:pt>
                <c:pt idx="18">
                  <c:v>0.29000000000000031</c:v>
                </c:pt>
                <c:pt idx="19">
                  <c:v>0.23</c:v>
                </c:pt>
                <c:pt idx="21">
                  <c:v>0.24000000000000021</c:v>
                </c:pt>
              </c:numCache>
            </c:numRef>
          </c:val>
          <c:smooth val="0"/>
        </c:ser>
        <c:ser>
          <c:idx val="20"/>
          <c:order val="20"/>
          <c:spPr>
            <a:ln w="38100">
              <a:solidFill>
                <a:srgbClr val="003366"/>
              </a:solidFill>
              <a:prstDash val="solid"/>
            </a:ln>
          </c:spPr>
          <c:marker>
            <c:spPr>
              <a:solidFill>
                <a:srgbClr val="003366"/>
              </a:solidFill>
              <a:ln w="38100">
                <a:solidFill>
                  <a:srgbClr val="003366"/>
                </a:solidFill>
                <a:prstDash val="solid"/>
              </a:ln>
            </c:spPr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renál.dysf.'!$A$64:$V$64</c:f>
              <c:numCache>
                <c:formatCode>General</c:formatCode>
                <c:ptCount val="22"/>
                <c:pt idx="4">
                  <c:v>0.96000000000000063</c:v>
                </c:pt>
                <c:pt idx="6">
                  <c:v>0.72000000000000064</c:v>
                </c:pt>
                <c:pt idx="8">
                  <c:v>0.21000000000000021</c:v>
                </c:pt>
                <c:pt idx="10">
                  <c:v>0.12000000000000002</c:v>
                </c:pt>
                <c:pt idx="13">
                  <c:v>0.18000000000000024</c:v>
                </c:pt>
                <c:pt idx="14">
                  <c:v>0.22000000000000033</c:v>
                </c:pt>
              </c:numCache>
            </c:numRef>
          </c:val>
          <c:smooth val="0"/>
        </c:ser>
        <c:ser>
          <c:idx val="21"/>
          <c:order val="21"/>
          <c:spPr>
            <a:ln w="38100">
              <a:solidFill>
                <a:srgbClr val="0000FF"/>
              </a:solidFill>
              <a:prstDash val="solid"/>
            </a:ln>
          </c:spPr>
          <c:marker>
            <c:spPr>
              <a:solidFill>
                <a:srgbClr val="0000FF"/>
              </a:solidFill>
              <a:ln w="38100">
                <a:solidFill>
                  <a:srgbClr val="0000FF"/>
                </a:solidFill>
                <a:prstDash val="solid"/>
              </a:ln>
            </c:spPr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renál.dysf.'!$A$65:$V$65</c:f>
              <c:numCache>
                <c:formatCode>General</c:formatCode>
                <c:ptCount val="22"/>
                <c:pt idx="7">
                  <c:v>1.07</c:v>
                </c:pt>
                <c:pt idx="9">
                  <c:v>0.9</c:v>
                </c:pt>
                <c:pt idx="11">
                  <c:v>0.53</c:v>
                </c:pt>
                <c:pt idx="13">
                  <c:v>0.16000000000000034</c:v>
                </c:pt>
                <c:pt idx="14">
                  <c:v>1.53</c:v>
                </c:pt>
                <c:pt idx="16">
                  <c:v>1.24</c:v>
                </c:pt>
                <c:pt idx="18">
                  <c:v>1.1200000000000001</c:v>
                </c:pt>
                <c:pt idx="19">
                  <c:v>1.1499999999999804</c:v>
                </c:pt>
              </c:numCache>
            </c:numRef>
          </c:val>
          <c:smooth val="0"/>
        </c:ser>
        <c:ser>
          <c:idx val="22"/>
          <c:order val="22"/>
          <c:spPr>
            <a:ln w="38100">
              <a:solidFill>
                <a:srgbClr val="008000"/>
              </a:solidFill>
              <a:prstDash val="solid"/>
            </a:ln>
          </c:spPr>
          <c:marker>
            <c:spPr>
              <a:solidFill>
                <a:srgbClr val="008000"/>
              </a:solidFill>
              <a:ln w="38100">
                <a:solidFill>
                  <a:srgbClr val="008000"/>
                </a:solidFill>
                <a:prstDash val="solid"/>
              </a:ln>
            </c:spPr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renál.dysf.'!$A$66:$V$66</c:f>
              <c:numCache>
                <c:formatCode>General</c:formatCode>
                <c:ptCount val="22"/>
                <c:pt idx="9">
                  <c:v>0.96000000000000063</c:v>
                </c:pt>
                <c:pt idx="11">
                  <c:v>0.5</c:v>
                </c:pt>
                <c:pt idx="13">
                  <c:v>0.31000000000000238</c:v>
                </c:pt>
                <c:pt idx="14">
                  <c:v>1.1499999999999804</c:v>
                </c:pt>
                <c:pt idx="16">
                  <c:v>1.1200000000000001</c:v>
                </c:pt>
                <c:pt idx="18">
                  <c:v>1.02</c:v>
                </c:pt>
                <c:pt idx="19">
                  <c:v>1.1299999999999804</c:v>
                </c:pt>
              </c:numCache>
            </c:numRef>
          </c:val>
          <c:smooth val="0"/>
        </c:ser>
        <c:ser>
          <c:idx val="23"/>
          <c:order val="23"/>
          <c:spPr>
            <a:ln w="38100">
              <a:solidFill>
                <a:srgbClr val="FF9900"/>
              </a:solidFill>
              <a:prstDash val="solid"/>
            </a:ln>
          </c:spPr>
          <c:marker>
            <c:spPr>
              <a:solidFill>
                <a:srgbClr val="FF9900"/>
              </a:solidFill>
              <a:ln w="38100">
                <a:solidFill>
                  <a:srgbClr val="FF9900"/>
                </a:solidFill>
                <a:prstDash val="solid"/>
              </a:ln>
            </c:spPr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renál.dysf.'!$A$67:$V$67</c:f>
              <c:numCache>
                <c:formatCode>General</c:formatCode>
                <c:ptCount val="22"/>
                <c:pt idx="3">
                  <c:v>1.03</c:v>
                </c:pt>
                <c:pt idx="4">
                  <c:v>0.51</c:v>
                </c:pt>
                <c:pt idx="6">
                  <c:v>0.48000000000000032</c:v>
                </c:pt>
                <c:pt idx="8">
                  <c:v>0.38000000000000461</c:v>
                </c:pt>
                <c:pt idx="10">
                  <c:v>0.34000000000000086</c:v>
                </c:pt>
                <c:pt idx="13">
                  <c:v>0.28000000000000008</c:v>
                </c:pt>
                <c:pt idx="14">
                  <c:v>0.42000000000000032</c:v>
                </c:pt>
                <c:pt idx="16">
                  <c:v>0.53</c:v>
                </c:pt>
              </c:numCache>
            </c:numRef>
          </c:val>
          <c:smooth val="0"/>
        </c:ser>
        <c:ser>
          <c:idx val="24"/>
          <c:order val="24"/>
          <c:spPr>
            <a:ln w="38100">
              <a:solidFill>
                <a:srgbClr val="9999FF"/>
              </a:solidFill>
              <a:prstDash val="solid"/>
            </a:ln>
          </c:spPr>
          <c:marker>
            <c:spPr>
              <a:solidFill>
                <a:srgbClr val="9999FF"/>
              </a:solidFill>
              <a:ln w="38100">
                <a:solidFill>
                  <a:srgbClr val="9999FF"/>
                </a:solidFill>
                <a:prstDash val="solid"/>
              </a:ln>
            </c:spPr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renál.dysf.'!$A$68:$V$68</c:f>
              <c:numCache>
                <c:formatCode>General</c:formatCode>
                <c:ptCount val="22"/>
                <c:pt idx="7">
                  <c:v>0.76000000000000989</c:v>
                </c:pt>
                <c:pt idx="9">
                  <c:v>0.48000000000000032</c:v>
                </c:pt>
                <c:pt idx="11">
                  <c:v>0.24000000000000021</c:v>
                </c:pt>
                <c:pt idx="13">
                  <c:v>0.34000000000000086</c:v>
                </c:pt>
                <c:pt idx="14">
                  <c:v>0.56999999999999995</c:v>
                </c:pt>
                <c:pt idx="16">
                  <c:v>0.33000000000000518</c:v>
                </c:pt>
                <c:pt idx="18">
                  <c:v>0.47000000000000008</c:v>
                </c:pt>
              </c:numCache>
            </c:numRef>
          </c:val>
          <c:smooth val="0"/>
        </c:ser>
        <c:ser>
          <c:idx val="25"/>
          <c:order val="25"/>
          <c:spPr>
            <a:ln w="38100">
              <a:solidFill>
                <a:srgbClr val="FF8080"/>
              </a:solidFill>
              <a:prstDash val="solid"/>
            </a:ln>
          </c:spPr>
          <c:marker>
            <c:spPr>
              <a:solidFill>
                <a:srgbClr val="FF8080"/>
              </a:solidFill>
              <a:ln w="38100">
                <a:solidFill>
                  <a:srgbClr val="FF8080"/>
                </a:solidFill>
                <a:prstDash val="solid"/>
              </a:ln>
            </c:spPr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renál.dysf.'!$A$69:$V$69</c:f>
              <c:numCache>
                <c:formatCode>General</c:formatCode>
                <c:ptCount val="22"/>
                <c:pt idx="7">
                  <c:v>0.94000000000000061</c:v>
                </c:pt>
                <c:pt idx="9">
                  <c:v>0.60000000000000064</c:v>
                </c:pt>
                <c:pt idx="11">
                  <c:v>0.38000000000000461</c:v>
                </c:pt>
                <c:pt idx="13">
                  <c:v>0.17</c:v>
                </c:pt>
                <c:pt idx="14">
                  <c:v>0.59000000000000052</c:v>
                </c:pt>
                <c:pt idx="16">
                  <c:v>0.46</c:v>
                </c:pt>
              </c:numCache>
            </c:numRef>
          </c:val>
          <c:smooth val="0"/>
        </c:ser>
        <c:ser>
          <c:idx val="26"/>
          <c:order val="26"/>
          <c:spPr>
            <a:ln w="38100">
              <a:solidFill>
                <a:schemeClr val="bg2">
                  <a:lumMod val="25000"/>
                </a:schemeClr>
              </a:solidFill>
              <a:prstDash val="solid"/>
            </a:ln>
          </c:spPr>
          <c:marker>
            <c:spPr>
              <a:solidFill>
                <a:srgbClr val="FFCC99"/>
              </a:solidFill>
              <a:ln w="38100">
                <a:solidFill>
                  <a:schemeClr val="bg2">
                    <a:lumMod val="25000"/>
                  </a:schemeClr>
                </a:solidFill>
                <a:prstDash val="solid"/>
              </a:ln>
            </c:spPr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renál.dysf.'!$A$70:$V$70</c:f>
              <c:numCache>
                <c:formatCode>General</c:formatCode>
                <c:ptCount val="22"/>
                <c:pt idx="5">
                  <c:v>0.89000000000000157</c:v>
                </c:pt>
                <c:pt idx="7">
                  <c:v>0.46</c:v>
                </c:pt>
                <c:pt idx="9">
                  <c:v>0.36000000000000032</c:v>
                </c:pt>
                <c:pt idx="11">
                  <c:v>0.31000000000000238</c:v>
                </c:pt>
                <c:pt idx="13">
                  <c:v>0.16000000000000034</c:v>
                </c:pt>
                <c:pt idx="14">
                  <c:v>1.22</c:v>
                </c:pt>
                <c:pt idx="16">
                  <c:v>1.08</c:v>
                </c:pt>
                <c:pt idx="18">
                  <c:v>1.1399999999999804</c:v>
                </c:pt>
              </c:numCache>
            </c:numRef>
          </c:val>
          <c:smooth val="0"/>
        </c:ser>
        <c:ser>
          <c:idx val="27"/>
          <c:order val="27"/>
          <c:spPr>
            <a:ln w="38100">
              <a:solidFill>
                <a:srgbClr val="9999FF"/>
              </a:solidFill>
              <a:prstDash val="solid"/>
            </a:ln>
          </c:spPr>
          <c:marker>
            <c:spPr>
              <a:solidFill>
                <a:srgbClr val="9999FF"/>
              </a:solidFill>
              <a:ln w="38100">
                <a:solidFill>
                  <a:srgbClr val="666699"/>
                </a:solidFill>
                <a:prstDash val="solid"/>
              </a:ln>
            </c:spPr>
          </c:marker>
          <c:dPt>
            <c:idx val="9"/>
            <c:marker>
              <c:spPr>
                <a:solidFill>
                  <a:srgbClr val="333333"/>
                </a:solidFill>
                <a:ln w="38100">
                  <a:solidFill>
                    <a:srgbClr val="333333"/>
                  </a:solidFill>
                  <a:prstDash val="solid"/>
                </a:ln>
              </c:spPr>
            </c:marker>
            <c:bubble3D val="0"/>
            <c:spPr>
              <a:ln w="38100">
                <a:solidFill>
                  <a:srgbClr val="333333"/>
                </a:solidFill>
                <a:prstDash val="solid"/>
              </a:ln>
            </c:spPr>
          </c:dPt>
          <c:dPt>
            <c:idx val="11"/>
            <c:marker>
              <c:spPr>
                <a:solidFill>
                  <a:srgbClr val="000000"/>
                </a:solidFill>
                <a:ln w="38100">
                  <a:solidFill>
                    <a:srgbClr val="000000"/>
                  </a:solidFill>
                  <a:prstDash val="solid"/>
                </a:ln>
              </c:spPr>
            </c:marker>
            <c:bubble3D val="0"/>
            <c:spPr>
              <a:ln w="38100">
                <a:solidFill>
                  <a:srgbClr val="333333"/>
                </a:solidFill>
                <a:prstDash val="solid"/>
              </a:ln>
            </c:spPr>
          </c:dPt>
          <c:dPt>
            <c:idx val="13"/>
            <c:marker>
              <c:spPr>
                <a:solidFill>
                  <a:srgbClr val="000000"/>
                </a:solidFill>
                <a:ln w="38100">
                  <a:solidFill>
                    <a:srgbClr val="000000"/>
                  </a:solidFill>
                  <a:prstDash val="solid"/>
                </a:ln>
              </c:spPr>
            </c:marker>
            <c:bubble3D val="0"/>
            <c:spPr>
              <a:ln w="38100">
                <a:solidFill>
                  <a:srgbClr val="000000"/>
                </a:solidFill>
                <a:prstDash val="solid"/>
              </a:ln>
            </c:spPr>
          </c:dPt>
          <c:dPt>
            <c:idx val="14"/>
            <c:marker>
              <c:spPr>
                <a:solidFill>
                  <a:srgbClr val="000000"/>
                </a:solidFill>
                <a:ln w="38100">
                  <a:solidFill>
                    <a:srgbClr val="000000"/>
                  </a:solidFill>
                  <a:prstDash val="solid"/>
                </a:ln>
              </c:spPr>
            </c:marker>
            <c:bubble3D val="0"/>
            <c:spPr>
              <a:ln w="38100">
                <a:solidFill>
                  <a:srgbClr val="000000"/>
                </a:solidFill>
                <a:prstDash val="solid"/>
              </a:ln>
            </c:spPr>
          </c:dPt>
          <c:dPt>
            <c:idx val="16"/>
            <c:marker>
              <c:spPr>
                <a:solidFill>
                  <a:srgbClr val="000000"/>
                </a:solidFill>
                <a:ln w="38100">
                  <a:solidFill>
                    <a:srgbClr val="000000"/>
                  </a:solidFill>
                  <a:prstDash val="solid"/>
                </a:ln>
              </c:spPr>
            </c:marker>
            <c:bubble3D val="0"/>
            <c:spPr>
              <a:ln w="38100">
                <a:solidFill>
                  <a:srgbClr val="000000"/>
                </a:solidFill>
                <a:prstDash val="solid"/>
              </a:ln>
            </c:spPr>
          </c:dPt>
          <c:dPt>
            <c:idx val="18"/>
            <c:marker>
              <c:spPr>
                <a:solidFill>
                  <a:srgbClr val="000000"/>
                </a:solidFill>
                <a:ln w="38100">
                  <a:solidFill>
                    <a:srgbClr val="000000"/>
                  </a:solidFill>
                  <a:prstDash val="solid"/>
                </a:ln>
              </c:spPr>
            </c:marker>
            <c:bubble3D val="0"/>
            <c:spPr>
              <a:ln w="38100">
                <a:solidFill>
                  <a:srgbClr val="000000"/>
                </a:solidFill>
                <a:prstDash val="solid"/>
              </a:ln>
            </c:spPr>
          </c:dPt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renál.dysf.'!$A$71:$V$71</c:f>
              <c:numCache>
                <c:formatCode>General</c:formatCode>
                <c:ptCount val="22"/>
                <c:pt idx="7">
                  <c:v>0.82000000000000062</c:v>
                </c:pt>
                <c:pt idx="9">
                  <c:v>0.62000000000000877</c:v>
                </c:pt>
                <c:pt idx="11">
                  <c:v>0.52</c:v>
                </c:pt>
                <c:pt idx="13">
                  <c:v>0.42000000000000032</c:v>
                </c:pt>
                <c:pt idx="14">
                  <c:v>0.71000000000000063</c:v>
                </c:pt>
                <c:pt idx="16">
                  <c:v>0.49000000000000032</c:v>
                </c:pt>
                <c:pt idx="18">
                  <c:v>0.4</c:v>
                </c:pt>
              </c:numCache>
            </c:numRef>
          </c:val>
          <c:smooth val="0"/>
        </c:ser>
        <c:ser>
          <c:idx val="28"/>
          <c:order val="28"/>
          <c:spPr>
            <a:ln w="38100">
              <a:solidFill>
                <a:srgbClr val="99CCFF"/>
              </a:solidFill>
              <a:prstDash val="solid"/>
            </a:ln>
          </c:spPr>
          <c:marker>
            <c:spPr>
              <a:solidFill>
                <a:srgbClr val="C0C0C0"/>
              </a:solidFill>
              <a:ln w="38100">
                <a:solidFill>
                  <a:srgbClr val="99CCFF"/>
                </a:solidFill>
                <a:prstDash val="solid"/>
              </a:ln>
            </c:spPr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renál.dysf.'!$A$72:$V$72</c:f>
              <c:numCache>
                <c:formatCode>General</c:formatCode>
                <c:ptCount val="22"/>
                <c:pt idx="4">
                  <c:v>0.87000000000000877</c:v>
                </c:pt>
                <c:pt idx="6">
                  <c:v>0.53</c:v>
                </c:pt>
                <c:pt idx="8">
                  <c:v>0.59000000000000052</c:v>
                </c:pt>
                <c:pt idx="10">
                  <c:v>0.58000000000000052</c:v>
                </c:pt>
                <c:pt idx="13">
                  <c:v>8.0000000000000224E-2</c:v>
                </c:pt>
                <c:pt idx="14">
                  <c:v>1.02</c:v>
                </c:pt>
                <c:pt idx="16">
                  <c:v>1.1200000000000001</c:v>
                </c:pt>
              </c:numCache>
            </c:numRef>
          </c:val>
          <c:smooth val="0"/>
        </c:ser>
        <c:ser>
          <c:idx val="29"/>
          <c:order val="29"/>
          <c:spPr>
            <a:ln w="38100">
              <a:solidFill>
                <a:srgbClr val="FF8080"/>
              </a:solidFill>
              <a:prstDash val="solid"/>
            </a:ln>
          </c:spPr>
          <c:marker>
            <c:spPr>
              <a:solidFill>
                <a:srgbClr val="FF8080"/>
              </a:solidFill>
              <a:ln w="38100">
                <a:solidFill>
                  <a:srgbClr val="FF8080"/>
                </a:solidFill>
                <a:prstDash val="solid"/>
              </a:ln>
            </c:spPr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renál.dysf.'!$A$73:$V$73</c:f>
              <c:numCache>
                <c:formatCode>General</c:formatCode>
                <c:ptCount val="22"/>
                <c:pt idx="10">
                  <c:v>0.59000000000000052</c:v>
                </c:pt>
                <c:pt idx="12">
                  <c:v>0.43000000000000038</c:v>
                </c:pt>
                <c:pt idx="13">
                  <c:v>9.0000000000000066E-2</c:v>
                </c:pt>
                <c:pt idx="14">
                  <c:v>0.79</c:v>
                </c:pt>
                <c:pt idx="16">
                  <c:v>0.75000000000000888</c:v>
                </c:pt>
                <c:pt idx="18">
                  <c:v>0.8</c:v>
                </c:pt>
              </c:numCache>
            </c:numRef>
          </c:val>
          <c:smooth val="0"/>
        </c:ser>
        <c:ser>
          <c:idx val="30"/>
          <c:order val="30"/>
          <c:spPr>
            <a:ln w="38100">
              <a:solidFill>
                <a:srgbClr val="00FFFF"/>
              </a:solidFill>
              <a:prstDash val="solid"/>
            </a:ln>
          </c:spPr>
          <c:marker>
            <c:spPr>
              <a:solidFill>
                <a:srgbClr val="C0C0C0"/>
              </a:solidFill>
              <a:ln w="38100">
                <a:solidFill>
                  <a:srgbClr val="00FFFF"/>
                </a:solidFill>
                <a:prstDash val="solid"/>
              </a:ln>
            </c:spPr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renál.dysf.'!$A$74:$V$74</c:f>
              <c:numCache>
                <c:formatCode>General</c:formatCode>
                <c:ptCount val="22"/>
                <c:pt idx="5">
                  <c:v>0.38000000000000461</c:v>
                </c:pt>
                <c:pt idx="7">
                  <c:v>0.41000000000000031</c:v>
                </c:pt>
                <c:pt idx="9">
                  <c:v>0.43000000000000038</c:v>
                </c:pt>
                <c:pt idx="11">
                  <c:v>0.32000000000000495</c:v>
                </c:pt>
                <c:pt idx="13">
                  <c:v>0.18000000000000024</c:v>
                </c:pt>
                <c:pt idx="14">
                  <c:v>0.63000000000000944</c:v>
                </c:pt>
                <c:pt idx="16">
                  <c:v>0.58000000000000052</c:v>
                </c:pt>
              </c:numCache>
            </c:numRef>
          </c:val>
          <c:smooth val="0"/>
        </c:ser>
        <c:ser>
          <c:idx val="31"/>
          <c:order val="31"/>
          <c:spPr>
            <a:ln w="38100">
              <a:solidFill>
                <a:srgbClr val="FF99CC"/>
              </a:solidFill>
              <a:prstDash val="solid"/>
            </a:ln>
          </c:spPr>
          <c:marker>
            <c:spPr>
              <a:solidFill>
                <a:srgbClr val="C0C0C0"/>
              </a:solidFill>
              <a:ln w="38100">
                <a:solidFill>
                  <a:srgbClr val="FF99CC"/>
                </a:solidFill>
                <a:prstDash val="solid"/>
              </a:ln>
            </c:spPr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renál.dysf.'!$A$75:$V$75</c:f>
              <c:numCache>
                <c:formatCode>General</c:formatCode>
                <c:ptCount val="22"/>
                <c:pt idx="5">
                  <c:v>0.59000000000000052</c:v>
                </c:pt>
                <c:pt idx="7">
                  <c:v>0.60000000000000064</c:v>
                </c:pt>
                <c:pt idx="9">
                  <c:v>0.58000000000000052</c:v>
                </c:pt>
                <c:pt idx="11">
                  <c:v>0.37000000000000038</c:v>
                </c:pt>
                <c:pt idx="13">
                  <c:v>0.19000000000000034</c:v>
                </c:pt>
                <c:pt idx="14">
                  <c:v>0.72000000000000064</c:v>
                </c:pt>
                <c:pt idx="16">
                  <c:v>0.9</c:v>
                </c:pt>
              </c:numCache>
            </c:numRef>
          </c:val>
          <c:smooth val="0"/>
        </c:ser>
        <c:ser>
          <c:idx val="32"/>
          <c:order val="32"/>
          <c:spPr>
            <a:ln w="38100">
              <a:solidFill>
                <a:srgbClr val="99CC00"/>
              </a:solidFill>
              <a:prstDash val="solid"/>
            </a:ln>
          </c:spPr>
          <c:marker>
            <c:spPr>
              <a:solidFill>
                <a:srgbClr val="99CC00"/>
              </a:solidFill>
              <a:ln w="38100">
                <a:solidFill>
                  <a:srgbClr val="99CC00"/>
                </a:solidFill>
                <a:prstDash val="solid"/>
              </a:ln>
            </c:spPr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renál.dysf.'!$A$76:$V$76</c:f>
              <c:numCache>
                <c:formatCode>General</c:formatCode>
                <c:ptCount val="22"/>
                <c:pt idx="7">
                  <c:v>0.59000000000000052</c:v>
                </c:pt>
                <c:pt idx="9">
                  <c:v>0.55000000000000004</c:v>
                </c:pt>
                <c:pt idx="11">
                  <c:v>0.52</c:v>
                </c:pt>
                <c:pt idx="13">
                  <c:v>0.14000000000000001</c:v>
                </c:pt>
                <c:pt idx="14">
                  <c:v>1.48</c:v>
                </c:pt>
                <c:pt idx="16">
                  <c:v>1.35</c:v>
                </c:pt>
                <c:pt idx="18">
                  <c:v>1.21</c:v>
                </c:pt>
              </c:numCache>
            </c:numRef>
          </c:val>
          <c:smooth val="0"/>
        </c:ser>
        <c:ser>
          <c:idx val="33"/>
          <c:order val="33"/>
          <c:spPr>
            <a:ln w="57150">
              <a:solidFill>
                <a:srgbClr val="CC99FF"/>
              </a:solidFill>
              <a:prstDash val="solid"/>
            </a:ln>
          </c:spPr>
          <c:marker>
            <c:spPr>
              <a:solidFill>
                <a:srgbClr val="C0C0C0"/>
              </a:solidFill>
              <a:ln w="57150">
                <a:solidFill>
                  <a:srgbClr val="CC99FF"/>
                </a:solidFill>
                <a:prstDash val="solid"/>
              </a:ln>
            </c:spPr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renál.dysf.'!$A$77:$V$77</c:f>
              <c:numCache>
                <c:formatCode>General</c:formatCode>
                <c:ptCount val="22"/>
                <c:pt idx="8">
                  <c:v>0.86000000000000065</c:v>
                </c:pt>
                <c:pt idx="9">
                  <c:v>0.8</c:v>
                </c:pt>
                <c:pt idx="11">
                  <c:v>0.34000000000000086</c:v>
                </c:pt>
                <c:pt idx="13">
                  <c:v>0.16000000000000034</c:v>
                </c:pt>
                <c:pt idx="14">
                  <c:v>1.1700000000000021</c:v>
                </c:pt>
                <c:pt idx="16">
                  <c:v>1.27</c:v>
                </c:pt>
              </c:numCache>
            </c:numRef>
          </c:val>
          <c:smooth val="0"/>
        </c:ser>
        <c:ser>
          <c:idx val="34"/>
          <c:order val="34"/>
          <c:spPr>
            <a:ln w="38100">
              <a:solidFill>
                <a:schemeClr val="accent5">
                  <a:lumMod val="75000"/>
                </a:schemeClr>
              </a:solidFill>
              <a:prstDash val="solid"/>
            </a:ln>
          </c:spPr>
          <c:marker>
            <c:spPr>
              <a:ln w="38100">
                <a:solidFill>
                  <a:schemeClr val="accent5">
                    <a:lumMod val="75000"/>
                  </a:schemeClr>
                </a:solidFill>
              </a:ln>
            </c:spPr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renál.dysf.'!$A$78:$V$78</c:f>
              <c:numCache>
                <c:formatCode>General</c:formatCode>
                <c:ptCount val="22"/>
                <c:pt idx="10">
                  <c:v>0.68000000000000205</c:v>
                </c:pt>
                <c:pt idx="11">
                  <c:v>0.32000000000000495</c:v>
                </c:pt>
                <c:pt idx="13">
                  <c:v>0.17</c:v>
                </c:pt>
                <c:pt idx="14">
                  <c:v>1.1000000000000001</c:v>
                </c:pt>
                <c:pt idx="16">
                  <c:v>1.1700000000000021</c:v>
                </c:pt>
              </c:numCache>
            </c:numRef>
          </c:val>
          <c:smooth val="0"/>
        </c:ser>
        <c:ser>
          <c:idx val="35"/>
          <c:order val="35"/>
          <c:spPr>
            <a:ln w="38100">
              <a:solidFill>
                <a:srgbClr val="969696"/>
              </a:solidFill>
              <a:prstDash val="solid"/>
            </a:ln>
          </c:spPr>
          <c:marker>
            <c:spPr>
              <a:solidFill>
                <a:srgbClr val="969696"/>
              </a:solidFill>
              <a:ln w="38100">
                <a:solidFill>
                  <a:srgbClr val="969696"/>
                </a:solidFill>
                <a:prstDash val="solid"/>
              </a:ln>
            </c:spPr>
          </c:marker>
          <c:cat>
            <c:numRef>
              <c:f>'Graf 3 renál.dysf.'!$A$61:$V$61</c:f>
              <c:numCache>
                <c:formatCode>General</c:formatCode>
                <c:ptCount val="22"/>
                <c:pt idx="0">
                  <c:v>-13</c:v>
                </c:pt>
                <c:pt idx="1">
                  <c:v>-12</c:v>
                </c:pt>
                <c:pt idx="2">
                  <c:v>-11</c:v>
                </c:pt>
                <c:pt idx="3">
                  <c:v>-10</c:v>
                </c:pt>
                <c:pt idx="4">
                  <c:v>-9</c:v>
                </c:pt>
                <c:pt idx="5">
                  <c:v>-8</c:v>
                </c:pt>
                <c:pt idx="6">
                  <c:v>-7</c:v>
                </c:pt>
                <c:pt idx="7">
                  <c:v>-6</c:v>
                </c:pt>
                <c:pt idx="8">
                  <c:v>-5</c:v>
                </c:pt>
                <c:pt idx="9">
                  <c:v>-4</c:v>
                </c:pt>
                <c:pt idx="10">
                  <c:v>-3</c:v>
                </c:pt>
                <c:pt idx="11">
                  <c:v>-2</c:v>
                </c:pt>
                <c:pt idx="12">
                  <c:v>-1</c:v>
                </c:pt>
                <c:pt idx="13">
                  <c:v>0</c:v>
                </c:pt>
                <c:pt idx="14">
                  <c:v>1</c:v>
                </c:pt>
                <c:pt idx="15">
                  <c:v>2</c:v>
                </c:pt>
                <c:pt idx="16">
                  <c:v>3</c:v>
                </c:pt>
                <c:pt idx="17">
                  <c:v>4</c:v>
                </c:pt>
                <c:pt idx="18">
                  <c:v>5</c:v>
                </c:pt>
                <c:pt idx="19">
                  <c:v>7</c:v>
                </c:pt>
                <c:pt idx="20">
                  <c:v>8</c:v>
                </c:pt>
                <c:pt idx="21">
                  <c:v>9</c:v>
                </c:pt>
              </c:numCache>
            </c:numRef>
          </c:cat>
          <c:val>
            <c:numRef>
              <c:f>'Graf 3 renál.dysf.'!$A$79:$V$79</c:f>
              <c:numCache>
                <c:formatCode>General</c:formatCode>
                <c:ptCount val="22"/>
                <c:pt idx="5">
                  <c:v>0.68000000000000205</c:v>
                </c:pt>
                <c:pt idx="7">
                  <c:v>0.59000000000000052</c:v>
                </c:pt>
                <c:pt idx="9">
                  <c:v>0.54</c:v>
                </c:pt>
                <c:pt idx="11">
                  <c:v>0.26</c:v>
                </c:pt>
                <c:pt idx="13">
                  <c:v>0.16000000000000034</c:v>
                </c:pt>
                <c:pt idx="14">
                  <c:v>0.94000000000000061</c:v>
                </c:pt>
                <c:pt idx="16">
                  <c:v>0.97000000000000064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3947392"/>
        <c:axId val="333947784"/>
      </c:lineChart>
      <c:catAx>
        <c:axId val="3339473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cs-CZ" sz="1400" dirty="0"/>
                  <a:t>roky po </a:t>
                </a:r>
                <a:r>
                  <a:rPr lang="cs-CZ" sz="1400" dirty="0" err="1"/>
                  <a:t>tx</a:t>
                </a:r>
                <a:r>
                  <a:rPr lang="cs-CZ" sz="1400" dirty="0"/>
                  <a:t> ledviny</a:t>
                </a:r>
              </a:p>
            </c:rich>
          </c:tx>
          <c:layout>
            <c:manualLayout>
              <c:xMode val="edge"/>
              <c:yMode val="edge"/>
              <c:x val="0.75286269236941716"/>
              <c:y val="0.9105702390311062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solidFill>
            <a:schemeClr val="bg1"/>
          </a:solidFill>
          <a:ln>
            <a:solidFill>
              <a:srgbClr val="080808"/>
            </a:solidFill>
            <a:tailEnd type="none" w="sm" len="sm"/>
          </a:ln>
        </c:spPr>
        <c:txPr>
          <a:bodyPr/>
          <a:lstStyle/>
          <a:p>
            <a:pPr>
              <a:defRPr sz="1400">
                <a:solidFill>
                  <a:srgbClr val="080808"/>
                </a:solidFill>
              </a:defRPr>
            </a:pPr>
            <a:endParaRPr lang="cs-CZ"/>
          </a:p>
        </c:txPr>
        <c:crossAx val="333947784"/>
        <c:crosses val="autoZero"/>
        <c:auto val="1"/>
        <c:lblAlgn val="ctr"/>
        <c:lblOffset val="100"/>
        <c:noMultiLvlLbl val="0"/>
      </c:catAx>
      <c:valAx>
        <c:axId val="333947784"/>
        <c:scaling>
          <c:orientation val="minMax"/>
        </c:scaling>
        <c:delete val="0"/>
        <c:axPos val="l"/>
        <c:numFmt formatCode="General" sourceLinked="1"/>
        <c:majorTickMark val="cross"/>
        <c:minorTickMark val="none"/>
        <c:tickLblPos val="nextTo"/>
        <c:spPr>
          <a:noFill/>
          <a:ln w="9525">
            <a:solidFill>
              <a:srgbClr val="080808"/>
            </a:solidFill>
          </a:ln>
        </c:spPr>
        <c:txPr>
          <a:bodyPr/>
          <a:lstStyle/>
          <a:p>
            <a:pPr>
              <a:defRPr sz="1400">
                <a:solidFill>
                  <a:srgbClr val="080808"/>
                </a:solidFill>
              </a:defRPr>
            </a:pPr>
            <a:endParaRPr lang="cs-CZ"/>
          </a:p>
        </c:txPr>
        <c:crossAx val="333947392"/>
        <c:crossesAt val="14"/>
        <c:crossBetween val="midCat"/>
      </c:valAx>
      <c:spPr>
        <a:solidFill>
          <a:schemeClr val="accent2">
            <a:lumMod val="20000"/>
            <a:lumOff val="80000"/>
            <a:alpha val="82000"/>
          </a:schemeClr>
        </a:solidFill>
        <a:ln w="38100"/>
      </c:spPr>
    </c:plotArea>
    <c:plotVisOnly val="1"/>
    <c:dispBlanksAs val="span"/>
    <c:showDLblsOverMax val="0"/>
  </c:chart>
  <c:spPr>
    <a:solidFill>
      <a:schemeClr val="bg1"/>
    </a:solidFill>
    <a:ln w="57150">
      <a:noFill/>
    </a:ln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chemeClr val="bg1">
            <a:lumMod val="85000"/>
          </a:scheme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839730650107112E-2"/>
          <c:y val="3.7429475639066095E-2"/>
          <c:w val="0.92716026934989293"/>
          <c:h val="0.89497119563976679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</c:spPr>
          <c:invertIfNegative val="0"/>
          <c:dPt>
            <c:idx val="12"/>
            <c:invertIfNegative val="0"/>
            <c:bubble3D val="0"/>
            <c:spPr>
              <a:solidFill>
                <a:schemeClr val="accent3"/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cs-CZ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List1!$B$38:$N$38</c:f>
              <c:numCache>
                <c:formatCode>General</c:formatCode>
                <c:ptCount val="13"/>
                <c:pt idx="0">
                  <c:v>1</c:v>
                </c:pt>
                <c:pt idx="1">
                  <c:v>6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12</c:v>
                </c:pt>
                <c:pt idx="6">
                  <c:v>12</c:v>
                </c:pt>
                <c:pt idx="7">
                  <c:v>9</c:v>
                </c:pt>
                <c:pt idx="8">
                  <c:v>20</c:v>
                </c:pt>
                <c:pt idx="9">
                  <c:v>15</c:v>
                </c:pt>
                <c:pt idx="10">
                  <c:v>13</c:v>
                </c:pt>
                <c:pt idx="11">
                  <c:v>17</c:v>
                </c:pt>
                <c:pt idx="12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74255352"/>
        <c:axId val="374255744"/>
        <c:axId val="0"/>
      </c:bar3DChart>
      <c:catAx>
        <c:axId val="3742553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aseline="0">
                <a:solidFill>
                  <a:schemeClr val="bg1"/>
                </a:solidFill>
              </a:defRPr>
            </a:pPr>
            <a:endParaRPr lang="cs-CZ"/>
          </a:p>
        </c:txPr>
        <c:crossAx val="374255744"/>
        <c:crosses val="autoZero"/>
        <c:auto val="1"/>
        <c:lblAlgn val="ctr"/>
        <c:lblOffset val="100"/>
        <c:noMultiLvlLbl val="0"/>
      </c:catAx>
      <c:valAx>
        <c:axId val="374255744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374255352"/>
        <c:crosses val="autoZero"/>
        <c:crossBetween val="between"/>
      </c:valAx>
      <c:spPr>
        <a:solidFill>
          <a:schemeClr val="bg1"/>
        </a:solidFill>
        <a:ln>
          <a:solidFill>
            <a:schemeClr val="bg1">
              <a:lumMod val="85000"/>
            </a:schemeClr>
          </a:solidFill>
        </a:ln>
      </c:spPr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0.62326</cdr:x>
      <cdr:y>0.76503</cdr:y>
    </cdr:from>
    <cdr:to>
      <cdr:x>0.68818</cdr:x>
      <cdr:y>0.96</cdr:y>
    </cdr:to>
    <cdr:sp macro="" textlink="">
      <cdr:nvSpPr>
        <cdr:cNvPr id="2" name="Zaoblený obdélník 1"/>
        <cdr:cNvSpPr/>
      </cdr:nvSpPr>
      <cdr:spPr>
        <a:xfrm xmlns:a="http://schemas.openxmlformats.org/drawingml/2006/main">
          <a:off x="3612500" y="2754414"/>
          <a:ext cx="376285" cy="701970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accent1">
            <a:alpha val="32000"/>
          </a:schemeClr>
        </a:solidFill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cs-CZ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0.17719</cdr:x>
      <cdr:y>0.46068</cdr:y>
    </cdr:from>
    <cdr:to>
      <cdr:x>0.43478</cdr:x>
      <cdr:y>0.62015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586918" y="1127870"/>
          <a:ext cx="853242" cy="3904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cs-CZ" sz="1800" dirty="0" smtClean="0">
              <a:solidFill>
                <a:schemeClr val="bg1"/>
              </a:solidFill>
              <a:latin typeface="Monotype Corsiva" pitchFamily="66" charset="0"/>
            </a:rPr>
            <a:t>29%</a:t>
          </a:r>
          <a:endParaRPr lang="cs-CZ" sz="1800" dirty="0">
            <a:solidFill>
              <a:schemeClr val="bg1"/>
            </a:solidFill>
            <a:latin typeface="Monotype Corsiva" pitchFamily="66" charset="0"/>
          </a:endParaRPr>
        </a:p>
      </cdr:txBody>
    </cdr:sp>
  </cdr:relSizeAnchor>
  <cdr:relSizeAnchor xmlns:cdr="http://schemas.openxmlformats.org/drawingml/2006/chartDrawing">
    <cdr:from>
      <cdr:x>0.6087</cdr:x>
      <cdr:y>0.6</cdr:y>
    </cdr:from>
    <cdr:to>
      <cdr:x>0.95652</cdr:x>
      <cdr:y>0.86471</cdr:y>
    </cdr:to>
    <cdr:sp macro="" textlink="">
      <cdr:nvSpPr>
        <cdr:cNvPr id="3" name="TextovéPole 1"/>
        <cdr:cNvSpPr txBox="1"/>
      </cdr:nvSpPr>
      <cdr:spPr>
        <a:xfrm xmlns:a="http://schemas.openxmlformats.org/drawingml/2006/main">
          <a:off x="2016224" y="1512168"/>
          <a:ext cx="1152128" cy="6671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cs-CZ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cs-CZ" dirty="0" smtClean="0">
              <a:solidFill>
                <a:sysClr val="window" lastClr="FFFFFF"/>
              </a:solidFill>
              <a:latin typeface="Monotype Corsiva" pitchFamily="66" charset="0"/>
            </a:rPr>
            <a:t>  13,1%</a:t>
          </a:r>
          <a:endParaRPr lang="cs-CZ" dirty="0">
            <a:solidFill>
              <a:sysClr val="window" lastClr="FFFFFF"/>
            </a:solidFill>
            <a:latin typeface="Monotype Corsiva" pitchFamily="66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0.03783</cdr:x>
      <cdr:y>0.88827</cdr:y>
    </cdr:from>
    <cdr:to>
      <cdr:x>0.18484</cdr:x>
      <cdr:y>0.91987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344998" y="5358528"/>
          <a:ext cx="1377052" cy="1942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cs-CZ"/>
        </a:p>
      </cdr:txBody>
    </cdr:sp>
  </cdr:relSizeAnchor>
  <cdr:relSizeAnchor xmlns:cdr="http://schemas.openxmlformats.org/drawingml/2006/chartDrawing">
    <cdr:from>
      <cdr:x>0.4359</cdr:x>
      <cdr:y>0.12658</cdr:y>
    </cdr:from>
    <cdr:to>
      <cdr:x>0.53846</cdr:x>
      <cdr:y>0.31264</cdr:y>
    </cdr:to>
    <cdr:sp macro="" textlink="">
      <cdr:nvSpPr>
        <cdr:cNvPr id="4" name="TextovéPole 3"/>
        <cdr:cNvSpPr txBox="1"/>
      </cdr:nvSpPr>
      <cdr:spPr>
        <a:xfrm xmlns:a="http://schemas.openxmlformats.org/drawingml/2006/main">
          <a:off x="3672408" y="720080"/>
          <a:ext cx="864096" cy="10584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1100" b="1" dirty="0" smtClean="0"/>
            <a:t>      MDRD</a:t>
          </a:r>
        </a:p>
        <a:p xmlns:a="http://schemas.openxmlformats.org/drawingml/2006/main">
          <a:r>
            <a:rPr lang="cs-CZ" b="1" dirty="0"/>
            <a:t>m</a:t>
          </a:r>
          <a:r>
            <a:rPr lang="cs-CZ" b="1" dirty="0" smtClean="0"/>
            <a:t>l/s/1.73 m</a:t>
          </a:r>
          <a:r>
            <a:rPr lang="cs-CZ" b="1" baseline="30000" dirty="0" smtClean="0"/>
            <a:t>2</a:t>
          </a:r>
          <a:endParaRPr lang="cs-CZ" sz="11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14626" y="0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6DE4DEC7-BD5A-4FA6-B872-D0F2B345DEB2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370947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14626" y="9370947"/>
            <a:ext cx="2919565" cy="493789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F183B872-5E2E-45A6-96EA-10B0D9C709C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9384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/>
          <a:lstStyle>
            <a:lvl1pPr algn="r">
              <a:defRPr sz="1200"/>
            </a:lvl1pPr>
          </a:lstStyle>
          <a:p>
            <a:fld id="{41F1CE13-694D-42BA-8CCD-D78101DF0D46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54" tIns="45377" rIns="90754" bIns="45377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754" tIns="45377" rIns="90754" bIns="45377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371286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0" cy="493315"/>
          </a:xfrm>
          <a:prstGeom prst="rect">
            <a:avLst/>
          </a:prstGeom>
        </p:spPr>
        <p:txBody>
          <a:bodyPr vert="horz" lIns="90754" tIns="45377" rIns="90754" bIns="45377" rtlCol="0" anchor="b"/>
          <a:lstStyle>
            <a:lvl1pPr algn="r">
              <a:defRPr sz="1200"/>
            </a:lvl1pPr>
          </a:lstStyle>
          <a:p>
            <a:fld id="{32C455CC-FBDB-4BAD-B1D4-AB50099E342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1013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29187" cy="36988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figure shows the maintenance immunosuppression reported as being provided at the time of the 1-year annual follow-up forms.  As different patients were transplanted each year this figure does not represent changes in immunosuppression for individual patients but may represent changes in practice.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3FF3A6-B03F-4710-AAA0-E3CB014C4A59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644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23F88-2FE6-4608-B602-C6AE52FAAB05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456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Nadpis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2" name="Podnadpis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47BDCB-3935-4C57-827C-194BB959E839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20" name="Zástupný symbol pro zápatí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2A5DA2-010A-4509-BD0A-10024F14C87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Elipsa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47BDCB-3935-4C57-827C-194BB959E839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2A5DA2-010A-4509-BD0A-10024F14C8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47BDCB-3935-4C57-827C-194BB959E839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2A5DA2-010A-4509-BD0A-10024F14C8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8467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39734" y="1981200"/>
            <a:ext cx="3818467" cy="4114800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63861C-DC61-45C5-800C-E85F2AC26FD8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47BDCB-3935-4C57-827C-194BB959E839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2A5DA2-010A-4509-BD0A-10024F14C8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47BDCB-3935-4C57-827C-194BB959E839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2A5DA2-010A-4509-BD0A-10024F14C87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lipsa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47BDCB-3935-4C57-827C-194BB959E839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2A5DA2-010A-4509-BD0A-10024F14C8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47BDCB-3935-4C57-827C-194BB959E839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2A5DA2-010A-4509-BD0A-10024F14C8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47BDCB-3935-4C57-827C-194BB959E839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2A5DA2-010A-4509-BD0A-10024F14C8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47BDCB-3935-4C57-827C-194BB959E839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2A5DA2-010A-4509-BD0A-10024F14C87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Obdélník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47BDCB-3935-4C57-827C-194BB959E839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2A5DA2-010A-4509-BD0A-10024F14C8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947BDCB-3935-4C57-827C-194BB959E839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72A5DA2-010A-4509-BD0A-10024F14C87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9" name="Vývojový diagram: postup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Vývojový diagram: postup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ýseč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Elipsa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Prstenec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Zástupný symbol pro nadpis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4" name="Zástupný symbol pro datum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E947BDCB-3935-4C57-827C-194BB959E839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cs-CZ"/>
          </a:p>
        </p:txBody>
      </p:sp>
      <p:sp>
        <p:nvSpPr>
          <p:cNvPr id="22" name="Zástupný symbol pro číslo snímku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72A5DA2-010A-4509-BD0A-10024F14C87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5" name="Obdélník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package" Target="../embeddings/List_aplikace_Microsoft_Excel2.xlsx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chart" Target="../charts/chart3.xml"/><Relationship Id="rId5" Type="http://schemas.openxmlformats.org/officeDocument/2006/relationships/image" Target="../media/image33.emf"/><Relationship Id="rId4" Type="http://schemas.openxmlformats.org/officeDocument/2006/relationships/oleObject" Target="../embeddings/List_aplikace_Microsoft_Excel_97_20031.xls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836712"/>
            <a:ext cx="7772400" cy="2232248"/>
          </a:xfrm>
          <a:solidFill>
            <a:schemeClr val="bg1">
              <a:alpha val="5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cs-CZ" sz="40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Přesně 50 let (bez 2 dnů) od první transplantace srdce: </a:t>
            </a:r>
            <a:br>
              <a:rPr lang="cs-CZ" sz="40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</a:br>
            <a:r>
              <a:rPr lang="cs-CZ" sz="40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od historie do budoucnosti</a:t>
            </a:r>
            <a:endParaRPr lang="cs-CZ" sz="4000" b="1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3501008"/>
            <a:ext cx="6400800" cy="1656184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 smtClean="0">
                <a:latin typeface="Garamond" pitchFamily="18" charset="0"/>
              </a:rPr>
              <a:t>Ivan Málek</a:t>
            </a:r>
          </a:p>
          <a:p>
            <a:pPr algn="ctr"/>
            <a:r>
              <a:rPr lang="cs-CZ" sz="2800" b="1" dirty="0" smtClean="0">
                <a:latin typeface="Garamond" pitchFamily="18" charset="0"/>
              </a:rPr>
              <a:t>Klinika kardiologie</a:t>
            </a:r>
            <a:endParaRPr lang="cs-CZ" sz="2800" b="1" dirty="0">
              <a:latin typeface="Garamond" pitchFamily="18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436096" y="6021288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i="1" dirty="0" smtClean="0"/>
              <a:t>       </a:t>
            </a:r>
            <a:endParaRPr lang="cs-CZ" sz="1400" b="1" i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1403648" y="5085184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/>
              <a:t>                </a:t>
            </a:r>
            <a:r>
              <a:rPr lang="cs-CZ" sz="2000" b="1" i="1" dirty="0" smtClean="0">
                <a:latin typeface="Garamond" pitchFamily="18" charset="0"/>
              </a:rPr>
              <a:t>II. konference České asociace srdečního selhání</a:t>
            </a:r>
          </a:p>
          <a:p>
            <a:r>
              <a:rPr lang="cs-CZ" sz="2000" b="1" i="1" dirty="0" smtClean="0">
                <a:latin typeface="Garamond" pitchFamily="18" charset="0"/>
              </a:rPr>
              <a:t>	                   1. 12. 2017 IKEM</a:t>
            </a:r>
            <a:endParaRPr lang="cs-CZ" sz="2000" b="1" i="1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424936" cy="1491952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Mechanismus imunosupresivního účinku </a:t>
            </a:r>
            <a:r>
              <a:rPr lang="cs-CZ" sz="4000" b="1" dirty="0" err="1" smtClean="0">
                <a:solidFill>
                  <a:schemeClr val="tx1"/>
                </a:solidFill>
                <a:effectLst/>
                <a:latin typeface="Garamond" pitchFamily="18" charset="0"/>
              </a:rPr>
              <a:t>kalcineurinových</a:t>
            </a:r>
            <a:r>
              <a:rPr lang="cs-CZ" sz="40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 inhibitorů</a:t>
            </a:r>
            <a:endParaRPr lang="cs-CZ" sz="4000" b="1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51520" y="3717032"/>
            <a:ext cx="4252747" cy="237896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dirty="0" smtClean="0">
                <a:latin typeface="Garamond" pitchFamily="18" charset="0"/>
              </a:rPr>
              <a:t>  </a:t>
            </a:r>
            <a:endParaRPr lang="cs-CZ" b="1" dirty="0">
              <a:latin typeface="Garamond" pitchFamily="18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27584" y="3501008"/>
            <a:ext cx="4104456" cy="2160240"/>
          </a:xfrm>
          <a:solidFill>
            <a:schemeClr val="bg1">
              <a:alpha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>
              <a:buNone/>
            </a:pPr>
            <a:endParaRPr lang="cs-CZ" sz="2000" dirty="0" smtClean="0"/>
          </a:p>
          <a:p>
            <a:pPr algn="ctr">
              <a:buNone/>
            </a:pPr>
            <a:r>
              <a:rPr lang="cs-CZ" sz="2000" dirty="0" smtClean="0">
                <a:latin typeface="Garamond" pitchFamily="18" charset="0"/>
              </a:rPr>
              <a:t>Blokáda </a:t>
            </a:r>
            <a:r>
              <a:rPr lang="cs-CZ" sz="2000" dirty="0" err="1" smtClean="0">
                <a:latin typeface="Garamond" pitchFamily="18" charset="0"/>
              </a:rPr>
              <a:t>kalcineurinu</a:t>
            </a:r>
            <a:r>
              <a:rPr lang="cs-CZ" sz="2000" dirty="0" smtClean="0">
                <a:latin typeface="Garamond" pitchFamily="18" charset="0"/>
              </a:rPr>
              <a:t> v pomocných</a:t>
            </a:r>
          </a:p>
          <a:p>
            <a:pPr algn="ctr">
              <a:buNone/>
            </a:pPr>
            <a:r>
              <a:rPr lang="cs-CZ" sz="2000" dirty="0" smtClean="0">
                <a:latin typeface="Garamond" pitchFamily="18" charset="0"/>
              </a:rPr>
              <a:t>lymfocytech zabrání translokaci </a:t>
            </a:r>
          </a:p>
          <a:p>
            <a:pPr algn="ctr">
              <a:buNone/>
            </a:pPr>
            <a:r>
              <a:rPr lang="cs-CZ" sz="2000" dirty="0" smtClean="0">
                <a:latin typeface="Garamond" pitchFamily="18" charset="0"/>
              </a:rPr>
              <a:t>NFAT do buněčného jádra                          a produkci K-2 (a dalších).</a:t>
            </a:r>
            <a:endParaRPr lang="cs-CZ" sz="2000" dirty="0">
              <a:latin typeface="Garamond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27584" y="3429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844824"/>
            <a:ext cx="3096344" cy="4623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8" name="Zástupný symbol pro text 2"/>
          <p:cNvSpPr txBox="1">
            <a:spLocks/>
          </p:cNvSpPr>
          <p:nvPr/>
        </p:nvSpPr>
        <p:spPr>
          <a:xfrm>
            <a:off x="683568" y="2420888"/>
            <a:ext cx="4252747" cy="72008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cs-CZ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   </a:t>
            </a: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Dr. </a:t>
            </a:r>
            <a:r>
              <a:rPr kumimoji="0" lang="cs-CZ" sz="28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Jean Francois </a:t>
            </a:r>
            <a:r>
              <a:rPr kumimoji="0" lang="cs-CZ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Borel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aramond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355976" y="6550223"/>
            <a:ext cx="6696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1400" i="1" dirty="0" smtClean="0">
                <a:latin typeface="Garamond" pitchFamily="18" charset="0"/>
              </a:rPr>
              <a:t>Registry ISHLT </a:t>
            </a:r>
            <a:r>
              <a:rPr lang="en-US" altLang="cs-CZ" sz="1400" i="1" dirty="0" smtClean="0">
                <a:latin typeface="Garamond" pitchFamily="18" charset="0"/>
              </a:rPr>
              <a:t> J</a:t>
            </a:r>
            <a:r>
              <a:rPr lang="cs-CZ" altLang="cs-CZ" sz="1400" i="1" dirty="0" smtClean="0">
                <a:latin typeface="Garamond" pitchFamily="18" charset="0"/>
              </a:rPr>
              <a:t> </a:t>
            </a:r>
            <a:r>
              <a:rPr lang="en-US" altLang="cs-CZ" sz="1400" i="1" dirty="0" smtClean="0">
                <a:latin typeface="Garamond" pitchFamily="18" charset="0"/>
              </a:rPr>
              <a:t> </a:t>
            </a:r>
            <a:r>
              <a:rPr lang="en-US" altLang="cs-CZ" sz="1400" i="1" dirty="0">
                <a:latin typeface="Garamond" pitchFamily="18" charset="0"/>
              </a:rPr>
              <a:t>Heart</a:t>
            </a:r>
            <a:r>
              <a:rPr lang="en-US" altLang="cs-CZ" sz="1400" i="1" dirty="0">
                <a:solidFill>
                  <a:schemeClr val="bg1"/>
                </a:solidFill>
                <a:latin typeface="Garamond" pitchFamily="18" charset="0"/>
              </a:rPr>
              <a:t> </a:t>
            </a:r>
            <a:r>
              <a:rPr lang="en-US" altLang="cs-CZ" sz="1400" i="1" dirty="0">
                <a:latin typeface="Garamond" pitchFamily="18" charset="0"/>
              </a:rPr>
              <a:t>and Lung </a:t>
            </a:r>
            <a:r>
              <a:rPr lang="en-US" altLang="cs-CZ" sz="1400" i="1" dirty="0" smtClean="0">
                <a:latin typeface="Garamond" pitchFamily="18" charset="0"/>
              </a:rPr>
              <a:t>Transplant</a:t>
            </a:r>
            <a:r>
              <a:rPr lang="cs-CZ" altLang="cs-CZ" sz="1400" i="1" dirty="0" smtClean="0">
                <a:latin typeface="Garamond" pitchFamily="18" charset="0"/>
              </a:rPr>
              <a:t> 2016; </a:t>
            </a:r>
            <a:r>
              <a:rPr lang="en-US" altLang="cs-CZ" sz="1400" i="1" dirty="0" smtClean="0">
                <a:latin typeface="Garamond" pitchFamily="18" charset="0"/>
              </a:rPr>
              <a:t>3</a:t>
            </a:r>
            <a:r>
              <a:rPr lang="cs-CZ" altLang="cs-CZ" sz="1400" i="1" dirty="0">
                <a:latin typeface="Garamond" pitchFamily="18" charset="0"/>
              </a:rPr>
              <a:t>5</a:t>
            </a:r>
            <a:r>
              <a:rPr lang="cs-CZ" altLang="cs-CZ" sz="1400" i="1" dirty="0" smtClean="0">
                <a:latin typeface="Garamond" pitchFamily="18" charset="0"/>
              </a:rPr>
              <a:t>: </a:t>
            </a:r>
            <a:r>
              <a:rPr lang="en-US" altLang="cs-CZ" sz="1400" i="1" dirty="0" smtClean="0">
                <a:latin typeface="Garamond" pitchFamily="18" charset="0"/>
              </a:rPr>
              <a:t> </a:t>
            </a:r>
            <a:r>
              <a:rPr lang="cs-CZ" altLang="cs-CZ" sz="1400" i="1" dirty="0" smtClean="0">
                <a:latin typeface="Garamond" pitchFamily="18" charset="0"/>
              </a:rPr>
              <a:t>1158</a:t>
            </a:r>
            <a:r>
              <a:rPr lang="en-US" altLang="cs-CZ" sz="1400" i="1" dirty="0" smtClean="0">
                <a:latin typeface="Garamond" pitchFamily="18" charset="0"/>
              </a:rPr>
              <a:t> </a:t>
            </a:r>
            <a:r>
              <a:rPr lang="en-US" altLang="cs-CZ" sz="1400" i="1" dirty="0">
                <a:latin typeface="Garamond" pitchFamily="18" charset="0"/>
              </a:rPr>
              <a:t>- </a:t>
            </a:r>
            <a:r>
              <a:rPr lang="cs-CZ" altLang="cs-CZ" sz="1400" i="1" dirty="0" smtClean="0">
                <a:latin typeface="Garamond" pitchFamily="18" charset="0"/>
              </a:rPr>
              <a:t>1169</a:t>
            </a:r>
            <a:endParaRPr lang="en-US" altLang="cs-CZ" sz="1400" i="1" dirty="0">
              <a:latin typeface="Garamond" pitchFamily="18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5536" y="1196752"/>
            <a:ext cx="3672408" cy="2000548"/>
          </a:xfrm>
          <a:prstGeom prst="rect">
            <a:avLst/>
          </a:prstGeom>
          <a:solidFill>
            <a:schemeClr val="bg1">
              <a:alpha val="65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Garamond" pitchFamily="18" charset="0"/>
              </a:rPr>
              <a:t>Celkem:    </a:t>
            </a:r>
            <a:r>
              <a:rPr lang="cs-CZ" sz="2400" b="1" u="sng" dirty="0" smtClean="0">
                <a:latin typeface="Garamond" pitchFamily="18" charset="0"/>
              </a:rPr>
              <a:t>126 905 </a:t>
            </a:r>
            <a:r>
              <a:rPr lang="cs-CZ" sz="2000" b="1" u="sng" dirty="0" smtClean="0">
                <a:latin typeface="Garamond" pitchFamily="18" charset="0"/>
              </a:rPr>
              <a:t> </a:t>
            </a:r>
            <a:r>
              <a:rPr lang="cs-CZ" sz="1600" dirty="0" smtClean="0">
                <a:latin typeface="Garamond" pitchFamily="18" charset="0"/>
              </a:rPr>
              <a:t>(do 6/2015)</a:t>
            </a:r>
            <a:endParaRPr lang="cs-CZ" u="sng" dirty="0" smtClean="0">
              <a:latin typeface="Garamond" pitchFamily="18" charset="0"/>
            </a:endParaRPr>
          </a:p>
          <a:p>
            <a:r>
              <a:rPr lang="cs-CZ" sz="1600" dirty="0" smtClean="0">
                <a:latin typeface="Garamond" pitchFamily="18" charset="0"/>
              </a:rPr>
              <a:t>6/2014-6/2015 :    </a:t>
            </a:r>
            <a:r>
              <a:rPr lang="cs-CZ" sz="2000" b="1" dirty="0" smtClean="0">
                <a:latin typeface="Garamond" pitchFamily="18" charset="0"/>
              </a:rPr>
              <a:t>3711</a:t>
            </a:r>
            <a:r>
              <a:rPr lang="cs-CZ" sz="2000" dirty="0" smtClean="0">
                <a:latin typeface="Garamond" pitchFamily="18" charset="0"/>
              </a:rPr>
              <a:t>     </a:t>
            </a:r>
            <a:r>
              <a:rPr lang="cs-CZ" dirty="0" err="1" smtClean="0">
                <a:latin typeface="Garamond" pitchFamily="18" charset="0"/>
              </a:rPr>
              <a:t>TxS</a:t>
            </a:r>
            <a:r>
              <a:rPr lang="cs-CZ" dirty="0" smtClean="0">
                <a:latin typeface="Garamond" pitchFamily="18" charset="0"/>
              </a:rPr>
              <a:t> </a:t>
            </a:r>
            <a:r>
              <a:rPr lang="cs-CZ" dirty="0" err="1" smtClean="0">
                <a:latin typeface="Garamond" pitchFamily="18" charset="0"/>
              </a:rPr>
              <a:t>dosp</a:t>
            </a:r>
            <a:r>
              <a:rPr lang="cs-CZ" dirty="0" smtClean="0">
                <a:latin typeface="Garamond" pitchFamily="18" charset="0"/>
              </a:rPr>
              <a:t>.</a:t>
            </a:r>
          </a:p>
          <a:p>
            <a:r>
              <a:rPr lang="cs-CZ" b="1" dirty="0">
                <a:latin typeface="Garamond" pitchFamily="18" charset="0"/>
              </a:rPr>
              <a:t> </a:t>
            </a:r>
            <a:r>
              <a:rPr lang="cs-CZ" b="1" dirty="0" smtClean="0">
                <a:latin typeface="Garamond" pitchFamily="18" charset="0"/>
              </a:rPr>
              <a:t>                           </a:t>
            </a:r>
            <a:r>
              <a:rPr lang="cs-CZ" sz="2000" b="1" dirty="0" smtClean="0">
                <a:latin typeface="Garamond" pitchFamily="18" charset="0"/>
              </a:rPr>
              <a:t>623 </a:t>
            </a:r>
            <a:r>
              <a:rPr lang="cs-CZ" b="1" dirty="0" smtClean="0">
                <a:latin typeface="Garamond" pitchFamily="18" charset="0"/>
              </a:rPr>
              <a:t>     </a:t>
            </a:r>
            <a:r>
              <a:rPr lang="cs-CZ" dirty="0" err="1" smtClean="0">
                <a:latin typeface="Garamond" pitchFamily="18" charset="0"/>
              </a:rPr>
              <a:t>TxS</a:t>
            </a:r>
            <a:r>
              <a:rPr lang="cs-CZ" dirty="0" smtClean="0">
                <a:latin typeface="Garamond" pitchFamily="18" charset="0"/>
              </a:rPr>
              <a:t>  děti</a:t>
            </a:r>
          </a:p>
          <a:p>
            <a:r>
              <a:rPr lang="cs-CZ" sz="2400" b="1" dirty="0" smtClean="0">
                <a:latin typeface="Garamond" pitchFamily="18" charset="0"/>
              </a:rPr>
              <a:t>          </a:t>
            </a:r>
            <a:r>
              <a:rPr lang="cs-CZ" sz="2000" b="1" dirty="0" smtClean="0">
                <a:latin typeface="Garamond" pitchFamily="18" charset="0"/>
              </a:rPr>
              <a:t>4334  ročně     </a:t>
            </a:r>
            <a:r>
              <a:rPr lang="cs-CZ" sz="2000" i="1" dirty="0" smtClean="0">
                <a:latin typeface="Garamond" pitchFamily="18" charset="0"/>
              </a:rPr>
              <a:t>(ISHLT)</a:t>
            </a:r>
          </a:p>
          <a:p>
            <a:r>
              <a:rPr lang="cs-CZ" i="1" dirty="0" smtClean="0">
                <a:latin typeface="Garamond" pitchFamily="18" charset="0"/>
              </a:rPr>
              <a:t>--------------------------------------------</a:t>
            </a:r>
            <a:endParaRPr lang="cs-CZ" i="1" dirty="0">
              <a:latin typeface="Garamond" pitchFamily="18" charset="0"/>
            </a:endParaRPr>
          </a:p>
          <a:p>
            <a:r>
              <a:rPr lang="cs-CZ" i="1" dirty="0">
                <a:latin typeface="Garamond" pitchFamily="18" charset="0"/>
              </a:rPr>
              <a:t>d</a:t>
            </a:r>
            <a:r>
              <a:rPr lang="cs-CZ" i="1" dirty="0" smtClean="0">
                <a:latin typeface="Garamond" pitchFamily="18" charset="0"/>
              </a:rPr>
              <a:t>le GODT 2014:    6542 </a:t>
            </a:r>
            <a:r>
              <a:rPr lang="cs-CZ" i="1" dirty="0" err="1" smtClean="0">
                <a:latin typeface="Garamond" pitchFamily="18" charset="0"/>
              </a:rPr>
              <a:t>TxS</a:t>
            </a:r>
            <a:r>
              <a:rPr lang="cs-CZ" i="1" dirty="0" smtClean="0">
                <a:latin typeface="Garamond" pitchFamily="18" charset="0"/>
              </a:rPr>
              <a:t>/rok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09278" y="271655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      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5536" y="404664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err="1" smtClean="0">
                <a:latin typeface="Garamond" pitchFamily="18" charset="0"/>
                <a:cs typeface="Arial" panose="020B0604020202020204" pitchFamily="34" charset="0"/>
              </a:rPr>
              <a:t>Tx</a:t>
            </a:r>
            <a:r>
              <a:rPr lang="cs-CZ" sz="3600" b="1" dirty="0" smtClean="0">
                <a:latin typeface="Garamond" pitchFamily="18" charset="0"/>
                <a:cs typeface="Arial" panose="020B0604020202020204" pitchFamily="34" charset="0"/>
              </a:rPr>
              <a:t> srdce: </a:t>
            </a:r>
            <a:r>
              <a:rPr lang="cs-CZ" sz="3600" b="1" i="1" dirty="0" smtClean="0">
                <a:latin typeface="Garamond" pitchFamily="18" charset="0"/>
                <a:cs typeface="Arial" panose="020B0604020202020204" pitchFamily="34" charset="0"/>
              </a:rPr>
              <a:t>ISHLT</a:t>
            </a:r>
            <a:endParaRPr lang="cs-CZ" sz="3600" b="1" i="1" dirty="0">
              <a:latin typeface="Garamond" pitchFamily="18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60648"/>
            <a:ext cx="4780919" cy="2952328"/>
          </a:xfrm>
          <a:prstGeom prst="rect">
            <a:avLst/>
          </a:prstGeom>
        </p:spPr>
      </p:pic>
      <p:graphicFrame>
        <p:nvGraphicFramePr>
          <p:cNvPr id="16" name="Content Placeholder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262336"/>
              </p:ext>
            </p:extLst>
          </p:nvPr>
        </p:nvGraphicFramePr>
        <p:xfrm>
          <a:off x="0" y="3140968"/>
          <a:ext cx="5796136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44634" y="4240742"/>
            <a:ext cx="483660" cy="188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4437112"/>
            <a:ext cx="2625182" cy="44326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580112" y="3501008"/>
            <a:ext cx="4548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Garamond" pitchFamily="18" charset="0"/>
              </a:rPr>
              <a:t>USA: 2819 </a:t>
            </a:r>
            <a:r>
              <a:rPr lang="cs-CZ" dirty="0" err="1" smtClean="0">
                <a:latin typeface="Garamond" pitchFamily="18" charset="0"/>
              </a:rPr>
              <a:t>TxS</a:t>
            </a:r>
            <a:r>
              <a:rPr lang="cs-CZ" dirty="0" smtClean="0">
                <a:latin typeface="Garamond" pitchFamily="18" charset="0"/>
              </a:rPr>
              <a:t> v 2015  321 mil.</a:t>
            </a:r>
            <a:r>
              <a:rPr lang="cs-CZ" dirty="0" err="1" smtClean="0">
                <a:latin typeface="Garamond" pitchFamily="18" charset="0"/>
              </a:rPr>
              <a:t>obyv</a:t>
            </a:r>
            <a:r>
              <a:rPr lang="cs-CZ" dirty="0" smtClean="0">
                <a:latin typeface="Garamond" pitchFamily="18" charset="0"/>
              </a:rPr>
              <a:t>.</a:t>
            </a:r>
            <a:endParaRPr lang="cs-CZ" dirty="0">
              <a:latin typeface="Garamond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131840" y="4149080"/>
            <a:ext cx="139885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/>
              <a:t>457 center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08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7" descr="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10000" contrast="30000"/>
          </a:blip>
          <a:stretch>
            <a:fillRect/>
          </a:stretch>
        </p:blipFill>
        <p:spPr bwMode="auto">
          <a:xfrm>
            <a:off x="467544" y="2924944"/>
            <a:ext cx="3960440" cy="237626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Rectangle 6"/>
          <p:cNvSpPr txBox="1">
            <a:spLocks/>
          </p:cNvSpPr>
          <p:nvPr/>
        </p:nvSpPr>
        <p:spPr>
          <a:xfrm>
            <a:off x="179512" y="620688"/>
            <a:ext cx="8748464" cy="17281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Arial"/>
              </a:rPr>
              <a:t>   </a:t>
            </a: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První  úspěšná transplantace srdce                    v Československu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31.1.1984</a:t>
            </a:r>
          </a:p>
        </p:txBody>
      </p:sp>
      <p:grpSp>
        <p:nvGrpSpPr>
          <p:cNvPr id="6" name="Skupina 5"/>
          <p:cNvGrpSpPr/>
          <p:nvPr/>
        </p:nvGrpSpPr>
        <p:grpSpPr>
          <a:xfrm>
            <a:off x="4499992" y="2924944"/>
            <a:ext cx="4104456" cy="2349811"/>
            <a:chOff x="4499992" y="2924944"/>
            <a:chExt cx="4104456" cy="2349811"/>
          </a:xfrm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b="45856"/>
            <a:stretch>
              <a:fillRect/>
            </a:stretch>
          </p:blipFill>
          <p:spPr bwMode="auto">
            <a:xfrm>
              <a:off x="4499992" y="2924944"/>
              <a:ext cx="4104456" cy="1584176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t="73832"/>
            <a:stretch>
              <a:fillRect/>
            </a:stretch>
          </p:blipFill>
          <p:spPr bwMode="auto">
            <a:xfrm>
              <a:off x="4499992" y="4509120"/>
              <a:ext cx="4104456" cy="765635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1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contrast="20000"/>
          </a:blip>
          <a:srcRect/>
          <a:stretch>
            <a:fillRect/>
          </a:stretch>
        </p:blipFill>
        <p:spPr bwMode="auto">
          <a:xfrm>
            <a:off x="827584" y="1916832"/>
            <a:ext cx="2843582" cy="47519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827584" y="548680"/>
            <a:ext cx="263912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i="1" dirty="0">
                <a:latin typeface="Garamond" pitchFamily="18" charset="0"/>
              </a:rPr>
              <a:t>Prokop </a:t>
            </a:r>
            <a:r>
              <a:rPr lang="cs-CZ" sz="3200" b="1" dirty="0">
                <a:latin typeface="Garamond" pitchFamily="18" charset="0"/>
              </a:rPr>
              <a:t>Málek</a:t>
            </a:r>
          </a:p>
          <a:p>
            <a:r>
              <a:rPr lang="cs-CZ" sz="2400" i="1" dirty="0">
                <a:latin typeface="Monotype Corsiva" pitchFamily="66" charset="0"/>
              </a:rPr>
              <a:t> </a:t>
            </a:r>
            <a:r>
              <a:rPr lang="cs-CZ" sz="2400" i="1" dirty="0" smtClean="0">
                <a:latin typeface="Monotype Corsiva" pitchFamily="66" charset="0"/>
              </a:rPr>
              <a:t>     </a:t>
            </a:r>
            <a:r>
              <a:rPr lang="cs-CZ" sz="2400" i="1" dirty="0">
                <a:latin typeface="Monotype Corsiva" pitchFamily="66" charset="0"/>
              </a:rPr>
              <a:t>(1915-1992)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32656"/>
            <a:ext cx="5040430" cy="63367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54868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Transplantace srdce v ČR (n=1622)</a:t>
            </a:r>
            <a:r>
              <a:rPr lang="cs-CZ" dirty="0" smtClean="0">
                <a:solidFill>
                  <a:schemeClr val="tx1"/>
                </a:solidFill>
                <a:effectLst/>
                <a:latin typeface="Garamond" pitchFamily="18" charset="0"/>
              </a:rPr>
              <a:t/>
            </a:r>
            <a:br>
              <a:rPr lang="cs-CZ" dirty="0" smtClean="0">
                <a:solidFill>
                  <a:schemeClr val="tx1"/>
                </a:solidFill>
                <a:effectLst/>
                <a:latin typeface="Garamond" pitchFamily="18" charset="0"/>
              </a:rPr>
            </a:br>
            <a:r>
              <a:rPr lang="cs-CZ" sz="3600" dirty="0" smtClean="0">
                <a:solidFill>
                  <a:schemeClr val="tx1"/>
                </a:solidFill>
                <a:effectLst/>
                <a:latin typeface="Garamond" pitchFamily="18" charset="0"/>
              </a:rPr>
              <a:t>1/1984 - 12/2016</a:t>
            </a:r>
            <a:endParaRPr lang="cs-CZ" sz="3600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graphicFrame>
        <p:nvGraphicFramePr>
          <p:cNvPr id="4" name="Zástupný symbol pro obsah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3211448"/>
              </p:ext>
            </p:extLst>
          </p:nvPr>
        </p:nvGraphicFramePr>
        <p:xfrm>
          <a:off x="323528" y="1988840"/>
          <a:ext cx="8491082" cy="4680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99" name="List" r:id="rId4" imgW="8829565" imgH="4867290" progId="Excel.Sheet.12">
                  <p:embed/>
                </p:oleObj>
              </mc:Choice>
              <mc:Fallback>
                <p:oleObj name="List" r:id="rId4" imgW="8829565" imgH="4867290" progId="Excel.Sheet.12">
                  <p:embed/>
                  <p:pic>
                    <p:nvPicPr>
                      <p:cNvPr id="0" name="Picture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988840"/>
                        <a:ext cx="8491082" cy="46805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0">
                        <a:solidFill>
                          <a:srgbClr val="FFFFFF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bdélník 4"/>
          <p:cNvSpPr/>
          <p:nvPr/>
        </p:nvSpPr>
        <p:spPr>
          <a:xfrm>
            <a:off x="5868144" y="2276872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sym typeface="Wingdings"/>
              </a:rPr>
              <a:t></a:t>
            </a:r>
            <a:r>
              <a:rPr lang="cs-CZ" dirty="0">
                <a:sym typeface="Wingdings"/>
              </a:rPr>
              <a:t> </a:t>
            </a:r>
            <a:r>
              <a:rPr lang="cs-CZ" dirty="0"/>
              <a:t>IKEM  </a:t>
            </a:r>
            <a:r>
              <a:rPr lang="cs-CZ" dirty="0" smtClean="0"/>
              <a:t> 1077</a:t>
            </a:r>
            <a:endParaRPr lang="cs-CZ" dirty="0"/>
          </a:p>
          <a:p>
            <a:r>
              <a:rPr lang="cs-CZ" dirty="0">
                <a:solidFill>
                  <a:srgbClr val="FFC000"/>
                </a:solidFill>
                <a:sym typeface="Wingdings"/>
              </a:rPr>
              <a:t></a:t>
            </a:r>
            <a:r>
              <a:rPr lang="cs-CZ" dirty="0">
                <a:sym typeface="Wingdings"/>
              </a:rPr>
              <a:t> </a:t>
            </a:r>
            <a:r>
              <a:rPr lang="cs-CZ" dirty="0"/>
              <a:t>Brno     </a:t>
            </a:r>
            <a:r>
              <a:rPr lang="cs-CZ" dirty="0" smtClean="0"/>
              <a:t>545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139907" y="3688229"/>
            <a:ext cx="3976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latin typeface="+mj-lt"/>
                <a:cs typeface="Arial" panose="020B0604020202020204" pitchFamily="34" charset="0"/>
              </a:rPr>
              <a:t>29</a:t>
            </a:r>
            <a:endParaRPr lang="cs-CZ" sz="1200" b="1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8207048" y="5887709"/>
            <a:ext cx="330477" cy="763985"/>
            <a:chOff x="5136" y="3667"/>
            <a:chExt cx="213" cy="525"/>
          </a:xfrm>
        </p:grpSpPr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5136" y="3792"/>
              <a:ext cx="118" cy="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endParaRPr lang="cs-CZ" sz="32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5231" y="3667"/>
              <a:ext cx="1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endParaRPr lang="cs-CZ" sz="1600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" name="TextovéPole 2"/>
          <p:cNvSpPr txBox="1"/>
          <p:nvPr/>
        </p:nvSpPr>
        <p:spPr>
          <a:xfrm>
            <a:off x="1475656" y="2492896"/>
            <a:ext cx="1845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u="sng" dirty="0" smtClean="0">
                <a:latin typeface="Garamond" pitchFamily="18" charset="0"/>
              </a:rPr>
              <a:t>ČR 2016: 78 OTS </a:t>
            </a:r>
            <a:endParaRPr lang="cs-CZ" u="sng" dirty="0">
              <a:latin typeface="Garamond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893368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Počet transplantací srdce/ 1 </a:t>
            </a:r>
            <a:r>
              <a:rPr lang="cs-CZ" b="1" dirty="0" err="1" smtClean="0">
                <a:solidFill>
                  <a:schemeClr val="tx1"/>
                </a:solidFill>
                <a:effectLst/>
                <a:latin typeface="Garamond" pitchFamily="18" charset="0"/>
              </a:rPr>
              <a:t>mil.obyv</a:t>
            </a:r>
            <a:r>
              <a:rPr lang="cs-CZ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.</a:t>
            </a:r>
            <a:br>
              <a:rPr lang="cs-CZ" b="1" dirty="0" smtClean="0">
                <a:solidFill>
                  <a:schemeClr val="tx1"/>
                </a:solidFill>
                <a:effectLst/>
                <a:latin typeface="Garamond" pitchFamily="18" charset="0"/>
              </a:rPr>
            </a:br>
            <a:r>
              <a:rPr lang="cs-CZ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v roce 2015 na světě</a:t>
            </a:r>
            <a:endParaRPr lang="cs-CZ" b="1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7767995"/>
              </p:ext>
            </p:extLst>
          </p:nvPr>
        </p:nvGraphicFramePr>
        <p:xfrm>
          <a:off x="611560" y="1484784"/>
          <a:ext cx="749935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6237312"/>
            <a:ext cx="2232248" cy="42190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44992" y="5382948"/>
            <a:ext cx="552636" cy="2130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85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0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Prof. MUDr. </a:t>
            </a:r>
            <a:r>
              <a:rPr lang="cs-CZ" sz="4000" b="1" i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Jan</a:t>
            </a:r>
            <a:r>
              <a:rPr lang="cs-CZ" sz="40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 </a:t>
            </a:r>
            <a:r>
              <a:rPr lang="cs-CZ" sz="4000" b="1" dirty="0" err="1" smtClean="0">
                <a:solidFill>
                  <a:schemeClr val="tx1"/>
                </a:solidFill>
                <a:effectLst/>
                <a:latin typeface="Garamond" pitchFamily="18" charset="0"/>
              </a:rPr>
              <a:t>Pirk</a:t>
            </a:r>
            <a:r>
              <a:rPr lang="cs-CZ" sz="40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, </a:t>
            </a:r>
            <a:r>
              <a:rPr lang="cs-CZ" sz="4000" dirty="0" smtClean="0">
                <a:solidFill>
                  <a:schemeClr val="tx1"/>
                </a:solidFill>
                <a:effectLst/>
                <a:latin typeface="Garamond" pitchFamily="18" charset="0"/>
              </a:rPr>
              <a:t>DrSc.</a:t>
            </a:r>
            <a:br>
              <a:rPr lang="cs-CZ" sz="4000" dirty="0" smtClean="0">
                <a:solidFill>
                  <a:schemeClr val="tx1"/>
                </a:solidFill>
                <a:effectLst/>
                <a:latin typeface="Garamond" pitchFamily="18" charset="0"/>
              </a:rPr>
            </a:br>
            <a:r>
              <a:rPr lang="cs-CZ" sz="3200" i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272 transplantací srdce vlastní rukou</a:t>
            </a:r>
            <a:endParaRPr lang="cs-CZ" i="1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1484784"/>
            <a:ext cx="5699949" cy="511256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405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0"/>
            <a:ext cx="7772400" cy="1143000"/>
          </a:xfrm>
        </p:spPr>
        <p:txBody>
          <a:bodyPr>
            <a:normAutofit fontScale="90000"/>
          </a:bodyPr>
          <a:lstStyle/>
          <a:p>
            <a:pPr defTabSz="914400" eaLnBrk="1" hangingPunct="1"/>
            <a:r>
              <a:rPr lang="sk-SK" altLang="cs-CZ" sz="40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Program </a:t>
            </a:r>
            <a:r>
              <a:rPr lang="sk-SK" altLang="cs-CZ" sz="4000" b="1" dirty="0" err="1" smtClean="0">
                <a:solidFill>
                  <a:schemeClr val="tx1"/>
                </a:solidFill>
                <a:effectLst/>
                <a:latin typeface="Garamond" pitchFamily="18" charset="0"/>
              </a:rPr>
              <a:t>transplantace</a:t>
            </a:r>
            <a:r>
              <a:rPr lang="sk-SK" altLang="cs-CZ" sz="40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 srdce v </a:t>
            </a:r>
            <a:r>
              <a:rPr lang="sk-SK" altLang="cs-CZ" sz="4000" b="1" dirty="0" err="1" smtClean="0">
                <a:solidFill>
                  <a:schemeClr val="tx1"/>
                </a:solidFill>
                <a:effectLst/>
                <a:latin typeface="Garamond" pitchFamily="18" charset="0"/>
              </a:rPr>
              <a:t>Brně</a:t>
            </a:r>
            <a:endParaRPr lang="en-US" altLang="cs-CZ" sz="4000" b="1" dirty="0" smtClean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87778" y="1268413"/>
            <a:ext cx="7786511" cy="1612900"/>
          </a:xfrm>
        </p:spPr>
        <p:txBody>
          <a:bodyPr/>
          <a:lstStyle/>
          <a:p>
            <a:pPr defTabSz="914400" eaLnBrk="1" hangingPunct="1">
              <a:lnSpc>
                <a:spcPct val="80000"/>
              </a:lnSpc>
              <a:buFontTx/>
              <a:buNone/>
            </a:pPr>
            <a:r>
              <a:rPr lang="en-US" altLang="cs-CZ" sz="1200" dirty="0" smtClean="0">
                <a:solidFill>
                  <a:srgbClr val="FFCC00"/>
                </a:solidFill>
              </a:rPr>
              <a:t>         </a:t>
            </a:r>
            <a:r>
              <a:rPr lang="en-US" altLang="cs-CZ" sz="2000" dirty="0" smtClean="0"/>
              <a:t> </a:t>
            </a:r>
          </a:p>
        </p:txBody>
      </p:sp>
      <p:pic>
        <p:nvPicPr>
          <p:cNvPr id="3076" name="Picture 6" descr="+TOMAN000004"/>
          <p:cNvPicPr>
            <a:picLocks noGrp="1" noChangeArrowheads="1"/>
          </p:cNvPicPr>
          <p:nvPr>
            <p:ph sz="half" idx="2"/>
          </p:nvPr>
        </p:nvPicPr>
        <p:blipFill>
          <a:blip r:embed="rId2" cstate="print"/>
          <a:srcRect t="2857" r="18054"/>
          <a:stretch>
            <a:fillRect/>
          </a:stretch>
        </p:blipFill>
        <p:spPr>
          <a:xfrm>
            <a:off x="4788024" y="980728"/>
            <a:ext cx="2520000" cy="2447992"/>
          </a:xfr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4499992" y="3429000"/>
            <a:ext cx="4104456" cy="4623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dirty="0" smtClean="0"/>
              <a:t>     </a:t>
            </a:r>
            <a:r>
              <a:rPr lang="cs-CZ" altLang="cs-CZ" sz="2000" dirty="0" smtClean="0">
                <a:latin typeface="Garamond" pitchFamily="18" charset="0"/>
              </a:rPr>
              <a:t>Prof. MUDr. </a:t>
            </a:r>
            <a:r>
              <a:rPr lang="cs-CZ" altLang="cs-CZ" sz="2000" i="1" dirty="0" smtClean="0">
                <a:latin typeface="Garamond" pitchFamily="18" charset="0"/>
              </a:rPr>
              <a:t>Jiří</a:t>
            </a:r>
            <a:r>
              <a:rPr lang="cs-CZ" altLang="cs-CZ" sz="2000" dirty="0" smtClean="0">
                <a:latin typeface="Garamond" pitchFamily="18" charset="0"/>
              </a:rPr>
              <a:t> </a:t>
            </a:r>
            <a:r>
              <a:rPr lang="cs-CZ" altLang="cs-CZ" sz="2000" b="1" dirty="0">
                <a:latin typeface="Garamond" pitchFamily="18" charset="0"/>
              </a:rPr>
              <a:t>Toman</a:t>
            </a:r>
            <a:r>
              <a:rPr lang="cs-CZ" altLang="cs-CZ" sz="2000" dirty="0">
                <a:latin typeface="Garamond" pitchFamily="18" charset="0"/>
              </a:rPr>
              <a:t>,CSc</a:t>
            </a:r>
          </a:p>
        </p:txBody>
      </p:sp>
      <p:sp>
        <p:nvSpPr>
          <p:cNvPr id="3078" name="Text Box 8"/>
          <p:cNvSpPr txBox="1">
            <a:spLocks noChangeArrowheads="1"/>
          </p:cNvSpPr>
          <p:nvPr/>
        </p:nvSpPr>
        <p:spPr bwMode="auto">
          <a:xfrm>
            <a:off x="755576" y="3356992"/>
            <a:ext cx="5040560" cy="46230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dirty="0" smtClean="0">
                <a:latin typeface="Garamond" pitchFamily="18" charset="0"/>
              </a:rPr>
              <a:t>     </a:t>
            </a:r>
            <a:r>
              <a:rPr lang="cs-CZ" altLang="cs-CZ" sz="2000" dirty="0" smtClean="0">
                <a:latin typeface="Garamond" pitchFamily="18" charset="0"/>
              </a:rPr>
              <a:t>Prof. MUDr. </a:t>
            </a:r>
            <a:r>
              <a:rPr lang="cs-CZ" altLang="cs-CZ" sz="2000" i="1" dirty="0" smtClean="0">
                <a:latin typeface="Garamond" pitchFamily="18" charset="0"/>
              </a:rPr>
              <a:t>Jan</a:t>
            </a:r>
            <a:r>
              <a:rPr lang="cs-CZ" altLang="cs-CZ" sz="2000" dirty="0" smtClean="0">
                <a:latin typeface="Garamond" pitchFamily="18" charset="0"/>
              </a:rPr>
              <a:t> </a:t>
            </a:r>
            <a:r>
              <a:rPr lang="cs-CZ" altLang="cs-CZ" sz="2000" b="1" dirty="0">
                <a:latin typeface="Garamond" pitchFamily="18" charset="0"/>
              </a:rPr>
              <a:t>Černý</a:t>
            </a:r>
            <a:r>
              <a:rPr lang="cs-CZ" altLang="cs-CZ" sz="2000" dirty="0">
                <a:latin typeface="Garamond" pitchFamily="18" charset="0"/>
              </a:rPr>
              <a:t>,CSc</a:t>
            </a:r>
          </a:p>
        </p:txBody>
      </p:sp>
      <p:pic>
        <p:nvPicPr>
          <p:cNvPr id="3079" name="Picture 9" descr="prof Cerny"/>
          <p:cNvPicPr>
            <a:picLocks noChangeArrowheads="1"/>
          </p:cNvPicPr>
          <p:nvPr/>
        </p:nvPicPr>
        <p:blipFill>
          <a:blip r:embed="rId3" cstate="print"/>
          <a:srcRect l="16667" t="2857" r="15202"/>
          <a:stretch>
            <a:fillRect/>
          </a:stretch>
        </p:blipFill>
        <p:spPr bwMode="auto">
          <a:xfrm>
            <a:off x="1187624" y="980728"/>
            <a:ext cx="2520000" cy="2447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19176" r="11126"/>
          <a:stretch>
            <a:fillRect/>
          </a:stretch>
        </p:blipFill>
        <p:spPr bwMode="auto">
          <a:xfrm>
            <a:off x="1187624" y="3861048"/>
            <a:ext cx="264393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9" name="TextovéPole 8"/>
          <p:cNvSpPr txBox="1"/>
          <p:nvPr/>
        </p:nvSpPr>
        <p:spPr>
          <a:xfrm>
            <a:off x="179512" y="6457890"/>
            <a:ext cx="4464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latin typeface="Garamond" pitchFamily="18" charset="0"/>
              </a:rPr>
              <a:t>Doc. MUDr. </a:t>
            </a:r>
            <a:r>
              <a:rPr lang="cs-CZ" sz="2000" i="1" dirty="0" smtClean="0">
                <a:latin typeface="Garamond" pitchFamily="18" charset="0"/>
              </a:rPr>
              <a:t>Petr</a:t>
            </a:r>
            <a:r>
              <a:rPr lang="cs-CZ" sz="2000" dirty="0" smtClean="0">
                <a:latin typeface="Garamond" pitchFamily="18" charset="0"/>
              </a:rPr>
              <a:t> </a:t>
            </a:r>
            <a:r>
              <a:rPr lang="cs-CZ" sz="2000" b="1" dirty="0" smtClean="0">
                <a:latin typeface="Garamond" pitchFamily="18" charset="0"/>
              </a:rPr>
              <a:t>Němec, </a:t>
            </a:r>
            <a:r>
              <a:rPr lang="cs-CZ" sz="2000" dirty="0" smtClean="0">
                <a:latin typeface="Garamond" pitchFamily="18" charset="0"/>
              </a:rPr>
              <a:t>PhD</a:t>
            </a:r>
            <a:endParaRPr lang="cs-CZ" sz="2000" dirty="0">
              <a:latin typeface="Garamond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t="6780" r="7948" b="32203"/>
          <a:stretch>
            <a:fillRect/>
          </a:stretch>
        </p:blipFill>
        <p:spPr bwMode="auto">
          <a:xfrm>
            <a:off x="4788024" y="3933056"/>
            <a:ext cx="252028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TextovéPole 10"/>
          <p:cNvSpPr txBox="1"/>
          <p:nvPr/>
        </p:nvSpPr>
        <p:spPr>
          <a:xfrm>
            <a:off x="4716016" y="6457890"/>
            <a:ext cx="4104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Garamond" pitchFamily="18" charset="0"/>
              </a:rPr>
              <a:t>Prof. MUDr. </a:t>
            </a:r>
            <a:r>
              <a:rPr lang="cs-CZ" sz="2000" i="1" dirty="0" smtClean="0">
                <a:latin typeface="Garamond" pitchFamily="18" charset="0"/>
              </a:rPr>
              <a:t>Lenka</a:t>
            </a:r>
            <a:r>
              <a:rPr lang="cs-CZ" sz="2000" dirty="0" smtClean="0">
                <a:latin typeface="Garamond" pitchFamily="18" charset="0"/>
              </a:rPr>
              <a:t> </a:t>
            </a:r>
            <a:r>
              <a:rPr lang="cs-CZ" sz="2000" b="1" dirty="0" err="1" smtClean="0">
                <a:latin typeface="Garamond" pitchFamily="18" charset="0"/>
              </a:rPr>
              <a:t>Špinarová</a:t>
            </a:r>
            <a:r>
              <a:rPr lang="cs-CZ" sz="2000" b="1" dirty="0" smtClean="0">
                <a:latin typeface="Garamond" pitchFamily="18" charset="0"/>
              </a:rPr>
              <a:t>, </a:t>
            </a:r>
            <a:r>
              <a:rPr lang="cs-CZ" sz="2000" dirty="0" smtClean="0">
                <a:latin typeface="Garamond" pitchFamily="18" charset="0"/>
              </a:rPr>
              <a:t>PhD</a:t>
            </a:r>
            <a:endParaRPr lang="cs-CZ" sz="20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899592" y="2708920"/>
            <a:ext cx="7488832" cy="2462213"/>
          </a:xfrm>
          <a:prstGeom prst="rect">
            <a:avLst/>
          </a:prstGeom>
          <a:solidFill>
            <a:schemeClr val="bg1">
              <a:alpha val="65000"/>
            </a:schemeClr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cs-CZ" sz="2800" dirty="0" smtClean="0">
                <a:latin typeface="Garamond" pitchFamily="18" charset="0"/>
              </a:rPr>
              <a:t> 1900 </a:t>
            </a:r>
            <a:r>
              <a:rPr lang="cs-CZ" sz="2800" dirty="0">
                <a:latin typeface="Garamond" pitchFamily="18" charset="0"/>
              </a:rPr>
              <a:t>prvé experimenty</a:t>
            </a:r>
          </a:p>
          <a:p>
            <a:pPr eaLnBrk="0" hangingPunct="0">
              <a:lnSpc>
                <a:spcPct val="11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cs-CZ" sz="2800" dirty="0">
                <a:latin typeface="Garamond" pitchFamily="18" charset="0"/>
              </a:rPr>
              <a:t> 1967 prvá úspěšná </a:t>
            </a:r>
            <a:r>
              <a:rPr lang="cs-CZ" sz="2800" dirty="0" err="1">
                <a:latin typeface="Garamond" pitchFamily="18" charset="0"/>
              </a:rPr>
              <a:t>Tx</a:t>
            </a:r>
            <a:r>
              <a:rPr lang="cs-CZ" sz="2800" dirty="0">
                <a:latin typeface="Garamond" pitchFamily="18" charset="0"/>
              </a:rPr>
              <a:t> srdce u člověka</a:t>
            </a:r>
          </a:p>
          <a:p>
            <a:pPr eaLnBrk="0" hangingPunct="0">
              <a:lnSpc>
                <a:spcPct val="11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cs-CZ" sz="2800" dirty="0">
                <a:latin typeface="Garamond" pitchFamily="18" charset="0"/>
              </a:rPr>
              <a:t> 1980 rozvoj programu </a:t>
            </a:r>
            <a:r>
              <a:rPr lang="cs-CZ" sz="2800" dirty="0" err="1">
                <a:latin typeface="Garamond" pitchFamily="18" charset="0"/>
              </a:rPr>
              <a:t>Tx</a:t>
            </a:r>
            <a:r>
              <a:rPr lang="cs-CZ" sz="2800" dirty="0">
                <a:latin typeface="Garamond" pitchFamily="18" charset="0"/>
              </a:rPr>
              <a:t> srdce ve světě</a:t>
            </a:r>
          </a:p>
          <a:p>
            <a:pPr eaLnBrk="0" hangingPunct="0">
              <a:lnSpc>
                <a:spcPct val="11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cs-CZ" sz="2800" dirty="0">
                <a:latin typeface="Garamond" pitchFamily="18" charset="0"/>
              </a:rPr>
              <a:t> 1984 prvá úspěšná </a:t>
            </a:r>
            <a:r>
              <a:rPr lang="cs-CZ" sz="2800" dirty="0" err="1">
                <a:latin typeface="Garamond" pitchFamily="18" charset="0"/>
              </a:rPr>
              <a:t>Tx</a:t>
            </a:r>
            <a:r>
              <a:rPr lang="cs-CZ" sz="2800" dirty="0">
                <a:latin typeface="Garamond" pitchFamily="18" charset="0"/>
              </a:rPr>
              <a:t> srdce v ČSR</a:t>
            </a:r>
          </a:p>
          <a:p>
            <a:pPr eaLnBrk="0" hangingPunct="0">
              <a:lnSpc>
                <a:spcPct val="110000"/>
              </a:lnSpc>
              <a:buClr>
                <a:schemeClr val="accent1"/>
              </a:buClr>
              <a:buFont typeface="Arial" pitchFamily="34" charset="0"/>
              <a:buChar char="•"/>
            </a:pPr>
            <a:r>
              <a:rPr lang="cs-CZ" sz="2800" dirty="0">
                <a:latin typeface="Garamond" pitchFamily="18" charset="0"/>
              </a:rPr>
              <a:t> 1992 program </a:t>
            </a:r>
            <a:r>
              <a:rPr lang="cs-CZ" sz="2800" dirty="0" err="1">
                <a:latin typeface="Garamond" pitchFamily="18" charset="0"/>
              </a:rPr>
              <a:t>Tx</a:t>
            </a:r>
            <a:r>
              <a:rPr lang="cs-CZ" sz="2800" dirty="0">
                <a:latin typeface="Garamond" pitchFamily="18" charset="0"/>
              </a:rPr>
              <a:t> srdce v ČR v </a:t>
            </a:r>
            <a:r>
              <a:rPr lang="cs-CZ" sz="2800" dirty="0" smtClean="0">
                <a:latin typeface="Garamond" pitchFamily="18" charset="0"/>
              </a:rPr>
              <a:t>současné  podobě</a:t>
            </a:r>
            <a:endParaRPr lang="cs-CZ" sz="2800" dirty="0">
              <a:latin typeface="Garamond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195736" y="7647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cs-CZ" sz="4000" b="1" dirty="0" smtClean="0">
                <a:latin typeface="Garamond" pitchFamily="18" charset="0"/>
              </a:rPr>
              <a:t>Transplantace srdce</a:t>
            </a:r>
          </a:p>
          <a:p>
            <a:pPr eaLnBrk="0" hangingPunct="0"/>
            <a:r>
              <a:rPr lang="cs-CZ" sz="3200" b="1" i="1" dirty="0" smtClean="0">
                <a:latin typeface="Garamond" pitchFamily="18" charset="0"/>
              </a:rPr>
              <a:t>Historie</a:t>
            </a:r>
            <a:endParaRPr lang="cs-CZ" sz="3200" b="1" i="1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0"/>
            <a:ext cx="8229600" cy="114300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  <a:effectLst/>
                <a:latin typeface="Garamond" pitchFamily="18" charset="0"/>
                <a:cs typeface="Arial" panose="020B0604020202020204" pitchFamily="34" charset="0"/>
              </a:rPr>
              <a:t>Přežívání po </a:t>
            </a:r>
            <a:r>
              <a:rPr lang="cs-CZ" b="1" dirty="0" err="1">
                <a:solidFill>
                  <a:schemeClr val="tx1"/>
                </a:solidFill>
                <a:effectLst/>
                <a:latin typeface="Garamond" pitchFamily="18" charset="0"/>
                <a:cs typeface="Arial" panose="020B0604020202020204" pitchFamily="34" charset="0"/>
              </a:rPr>
              <a:t>TxS</a:t>
            </a:r>
            <a:r>
              <a:rPr lang="cs-CZ" b="1" dirty="0">
                <a:solidFill>
                  <a:schemeClr val="tx1"/>
                </a:solidFill>
                <a:effectLst/>
                <a:latin typeface="Garamond" pitchFamily="18" charset="0"/>
                <a:cs typeface="Arial" panose="020B0604020202020204" pitchFamily="34" charset="0"/>
              </a:rPr>
              <a:t> </a:t>
            </a:r>
            <a:r>
              <a:rPr lang="cs-CZ" b="1" dirty="0" smtClean="0">
                <a:solidFill>
                  <a:schemeClr val="tx1"/>
                </a:solidFill>
                <a:effectLst/>
                <a:latin typeface="Garamond" pitchFamily="18" charset="0"/>
                <a:cs typeface="Arial" panose="020B0604020202020204" pitchFamily="34" charset="0"/>
              </a:rPr>
              <a:t>v </a:t>
            </a:r>
            <a:r>
              <a:rPr lang="cs-CZ" b="1" dirty="0">
                <a:solidFill>
                  <a:schemeClr val="tx1"/>
                </a:solidFill>
                <a:effectLst/>
                <a:latin typeface="Garamond" pitchFamily="18" charset="0"/>
                <a:cs typeface="Arial" panose="020B0604020202020204" pitchFamily="34" charset="0"/>
              </a:rPr>
              <a:t>IKEM</a:t>
            </a:r>
            <a:endParaRPr lang="cs-CZ" b="1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36000" y="1008000"/>
            <a:ext cx="7153406" cy="4800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388843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6516216" y="4941168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0099"/>
                </a:solidFill>
              </a:rPr>
              <a:t>1984-2005</a:t>
            </a:r>
            <a:endParaRPr lang="cs-CZ" b="1" dirty="0">
              <a:solidFill>
                <a:srgbClr val="000099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5868144" y="1484784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3399FF"/>
                </a:solidFill>
              </a:rPr>
              <a:t>2006-2016</a:t>
            </a:r>
            <a:endParaRPr lang="cs-CZ" b="1" dirty="0">
              <a:solidFill>
                <a:srgbClr val="3399FF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2411760" y="1484784"/>
            <a:ext cx="3456384" cy="369332"/>
          </a:xfrm>
          <a:prstGeom prst="rect">
            <a:avLst/>
          </a:prstGeom>
          <a:solidFill>
            <a:srgbClr val="FF0000">
              <a:alpha val="17000"/>
            </a:srgb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86%          80%         76%        72%                 59%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28" name="Obdélník 27"/>
          <p:cNvSpPr/>
          <p:nvPr/>
        </p:nvSpPr>
        <p:spPr>
          <a:xfrm>
            <a:off x="827584" y="4221088"/>
            <a:ext cx="194421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990099"/>
                </a:solidFill>
                <a:latin typeface="Garamond" pitchFamily="18" charset="0"/>
              </a:rPr>
              <a:t>1 rok 86%   5 let 73%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2411760" y="1124744"/>
            <a:ext cx="4764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 rok        3 roky       5 let        7 let                10 let</a:t>
            </a:r>
            <a:endParaRPr lang="cs-CZ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3131840" y="1844824"/>
            <a:ext cx="193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30 dnů: </a:t>
            </a:r>
            <a:r>
              <a:rPr lang="cs-CZ" i="1" dirty="0" smtClean="0">
                <a:solidFill>
                  <a:srgbClr val="FF0000"/>
                </a:solidFill>
              </a:rPr>
              <a:t>93% </a:t>
            </a:r>
            <a:r>
              <a:rPr lang="cs-CZ" i="1" dirty="0" smtClean="0"/>
              <a:t>(86%)</a:t>
            </a:r>
            <a:endParaRPr lang="cs-CZ" i="1" dirty="0"/>
          </a:p>
        </p:txBody>
      </p:sp>
      <p:grpSp>
        <p:nvGrpSpPr>
          <p:cNvPr id="31" name="Skupina 30"/>
          <p:cNvGrpSpPr/>
          <p:nvPr/>
        </p:nvGrpSpPr>
        <p:grpSpPr>
          <a:xfrm>
            <a:off x="2339752" y="2520000"/>
            <a:ext cx="4328230" cy="2745596"/>
            <a:chOff x="2339752" y="2780928"/>
            <a:chExt cx="4328230" cy="2745596"/>
          </a:xfrm>
        </p:grpSpPr>
        <p:cxnSp>
          <p:nvCxnSpPr>
            <p:cNvPr id="5" name="Přímá spojnice 4"/>
            <p:cNvCxnSpPr/>
            <p:nvPr/>
          </p:nvCxnSpPr>
          <p:spPr>
            <a:xfrm>
              <a:off x="4248000" y="3212976"/>
              <a:ext cx="0" cy="1110122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nice 5"/>
            <p:cNvCxnSpPr/>
            <p:nvPr/>
          </p:nvCxnSpPr>
          <p:spPr>
            <a:xfrm>
              <a:off x="3456000" y="3068960"/>
              <a:ext cx="0" cy="884380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6"/>
            <p:cNvCxnSpPr/>
            <p:nvPr/>
          </p:nvCxnSpPr>
          <p:spPr>
            <a:xfrm>
              <a:off x="6264000" y="3933056"/>
              <a:ext cx="0" cy="1092124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Přímá spojnice 7"/>
            <p:cNvCxnSpPr/>
            <p:nvPr/>
          </p:nvCxnSpPr>
          <p:spPr>
            <a:xfrm>
              <a:off x="2664000" y="2780928"/>
              <a:ext cx="0" cy="768083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ovéPole 20"/>
            <p:cNvSpPr txBox="1"/>
            <p:nvPr/>
          </p:nvSpPr>
          <p:spPr>
            <a:xfrm>
              <a:off x="2339752" y="3573016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79%</a:t>
              </a:r>
              <a:endParaRPr lang="cs-CZ" dirty="0"/>
            </a:p>
          </p:txBody>
        </p:sp>
        <p:sp>
          <p:nvSpPr>
            <p:cNvPr id="23" name="TextovéPole 22"/>
            <p:cNvSpPr txBox="1"/>
            <p:nvPr/>
          </p:nvSpPr>
          <p:spPr>
            <a:xfrm>
              <a:off x="3203848" y="4005064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74%</a:t>
              </a:r>
              <a:endParaRPr lang="cs-CZ" dirty="0"/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3995936" y="4365104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67%</a:t>
              </a:r>
              <a:endParaRPr lang="cs-CZ" dirty="0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6084168" y="5157192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52%</a:t>
              </a:r>
              <a:endParaRPr lang="cs-CZ" dirty="0"/>
            </a:p>
          </p:txBody>
        </p:sp>
        <p:cxnSp>
          <p:nvCxnSpPr>
            <p:cNvPr id="32" name="Přímá spojnice 31"/>
            <p:cNvCxnSpPr/>
            <p:nvPr/>
          </p:nvCxnSpPr>
          <p:spPr>
            <a:xfrm>
              <a:off x="5040000" y="3501008"/>
              <a:ext cx="0" cy="1110122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8" name="TextovéPole 2047"/>
            <p:cNvSpPr txBox="1"/>
            <p:nvPr/>
          </p:nvSpPr>
          <p:spPr>
            <a:xfrm>
              <a:off x="4788024" y="4725144"/>
              <a:ext cx="5838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61%</a:t>
              </a:r>
              <a:endParaRPr lang="cs-CZ" dirty="0"/>
            </a:p>
          </p:txBody>
        </p:sp>
      </p:grpSp>
      <p:sp>
        <p:nvSpPr>
          <p:cNvPr id="2049" name="TextovéPole 2048"/>
          <p:cNvSpPr txBox="1"/>
          <p:nvPr/>
        </p:nvSpPr>
        <p:spPr>
          <a:xfrm>
            <a:off x="7812360" y="494116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37%</a:t>
            </a:r>
            <a:endParaRPr lang="cs-CZ" dirty="0"/>
          </a:p>
        </p:txBody>
      </p:sp>
      <p:sp>
        <p:nvSpPr>
          <p:cNvPr id="2051" name="TextovéPole 2050"/>
          <p:cNvSpPr txBox="1"/>
          <p:nvPr/>
        </p:nvSpPr>
        <p:spPr>
          <a:xfrm>
            <a:off x="6804248" y="3212976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p</a:t>
            </a:r>
            <a:r>
              <a:rPr lang="cs-CZ" b="1" dirty="0" smtClean="0"/>
              <a:t>= 0,002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59509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8520" y="274638"/>
            <a:ext cx="9467214" cy="591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9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6" name="Rectangle 6"/>
          <p:cNvSpPr>
            <a:spLocks noGrp="1" noChangeArrowheads="1"/>
          </p:cNvSpPr>
          <p:nvPr>
            <p:ph type="title"/>
          </p:nvPr>
        </p:nvSpPr>
        <p:spPr>
          <a:xfrm>
            <a:off x="210312" y="188640"/>
            <a:ext cx="8933688" cy="1143000"/>
          </a:xfrm>
        </p:spPr>
        <p:txBody>
          <a:bodyPr>
            <a:normAutofit fontScale="90000"/>
          </a:bodyPr>
          <a:lstStyle/>
          <a:p>
            <a:r>
              <a:rPr lang="cs-CZ" altLang="cs-CZ" sz="36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Nejdéle žijící pacient:  </a:t>
            </a:r>
            <a:br>
              <a:rPr lang="cs-CZ" altLang="cs-CZ" sz="36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</a:br>
            <a:r>
              <a:rPr lang="cs-CZ" altLang="cs-CZ" sz="36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33 let po OTS</a:t>
            </a:r>
            <a:endParaRPr lang="cs-CZ" altLang="cs-CZ" sz="3600" b="1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66567" name="Rectangle 7"/>
          <p:cNvSpPr>
            <a:spLocks noGrp="1" noChangeArrowheads="1"/>
          </p:cNvSpPr>
          <p:nvPr>
            <p:ph idx="1"/>
          </p:nvPr>
        </p:nvSpPr>
        <p:spPr>
          <a:xfrm>
            <a:off x="0" y="1412776"/>
            <a:ext cx="8494409" cy="435034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altLang="cs-CZ" sz="2400" dirty="0" smtClean="0">
                <a:latin typeface="Garamond" pitchFamily="18" charset="0"/>
              </a:rPr>
              <a:t>byl operován </a:t>
            </a:r>
            <a:r>
              <a:rPr lang="cs-CZ" altLang="cs-CZ" sz="2400" dirty="0">
                <a:latin typeface="Garamond" pitchFamily="18" charset="0"/>
              </a:rPr>
              <a:t>v IKEM jako </a:t>
            </a:r>
            <a:r>
              <a:rPr lang="cs-CZ" altLang="cs-CZ" sz="2400" dirty="0" smtClean="0">
                <a:latin typeface="Garamond" pitchFamily="18" charset="0"/>
              </a:rPr>
              <a:t> třetí v pořadí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latin typeface="Garamond" pitchFamily="18" charset="0"/>
              </a:rPr>
              <a:t>23.10.1984, nyní </a:t>
            </a:r>
            <a:r>
              <a:rPr lang="cs-CZ" altLang="cs-CZ" sz="2400" dirty="0">
                <a:latin typeface="Garamond" pitchFamily="18" charset="0"/>
              </a:rPr>
              <a:t>je </a:t>
            </a:r>
            <a:r>
              <a:rPr lang="cs-CZ" altLang="cs-CZ" sz="2400" dirty="0" smtClean="0">
                <a:latin typeface="Garamond" pitchFamily="18" charset="0"/>
              </a:rPr>
              <a:t>81 letý     </a:t>
            </a:r>
            <a:endParaRPr lang="cs-CZ" altLang="cs-CZ" sz="2400" i="1" dirty="0">
              <a:solidFill>
                <a:srgbClr val="FF0000"/>
              </a:solidFill>
              <a:latin typeface="Garamond" pitchFamily="18" charset="0"/>
            </a:endParaRPr>
          </a:p>
          <a:p>
            <a:pPr>
              <a:buClr>
                <a:schemeClr val="tx1"/>
              </a:buClr>
              <a:buFont typeface="Wingdings" pitchFamily="2" charset="2"/>
              <a:buNone/>
            </a:pPr>
            <a:endParaRPr lang="cs-CZ" altLang="cs-CZ" sz="2800" i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1"/>
          <a:stretch>
            <a:fillRect/>
          </a:stretch>
        </p:blipFill>
        <p:spPr>
          <a:xfrm>
            <a:off x="179512" y="2348880"/>
            <a:ext cx="2129302" cy="345638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2348880"/>
            <a:ext cx="6516216" cy="436102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32" b="31594"/>
          <a:stretch>
            <a:fillRect/>
          </a:stretch>
        </p:blipFill>
        <p:spPr bwMode="auto">
          <a:xfrm>
            <a:off x="6156176" y="260648"/>
            <a:ext cx="2484276" cy="218816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ál 5"/>
          <p:cNvSpPr/>
          <p:nvPr/>
        </p:nvSpPr>
        <p:spPr>
          <a:xfrm>
            <a:off x="6948264" y="3356992"/>
            <a:ext cx="432048" cy="360040"/>
          </a:xfrm>
          <a:prstGeom prst="ellipse">
            <a:avLst/>
          </a:prstGeom>
          <a:solidFill>
            <a:srgbClr val="FF0000">
              <a:alpha val="8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FFFF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27584" y="6021288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0000"/>
                </a:solidFill>
                <a:latin typeface="Garamond" pitchFamily="18" charset="0"/>
              </a:rPr>
              <a:t>2008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524328" y="5877272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0000"/>
                </a:solidFill>
                <a:latin typeface="Garamond" pitchFamily="18" charset="0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197390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0454" t="13667" r="55502" b="51508"/>
          <a:stretch>
            <a:fillRect/>
          </a:stretch>
        </p:blipFill>
        <p:spPr bwMode="auto">
          <a:xfrm>
            <a:off x="1115616" y="1700808"/>
            <a:ext cx="3257087" cy="33480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 cstate="print"/>
          <a:srcRect l="47926" t="55000" r="18384" b="9886"/>
          <a:stretch>
            <a:fillRect/>
          </a:stretch>
        </p:blipFill>
        <p:spPr bwMode="auto">
          <a:xfrm>
            <a:off x="4644008" y="1700808"/>
            <a:ext cx="3260978" cy="3348000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449263" y="17938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endParaRPr lang="cs-CZ" sz="40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27584" y="5229200"/>
            <a:ext cx="75608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     </a:t>
            </a:r>
            <a:r>
              <a:rPr lang="cs-CZ" sz="2400" b="1" dirty="0" err="1" smtClean="0">
                <a:latin typeface="Garamond" pitchFamily="18" charset="0"/>
              </a:rPr>
              <a:t>biatriání</a:t>
            </a:r>
            <a:r>
              <a:rPr lang="cs-CZ" sz="2400" b="1" dirty="0" smtClean="0">
                <a:latin typeface="Garamond" pitchFamily="18" charset="0"/>
              </a:rPr>
              <a:t> </a:t>
            </a:r>
            <a:r>
              <a:rPr lang="cs-CZ" sz="2400" b="1" dirty="0">
                <a:latin typeface="Garamond" pitchFamily="18" charset="0"/>
              </a:rPr>
              <a:t>technika                 </a:t>
            </a:r>
            <a:r>
              <a:rPr lang="cs-CZ" sz="2400" b="1" dirty="0" err="1" smtClean="0">
                <a:latin typeface="Garamond" pitchFamily="18" charset="0"/>
              </a:rPr>
              <a:t>bikavální</a:t>
            </a:r>
            <a:r>
              <a:rPr lang="cs-CZ" sz="2400" b="1" dirty="0" smtClean="0">
                <a:latin typeface="Garamond" pitchFamily="18" charset="0"/>
              </a:rPr>
              <a:t> </a:t>
            </a:r>
            <a:r>
              <a:rPr lang="cs-CZ" sz="2400" b="1" dirty="0">
                <a:latin typeface="Garamond" pitchFamily="18" charset="0"/>
              </a:rPr>
              <a:t>technika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683568" y="260648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>
                <a:latin typeface="Garamond" pitchFamily="18" charset="0"/>
              </a:rPr>
              <a:t>Transplantace  srdce</a:t>
            </a:r>
            <a:br>
              <a:rPr lang="cs-CZ" sz="4400" b="1" dirty="0" smtClean="0">
                <a:latin typeface="Garamond" pitchFamily="18" charset="0"/>
              </a:rPr>
            </a:br>
            <a:r>
              <a:rPr lang="cs-CZ" sz="3600" i="1" dirty="0" smtClean="0">
                <a:latin typeface="Garamond" pitchFamily="18" charset="0"/>
              </a:rPr>
              <a:t>Technika operace </a:t>
            </a:r>
            <a:endParaRPr lang="cs-CZ" sz="3600" dirty="0">
              <a:latin typeface="Garamond" pitchFamily="18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971600" y="5877272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i="1" dirty="0" err="1" smtClean="0">
                <a:latin typeface="Garamond" pitchFamily="18" charset="0"/>
              </a:rPr>
              <a:t>Ortotopická</a:t>
            </a:r>
            <a:r>
              <a:rPr lang="cs-CZ" sz="3200" i="1" dirty="0" smtClean="0">
                <a:latin typeface="Garamond" pitchFamily="18" charset="0"/>
              </a:rPr>
              <a:t> </a:t>
            </a:r>
            <a:r>
              <a:rPr lang="cs-CZ" sz="3200" i="1" dirty="0" err="1" smtClean="0">
                <a:latin typeface="Garamond" pitchFamily="18" charset="0"/>
              </a:rPr>
              <a:t>allotransplantace</a:t>
            </a:r>
            <a:r>
              <a:rPr lang="cs-CZ" sz="3200" i="1" dirty="0" smtClean="0">
                <a:latin typeface="Garamond" pitchFamily="18" charset="0"/>
              </a:rPr>
              <a:t> srdce </a:t>
            </a:r>
            <a:endParaRPr lang="cs-CZ" sz="3200" i="1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11161240" cy="1359024"/>
          </a:xfrm>
        </p:spPr>
        <p:txBody>
          <a:bodyPr>
            <a:normAutofit/>
          </a:bodyPr>
          <a:lstStyle/>
          <a:p>
            <a:r>
              <a:rPr lang="cs-CZ" sz="32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Vývoj léčby srdečního selhání v průběhu 30 let</a:t>
            </a:r>
            <a:endParaRPr lang="cs-CZ" sz="3200" b="1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63688" y="1124744"/>
            <a:ext cx="5832648" cy="2016223"/>
          </a:xfrm>
          <a:noFill/>
        </p:spPr>
        <p:txBody>
          <a:bodyPr>
            <a:normAutofit fontScale="32500" lnSpcReduction="20000"/>
          </a:bodyPr>
          <a:lstStyle/>
          <a:p>
            <a:pPr lvl="2">
              <a:buClr>
                <a:schemeClr val="accent1"/>
              </a:buClr>
            </a:pPr>
            <a:r>
              <a:rPr lang="cs-CZ" sz="6200" dirty="0" smtClean="0">
                <a:latin typeface="Garamond" pitchFamily="18" charset="0"/>
              </a:rPr>
              <a:t>farmakoterapie</a:t>
            </a:r>
          </a:p>
          <a:p>
            <a:pPr lvl="2">
              <a:buClr>
                <a:schemeClr val="accent1"/>
              </a:buClr>
            </a:pPr>
            <a:r>
              <a:rPr lang="cs-CZ" sz="6200" dirty="0" err="1">
                <a:latin typeface="Garamond" pitchFamily="18" charset="0"/>
              </a:rPr>
              <a:t>r</a:t>
            </a:r>
            <a:r>
              <a:rPr lang="cs-CZ" sz="6200" dirty="0" err="1" smtClean="0">
                <a:latin typeface="Garamond" pitchFamily="18" charset="0"/>
              </a:rPr>
              <a:t>esynchronizační</a:t>
            </a:r>
            <a:r>
              <a:rPr lang="cs-CZ" sz="6200" dirty="0" smtClean="0">
                <a:latin typeface="Garamond" pitchFamily="18" charset="0"/>
              </a:rPr>
              <a:t> léčba</a:t>
            </a:r>
          </a:p>
          <a:p>
            <a:pPr lvl="2">
              <a:buClr>
                <a:schemeClr val="accent1"/>
              </a:buClr>
            </a:pPr>
            <a:r>
              <a:rPr lang="cs-CZ" sz="6200" dirty="0">
                <a:latin typeface="Garamond" pitchFamily="18" charset="0"/>
              </a:rPr>
              <a:t>p</a:t>
            </a:r>
            <a:r>
              <a:rPr lang="cs-CZ" sz="6200" dirty="0" smtClean="0">
                <a:latin typeface="Garamond" pitchFamily="18" charset="0"/>
              </a:rPr>
              <a:t>revence náhlé smrti – ICD, ablační techniky</a:t>
            </a:r>
          </a:p>
          <a:p>
            <a:pPr lvl="2">
              <a:buClr>
                <a:schemeClr val="accent1"/>
              </a:buClr>
            </a:pPr>
            <a:r>
              <a:rPr lang="cs-CZ" sz="6200" dirty="0" err="1" smtClean="0">
                <a:latin typeface="Garamond" pitchFamily="18" charset="0"/>
              </a:rPr>
              <a:t>revaskularizace</a:t>
            </a:r>
            <a:endParaRPr lang="cs-CZ" sz="6200" dirty="0" smtClean="0">
              <a:latin typeface="Garamond" pitchFamily="18" charset="0"/>
            </a:endParaRPr>
          </a:p>
          <a:p>
            <a:pPr lvl="2">
              <a:buClr>
                <a:schemeClr val="accent1"/>
              </a:buClr>
            </a:pPr>
            <a:r>
              <a:rPr lang="cs-CZ" sz="6200" dirty="0">
                <a:latin typeface="Garamond" pitchFamily="18" charset="0"/>
              </a:rPr>
              <a:t>m</a:t>
            </a:r>
            <a:r>
              <a:rPr lang="cs-CZ" sz="6200" dirty="0" smtClean="0">
                <a:latin typeface="Garamond" pitchFamily="18" charset="0"/>
              </a:rPr>
              <a:t>echanické podpory</a:t>
            </a:r>
            <a:endParaRPr lang="cs-CZ" sz="6200" dirty="0">
              <a:latin typeface="Garamond" pitchFamily="18" charset="0"/>
            </a:endParaRPr>
          </a:p>
          <a:p>
            <a:pPr lvl="2">
              <a:buNone/>
            </a:pPr>
            <a:endParaRPr lang="cs-CZ" sz="1600" dirty="0" smtClean="0"/>
          </a:p>
          <a:p>
            <a:pPr lvl="2">
              <a:buNone/>
            </a:pPr>
            <a:endParaRPr lang="cs-CZ" sz="1600" dirty="0"/>
          </a:p>
          <a:p>
            <a:pPr lvl="2">
              <a:buNone/>
            </a:pPr>
            <a:r>
              <a:rPr lang="cs-CZ" sz="1600" dirty="0"/>
              <a:t>	</a:t>
            </a:r>
            <a:r>
              <a:rPr lang="cs-CZ" sz="1600" dirty="0" smtClean="0"/>
              <a:t>							</a:t>
            </a:r>
          </a:p>
        </p:txBody>
      </p:sp>
      <p:graphicFrame>
        <p:nvGraphicFramePr>
          <p:cNvPr id="20482" name="Object 2"/>
          <p:cNvGraphicFramePr>
            <a:graphicFrameLocks noGrp="1"/>
          </p:cNvGraphicFramePr>
          <p:nvPr/>
        </p:nvGraphicFramePr>
        <p:xfrm>
          <a:off x="107504" y="3356992"/>
          <a:ext cx="4968106" cy="28087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23" name="Worksheet" r:id="rId4" imgW="9677550" imgH="5315070" progId="Excel.Sheet.8">
                  <p:embed/>
                </p:oleObj>
              </mc:Choice>
              <mc:Fallback>
                <p:oleObj name="Worksheet" r:id="rId4" imgW="9677550" imgH="5315070" progId="Excel.Sheet.8">
                  <p:embed/>
                  <p:pic>
                    <p:nvPicPr>
                      <p:cNvPr id="0" name="Picture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3356992"/>
                        <a:ext cx="4968106" cy="28087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9900">
                                <a:alpha val="52000"/>
                              </a:srgb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33CCCC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Graf 7"/>
          <p:cNvGraphicFramePr/>
          <p:nvPr/>
        </p:nvGraphicFramePr>
        <p:xfrm>
          <a:off x="5076056" y="3356992"/>
          <a:ext cx="374441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9" name="Obdélník 8"/>
          <p:cNvSpPr/>
          <p:nvPr/>
        </p:nvSpPr>
        <p:spPr>
          <a:xfrm>
            <a:off x="323528" y="3140968"/>
            <a:ext cx="2304256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  <a:latin typeface="Garamond" pitchFamily="18" charset="0"/>
              </a:rPr>
              <a:t>Mosty k </a:t>
            </a:r>
            <a:r>
              <a:rPr lang="cs-CZ" sz="2400" b="1" dirty="0" err="1" smtClean="0">
                <a:solidFill>
                  <a:schemeClr val="tx1"/>
                </a:solidFill>
                <a:latin typeface="Garamond" pitchFamily="18" charset="0"/>
              </a:rPr>
              <a:t>Tx</a:t>
            </a:r>
            <a:endParaRPr lang="cs-CZ" sz="2400" b="1" dirty="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148064" y="3140968"/>
            <a:ext cx="3816424" cy="1152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b="1" dirty="0" smtClean="0">
                <a:solidFill>
                  <a:schemeClr val="tx1"/>
                </a:solidFill>
                <a:latin typeface="Garamond" pitchFamily="18" charset="0"/>
              </a:rPr>
              <a:t>Pokles mortality na W.L.</a:t>
            </a:r>
            <a:endParaRPr lang="cs-CZ" sz="2400" b="1" dirty="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11" name="TextovéPole 4"/>
          <p:cNvSpPr txBox="1">
            <a:spLocks noChangeArrowheads="1"/>
          </p:cNvSpPr>
          <p:nvPr/>
        </p:nvSpPr>
        <p:spPr bwMode="auto">
          <a:xfrm>
            <a:off x="1115616" y="5517232"/>
            <a:ext cx="7729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latin typeface="Monotype Corsiva" pitchFamily="66" charset="0"/>
                <a:cs typeface="Times New Roman" pitchFamily="18" charset="0"/>
              </a:rPr>
              <a:t>n = 53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179512" y="18864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                                                                 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ovéPole 1"/>
          <p:cNvSpPr txBox="1">
            <a:spLocks noChangeArrowheads="1"/>
          </p:cNvSpPr>
          <p:nvPr/>
        </p:nvSpPr>
        <p:spPr bwMode="auto">
          <a:xfrm>
            <a:off x="395536" y="980728"/>
            <a:ext cx="836241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cs-CZ" sz="3200" b="1" dirty="0">
                <a:latin typeface="Garamond" pitchFamily="18" charset="0"/>
              </a:rPr>
              <a:t>„Klasické“ indikace k transplantaci srdce</a:t>
            </a:r>
          </a:p>
          <a:p>
            <a:pPr algn="ctr" eaLnBrk="0" hangingPunct="0"/>
            <a:r>
              <a:rPr lang="cs-CZ" sz="3200" b="1" dirty="0">
                <a:latin typeface="Garamond" pitchFamily="18" charset="0"/>
              </a:rPr>
              <a:t>u nemocných s chronickým srdečním selháním</a:t>
            </a:r>
          </a:p>
        </p:txBody>
      </p:sp>
      <p:sp>
        <p:nvSpPr>
          <p:cNvPr id="12291" name="TextovéPole 2"/>
          <p:cNvSpPr txBox="1">
            <a:spLocks noChangeArrowheads="1"/>
          </p:cNvSpPr>
          <p:nvPr/>
        </p:nvSpPr>
        <p:spPr bwMode="auto">
          <a:xfrm>
            <a:off x="683568" y="2780928"/>
            <a:ext cx="7776864" cy="2031325"/>
          </a:xfrm>
          <a:prstGeom prst="rect">
            <a:avLst/>
          </a:prstGeom>
          <a:solidFill>
            <a:prstClr val="white">
              <a:alpha val="65000"/>
            </a:prstClr>
          </a:solidFill>
          <a:ln w="19050" cmpd="thickThin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eaLnBrk="0" hangingPunct="0">
              <a:lnSpc>
                <a:spcPct val="150000"/>
              </a:lnSpc>
              <a:buClr>
                <a:srgbClr val="C00000"/>
              </a:buClr>
            </a:pPr>
            <a:r>
              <a:rPr lang="cs-CZ" sz="2800" dirty="0" smtClean="0">
                <a:latin typeface="Garamond" pitchFamily="18" charset="0"/>
              </a:rPr>
              <a:t>výrazná </a:t>
            </a:r>
            <a:r>
              <a:rPr lang="cs-CZ" sz="2800" dirty="0">
                <a:latin typeface="Garamond" pitchFamily="18" charset="0"/>
              </a:rPr>
              <a:t>symptomatologie (NYHA III, IV)</a:t>
            </a:r>
          </a:p>
          <a:p>
            <a:pPr eaLnBrk="0" hangingPunct="0">
              <a:lnSpc>
                <a:spcPct val="150000"/>
              </a:lnSpc>
              <a:buClr>
                <a:srgbClr val="C00000"/>
              </a:buClr>
            </a:pPr>
            <a:r>
              <a:rPr lang="cs-CZ" sz="2800" b="1" dirty="0">
                <a:latin typeface="Garamond" pitchFamily="18" charset="0"/>
              </a:rPr>
              <a:t>+</a:t>
            </a:r>
            <a:r>
              <a:rPr lang="cs-CZ" sz="2800" dirty="0">
                <a:latin typeface="Garamond" pitchFamily="18" charset="0"/>
              </a:rPr>
              <a:t> těžká porucha funkce LK</a:t>
            </a:r>
          </a:p>
          <a:p>
            <a:pPr eaLnBrk="0" hangingPunct="0">
              <a:lnSpc>
                <a:spcPct val="150000"/>
              </a:lnSpc>
              <a:buClr>
                <a:srgbClr val="C00000"/>
              </a:buClr>
            </a:pPr>
            <a:r>
              <a:rPr lang="cs-CZ" sz="2800" b="1" dirty="0">
                <a:latin typeface="Garamond" pitchFamily="18" charset="0"/>
              </a:rPr>
              <a:t>=</a:t>
            </a:r>
            <a:r>
              <a:rPr lang="cs-CZ" sz="2800" dirty="0">
                <a:latin typeface="Garamond" pitchFamily="18" charset="0"/>
              </a:rPr>
              <a:t> roční úmrtnost 50 %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cs-CZ" sz="3600" b="1" dirty="0" smtClean="0">
                <a:solidFill>
                  <a:schemeClr val="tx1"/>
                </a:solidFill>
                <a:latin typeface="Garamond" pitchFamily="18" charset="0"/>
              </a:rPr>
              <a:t>Problémy indikace k transplantaci srdce v současné době</a:t>
            </a:r>
            <a:endParaRPr lang="cs-CZ" sz="3600" b="1" dirty="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2204864"/>
            <a:ext cx="8229600" cy="4392488"/>
          </a:xfrm>
          <a:solidFill>
            <a:prstClr val="white">
              <a:alpha val="65000"/>
            </a:prstClr>
          </a:solidFill>
          <a:ln w="19050"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85000" lnSpcReduction="20000"/>
          </a:bodyPr>
          <a:lstStyle/>
          <a:p>
            <a:endParaRPr lang="cs-CZ" dirty="0" smtClean="0">
              <a:latin typeface="Garamond" pitchFamily="18" charset="0"/>
            </a:endParaRPr>
          </a:p>
          <a:p>
            <a:r>
              <a:rPr lang="cs-CZ" dirty="0" smtClean="0">
                <a:latin typeface="Garamond" pitchFamily="18" charset="0"/>
              </a:rPr>
              <a:t>příjemci i dárci jsou starší</a:t>
            </a:r>
          </a:p>
          <a:p>
            <a:pPr>
              <a:buNone/>
            </a:pPr>
            <a:endParaRPr lang="cs-CZ" dirty="0" smtClean="0">
              <a:latin typeface="Garamond" pitchFamily="18" charset="0"/>
            </a:endParaRPr>
          </a:p>
          <a:p>
            <a:r>
              <a:rPr lang="cs-CZ" dirty="0" err="1">
                <a:latin typeface="Garamond" pitchFamily="18" charset="0"/>
              </a:rPr>
              <a:t>f</a:t>
            </a:r>
            <a:r>
              <a:rPr lang="cs-CZ" dirty="0" err="1" smtClean="0">
                <a:latin typeface="Garamond" pitchFamily="18" charset="0"/>
              </a:rPr>
              <a:t>enomeny</a:t>
            </a:r>
            <a:r>
              <a:rPr lang="cs-CZ" dirty="0" smtClean="0">
                <a:latin typeface="Garamond" pitchFamily="18" charset="0"/>
              </a:rPr>
              <a:t> velmi pokročilého onemocnění</a:t>
            </a:r>
          </a:p>
          <a:p>
            <a:pPr>
              <a:buNone/>
            </a:pPr>
            <a:r>
              <a:rPr lang="cs-CZ" dirty="0" smtClean="0">
                <a:latin typeface="Garamond" pitchFamily="18" charset="0"/>
              </a:rPr>
              <a:t>		- orgánové poruchy</a:t>
            </a:r>
          </a:p>
          <a:p>
            <a:pPr>
              <a:buNone/>
            </a:pPr>
            <a:r>
              <a:rPr lang="cs-CZ" dirty="0" smtClean="0">
                <a:latin typeface="Garamond" pitchFamily="18" charset="0"/>
              </a:rPr>
              <a:t>		- plicní hypertenze</a:t>
            </a:r>
          </a:p>
          <a:p>
            <a:pPr>
              <a:buNone/>
            </a:pPr>
            <a:r>
              <a:rPr lang="cs-CZ" dirty="0" smtClean="0">
                <a:latin typeface="Garamond" pitchFamily="18" charset="0"/>
              </a:rPr>
              <a:t>		- kachexie</a:t>
            </a:r>
          </a:p>
          <a:p>
            <a:pPr>
              <a:buNone/>
            </a:pPr>
            <a:r>
              <a:rPr lang="cs-CZ" dirty="0" smtClean="0">
                <a:latin typeface="Garamond" pitchFamily="18" charset="0"/>
              </a:rPr>
              <a:t>		- imunizace</a:t>
            </a:r>
          </a:p>
          <a:p>
            <a:pPr>
              <a:buNone/>
            </a:pPr>
            <a:endParaRPr lang="cs-CZ" dirty="0" smtClean="0">
              <a:latin typeface="Garamond" pitchFamily="18" charset="0"/>
            </a:endParaRPr>
          </a:p>
          <a:p>
            <a:r>
              <a:rPr lang="cs-CZ" dirty="0" smtClean="0">
                <a:latin typeface="Garamond" pitchFamily="18" charset="0"/>
              </a:rPr>
              <a:t>přidružená onemocnění</a:t>
            </a:r>
          </a:p>
          <a:p>
            <a:pPr lvl="2"/>
            <a:endParaRPr lang="cs-CZ" dirty="0" smtClean="0"/>
          </a:p>
          <a:p>
            <a:pPr lvl="2">
              <a:buNone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76672"/>
            <a:ext cx="8351837" cy="1152525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>
                <a:solidFill>
                  <a:schemeClr val="tx1"/>
                </a:solidFill>
                <a:effectLst/>
                <a:latin typeface="Garamond" pitchFamily="18" charset="0"/>
              </a:rPr>
              <a:t>Program </a:t>
            </a:r>
            <a:r>
              <a:rPr lang="cs-CZ" sz="3200" b="1" dirty="0" err="1">
                <a:solidFill>
                  <a:schemeClr val="tx1"/>
                </a:solidFill>
                <a:effectLst/>
                <a:latin typeface="Garamond" pitchFamily="18" charset="0"/>
              </a:rPr>
              <a:t>TxS</a:t>
            </a:r>
            <a:r>
              <a:rPr lang="cs-CZ" sz="3200" b="1" dirty="0">
                <a:solidFill>
                  <a:schemeClr val="tx1"/>
                </a:solidFill>
                <a:effectLst/>
                <a:latin typeface="Garamond" pitchFamily="18" charset="0"/>
              </a:rPr>
              <a:t/>
            </a:r>
            <a:br>
              <a:rPr lang="cs-CZ" sz="3200" b="1" dirty="0">
                <a:solidFill>
                  <a:schemeClr val="tx1"/>
                </a:solidFill>
                <a:effectLst/>
                <a:latin typeface="Garamond" pitchFamily="18" charset="0"/>
              </a:rPr>
            </a:br>
            <a:r>
              <a:rPr lang="cs-CZ" sz="3200" i="1" dirty="0">
                <a:solidFill>
                  <a:schemeClr val="tx1"/>
                </a:solidFill>
                <a:effectLst/>
                <a:latin typeface="Garamond" pitchFamily="18" charset="0"/>
              </a:rPr>
              <a:t>Obtížné situace při indikaci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971600" y="1844824"/>
            <a:ext cx="7272808" cy="4608413"/>
          </a:xfrm>
          <a:solidFill>
            <a:prstClr val="white">
              <a:alpha val="65000"/>
            </a:prstClr>
          </a:solidFill>
          <a:ln w="19050" cmpd="thickThin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lnSpc>
                <a:spcPct val="65000"/>
              </a:lnSpc>
              <a:buNone/>
            </a:pPr>
            <a:endParaRPr lang="cs-CZ" sz="2800" dirty="0">
              <a:latin typeface="Times New Roman" pitchFamily="18" charset="0"/>
            </a:endParaRPr>
          </a:p>
          <a:p>
            <a:pPr>
              <a:lnSpc>
                <a:spcPct val="65000"/>
              </a:lnSpc>
            </a:pPr>
            <a:r>
              <a:rPr lang="cs-CZ" sz="2800" dirty="0">
                <a:latin typeface="Garamond" pitchFamily="18" charset="0"/>
              </a:rPr>
              <a:t>restriktivní kardiomyopatie</a:t>
            </a:r>
          </a:p>
          <a:p>
            <a:pPr>
              <a:lnSpc>
                <a:spcPct val="65000"/>
              </a:lnSpc>
            </a:pPr>
            <a:r>
              <a:rPr lang="cs-CZ" sz="2800" dirty="0">
                <a:latin typeface="Garamond" pitchFamily="18" charset="0"/>
              </a:rPr>
              <a:t>vrozená srdeční vada</a:t>
            </a:r>
          </a:p>
          <a:p>
            <a:pPr>
              <a:lnSpc>
                <a:spcPct val="65000"/>
              </a:lnSpc>
              <a:buFontTx/>
              <a:buNone/>
            </a:pPr>
            <a:endParaRPr lang="cs-CZ" sz="2800" dirty="0">
              <a:latin typeface="Garamond" pitchFamily="18" charset="0"/>
            </a:endParaRPr>
          </a:p>
          <a:p>
            <a:pPr>
              <a:lnSpc>
                <a:spcPct val="65000"/>
              </a:lnSpc>
            </a:pPr>
            <a:r>
              <a:rPr lang="cs-CZ" sz="2800" dirty="0">
                <a:latin typeface="Garamond" pitchFamily="18" charset="0"/>
              </a:rPr>
              <a:t>povšechná ateroskleróza</a:t>
            </a:r>
          </a:p>
          <a:p>
            <a:pPr>
              <a:lnSpc>
                <a:spcPct val="65000"/>
              </a:lnSpc>
            </a:pPr>
            <a:r>
              <a:rPr lang="cs-CZ" sz="2800" dirty="0">
                <a:latin typeface="Garamond" pitchFamily="18" charset="0"/>
              </a:rPr>
              <a:t>chronická </a:t>
            </a:r>
            <a:r>
              <a:rPr lang="cs-CZ" sz="2800" dirty="0" err="1">
                <a:latin typeface="Garamond" pitchFamily="18" charset="0"/>
              </a:rPr>
              <a:t>bronchopulmonální</a:t>
            </a:r>
            <a:r>
              <a:rPr lang="cs-CZ" sz="2800" dirty="0">
                <a:latin typeface="Garamond" pitchFamily="18" charset="0"/>
              </a:rPr>
              <a:t> choroba</a:t>
            </a:r>
          </a:p>
          <a:p>
            <a:pPr>
              <a:lnSpc>
                <a:spcPct val="65000"/>
              </a:lnSpc>
            </a:pPr>
            <a:r>
              <a:rPr lang="cs-CZ" sz="2800" dirty="0">
                <a:latin typeface="Garamond" pitchFamily="18" charset="0"/>
              </a:rPr>
              <a:t>prodělaná malignita</a:t>
            </a:r>
          </a:p>
          <a:p>
            <a:pPr>
              <a:lnSpc>
                <a:spcPct val="65000"/>
              </a:lnSpc>
              <a:buFontTx/>
              <a:buNone/>
            </a:pPr>
            <a:endParaRPr lang="cs-CZ" sz="2800" dirty="0">
              <a:latin typeface="Garamond" pitchFamily="18" charset="0"/>
            </a:endParaRPr>
          </a:p>
          <a:p>
            <a:pPr>
              <a:lnSpc>
                <a:spcPct val="65000"/>
              </a:lnSpc>
            </a:pPr>
            <a:r>
              <a:rPr lang="cs-CZ" sz="2800" dirty="0">
                <a:latin typeface="Garamond" pitchFamily="18" charset="0"/>
              </a:rPr>
              <a:t>špatná spolupráce</a:t>
            </a:r>
          </a:p>
          <a:p>
            <a:pPr>
              <a:lnSpc>
                <a:spcPct val="65000"/>
              </a:lnSpc>
            </a:pPr>
            <a:r>
              <a:rPr lang="cs-CZ" sz="2800" dirty="0">
                <a:latin typeface="Garamond" pitchFamily="18" charset="0"/>
              </a:rPr>
              <a:t>porucha funkce ledvin</a:t>
            </a:r>
          </a:p>
          <a:p>
            <a:pPr>
              <a:lnSpc>
                <a:spcPct val="65000"/>
              </a:lnSpc>
            </a:pPr>
            <a:r>
              <a:rPr lang="cs-CZ" sz="2800" dirty="0">
                <a:latin typeface="Garamond" pitchFamily="18" charset="0"/>
              </a:rPr>
              <a:t>plicní hypertenze</a:t>
            </a:r>
          </a:p>
          <a:p>
            <a:pPr>
              <a:lnSpc>
                <a:spcPct val="65000"/>
              </a:lnSpc>
            </a:pPr>
            <a:r>
              <a:rPr lang="cs-CZ" sz="2800" dirty="0">
                <a:latin typeface="Garamond" pitchFamily="18" charset="0"/>
              </a:rPr>
              <a:t>kachexie</a:t>
            </a:r>
          </a:p>
          <a:p>
            <a:pPr>
              <a:buFontTx/>
              <a:buNone/>
            </a:pPr>
            <a:endParaRPr lang="cs-CZ" sz="2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cs-CZ" sz="2800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cs-CZ" dirty="0">
              <a:latin typeface="Times New Roman" pitchFamily="18" charset="0"/>
            </a:endParaRPr>
          </a:p>
          <a:p>
            <a:pPr>
              <a:buFontTx/>
              <a:buNone/>
            </a:pPr>
            <a:endParaRPr lang="cs-CZ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cs-CZ" sz="28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4.5.1999 první OTS                                                               u pacienta s komplexní vrozenou srdeční vadou</a:t>
            </a:r>
            <a:endParaRPr lang="cs-CZ" sz="2800" b="1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79512" y="1196752"/>
            <a:ext cx="8784976" cy="2400657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l"/>
            <a:r>
              <a:rPr lang="cs-CZ" sz="2400" b="1" dirty="0" smtClean="0">
                <a:latin typeface="Garamond" pitchFamily="18" charset="0"/>
              </a:rPr>
              <a:t>VH </a:t>
            </a:r>
            <a:r>
              <a:rPr lang="cs-CZ" sz="2400" b="1" dirty="0" smtClean="0">
                <a:latin typeface="Garamond" pitchFamily="18" charset="0"/>
                <a:cs typeface="Times New Roman"/>
              </a:rPr>
              <a:t>* 6.6.1978</a:t>
            </a:r>
            <a:endParaRPr lang="cs-CZ" sz="2400" b="1" dirty="0" smtClean="0">
              <a:latin typeface="Garamond" pitchFamily="18" charset="0"/>
            </a:endParaRPr>
          </a:p>
          <a:p>
            <a:pPr algn="l"/>
            <a:r>
              <a:rPr lang="cs-CZ" b="1" dirty="0" smtClean="0">
                <a:latin typeface="Garamond" pitchFamily="18" charset="0"/>
              </a:rPr>
              <a:t>Základní Dg.: </a:t>
            </a:r>
            <a:r>
              <a:rPr lang="cs-CZ" sz="1800" b="1" dirty="0" smtClean="0">
                <a:latin typeface="Garamond" pitchFamily="18" charset="0"/>
              </a:rPr>
              <a:t> </a:t>
            </a:r>
            <a:r>
              <a:rPr lang="cs-CZ" sz="1800" b="1" dirty="0" err="1" smtClean="0">
                <a:latin typeface="Garamond" pitchFamily="18" charset="0"/>
              </a:rPr>
              <a:t>dvojvýtoková</a:t>
            </a:r>
            <a:r>
              <a:rPr lang="cs-CZ" sz="1800" b="1" dirty="0" smtClean="0">
                <a:latin typeface="Garamond" pitchFamily="18" charset="0"/>
              </a:rPr>
              <a:t> PK se </a:t>
            </a:r>
            <a:r>
              <a:rPr lang="cs-CZ" sz="1800" b="1" dirty="0" err="1" smtClean="0">
                <a:latin typeface="Garamond" pitchFamily="18" charset="0"/>
              </a:rPr>
              <a:t>subaortickým</a:t>
            </a:r>
            <a:r>
              <a:rPr lang="cs-CZ" sz="1800" b="1" dirty="0" smtClean="0">
                <a:latin typeface="Garamond" pitchFamily="18" charset="0"/>
              </a:rPr>
              <a:t> </a:t>
            </a:r>
            <a:r>
              <a:rPr lang="cs-CZ" sz="1800" b="1" dirty="0" err="1" smtClean="0">
                <a:latin typeface="Garamond" pitchFamily="18" charset="0"/>
              </a:rPr>
              <a:t>konusem</a:t>
            </a:r>
            <a:r>
              <a:rPr lang="cs-CZ" sz="1800" b="1" dirty="0" smtClean="0">
                <a:latin typeface="Garamond" pitchFamily="18" charset="0"/>
              </a:rPr>
              <a:t>  oddáleným defektem komorového septa</a:t>
            </a:r>
          </a:p>
          <a:p>
            <a:pPr algn="l"/>
            <a:r>
              <a:rPr lang="cs-CZ" dirty="0" smtClean="0">
                <a:latin typeface="Garamond" pitchFamily="18" charset="0"/>
              </a:rPr>
              <a:t>2x </a:t>
            </a:r>
            <a:r>
              <a:rPr lang="cs-CZ" dirty="0" err="1" smtClean="0">
                <a:latin typeface="Garamond" pitchFamily="18" charset="0"/>
              </a:rPr>
              <a:t>sternotomie</a:t>
            </a:r>
            <a:r>
              <a:rPr lang="cs-CZ" dirty="0" smtClean="0">
                <a:latin typeface="Garamond" pitchFamily="18" charset="0"/>
              </a:rPr>
              <a:t> </a:t>
            </a:r>
          </a:p>
          <a:p>
            <a:pPr algn="l"/>
            <a:r>
              <a:rPr lang="cs-CZ" dirty="0" smtClean="0">
                <a:latin typeface="Garamond" pitchFamily="18" charset="0"/>
              </a:rPr>
              <a:t>( 1. bandáž plicnice, 2.</a:t>
            </a:r>
            <a:r>
              <a:rPr lang="cs-CZ" b="1" dirty="0" smtClean="0">
                <a:latin typeface="Garamond" pitchFamily="18" charset="0"/>
              </a:rPr>
              <a:t> </a:t>
            </a:r>
            <a:r>
              <a:rPr lang="cs-CZ" sz="1800" dirty="0" smtClean="0">
                <a:latin typeface="Garamond" pitchFamily="18" charset="0"/>
              </a:rPr>
              <a:t>resekce </a:t>
            </a:r>
            <a:r>
              <a:rPr lang="cs-CZ" sz="1800" dirty="0" err="1" smtClean="0">
                <a:latin typeface="Garamond" pitchFamily="18" charset="0"/>
              </a:rPr>
              <a:t>subaortálního</a:t>
            </a:r>
            <a:r>
              <a:rPr lang="cs-CZ" sz="1800" dirty="0" smtClean="0">
                <a:latin typeface="Garamond" pitchFamily="18" charset="0"/>
              </a:rPr>
              <a:t> </a:t>
            </a:r>
            <a:r>
              <a:rPr lang="cs-CZ" sz="1800" dirty="0" err="1" smtClean="0">
                <a:latin typeface="Garamond" pitchFamily="18" charset="0"/>
              </a:rPr>
              <a:t>konusu</a:t>
            </a:r>
            <a:r>
              <a:rPr lang="cs-CZ" sz="1800" dirty="0" smtClean="0">
                <a:latin typeface="Garamond" pitchFamily="18" charset="0"/>
              </a:rPr>
              <a:t> a spojení komorového defektu s aortou </a:t>
            </a:r>
            <a:r>
              <a:rPr lang="cs-CZ" sz="1800" dirty="0" err="1" smtClean="0">
                <a:latin typeface="Garamond" pitchFamily="18" charset="0"/>
              </a:rPr>
              <a:t>intraventrikulárním</a:t>
            </a:r>
            <a:r>
              <a:rPr lang="cs-CZ" sz="1800" dirty="0" smtClean="0">
                <a:latin typeface="Garamond" pitchFamily="18" charset="0"/>
              </a:rPr>
              <a:t> tunelem a </a:t>
            </a:r>
            <a:r>
              <a:rPr lang="cs-CZ" sz="1800" dirty="0" err="1" smtClean="0">
                <a:latin typeface="Garamond" pitchFamily="18" charset="0"/>
              </a:rPr>
              <a:t>debanding</a:t>
            </a:r>
            <a:r>
              <a:rPr lang="cs-CZ" sz="1800" dirty="0" smtClean="0">
                <a:latin typeface="Garamond" pitchFamily="18" charset="0"/>
              </a:rPr>
              <a:t> plicnice).</a:t>
            </a:r>
            <a:br>
              <a:rPr lang="cs-CZ" sz="1800" dirty="0" smtClean="0">
                <a:latin typeface="Garamond" pitchFamily="18" charset="0"/>
              </a:rPr>
            </a:br>
            <a:r>
              <a:rPr lang="cs-CZ" sz="1800" dirty="0" smtClean="0">
                <a:latin typeface="Garamond" pitchFamily="18" charset="0"/>
              </a:rPr>
              <a:t>Od roku 1996 dle dokumentace  vývoj  srdečního selhání, dokumentována  systolická i diastolická dysfunkce LK i PK a aortální regurgitace</a:t>
            </a:r>
            <a:endParaRPr lang="cs-CZ" sz="1800" dirty="0">
              <a:latin typeface="Garamond" pitchFamily="18" charset="0"/>
            </a:endParaRPr>
          </a:p>
        </p:txBody>
      </p:sp>
      <p:pic>
        <p:nvPicPr>
          <p:cNvPr id="6" name="Picture 2" descr="C:\Documents and Settings\mahg\Dokumenty\Obrázky\Vláď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645024"/>
            <a:ext cx="4353867" cy="300214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214546" y="2071678"/>
            <a:ext cx="4410185" cy="3714776"/>
          </a:xfrm>
          <a:prstGeom prst="rect">
            <a:avLst/>
          </a:prstGeom>
          <a:noFill/>
        </p:spPr>
      </p:pic>
      <p:sp>
        <p:nvSpPr>
          <p:cNvPr id="15363" name="TextovéPole 2"/>
          <p:cNvSpPr txBox="1">
            <a:spLocks noChangeArrowheads="1"/>
          </p:cNvSpPr>
          <p:nvPr/>
        </p:nvSpPr>
        <p:spPr bwMode="auto">
          <a:xfrm>
            <a:off x="214313" y="5715000"/>
            <a:ext cx="51041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Font typeface="Arial" charset="0"/>
              <a:buChar char="•"/>
            </a:pPr>
            <a:r>
              <a:rPr lang="cs-CZ" sz="2000" dirty="0">
                <a:latin typeface="Garamond" pitchFamily="18" charset="0"/>
              </a:rPr>
              <a:t> OTS není provedena „příliš brzy“</a:t>
            </a:r>
          </a:p>
          <a:p>
            <a:pPr>
              <a:buClr>
                <a:schemeClr val="accent1"/>
              </a:buClr>
              <a:buFont typeface="Arial" charset="0"/>
              <a:buChar char="•"/>
            </a:pPr>
            <a:r>
              <a:rPr lang="cs-CZ" sz="2000" dirty="0">
                <a:latin typeface="Garamond" pitchFamily="18" charset="0"/>
              </a:rPr>
              <a:t> maximální oddálení potřeby </a:t>
            </a:r>
            <a:r>
              <a:rPr lang="cs-CZ" sz="2000" dirty="0" smtClean="0">
                <a:latin typeface="Garamond" pitchFamily="18" charset="0"/>
              </a:rPr>
              <a:t>imunosuprese</a:t>
            </a:r>
            <a:endParaRPr lang="cs-CZ" sz="2000" dirty="0">
              <a:latin typeface="Garamond" pitchFamily="18" charset="0"/>
            </a:endParaRPr>
          </a:p>
        </p:txBody>
      </p:sp>
      <p:sp>
        <p:nvSpPr>
          <p:cNvPr id="15364" name="TextovéPole 3"/>
          <p:cNvSpPr txBox="1">
            <a:spLocks noChangeArrowheads="1"/>
          </p:cNvSpPr>
          <p:nvPr/>
        </p:nvSpPr>
        <p:spPr bwMode="auto">
          <a:xfrm>
            <a:off x="3923928" y="260648"/>
            <a:ext cx="5857875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800" b="1" dirty="0">
                <a:latin typeface="Garamond" pitchFamily="18" charset="0"/>
              </a:rPr>
              <a:t>Problémy pokročilých stavů</a:t>
            </a:r>
            <a:r>
              <a:rPr lang="cs-CZ" sz="2800" b="1" dirty="0" smtClean="0">
                <a:latin typeface="Garamond" pitchFamily="18" charset="0"/>
              </a:rPr>
              <a:t>:</a:t>
            </a:r>
          </a:p>
          <a:p>
            <a:endParaRPr lang="cs-CZ" sz="2800" b="1" dirty="0">
              <a:latin typeface="Garamond" pitchFamily="18" charset="0"/>
            </a:endParaRPr>
          </a:p>
          <a:p>
            <a:pPr>
              <a:buClr>
                <a:schemeClr val="accent1"/>
              </a:buClr>
              <a:buFont typeface="Arial" charset="0"/>
              <a:buChar char="•"/>
            </a:pPr>
            <a:r>
              <a:rPr lang="cs-CZ" sz="2000" dirty="0">
                <a:latin typeface="Garamond" pitchFamily="18" charset="0"/>
              </a:rPr>
              <a:t>   LCO-katabolismus-možný rozvoj kachexie</a:t>
            </a:r>
          </a:p>
          <a:p>
            <a:pPr>
              <a:buClr>
                <a:schemeClr val="accent1"/>
              </a:buClr>
              <a:buFont typeface="Arial" charset="0"/>
              <a:buChar char="•"/>
            </a:pPr>
            <a:r>
              <a:rPr lang="cs-CZ" sz="2000" dirty="0">
                <a:latin typeface="Garamond" pitchFamily="18" charset="0"/>
              </a:rPr>
              <a:t>   rozvoj těžké plicní hypertenze </a:t>
            </a:r>
          </a:p>
          <a:p>
            <a:pPr>
              <a:buClr>
                <a:schemeClr val="accent1"/>
              </a:buClr>
              <a:buFont typeface="Arial" charset="0"/>
              <a:buChar char="•"/>
            </a:pPr>
            <a:r>
              <a:rPr lang="cs-CZ" sz="2000" dirty="0">
                <a:latin typeface="Garamond" pitchFamily="18" charset="0"/>
              </a:rPr>
              <a:t>   častější potřeba VAD</a:t>
            </a:r>
          </a:p>
          <a:p>
            <a:r>
              <a:rPr lang="cs-CZ" sz="2000" dirty="0">
                <a:latin typeface="Calibri" pitchFamily="34" charset="0"/>
              </a:rPr>
              <a:t>    </a:t>
            </a:r>
          </a:p>
          <a:p>
            <a:r>
              <a:rPr lang="cs-CZ" sz="2000" dirty="0">
                <a:solidFill>
                  <a:schemeClr val="bg2"/>
                </a:solidFill>
                <a:latin typeface="Calibri" pitchFamily="34" charset="0"/>
              </a:rPr>
              <a:t>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Adult Heart Transplants</a:t>
            </a:r>
            <a:r>
              <a:rPr lang="en-US" sz="28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/>
            </a:r>
            <a:br>
              <a:rPr lang="en-US" sz="28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</a:br>
            <a:r>
              <a:rPr lang="en-US" sz="24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 Maintenance Immunosuppression at Time of 1 Year Follow-up by Year</a:t>
            </a:r>
            <a:endParaRPr lang="en-US" sz="2000" b="1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9368729"/>
              </p:ext>
            </p:extLst>
          </p:nvPr>
        </p:nvGraphicFramePr>
        <p:xfrm>
          <a:off x="3" y="1447803"/>
          <a:ext cx="8980446" cy="4681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23528" y="5805264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Garamond" pitchFamily="18" charset="0"/>
              </a:rPr>
              <a:t>Analysis is limited to patients who were alive at the time of the follow-up.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886025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FFFF00"/>
                </a:solidFill>
              </a:rPr>
              <a:t>.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178913" y="6565612"/>
            <a:ext cx="4965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1400" i="1" dirty="0">
                <a:latin typeface="Garamond" pitchFamily="18" charset="0"/>
              </a:rPr>
              <a:t>Registry ISHLT </a:t>
            </a:r>
            <a:r>
              <a:rPr lang="en-US" altLang="cs-CZ" sz="1400" i="1" dirty="0">
                <a:latin typeface="Garamond" pitchFamily="18" charset="0"/>
              </a:rPr>
              <a:t> J</a:t>
            </a:r>
            <a:r>
              <a:rPr lang="cs-CZ" altLang="cs-CZ" sz="1400" i="1" dirty="0">
                <a:latin typeface="Garamond" pitchFamily="18" charset="0"/>
              </a:rPr>
              <a:t> </a:t>
            </a:r>
            <a:r>
              <a:rPr lang="en-US" altLang="cs-CZ" sz="1400" i="1" dirty="0">
                <a:latin typeface="Garamond" pitchFamily="18" charset="0"/>
              </a:rPr>
              <a:t> Heart and Lung Transplant</a:t>
            </a:r>
            <a:r>
              <a:rPr lang="cs-CZ" altLang="cs-CZ" sz="1400" i="1" dirty="0">
                <a:latin typeface="Garamond" pitchFamily="18" charset="0"/>
              </a:rPr>
              <a:t> 2016; </a:t>
            </a:r>
            <a:r>
              <a:rPr lang="en-US" altLang="cs-CZ" sz="1400" i="1" dirty="0">
                <a:latin typeface="Garamond" pitchFamily="18" charset="0"/>
              </a:rPr>
              <a:t>3</a:t>
            </a:r>
            <a:r>
              <a:rPr lang="cs-CZ" altLang="cs-CZ" sz="1400" i="1" dirty="0">
                <a:latin typeface="Garamond" pitchFamily="18" charset="0"/>
              </a:rPr>
              <a:t>5: 1158</a:t>
            </a:r>
            <a:r>
              <a:rPr lang="en-US" altLang="cs-CZ" sz="1400" i="1" dirty="0">
                <a:latin typeface="Garamond" pitchFamily="18" charset="0"/>
              </a:rPr>
              <a:t> - </a:t>
            </a:r>
            <a:r>
              <a:rPr lang="cs-CZ" altLang="cs-CZ" sz="1400" i="1" dirty="0">
                <a:latin typeface="Garamond" pitchFamily="18" charset="0"/>
              </a:rPr>
              <a:t>1169</a:t>
            </a:r>
            <a:endParaRPr lang="en-US" altLang="cs-CZ" sz="1400" i="1" dirty="0">
              <a:latin typeface="Garamond" pitchFamily="18" charset="0"/>
            </a:endParaRPr>
          </a:p>
          <a:p>
            <a:r>
              <a:rPr lang="en-US" altLang="cs-CZ" i="1" dirty="0"/>
              <a:t> </a:t>
            </a:r>
            <a:endParaRPr lang="cs-CZ" altLang="cs-CZ" i="1" dirty="0"/>
          </a:p>
        </p:txBody>
      </p:sp>
    </p:spTree>
    <p:extLst>
      <p:ext uri="{BB962C8B-B14F-4D97-AF65-F5344CB8AC3E}">
        <p14:creationId xmlns:p14="http://schemas.microsoft.com/office/powerpoint/2010/main" val="87458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63688" y="548680"/>
            <a:ext cx="5482952" cy="634082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Legislativa a organizace</a:t>
            </a:r>
            <a:endParaRPr lang="cs-CZ" b="1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84784"/>
            <a:ext cx="8712968" cy="4752528"/>
          </a:xfrm>
          <a:solidFill>
            <a:schemeClr val="bg1">
              <a:alpha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 lnSpcReduction="20000"/>
          </a:bodyPr>
          <a:lstStyle/>
          <a:p>
            <a:endParaRPr lang="cs-CZ" sz="2200" b="1" dirty="0" smtClean="0">
              <a:latin typeface="Garamond" pitchFamily="18" charset="0"/>
            </a:endParaRPr>
          </a:p>
          <a:p>
            <a:r>
              <a:rPr lang="cs-CZ" sz="2200" b="1" dirty="0" smtClean="0">
                <a:latin typeface="Garamond" pitchFamily="18" charset="0"/>
              </a:rPr>
              <a:t>Zákon č. 44/2013 o darování, odběrech a transplantacích tkání a orgánů (Transplantační zákon)</a:t>
            </a:r>
          </a:p>
          <a:p>
            <a:pPr lvl="1">
              <a:buFont typeface="Wingdings" pitchFamily="2" charset="2"/>
              <a:buChar char="Ø"/>
            </a:pPr>
            <a:r>
              <a:rPr lang="cs-CZ" sz="2000" dirty="0" smtClean="0">
                <a:latin typeface="Garamond" pitchFamily="18" charset="0"/>
              </a:rPr>
              <a:t>princip předpokládaného souhlasu s odběrem orgánů</a:t>
            </a:r>
          </a:p>
          <a:p>
            <a:pPr lvl="1">
              <a:buFont typeface="Wingdings" pitchFamily="2" charset="2"/>
              <a:buChar char="Ø"/>
            </a:pPr>
            <a:r>
              <a:rPr lang="cs-CZ" sz="2000" dirty="0" smtClean="0">
                <a:latin typeface="Garamond" pitchFamily="18" charset="0"/>
              </a:rPr>
              <a:t>povinnost o předpokládaném odběru informovat osobu blízkou      </a:t>
            </a:r>
          </a:p>
          <a:p>
            <a:pPr lvl="1">
              <a:buNone/>
            </a:pPr>
            <a:r>
              <a:rPr lang="cs-CZ" sz="2000" dirty="0" smtClean="0">
                <a:latin typeface="Garamond" pitchFamily="18" charset="0"/>
              </a:rPr>
              <a:t> </a:t>
            </a:r>
          </a:p>
          <a:p>
            <a:r>
              <a:rPr lang="cs-CZ" sz="2200" b="1" dirty="0" smtClean="0">
                <a:latin typeface="Garamond" pitchFamily="18" charset="0"/>
              </a:rPr>
              <a:t>KOORDINAČNÍ  STŘEDISKO  TRANSPLANTACÍ  (KST)</a:t>
            </a:r>
          </a:p>
          <a:p>
            <a:pPr lvl="1">
              <a:buFont typeface="Wingdings" pitchFamily="2" charset="2"/>
              <a:buChar char="Ø"/>
            </a:pPr>
            <a:r>
              <a:rPr lang="cs-CZ" sz="2000" dirty="0" smtClean="0">
                <a:latin typeface="Garamond" pitchFamily="18" charset="0"/>
              </a:rPr>
              <a:t>Správa národního registru pacientů čekajících na transplantaci orgánů</a:t>
            </a:r>
          </a:p>
          <a:p>
            <a:endParaRPr lang="cs-CZ" sz="2000" dirty="0" smtClean="0">
              <a:latin typeface="Garamond" pitchFamily="18" charset="0"/>
            </a:endParaRPr>
          </a:p>
          <a:p>
            <a:r>
              <a:rPr lang="cs-CZ" sz="2200" b="1" dirty="0" smtClean="0">
                <a:latin typeface="Garamond" pitchFamily="18" charset="0"/>
              </a:rPr>
              <a:t>7 transplantačních center (TC)</a:t>
            </a:r>
          </a:p>
          <a:p>
            <a:endParaRPr lang="cs-CZ" sz="2000" dirty="0" smtClean="0">
              <a:latin typeface="Garamond" pitchFamily="18" charset="0"/>
            </a:endParaRPr>
          </a:p>
          <a:p>
            <a:r>
              <a:rPr lang="cs-CZ" sz="2200" b="1" dirty="0" smtClean="0">
                <a:latin typeface="Garamond" pitchFamily="18" charset="0"/>
              </a:rPr>
              <a:t>Transplantace srdce</a:t>
            </a:r>
          </a:p>
          <a:p>
            <a:pPr lvl="1">
              <a:buFont typeface="Wingdings" pitchFamily="2" charset="2"/>
              <a:buChar char="Ø"/>
            </a:pPr>
            <a:r>
              <a:rPr lang="cs-CZ" sz="2000" dirty="0" smtClean="0">
                <a:latin typeface="Garamond" pitchFamily="18" charset="0"/>
              </a:rPr>
              <a:t>TC IKEM Praha</a:t>
            </a:r>
          </a:p>
          <a:p>
            <a:pPr lvl="1">
              <a:buFont typeface="Wingdings" pitchFamily="2" charset="2"/>
              <a:buChar char="Ø"/>
            </a:pPr>
            <a:r>
              <a:rPr lang="cs-CZ" sz="2000" dirty="0" smtClean="0">
                <a:latin typeface="Garamond" pitchFamily="18" charset="0"/>
              </a:rPr>
              <a:t>TC CKTCH Brno</a:t>
            </a:r>
            <a:r>
              <a:rPr lang="cs-CZ" sz="1800" dirty="0" smtClean="0"/>
              <a:t>           </a:t>
            </a:r>
          </a:p>
          <a:p>
            <a:pPr lvl="1">
              <a:buNone/>
            </a:pPr>
            <a:r>
              <a:rPr lang="cs-CZ" sz="1800" dirty="0" smtClean="0"/>
              <a:t>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7817597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" name="Obdélník 2"/>
          <p:cNvSpPr/>
          <p:nvPr/>
        </p:nvSpPr>
        <p:spPr>
          <a:xfrm>
            <a:off x="6660232" y="3501008"/>
            <a:ext cx="96693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100" b="1" i="1" dirty="0" smtClean="0">
                <a:latin typeface="Garamond" pitchFamily="18" charset="0"/>
              </a:rPr>
              <a:t>(1922 – 2001) </a:t>
            </a:r>
            <a:endParaRPr lang="cs-CZ" sz="1100" b="1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7" name="Picture 3" descr="C:\Users\mahg\Pictures\IMG_54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417"/>
            <a:ext cx="4176464" cy="626493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Zástupný symbol pro obsah 3"/>
          <p:cNvSpPr>
            <a:spLocks noGrp="1"/>
          </p:cNvSpPr>
          <p:nvPr>
            <p:ph sz="half" idx="4294967295"/>
          </p:nvPr>
        </p:nvSpPr>
        <p:spPr>
          <a:xfrm>
            <a:off x="4644008" y="332656"/>
            <a:ext cx="4320480" cy="6264696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algn="ctr">
              <a:buNone/>
            </a:pPr>
            <a:endParaRPr lang="cs-CZ" sz="2000" dirty="0" smtClean="0"/>
          </a:p>
          <a:p>
            <a:pPr>
              <a:buNone/>
            </a:pPr>
            <a:r>
              <a:rPr lang="cs-CZ" sz="2400" b="1" dirty="0" smtClean="0">
                <a:latin typeface="Garamond" pitchFamily="18" charset="0"/>
              </a:rPr>
              <a:t>Oddělení srdečního selhání</a:t>
            </a:r>
          </a:p>
          <a:p>
            <a:pPr>
              <a:buNone/>
            </a:pPr>
            <a:r>
              <a:rPr lang="cs-CZ" sz="2000" dirty="0" smtClean="0">
                <a:latin typeface="Garamond" pitchFamily="18" charset="0"/>
              </a:rPr>
              <a:t>Vedoucí: </a:t>
            </a:r>
          </a:p>
          <a:p>
            <a:pPr>
              <a:buNone/>
            </a:pPr>
            <a:r>
              <a:rPr lang="cs-CZ" sz="2000" dirty="0" smtClean="0">
                <a:latin typeface="Garamond" pitchFamily="18" charset="0"/>
              </a:rPr>
              <a:t>Doc. MUDr. Vojtěch </a:t>
            </a:r>
            <a:r>
              <a:rPr lang="cs-CZ" sz="2000" dirty="0" err="1" smtClean="0">
                <a:latin typeface="Garamond" pitchFamily="18" charset="0"/>
              </a:rPr>
              <a:t>Melenovský</a:t>
            </a:r>
            <a:r>
              <a:rPr lang="cs-CZ" sz="2000" dirty="0" smtClean="0">
                <a:latin typeface="Garamond" pitchFamily="18" charset="0"/>
              </a:rPr>
              <a:t>, CSc.</a:t>
            </a:r>
          </a:p>
          <a:p>
            <a:pPr>
              <a:buNone/>
            </a:pPr>
            <a:r>
              <a:rPr lang="cs-CZ" sz="2400" b="1" dirty="0" smtClean="0">
                <a:latin typeface="Garamond" pitchFamily="18" charset="0"/>
              </a:rPr>
              <a:t>Klinika kardiologie IKEM</a:t>
            </a:r>
          </a:p>
          <a:p>
            <a:pPr>
              <a:buNone/>
            </a:pPr>
            <a:r>
              <a:rPr lang="cs-CZ" sz="2000" dirty="0" smtClean="0">
                <a:latin typeface="Garamond" pitchFamily="18" charset="0"/>
              </a:rPr>
              <a:t>Přednosta:</a:t>
            </a:r>
          </a:p>
          <a:p>
            <a:pPr>
              <a:buNone/>
            </a:pPr>
            <a:r>
              <a:rPr lang="cs-CZ" sz="2000" dirty="0" smtClean="0">
                <a:latin typeface="Garamond" pitchFamily="18" charset="0"/>
              </a:rPr>
              <a:t>Prof. MUDr. Josef </a:t>
            </a:r>
            <a:r>
              <a:rPr lang="cs-CZ" sz="2000" dirty="0" err="1" smtClean="0">
                <a:latin typeface="Garamond" pitchFamily="18" charset="0"/>
              </a:rPr>
              <a:t>Kautzner</a:t>
            </a:r>
            <a:r>
              <a:rPr lang="cs-CZ" sz="2000" dirty="0" smtClean="0">
                <a:latin typeface="Garamond" pitchFamily="18" charset="0"/>
              </a:rPr>
              <a:t>, CSc.</a:t>
            </a:r>
          </a:p>
          <a:p>
            <a:pPr>
              <a:buNone/>
            </a:pPr>
            <a:endParaRPr lang="cs-CZ" sz="2000" dirty="0" smtClean="0">
              <a:latin typeface="Garamond" pitchFamily="18" charset="0"/>
            </a:endParaRPr>
          </a:p>
          <a:p>
            <a:pPr>
              <a:buNone/>
            </a:pPr>
            <a:endParaRPr lang="cs-CZ" sz="2000" dirty="0" smtClean="0">
              <a:latin typeface="Garamond" pitchFamily="18" charset="0"/>
            </a:endParaRPr>
          </a:p>
          <a:p>
            <a:pPr>
              <a:buNone/>
            </a:pPr>
            <a:r>
              <a:rPr lang="cs-CZ" sz="2200" b="1" dirty="0" smtClean="0">
                <a:latin typeface="Garamond" pitchFamily="18" charset="0"/>
              </a:rPr>
              <a:t>25.11.2016 - 25.11.2017: </a:t>
            </a:r>
          </a:p>
          <a:p>
            <a:pPr>
              <a:buFont typeface="Arial" pitchFamily="34" charset="0"/>
              <a:buChar char="•"/>
            </a:pPr>
            <a:r>
              <a:rPr lang="cs-CZ" sz="2200" b="1" dirty="0" smtClean="0">
                <a:latin typeface="Garamond" pitchFamily="18" charset="0"/>
              </a:rPr>
              <a:t>6674 ambulantních vyšetření</a:t>
            </a:r>
          </a:p>
          <a:p>
            <a:pPr>
              <a:buFont typeface="Arial" pitchFamily="34" charset="0"/>
              <a:buChar char="•"/>
            </a:pPr>
            <a:r>
              <a:rPr lang="cs-CZ" sz="2200" b="1" dirty="0" smtClean="0">
                <a:latin typeface="Garamond" pitchFamily="18" charset="0"/>
              </a:rPr>
              <a:t>  952 návštěv u sester</a:t>
            </a:r>
          </a:p>
          <a:p>
            <a:pPr>
              <a:buFont typeface="Arial" pitchFamily="34" charset="0"/>
              <a:buChar char="•"/>
            </a:pPr>
            <a:r>
              <a:rPr lang="cs-CZ" sz="2200" b="1" dirty="0" smtClean="0">
                <a:latin typeface="Garamond" pitchFamily="18" charset="0"/>
              </a:rPr>
              <a:t>8588 telefonických konzultací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260648"/>
            <a:ext cx="410445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Nevyřešené otázky transplantace </a:t>
            </a:r>
            <a:br>
              <a:rPr lang="cs-CZ" b="1" dirty="0" smtClean="0">
                <a:solidFill>
                  <a:schemeClr val="tx1"/>
                </a:solidFill>
                <a:effectLst/>
                <a:latin typeface="Garamond" pitchFamily="18" charset="0"/>
              </a:rPr>
            </a:br>
            <a:r>
              <a:rPr lang="cs-CZ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srdce – 2004</a:t>
            </a:r>
            <a:endParaRPr lang="cs-CZ" b="1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75656" y="2132856"/>
            <a:ext cx="6016712" cy="3781400"/>
          </a:xfrm>
          <a:solidFill>
            <a:schemeClr val="bg1">
              <a:alpha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endParaRPr lang="cs-CZ" sz="2000" dirty="0" smtClean="0">
              <a:latin typeface="Garamond" pitchFamily="18" charset="0"/>
              <a:cs typeface="Arial" pitchFamily="34" charset="0"/>
            </a:endParaRPr>
          </a:p>
          <a:p>
            <a:r>
              <a:rPr lang="cs-CZ" sz="2400" dirty="0" smtClean="0">
                <a:latin typeface="Garamond" pitchFamily="18" charset="0"/>
                <a:cs typeface="Arial" pitchFamily="34" charset="0"/>
              </a:rPr>
              <a:t>nedostatek dárců</a:t>
            </a:r>
          </a:p>
          <a:p>
            <a:r>
              <a:rPr lang="cs-CZ" sz="2400" dirty="0" smtClean="0">
                <a:latin typeface="Garamond" pitchFamily="18" charset="0"/>
                <a:cs typeface="Arial" pitchFamily="34" charset="0"/>
              </a:rPr>
              <a:t>nutnost invazivní diagnostiky </a:t>
            </a:r>
            <a:r>
              <a:rPr lang="cs-CZ" sz="2400" dirty="0" err="1" smtClean="0">
                <a:latin typeface="Garamond" pitchFamily="18" charset="0"/>
                <a:cs typeface="Arial" pitchFamily="34" charset="0"/>
              </a:rPr>
              <a:t>rejekce</a:t>
            </a:r>
            <a:endParaRPr lang="cs-CZ" sz="2400" dirty="0" smtClean="0">
              <a:latin typeface="Garamond" pitchFamily="18" charset="0"/>
              <a:cs typeface="Arial" pitchFamily="34" charset="0"/>
            </a:endParaRPr>
          </a:p>
          <a:p>
            <a:r>
              <a:rPr lang="cs-CZ" sz="2400" dirty="0" smtClean="0">
                <a:latin typeface="Garamond" pitchFamily="18" charset="0"/>
                <a:cs typeface="Arial" pitchFamily="34" charset="0"/>
              </a:rPr>
              <a:t>rozvoj koronární nemoci štěpu</a:t>
            </a:r>
          </a:p>
          <a:p>
            <a:r>
              <a:rPr lang="cs-CZ" sz="2400" dirty="0" smtClean="0">
                <a:latin typeface="Garamond" pitchFamily="18" charset="0"/>
                <a:cs typeface="Arial" pitchFamily="34" charset="0"/>
              </a:rPr>
              <a:t>nežádoucí účinky </a:t>
            </a:r>
            <a:r>
              <a:rPr lang="cs-CZ" sz="2400" dirty="0" err="1" smtClean="0">
                <a:latin typeface="Garamond" pitchFamily="18" charset="0"/>
                <a:cs typeface="Arial" pitchFamily="34" charset="0"/>
              </a:rPr>
              <a:t>imunosupresiv</a:t>
            </a:r>
            <a:endParaRPr lang="cs-CZ" sz="2400" dirty="0" smtClean="0">
              <a:latin typeface="Garamond" pitchFamily="18" charset="0"/>
              <a:cs typeface="Arial" pitchFamily="34" charset="0"/>
            </a:endParaRPr>
          </a:p>
          <a:p>
            <a:r>
              <a:rPr lang="cs-CZ" sz="2400" dirty="0" smtClean="0">
                <a:latin typeface="Garamond" pitchFamily="18" charset="0"/>
                <a:cs typeface="Arial" pitchFamily="34" charset="0"/>
              </a:rPr>
              <a:t>problém humorální </a:t>
            </a:r>
            <a:r>
              <a:rPr lang="cs-CZ" sz="2400" dirty="0" err="1" smtClean="0">
                <a:latin typeface="Garamond" pitchFamily="18" charset="0"/>
                <a:cs typeface="Arial" pitchFamily="34" charset="0"/>
              </a:rPr>
              <a:t>rejekce</a:t>
            </a:r>
            <a:endParaRPr lang="cs-CZ" sz="2400" dirty="0" smtClean="0">
              <a:latin typeface="Garamond" pitchFamily="18" charset="0"/>
              <a:cs typeface="Arial" pitchFamily="34" charset="0"/>
            </a:endParaRPr>
          </a:p>
          <a:p>
            <a:r>
              <a:rPr lang="cs-CZ" sz="2400" dirty="0" smtClean="0">
                <a:latin typeface="Garamond" pitchFamily="18" charset="0"/>
                <a:cs typeface="Arial" pitchFamily="34" charset="0"/>
              </a:rPr>
              <a:t>mechanická podpora či náhrada srdce</a:t>
            </a:r>
          </a:p>
          <a:p>
            <a:r>
              <a:rPr lang="cs-CZ" sz="2400" dirty="0" err="1" smtClean="0">
                <a:latin typeface="Garamond" pitchFamily="18" charset="0"/>
                <a:cs typeface="Arial" pitchFamily="34" charset="0"/>
              </a:rPr>
              <a:t>xenotransplantace</a:t>
            </a:r>
            <a:endParaRPr lang="cs-CZ" sz="2400" dirty="0">
              <a:latin typeface="Garamond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Snaha o neinvazivní diagnostiku </a:t>
            </a:r>
            <a:r>
              <a:rPr lang="cs-CZ" b="1" dirty="0" err="1" smtClean="0">
                <a:solidFill>
                  <a:schemeClr val="tx1"/>
                </a:solidFill>
                <a:effectLst/>
                <a:latin typeface="Garamond" pitchFamily="18" charset="0"/>
              </a:rPr>
              <a:t>rejekce</a:t>
            </a:r>
            <a:endParaRPr lang="cs-CZ" b="1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87624" y="2708920"/>
            <a:ext cx="6808800" cy="2808312"/>
          </a:xfrm>
          <a:solidFill>
            <a:schemeClr val="bg1">
              <a:alpha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cs-CZ" sz="2800" dirty="0" err="1" smtClean="0">
                <a:latin typeface="Garamond" pitchFamily="18" charset="0"/>
              </a:rPr>
              <a:t>intrakavitální</a:t>
            </a:r>
            <a:r>
              <a:rPr lang="cs-CZ" sz="2800" dirty="0" smtClean="0">
                <a:latin typeface="Garamond" pitchFamily="18" charset="0"/>
              </a:rPr>
              <a:t> potenciály			x</a:t>
            </a:r>
          </a:p>
          <a:p>
            <a:r>
              <a:rPr lang="cs-CZ" sz="2800" dirty="0" err="1" smtClean="0">
                <a:latin typeface="Garamond" pitchFamily="18" charset="0"/>
              </a:rPr>
              <a:t>kardiomarkery</a:t>
            </a:r>
            <a:r>
              <a:rPr lang="cs-CZ" sz="2800" dirty="0" smtClean="0">
                <a:latin typeface="Garamond" pitchFamily="18" charset="0"/>
              </a:rPr>
              <a:t> (troponin, BNP)         x</a:t>
            </a:r>
          </a:p>
          <a:p>
            <a:r>
              <a:rPr lang="cs-CZ" sz="2800" dirty="0" err="1" smtClean="0">
                <a:latin typeface="Garamond" pitchFamily="18" charset="0"/>
              </a:rPr>
              <a:t>allo</a:t>
            </a:r>
            <a:r>
              <a:rPr lang="cs-CZ" sz="2800" dirty="0" smtClean="0">
                <a:latin typeface="Garamond" pitchFamily="18" charset="0"/>
              </a:rPr>
              <a:t>-map-exprese vybraných genů	±</a:t>
            </a:r>
          </a:p>
          <a:p>
            <a:r>
              <a:rPr lang="cs-CZ" sz="2800" dirty="0" smtClean="0">
                <a:latin typeface="Garamond" pitchFamily="18" charset="0"/>
              </a:rPr>
              <a:t>detekce dárcovské DNA v krvi	?</a:t>
            </a:r>
          </a:p>
          <a:p>
            <a:r>
              <a:rPr lang="cs-CZ" sz="2800" dirty="0" smtClean="0">
                <a:latin typeface="Garamond" pitchFamily="18" charset="0"/>
              </a:rPr>
              <a:t>detekce vybraných </a:t>
            </a:r>
            <a:r>
              <a:rPr lang="cs-CZ" sz="2800" dirty="0" err="1" smtClean="0">
                <a:latin typeface="Garamond" pitchFamily="18" charset="0"/>
              </a:rPr>
              <a:t>miRNA</a:t>
            </a:r>
            <a:r>
              <a:rPr lang="cs-CZ" sz="2800" dirty="0" smtClean="0">
                <a:latin typeface="Garamond" pitchFamily="18" charset="0"/>
              </a:rPr>
              <a:t> v krvi	?</a:t>
            </a:r>
            <a:endParaRPr lang="cs-CZ" sz="28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8229600" cy="922114"/>
          </a:xfrm>
        </p:spPr>
        <p:txBody>
          <a:bodyPr>
            <a:normAutofit/>
          </a:bodyPr>
          <a:lstStyle/>
          <a:p>
            <a:r>
              <a:rPr lang="cs-CZ" sz="3200" b="1" dirty="0" err="1" smtClean="0">
                <a:solidFill>
                  <a:schemeClr val="tx1"/>
                </a:solidFill>
                <a:effectLst/>
                <a:latin typeface="Garamond" pitchFamily="18" charset="0"/>
                <a:cs typeface="Arial" pitchFamily="34" charset="0"/>
              </a:rPr>
              <a:t>Nefrotoxicita</a:t>
            </a:r>
            <a:r>
              <a:rPr lang="cs-CZ" sz="3200" b="1" dirty="0" smtClean="0">
                <a:solidFill>
                  <a:schemeClr val="tx1"/>
                </a:solidFill>
                <a:effectLst/>
                <a:latin typeface="Garamond" pitchFamily="18" charset="0"/>
                <a:cs typeface="Arial" pitchFamily="34" charset="0"/>
              </a:rPr>
              <a:t> </a:t>
            </a:r>
            <a:r>
              <a:rPr lang="cs-CZ" sz="3200" b="1" dirty="0" err="1" smtClean="0">
                <a:solidFill>
                  <a:schemeClr val="tx1"/>
                </a:solidFill>
                <a:effectLst/>
                <a:latin typeface="Garamond" pitchFamily="18" charset="0"/>
                <a:cs typeface="Arial" pitchFamily="34" charset="0"/>
              </a:rPr>
              <a:t>kalcineurinových</a:t>
            </a:r>
            <a:r>
              <a:rPr lang="cs-CZ" sz="3200" b="1" dirty="0" smtClean="0">
                <a:solidFill>
                  <a:schemeClr val="tx1"/>
                </a:solidFill>
                <a:effectLst/>
                <a:latin typeface="Garamond" pitchFamily="18" charset="0"/>
                <a:cs typeface="Arial" pitchFamily="34" charset="0"/>
              </a:rPr>
              <a:t> inhibitorů</a:t>
            </a:r>
            <a:endParaRPr lang="cs-CZ" sz="3200" b="1" dirty="0">
              <a:solidFill>
                <a:schemeClr val="tx1"/>
              </a:solidFill>
              <a:effectLst/>
              <a:latin typeface="Garamond" pitchFamily="18" charset="0"/>
              <a:cs typeface="Arial" pitchFamily="34" charset="0"/>
            </a:endParaRPr>
          </a:p>
        </p:txBody>
      </p:sp>
      <p:pic>
        <p:nvPicPr>
          <p:cNvPr id="103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383"/>
          <a:stretch>
            <a:fillRect/>
          </a:stretch>
        </p:blipFill>
        <p:spPr bwMode="auto">
          <a:xfrm>
            <a:off x="4427984" y="1844824"/>
            <a:ext cx="4623969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858" r="48497" b="31597"/>
          <a:stretch>
            <a:fillRect/>
          </a:stretch>
        </p:blipFill>
        <p:spPr bwMode="auto">
          <a:xfrm>
            <a:off x="107504" y="1844824"/>
            <a:ext cx="424847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Obdélník 4"/>
          <p:cNvSpPr/>
          <p:nvPr/>
        </p:nvSpPr>
        <p:spPr>
          <a:xfrm>
            <a:off x="6948264" y="5661248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Poskytlo odd. PAP IKEM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6" y="1526568"/>
            <a:ext cx="4608513" cy="4205064"/>
          </a:xfrm>
        </p:spPr>
      </p:pic>
      <p:pic>
        <p:nvPicPr>
          <p:cNvPr id="7" name="obrázek 10" descr="C:\Documents and Settings\Ikem\Plocha\Takrolimus FHH\histologie serie 1 Tac-ACEi\Grant Dr. Hošková Obr. část 2\37 hyper tacro ACE ARB P0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221088"/>
            <a:ext cx="2667000" cy="2021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716016" y="3284984"/>
            <a:ext cx="3641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latin typeface="Garamond" pitchFamily="18" charset="0"/>
              </a:rPr>
              <a:t>t</a:t>
            </a:r>
            <a:r>
              <a:rPr lang="cs-CZ" b="1" dirty="0" err="1" smtClean="0">
                <a:latin typeface="Garamond" pitchFamily="18" charset="0"/>
              </a:rPr>
              <a:t>ubulointersticiál.postiž</a:t>
            </a:r>
            <a:r>
              <a:rPr lang="cs-CZ" b="1" dirty="0" smtClean="0">
                <a:latin typeface="Garamond" pitchFamily="18" charset="0"/>
              </a:rPr>
              <a:t>. </a:t>
            </a:r>
            <a:r>
              <a:rPr lang="cs-CZ" dirty="0" smtClean="0">
                <a:latin typeface="Garamond" pitchFamily="18" charset="0"/>
              </a:rPr>
              <a:t>(</a:t>
            </a:r>
            <a:r>
              <a:rPr lang="cs-CZ" dirty="0" err="1" smtClean="0">
                <a:latin typeface="Garamond" pitchFamily="18" charset="0"/>
              </a:rPr>
              <a:t>bílk.válce</a:t>
            </a:r>
            <a:r>
              <a:rPr lang="cs-CZ" dirty="0" smtClean="0">
                <a:latin typeface="Garamond" pitchFamily="18" charset="0"/>
              </a:rPr>
              <a:t>  </a:t>
            </a:r>
          </a:p>
          <a:p>
            <a:r>
              <a:rPr lang="cs-CZ" dirty="0" smtClean="0">
                <a:latin typeface="Garamond" pitchFamily="18" charset="0"/>
              </a:rPr>
              <a:t>v </a:t>
            </a:r>
            <a:r>
              <a:rPr lang="cs-CZ" dirty="0" err="1" smtClean="0">
                <a:latin typeface="Garamond" pitchFamily="18" charset="0"/>
              </a:rPr>
              <a:t>postiž.tubulech</a:t>
            </a:r>
            <a:endParaRPr lang="cs-CZ" dirty="0">
              <a:latin typeface="Garamond" pitchFamily="18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719392" y="476672"/>
            <a:ext cx="4424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latin typeface="Garamond" pitchFamily="18" charset="0"/>
              </a:rPr>
              <a:t>Histologie ledviny  </a:t>
            </a:r>
          </a:p>
          <a:p>
            <a:r>
              <a:rPr lang="cs-CZ" b="1" dirty="0" smtClean="0">
                <a:latin typeface="Garamond" pitchFamily="18" charset="0"/>
              </a:rPr>
              <a:t>-  </a:t>
            </a:r>
            <a:r>
              <a:rPr lang="cs-CZ" sz="2000" b="1" dirty="0" err="1" smtClean="0">
                <a:latin typeface="Garamond" pitchFamily="18" charset="0"/>
              </a:rPr>
              <a:t>takrolimus</a:t>
            </a:r>
            <a:endParaRPr lang="cs-CZ" sz="2000" b="1" dirty="0">
              <a:latin typeface="Garamond" pitchFamily="18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7452320" y="2204864"/>
            <a:ext cx="141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chemeClr val="tx2"/>
                </a:solidFill>
                <a:latin typeface="Garamond" pitchFamily="18" charset="0"/>
              </a:rPr>
              <a:t>t</a:t>
            </a:r>
            <a:r>
              <a:rPr lang="cs-CZ" b="1" dirty="0" smtClean="0">
                <a:solidFill>
                  <a:schemeClr val="tx2"/>
                </a:solidFill>
                <a:latin typeface="Garamond" pitchFamily="18" charset="0"/>
              </a:rPr>
              <a:t>ěžké </a:t>
            </a:r>
            <a:r>
              <a:rPr lang="cs-CZ" b="1" dirty="0" err="1" smtClean="0">
                <a:solidFill>
                  <a:schemeClr val="tx2"/>
                </a:solidFill>
                <a:latin typeface="Garamond" pitchFamily="18" charset="0"/>
              </a:rPr>
              <a:t>postiž</a:t>
            </a:r>
            <a:r>
              <a:rPr lang="cs-CZ" b="1" dirty="0" smtClean="0">
                <a:solidFill>
                  <a:schemeClr val="tx2"/>
                </a:solidFill>
                <a:latin typeface="Garamond" pitchFamily="18" charset="0"/>
              </a:rPr>
              <a:t>.</a:t>
            </a:r>
          </a:p>
          <a:p>
            <a:r>
              <a:rPr lang="cs-CZ" b="1" dirty="0">
                <a:solidFill>
                  <a:schemeClr val="tx2"/>
                </a:solidFill>
                <a:latin typeface="Garamond" pitchFamily="18" charset="0"/>
              </a:rPr>
              <a:t>a</a:t>
            </a:r>
            <a:r>
              <a:rPr lang="cs-CZ" b="1" dirty="0" smtClean="0">
                <a:solidFill>
                  <a:schemeClr val="tx2"/>
                </a:solidFill>
                <a:latin typeface="Garamond" pitchFamily="18" charset="0"/>
              </a:rPr>
              <a:t>ž zaniklý</a:t>
            </a:r>
          </a:p>
          <a:p>
            <a:r>
              <a:rPr lang="cs-CZ" b="1" dirty="0" smtClean="0">
                <a:solidFill>
                  <a:schemeClr val="tx2"/>
                </a:solidFill>
                <a:latin typeface="Garamond" pitchFamily="18" charset="0"/>
              </a:rPr>
              <a:t>glomerulus</a:t>
            </a:r>
            <a:endParaRPr lang="cs-CZ" b="1" dirty="0">
              <a:solidFill>
                <a:schemeClr val="tx2"/>
              </a:solidFill>
              <a:latin typeface="Garamond" pitchFamily="18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4716016" y="1196752"/>
            <a:ext cx="3259492" cy="2141670"/>
            <a:chOff x="4696884" y="495242"/>
            <a:chExt cx="3259492" cy="214167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6884" y="495242"/>
              <a:ext cx="2682875" cy="1997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Přímá spojnice se šipkou 10"/>
            <p:cNvCxnSpPr/>
            <p:nvPr/>
          </p:nvCxnSpPr>
          <p:spPr>
            <a:xfrm flipH="1">
              <a:off x="6588224" y="1354705"/>
              <a:ext cx="1368152" cy="13937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nice se šipkou 19"/>
            <p:cNvCxnSpPr/>
            <p:nvPr/>
          </p:nvCxnSpPr>
          <p:spPr>
            <a:xfrm flipV="1">
              <a:off x="6146736" y="2147663"/>
              <a:ext cx="178668" cy="48924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ovéPole 20"/>
          <p:cNvSpPr txBox="1"/>
          <p:nvPr/>
        </p:nvSpPr>
        <p:spPr>
          <a:xfrm>
            <a:off x="467544" y="1124744"/>
            <a:ext cx="1826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Garamond" pitchFamily="18" charset="0"/>
              </a:rPr>
              <a:t>Albuminurie</a:t>
            </a:r>
            <a:endParaRPr lang="cs-CZ" sz="2400" b="1" dirty="0">
              <a:latin typeface="Garamond" pitchFamily="18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1979712" y="0"/>
            <a:ext cx="4631396" cy="461665"/>
          </a:xfrm>
          <a:prstGeom prst="rect">
            <a:avLst/>
          </a:prstGeom>
          <a:noFill/>
          <a:ln w="15875">
            <a:noFill/>
          </a:ln>
        </p:spPr>
        <p:txBody>
          <a:bodyPr wrap="none" rtlCol="0">
            <a:spAutoFit/>
          </a:bodyPr>
          <a:lstStyle/>
          <a:p>
            <a:r>
              <a:rPr lang="cs-CZ" sz="2400" b="1" dirty="0" smtClean="0">
                <a:latin typeface="Garamond" pitchFamily="18" charset="0"/>
              </a:rPr>
              <a:t>Experiment – duální blokáda RAS</a:t>
            </a:r>
            <a:endParaRPr lang="cs-CZ" sz="2400" b="1" dirty="0">
              <a:latin typeface="Garamond" pitchFamily="18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4788024" y="3861048"/>
            <a:ext cx="2563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>
                <a:latin typeface="Garamond" pitchFamily="18" charset="0"/>
              </a:rPr>
              <a:t>Tac</a:t>
            </a:r>
            <a:r>
              <a:rPr lang="cs-CZ" b="1" dirty="0" smtClean="0">
                <a:latin typeface="Garamond" pitchFamily="18" charset="0"/>
              </a:rPr>
              <a:t> + </a:t>
            </a:r>
            <a:r>
              <a:rPr lang="cs-CZ" b="1" dirty="0" err="1" smtClean="0">
                <a:latin typeface="Garamond" pitchFamily="18" charset="0"/>
              </a:rPr>
              <a:t>ACEi</a:t>
            </a:r>
            <a:r>
              <a:rPr lang="cs-CZ" b="1" dirty="0" smtClean="0">
                <a:latin typeface="Garamond" pitchFamily="18" charset="0"/>
              </a:rPr>
              <a:t> + AT1 blok</a:t>
            </a:r>
            <a:r>
              <a:rPr lang="cs-CZ" dirty="0" smtClean="0">
                <a:latin typeface="Garamond" pitchFamily="18" charset="0"/>
              </a:rPr>
              <a:t>.</a:t>
            </a:r>
            <a:endParaRPr lang="cs-CZ" dirty="0">
              <a:latin typeface="Garamond" pitchFamily="18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7380312" y="4221088"/>
            <a:ext cx="1608967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b="1" dirty="0" smtClean="0">
                <a:latin typeface="Garamond" pitchFamily="18" charset="0"/>
              </a:rPr>
              <a:t>Zmírnění </a:t>
            </a:r>
          </a:p>
          <a:p>
            <a:r>
              <a:rPr lang="cs-CZ" altLang="cs-CZ" b="1" dirty="0" smtClean="0">
                <a:latin typeface="Garamond" pitchFamily="18" charset="0"/>
              </a:rPr>
              <a:t>těžkého GS</a:t>
            </a:r>
          </a:p>
          <a:p>
            <a:r>
              <a:rPr lang="cs-CZ" altLang="cs-CZ" b="1" dirty="0" smtClean="0">
                <a:latin typeface="Garamond" pitchFamily="18" charset="0"/>
              </a:rPr>
              <a:t>postižení</a:t>
            </a:r>
            <a:r>
              <a:rPr lang="cs-CZ" altLang="cs-CZ" dirty="0" smtClean="0">
                <a:latin typeface="Garamond" pitchFamily="18" charset="0"/>
              </a:rPr>
              <a:t> </a:t>
            </a:r>
          </a:p>
          <a:p>
            <a:r>
              <a:rPr lang="cs-CZ" altLang="cs-CZ" sz="1400" dirty="0" smtClean="0">
                <a:latin typeface="Garamond" pitchFamily="18" charset="0"/>
              </a:rPr>
              <a:t>přetrvává nevratná </a:t>
            </a:r>
          </a:p>
          <a:p>
            <a:r>
              <a:rPr lang="cs-CZ" altLang="cs-CZ" sz="1400" dirty="0" smtClean="0">
                <a:latin typeface="Garamond" pitchFamily="18" charset="0"/>
              </a:rPr>
              <a:t>segment. </a:t>
            </a:r>
            <a:r>
              <a:rPr lang="cs-CZ" altLang="cs-CZ" sz="1400" dirty="0" err="1" smtClean="0">
                <a:latin typeface="Garamond" pitchFamily="18" charset="0"/>
              </a:rPr>
              <a:t>sklerotiz</a:t>
            </a:r>
            <a:r>
              <a:rPr lang="cs-CZ" altLang="cs-CZ" sz="1400" dirty="0" smtClean="0">
                <a:latin typeface="Garamond" pitchFamily="18" charset="0"/>
              </a:rPr>
              <a:t>.</a:t>
            </a:r>
          </a:p>
          <a:p>
            <a:r>
              <a:rPr lang="cs-CZ" altLang="cs-CZ" sz="1400" dirty="0" smtClean="0">
                <a:latin typeface="Garamond" pitchFamily="18" charset="0"/>
              </a:rPr>
              <a:t>glomerulů a mírné </a:t>
            </a:r>
          </a:p>
          <a:p>
            <a:r>
              <a:rPr lang="cs-CZ" altLang="cs-CZ" sz="1400" dirty="0" smtClean="0">
                <a:latin typeface="Garamond" pitchFamily="18" charset="0"/>
              </a:rPr>
              <a:t>poškození </a:t>
            </a:r>
            <a:r>
              <a:rPr lang="cs-CZ" altLang="cs-CZ" sz="1400" dirty="0" err="1" smtClean="0">
                <a:latin typeface="Garamond" pitchFamily="18" charset="0"/>
              </a:rPr>
              <a:t>intersticia</a:t>
            </a:r>
            <a:endParaRPr lang="cs-CZ" altLang="cs-CZ" sz="1400" dirty="0" smtClean="0">
              <a:latin typeface="Garamond" pitchFamily="18" charset="0"/>
            </a:endParaRPr>
          </a:p>
          <a:p>
            <a:endParaRPr lang="cs-CZ" altLang="cs-CZ" dirty="0" smtClean="0">
              <a:solidFill>
                <a:srgbClr val="000099"/>
              </a:solidFill>
              <a:latin typeface="Arial" charset="0"/>
            </a:endParaRPr>
          </a:p>
          <a:p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3923928" y="6381328"/>
            <a:ext cx="4966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smtClean="0">
                <a:latin typeface="Garamond" pitchFamily="18" charset="0"/>
              </a:rPr>
              <a:t>Hošková L, Málek I, </a:t>
            </a:r>
            <a:r>
              <a:rPr lang="cs-CZ" sz="1400" i="1" dirty="0" err="1" smtClean="0">
                <a:latin typeface="Garamond" pitchFamily="18" charset="0"/>
              </a:rPr>
              <a:t>Kautzner</a:t>
            </a:r>
            <a:r>
              <a:rPr lang="cs-CZ" sz="1400" i="1" dirty="0" smtClean="0">
                <a:latin typeface="Garamond" pitchFamily="18" charset="0"/>
              </a:rPr>
              <a:t> J, et al. </a:t>
            </a:r>
            <a:r>
              <a:rPr lang="cs-CZ" sz="1400" i="1" dirty="0" err="1" smtClean="0">
                <a:latin typeface="Garamond" pitchFamily="18" charset="0"/>
              </a:rPr>
              <a:t>Hypertens</a:t>
            </a:r>
            <a:r>
              <a:rPr lang="cs-CZ" sz="1400" i="1" dirty="0" smtClean="0">
                <a:latin typeface="Garamond" pitchFamily="18" charset="0"/>
              </a:rPr>
              <a:t>  Res.2014; 37: 724-732.</a:t>
            </a:r>
          </a:p>
        </p:txBody>
      </p:sp>
    </p:spTree>
    <p:extLst>
      <p:ext uri="{BB962C8B-B14F-4D97-AF65-F5344CB8AC3E}">
        <p14:creationId xmlns:p14="http://schemas.microsoft.com/office/powerpoint/2010/main" val="374132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15888"/>
            <a:ext cx="9144000" cy="93662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sz="2800" b="1" dirty="0" smtClean="0">
                <a:solidFill>
                  <a:schemeClr val="tx1"/>
                </a:solidFill>
                <a:latin typeface="Garamond" pitchFamily="18" charset="0"/>
                <a:cs typeface="Arial" pitchFamily="34" charset="0"/>
              </a:rPr>
              <a:t>Oddálená transplantace ledviny po </a:t>
            </a:r>
            <a:r>
              <a:rPr lang="cs-CZ" sz="2800" b="1" dirty="0" err="1" smtClean="0">
                <a:solidFill>
                  <a:schemeClr val="tx1"/>
                </a:solidFill>
                <a:latin typeface="Garamond" pitchFamily="18" charset="0"/>
                <a:cs typeface="Arial" pitchFamily="34" charset="0"/>
              </a:rPr>
              <a:t>Tx</a:t>
            </a:r>
            <a:r>
              <a:rPr lang="cs-CZ" sz="2800" b="1" dirty="0" smtClean="0">
                <a:solidFill>
                  <a:schemeClr val="tx1"/>
                </a:solidFill>
                <a:latin typeface="Garamond" pitchFamily="18" charset="0"/>
                <a:cs typeface="Arial" pitchFamily="34" charset="0"/>
              </a:rPr>
              <a:t> srdce</a:t>
            </a:r>
            <a:r>
              <a:rPr lang="cs-CZ" sz="1800" b="1" dirty="0" smtClean="0">
                <a:solidFill>
                  <a:schemeClr val="tx1"/>
                </a:solidFill>
                <a:latin typeface="Garamond" pitchFamily="18" charset="0"/>
                <a:cs typeface="Arial" pitchFamily="34" charset="0"/>
              </a:rPr>
              <a:t/>
            </a:r>
            <a:br>
              <a:rPr lang="cs-CZ" sz="1800" b="1" dirty="0" smtClean="0">
                <a:solidFill>
                  <a:schemeClr val="tx1"/>
                </a:solidFill>
                <a:latin typeface="Garamond" pitchFamily="18" charset="0"/>
                <a:cs typeface="Arial" pitchFamily="34" charset="0"/>
              </a:rPr>
            </a:br>
            <a:r>
              <a:rPr lang="cs-CZ" sz="1800" b="1" dirty="0" smtClean="0">
                <a:solidFill>
                  <a:schemeClr val="tx1"/>
                </a:solidFill>
                <a:latin typeface="Garamond" pitchFamily="18" charset="0"/>
                <a:cs typeface="Arial" pitchFamily="34" charset="0"/>
              </a:rPr>
              <a:t>(n = 24)</a:t>
            </a:r>
          </a:p>
        </p:txBody>
      </p:sp>
      <p:graphicFrame>
        <p:nvGraphicFramePr>
          <p:cNvPr id="4" name="Graf 3"/>
          <p:cNvGraphicFramePr>
            <a:graphicFrameLocks noGrp="1"/>
          </p:cNvGraphicFramePr>
          <p:nvPr/>
        </p:nvGraphicFramePr>
        <p:xfrm>
          <a:off x="395536" y="1052736"/>
          <a:ext cx="842493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412" name="TextovéPole 5"/>
          <p:cNvSpPr txBox="1">
            <a:spLocks noChangeArrowheads="1"/>
          </p:cNvSpPr>
          <p:nvPr/>
        </p:nvSpPr>
        <p:spPr bwMode="auto">
          <a:xfrm>
            <a:off x="4788024" y="6597352"/>
            <a:ext cx="45001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i="1" dirty="0" smtClean="0"/>
              <a:t>                  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tx1"/>
                </a:solidFill>
                <a:latin typeface="Garamond" pitchFamily="18" charset="0"/>
              </a:rPr>
              <a:t>Transplantace  srdce</a:t>
            </a:r>
            <a:br>
              <a:rPr lang="cs-CZ" b="1" dirty="0" smtClean="0">
                <a:solidFill>
                  <a:schemeClr val="tx1"/>
                </a:solidFill>
                <a:latin typeface="Garamond" pitchFamily="18" charset="0"/>
              </a:rPr>
            </a:br>
            <a:r>
              <a:rPr lang="cs-CZ" sz="3600" i="1" dirty="0" err="1" smtClean="0">
                <a:solidFill>
                  <a:schemeClr val="tx1"/>
                </a:solidFill>
                <a:latin typeface="Garamond" pitchFamily="18" charset="0"/>
              </a:rPr>
              <a:t>Rejekce</a:t>
            </a:r>
            <a:endParaRPr lang="cs-CZ" i="1" dirty="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23528" y="2708920"/>
            <a:ext cx="4040188" cy="432048"/>
          </a:xfrm>
          <a:noFill/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cs-CZ" sz="2000" b="1" dirty="0" smtClean="0">
                <a:latin typeface="Garamond" pitchFamily="18" charset="0"/>
              </a:rPr>
              <a:t>Buněčná AR</a:t>
            </a:r>
            <a:endParaRPr lang="cs-CZ" sz="2000" b="1" dirty="0">
              <a:latin typeface="Garamond" pitchFamily="18" charset="0"/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572000" y="2780928"/>
            <a:ext cx="4041775" cy="360040"/>
          </a:xfrm>
          <a:noFill/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cs-CZ" sz="2000" b="1" dirty="0" smtClean="0">
                <a:latin typeface="Garamond" pitchFamily="18" charset="0"/>
              </a:rPr>
              <a:t>Humorální AR</a:t>
            </a:r>
            <a:endParaRPr lang="cs-CZ" sz="2000" b="1" dirty="0">
              <a:latin typeface="Garamond" pitchFamily="18" charset="0"/>
            </a:endParaRP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l="5208" t="54829" r="57997" b="3558"/>
          <a:stretch>
            <a:fillRect/>
          </a:stretch>
        </p:blipFill>
        <p:spPr bwMode="auto">
          <a:xfrm>
            <a:off x="4644008" y="3140968"/>
            <a:ext cx="3974589" cy="2880000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olid"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323528" y="1340768"/>
            <a:ext cx="8280920" cy="1384995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latin typeface="Garamond" pitchFamily="18" charset="0"/>
              </a:rPr>
              <a:t>Akutní buněčná (BAR)</a:t>
            </a:r>
          </a:p>
          <a:p>
            <a:pPr algn="ctr"/>
            <a:r>
              <a:rPr lang="cs-CZ" sz="2000" b="1" dirty="0" smtClean="0">
                <a:latin typeface="Garamond" pitchFamily="18" charset="0"/>
              </a:rPr>
              <a:t>Akutní humorální (HR)</a:t>
            </a:r>
          </a:p>
          <a:p>
            <a:pPr algn="ctr"/>
            <a:r>
              <a:rPr lang="cs-CZ" sz="2000" b="1" dirty="0" smtClean="0">
                <a:latin typeface="Garamond" pitchFamily="18" charset="0"/>
              </a:rPr>
              <a:t>Chronická - </a:t>
            </a:r>
            <a:r>
              <a:rPr lang="cs-CZ" sz="2000" b="1" dirty="0" err="1" smtClean="0">
                <a:latin typeface="Garamond" pitchFamily="18" charset="0"/>
              </a:rPr>
              <a:t>vaskulopatie</a:t>
            </a:r>
            <a:endParaRPr lang="cs-CZ" sz="2000" b="1" dirty="0" smtClean="0">
              <a:latin typeface="Garamond" pitchFamily="18" charset="0"/>
            </a:endParaRPr>
          </a:p>
          <a:p>
            <a:r>
              <a:rPr lang="cs-CZ" sz="2400" u="sng" dirty="0" smtClean="0">
                <a:latin typeface="Garamond" pitchFamily="18" charset="0"/>
              </a:rPr>
              <a:t>Základní diagnostickou metodou AR je </a:t>
            </a:r>
            <a:r>
              <a:rPr lang="cs-CZ" sz="2400" u="sng" dirty="0" err="1" smtClean="0">
                <a:latin typeface="Garamond" pitchFamily="18" charset="0"/>
              </a:rPr>
              <a:t>endomyokardiální</a:t>
            </a:r>
            <a:r>
              <a:rPr lang="cs-CZ" sz="2400" u="sng" dirty="0" smtClean="0">
                <a:latin typeface="Garamond" pitchFamily="18" charset="0"/>
              </a:rPr>
              <a:t> biopsie.</a:t>
            </a:r>
            <a:endParaRPr lang="cs-CZ" sz="2400" dirty="0">
              <a:latin typeface="Garamond" pitchFamily="18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95536" y="6488668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latin typeface="Garamond" pitchFamily="18" charset="0"/>
              </a:rPr>
              <a:t>Léčba BAR: 3x 1 g </a:t>
            </a:r>
            <a:r>
              <a:rPr lang="cs-CZ" dirty="0" err="1" smtClean="0">
                <a:latin typeface="Garamond" pitchFamily="18" charset="0"/>
              </a:rPr>
              <a:t>methylprednisolonu</a:t>
            </a:r>
            <a:r>
              <a:rPr lang="cs-CZ" dirty="0" smtClean="0">
                <a:latin typeface="Garamond" pitchFamily="18" charset="0"/>
              </a:rPr>
              <a:t> i.v.; Léčba HR: komplexní</a:t>
            </a:r>
            <a:endParaRPr lang="cs-CZ" dirty="0">
              <a:latin typeface="Garamond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54630" t="6950" r="7407" b="51353"/>
          <a:stretch>
            <a:fillRect/>
          </a:stretch>
        </p:blipFill>
        <p:spPr bwMode="auto">
          <a:xfrm>
            <a:off x="395536" y="3140968"/>
            <a:ext cx="3936000" cy="2880000"/>
          </a:xfrm>
          <a:prstGeom prst="rect">
            <a:avLst/>
          </a:prstGeom>
          <a:noFill/>
          <a:ln w="9525">
            <a:solidFill>
              <a:schemeClr val="accent1"/>
            </a:solidFill>
            <a:prstDash val="solid"/>
            <a:miter lim="800000"/>
            <a:headEnd/>
            <a:tailEnd/>
          </a:ln>
        </p:spPr>
      </p:pic>
      <p:sp>
        <p:nvSpPr>
          <p:cNvPr id="13" name="Obdélník 12"/>
          <p:cNvSpPr/>
          <p:nvPr/>
        </p:nvSpPr>
        <p:spPr>
          <a:xfrm>
            <a:off x="6732240" y="6093296"/>
            <a:ext cx="1895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smtClean="0"/>
              <a:t>Poskytlo odd. PAP IKEM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712968" cy="1196752"/>
          </a:xfrm>
        </p:spPr>
        <p:txBody>
          <a:bodyPr>
            <a:noAutofit/>
          </a:bodyPr>
          <a:lstStyle/>
          <a:p>
            <a:r>
              <a:rPr lang="cs-CZ" sz="3600" b="1" dirty="0" smtClean="0">
                <a:solidFill>
                  <a:schemeClr val="tx1"/>
                </a:solidFill>
                <a:effectLst/>
                <a:latin typeface="Garamond" pitchFamily="18" charset="0"/>
                <a:cs typeface="Arial" pitchFamily="34" charset="0"/>
              </a:rPr>
              <a:t>Princip x MAP (</a:t>
            </a:r>
            <a:r>
              <a:rPr lang="cs-CZ" sz="3600" b="1" dirty="0" err="1" smtClean="0">
                <a:solidFill>
                  <a:schemeClr val="tx1"/>
                </a:solidFill>
                <a:effectLst/>
                <a:latin typeface="Garamond" pitchFamily="18" charset="0"/>
                <a:cs typeface="Arial" pitchFamily="34" charset="0"/>
              </a:rPr>
              <a:t>Luminex</a:t>
            </a:r>
            <a:r>
              <a:rPr lang="cs-CZ" sz="3600" b="1" dirty="0" smtClean="0">
                <a:solidFill>
                  <a:schemeClr val="tx1"/>
                </a:solidFill>
                <a:effectLst/>
                <a:latin typeface="Garamond" pitchFamily="18" charset="0"/>
                <a:cs typeface="Arial" pitchFamily="34" charset="0"/>
              </a:rPr>
              <a:t>) metodiky </a:t>
            </a:r>
            <a:endParaRPr lang="cs-CZ" sz="3600" b="1" dirty="0">
              <a:solidFill>
                <a:schemeClr val="tx1"/>
              </a:solidFill>
              <a:effectLst/>
              <a:latin typeface="Garamond" pitchFamily="18" charset="0"/>
              <a:cs typeface="Arial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243294" cy="230425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861048"/>
            <a:ext cx="3240360" cy="243675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Obdélník 6"/>
          <p:cNvSpPr/>
          <p:nvPr/>
        </p:nvSpPr>
        <p:spPr>
          <a:xfrm>
            <a:off x="4067944" y="2420888"/>
            <a:ext cx="4572000" cy="2554545"/>
          </a:xfrm>
          <a:prstGeom prst="rect">
            <a:avLst/>
          </a:prstGeom>
          <a:solidFill>
            <a:prstClr val="white">
              <a:alpha val="65000"/>
            </a:prst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cs-CZ" sz="2000" dirty="0" smtClean="0">
                <a:latin typeface="Garamond" pitchFamily="18" charset="0"/>
                <a:cs typeface="Arial" pitchFamily="34" charset="0"/>
              </a:rPr>
              <a:t> HLA antigeny jsou navázány na    polystyrenových kuličkách</a:t>
            </a: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endParaRPr lang="cs-CZ" sz="2000" dirty="0" smtClean="0">
              <a:latin typeface="Garamond" pitchFamily="18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cs-CZ" sz="2000" dirty="0" smtClean="0">
                <a:latin typeface="Garamond" pitchFamily="18" charset="0"/>
                <a:cs typeface="Arial" pitchFamily="34" charset="0"/>
              </a:rPr>
              <a:t> Červený laser excituje barvivo v kuličce, identifikace konkrétní kuličky</a:t>
            </a:r>
          </a:p>
          <a:p>
            <a:pPr>
              <a:buClr>
                <a:schemeClr val="accent1"/>
              </a:buClr>
            </a:pPr>
            <a:endParaRPr lang="cs-CZ" sz="2000" dirty="0" smtClean="0">
              <a:latin typeface="Garamond" pitchFamily="18" charset="0"/>
              <a:cs typeface="Arial" pitchFamily="34" charset="0"/>
            </a:endParaRP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cs-CZ" sz="2000" dirty="0" smtClean="0">
                <a:latin typeface="Garamond" pitchFamily="18" charset="0"/>
                <a:cs typeface="Arial" pitchFamily="34" charset="0"/>
              </a:rPr>
              <a:t> Zelený laser excituje </a:t>
            </a:r>
            <a:r>
              <a:rPr lang="cs-CZ" sz="2000" dirty="0" err="1" smtClean="0">
                <a:latin typeface="Garamond" pitchFamily="18" charset="0"/>
                <a:cs typeface="Arial" pitchFamily="34" charset="0"/>
              </a:rPr>
              <a:t>phycoerythrin</a:t>
            </a:r>
            <a:r>
              <a:rPr lang="cs-CZ" sz="2000" dirty="0" smtClean="0">
                <a:latin typeface="Garamond" pitchFamily="18" charset="0"/>
                <a:cs typeface="Arial" pitchFamily="34" charset="0"/>
              </a:rPr>
              <a:t> na detekční protilátce</a:t>
            </a:r>
            <a:endParaRPr lang="cs-CZ" sz="2000" dirty="0">
              <a:latin typeface="Garamond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61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0" y="260648"/>
            <a:ext cx="8630848" cy="632915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1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620688"/>
            <a:ext cx="4320480" cy="1143000"/>
          </a:xfrm>
        </p:spPr>
        <p:txBody>
          <a:bodyPr>
            <a:normAutofit/>
          </a:bodyPr>
          <a:lstStyle/>
          <a:p>
            <a:r>
              <a:rPr lang="cs-CZ" sz="3200" b="1" i="1" dirty="0" err="1" smtClean="0">
                <a:solidFill>
                  <a:schemeClr val="tx1"/>
                </a:solidFill>
                <a:effectLst/>
                <a:latin typeface="Garamond" pitchFamily="18" charset="0"/>
              </a:rPr>
              <a:t>Alexis</a:t>
            </a:r>
            <a:r>
              <a:rPr lang="cs-CZ" sz="32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 CARREL</a:t>
            </a:r>
            <a:endParaRPr lang="cs-CZ" sz="3200" b="1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348880"/>
            <a:ext cx="8712968" cy="3960440"/>
          </a:xfrm>
          <a:solidFill>
            <a:schemeClr val="bg1">
              <a:alpha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cs-CZ" sz="2000" b="1" dirty="0" smtClean="0">
                <a:latin typeface="Garamond" pitchFamily="18" charset="0"/>
              </a:rPr>
              <a:t>nar. 1872 ve Francii</a:t>
            </a:r>
          </a:p>
          <a:p>
            <a:pPr>
              <a:buFont typeface="Wingdings" pitchFamily="2" charset="2"/>
              <a:buChar char="Ø"/>
            </a:pPr>
            <a:r>
              <a:rPr lang="cs-CZ" sz="2000" b="1" dirty="0" smtClean="0">
                <a:latin typeface="Garamond" pitchFamily="18" charset="0"/>
              </a:rPr>
              <a:t>1902 - základní spis o cévním stehu</a:t>
            </a:r>
          </a:p>
          <a:p>
            <a:pPr>
              <a:buFont typeface="Wingdings" pitchFamily="2" charset="2"/>
              <a:buChar char="Ø"/>
            </a:pPr>
            <a:r>
              <a:rPr lang="cs-CZ" sz="2000" b="1" dirty="0" smtClean="0">
                <a:latin typeface="Garamond" pitchFamily="18" charset="0"/>
              </a:rPr>
              <a:t>1904 - 1906 (spolu s Ch. </a:t>
            </a:r>
            <a:r>
              <a:rPr lang="cs-CZ" sz="2000" b="1" dirty="0" err="1" smtClean="0">
                <a:latin typeface="Garamond" pitchFamily="18" charset="0"/>
              </a:rPr>
              <a:t>Guthrie</a:t>
            </a:r>
            <a:r>
              <a:rPr lang="cs-CZ" sz="2000" b="1" dirty="0" smtClean="0">
                <a:latin typeface="Garamond" pitchFamily="18" charset="0"/>
              </a:rPr>
              <a:t>; </a:t>
            </a:r>
            <a:r>
              <a:rPr lang="cs-CZ" sz="2000" b="1" dirty="0" err="1" smtClean="0">
                <a:latin typeface="Garamond" pitchFamily="18" charset="0"/>
              </a:rPr>
              <a:t>Univ</a:t>
            </a:r>
            <a:r>
              <a:rPr lang="cs-CZ" sz="2000" b="1" dirty="0" smtClean="0">
                <a:latin typeface="Garamond" pitchFamily="18" charset="0"/>
              </a:rPr>
              <a:t>. Chicago) – </a:t>
            </a:r>
          </a:p>
          <a:p>
            <a:pPr>
              <a:buNone/>
            </a:pPr>
            <a:r>
              <a:rPr lang="cs-CZ" sz="2000" b="1" dirty="0" smtClean="0">
                <a:latin typeface="Garamond" pitchFamily="18" charset="0"/>
              </a:rPr>
              <a:t>                         </a:t>
            </a:r>
            <a:r>
              <a:rPr lang="cs-CZ" sz="2000" b="1" dirty="0" err="1" smtClean="0">
                <a:latin typeface="Garamond" pitchFamily="18" charset="0"/>
              </a:rPr>
              <a:t>serie</a:t>
            </a:r>
            <a:r>
              <a:rPr lang="cs-CZ" sz="2000" b="1" dirty="0" smtClean="0">
                <a:latin typeface="Garamond" pitchFamily="18" charset="0"/>
              </a:rPr>
              <a:t> </a:t>
            </a:r>
            <a:r>
              <a:rPr lang="cs-CZ" sz="2000" b="1" dirty="0" err="1" smtClean="0">
                <a:latin typeface="Garamond" pitchFamily="18" charset="0"/>
              </a:rPr>
              <a:t>heterotopických</a:t>
            </a:r>
            <a:r>
              <a:rPr lang="cs-CZ" sz="2000" b="1" dirty="0" smtClean="0">
                <a:latin typeface="Garamond" pitchFamily="18" charset="0"/>
              </a:rPr>
              <a:t>  </a:t>
            </a:r>
            <a:r>
              <a:rPr lang="cs-CZ" sz="2000" b="1" dirty="0" err="1" smtClean="0">
                <a:latin typeface="Garamond" pitchFamily="18" charset="0"/>
              </a:rPr>
              <a:t>Tx</a:t>
            </a:r>
            <a:r>
              <a:rPr lang="cs-CZ" sz="2000" b="1" dirty="0" smtClean="0">
                <a:latin typeface="Garamond" pitchFamily="18" charset="0"/>
              </a:rPr>
              <a:t> u psa</a:t>
            </a:r>
          </a:p>
          <a:p>
            <a:pPr>
              <a:buFont typeface="Wingdings" pitchFamily="2" charset="2"/>
              <a:buChar char="Ø"/>
            </a:pPr>
            <a:r>
              <a:rPr lang="cs-CZ" sz="2000" b="1" dirty="0" smtClean="0">
                <a:latin typeface="Garamond" pitchFamily="18" charset="0"/>
              </a:rPr>
              <a:t>1992  - Nobelova cena za fyziologii a </a:t>
            </a:r>
            <a:r>
              <a:rPr lang="cs-CZ" sz="2000" b="1" dirty="0" err="1" smtClean="0">
                <a:latin typeface="Garamond" pitchFamily="18" charset="0"/>
              </a:rPr>
              <a:t>medicinu</a:t>
            </a:r>
            <a:endParaRPr lang="cs-CZ" sz="2000" b="1" dirty="0" smtClean="0">
              <a:latin typeface="Garamond" pitchFamily="18" charset="0"/>
            </a:endParaRPr>
          </a:p>
          <a:p>
            <a:pPr>
              <a:buNone/>
            </a:pPr>
            <a:endParaRPr lang="cs-CZ" sz="2000" dirty="0" smtClean="0">
              <a:latin typeface="Garamond" pitchFamily="18" charset="0"/>
            </a:endParaRPr>
          </a:p>
          <a:p>
            <a:pPr>
              <a:buNone/>
            </a:pPr>
            <a:r>
              <a:rPr lang="cs-CZ" sz="2000" dirty="0" smtClean="0">
                <a:latin typeface="Garamond" pitchFamily="18" charset="0"/>
              </a:rPr>
              <a:t>…. </a:t>
            </a:r>
            <a:r>
              <a:rPr lang="cs-CZ" sz="2400" dirty="0" smtClean="0">
                <a:latin typeface="Garamond" pitchFamily="18" charset="0"/>
              </a:rPr>
              <a:t>Technické problémy orgánové transplantace byly v zásadě vyřešeny,  avšak z biologického hlediska nebylo dosud dosaženo žádných závěrů, neboť vzájemné působení mezi příjemcem a novým orgánem jsou prakticky neznámá“.</a:t>
            </a:r>
            <a:endParaRPr lang="cs-CZ" sz="2400" dirty="0">
              <a:latin typeface="Garamond" pitchFamily="18" charset="0"/>
            </a:endParaRPr>
          </a:p>
        </p:txBody>
      </p:sp>
      <p:pic>
        <p:nvPicPr>
          <p:cNvPr id="4" name="Picture 2" descr="~AUT0013"/>
          <p:cNvPicPr>
            <a:picLocks noChangeAspect="1" noChangeArrowheads="1"/>
          </p:cNvPicPr>
          <p:nvPr/>
        </p:nvPicPr>
        <p:blipFill>
          <a:blip r:embed="rId2" cstate="print">
            <a:lum bright="6000" contrast="6000"/>
          </a:blip>
          <a:srcRect t="1926" r="1881" b="18408"/>
          <a:stretch>
            <a:fillRect/>
          </a:stretch>
        </p:blipFill>
        <p:spPr bwMode="auto">
          <a:xfrm>
            <a:off x="6084168" y="260648"/>
            <a:ext cx="2774244" cy="36004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Obdélník 4"/>
          <p:cNvSpPr/>
          <p:nvPr/>
        </p:nvSpPr>
        <p:spPr>
          <a:xfrm>
            <a:off x="1979712" y="1412776"/>
            <a:ext cx="1739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i="1" dirty="0" smtClean="0">
                <a:latin typeface="Garamond" pitchFamily="18" charset="0"/>
              </a:rPr>
              <a:t> (1872-1944) </a:t>
            </a:r>
            <a:endParaRPr lang="cs-CZ" sz="24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712968" cy="1152128"/>
          </a:xfrm>
        </p:spPr>
        <p:txBody>
          <a:bodyPr>
            <a:noAutofit/>
          </a:bodyPr>
          <a:lstStyle/>
          <a:p>
            <a:r>
              <a:rPr lang="cs-CZ" sz="28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Změny donor specifických protilátek během léčby závažné humorální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Garamond" pitchFamily="18" charset="0"/>
              </a:rPr>
              <a:t>rejekce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/>
            </a:r>
            <a:br>
              <a:rPr lang="cs-CZ" sz="28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</a:br>
            <a:r>
              <a:rPr lang="cs-CZ" sz="2800" dirty="0" smtClean="0">
                <a:solidFill>
                  <a:schemeClr val="tx1"/>
                </a:solidFill>
                <a:effectLst/>
                <a:latin typeface="Garamond" pitchFamily="18" charset="0"/>
              </a:rPr>
              <a:t>Pacientka K.H., 21 let, VVS</a:t>
            </a:r>
            <a:endParaRPr lang="cs-CZ" sz="2800" b="1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132856"/>
            <a:ext cx="422403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572000" y="2204864"/>
            <a:ext cx="443245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251520" y="6093296"/>
            <a:ext cx="8712968" cy="338554"/>
          </a:xfrm>
          <a:prstGeom prst="rect">
            <a:avLst/>
          </a:prstGeom>
          <a:solidFill>
            <a:prstClr val="white">
              <a:alpha val="65000"/>
            </a:prst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Garamond" pitchFamily="18" charset="0"/>
              </a:rPr>
              <a:t>  Normální hodnota MFI (</a:t>
            </a:r>
            <a:r>
              <a:rPr lang="cs-CZ" sz="1600" dirty="0" err="1" smtClean="0">
                <a:latin typeface="Garamond" pitchFamily="18" charset="0"/>
              </a:rPr>
              <a:t>mean</a:t>
            </a:r>
            <a:r>
              <a:rPr lang="cs-CZ" sz="1600" dirty="0" smtClean="0">
                <a:latin typeface="Garamond" pitchFamily="18" charset="0"/>
              </a:rPr>
              <a:t> </a:t>
            </a:r>
            <a:r>
              <a:rPr lang="cs-CZ" sz="1600" dirty="0" err="1" smtClean="0">
                <a:latin typeface="Garamond" pitchFamily="18" charset="0"/>
              </a:rPr>
              <a:t>fluorescent</a:t>
            </a:r>
            <a:r>
              <a:rPr lang="cs-CZ" sz="1600" dirty="0" smtClean="0">
                <a:latin typeface="Garamond" pitchFamily="18" charset="0"/>
              </a:rPr>
              <a:t> intensity) pro DSA I. třídy je 1000, pro DSA II. třídy je 2000.</a:t>
            </a:r>
            <a:endParaRPr lang="cs-CZ" sz="1600" dirty="0">
              <a:latin typeface="Garamond" pitchFamily="18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07504" y="2204864"/>
            <a:ext cx="6480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MFI</a:t>
            </a:r>
            <a:endParaRPr lang="cs-CZ" sz="16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572000" y="2204864"/>
            <a:ext cx="617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MFI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251520" y="188640"/>
            <a:ext cx="82089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latin typeface="Garamond" pitchFamily="18" charset="0"/>
              </a:rPr>
              <a:t>Transplantace  srdce</a:t>
            </a:r>
            <a:br>
              <a:rPr lang="cs-CZ" sz="4000" b="1" dirty="0" smtClean="0">
                <a:latin typeface="Garamond" pitchFamily="18" charset="0"/>
              </a:rPr>
            </a:br>
            <a:r>
              <a:rPr lang="cs-CZ" sz="2400" i="1" dirty="0" smtClean="0">
                <a:latin typeface="Garamond" pitchFamily="18" charset="0"/>
              </a:rPr>
              <a:t>Koronární nemoc štěpu (KNŠ)</a:t>
            </a:r>
            <a:r>
              <a:rPr lang="cs-CZ" sz="2400" dirty="0" smtClean="0">
                <a:latin typeface="Garamond" pitchFamily="18" charset="0"/>
              </a:rPr>
              <a:t> </a:t>
            </a:r>
          </a:p>
          <a:p>
            <a:pPr algn="ctr"/>
            <a:r>
              <a:rPr lang="cs-CZ" sz="2000" dirty="0" smtClean="0">
                <a:latin typeface="Garamond" pitchFamily="18" charset="0"/>
              </a:rPr>
              <a:t>Kombinace chronické </a:t>
            </a:r>
            <a:r>
              <a:rPr lang="cs-CZ" sz="2000" dirty="0" err="1" smtClean="0">
                <a:latin typeface="Garamond" pitchFamily="18" charset="0"/>
              </a:rPr>
              <a:t>rejekce</a:t>
            </a:r>
            <a:r>
              <a:rPr lang="cs-CZ" sz="2000" dirty="0" smtClean="0">
                <a:latin typeface="Garamond" pitchFamily="18" charset="0"/>
              </a:rPr>
              <a:t> a akcelerované aterosklerózy.</a:t>
            </a:r>
          </a:p>
          <a:p>
            <a:pPr algn="ctr"/>
            <a:endParaRPr lang="cs-CZ" dirty="0" smtClean="0"/>
          </a:p>
          <a:p>
            <a:pPr algn="ctr"/>
            <a:endParaRPr lang="cs-CZ" i="1" dirty="0" smtClean="0"/>
          </a:p>
          <a:p>
            <a:pPr algn="ctr"/>
            <a:endParaRPr lang="cs-CZ" i="1" dirty="0" smtClean="0"/>
          </a:p>
          <a:p>
            <a:pPr algn="ctr"/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499992" y="1916832"/>
            <a:ext cx="4032448" cy="409342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buNone/>
            </a:pPr>
            <a:endParaRPr lang="cs-CZ" sz="2000" b="1" u="sng" dirty="0" smtClean="0">
              <a:latin typeface="Garamond" pitchFamily="18" charset="0"/>
            </a:endParaRPr>
          </a:p>
          <a:p>
            <a:pPr>
              <a:buNone/>
            </a:pPr>
            <a:r>
              <a:rPr lang="cs-CZ" sz="2000" b="1" u="sng" dirty="0" smtClean="0">
                <a:latin typeface="Garamond" pitchFamily="18" charset="0"/>
              </a:rPr>
              <a:t>Diagnostika:</a:t>
            </a: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cs-CZ" sz="2000" dirty="0" smtClean="0">
                <a:latin typeface="Garamond" pitchFamily="18" charset="0"/>
              </a:rPr>
              <a:t> selektivní </a:t>
            </a:r>
            <a:r>
              <a:rPr lang="cs-CZ" sz="2000" dirty="0" err="1" smtClean="0">
                <a:latin typeface="Garamond" pitchFamily="18" charset="0"/>
              </a:rPr>
              <a:t>koronarografie</a:t>
            </a:r>
            <a:endParaRPr lang="cs-CZ" sz="2000" dirty="0" smtClean="0">
              <a:latin typeface="Garamond" pitchFamily="18" charset="0"/>
            </a:endParaRP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cs-CZ" sz="2000" dirty="0" smtClean="0">
                <a:latin typeface="Garamond" pitchFamily="18" charset="0"/>
              </a:rPr>
              <a:t> intravaskulární UZ vyšetření (IVUS)</a:t>
            </a:r>
          </a:p>
          <a:p>
            <a:pPr>
              <a:buNone/>
            </a:pPr>
            <a:r>
              <a:rPr lang="cs-CZ" sz="2000" b="1" u="sng" dirty="0" smtClean="0">
                <a:latin typeface="Garamond" pitchFamily="18" charset="0"/>
              </a:rPr>
              <a:t>Primární prevence</a:t>
            </a: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cs-CZ" sz="2000" dirty="0" smtClean="0">
                <a:latin typeface="Garamond" pitchFamily="18" charset="0"/>
              </a:rPr>
              <a:t> </a:t>
            </a:r>
            <a:r>
              <a:rPr lang="cs-CZ" sz="2000" dirty="0" err="1" smtClean="0">
                <a:latin typeface="Garamond" pitchFamily="18" charset="0"/>
              </a:rPr>
              <a:t>statiny</a:t>
            </a:r>
            <a:endParaRPr lang="cs-CZ" sz="2000" dirty="0" smtClean="0">
              <a:latin typeface="Garamond" pitchFamily="18" charset="0"/>
            </a:endParaRPr>
          </a:p>
          <a:p>
            <a:pPr>
              <a:buNone/>
            </a:pPr>
            <a:r>
              <a:rPr lang="cs-CZ" sz="2000" b="1" u="sng" dirty="0" smtClean="0">
                <a:latin typeface="Garamond" pitchFamily="18" charset="0"/>
              </a:rPr>
              <a:t>Sekundární prevence</a:t>
            </a: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cs-CZ" sz="2000" dirty="0" smtClean="0">
                <a:latin typeface="Garamond" pitchFamily="18" charset="0"/>
              </a:rPr>
              <a:t> m-TOR inhibitory (</a:t>
            </a:r>
            <a:r>
              <a:rPr lang="cs-CZ" sz="2000" dirty="0" err="1" smtClean="0">
                <a:latin typeface="Garamond" pitchFamily="18" charset="0"/>
              </a:rPr>
              <a:t>everolimus</a:t>
            </a:r>
            <a:r>
              <a:rPr lang="cs-CZ" sz="2000" dirty="0" smtClean="0">
                <a:latin typeface="Garamond" pitchFamily="18" charset="0"/>
              </a:rPr>
              <a:t>)</a:t>
            </a:r>
          </a:p>
          <a:p>
            <a:pPr>
              <a:buNone/>
            </a:pPr>
            <a:r>
              <a:rPr lang="cs-CZ" sz="2000" b="1" u="sng" dirty="0" smtClean="0">
                <a:latin typeface="Garamond" pitchFamily="18" charset="0"/>
              </a:rPr>
              <a:t>Léčba</a:t>
            </a: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cs-CZ" sz="2000" dirty="0" smtClean="0">
                <a:latin typeface="Garamond" pitchFamily="18" charset="0"/>
              </a:rPr>
              <a:t> PCI, CABG (</a:t>
            </a:r>
            <a:r>
              <a:rPr lang="cs-CZ" sz="2000" dirty="0" err="1" smtClean="0">
                <a:latin typeface="Garamond" pitchFamily="18" charset="0"/>
              </a:rPr>
              <a:t>vyjímečně</a:t>
            </a:r>
            <a:r>
              <a:rPr lang="cs-CZ" sz="2000" dirty="0" smtClean="0">
                <a:latin typeface="Garamond" pitchFamily="18" charset="0"/>
              </a:rPr>
              <a:t>)</a:t>
            </a: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cs-CZ" sz="2000" dirty="0" smtClean="0">
                <a:latin typeface="Garamond" pitchFamily="18" charset="0"/>
              </a:rPr>
              <a:t> </a:t>
            </a:r>
            <a:r>
              <a:rPr lang="cs-CZ" sz="2000" dirty="0" err="1" smtClean="0">
                <a:latin typeface="Garamond" pitchFamily="18" charset="0"/>
              </a:rPr>
              <a:t>retransplantace</a:t>
            </a:r>
            <a:endParaRPr lang="cs-CZ" sz="2000" dirty="0" smtClean="0">
              <a:latin typeface="Garamond" pitchFamily="18" charset="0"/>
            </a:endParaRP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endParaRPr lang="cs-CZ" sz="2000" dirty="0" smtClean="0">
              <a:latin typeface="Garamond" pitchFamily="18" charset="0"/>
            </a:endParaRP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endParaRPr lang="cs-CZ" sz="2000" dirty="0">
              <a:latin typeface="Garamond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9512" y="177281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2" cstate="print">
            <a:lum bright="-10000"/>
          </a:blip>
          <a:srcRect l="4896" t="8570" r="17065" b="3549"/>
          <a:stretch>
            <a:fillRect/>
          </a:stretch>
        </p:blipFill>
        <p:spPr>
          <a:xfrm rot="10800000" flipH="1" flipV="1">
            <a:off x="395536" y="1916832"/>
            <a:ext cx="3779583" cy="4104456"/>
          </a:xfrm>
          <a:prstGeom prst="rect">
            <a:avLst/>
          </a:prstGeom>
          <a:noFill/>
          <a:ln w="12700">
            <a:noFill/>
            <a:prstDash val="solid"/>
            <a:miter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 idx="4294967295"/>
          </p:nvPr>
        </p:nvSpPr>
        <p:spPr>
          <a:xfrm>
            <a:off x="179512" y="260648"/>
            <a:ext cx="9144000" cy="1143000"/>
          </a:xfrm>
        </p:spPr>
        <p:txBody>
          <a:bodyPr/>
          <a:lstStyle/>
          <a:p>
            <a:pPr eaLnBrk="1" hangingPunct="1"/>
            <a:r>
              <a:rPr lang="cs-CZ" sz="36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Ultrazvukový obraz koronární nemoci štěpu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3554" t="4463" r="3379" b="6062"/>
          <a:stretch>
            <a:fillRect/>
          </a:stretch>
        </p:blipFill>
        <p:spPr bwMode="auto">
          <a:xfrm>
            <a:off x="899592" y="1628800"/>
            <a:ext cx="7515225" cy="47371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0" dirty="0" smtClean="0">
                <a:solidFill>
                  <a:schemeClr val="tx1"/>
                </a:solidFill>
                <a:effectLst/>
                <a:latin typeface="Garamond" pitchFamily="18" charset="0"/>
              </a:rPr>
              <a:t>Rychlá progrese </a:t>
            </a:r>
            <a:r>
              <a:rPr lang="cs-CZ" altLang="cs-CZ" sz="3200" b="0" dirty="0" err="1" smtClean="0">
                <a:solidFill>
                  <a:schemeClr val="tx1"/>
                </a:solidFill>
                <a:effectLst/>
                <a:latin typeface="Garamond" pitchFamily="18" charset="0"/>
              </a:rPr>
              <a:t>neointimální</a:t>
            </a:r>
            <a:r>
              <a:rPr lang="cs-CZ" altLang="cs-CZ" sz="3200" b="0" dirty="0" smtClean="0">
                <a:solidFill>
                  <a:schemeClr val="tx1"/>
                </a:solidFill>
                <a:effectLst/>
                <a:latin typeface="Garamond" pitchFamily="18" charset="0"/>
              </a:rPr>
              <a:t> proliferace</a:t>
            </a:r>
          </a:p>
        </p:txBody>
      </p:sp>
      <p:pic>
        <p:nvPicPr>
          <p:cNvPr id="5124" name="Zástupný symbol pro obsah 6" descr="Frame 227 of oct_5 Dec 2014 09-10-3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67544" y="1340768"/>
            <a:ext cx="4022725" cy="4022725"/>
          </a:xfrm>
        </p:spPr>
      </p:pic>
      <p:pic>
        <p:nvPicPr>
          <p:cNvPr id="5126" name="Zástupný symbol pro obsah 7" descr="Frame 207 of oct_9 Nov 2015 15-15-2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1340768"/>
            <a:ext cx="4022725" cy="4022725"/>
          </a:xfrm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755576" y="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Optická koherentní tomografie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826184" cy="1143000"/>
          </a:xfrm>
        </p:spPr>
        <p:txBody>
          <a:bodyPr>
            <a:normAutofit/>
          </a:bodyPr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effectLst/>
                <a:latin typeface="Garamond" pitchFamily="18" charset="0"/>
              </a:rPr>
              <a:t> 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Progrese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Garamond" pitchFamily="18" charset="0"/>
              </a:rPr>
              <a:t>neointimální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 proliferace během prvého roku          po transplantaci srdce.</a:t>
            </a:r>
            <a:endParaRPr lang="cs-CZ" sz="2800" b="1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pic>
        <p:nvPicPr>
          <p:cNvPr id="4" name="Obrázek 2" descr="Figure 3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700808"/>
            <a:ext cx="8208912" cy="460851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796136" y="6381328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 smtClean="0">
                <a:latin typeface="Garamond" pitchFamily="18" charset="0"/>
              </a:rPr>
              <a:t>Pazderník</a:t>
            </a:r>
            <a:r>
              <a:rPr lang="cs-CZ" sz="1400" i="1" dirty="0" smtClean="0">
                <a:latin typeface="Garamond" pitchFamily="18" charset="0"/>
              </a:rPr>
              <a:t> M. </a:t>
            </a:r>
            <a:r>
              <a:rPr lang="cs-CZ" sz="1400" i="1" dirty="0" err="1" smtClean="0">
                <a:latin typeface="Garamond" pitchFamily="18" charset="0"/>
              </a:rPr>
              <a:t>et</a:t>
            </a:r>
            <a:r>
              <a:rPr lang="cs-CZ" sz="1400" i="1" dirty="0" smtClean="0">
                <a:latin typeface="Garamond" pitchFamily="18" charset="0"/>
              </a:rPr>
              <a:t> </a:t>
            </a:r>
            <a:r>
              <a:rPr lang="cs-CZ" sz="1400" i="1" dirty="0" err="1" smtClean="0">
                <a:latin typeface="Garamond" pitchFamily="18" charset="0"/>
              </a:rPr>
              <a:t>al</a:t>
            </a:r>
            <a:r>
              <a:rPr lang="cs-CZ" sz="1400" i="1" dirty="0" smtClean="0">
                <a:latin typeface="Garamond" pitchFamily="18" charset="0"/>
              </a:rPr>
              <a:t>. JHLT v </a:t>
            </a:r>
            <a:r>
              <a:rPr lang="cs-CZ" sz="1400" i="1" dirty="0" err="1" smtClean="0">
                <a:latin typeface="Garamond" pitchFamily="18" charset="0"/>
              </a:rPr>
              <a:t>recenzmním</a:t>
            </a:r>
            <a:r>
              <a:rPr lang="cs-CZ" sz="1400" i="1" dirty="0" smtClean="0">
                <a:latin typeface="Garamond" pitchFamily="18" charset="0"/>
              </a:rPr>
              <a:t> řízení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51520" y="1700809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     mm</a:t>
            </a:r>
            <a:endParaRPr lang="cs-CZ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adpis 1"/>
          <p:cNvSpPr txBox="1">
            <a:spLocks/>
          </p:cNvSpPr>
          <p:nvPr/>
        </p:nvSpPr>
        <p:spPr bwMode="auto">
          <a:xfrm>
            <a:off x="3810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cs-CZ" sz="4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94"/>
          <p:cNvGrpSpPr>
            <a:grpSpLocks/>
          </p:cNvGrpSpPr>
          <p:nvPr/>
        </p:nvGrpSpPr>
        <p:grpSpPr bwMode="auto">
          <a:xfrm>
            <a:off x="201613" y="4869160"/>
            <a:ext cx="4292254" cy="1884118"/>
            <a:chOff x="1800226" y="957145"/>
            <a:chExt cx="4742493" cy="2279352"/>
          </a:xfrm>
        </p:grpSpPr>
        <p:sp>
          <p:nvSpPr>
            <p:cNvPr id="15" name="Rectangle 41" descr="Light upward diagonal"/>
            <p:cNvSpPr>
              <a:spLocks noChangeArrowheads="1"/>
            </p:cNvSpPr>
            <p:nvPr/>
          </p:nvSpPr>
          <p:spPr bwMode="auto">
            <a:xfrm>
              <a:off x="3046414" y="1615044"/>
              <a:ext cx="2903537" cy="1163354"/>
            </a:xfrm>
            <a:prstGeom prst="rect">
              <a:avLst/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16" name="Line 42"/>
            <p:cNvSpPr>
              <a:spLocks noChangeShapeType="1"/>
            </p:cNvSpPr>
            <p:nvPr/>
          </p:nvSpPr>
          <p:spPr bwMode="auto">
            <a:xfrm flipV="1">
              <a:off x="3046413" y="957145"/>
              <a:ext cx="0" cy="1906403"/>
            </a:xfrm>
            <a:prstGeom prst="line">
              <a:avLst/>
            </a:prstGeom>
            <a:noFill/>
            <a:ln w="9525">
              <a:solidFill>
                <a:srgbClr val="33669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17" name="Line 43"/>
            <p:cNvSpPr>
              <a:spLocks noChangeShapeType="1"/>
            </p:cNvSpPr>
            <p:nvPr/>
          </p:nvSpPr>
          <p:spPr bwMode="auto">
            <a:xfrm>
              <a:off x="2959100" y="2778398"/>
              <a:ext cx="3251200" cy="0"/>
            </a:xfrm>
            <a:prstGeom prst="line">
              <a:avLst/>
            </a:prstGeom>
            <a:noFill/>
            <a:ln w="9525">
              <a:solidFill>
                <a:srgbClr val="336699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18" name="Line 44"/>
            <p:cNvSpPr>
              <a:spLocks noChangeShapeType="1"/>
            </p:cNvSpPr>
            <p:nvPr/>
          </p:nvSpPr>
          <p:spPr bwMode="auto">
            <a:xfrm>
              <a:off x="3046414" y="1602384"/>
              <a:ext cx="2903537" cy="0"/>
            </a:xfrm>
            <a:prstGeom prst="line">
              <a:avLst/>
            </a:prstGeom>
            <a:noFill/>
            <a:ln w="349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19" name="Line 45"/>
            <p:cNvSpPr>
              <a:spLocks noChangeShapeType="1"/>
            </p:cNvSpPr>
            <p:nvPr/>
          </p:nvSpPr>
          <p:spPr bwMode="auto">
            <a:xfrm flipH="1">
              <a:off x="2655888" y="1602384"/>
              <a:ext cx="3476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20" name="Text Box 46"/>
            <p:cNvSpPr txBox="1">
              <a:spLocks noChangeArrowheads="1"/>
            </p:cNvSpPr>
            <p:nvPr/>
          </p:nvSpPr>
          <p:spPr bwMode="auto">
            <a:xfrm>
              <a:off x="3569714" y="1023553"/>
              <a:ext cx="2600326" cy="558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  <a:sym typeface="Symbol" pitchFamily="18" charset="2"/>
                </a:rPr>
                <a:t></a:t>
              </a:r>
              <a:r>
                <a:rPr lang="en-US" sz="1200" baseline="-25000" dirty="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  <a:sym typeface="Symbol" pitchFamily="18" charset="2"/>
                </a:rPr>
                <a:t>c</a:t>
              </a:r>
              <a:r>
                <a:rPr lang="en-US" sz="1200" dirty="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en-US" sz="1200" dirty="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</a:rPr>
                <a:t>= set-speed (i.e., set by clinician)</a:t>
              </a:r>
              <a:endParaRPr lang="en-US" sz="1200" baseline="-25000" dirty="0">
                <a:solidFill>
                  <a:prstClr val="black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21" name="Text Box 47"/>
            <p:cNvSpPr txBox="1">
              <a:spLocks noChangeArrowheads="1"/>
            </p:cNvSpPr>
            <p:nvPr/>
          </p:nvSpPr>
          <p:spPr bwMode="auto">
            <a:xfrm>
              <a:off x="2232026" y="1439970"/>
              <a:ext cx="393551" cy="335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  <a:sym typeface="Symbol" pitchFamily="18" charset="2"/>
                </a:rPr>
                <a:t></a:t>
              </a:r>
              <a:r>
                <a:rPr lang="en-US" sz="1200" baseline="-2500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  <a:sym typeface="Symbol" pitchFamily="18" charset="2"/>
                </a:rPr>
                <a:t>c</a:t>
              </a:r>
              <a:endParaRPr lang="en-US" sz="1200" baseline="-25000">
                <a:solidFill>
                  <a:prstClr val="black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22" name="Text Box 48"/>
            <p:cNvSpPr txBox="1">
              <a:spLocks noChangeArrowheads="1"/>
            </p:cNvSpPr>
            <p:nvPr/>
          </p:nvSpPr>
          <p:spPr bwMode="auto">
            <a:xfrm>
              <a:off x="5743576" y="2901392"/>
              <a:ext cx="799143" cy="335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</a:rPr>
                <a:t>time [s]</a:t>
              </a:r>
              <a:endParaRPr lang="en-US" sz="1200" baseline="-25000">
                <a:solidFill>
                  <a:prstClr val="black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23" name="Text Box 49"/>
            <p:cNvSpPr txBox="1">
              <a:spLocks noChangeArrowheads="1"/>
            </p:cNvSpPr>
            <p:nvPr/>
          </p:nvSpPr>
          <p:spPr bwMode="auto">
            <a:xfrm>
              <a:off x="1800226" y="1029679"/>
              <a:ext cx="1647525" cy="335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</a:rPr>
                <a:t>rotor speed [rpm]</a:t>
              </a:r>
              <a:endParaRPr lang="en-US" sz="1200" baseline="-25000">
                <a:solidFill>
                  <a:prstClr val="black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4761627" y="4653136"/>
            <a:ext cx="4058845" cy="2229196"/>
            <a:chOff x="1676400" y="1371600"/>
            <a:chExt cx="6432657" cy="4105885"/>
          </a:xfrm>
        </p:grpSpPr>
        <p:sp>
          <p:nvSpPr>
            <p:cNvPr id="25" name="Rectangle 105"/>
            <p:cNvSpPr>
              <a:spLocks noChangeArrowheads="1"/>
            </p:cNvSpPr>
            <p:nvPr/>
          </p:nvSpPr>
          <p:spPr bwMode="auto">
            <a:xfrm>
              <a:off x="3429000" y="2057400"/>
              <a:ext cx="304800" cy="2438400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9525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200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26" name="Rectangle 106"/>
            <p:cNvSpPr>
              <a:spLocks noChangeArrowheads="1"/>
            </p:cNvSpPr>
            <p:nvPr/>
          </p:nvSpPr>
          <p:spPr bwMode="auto">
            <a:xfrm>
              <a:off x="3733800" y="2743200"/>
              <a:ext cx="2514600" cy="1752600"/>
            </a:xfrm>
            <a:prstGeom prst="rect">
              <a:avLst/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  <a:ln w="9525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200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27" name="Rectangle 107"/>
            <p:cNvSpPr>
              <a:spLocks noChangeArrowheads="1"/>
            </p:cNvSpPr>
            <p:nvPr/>
          </p:nvSpPr>
          <p:spPr bwMode="auto">
            <a:xfrm>
              <a:off x="6248400" y="3429000"/>
              <a:ext cx="228600" cy="1066800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9525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200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28" name="Line 116"/>
            <p:cNvSpPr>
              <a:spLocks noChangeShapeType="1"/>
            </p:cNvSpPr>
            <p:nvPr/>
          </p:nvSpPr>
          <p:spPr bwMode="auto">
            <a:xfrm flipH="1">
              <a:off x="2438400" y="2057400"/>
              <a:ext cx="9318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29" name="Line 121"/>
            <p:cNvSpPr>
              <a:spLocks noChangeShapeType="1"/>
            </p:cNvSpPr>
            <p:nvPr/>
          </p:nvSpPr>
          <p:spPr bwMode="auto">
            <a:xfrm flipV="1">
              <a:off x="3429000" y="4797425"/>
              <a:ext cx="303212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30" name="Text Box 124"/>
            <p:cNvSpPr txBox="1">
              <a:spLocks noChangeArrowheads="1"/>
            </p:cNvSpPr>
            <p:nvPr/>
          </p:nvSpPr>
          <p:spPr bwMode="auto">
            <a:xfrm>
              <a:off x="6493168" y="4659868"/>
              <a:ext cx="765203" cy="51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</a:rPr>
                <a:t>0.15</a:t>
              </a:r>
              <a:endParaRPr lang="en-US" sz="1200" baseline="-25000">
                <a:solidFill>
                  <a:prstClr val="black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31" name="Text Box 125"/>
            <p:cNvSpPr txBox="1">
              <a:spLocks noChangeArrowheads="1"/>
            </p:cNvSpPr>
            <p:nvPr/>
          </p:nvSpPr>
          <p:spPr bwMode="auto">
            <a:xfrm>
              <a:off x="4705352" y="4967289"/>
              <a:ext cx="765203" cy="51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</a:rPr>
                <a:t>2.00</a:t>
              </a:r>
              <a:endParaRPr lang="en-US" sz="1200" baseline="-25000">
                <a:solidFill>
                  <a:prstClr val="black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32" name="Text Box 129"/>
            <p:cNvSpPr txBox="1">
              <a:spLocks noChangeArrowheads="1"/>
            </p:cNvSpPr>
            <p:nvPr/>
          </p:nvSpPr>
          <p:spPr bwMode="auto">
            <a:xfrm>
              <a:off x="1676400" y="2514601"/>
              <a:ext cx="564504" cy="51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  <a:sym typeface="Symbol" pitchFamily="18" charset="2"/>
                </a:rPr>
                <a:t></a:t>
              </a:r>
              <a:r>
                <a:rPr lang="en-US" sz="1200" baseline="-2500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  <a:sym typeface="Symbol" pitchFamily="18" charset="2"/>
                </a:rPr>
                <a:t>c</a:t>
              </a:r>
              <a:endParaRPr lang="en-US" sz="1200" baseline="-25000">
                <a:solidFill>
                  <a:prstClr val="black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33" name="Text Box 130"/>
            <p:cNvSpPr txBox="1">
              <a:spLocks noChangeArrowheads="1"/>
            </p:cNvSpPr>
            <p:nvPr/>
          </p:nvSpPr>
          <p:spPr bwMode="auto">
            <a:xfrm>
              <a:off x="2819399" y="4659869"/>
              <a:ext cx="765203" cy="51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</a:rPr>
                <a:t>0.20</a:t>
              </a:r>
              <a:endParaRPr lang="en-US" sz="1200" baseline="-25000">
                <a:solidFill>
                  <a:prstClr val="black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34" name="Text Box 131"/>
            <p:cNvSpPr txBox="1">
              <a:spLocks noChangeArrowheads="1"/>
            </p:cNvSpPr>
            <p:nvPr/>
          </p:nvSpPr>
          <p:spPr bwMode="auto">
            <a:xfrm>
              <a:off x="1905002" y="2909890"/>
              <a:ext cx="831258" cy="51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</a:rPr>
                <a:t>2000</a:t>
              </a:r>
              <a:endParaRPr lang="en-US" sz="1200" baseline="-25000">
                <a:solidFill>
                  <a:prstClr val="black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35" name="Text Box 132"/>
            <p:cNvSpPr txBox="1">
              <a:spLocks noChangeArrowheads="1"/>
            </p:cNvSpPr>
            <p:nvPr/>
          </p:nvSpPr>
          <p:spPr bwMode="auto">
            <a:xfrm>
              <a:off x="1905002" y="2224088"/>
              <a:ext cx="831258" cy="51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prstClr val="black"/>
                  </a:solidFill>
                  <a:latin typeface="Century Gothic" pitchFamily="34" charset="0"/>
                  <a:cs typeface="Arial" pitchFamily="34" charset="0"/>
                </a:rPr>
                <a:t>2000</a:t>
              </a:r>
              <a:endParaRPr lang="en-US" sz="1200" baseline="-25000">
                <a:solidFill>
                  <a:prstClr val="black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36" name="Text Box 133"/>
            <p:cNvSpPr txBox="1">
              <a:spLocks noChangeArrowheads="1"/>
            </p:cNvSpPr>
            <p:nvPr/>
          </p:nvSpPr>
          <p:spPr bwMode="auto">
            <a:xfrm>
              <a:off x="6962775" y="4495799"/>
              <a:ext cx="1146282" cy="51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1F497D"/>
                  </a:solidFill>
                  <a:latin typeface="Century Gothic" pitchFamily="34" charset="0"/>
                  <a:cs typeface="Arial" pitchFamily="34" charset="0"/>
                </a:rPr>
                <a:t>time [s]</a:t>
              </a:r>
              <a:endParaRPr lang="en-US" sz="1200" baseline="-25000">
                <a:solidFill>
                  <a:srgbClr val="1F497D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37" name="Line 146"/>
            <p:cNvSpPr>
              <a:spLocks noChangeShapeType="1"/>
            </p:cNvSpPr>
            <p:nvPr/>
          </p:nvSpPr>
          <p:spPr bwMode="auto">
            <a:xfrm>
              <a:off x="2514600" y="2057400"/>
              <a:ext cx="0" cy="696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38" name="Text Box 134"/>
            <p:cNvSpPr txBox="1">
              <a:spLocks noChangeArrowheads="1"/>
            </p:cNvSpPr>
            <p:nvPr/>
          </p:nvSpPr>
          <p:spPr bwMode="auto">
            <a:xfrm>
              <a:off x="2809875" y="1371600"/>
              <a:ext cx="2363191" cy="510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1F497D"/>
                  </a:solidFill>
                  <a:latin typeface="Century Gothic" pitchFamily="34" charset="0"/>
                  <a:cs typeface="Arial" pitchFamily="34" charset="0"/>
                </a:rPr>
                <a:t>rotor speed [rpm]</a:t>
              </a:r>
              <a:endParaRPr lang="en-US" sz="1200" baseline="-25000">
                <a:solidFill>
                  <a:srgbClr val="1F497D"/>
                </a:solidFill>
                <a:latin typeface="Century Gothic" pitchFamily="34" charset="0"/>
                <a:cs typeface="Arial" pitchFamily="34" charset="0"/>
              </a:endParaRPr>
            </a:p>
          </p:txBody>
        </p:sp>
        <p:sp>
          <p:nvSpPr>
            <p:cNvPr id="39" name="Line 117"/>
            <p:cNvSpPr>
              <a:spLocks noChangeShapeType="1"/>
            </p:cNvSpPr>
            <p:nvPr/>
          </p:nvSpPr>
          <p:spPr bwMode="auto">
            <a:xfrm flipH="1">
              <a:off x="3429000" y="3505200"/>
              <a:ext cx="0" cy="1644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40" name="Line 117"/>
            <p:cNvSpPr>
              <a:spLocks noChangeShapeType="1"/>
            </p:cNvSpPr>
            <p:nvPr/>
          </p:nvSpPr>
          <p:spPr bwMode="auto">
            <a:xfrm flipH="1">
              <a:off x="6477000" y="3505200"/>
              <a:ext cx="0" cy="1644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41" name="Line 117"/>
            <p:cNvSpPr>
              <a:spLocks noChangeShapeType="1"/>
            </p:cNvSpPr>
            <p:nvPr/>
          </p:nvSpPr>
          <p:spPr bwMode="auto">
            <a:xfrm flipH="1">
              <a:off x="3733800" y="2819400"/>
              <a:ext cx="0" cy="21018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42" name="Line 117"/>
            <p:cNvSpPr>
              <a:spLocks noChangeShapeType="1"/>
            </p:cNvSpPr>
            <p:nvPr/>
          </p:nvSpPr>
          <p:spPr bwMode="auto">
            <a:xfrm flipH="1">
              <a:off x="6248400" y="3505200"/>
              <a:ext cx="0" cy="14160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43" name="Line 121"/>
            <p:cNvSpPr>
              <a:spLocks noChangeShapeType="1"/>
            </p:cNvSpPr>
            <p:nvPr/>
          </p:nvSpPr>
          <p:spPr bwMode="auto">
            <a:xfrm flipV="1">
              <a:off x="6248400" y="4800600"/>
              <a:ext cx="2286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cxnSp>
          <p:nvCxnSpPr>
            <p:cNvPr id="44" name="Straight Arrow Connector 37"/>
            <p:cNvCxnSpPr/>
            <p:nvPr/>
          </p:nvCxnSpPr>
          <p:spPr>
            <a:xfrm>
              <a:off x="3430015" y="5027707"/>
              <a:ext cx="304681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38"/>
            <p:cNvCxnSpPr/>
            <p:nvPr/>
          </p:nvCxnSpPr>
          <p:spPr>
            <a:xfrm>
              <a:off x="2592205" y="4494894"/>
              <a:ext cx="4873390" cy="0"/>
            </a:xfrm>
            <a:prstGeom prst="straightConnector1">
              <a:avLst/>
            </a:prstGeom>
            <a:ln>
              <a:solidFill>
                <a:srgbClr val="3366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39"/>
            <p:cNvCxnSpPr/>
            <p:nvPr/>
          </p:nvCxnSpPr>
          <p:spPr>
            <a:xfrm flipV="1">
              <a:off x="2743162" y="1524674"/>
              <a:ext cx="0" cy="3123294"/>
            </a:xfrm>
            <a:prstGeom prst="straightConnector1">
              <a:avLst/>
            </a:prstGeom>
            <a:ln>
              <a:solidFill>
                <a:srgbClr val="3366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0"/>
            <p:cNvCxnSpPr/>
            <p:nvPr/>
          </p:nvCxnSpPr>
          <p:spPr>
            <a:xfrm>
              <a:off x="2894119" y="2743376"/>
              <a:ext cx="306946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1"/>
            <p:cNvCxnSpPr/>
            <p:nvPr/>
          </p:nvCxnSpPr>
          <p:spPr>
            <a:xfrm>
              <a:off x="3201064" y="2743376"/>
              <a:ext cx="0" cy="685889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2"/>
            <p:cNvCxnSpPr/>
            <p:nvPr/>
          </p:nvCxnSpPr>
          <p:spPr>
            <a:xfrm>
              <a:off x="3201064" y="3429265"/>
              <a:ext cx="228950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3"/>
            <p:cNvCxnSpPr/>
            <p:nvPr/>
          </p:nvCxnSpPr>
          <p:spPr>
            <a:xfrm>
              <a:off x="3430015" y="2057489"/>
              <a:ext cx="0" cy="1371776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44"/>
            <p:cNvCxnSpPr/>
            <p:nvPr/>
          </p:nvCxnSpPr>
          <p:spPr>
            <a:xfrm>
              <a:off x="3734445" y="2057489"/>
              <a:ext cx="0" cy="685887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45"/>
            <p:cNvCxnSpPr/>
            <p:nvPr/>
          </p:nvCxnSpPr>
          <p:spPr>
            <a:xfrm>
              <a:off x="3430015" y="2057489"/>
              <a:ext cx="304430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46"/>
            <p:cNvCxnSpPr/>
            <p:nvPr/>
          </p:nvCxnSpPr>
          <p:spPr>
            <a:xfrm>
              <a:off x="3734445" y="2743376"/>
              <a:ext cx="2513431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47"/>
            <p:cNvCxnSpPr/>
            <p:nvPr/>
          </p:nvCxnSpPr>
          <p:spPr>
            <a:xfrm>
              <a:off x="6247876" y="2743376"/>
              <a:ext cx="0" cy="685889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48"/>
            <p:cNvCxnSpPr/>
            <p:nvPr/>
          </p:nvCxnSpPr>
          <p:spPr>
            <a:xfrm>
              <a:off x="6247876" y="3429265"/>
              <a:ext cx="228952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49"/>
            <p:cNvCxnSpPr/>
            <p:nvPr/>
          </p:nvCxnSpPr>
          <p:spPr>
            <a:xfrm>
              <a:off x="6476828" y="2057489"/>
              <a:ext cx="0" cy="1371776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0"/>
            <p:cNvCxnSpPr/>
            <p:nvPr/>
          </p:nvCxnSpPr>
          <p:spPr>
            <a:xfrm>
              <a:off x="6783774" y="2057489"/>
              <a:ext cx="0" cy="685887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1"/>
            <p:cNvCxnSpPr/>
            <p:nvPr/>
          </p:nvCxnSpPr>
          <p:spPr>
            <a:xfrm>
              <a:off x="6476828" y="2057489"/>
              <a:ext cx="306946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2"/>
            <p:cNvCxnSpPr/>
            <p:nvPr/>
          </p:nvCxnSpPr>
          <p:spPr>
            <a:xfrm>
              <a:off x="6783774" y="2743376"/>
              <a:ext cx="301914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Line 143"/>
            <p:cNvSpPr>
              <a:spLocks noChangeShapeType="1"/>
            </p:cNvSpPr>
            <p:nvPr/>
          </p:nvSpPr>
          <p:spPr bwMode="auto">
            <a:xfrm flipH="1">
              <a:off x="2438400" y="3429000"/>
              <a:ext cx="3733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61" name="Line 142"/>
            <p:cNvSpPr>
              <a:spLocks noChangeShapeType="1"/>
            </p:cNvSpPr>
            <p:nvPr/>
          </p:nvSpPr>
          <p:spPr bwMode="auto">
            <a:xfrm flipH="1">
              <a:off x="2057400" y="2743200"/>
              <a:ext cx="160019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  <p:sp>
          <p:nvSpPr>
            <p:cNvPr id="62" name="Line 146"/>
            <p:cNvSpPr>
              <a:spLocks noChangeShapeType="1"/>
            </p:cNvSpPr>
            <p:nvPr/>
          </p:nvSpPr>
          <p:spPr bwMode="auto">
            <a:xfrm>
              <a:off x="2514600" y="2743200"/>
              <a:ext cx="0" cy="696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entury Gothic" pitchFamily="34" charset="0"/>
              </a:endParaRPr>
            </a:p>
          </p:txBody>
        </p:sp>
      </p:grpSp>
      <p:grpSp>
        <p:nvGrpSpPr>
          <p:cNvPr id="4" name="Skupina 74"/>
          <p:cNvGrpSpPr/>
          <p:nvPr/>
        </p:nvGrpSpPr>
        <p:grpSpPr>
          <a:xfrm>
            <a:off x="899592" y="2348880"/>
            <a:ext cx="7560840" cy="2222104"/>
            <a:chOff x="395536" y="2013846"/>
            <a:chExt cx="7774681" cy="2366120"/>
          </a:xfrm>
        </p:grpSpPr>
        <p:pic>
          <p:nvPicPr>
            <p:cNvPr id="63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013846"/>
              <a:ext cx="3697287" cy="2135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2132856"/>
              <a:ext cx="2878137" cy="2247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6" name="Přímá spojovací čára 65"/>
            <p:cNvCxnSpPr/>
            <p:nvPr/>
          </p:nvCxnSpPr>
          <p:spPr>
            <a:xfrm flipH="1">
              <a:off x="3563888" y="2132856"/>
              <a:ext cx="1728192" cy="936104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Přímá spojovací čára 67"/>
            <p:cNvCxnSpPr/>
            <p:nvPr/>
          </p:nvCxnSpPr>
          <p:spPr>
            <a:xfrm flipH="1" flipV="1">
              <a:off x="2783675" y="4137205"/>
              <a:ext cx="3024336" cy="21602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8"/>
          <p:cNvSpPr>
            <a:spLocks noChangeArrowheads="1"/>
          </p:cNvSpPr>
          <p:nvPr/>
        </p:nvSpPr>
        <p:spPr bwMode="auto">
          <a:xfrm>
            <a:off x="107504" y="764704"/>
            <a:ext cx="5400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cs-CZ" sz="3200" b="1" dirty="0" smtClean="0">
                <a:latin typeface="Garamond" pitchFamily="18" charset="0"/>
                <a:cs typeface="Verdana"/>
              </a:rPr>
              <a:t>Mechanická srdeční podpora-</a:t>
            </a:r>
            <a:r>
              <a:rPr lang="en-US" sz="3200" b="1" i="0" dirty="0" err="1" smtClean="0">
                <a:latin typeface="Garamond" pitchFamily="18" charset="0"/>
                <a:cs typeface="Verdana"/>
              </a:rPr>
              <a:t>HeartMate</a:t>
            </a:r>
            <a:r>
              <a:rPr lang="en-US" sz="3200" b="1" i="0" dirty="0" smtClean="0">
                <a:latin typeface="Garamond" pitchFamily="18" charset="0"/>
                <a:cs typeface="Verdana"/>
              </a:rPr>
              <a:t> II</a:t>
            </a:r>
            <a:r>
              <a:rPr lang="cs-CZ" sz="3200" b="1" dirty="0" smtClean="0">
                <a:latin typeface="Garamond" pitchFamily="18" charset="0"/>
                <a:cs typeface="Verdana"/>
              </a:rPr>
              <a:t>I</a:t>
            </a:r>
            <a:endParaRPr lang="en-US" sz="3200" b="1" i="0" dirty="0">
              <a:latin typeface="Garamond" pitchFamily="18" charset="0"/>
              <a:cs typeface="Verdana"/>
            </a:endParaRPr>
          </a:p>
        </p:txBody>
      </p:sp>
      <p:pic>
        <p:nvPicPr>
          <p:cNvPr id="74" name="Picture 2" descr="C:\Users\EBurke\Documents\HM III LVAS\Photo Shoot Feb 2013\Slimming Photos June 2013\IMG_0526_Dropou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0" t="21713" r="26441" b="36325"/>
          <a:stretch>
            <a:fillRect/>
          </a:stretch>
        </p:blipFill>
        <p:spPr bwMode="auto">
          <a:xfrm>
            <a:off x="5652119" y="201172"/>
            <a:ext cx="2808313" cy="20756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875417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b="1" dirty="0">
                <a:solidFill>
                  <a:schemeClr val="tx1"/>
                </a:solidFill>
                <a:effectLst/>
                <a:latin typeface="Garamond" pitchFamily="18" charset="0"/>
              </a:rPr>
              <a:t>Mechanická srdeční podpora jako most k </a:t>
            </a:r>
            <a:r>
              <a:rPr lang="cs-CZ" sz="3600" b="1" dirty="0" err="1">
                <a:solidFill>
                  <a:schemeClr val="tx1"/>
                </a:solidFill>
                <a:effectLst/>
                <a:latin typeface="Garamond" pitchFamily="18" charset="0"/>
              </a:rPr>
              <a:t>TxS</a:t>
            </a:r>
            <a:r>
              <a:rPr lang="cs-CZ" b="1" dirty="0">
                <a:solidFill>
                  <a:schemeClr val="tx1"/>
                </a:solidFill>
                <a:effectLst/>
                <a:latin typeface="Garamond" pitchFamily="18" charset="0"/>
              </a:rPr>
              <a:t/>
            </a:r>
            <a:br>
              <a:rPr lang="cs-CZ" b="1" dirty="0">
                <a:solidFill>
                  <a:schemeClr val="tx1"/>
                </a:solidFill>
                <a:effectLst/>
                <a:latin typeface="Garamond" pitchFamily="18" charset="0"/>
              </a:rPr>
            </a:br>
            <a:r>
              <a:rPr lang="cs-CZ" sz="3600" b="1" i="1" dirty="0">
                <a:solidFill>
                  <a:schemeClr val="tx1"/>
                </a:solidFill>
                <a:effectLst/>
                <a:latin typeface="Garamond" pitchFamily="18" charset="0"/>
              </a:rPr>
              <a:t>IKEM (2003 – </a:t>
            </a:r>
            <a:r>
              <a:rPr lang="cs-CZ" sz="3600" b="1" i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2015) </a:t>
            </a:r>
            <a:endParaRPr lang="cs-CZ" sz="3600" i="1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164169"/>
              </p:ext>
            </p:extLst>
          </p:nvPr>
        </p:nvGraphicFramePr>
        <p:xfrm>
          <a:off x="467544" y="1926124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bdélník 4"/>
          <p:cNvSpPr/>
          <p:nvPr/>
        </p:nvSpPr>
        <p:spPr>
          <a:xfrm>
            <a:off x="1272355" y="6194921"/>
            <a:ext cx="7344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b="1" dirty="0"/>
              <a:t>2003    2004     2005    </a:t>
            </a:r>
            <a:r>
              <a:rPr lang="cs-CZ" sz="1400" b="1" dirty="0" smtClean="0"/>
              <a:t> 2006     </a:t>
            </a:r>
            <a:r>
              <a:rPr lang="cs-CZ" sz="1400" b="1" dirty="0"/>
              <a:t>2007    2008   </a:t>
            </a:r>
            <a:r>
              <a:rPr lang="cs-CZ" sz="1400" b="1" dirty="0" smtClean="0"/>
              <a:t>  </a:t>
            </a:r>
            <a:r>
              <a:rPr lang="cs-CZ" sz="1400" b="1" dirty="0"/>
              <a:t>2009     </a:t>
            </a:r>
            <a:r>
              <a:rPr lang="cs-CZ" sz="1400" b="1" dirty="0" smtClean="0"/>
              <a:t> 2010    </a:t>
            </a:r>
            <a:r>
              <a:rPr lang="cs-CZ" sz="1400" b="1" dirty="0"/>
              <a:t>2011    </a:t>
            </a:r>
            <a:r>
              <a:rPr lang="cs-CZ" sz="1400" b="1" dirty="0" smtClean="0"/>
              <a:t>  2012     </a:t>
            </a:r>
            <a:r>
              <a:rPr lang="cs-CZ" sz="1400" b="1" dirty="0"/>
              <a:t>2013   </a:t>
            </a:r>
            <a:r>
              <a:rPr lang="cs-CZ" sz="1400" b="1" dirty="0" smtClean="0"/>
              <a:t>  2014   2015</a:t>
            </a:r>
            <a:endParaRPr lang="cs-CZ" sz="14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724128" y="171682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00CC"/>
                </a:solidFill>
              </a:rPr>
              <a:t>46%</a:t>
            </a:r>
            <a:endParaRPr lang="cs-CZ" b="1" dirty="0">
              <a:solidFill>
                <a:srgbClr val="0000CC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294049" y="2564904"/>
            <a:ext cx="712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CC"/>
                </a:solidFill>
              </a:rPr>
              <a:t>35%  </a:t>
            </a:r>
            <a:endParaRPr lang="cs-CZ" b="1" dirty="0">
              <a:solidFill>
                <a:srgbClr val="0000CC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804248" y="302831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00CC"/>
                </a:solidFill>
              </a:rPr>
              <a:t>26%</a:t>
            </a:r>
            <a:endParaRPr lang="cs-CZ" b="1" dirty="0">
              <a:solidFill>
                <a:srgbClr val="0000CC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388062" y="227687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0000CC"/>
                </a:solidFill>
              </a:rPr>
              <a:t>35%</a:t>
            </a:r>
            <a:endParaRPr lang="cs-CZ" b="1" dirty="0">
              <a:solidFill>
                <a:srgbClr val="0000CC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971876" y="2380238"/>
            <a:ext cx="64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CC3300"/>
                </a:solidFill>
              </a:rPr>
              <a:t>35%</a:t>
            </a:r>
            <a:endParaRPr lang="cs-CZ" b="1" dirty="0">
              <a:solidFill>
                <a:srgbClr val="CC33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412326" y="1969095"/>
            <a:ext cx="373573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C3300"/>
                </a:solidFill>
              </a:rPr>
              <a:t>35%(16) </a:t>
            </a:r>
            <a:r>
              <a:rPr lang="cs-CZ" sz="2000" b="1" dirty="0">
                <a:solidFill>
                  <a:srgbClr val="CC3300"/>
                </a:solidFill>
              </a:rPr>
              <a:t>z LVAD k </a:t>
            </a:r>
            <a:r>
              <a:rPr lang="cs-CZ" sz="2000" b="1" dirty="0" err="1">
                <a:solidFill>
                  <a:srgbClr val="CC3300"/>
                </a:solidFill>
              </a:rPr>
              <a:t>TxS</a:t>
            </a:r>
            <a:r>
              <a:rPr lang="cs-CZ" sz="2000" b="1" dirty="0">
                <a:solidFill>
                  <a:srgbClr val="CC3300"/>
                </a:solidFill>
              </a:rPr>
              <a:t> v roce </a:t>
            </a:r>
            <a:r>
              <a:rPr lang="cs-CZ" sz="2000" b="1" dirty="0" smtClean="0">
                <a:solidFill>
                  <a:srgbClr val="CC3300"/>
                </a:solidFill>
              </a:rPr>
              <a:t>2015</a:t>
            </a:r>
            <a:endParaRPr lang="cs-CZ" sz="2000" b="1" dirty="0">
              <a:solidFill>
                <a:srgbClr val="CC3300"/>
              </a:solidFill>
            </a:endParaRPr>
          </a:p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331640" y="2564904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1600" b="1" i="1" u="sng" dirty="0">
                <a:solidFill>
                  <a:prstClr val="black"/>
                </a:solidFill>
              </a:rPr>
              <a:t>doba na LVAD v </a:t>
            </a:r>
            <a:r>
              <a:rPr lang="cs-CZ" sz="1600" b="1" i="1" u="sng" dirty="0" smtClean="0">
                <a:solidFill>
                  <a:prstClr val="black"/>
                </a:solidFill>
              </a:rPr>
              <a:t>r.2015</a:t>
            </a:r>
            <a:endParaRPr lang="cs-CZ" sz="1600" b="1" i="1" u="sng" dirty="0">
              <a:solidFill>
                <a:prstClr val="black"/>
              </a:solidFill>
            </a:endParaRPr>
          </a:p>
          <a:p>
            <a:pPr lvl="0"/>
            <a:r>
              <a:rPr lang="cs-CZ" sz="1600" b="1" u="sng" dirty="0">
                <a:solidFill>
                  <a:prstClr val="black"/>
                </a:solidFill>
              </a:rPr>
              <a:t>m</a:t>
            </a:r>
            <a:r>
              <a:rPr lang="cs-CZ" sz="1600" b="1" u="sng" dirty="0" smtClean="0">
                <a:solidFill>
                  <a:prstClr val="black"/>
                </a:solidFill>
              </a:rPr>
              <a:t>edián  309 dnů</a:t>
            </a:r>
            <a:r>
              <a:rPr lang="cs-CZ" sz="1600" b="1" dirty="0" smtClean="0">
                <a:solidFill>
                  <a:prstClr val="black"/>
                </a:solidFill>
              </a:rPr>
              <a:t>              </a:t>
            </a:r>
            <a:r>
              <a:rPr lang="cs-CZ" sz="1600" i="1" dirty="0" smtClean="0">
                <a:solidFill>
                  <a:srgbClr val="008080"/>
                </a:solidFill>
              </a:rPr>
              <a:t>(-123</a:t>
            </a:r>
            <a:r>
              <a:rPr lang="cs-CZ" sz="1600" dirty="0" smtClean="0">
                <a:solidFill>
                  <a:srgbClr val="008080"/>
                </a:solidFill>
              </a:rPr>
              <a:t>)</a:t>
            </a:r>
            <a:endParaRPr lang="cs-CZ" sz="1600" dirty="0">
              <a:solidFill>
                <a:srgbClr val="008080"/>
              </a:solidFill>
            </a:endParaRPr>
          </a:p>
          <a:p>
            <a:pPr lvl="0"/>
            <a:r>
              <a:rPr lang="cs-CZ" sz="1600" b="1" dirty="0">
                <a:solidFill>
                  <a:prstClr val="black"/>
                </a:solidFill>
              </a:rPr>
              <a:t>průměr  </a:t>
            </a:r>
            <a:r>
              <a:rPr lang="cs-CZ" sz="1600" b="1" dirty="0" smtClean="0">
                <a:solidFill>
                  <a:prstClr val="black"/>
                </a:solidFill>
              </a:rPr>
              <a:t>349 </a:t>
            </a:r>
            <a:r>
              <a:rPr lang="cs-CZ" sz="1600" b="1" dirty="0">
                <a:solidFill>
                  <a:prstClr val="black"/>
                </a:solidFill>
                <a:sym typeface="Symbol"/>
              </a:rPr>
              <a:t>  </a:t>
            </a:r>
            <a:r>
              <a:rPr lang="cs-CZ" sz="1600" b="1" dirty="0" smtClean="0">
                <a:solidFill>
                  <a:prstClr val="black"/>
                </a:solidFill>
                <a:sym typeface="Symbol"/>
              </a:rPr>
              <a:t>149 d      </a:t>
            </a:r>
            <a:r>
              <a:rPr lang="cs-CZ" sz="1600" i="1" dirty="0" smtClean="0">
                <a:solidFill>
                  <a:srgbClr val="008080"/>
                </a:solidFill>
                <a:sym typeface="Symbol"/>
              </a:rPr>
              <a:t>(-156)</a:t>
            </a:r>
            <a:endParaRPr lang="cs-CZ" sz="1600" i="1" dirty="0">
              <a:solidFill>
                <a:srgbClr val="008080"/>
              </a:solidFill>
              <a:sym typeface="Symbol"/>
            </a:endParaRPr>
          </a:p>
          <a:p>
            <a:pPr lvl="0"/>
            <a:r>
              <a:rPr lang="cs-CZ" sz="1600" b="1" dirty="0">
                <a:solidFill>
                  <a:prstClr val="black"/>
                </a:solidFill>
                <a:sym typeface="Symbol"/>
              </a:rPr>
              <a:t>( </a:t>
            </a:r>
            <a:r>
              <a:rPr lang="cs-CZ" sz="1600" b="1" dirty="0" smtClean="0">
                <a:solidFill>
                  <a:prstClr val="black"/>
                </a:solidFill>
                <a:sym typeface="Symbol"/>
              </a:rPr>
              <a:t>157- 701 </a:t>
            </a:r>
            <a:r>
              <a:rPr lang="cs-CZ" sz="1600" b="1" dirty="0">
                <a:solidFill>
                  <a:prstClr val="black"/>
                </a:solidFill>
                <a:sym typeface="Symbol"/>
              </a:rPr>
              <a:t>dnů</a:t>
            </a:r>
            <a:r>
              <a:rPr lang="cs-CZ" sz="1600" b="1" dirty="0" smtClean="0">
                <a:solidFill>
                  <a:prstClr val="black"/>
                </a:solidFill>
                <a:sym typeface="Symbol"/>
              </a:rPr>
              <a:t>)              </a:t>
            </a:r>
            <a:r>
              <a:rPr lang="cs-CZ" sz="1600" i="1" dirty="0" smtClean="0">
                <a:solidFill>
                  <a:srgbClr val="008080"/>
                </a:solidFill>
                <a:sym typeface="Symbol"/>
              </a:rPr>
              <a:t>(65-1603)</a:t>
            </a:r>
            <a:endParaRPr lang="cs-CZ" sz="1600" i="1" dirty="0">
              <a:solidFill>
                <a:srgbClr val="008080"/>
              </a:solidFill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95315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224136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Předpoklady</a:t>
            </a:r>
            <a:r>
              <a:rPr lang="cs-CZ" sz="3200" b="1" dirty="0" smtClean="0">
                <a:solidFill>
                  <a:schemeClr val="tx1"/>
                </a:solidFill>
                <a:latin typeface="Garamond" pitchFamily="18" charset="0"/>
              </a:rPr>
              <a:t> pro dlouhodobý kvalitní život    po </a:t>
            </a:r>
            <a:r>
              <a:rPr lang="cs-CZ" sz="3200" b="1" dirty="0" err="1" smtClean="0">
                <a:solidFill>
                  <a:schemeClr val="tx1"/>
                </a:solidFill>
                <a:latin typeface="Garamond" pitchFamily="18" charset="0"/>
              </a:rPr>
              <a:t>Tx</a:t>
            </a:r>
            <a:r>
              <a:rPr lang="cs-CZ" sz="3200" b="1" dirty="0" smtClean="0">
                <a:solidFill>
                  <a:schemeClr val="tx1"/>
                </a:solidFill>
                <a:latin typeface="Garamond" pitchFamily="18" charset="0"/>
              </a:rPr>
              <a:t> srdce</a:t>
            </a:r>
            <a:endParaRPr lang="cs-CZ" sz="3200" b="1" dirty="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11560" y="2060848"/>
            <a:ext cx="7920880" cy="3960440"/>
          </a:xfrm>
          <a:solidFill>
            <a:schemeClr val="bg1">
              <a:alpha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cs-CZ" sz="2400" b="1" dirty="0" smtClean="0">
                <a:latin typeface="Garamond" pitchFamily="18" charset="0"/>
              </a:rPr>
              <a:t>Správná indikace a načasování transplantace;</a:t>
            </a:r>
          </a:p>
          <a:p>
            <a:r>
              <a:rPr lang="cs-CZ" sz="2400" b="1" dirty="0" smtClean="0">
                <a:latin typeface="Garamond" pitchFamily="18" charset="0"/>
              </a:rPr>
              <a:t>příznivý průběh operace a časného období;</a:t>
            </a:r>
          </a:p>
          <a:p>
            <a:r>
              <a:rPr lang="cs-CZ" sz="2400" b="1" dirty="0" smtClean="0">
                <a:latin typeface="Garamond" pitchFamily="18" charset="0"/>
              </a:rPr>
              <a:t>následná péče ve spolupráci kardiologa a specializované ambulance;</a:t>
            </a:r>
          </a:p>
          <a:p>
            <a:r>
              <a:rPr lang="cs-CZ" sz="2400" b="1" dirty="0" smtClean="0">
                <a:latin typeface="Garamond" pitchFamily="18" charset="0"/>
              </a:rPr>
              <a:t>včasné řešení nezbytných komplikací;</a:t>
            </a:r>
          </a:p>
          <a:p>
            <a:r>
              <a:rPr lang="cs-CZ" sz="2400" b="1" dirty="0" smtClean="0">
                <a:latin typeface="Garamond" pitchFamily="18" charset="0"/>
              </a:rPr>
              <a:t>dobrá spolupráce pacienta;</a:t>
            </a:r>
          </a:p>
          <a:p>
            <a:r>
              <a:rPr lang="cs-CZ" sz="2400" b="1" dirty="0" smtClean="0">
                <a:latin typeface="Garamond" pitchFamily="18" charset="0"/>
              </a:rPr>
              <a:t>tolerance </a:t>
            </a:r>
            <a:r>
              <a:rPr lang="cs-CZ" sz="2400" b="1" dirty="0" err="1" smtClean="0">
                <a:latin typeface="Garamond" pitchFamily="18" charset="0"/>
              </a:rPr>
              <a:t>imunosupresiv</a:t>
            </a:r>
            <a:r>
              <a:rPr lang="cs-CZ" sz="2400" b="1" dirty="0" smtClean="0">
                <a:latin typeface="Garamond" pitchFamily="18" charset="0"/>
              </a:rPr>
              <a:t>;</a:t>
            </a:r>
          </a:p>
          <a:p>
            <a:r>
              <a:rPr lang="cs-CZ" sz="2400" b="1" dirty="0" smtClean="0">
                <a:latin typeface="Garamond" pitchFamily="18" charset="0"/>
              </a:rPr>
              <a:t>vývoj částečné imunologické tolerance;</a:t>
            </a:r>
          </a:p>
          <a:p>
            <a:r>
              <a:rPr lang="cs-CZ" sz="2400" b="1" dirty="0" smtClean="0">
                <a:latin typeface="Garamond" pitchFamily="18" charset="0"/>
              </a:rPr>
              <a:t>? ? ?</a:t>
            </a:r>
          </a:p>
          <a:p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5410944" cy="922114"/>
          </a:xfrm>
        </p:spPr>
        <p:txBody>
          <a:bodyPr>
            <a:normAutofit/>
          </a:bodyPr>
          <a:lstStyle/>
          <a:p>
            <a:r>
              <a:rPr lang="cs-CZ" sz="3200" b="1" i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Norman</a:t>
            </a:r>
            <a:r>
              <a:rPr lang="cs-CZ" sz="32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  SHUMWAY</a:t>
            </a:r>
            <a:endParaRPr lang="cs-CZ" sz="3200" b="1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628800"/>
            <a:ext cx="8471792" cy="4824536"/>
          </a:xfrm>
          <a:solidFill>
            <a:schemeClr val="bg1">
              <a:alpha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cs-CZ" sz="2000" b="1" dirty="0" smtClean="0"/>
          </a:p>
          <a:p>
            <a:pPr>
              <a:buNone/>
            </a:pPr>
            <a:r>
              <a:rPr lang="cs-CZ" sz="2600" b="1" dirty="0" smtClean="0">
                <a:latin typeface="Garamond" pitchFamily="18" charset="0"/>
              </a:rPr>
              <a:t>Zakladatel klinické </a:t>
            </a:r>
            <a:r>
              <a:rPr lang="cs-CZ" sz="2600" b="1" dirty="0" err="1" smtClean="0">
                <a:latin typeface="Garamond" pitchFamily="18" charset="0"/>
              </a:rPr>
              <a:t>transplantologie</a:t>
            </a:r>
            <a:endParaRPr lang="cs-CZ" sz="2600" b="1" dirty="0" smtClean="0">
              <a:latin typeface="Garamond" pitchFamily="18" charset="0"/>
            </a:endParaRPr>
          </a:p>
          <a:p>
            <a:pPr>
              <a:buNone/>
            </a:pPr>
            <a:endParaRPr lang="cs-CZ" sz="2000" dirty="0" smtClean="0">
              <a:latin typeface="Garamond" pitchFamily="18" charset="0"/>
            </a:endParaRPr>
          </a:p>
          <a:p>
            <a:r>
              <a:rPr lang="cs-CZ" sz="2000" dirty="0" smtClean="0">
                <a:latin typeface="Garamond" pitchFamily="18" charset="0"/>
              </a:rPr>
              <a:t>vedoucí Odd. srdeční chirurgie na </a:t>
            </a:r>
            <a:r>
              <a:rPr lang="cs-CZ" sz="2000" dirty="0" err="1" smtClean="0">
                <a:latin typeface="Garamond" pitchFamily="18" charset="0"/>
              </a:rPr>
              <a:t>Stanfordově</a:t>
            </a:r>
            <a:r>
              <a:rPr lang="cs-CZ" sz="2000" dirty="0" smtClean="0">
                <a:latin typeface="Garamond" pitchFamily="18" charset="0"/>
              </a:rPr>
              <a:t> Univerzitě </a:t>
            </a:r>
          </a:p>
          <a:p>
            <a:pPr>
              <a:buNone/>
            </a:pPr>
            <a:r>
              <a:rPr lang="cs-CZ" sz="2000" dirty="0" smtClean="0">
                <a:latin typeface="Garamond" pitchFamily="18" charset="0"/>
              </a:rPr>
              <a:t>     v Kalifornii, USA</a:t>
            </a:r>
          </a:p>
          <a:p>
            <a:r>
              <a:rPr lang="cs-CZ" sz="2000" dirty="0" smtClean="0">
                <a:latin typeface="Garamond" pitchFamily="18" charset="0"/>
              </a:rPr>
              <a:t>Šedesátá léta:</a:t>
            </a:r>
          </a:p>
          <a:p>
            <a:pPr lvl="1">
              <a:buFont typeface="Wingdings" pitchFamily="2" charset="2"/>
              <a:buChar char="ü"/>
            </a:pPr>
            <a:r>
              <a:rPr lang="cs-CZ" sz="2000" dirty="0" smtClean="0">
                <a:latin typeface="Garamond" pitchFamily="18" charset="0"/>
              </a:rPr>
              <a:t>zavedl selektivní hypotermii pro ochranu srdce</a:t>
            </a:r>
          </a:p>
          <a:p>
            <a:pPr lvl="1">
              <a:buFont typeface="Wingdings" pitchFamily="2" charset="2"/>
              <a:buChar char="ü"/>
            </a:pPr>
            <a:r>
              <a:rPr lang="cs-CZ" sz="2000" dirty="0" smtClean="0">
                <a:latin typeface="Garamond" pitchFamily="18" charset="0"/>
              </a:rPr>
              <a:t>vyvinul metodu </a:t>
            </a:r>
            <a:r>
              <a:rPr lang="cs-CZ" sz="2000" dirty="0" err="1" smtClean="0">
                <a:latin typeface="Garamond" pitchFamily="18" charset="0"/>
              </a:rPr>
              <a:t>ortotopické</a:t>
            </a:r>
            <a:r>
              <a:rPr lang="cs-CZ" sz="2000" dirty="0" smtClean="0">
                <a:latin typeface="Garamond" pitchFamily="18" charset="0"/>
              </a:rPr>
              <a:t> transplantace srdce (OTS)</a:t>
            </a:r>
          </a:p>
          <a:p>
            <a:pPr lvl="1">
              <a:buFont typeface="Wingdings" pitchFamily="2" charset="2"/>
              <a:buChar char="ü"/>
            </a:pPr>
            <a:r>
              <a:rPr lang="cs-CZ" sz="2000" dirty="0" smtClean="0">
                <a:latin typeface="Garamond" pitchFamily="18" charset="0"/>
              </a:rPr>
              <a:t>zavedl EKG metodu pro monitorování </a:t>
            </a:r>
            <a:r>
              <a:rPr lang="cs-CZ" sz="2000" dirty="0" err="1" smtClean="0">
                <a:latin typeface="Garamond" pitchFamily="18" charset="0"/>
              </a:rPr>
              <a:t>rejekce</a:t>
            </a:r>
            <a:endParaRPr lang="cs-CZ" sz="2000" dirty="0" smtClean="0">
              <a:latin typeface="Garamond" pitchFamily="18" charset="0"/>
            </a:endParaRPr>
          </a:p>
          <a:p>
            <a:pPr lvl="1">
              <a:buFont typeface="Wingdings" pitchFamily="2" charset="2"/>
              <a:buChar char="ü"/>
            </a:pPr>
            <a:r>
              <a:rPr lang="cs-CZ" sz="2000" dirty="0" smtClean="0">
                <a:latin typeface="Garamond" pitchFamily="18" charset="0"/>
              </a:rPr>
              <a:t>dosáhl přežití po OTS u psa po 230 dní</a:t>
            </a:r>
          </a:p>
          <a:p>
            <a:pPr lvl="1">
              <a:buFont typeface="Wingdings" pitchFamily="2" charset="2"/>
              <a:buChar char="ü"/>
            </a:pPr>
            <a:r>
              <a:rPr lang="cs-CZ" sz="2000" dirty="0" smtClean="0">
                <a:latin typeface="Garamond" pitchFamily="18" charset="0"/>
              </a:rPr>
              <a:t>provedl 4. </a:t>
            </a:r>
            <a:r>
              <a:rPr lang="cs-CZ" sz="2000" dirty="0" err="1" smtClean="0">
                <a:latin typeface="Garamond" pitchFamily="18" charset="0"/>
              </a:rPr>
              <a:t>Tx</a:t>
            </a:r>
            <a:r>
              <a:rPr lang="cs-CZ" sz="2000" dirty="0" smtClean="0">
                <a:latin typeface="Garamond" pitchFamily="18" charset="0"/>
              </a:rPr>
              <a:t> srdce na světě (2.1.1968) - pacient žil 2 týdny </a:t>
            </a:r>
          </a:p>
          <a:p>
            <a:pPr>
              <a:buNone/>
            </a:pPr>
            <a:endParaRPr lang="cs-CZ" sz="2000" dirty="0" smtClean="0">
              <a:latin typeface="Garamond" pitchFamily="18" charset="0"/>
            </a:endParaRPr>
          </a:p>
          <a:p>
            <a:pPr lvl="1">
              <a:buNone/>
            </a:pPr>
            <a:r>
              <a:rPr lang="cs-CZ" sz="2000" dirty="0" smtClean="0">
                <a:latin typeface="Garamond" pitchFamily="18" charset="0"/>
              </a:rPr>
              <a:t>                                                                                                          </a:t>
            </a:r>
            <a:r>
              <a:rPr lang="cs-CZ" sz="2000" dirty="0" smtClean="0"/>
              <a:t>                                                           </a:t>
            </a:r>
            <a:r>
              <a:rPr lang="cs-CZ" sz="1600" dirty="0" smtClean="0"/>
              <a:t>                                                                                                                </a:t>
            </a:r>
          </a:p>
        </p:txBody>
      </p:sp>
      <p:sp>
        <p:nvSpPr>
          <p:cNvPr id="4" name="Obdélník 3"/>
          <p:cNvSpPr/>
          <p:nvPr/>
        </p:nvSpPr>
        <p:spPr>
          <a:xfrm>
            <a:off x="2411760" y="1052736"/>
            <a:ext cx="16626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i="1" dirty="0" smtClean="0">
                <a:latin typeface="Garamond" pitchFamily="18" charset="0"/>
              </a:rPr>
              <a:t>(1923-2006) </a:t>
            </a:r>
            <a:endParaRPr lang="cs-CZ" sz="2400" i="1" dirty="0">
              <a:latin typeface="Garamond" pitchFamily="18" charset="0"/>
            </a:endParaRPr>
          </a:p>
        </p:txBody>
      </p:sp>
      <p:pic>
        <p:nvPicPr>
          <p:cNvPr id="50178" name="Picture 2" descr="Picture of hospital"/>
          <p:cNvPicPr>
            <a:picLocks noChangeAspect="1" noChangeArrowheads="1"/>
          </p:cNvPicPr>
          <p:nvPr/>
        </p:nvPicPr>
        <p:blipFill>
          <a:blip r:embed="rId2" cstate="print"/>
          <a:srcRect b="13341"/>
          <a:stretch>
            <a:fillRect/>
          </a:stretch>
        </p:blipFill>
        <p:spPr bwMode="auto">
          <a:xfrm>
            <a:off x="6372200" y="332656"/>
            <a:ext cx="2582902" cy="30963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0"/>
            <a:ext cx="4690864" cy="1143000"/>
          </a:xfrm>
        </p:spPr>
        <p:txBody>
          <a:bodyPr>
            <a:normAutofit/>
          </a:bodyPr>
          <a:lstStyle/>
          <a:p>
            <a:pPr algn="ctr"/>
            <a:r>
              <a:rPr lang="cs-CZ" sz="2400" b="1" i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Sir Peter </a:t>
            </a:r>
            <a:r>
              <a:rPr lang="cs-CZ" sz="2400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MEDAWAR </a:t>
            </a:r>
            <a:r>
              <a:rPr lang="cs-CZ" dirty="0" smtClean="0">
                <a:solidFill>
                  <a:schemeClr val="tx1"/>
                </a:solidFill>
                <a:latin typeface="Garamond" pitchFamily="18" charset="0"/>
              </a:rPr>
              <a:t/>
            </a:r>
            <a:br>
              <a:rPr lang="cs-CZ" dirty="0" smtClean="0">
                <a:solidFill>
                  <a:schemeClr val="tx1"/>
                </a:solidFill>
                <a:latin typeface="Garamond" pitchFamily="18" charset="0"/>
              </a:rPr>
            </a:br>
            <a:r>
              <a:rPr lang="cs-CZ" sz="2000" i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(1915 – 1987)</a:t>
            </a:r>
            <a:endParaRPr lang="cs-CZ" sz="2000" i="1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052736"/>
            <a:ext cx="6408712" cy="2232248"/>
          </a:xfrm>
          <a:solidFill>
            <a:schemeClr val="bg1">
              <a:alpha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2000" b="1" dirty="0" smtClean="0">
                <a:latin typeface="Garamond" pitchFamily="18" charset="0"/>
              </a:rPr>
              <a:t>Působil v Oxfordu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cs-CZ" sz="2000" dirty="0" err="1" smtClean="0">
                <a:latin typeface="Garamond" pitchFamily="18" charset="0"/>
              </a:rPr>
              <a:t>rejekce</a:t>
            </a:r>
            <a:r>
              <a:rPr lang="cs-CZ" sz="2000" dirty="0" smtClean="0">
                <a:latin typeface="Garamond" pitchFamily="18" charset="0"/>
              </a:rPr>
              <a:t> je produkt  imunitní odpovědi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cs-CZ" sz="2000" dirty="0" smtClean="0">
                <a:latin typeface="Garamond" pitchFamily="18" charset="0"/>
              </a:rPr>
              <a:t>významná úloha lymfocytů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cs-CZ" sz="2000" dirty="0" smtClean="0">
                <a:latin typeface="Garamond" pitchFamily="18" charset="0"/>
              </a:rPr>
              <a:t>rozlišil </a:t>
            </a:r>
            <a:r>
              <a:rPr lang="cs-CZ" sz="2000" dirty="0" err="1" smtClean="0">
                <a:latin typeface="Garamond" pitchFamily="18" charset="0"/>
              </a:rPr>
              <a:t>protilátkovou</a:t>
            </a:r>
            <a:r>
              <a:rPr lang="cs-CZ" sz="2000" dirty="0" smtClean="0">
                <a:latin typeface="Garamond" pitchFamily="18" charset="0"/>
              </a:rPr>
              <a:t> a buněčnou </a:t>
            </a:r>
            <a:r>
              <a:rPr lang="cs-CZ" sz="2000" dirty="0" err="1" smtClean="0">
                <a:latin typeface="Garamond" pitchFamily="18" charset="0"/>
              </a:rPr>
              <a:t>rejekci</a:t>
            </a:r>
            <a:endParaRPr lang="cs-CZ" sz="2000" dirty="0" smtClean="0">
              <a:latin typeface="Garamond" pitchFamily="18" charset="0"/>
            </a:endParaRPr>
          </a:p>
          <a:p>
            <a:pPr>
              <a:buSzPct val="100000"/>
              <a:buFont typeface="Arial" pitchFamily="34" charset="0"/>
              <a:buChar char="•"/>
            </a:pPr>
            <a:r>
              <a:rPr lang="cs-CZ" sz="2000" b="1" dirty="0" smtClean="0">
                <a:latin typeface="Garamond" pitchFamily="18" charset="0"/>
              </a:rPr>
              <a:t>1953</a:t>
            </a:r>
            <a:r>
              <a:rPr lang="cs-CZ" sz="2000" dirty="0" smtClean="0">
                <a:latin typeface="Garamond" pitchFamily="18" charset="0"/>
              </a:rPr>
              <a:t>  -  základní práce o navození  tolerance štěpu</a:t>
            </a:r>
          </a:p>
          <a:p>
            <a:pPr>
              <a:buSzPct val="100000"/>
              <a:buFont typeface="Arial" pitchFamily="34" charset="0"/>
              <a:buChar char="•"/>
            </a:pPr>
            <a:r>
              <a:rPr lang="cs-CZ" sz="2000" dirty="0" smtClean="0">
                <a:latin typeface="Garamond" pitchFamily="18" charset="0"/>
              </a:rPr>
              <a:t>1960  -  Nobelova cena za objev tolerance</a:t>
            </a:r>
          </a:p>
          <a:p>
            <a:pPr>
              <a:buSzPct val="100000"/>
              <a:buNone/>
            </a:pPr>
            <a:endParaRPr lang="cs-CZ" sz="2000" dirty="0"/>
          </a:p>
        </p:txBody>
      </p:sp>
      <p:pic>
        <p:nvPicPr>
          <p:cNvPr id="52226" name="Picture 2" descr="medawar_portrait_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548680"/>
            <a:ext cx="2088232" cy="272066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5" name="Obdélník 4"/>
          <p:cNvSpPr/>
          <p:nvPr/>
        </p:nvSpPr>
        <p:spPr>
          <a:xfrm>
            <a:off x="3275856" y="3573016"/>
            <a:ext cx="46816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 i="1" dirty="0" smtClean="0">
                <a:latin typeface="Garamond" pitchFamily="18" charset="0"/>
              </a:rPr>
              <a:t>Prof. MUDr. Milan</a:t>
            </a:r>
            <a:r>
              <a:rPr lang="cs-CZ" sz="2400" b="1" dirty="0" smtClean="0">
                <a:latin typeface="Garamond" pitchFamily="18" charset="0"/>
              </a:rPr>
              <a:t> HAŠEK, DrSc.</a:t>
            </a:r>
          </a:p>
          <a:p>
            <a:r>
              <a:rPr lang="cs-CZ" dirty="0" smtClean="0">
                <a:latin typeface="Garamond" pitchFamily="18" charset="0"/>
              </a:rPr>
              <a:t>                            </a:t>
            </a:r>
            <a:r>
              <a:rPr lang="cs-CZ" sz="2000" i="1" dirty="0" smtClean="0">
                <a:latin typeface="Garamond" pitchFamily="18" charset="0"/>
              </a:rPr>
              <a:t>(1925-1984)</a:t>
            </a:r>
            <a:endParaRPr lang="cs-CZ" sz="2000" i="1" dirty="0">
              <a:latin typeface="Garamond" pitchFamily="18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699792" y="4293096"/>
            <a:ext cx="6264696" cy="2246769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cs-CZ" sz="2000" dirty="0" smtClean="0">
                <a:latin typeface="Garamond" pitchFamily="18" charset="0"/>
              </a:rPr>
              <a:t>významný český biolog, lékař a imunolog</a:t>
            </a:r>
          </a:p>
          <a:p>
            <a:endParaRPr lang="cs-CZ" sz="2000" dirty="0" smtClean="0">
              <a:latin typeface="Garamond" pitchFamily="18" charset="0"/>
            </a:endParaRP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cs-CZ" sz="2000" dirty="0" smtClean="0">
                <a:latin typeface="Garamond" pitchFamily="18" charset="0"/>
              </a:rPr>
              <a:t>  v letech 1961 – 1970 ředitel Ústavu experimentální biologie  </a:t>
            </a:r>
          </a:p>
          <a:p>
            <a:pPr>
              <a:buClr>
                <a:schemeClr val="accent1"/>
              </a:buClr>
            </a:pPr>
            <a:r>
              <a:rPr lang="cs-CZ" sz="2000" dirty="0" smtClean="0">
                <a:latin typeface="Garamond" pitchFamily="18" charset="0"/>
              </a:rPr>
              <a:t>                                     a genetiky ČSAV</a:t>
            </a:r>
          </a:p>
          <a:p>
            <a:pPr>
              <a:buClr>
                <a:schemeClr val="accent1"/>
              </a:buClr>
              <a:buFont typeface="Arial" pitchFamily="34" charset="0"/>
              <a:buChar char="•"/>
            </a:pPr>
            <a:r>
              <a:rPr lang="cs-CZ" sz="2000" b="1" dirty="0" smtClean="0">
                <a:latin typeface="Garamond" pitchFamily="18" charset="0"/>
              </a:rPr>
              <a:t>   1953</a:t>
            </a:r>
            <a:r>
              <a:rPr lang="cs-CZ" sz="2000" dirty="0" smtClean="0">
                <a:latin typeface="Garamond" pitchFamily="18" charset="0"/>
              </a:rPr>
              <a:t> publikoval pozorování, že spojená embrya dvou </a:t>
            </a:r>
          </a:p>
          <a:p>
            <a:pPr>
              <a:buClr>
                <a:schemeClr val="accent1"/>
              </a:buClr>
            </a:pPr>
            <a:r>
              <a:rPr lang="cs-CZ" sz="2000" dirty="0" smtClean="0">
                <a:latin typeface="Garamond" pitchFamily="18" charset="0"/>
              </a:rPr>
              <a:t>            geneticky odlišných  druhů kuřat nevytvářejí proti</a:t>
            </a:r>
          </a:p>
          <a:p>
            <a:pPr>
              <a:buClr>
                <a:schemeClr val="accent1"/>
              </a:buClr>
            </a:pPr>
            <a:r>
              <a:rPr lang="cs-CZ" sz="2000" dirty="0" smtClean="0">
                <a:latin typeface="Garamond" pitchFamily="18" charset="0"/>
              </a:rPr>
              <a:t>            sobě navzájem protilátky</a:t>
            </a:r>
            <a:endParaRPr lang="cs-CZ" sz="2000" dirty="0">
              <a:latin typeface="Garamond" pitchFamily="18" charset="0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 l="30804" b="39978"/>
          <a:stretch>
            <a:fillRect/>
          </a:stretch>
        </p:blipFill>
        <p:spPr bwMode="auto">
          <a:xfrm>
            <a:off x="251520" y="3861048"/>
            <a:ext cx="2191473" cy="266429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764704"/>
            <a:ext cx="3997197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10481" t="5361" r="2175" b="2171"/>
          <a:stretch>
            <a:fillRect/>
          </a:stretch>
        </p:blipFill>
        <p:spPr bwMode="auto">
          <a:xfrm>
            <a:off x="4499992" y="764704"/>
            <a:ext cx="4070508" cy="56166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403648" y="116632"/>
            <a:ext cx="7499350" cy="1143000"/>
          </a:xfrm>
        </p:spPr>
        <p:txBody>
          <a:bodyPr/>
          <a:lstStyle/>
          <a:p>
            <a:r>
              <a:rPr lang="cs-CZ" b="1" dirty="0" err="1" smtClean="0">
                <a:solidFill>
                  <a:schemeClr val="tx1"/>
                </a:solidFill>
                <a:effectLst/>
                <a:latin typeface="Garamond" pitchFamily="18" charset="0"/>
              </a:rPr>
              <a:t>Endomyokardiální</a:t>
            </a:r>
            <a:r>
              <a:rPr lang="cs-CZ" b="1" dirty="0" smtClean="0">
                <a:solidFill>
                  <a:schemeClr val="tx1"/>
                </a:solidFill>
                <a:effectLst/>
                <a:latin typeface="Garamond" pitchFamily="18" charset="0"/>
              </a:rPr>
              <a:t> biopsie</a:t>
            </a:r>
            <a:endParaRPr lang="cs-CZ" b="1" dirty="0"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259632" y="1196752"/>
            <a:ext cx="6696744" cy="1015663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 smtClean="0">
                <a:latin typeface="Garamond" pitchFamily="18" charset="0"/>
              </a:rPr>
              <a:t> 1962  </a:t>
            </a:r>
            <a:r>
              <a:rPr lang="cs-CZ" sz="2000" dirty="0" err="1" smtClean="0">
                <a:latin typeface="Garamond" pitchFamily="18" charset="0"/>
              </a:rPr>
              <a:t>S</a:t>
            </a:r>
            <a:r>
              <a:rPr lang="cs-CZ" sz="2000" dirty="0" smtClean="0">
                <a:latin typeface="Garamond" pitchFamily="18" charset="0"/>
              </a:rPr>
              <a:t>.</a:t>
            </a:r>
            <a:r>
              <a:rPr lang="cs-CZ" sz="2000" dirty="0" err="1" smtClean="0">
                <a:latin typeface="Garamond" pitchFamily="18" charset="0"/>
              </a:rPr>
              <a:t>Sakakibara</a:t>
            </a:r>
            <a:r>
              <a:rPr lang="cs-CZ" sz="2000" dirty="0" smtClean="0">
                <a:latin typeface="Garamond" pitchFamily="18" charset="0"/>
              </a:rPr>
              <a:t> , </a:t>
            </a:r>
            <a:r>
              <a:rPr lang="cs-CZ" sz="2000" dirty="0" err="1" smtClean="0">
                <a:latin typeface="Garamond" pitchFamily="18" charset="0"/>
              </a:rPr>
              <a:t>S</a:t>
            </a:r>
            <a:r>
              <a:rPr lang="cs-CZ" sz="2000" dirty="0" smtClean="0">
                <a:latin typeface="Garamond" pitchFamily="18" charset="0"/>
              </a:rPr>
              <a:t>.</a:t>
            </a:r>
            <a:r>
              <a:rPr lang="cs-CZ" sz="2000" dirty="0" err="1" smtClean="0">
                <a:latin typeface="Garamond" pitchFamily="18" charset="0"/>
              </a:rPr>
              <a:t>Konno</a:t>
            </a:r>
            <a:r>
              <a:rPr lang="cs-CZ" sz="2000" dirty="0" smtClean="0">
                <a:latin typeface="Garamond" pitchFamily="18" charset="0"/>
              </a:rPr>
              <a:t> (JPN) – Technika EMB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latin typeface="Garamond" pitchFamily="18" charset="0"/>
              </a:rPr>
              <a:t> 1972  </a:t>
            </a:r>
            <a:r>
              <a:rPr lang="cs-CZ" sz="2000" dirty="0" err="1" smtClean="0">
                <a:latin typeface="Garamond" pitchFamily="18" charset="0"/>
              </a:rPr>
              <a:t>P.K.Caves</a:t>
            </a:r>
            <a:r>
              <a:rPr lang="cs-CZ" sz="2000" dirty="0" smtClean="0">
                <a:latin typeface="Garamond" pitchFamily="18" charset="0"/>
              </a:rPr>
              <a:t>  (</a:t>
            </a:r>
            <a:r>
              <a:rPr lang="cs-CZ" sz="2000" dirty="0" err="1" smtClean="0">
                <a:latin typeface="Garamond" pitchFamily="18" charset="0"/>
              </a:rPr>
              <a:t>Stanford</a:t>
            </a:r>
            <a:r>
              <a:rPr lang="cs-CZ" sz="2000" dirty="0" smtClean="0">
                <a:latin typeface="Garamond" pitchFamily="18" charset="0"/>
              </a:rPr>
              <a:t>) – </a:t>
            </a:r>
            <a:r>
              <a:rPr lang="cs-CZ" sz="2000" dirty="0" err="1" smtClean="0">
                <a:latin typeface="Garamond" pitchFamily="18" charset="0"/>
              </a:rPr>
              <a:t>bioptom</a:t>
            </a:r>
            <a:r>
              <a:rPr lang="cs-CZ" sz="2000" dirty="0" smtClean="0">
                <a:latin typeface="Garamond" pitchFamily="18" charset="0"/>
              </a:rPr>
              <a:t>, </a:t>
            </a:r>
            <a:r>
              <a:rPr lang="cs-CZ" sz="2000" dirty="0" err="1" smtClean="0">
                <a:latin typeface="Garamond" pitchFamily="18" charset="0"/>
              </a:rPr>
              <a:t>transvenózní</a:t>
            </a:r>
            <a:r>
              <a:rPr lang="cs-CZ" sz="2000" dirty="0" smtClean="0">
                <a:latin typeface="Garamond" pitchFamily="18" charset="0"/>
              </a:rPr>
              <a:t> přístup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latin typeface="Garamond" pitchFamily="18" charset="0"/>
              </a:rPr>
              <a:t> 1974  </a:t>
            </a:r>
            <a:r>
              <a:rPr lang="cs-CZ" sz="2000" dirty="0" err="1" smtClean="0">
                <a:latin typeface="Garamond" pitchFamily="18" charset="0"/>
              </a:rPr>
              <a:t>P.K.Caves</a:t>
            </a:r>
            <a:r>
              <a:rPr lang="cs-CZ" sz="2000" dirty="0" smtClean="0">
                <a:latin typeface="Garamond" pitchFamily="18" charset="0"/>
              </a:rPr>
              <a:t>  - EMB po </a:t>
            </a:r>
            <a:r>
              <a:rPr lang="cs-CZ" sz="2000" dirty="0" err="1" smtClean="0">
                <a:latin typeface="Garamond" pitchFamily="18" charset="0"/>
              </a:rPr>
              <a:t>Tx</a:t>
            </a:r>
            <a:r>
              <a:rPr lang="cs-CZ" sz="2000" dirty="0" smtClean="0">
                <a:latin typeface="Garamond" pitchFamily="18" charset="0"/>
              </a:rPr>
              <a:t> srdce</a:t>
            </a:r>
            <a:endParaRPr lang="cs-CZ" sz="2000" dirty="0">
              <a:latin typeface="Garamond" pitchFamily="18" charset="0"/>
            </a:endParaRPr>
          </a:p>
        </p:txBody>
      </p:sp>
      <p:pic>
        <p:nvPicPr>
          <p:cNvPr id="1126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276872"/>
            <a:ext cx="6701153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TextovéPole 6"/>
          <p:cNvSpPr txBox="1"/>
          <p:nvPr/>
        </p:nvSpPr>
        <p:spPr>
          <a:xfrm>
            <a:off x="683568" y="6381328"/>
            <a:ext cx="7903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/>
              <a:t>Bioptický nález buněčné </a:t>
            </a:r>
            <a:r>
              <a:rPr lang="cs-CZ" i="1" dirty="0" err="1" smtClean="0"/>
              <a:t>rejekce</a:t>
            </a:r>
            <a:r>
              <a:rPr lang="cs-CZ" i="1" dirty="0" smtClean="0"/>
              <a:t> u asymptomatického pacienta 6 měsíců po </a:t>
            </a:r>
            <a:r>
              <a:rPr lang="cs-CZ" i="1" dirty="0" err="1" smtClean="0"/>
              <a:t>Tx</a:t>
            </a:r>
            <a:r>
              <a:rPr lang="cs-CZ" i="1" dirty="0" smtClean="0"/>
              <a:t> srdce. Poskytlo odd. PAP IKEM</a:t>
            </a:r>
            <a:endParaRPr lang="cs-CZ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43808" y="0"/>
            <a:ext cx="3682752" cy="1008112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  <a:latin typeface="Garamond" pitchFamily="18" charset="0"/>
              </a:rPr>
              <a:t>Cyklosporin A</a:t>
            </a:r>
            <a:endParaRPr lang="cs-CZ" b="1" dirty="0">
              <a:solidFill>
                <a:schemeClr val="tx1"/>
              </a:solidFill>
              <a:latin typeface="Garamond" pitchFamily="18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9552" y="908720"/>
            <a:ext cx="8136904" cy="2592288"/>
          </a:xfrm>
          <a:solidFill>
            <a:schemeClr val="bg1">
              <a:alpha val="6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lnSpcReduction="10000"/>
          </a:bodyPr>
          <a:lstStyle/>
          <a:p>
            <a:pPr algn="ctr">
              <a:buClr>
                <a:schemeClr val="tx1"/>
              </a:buClr>
              <a:buNone/>
            </a:pPr>
            <a:r>
              <a:rPr lang="cs-CZ" sz="2000" b="1" dirty="0" smtClean="0">
                <a:latin typeface="Garamond" pitchFamily="18" charset="0"/>
              </a:rPr>
              <a:t>Produkt houby </a:t>
            </a:r>
            <a:r>
              <a:rPr lang="cs-CZ" sz="2000" b="1" dirty="0" err="1" smtClean="0">
                <a:latin typeface="Garamond" pitchFamily="18" charset="0"/>
              </a:rPr>
              <a:t>tolypocladium</a:t>
            </a:r>
            <a:r>
              <a:rPr lang="cs-CZ" sz="2000" b="1" dirty="0" smtClean="0">
                <a:latin typeface="Garamond" pitchFamily="18" charset="0"/>
              </a:rPr>
              <a:t> </a:t>
            </a:r>
            <a:r>
              <a:rPr lang="cs-CZ" sz="2000" b="1" dirty="0" err="1" smtClean="0">
                <a:latin typeface="Garamond" pitchFamily="18" charset="0"/>
              </a:rPr>
              <a:t>inflatum</a:t>
            </a:r>
            <a:endParaRPr lang="cs-CZ" sz="2000" b="1" dirty="0" smtClean="0">
              <a:latin typeface="Garamond" pitchFamily="18" charset="0"/>
            </a:endParaRPr>
          </a:p>
          <a:p>
            <a:r>
              <a:rPr lang="cs-CZ" sz="2000" dirty="0" smtClean="0">
                <a:latin typeface="Garamond" pitchFamily="18" charset="0"/>
              </a:rPr>
              <a:t>1971	izolace metabolitu</a:t>
            </a:r>
          </a:p>
          <a:p>
            <a:r>
              <a:rPr lang="cs-CZ" sz="2000" dirty="0" smtClean="0">
                <a:latin typeface="Garamond" pitchFamily="18" charset="0"/>
              </a:rPr>
              <a:t>1972	průkaz imunosupresivních účinků</a:t>
            </a:r>
          </a:p>
          <a:p>
            <a:r>
              <a:rPr lang="cs-CZ" sz="2000" dirty="0" smtClean="0">
                <a:latin typeface="Garamond" pitchFamily="18" charset="0"/>
              </a:rPr>
              <a:t>1973	určení struktury </a:t>
            </a:r>
            <a:r>
              <a:rPr lang="cs-CZ" sz="2000" dirty="0" err="1" smtClean="0">
                <a:latin typeface="Garamond" pitchFamily="18" charset="0"/>
              </a:rPr>
              <a:t>CyA</a:t>
            </a:r>
            <a:endParaRPr lang="cs-CZ" sz="2000" dirty="0" smtClean="0">
              <a:latin typeface="Garamond" pitchFamily="18" charset="0"/>
            </a:endParaRPr>
          </a:p>
          <a:p>
            <a:r>
              <a:rPr lang="cs-CZ" sz="2000" dirty="0" smtClean="0">
                <a:latin typeface="Garamond" pitchFamily="18" charset="0"/>
              </a:rPr>
              <a:t>1979	prvé užití </a:t>
            </a:r>
            <a:r>
              <a:rPr lang="cs-CZ" sz="2000" dirty="0" err="1" smtClean="0">
                <a:latin typeface="Garamond" pitchFamily="18" charset="0"/>
              </a:rPr>
              <a:t>CyA</a:t>
            </a:r>
            <a:r>
              <a:rPr lang="cs-CZ" sz="2000" dirty="0" smtClean="0">
                <a:latin typeface="Garamond" pitchFamily="18" charset="0"/>
              </a:rPr>
              <a:t> v klinice</a:t>
            </a:r>
          </a:p>
          <a:p>
            <a:r>
              <a:rPr lang="cs-CZ" sz="2000" dirty="0" smtClean="0">
                <a:latin typeface="Garamond" pitchFamily="18" charset="0"/>
              </a:rPr>
              <a:t>1980 	</a:t>
            </a:r>
            <a:r>
              <a:rPr lang="cs-CZ" sz="2000" dirty="0" err="1" smtClean="0">
                <a:latin typeface="Garamond" pitchFamily="18" charset="0"/>
              </a:rPr>
              <a:t>CyA</a:t>
            </a:r>
            <a:r>
              <a:rPr lang="cs-CZ" sz="2000" dirty="0" smtClean="0">
                <a:latin typeface="Garamond" pitchFamily="18" charset="0"/>
              </a:rPr>
              <a:t> připraven synteticky</a:t>
            </a:r>
          </a:p>
          <a:p>
            <a:r>
              <a:rPr lang="cs-CZ" sz="2000" dirty="0" smtClean="0">
                <a:latin typeface="Garamond" pitchFamily="18" charset="0"/>
              </a:rPr>
              <a:t>1983	prvé podání </a:t>
            </a:r>
            <a:r>
              <a:rPr lang="cs-CZ" sz="2000" dirty="0" err="1" smtClean="0">
                <a:latin typeface="Garamond" pitchFamily="18" charset="0"/>
              </a:rPr>
              <a:t>CyA</a:t>
            </a:r>
            <a:r>
              <a:rPr lang="cs-CZ" sz="2000" dirty="0" smtClean="0">
                <a:latin typeface="Garamond" pitchFamily="18" charset="0"/>
              </a:rPr>
              <a:t> pacientovi po </a:t>
            </a:r>
            <a:r>
              <a:rPr lang="cs-CZ" sz="2000" dirty="0" err="1" smtClean="0">
                <a:latin typeface="Garamond" pitchFamily="18" charset="0"/>
              </a:rPr>
              <a:t>Tx</a:t>
            </a:r>
            <a:r>
              <a:rPr lang="cs-CZ" sz="2000" dirty="0" smtClean="0">
                <a:latin typeface="Garamond" pitchFamily="18" charset="0"/>
              </a:rPr>
              <a:t> ledviny v IKEM</a:t>
            </a:r>
            <a:endParaRPr lang="cs-CZ" sz="2000" dirty="0">
              <a:latin typeface="Garamond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73016"/>
            <a:ext cx="813690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unovrat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lunovrat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lunovrat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1012</TotalTime>
  <Words>1459</Words>
  <Application>Microsoft Office PowerPoint</Application>
  <PresentationFormat>Předvádění na obrazovce (4:3)</PresentationFormat>
  <Paragraphs>339</Paragraphs>
  <Slides>47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47</vt:i4>
      </vt:variant>
    </vt:vector>
  </HeadingPairs>
  <TitlesOfParts>
    <vt:vector size="62" baseType="lpstr">
      <vt:lpstr>ＭＳ Ｐゴシック</vt:lpstr>
      <vt:lpstr>Arial</vt:lpstr>
      <vt:lpstr>Calibri</vt:lpstr>
      <vt:lpstr>Century Gothic</vt:lpstr>
      <vt:lpstr>Garamond</vt:lpstr>
      <vt:lpstr>Gill Sans MT</vt:lpstr>
      <vt:lpstr>Monotype Corsiva</vt:lpstr>
      <vt:lpstr>Symbol</vt:lpstr>
      <vt:lpstr>Times New Roman</vt:lpstr>
      <vt:lpstr>Verdana</vt:lpstr>
      <vt:lpstr>Wingdings</vt:lpstr>
      <vt:lpstr>Wingdings 2</vt:lpstr>
      <vt:lpstr>Slunovrat</vt:lpstr>
      <vt:lpstr>List</vt:lpstr>
      <vt:lpstr>Worksheet</vt:lpstr>
      <vt:lpstr>Přesně 50 let (bez 2 dnů) od první transplantace srdce:  od historie do budoucnosti</vt:lpstr>
      <vt:lpstr>Prezentace aplikace PowerPoint</vt:lpstr>
      <vt:lpstr>Prezentace aplikace PowerPoint</vt:lpstr>
      <vt:lpstr>Alexis CARREL</vt:lpstr>
      <vt:lpstr>Norman  SHUMWAY</vt:lpstr>
      <vt:lpstr>Sir Peter MEDAWAR  (1915 – 1987)</vt:lpstr>
      <vt:lpstr>Prezentace aplikace PowerPoint</vt:lpstr>
      <vt:lpstr>Endomyokardiální biopsie</vt:lpstr>
      <vt:lpstr>Cyklosporin A</vt:lpstr>
      <vt:lpstr>Mechanismus imunosupresivního účinku kalcineurinových inhibitorů</vt:lpstr>
      <vt:lpstr>Prezentace aplikace PowerPoint</vt:lpstr>
      <vt:lpstr>Prezentace aplikace PowerPoint</vt:lpstr>
      <vt:lpstr>Prezentace aplikace PowerPoint</vt:lpstr>
      <vt:lpstr>Transplantace srdce v ČR (n=1622) 1/1984 - 12/2016</vt:lpstr>
      <vt:lpstr>Počet transplantací srdce/ 1 mil.obyv. v roce 2015 na světě</vt:lpstr>
      <vt:lpstr>Prof. MUDr. Jan Pirk, DrSc. 272 transplantací srdce vlastní rukou</vt:lpstr>
      <vt:lpstr>Program transplantace srdce v Brně</vt:lpstr>
      <vt:lpstr>Prezentace aplikace PowerPoint</vt:lpstr>
      <vt:lpstr>Přežívání po TxS v IKEM</vt:lpstr>
      <vt:lpstr>Nejdéle žijící pacient:   33 let po OTS</vt:lpstr>
      <vt:lpstr>Prezentace aplikace PowerPoint</vt:lpstr>
      <vt:lpstr>Vývoj léčby srdečního selhání v průběhu 30 let</vt:lpstr>
      <vt:lpstr>Prezentace aplikace PowerPoint</vt:lpstr>
      <vt:lpstr>Problémy indikace k transplantaci srdce v současné době</vt:lpstr>
      <vt:lpstr>Program TxS Obtížné situace při indikaci</vt:lpstr>
      <vt:lpstr>4.5.1999 první OTS                                                               u pacienta s komplexní vrozenou srdeční vadou</vt:lpstr>
      <vt:lpstr>Prezentace aplikace PowerPoint</vt:lpstr>
      <vt:lpstr>Adult Heart Transplants  Maintenance Immunosuppression at Time of 1 Year Follow-up by Year</vt:lpstr>
      <vt:lpstr>Legislativa a organizace</vt:lpstr>
      <vt:lpstr>Prezentace aplikace PowerPoint</vt:lpstr>
      <vt:lpstr>Prezentace aplikace PowerPoint</vt:lpstr>
      <vt:lpstr>Nevyřešené otázky transplantace  srdce – 2004</vt:lpstr>
      <vt:lpstr>Snaha o neinvazivní diagnostiku rejekce</vt:lpstr>
      <vt:lpstr>Nefrotoxicita kalcineurinových inhibitorů</vt:lpstr>
      <vt:lpstr>Prezentace aplikace PowerPoint</vt:lpstr>
      <vt:lpstr>Oddálená transplantace ledviny po Tx srdce (n = 24)</vt:lpstr>
      <vt:lpstr>Transplantace  srdce Rejekce</vt:lpstr>
      <vt:lpstr>Princip x MAP (Luminex) metodiky </vt:lpstr>
      <vt:lpstr>Prezentace aplikace PowerPoint</vt:lpstr>
      <vt:lpstr>Změny donor specifických protilátek během léčby závažné humorální rejekce Pacientka K.H., 21 let, VVS</vt:lpstr>
      <vt:lpstr>Prezentace aplikace PowerPoint</vt:lpstr>
      <vt:lpstr>Ultrazvukový obraz koronární nemoci štěpu</vt:lpstr>
      <vt:lpstr>Rychlá progrese neointimální proliferace</vt:lpstr>
      <vt:lpstr> Progrese neointimální proliferace během prvého roku          po transplantaci srdce.</vt:lpstr>
      <vt:lpstr>Prezentace aplikace PowerPoint</vt:lpstr>
      <vt:lpstr>Mechanická srdeční podpora jako most k TxS IKEM (2003 – 2015) </vt:lpstr>
      <vt:lpstr>Předpoklady pro dlouhodobý kvalitní život    po Tx srdce</vt:lpstr>
    </vt:vector>
  </TitlesOfParts>
  <Company>IKEM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Konference ČASS</dc:title>
  <dc:creator>lure</dc:creator>
  <cp:lastModifiedBy>rezie</cp:lastModifiedBy>
  <cp:revision>142</cp:revision>
  <dcterms:created xsi:type="dcterms:W3CDTF">2017-11-02T13:05:55Z</dcterms:created>
  <dcterms:modified xsi:type="dcterms:W3CDTF">2017-12-01T10:19:50Z</dcterms:modified>
</cp:coreProperties>
</file>