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280" r:id="rId4"/>
    <p:sldId id="293" r:id="rId5"/>
    <p:sldId id="294" r:id="rId6"/>
    <p:sldId id="289" r:id="rId7"/>
    <p:sldId id="281" r:id="rId8"/>
    <p:sldId id="287" r:id="rId9"/>
    <p:sldId id="282" r:id="rId10"/>
    <p:sldId id="288" r:id="rId11"/>
    <p:sldId id="292" r:id="rId12"/>
    <p:sldId id="290" r:id="rId13"/>
    <p:sldId id="283" r:id="rId14"/>
    <p:sldId id="286" r:id="rId15"/>
    <p:sldId id="28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325"/>
    <a:srgbClr val="1B4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349" autoAdjust="0"/>
  </p:normalViewPr>
  <p:slideViewPr>
    <p:cSldViewPr>
      <p:cViewPr varScale="1">
        <p:scale>
          <a:sx n="80" d="100"/>
          <a:sy n="80" d="100"/>
        </p:scale>
        <p:origin x="146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38F63-66F9-41DA-BADF-3FEBF06DF1B5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BF7BA-39F4-4273-B0CB-D9C0D704A3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71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2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47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28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63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22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9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51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9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2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BF38-64A6-4289-86CB-6AD2EAE90A40}" type="datetimeFigureOut">
              <a:rPr lang="cs-CZ" smtClean="0"/>
              <a:pPr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9A10-0326-462B-B6D0-1E1F013C17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56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539553" y="549823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Hodnocení </a:t>
            </a:r>
            <a:r>
              <a:rPr lang="cs-CZ" sz="3200" dirty="0" err="1"/>
              <a:t>dyssynchronie</a:t>
            </a:r>
            <a:r>
              <a:rPr lang="cs-CZ" sz="3200" dirty="0"/>
              <a:t> levé komory srdeční ultra-vysokofrekvenčním (UHF) EKG u pacientů s non-LBBB poruchou </a:t>
            </a:r>
            <a:r>
              <a:rPr lang="cs-CZ" sz="3200" dirty="0" err="1"/>
              <a:t>nitrokomorového</a:t>
            </a:r>
            <a:r>
              <a:rPr lang="cs-CZ" sz="3200" dirty="0"/>
              <a:t> vedení léčených srdeční </a:t>
            </a:r>
            <a:r>
              <a:rPr lang="cs-CZ" sz="3200" dirty="0" err="1"/>
              <a:t>resynchronizační</a:t>
            </a:r>
            <a:r>
              <a:rPr lang="cs-CZ" sz="3200" dirty="0"/>
              <a:t> terapií</a:t>
            </a:r>
          </a:p>
          <a:p>
            <a:pPr algn="ctr"/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9553" y="374557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T. Roubíček</a:t>
            </a:r>
            <a:r>
              <a:rPr lang="cs-CZ" sz="2000" baseline="30000" dirty="0"/>
              <a:t>1,3</a:t>
            </a:r>
            <a:r>
              <a:rPr lang="cs-CZ" sz="2000" dirty="0"/>
              <a:t>, M. Hodboďová</a:t>
            </a:r>
            <a:r>
              <a:rPr lang="cs-CZ" sz="2000" baseline="30000" dirty="0"/>
              <a:t>1</a:t>
            </a:r>
            <a:r>
              <a:rPr lang="cs-CZ" sz="2000" dirty="0"/>
              <a:t>, J. Pidhorodecký</a:t>
            </a:r>
            <a:r>
              <a:rPr lang="cs-CZ" sz="2000" baseline="30000" dirty="0"/>
              <a:t>1,3</a:t>
            </a:r>
            <a:r>
              <a:rPr lang="cs-CZ" sz="2000" dirty="0"/>
              <a:t>, B. Bitmanová</a:t>
            </a:r>
            <a:r>
              <a:rPr lang="cs-CZ" sz="2000" baseline="30000" dirty="0"/>
              <a:t>1</a:t>
            </a:r>
            <a:r>
              <a:rPr lang="cs-CZ" sz="2000" dirty="0"/>
              <a:t>, J. Černý</a:t>
            </a:r>
            <a:r>
              <a:rPr lang="cs-CZ" sz="2000" baseline="30000" dirty="0"/>
              <a:t>1</a:t>
            </a:r>
            <a:r>
              <a:rPr lang="cs-CZ" sz="2000" dirty="0"/>
              <a:t>, J. Morava</a:t>
            </a:r>
            <a:r>
              <a:rPr lang="cs-CZ" sz="2000" baseline="30000" dirty="0"/>
              <a:t>1,3</a:t>
            </a:r>
            <a:r>
              <a:rPr lang="cs-CZ" sz="2000" dirty="0"/>
              <a:t>, P. Jurák</a:t>
            </a:r>
            <a:r>
              <a:rPr lang="cs-CZ" sz="2000" baseline="30000" dirty="0"/>
              <a:t>2</a:t>
            </a:r>
            <a:r>
              <a:rPr lang="cs-CZ" sz="2000" dirty="0"/>
              <a:t>, R. Polášek</a:t>
            </a:r>
            <a:r>
              <a:rPr lang="cs-CZ" sz="2000" baseline="30000" dirty="0"/>
              <a:t>1,3</a:t>
            </a:r>
            <a:endParaRPr lang="cs-CZ" sz="2000" dirty="0"/>
          </a:p>
          <a:p>
            <a:r>
              <a:rPr lang="cs-CZ" sz="2000" dirty="0"/>
              <a:t> </a:t>
            </a:r>
          </a:p>
          <a:p>
            <a:r>
              <a:rPr lang="cs-CZ" sz="2000" baseline="30000" dirty="0"/>
              <a:t>1</a:t>
            </a:r>
            <a:r>
              <a:rPr lang="cs-CZ" sz="2000" dirty="0"/>
              <a:t>Kardiocentrum, Krajská nemocnice Liberec</a:t>
            </a:r>
          </a:p>
          <a:p>
            <a:r>
              <a:rPr lang="cs-CZ" sz="2000" baseline="30000" dirty="0"/>
              <a:t>2</a:t>
            </a:r>
            <a:r>
              <a:rPr lang="cs-CZ" sz="2000" dirty="0"/>
              <a:t>Ústav přístrojové techniky, Akademie věd České republiky, </a:t>
            </a:r>
            <a:r>
              <a:rPr lang="cs-CZ" sz="2000" dirty="0" err="1"/>
              <a:t>v.v.i</a:t>
            </a:r>
            <a:r>
              <a:rPr lang="cs-CZ" sz="2000" dirty="0"/>
              <a:t>., Brno</a:t>
            </a:r>
          </a:p>
          <a:p>
            <a:r>
              <a:rPr lang="cs-CZ" sz="2000" baseline="30000" dirty="0"/>
              <a:t>3</a:t>
            </a:r>
            <a:r>
              <a:rPr lang="cs-CZ" sz="2000" dirty="0"/>
              <a:t>Fakulta zdravotnických studií, Technická univerzita Liberec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69" y="6309320"/>
            <a:ext cx="2811542" cy="4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2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340768"/>
            <a:ext cx="7488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Charakteristika souboru</a:t>
            </a:r>
          </a:p>
          <a:p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Pacientů		27 (2 ženy, 25 mužů)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Věk při </a:t>
            </a:r>
            <a:r>
              <a:rPr lang="cs-CZ" sz="2400" dirty="0" err="1"/>
              <a:t>impl</a:t>
            </a:r>
            <a:r>
              <a:rPr lang="cs-CZ" sz="2400" dirty="0"/>
              <a:t>. 	72,1 ± 8,9 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SR			70 %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ICD			89 % (všichni primární prevence 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ICHS		74 %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EF LK		28 ± 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NYHA		2,8 ± 0,8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</p:spTree>
    <p:extLst>
      <p:ext uri="{BB962C8B-B14F-4D97-AF65-F5344CB8AC3E}">
        <p14:creationId xmlns:p14="http://schemas.microsoft.com/office/powerpoint/2010/main" val="396759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340768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Charakteristika souboru</a:t>
            </a:r>
          </a:p>
          <a:p>
            <a:endParaRPr lang="cs-CZ" sz="2400" dirty="0"/>
          </a:p>
          <a:p>
            <a:r>
              <a:rPr lang="cs-CZ" sz="2400" dirty="0"/>
              <a:t>QRS nativní (</a:t>
            </a:r>
            <a:r>
              <a:rPr lang="cs-CZ" sz="2400" dirty="0" err="1"/>
              <a:t>ms</a:t>
            </a:r>
            <a:r>
              <a:rPr lang="cs-CZ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IVCD			148 ± 17 </a:t>
            </a:r>
            <a:r>
              <a:rPr lang="cs-CZ" sz="2400" dirty="0" err="1"/>
              <a:t>ms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RBBB (+LAH)	171 ± 19 </a:t>
            </a:r>
            <a:r>
              <a:rPr lang="cs-CZ" sz="2400" dirty="0" err="1"/>
              <a:t>ms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dirty="0"/>
              <a:t>Klinická indikace CRT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Resynchronizace</a:t>
            </a:r>
            <a:r>
              <a:rPr lang="cs-CZ" sz="2400" dirty="0"/>
              <a:t>		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bradykardická		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FiS</a:t>
            </a:r>
            <a:r>
              <a:rPr lang="cs-CZ" sz="2400" dirty="0"/>
              <a:t> s RVR před RFA AVN	3</a:t>
            </a:r>
          </a:p>
          <a:p>
            <a:endParaRPr lang="cs-CZ" sz="3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</p:spTree>
    <p:extLst>
      <p:ext uri="{BB962C8B-B14F-4D97-AF65-F5344CB8AC3E}">
        <p14:creationId xmlns:p14="http://schemas.microsoft.com/office/powerpoint/2010/main" val="413959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340768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Výsledky</a:t>
            </a:r>
          </a:p>
          <a:p>
            <a:endParaRPr lang="cs-CZ" sz="3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788295"/>
              </p:ext>
            </p:extLst>
          </p:nvPr>
        </p:nvGraphicFramePr>
        <p:xfrm>
          <a:off x="467544" y="2569523"/>
          <a:ext cx="7828281" cy="120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0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pacientů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e-DYS (</a:t>
                      </a:r>
                      <a:r>
                        <a:rPr lang="cs-CZ" sz="1800" dirty="0" err="1">
                          <a:effectLst/>
                        </a:rPr>
                        <a:t>ms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e-DYS CRT (ms)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value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IVCD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34 ± 21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23 ± 10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0,048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RBBB(+LAH)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57 ± 16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43 ± 21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0,065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01948"/>
              </p:ext>
            </p:extLst>
          </p:nvPr>
        </p:nvGraphicFramePr>
        <p:xfrm>
          <a:off x="467544" y="5309928"/>
          <a:ext cx="2370017" cy="249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LBBB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87 ± 21 </a:t>
                      </a:r>
                      <a:r>
                        <a:rPr lang="cs-CZ" sz="1600" dirty="0" err="1">
                          <a:effectLst/>
                        </a:rPr>
                        <a:t>ms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395536" y="4797152"/>
            <a:ext cx="4301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 e-DYS u pac. s LBBB (19 pacientů)</a:t>
            </a:r>
            <a:endParaRPr lang="cs-CZ" altLang="cs-CZ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1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340768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Výsledky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Pacienti s RBBB (+LAH) měli větší e-DYS než pacienti s IVCD (57±16 </a:t>
            </a:r>
            <a:r>
              <a:rPr lang="cs-CZ" sz="3200" dirty="0" err="1"/>
              <a:t>ms</a:t>
            </a:r>
            <a:r>
              <a:rPr lang="cs-CZ" sz="3200" dirty="0"/>
              <a:t> vs. 34±21 </a:t>
            </a:r>
            <a:r>
              <a:rPr lang="cs-CZ" sz="3200" dirty="0" err="1"/>
              <a:t>ms</a:t>
            </a:r>
            <a:r>
              <a:rPr lang="cs-CZ" sz="3200" dirty="0"/>
              <a:t>; p=0,002).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Nejpozdější aktivace u RBBB byla ale ve svodech V1-3 a odpovídá </a:t>
            </a:r>
            <a:r>
              <a:rPr lang="cs-CZ" sz="3200"/>
              <a:t>zpoždění volné stěny </a:t>
            </a:r>
            <a:r>
              <a:rPr lang="cs-CZ" sz="3200" dirty="0"/>
              <a:t>pravé komory.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</p:spTree>
    <p:extLst>
      <p:ext uri="{BB962C8B-B14F-4D97-AF65-F5344CB8AC3E}">
        <p14:creationId xmlns:p14="http://schemas.microsoft.com/office/powerpoint/2010/main" val="214979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340768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Výsledky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Pozdní aktivace ve svodech V5-8 svědčící pro pozdní elektrickou aktivaci LK nebyla nalezena u žádného pacienta s RBBB (+LAH).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Pouze u 3 pacientů s IVCD byla e-DYS nad 50 </a:t>
            </a:r>
            <a:r>
              <a:rPr lang="cs-CZ" sz="2800" dirty="0" err="1"/>
              <a:t>ms</a:t>
            </a:r>
            <a:r>
              <a:rPr lang="cs-CZ" sz="2800" dirty="0"/>
              <a:t> odpovídající </a:t>
            </a:r>
            <a:r>
              <a:rPr lang="cs-CZ" sz="2800" dirty="0" err="1"/>
              <a:t>dyssynchronii</a:t>
            </a:r>
            <a:r>
              <a:rPr lang="cs-CZ" sz="2800" dirty="0"/>
              <a:t> LK srovnatelné s LBBB pacienty.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</p:spTree>
    <p:extLst>
      <p:ext uri="{BB962C8B-B14F-4D97-AF65-F5344CB8AC3E}">
        <p14:creationId xmlns:p14="http://schemas.microsoft.com/office/powerpoint/2010/main" val="210931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340768"/>
            <a:ext cx="74888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Závěr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UHF EKG se ukazuje jako nadějný nástroj k odhalení elektrické </a:t>
            </a:r>
            <a:r>
              <a:rPr lang="cs-CZ" sz="2400" dirty="0" err="1"/>
              <a:t>dyssynchronie</a:t>
            </a:r>
            <a:r>
              <a:rPr lang="cs-CZ" sz="2400" dirty="0"/>
              <a:t> LK u non-LBBB kandidátů srdeční </a:t>
            </a:r>
            <a:r>
              <a:rPr lang="cs-CZ" sz="2400" dirty="0" err="1"/>
              <a:t>resynchronizační</a:t>
            </a:r>
            <a:r>
              <a:rPr lang="cs-CZ" sz="2400" dirty="0"/>
              <a:t> léčby.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Nálezy jsou v souladu s nedostatečným efektem CRT u této skupiny nemocných.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Předmětem dalšího výzkumu bude využitelnost UHF EKG k selekci non-LBBB pacientů k CRT (porovnání parametrů </a:t>
            </a:r>
            <a:r>
              <a:rPr lang="cs-CZ" sz="2400" dirty="0" err="1"/>
              <a:t>intraventrikulární</a:t>
            </a:r>
            <a:r>
              <a:rPr lang="cs-CZ" sz="2400" dirty="0"/>
              <a:t> poruchy vedení – </a:t>
            </a:r>
            <a:r>
              <a:rPr lang="cs-CZ" sz="2400" dirty="0" err="1"/>
              <a:t>Vd</a:t>
            </a:r>
            <a:r>
              <a:rPr lang="cs-CZ" sz="2400" dirty="0"/>
              <a:t> a echokardiografické odpovědi).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</p:spTree>
    <p:extLst>
      <p:ext uri="{BB962C8B-B14F-4D97-AF65-F5344CB8AC3E}">
        <p14:creationId xmlns:p14="http://schemas.microsoft.com/office/powerpoint/2010/main" val="67523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34076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Konflikt zájmů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Autoři nemají konflikt zájmů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340768"/>
            <a:ext cx="74888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Úvod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QRS tvaru LBBB (hodnocení dle Strausse) je spolehlivým ukazatelem pozdní elektrické aktivace volné stěny levé komory srdeční (LK).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Pacienti s opožděnou aktivací volné stěny LK dle Q-LV dobře odpovídají na CRT.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U pacientů s RBBB/IVCD se jedná o heterogenní skupinu, kde ani při „větším“ rozšíření QRS komplexu nemusí být </a:t>
            </a:r>
            <a:r>
              <a:rPr lang="cs-CZ" sz="2400" dirty="0" err="1"/>
              <a:t>dyssynchronie</a:t>
            </a:r>
            <a:r>
              <a:rPr lang="cs-CZ" sz="2400" dirty="0"/>
              <a:t> LK přítomna.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Třetina pacientů léčených CRT neodpovídá na léčbu.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</p:spTree>
    <p:extLst>
      <p:ext uri="{BB962C8B-B14F-4D97-AF65-F5344CB8AC3E}">
        <p14:creationId xmlns:p14="http://schemas.microsoft.com/office/powerpoint/2010/main" val="231015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889" y="2636912"/>
            <a:ext cx="5358861" cy="364628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985465"/>
            <a:ext cx="4416195" cy="287558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6375243"/>
            <a:ext cx="455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Circ</a:t>
            </a:r>
            <a:r>
              <a:rPr lang="cs-CZ" dirty="0"/>
              <a:t> </a:t>
            </a:r>
            <a:r>
              <a:rPr lang="cs-CZ" dirty="0" err="1"/>
              <a:t>Arrhythm</a:t>
            </a:r>
            <a:r>
              <a:rPr lang="cs-CZ" dirty="0"/>
              <a:t> </a:t>
            </a:r>
            <a:r>
              <a:rPr lang="cs-CZ" dirty="0" err="1"/>
              <a:t>Electrophysiol</a:t>
            </a:r>
            <a:r>
              <a:rPr lang="cs-CZ" dirty="0"/>
              <a:t>. 2014;7:532-542.</a:t>
            </a:r>
          </a:p>
        </p:txBody>
      </p:sp>
    </p:spTree>
    <p:extLst>
      <p:ext uri="{BB962C8B-B14F-4D97-AF65-F5344CB8AC3E}">
        <p14:creationId xmlns:p14="http://schemas.microsoft.com/office/powerpoint/2010/main" val="30348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889" y="2636912"/>
            <a:ext cx="5358861" cy="364628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985465"/>
            <a:ext cx="4416195" cy="287558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6375243"/>
            <a:ext cx="455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Circ</a:t>
            </a:r>
            <a:r>
              <a:rPr lang="cs-CZ" dirty="0"/>
              <a:t> </a:t>
            </a:r>
            <a:r>
              <a:rPr lang="cs-CZ" dirty="0" err="1"/>
              <a:t>Arrhythm</a:t>
            </a:r>
            <a:r>
              <a:rPr lang="cs-CZ" dirty="0"/>
              <a:t> </a:t>
            </a:r>
            <a:r>
              <a:rPr lang="cs-CZ" dirty="0" err="1"/>
              <a:t>Electrophysiol</a:t>
            </a:r>
            <a:r>
              <a:rPr lang="cs-CZ" dirty="0"/>
              <a:t>. 2014;7:532-542.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F797635-E0C6-465B-A1AF-BFA5E0F4A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60" y="748186"/>
            <a:ext cx="8277225" cy="2581275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0814FC7-1112-47A4-AA48-632B4A547B38}"/>
              </a:ext>
            </a:extLst>
          </p:cNvPr>
          <p:cNvSpPr txBox="1"/>
          <p:nvPr/>
        </p:nvSpPr>
        <p:spPr>
          <a:xfrm>
            <a:off x="186409" y="3488522"/>
            <a:ext cx="583264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Práce z roku 2005 s analýzou 6 pacientů s RBBB (94 pac. mělo LBBB), 4/6 pacientů s RBBB mělo „QRS typu RBBB </a:t>
            </a:r>
            <a:r>
              <a:rPr lang="cs-CZ" sz="2400" dirty="0" err="1"/>
              <a:t>masking</a:t>
            </a:r>
            <a:r>
              <a:rPr lang="cs-CZ" sz="2400" dirty="0"/>
              <a:t> LBBB“</a:t>
            </a:r>
          </a:p>
        </p:txBody>
      </p:sp>
    </p:spTree>
    <p:extLst>
      <p:ext uri="{BB962C8B-B14F-4D97-AF65-F5344CB8AC3E}">
        <p14:creationId xmlns:p14="http://schemas.microsoft.com/office/powerpoint/2010/main" val="318592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38" y="1424120"/>
            <a:ext cx="4667372" cy="44163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1520" y="6379273"/>
            <a:ext cx="405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Jurak</a:t>
            </a:r>
            <a:r>
              <a:rPr lang="cs-CZ" sz="1200" dirty="0"/>
              <a:t> P, </a:t>
            </a:r>
            <a:r>
              <a:rPr lang="cs-CZ" sz="1200" dirty="0" err="1"/>
              <a:t>Curila</a:t>
            </a:r>
            <a:r>
              <a:rPr lang="cs-CZ" sz="1200" dirty="0"/>
              <a:t> K, </a:t>
            </a:r>
            <a:r>
              <a:rPr lang="cs-CZ" sz="1200" dirty="0" err="1"/>
              <a:t>Leinveber</a:t>
            </a:r>
            <a:r>
              <a:rPr lang="cs-CZ" sz="1200" dirty="0"/>
              <a:t> P, et al. </a:t>
            </a:r>
            <a:r>
              <a:rPr lang="en-US" sz="1200" dirty="0"/>
              <a:t>J </a:t>
            </a:r>
            <a:r>
              <a:rPr lang="en-US" sz="1200" dirty="0" err="1"/>
              <a:t>Cardiovasc</a:t>
            </a:r>
            <a:r>
              <a:rPr lang="en-US" sz="1200" dirty="0"/>
              <a:t> </a:t>
            </a:r>
            <a:r>
              <a:rPr lang="en-US" sz="1200" dirty="0" err="1"/>
              <a:t>Electrophysiol</a:t>
            </a:r>
            <a:r>
              <a:rPr lang="en-US" sz="1200" dirty="0"/>
              <a:t>.</a:t>
            </a:r>
          </a:p>
          <a:p>
            <a:r>
              <a:rPr lang="cs-CZ" sz="1200" dirty="0"/>
              <a:t>2020;31:300–307. https://doi.org/10.1111/jce.14299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1531048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Úvod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Ultra-</a:t>
            </a:r>
            <a:r>
              <a:rPr lang="cs-CZ" sz="2400" dirty="0" err="1"/>
              <a:t>high</a:t>
            </a:r>
            <a:r>
              <a:rPr lang="cs-CZ" sz="2400" dirty="0"/>
              <a:t>-</a:t>
            </a:r>
            <a:r>
              <a:rPr lang="cs-CZ" sz="2400" dirty="0" err="1"/>
              <a:t>frequency</a:t>
            </a:r>
            <a:r>
              <a:rPr lang="cs-CZ" sz="2400" dirty="0"/>
              <a:t> (UHF) 14svodové EKG je neinvazivní metoda, která umožňuje lépe posoudit lokální elektrickou aktivaci komor než standardní EKG.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</p:spTree>
    <p:extLst>
      <p:ext uri="{BB962C8B-B14F-4D97-AF65-F5344CB8AC3E}">
        <p14:creationId xmlns:p14="http://schemas.microsoft.com/office/powerpoint/2010/main" val="143092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340768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Cíl</a:t>
            </a:r>
            <a:endParaRPr lang="cs-CZ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potvrdit hypotézu využitelnosti UHF EKG k selekci non-LBBB pacientů k srdeční resynchronizační léčbě (CRT) na základě průkazu elektrické dyssynchronie</a:t>
            </a:r>
          </a:p>
          <a:p>
            <a:endParaRPr lang="cs-CZ" sz="3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</p:spTree>
    <p:extLst>
      <p:ext uri="{BB962C8B-B14F-4D97-AF65-F5344CB8AC3E}">
        <p14:creationId xmlns:p14="http://schemas.microsoft.com/office/powerpoint/2010/main" val="21451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" y="917004"/>
            <a:ext cx="6450168" cy="584214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</p:spTree>
    <p:extLst>
      <p:ext uri="{BB962C8B-B14F-4D97-AF65-F5344CB8AC3E}">
        <p14:creationId xmlns:p14="http://schemas.microsoft.com/office/powerpoint/2010/main" val="171219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6864" y="-11040"/>
            <a:ext cx="7596336" cy="898376"/>
          </a:xfrm>
          <a:prstGeom prst="rect">
            <a:avLst/>
          </a:prstGeom>
          <a:solidFill>
            <a:srgbClr val="1B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651480" y="-11040"/>
            <a:ext cx="1492520" cy="898376"/>
          </a:xfrm>
          <a:prstGeom prst="rect">
            <a:avLst/>
          </a:prstGeom>
          <a:solidFill>
            <a:srgbClr val="B92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340768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Metodika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S použitím UHF EKG jsme analyzovali non-LBBB pacienty, kteří podstoupili implantaci CRT v Krajské nemocnici Liberec (databáze CRT pacientů, 185 pac. RBBB/IVCD).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Byly porovnány skupiny pacientů s IVCD a RBBB a hodnocena přítomnost elektrické </a:t>
            </a:r>
            <a:r>
              <a:rPr lang="cs-CZ" sz="3200" dirty="0" err="1"/>
              <a:t>dyssynchronie</a:t>
            </a:r>
            <a:r>
              <a:rPr lang="cs-CZ" sz="3200" dirty="0"/>
              <a:t> (e-DYS).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09" y="6381328"/>
            <a:ext cx="2309101" cy="3309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207315"/>
            <a:ext cx="6808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UHF </a:t>
            </a:r>
            <a:r>
              <a:rPr lang="cs-CZ" sz="2400" dirty="0" err="1">
                <a:solidFill>
                  <a:schemeClr val="bg1"/>
                </a:solidFill>
              </a:rPr>
              <a:t>ekg</a:t>
            </a:r>
            <a:r>
              <a:rPr lang="cs-CZ" sz="2400" dirty="0">
                <a:solidFill>
                  <a:schemeClr val="bg1"/>
                </a:solidFill>
              </a:rPr>
              <a:t> u CRT pacientů s non-LBBB poruchou vedení</a:t>
            </a:r>
          </a:p>
        </p:txBody>
      </p:sp>
    </p:spTree>
    <p:extLst>
      <p:ext uri="{BB962C8B-B14F-4D97-AF65-F5344CB8AC3E}">
        <p14:creationId xmlns:p14="http://schemas.microsoft.com/office/powerpoint/2010/main" val="2839038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742</Words>
  <Application>Microsoft Office PowerPoint</Application>
  <PresentationFormat>Předvádění na obrazovce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Roubíček Štěpán</cp:lastModifiedBy>
  <cp:revision>213</cp:revision>
  <dcterms:created xsi:type="dcterms:W3CDTF">2013-12-20T21:25:30Z</dcterms:created>
  <dcterms:modified xsi:type="dcterms:W3CDTF">2021-11-09T06:54:48Z</dcterms:modified>
</cp:coreProperties>
</file>