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91" r:id="rId3"/>
    <p:sldId id="280" r:id="rId4"/>
    <p:sldId id="293" r:id="rId5"/>
    <p:sldId id="294" r:id="rId6"/>
    <p:sldId id="289" r:id="rId7"/>
    <p:sldId id="281" r:id="rId8"/>
    <p:sldId id="287" r:id="rId9"/>
    <p:sldId id="282" r:id="rId10"/>
    <p:sldId id="288" r:id="rId11"/>
    <p:sldId id="292" r:id="rId12"/>
    <p:sldId id="290" r:id="rId13"/>
    <p:sldId id="283" r:id="rId14"/>
    <p:sldId id="286" r:id="rId15"/>
    <p:sldId id="284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2325"/>
    <a:srgbClr val="1B4E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76" autoAdjust="0"/>
    <p:restoredTop sz="94349" autoAdjust="0"/>
  </p:normalViewPr>
  <p:slideViewPr>
    <p:cSldViewPr>
      <p:cViewPr varScale="1">
        <p:scale>
          <a:sx n="80" d="100"/>
          <a:sy n="80" d="100"/>
        </p:scale>
        <p:origin x="1464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201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738F63-66F9-41DA-BADF-3FEBF06DF1B5}" type="datetimeFigureOut">
              <a:rPr lang="cs-CZ" smtClean="0"/>
              <a:pPr/>
              <a:t>09.11.2021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0BF7BA-39F4-4273-B0CB-D9C0D704A34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27100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CBF38-64A6-4289-86CB-6AD2EAE90A40}" type="datetimeFigureOut">
              <a:rPr lang="cs-CZ" smtClean="0"/>
              <a:pPr/>
              <a:t>09.11.2021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A9A10-0326-462B-B6D0-1E1F013C170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0234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CBF38-64A6-4289-86CB-6AD2EAE90A40}" type="datetimeFigureOut">
              <a:rPr lang="cs-CZ" smtClean="0"/>
              <a:pPr/>
              <a:t>09.11.2021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A9A10-0326-462B-B6D0-1E1F013C170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8475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CBF38-64A6-4289-86CB-6AD2EAE90A40}" type="datetimeFigureOut">
              <a:rPr lang="cs-CZ" smtClean="0"/>
              <a:pPr/>
              <a:t>09.11.2021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A9A10-0326-462B-B6D0-1E1F013C170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7281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CBF38-64A6-4289-86CB-6AD2EAE90A40}" type="datetimeFigureOut">
              <a:rPr lang="cs-CZ" smtClean="0"/>
              <a:pPr/>
              <a:t>09.11.2021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A9A10-0326-462B-B6D0-1E1F013C170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492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CBF38-64A6-4289-86CB-6AD2EAE90A40}" type="datetimeFigureOut">
              <a:rPr lang="cs-CZ" smtClean="0"/>
              <a:pPr/>
              <a:t>09.11.2021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A9A10-0326-462B-B6D0-1E1F013C170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2639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CBF38-64A6-4289-86CB-6AD2EAE90A40}" type="datetimeFigureOut">
              <a:rPr lang="cs-CZ" smtClean="0"/>
              <a:pPr/>
              <a:t>09.11.2021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A9A10-0326-462B-B6D0-1E1F013C170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0228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CBF38-64A6-4289-86CB-6AD2EAE90A40}" type="datetimeFigureOut">
              <a:rPr lang="cs-CZ" smtClean="0"/>
              <a:pPr/>
              <a:t>09.11.2021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A9A10-0326-462B-B6D0-1E1F013C170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41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CBF38-64A6-4289-86CB-6AD2EAE90A40}" type="datetimeFigureOut">
              <a:rPr lang="cs-CZ" smtClean="0"/>
              <a:pPr/>
              <a:t>09.11.2021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A9A10-0326-462B-B6D0-1E1F013C170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595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CBF38-64A6-4289-86CB-6AD2EAE90A40}" type="datetimeFigureOut">
              <a:rPr lang="cs-CZ" smtClean="0"/>
              <a:pPr/>
              <a:t>09.11.2021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A9A10-0326-462B-B6D0-1E1F013C170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7518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CBF38-64A6-4289-86CB-6AD2EAE90A40}" type="datetimeFigureOut">
              <a:rPr lang="cs-CZ" smtClean="0"/>
              <a:pPr/>
              <a:t>09.11.2021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A9A10-0326-462B-B6D0-1E1F013C170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9972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CBF38-64A6-4289-86CB-6AD2EAE90A40}" type="datetimeFigureOut">
              <a:rPr lang="cs-CZ" smtClean="0"/>
              <a:pPr/>
              <a:t>09.11.2021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A9A10-0326-462B-B6D0-1E1F013C170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3260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1CBF38-64A6-4289-86CB-6AD2EAE90A40}" type="datetimeFigureOut">
              <a:rPr lang="cs-CZ" smtClean="0"/>
              <a:pPr/>
              <a:t>09.11.2021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1A9A10-0326-462B-B6D0-1E1F013C170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0564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/>
          <p:cNvSpPr txBox="1"/>
          <p:nvPr/>
        </p:nvSpPr>
        <p:spPr>
          <a:xfrm>
            <a:off x="539553" y="549823"/>
            <a:ext cx="806489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/>
              <a:t>Hodnocení </a:t>
            </a:r>
            <a:r>
              <a:rPr lang="cs-CZ" sz="3200" dirty="0" err="1"/>
              <a:t>dyssynchronie</a:t>
            </a:r>
            <a:r>
              <a:rPr lang="cs-CZ" sz="3200" dirty="0"/>
              <a:t> levé komory srdeční ultra-vysokofrekvenčním (UHF) EKG u pacientů s non-LBBB poruchou </a:t>
            </a:r>
            <a:r>
              <a:rPr lang="cs-CZ" sz="3200" dirty="0" err="1"/>
              <a:t>nitrokomorového</a:t>
            </a:r>
            <a:r>
              <a:rPr lang="cs-CZ" sz="3200" dirty="0"/>
              <a:t> vedení léčených srdeční </a:t>
            </a:r>
            <a:r>
              <a:rPr lang="cs-CZ" sz="3200" dirty="0" err="1"/>
              <a:t>resynchronizační</a:t>
            </a:r>
            <a:r>
              <a:rPr lang="cs-CZ" sz="3200" dirty="0"/>
              <a:t> terapií</a:t>
            </a:r>
          </a:p>
          <a:p>
            <a:pPr algn="ctr"/>
            <a:endParaRPr lang="cs-CZ" sz="32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539553" y="3745570"/>
            <a:ext cx="75608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/>
              <a:t>T. Roubíček</a:t>
            </a:r>
            <a:r>
              <a:rPr lang="cs-CZ" sz="2000" baseline="30000" dirty="0"/>
              <a:t>1,3</a:t>
            </a:r>
            <a:r>
              <a:rPr lang="cs-CZ" sz="2000" dirty="0"/>
              <a:t>, M. Hodboďová</a:t>
            </a:r>
            <a:r>
              <a:rPr lang="cs-CZ" sz="2000" baseline="30000" dirty="0"/>
              <a:t>1</a:t>
            </a:r>
            <a:r>
              <a:rPr lang="cs-CZ" sz="2000" dirty="0"/>
              <a:t>, J. Pidhorodecký</a:t>
            </a:r>
            <a:r>
              <a:rPr lang="cs-CZ" sz="2000" baseline="30000" dirty="0"/>
              <a:t>1,3</a:t>
            </a:r>
            <a:r>
              <a:rPr lang="cs-CZ" sz="2000" dirty="0"/>
              <a:t>, B. Bitmanová</a:t>
            </a:r>
            <a:r>
              <a:rPr lang="cs-CZ" sz="2000" baseline="30000" dirty="0"/>
              <a:t>1</a:t>
            </a:r>
            <a:r>
              <a:rPr lang="cs-CZ" sz="2000" dirty="0"/>
              <a:t>, J. Černý</a:t>
            </a:r>
            <a:r>
              <a:rPr lang="cs-CZ" sz="2000" baseline="30000" dirty="0"/>
              <a:t>1</a:t>
            </a:r>
            <a:r>
              <a:rPr lang="cs-CZ" sz="2000" dirty="0"/>
              <a:t>, J. Morava</a:t>
            </a:r>
            <a:r>
              <a:rPr lang="cs-CZ" sz="2000" baseline="30000" dirty="0"/>
              <a:t>1,3</a:t>
            </a:r>
            <a:r>
              <a:rPr lang="cs-CZ" sz="2000" dirty="0"/>
              <a:t>, P. Jurák</a:t>
            </a:r>
            <a:r>
              <a:rPr lang="cs-CZ" sz="2000" baseline="30000" dirty="0"/>
              <a:t>2</a:t>
            </a:r>
            <a:r>
              <a:rPr lang="cs-CZ" sz="2000" dirty="0"/>
              <a:t>, R. Polášek</a:t>
            </a:r>
            <a:r>
              <a:rPr lang="cs-CZ" sz="2000" baseline="30000" dirty="0"/>
              <a:t>1,3</a:t>
            </a:r>
            <a:endParaRPr lang="cs-CZ" sz="2000" dirty="0"/>
          </a:p>
          <a:p>
            <a:r>
              <a:rPr lang="cs-CZ" sz="2000" dirty="0"/>
              <a:t> </a:t>
            </a:r>
          </a:p>
          <a:p>
            <a:r>
              <a:rPr lang="cs-CZ" sz="2000" baseline="30000" dirty="0"/>
              <a:t>1</a:t>
            </a:r>
            <a:r>
              <a:rPr lang="cs-CZ" sz="2000" dirty="0"/>
              <a:t>Kardiocentrum, Krajská nemocnice Liberec</a:t>
            </a:r>
          </a:p>
          <a:p>
            <a:r>
              <a:rPr lang="cs-CZ" sz="2000" baseline="30000" dirty="0"/>
              <a:t>2</a:t>
            </a:r>
            <a:r>
              <a:rPr lang="cs-CZ" sz="2000" dirty="0"/>
              <a:t>Ústav přístrojové techniky, Akademie věd České republiky, </a:t>
            </a:r>
            <a:r>
              <a:rPr lang="cs-CZ" sz="2000" dirty="0" err="1"/>
              <a:t>v.v.i</a:t>
            </a:r>
            <a:r>
              <a:rPr lang="cs-CZ" sz="2000" dirty="0"/>
              <a:t>., Brno</a:t>
            </a:r>
          </a:p>
          <a:p>
            <a:r>
              <a:rPr lang="cs-CZ" sz="2000" baseline="30000" dirty="0"/>
              <a:t>3</a:t>
            </a:r>
            <a:r>
              <a:rPr lang="cs-CZ" sz="2000" dirty="0"/>
              <a:t>Fakulta zdravotnických studií, Technická univerzita Liberec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369" y="6309320"/>
            <a:ext cx="2811542" cy="402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820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16864" y="-11040"/>
            <a:ext cx="7596336" cy="898376"/>
          </a:xfrm>
          <a:prstGeom prst="rect">
            <a:avLst/>
          </a:prstGeom>
          <a:solidFill>
            <a:srgbClr val="1B4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7651480" y="-11040"/>
            <a:ext cx="1492520" cy="898376"/>
          </a:xfrm>
          <a:prstGeom prst="rect">
            <a:avLst/>
          </a:prstGeom>
          <a:solidFill>
            <a:srgbClr val="B923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TextovéPole 12"/>
          <p:cNvSpPr txBox="1"/>
          <p:nvPr/>
        </p:nvSpPr>
        <p:spPr>
          <a:xfrm>
            <a:off x="323528" y="1340768"/>
            <a:ext cx="7488832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/>
              <a:t>Charakteristika souboru</a:t>
            </a:r>
          </a:p>
          <a:p>
            <a:endParaRPr lang="cs-CZ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/>
              <a:t>Pacientů		27 (2 ženy, 25 mužů)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/>
              <a:t>Věk při </a:t>
            </a:r>
            <a:r>
              <a:rPr lang="cs-CZ" sz="2400" dirty="0" err="1"/>
              <a:t>impl</a:t>
            </a:r>
            <a:r>
              <a:rPr lang="cs-CZ" sz="2400" dirty="0"/>
              <a:t>. 	72,1 ± 8,9 let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/>
              <a:t>SR			70 %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/>
              <a:t>ICD			89 % (všichni primární prevence NS)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/>
              <a:t>ICHS		74 %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/>
              <a:t>EF LK		28 ± 5%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/>
              <a:t>NYHA		2,8 ± 0,8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809" y="6381328"/>
            <a:ext cx="2309101" cy="330932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395536" y="207315"/>
            <a:ext cx="68089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</a:rPr>
              <a:t>UHF </a:t>
            </a:r>
            <a:r>
              <a:rPr lang="cs-CZ" sz="2400" dirty="0" err="1">
                <a:solidFill>
                  <a:schemeClr val="bg1"/>
                </a:solidFill>
              </a:rPr>
              <a:t>ekg</a:t>
            </a:r>
            <a:r>
              <a:rPr lang="cs-CZ" sz="2400" dirty="0">
                <a:solidFill>
                  <a:schemeClr val="bg1"/>
                </a:solidFill>
              </a:rPr>
              <a:t> u CRT pacientů s non-LBBB poruchou vedení</a:t>
            </a:r>
          </a:p>
        </p:txBody>
      </p:sp>
    </p:spTree>
    <p:extLst>
      <p:ext uri="{BB962C8B-B14F-4D97-AF65-F5344CB8AC3E}">
        <p14:creationId xmlns:p14="http://schemas.microsoft.com/office/powerpoint/2010/main" val="39675937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16864" y="-11040"/>
            <a:ext cx="7596336" cy="898376"/>
          </a:xfrm>
          <a:prstGeom prst="rect">
            <a:avLst/>
          </a:prstGeom>
          <a:solidFill>
            <a:srgbClr val="1B4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7651480" y="-11040"/>
            <a:ext cx="1492520" cy="898376"/>
          </a:xfrm>
          <a:prstGeom prst="rect">
            <a:avLst/>
          </a:prstGeom>
          <a:solidFill>
            <a:srgbClr val="B923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TextovéPole 12"/>
          <p:cNvSpPr txBox="1"/>
          <p:nvPr/>
        </p:nvSpPr>
        <p:spPr>
          <a:xfrm>
            <a:off x="323528" y="1340768"/>
            <a:ext cx="748883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/>
              <a:t>Charakteristika souboru</a:t>
            </a:r>
          </a:p>
          <a:p>
            <a:endParaRPr lang="cs-CZ" sz="2400" dirty="0"/>
          </a:p>
          <a:p>
            <a:r>
              <a:rPr lang="cs-CZ" sz="2400" dirty="0"/>
              <a:t>QRS nativní (</a:t>
            </a:r>
            <a:r>
              <a:rPr lang="cs-CZ" sz="2400" dirty="0" err="1"/>
              <a:t>ms</a:t>
            </a:r>
            <a:r>
              <a:rPr lang="cs-CZ" sz="24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IVCD			148 ± 17 </a:t>
            </a:r>
            <a:r>
              <a:rPr lang="cs-CZ" sz="2400" dirty="0" err="1"/>
              <a:t>ms</a:t>
            </a:r>
            <a:endParaRPr lang="cs-CZ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RBBB (+LAH)	171 ± 19 </a:t>
            </a:r>
            <a:r>
              <a:rPr lang="cs-CZ" sz="2400" dirty="0" err="1"/>
              <a:t>ms</a:t>
            </a:r>
            <a:endParaRPr lang="cs-CZ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sz="2400" dirty="0"/>
          </a:p>
          <a:p>
            <a:r>
              <a:rPr lang="cs-CZ" sz="2400" dirty="0"/>
              <a:t>Klinická indikace CRT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err="1"/>
              <a:t>Resynchronizace</a:t>
            </a:r>
            <a:r>
              <a:rPr lang="cs-CZ" sz="2400" dirty="0"/>
              <a:t>		15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bradykardická		9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err="1"/>
              <a:t>FiS</a:t>
            </a:r>
            <a:r>
              <a:rPr lang="cs-CZ" sz="2400" dirty="0"/>
              <a:t> s RVR před RFA AVN	3</a:t>
            </a:r>
          </a:p>
          <a:p>
            <a:endParaRPr lang="cs-CZ" sz="3200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809" y="6381328"/>
            <a:ext cx="2309101" cy="330932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395536" y="207315"/>
            <a:ext cx="68089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</a:rPr>
              <a:t>UHF </a:t>
            </a:r>
            <a:r>
              <a:rPr lang="cs-CZ" sz="2400" dirty="0" err="1">
                <a:solidFill>
                  <a:schemeClr val="bg1"/>
                </a:solidFill>
              </a:rPr>
              <a:t>ekg</a:t>
            </a:r>
            <a:r>
              <a:rPr lang="cs-CZ" sz="2400" dirty="0">
                <a:solidFill>
                  <a:schemeClr val="bg1"/>
                </a:solidFill>
              </a:rPr>
              <a:t> u CRT pacientů s non-LBBB poruchou vedení</a:t>
            </a:r>
          </a:p>
        </p:txBody>
      </p:sp>
    </p:spTree>
    <p:extLst>
      <p:ext uri="{BB962C8B-B14F-4D97-AF65-F5344CB8AC3E}">
        <p14:creationId xmlns:p14="http://schemas.microsoft.com/office/powerpoint/2010/main" val="41395958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16864" y="-11040"/>
            <a:ext cx="7596336" cy="898376"/>
          </a:xfrm>
          <a:prstGeom prst="rect">
            <a:avLst/>
          </a:prstGeom>
          <a:solidFill>
            <a:srgbClr val="1B4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7651480" y="-11040"/>
            <a:ext cx="1492520" cy="898376"/>
          </a:xfrm>
          <a:prstGeom prst="rect">
            <a:avLst/>
          </a:prstGeom>
          <a:solidFill>
            <a:srgbClr val="B923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TextovéPole 12"/>
          <p:cNvSpPr txBox="1"/>
          <p:nvPr/>
        </p:nvSpPr>
        <p:spPr>
          <a:xfrm>
            <a:off x="323528" y="1340768"/>
            <a:ext cx="74888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/>
              <a:t>Výsledky</a:t>
            </a:r>
          </a:p>
          <a:p>
            <a:endParaRPr lang="cs-CZ" sz="3200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809" y="6381328"/>
            <a:ext cx="2309101" cy="330932"/>
          </a:xfrm>
          <a:prstGeom prst="rect">
            <a:avLst/>
          </a:prstGeom>
        </p:spPr>
      </p:pic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5788295"/>
              </p:ext>
            </p:extLst>
          </p:nvPr>
        </p:nvGraphicFramePr>
        <p:xfrm>
          <a:off x="467544" y="2569523"/>
          <a:ext cx="7828281" cy="12070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206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87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38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176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872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43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 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Počet pacientů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e-DYS (</a:t>
                      </a:r>
                      <a:r>
                        <a:rPr lang="cs-CZ" sz="1800" dirty="0" err="1">
                          <a:effectLst/>
                        </a:rPr>
                        <a:t>ms</a:t>
                      </a:r>
                      <a:r>
                        <a:rPr lang="cs-CZ" sz="1800" dirty="0">
                          <a:effectLst/>
                        </a:rPr>
                        <a:t>)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e-DYS CRT (ms)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P value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IVCD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15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34 ± 21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23 ± 10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0,048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30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RBBB(+LAH)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12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57 ± 16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43 ± 21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0,065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TextovéPole 8"/>
          <p:cNvSpPr txBox="1"/>
          <p:nvPr/>
        </p:nvSpPr>
        <p:spPr>
          <a:xfrm>
            <a:off x="395536" y="207315"/>
            <a:ext cx="68089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</a:rPr>
              <a:t>UHF </a:t>
            </a:r>
            <a:r>
              <a:rPr lang="cs-CZ" sz="2400" dirty="0" err="1">
                <a:solidFill>
                  <a:schemeClr val="bg1"/>
                </a:solidFill>
              </a:rPr>
              <a:t>ekg</a:t>
            </a:r>
            <a:r>
              <a:rPr lang="cs-CZ" sz="2400" dirty="0">
                <a:solidFill>
                  <a:schemeClr val="bg1"/>
                </a:solidFill>
              </a:rPr>
              <a:t> u CRT pacientů s non-LBBB poruchou vedení</a:t>
            </a: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6301948"/>
              </p:ext>
            </p:extLst>
          </p:nvPr>
        </p:nvGraphicFramePr>
        <p:xfrm>
          <a:off x="467544" y="5309928"/>
          <a:ext cx="2370017" cy="2493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87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12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LBBB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87 ± 21 </a:t>
                      </a:r>
                      <a:r>
                        <a:rPr lang="cs-CZ" sz="1600" dirty="0" err="1">
                          <a:effectLst/>
                        </a:rPr>
                        <a:t>ms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Obdélník 5"/>
          <p:cNvSpPr/>
          <p:nvPr/>
        </p:nvSpPr>
        <p:spPr>
          <a:xfrm>
            <a:off x="395536" y="4797152"/>
            <a:ext cx="43018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 e-DYS u pac. s LBBB (19 pacientů)</a:t>
            </a:r>
            <a:endParaRPr lang="cs-CZ" altLang="cs-CZ" sz="32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7109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16864" y="-11040"/>
            <a:ext cx="7596336" cy="898376"/>
          </a:xfrm>
          <a:prstGeom prst="rect">
            <a:avLst/>
          </a:prstGeom>
          <a:solidFill>
            <a:srgbClr val="1B4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7651480" y="-11040"/>
            <a:ext cx="1492520" cy="898376"/>
          </a:xfrm>
          <a:prstGeom prst="rect">
            <a:avLst/>
          </a:prstGeom>
          <a:solidFill>
            <a:srgbClr val="B923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TextovéPole 12"/>
          <p:cNvSpPr txBox="1"/>
          <p:nvPr/>
        </p:nvSpPr>
        <p:spPr>
          <a:xfrm>
            <a:off x="323528" y="1340768"/>
            <a:ext cx="748883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/>
              <a:t>Výsledky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/>
              <a:t>Pacienti s RBBB (+LAH) měli větší e-DYS než pacienti s IVCD (57±16 </a:t>
            </a:r>
            <a:r>
              <a:rPr lang="cs-CZ" sz="3200" dirty="0" err="1"/>
              <a:t>ms</a:t>
            </a:r>
            <a:r>
              <a:rPr lang="cs-CZ" sz="3200" dirty="0"/>
              <a:t> vs. 34±21 </a:t>
            </a:r>
            <a:r>
              <a:rPr lang="cs-CZ" sz="3200" dirty="0" err="1"/>
              <a:t>ms</a:t>
            </a:r>
            <a:r>
              <a:rPr lang="cs-CZ" sz="3200" dirty="0"/>
              <a:t>; p=0,002).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/>
              <a:t>Nejpozdější aktivace u RBBB byla ale ve svodech V1-3 a odpovídá </a:t>
            </a:r>
            <a:r>
              <a:rPr lang="cs-CZ" sz="3200"/>
              <a:t>zpoždění volné stěny </a:t>
            </a:r>
            <a:r>
              <a:rPr lang="cs-CZ" sz="3200" dirty="0"/>
              <a:t>pravé komory.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809" y="6381328"/>
            <a:ext cx="2309101" cy="330932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395536" y="207315"/>
            <a:ext cx="68089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</a:rPr>
              <a:t>UHF </a:t>
            </a:r>
            <a:r>
              <a:rPr lang="cs-CZ" sz="2400" dirty="0" err="1">
                <a:solidFill>
                  <a:schemeClr val="bg1"/>
                </a:solidFill>
              </a:rPr>
              <a:t>ekg</a:t>
            </a:r>
            <a:r>
              <a:rPr lang="cs-CZ" sz="2400" dirty="0">
                <a:solidFill>
                  <a:schemeClr val="bg1"/>
                </a:solidFill>
              </a:rPr>
              <a:t> u CRT pacientů s non-LBBB poruchou vedení</a:t>
            </a:r>
          </a:p>
        </p:txBody>
      </p:sp>
    </p:spTree>
    <p:extLst>
      <p:ext uri="{BB962C8B-B14F-4D97-AF65-F5344CB8AC3E}">
        <p14:creationId xmlns:p14="http://schemas.microsoft.com/office/powerpoint/2010/main" val="21497950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16864" y="-11040"/>
            <a:ext cx="7596336" cy="898376"/>
          </a:xfrm>
          <a:prstGeom prst="rect">
            <a:avLst/>
          </a:prstGeom>
          <a:solidFill>
            <a:srgbClr val="1B4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7651480" y="-11040"/>
            <a:ext cx="1492520" cy="898376"/>
          </a:xfrm>
          <a:prstGeom prst="rect">
            <a:avLst/>
          </a:prstGeom>
          <a:solidFill>
            <a:srgbClr val="B923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TextovéPole 12"/>
          <p:cNvSpPr txBox="1"/>
          <p:nvPr/>
        </p:nvSpPr>
        <p:spPr>
          <a:xfrm>
            <a:off x="323528" y="1340768"/>
            <a:ext cx="748883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/>
              <a:t>Výsledky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Pozdní aktivace ve svodech V5-8 svědčící pro pozdní elektrickou aktivaci LK nebyla nalezena u žádného pacienta s RBBB (+LAH).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Pouze u 3 pacientů s IVCD byla e-DYS nad 50 </a:t>
            </a:r>
            <a:r>
              <a:rPr lang="cs-CZ" sz="2800" dirty="0" err="1"/>
              <a:t>ms</a:t>
            </a:r>
            <a:r>
              <a:rPr lang="cs-CZ" sz="2800" dirty="0"/>
              <a:t> odpovídající </a:t>
            </a:r>
            <a:r>
              <a:rPr lang="cs-CZ" sz="2800" dirty="0" err="1"/>
              <a:t>dyssynchronii</a:t>
            </a:r>
            <a:r>
              <a:rPr lang="cs-CZ" sz="2800" dirty="0"/>
              <a:t> LK srovnatelné s LBBB pacienty.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809" y="6381328"/>
            <a:ext cx="2309101" cy="330932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395536" y="207315"/>
            <a:ext cx="68089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</a:rPr>
              <a:t>UHF </a:t>
            </a:r>
            <a:r>
              <a:rPr lang="cs-CZ" sz="2400" dirty="0" err="1">
                <a:solidFill>
                  <a:schemeClr val="bg1"/>
                </a:solidFill>
              </a:rPr>
              <a:t>ekg</a:t>
            </a:r>
            <a:r>
              <a:rPr lang="cs-CZ" sz="2400" dirty="0">
                <a:solidFill>
                  <a:schemeClr val="bg1"/>
                </a:solidFill>
              </a:rPr>
              <a:t> u CRT pacientů s non-LBBB poruchou vedení</a:t>
            </a:r>
          </a:p>
        </p:txBody>
      </p:sp>
    </p:spTree>
    <p:extLst>
      <p:ext uri="{BB962C8B-B14F-4D97-AF65-F5344CB8AC3E}">
        <p14:creationId xmlns:p14="http://schemas.microsoft.com/office/powerpoint/2010/main" val="21093164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16864" y="-11040"/>
            <a:ext cx="7596336" cy="898376"/>
          </a:xfrm>
          <a:prstGeom prst="rect">
            <a:avLst/>
          </a:prstGeom>
          <a:solidFill>
            <a:srgbClr val="1B4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7651480" y="-11040"/>
            <a:ext cx="1492520" cy="898376"/>
          </a:xfrm>
          <a:prstGeom prst="rect">
            <a:avLst/>
          </a:prstGeom>
          <a:solidFill>
            <a:srgbClr val="B923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TextovéPole 12"/>
          <p:cNvSpPr txBox="1"/>
          <p:nvPr/>
        </p:nvSpPr>
        <p:spPr>
          <a:xfrm>
            <a:off x="323528" y="1340768"/>
            <a:ext cx="748883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/>
              <a:t>Závěr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/>
              <a:t>UHF EKG se ukazuje jako nadějný nástroj k odhalení elektrické </a:t>
            </a:r>
            <a:r>
              <a:rPr lang="cs-CZ" sz="2400" dirty="0" err="1"/>
              <a:t>dyssynchronie</a:t>
            </a:r>
            <a:r>
              <a:rPr lang="cs-CZ" sz="2400" dirty="0"/>
              <a:t> LK u non-LBBB kandidátů srdeční </a:t>
            </a:r>
            <a:r>
              <a:rPr lang="cs-CZ" sz="2400" dirty="0" err="1"/>
              <a:t>resynchronizační</a:t>
            </a:r>
            <a:r>
              <a:rPr lang="cs-CZ" sz="2400" dirty="0"/>
              <a:t> léčby.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/>
              <a:t>Nálezy jsou v souladu s nedostatečným efektem CRT u této skupiny nemocných.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/>
              <a:t>Předmětem dalšího výzkumu bude využitelnost UHF EKG k selekci non-LBBB pacientů k CRT (porovnání parametrů </a:t>
            </a:r>
            <a:r>
              <a:rPr lang="cs-CZ" sz="2400" dirty="0" err="1"/>
              <a:t>intraventrikulární</a:t>
            </a:r>
            <a:r>
              <a:rPr lang="cs-CZ" sz="2400" dirty="0"/>
              <a:t> poruchy vedení – </a:t>
            </a:r>
            <a:r>
              <a:rPr lang="cs-CZ" sz="2400" dirty="0" err="1"/>
              <a:t>Vd</a:t>
            </a:r>
            <a:r>
              <a:rPr lang="cs-CZ" sz="2400" dirty="0"/>
              <a:t> a echokardiografické odpovědi). 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809" y="6381328"/>
            <a:ext cx="2309101" cy="330932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395536" y="207315"/>
            <a:ext cx="68089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</a:rPr>
              <a:t>UHF </a:t>
            </a:r>
            <a:r>
              <a:rPr lang="cs-CZ" sz="2400" dirty="0" err="1">
                <a:solidFill>
                  <a:schemeClr val="bg1"/>
                </a:solidFill>
              </a:rPr>
              <a:t>ekg</a:t>
            </a:r>
            <a:r>
              <a:rPr lang="cs-CZ" sz="2400" dirty="0">
                <a:solidFill>
                  <a:schemeClr val="bg1"/>
                </a:solidFill>
              </a:rPr>
              <a:t> u CRT pacientů s non-LBBB poruchou vedení</a:t>
            </a:r>
          </a:p>
        </p:txBody>
      </p:sp>
    </p:spTree>
    <p:extLst>
      <p:ext uri="{BB962C8B-B14F-4D97-AF65-F5344CB8AC3E}">
        <p14:creationId xmlns:p14="http://schemas.microsoft.com/office/powerpoint/2010/main" val="6752375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16864" y="-11040"/>
            <a:ext cx="7596336" cy="898376"/>
          </a:xfrm>
          <a:prstGeom prst="rect">
            <a:avLst/>
          </a:prstGeom>
          <a:solidFill>
            <a:srgbClr val="1B4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7651480" y="-11040"/>
            <a:ext cx="1492520" cy="898376"/>
          </a:xfrm>
          <a:prstGeom prst="rect">
            <a:avLst/>
          </a:prstGeom>
          <a:solidFill>
            <a:srgbClr val="B923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TextovéPole 12"/>
          <p:cNvSpPr txBox="1"/>
          <p:nvPr/>
        </p:nvSpPr>
        <p:spPr>
          <a:xfrm>
            <a:off x="323528" y="1340768"/>
            <a:ext cx="74888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/>
              <a:t>Konflikt zájmů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Autoři nemají konflikt zájmů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395536" y="207315"/>
            <a:ext cx="68089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</a:rPr>
              <a:t>UHF </a:t>
            </a:r>
            <a:r>
              <a:rPr lang="cs-CZ" sz="2400" dirty="0" err="1">
                <a:solidFill>
                  <a:schemeClr val="bg1"/>
                </a:solidFill>
              </a:rPr>
              <a:t>ekg</a:t>
            </a:r>
            <a:r>
              <a:rPr lang="cs-CZ" sz="2400" dirty="0">
                <a:solidFill>
                  <a:schemeClr val="bg1"/>
                </a:solidFill>
              </a:rPr>
              <a:t> u CRT pacientů s non-LBBB poruchou vedení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809" y="6381328"/>
            <a:ext cx="2309101" cy="330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391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16864" y="-11040"/>
            <a:ext cx="7596336" cy="898376"/>
          </a:xfrm>
          <a:prstGeom prst="rect">
            <a:avLst/>
          </a:prstGeom>
          <a:solidFill>
            <a:srgbClr val="1B4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7651480" y="-11040"/>
            <a:ext cx="1492520" cy="898376"/>
          </a:xfrm>
          <a:prstGeom prst="rect">
            <a:avLst/>
          </a:prstGeom>
          <a:solidFill>
            <a:srgbClr val="B923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TextovéPole 12"/>
          <p:cNvSpPr txBox="1"/>
          <p:nvPr/>
        </p:nvSpPr>
        <p:spPr>
          <a:xfrm>
            <a:off x="323528" y="1340768"/>
            <a:ext cx="7488832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/>
              <a:t>Úvod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/>
              <a:t>QRS tvaru LBBB (hodnocení dle Strausse) je spolehlivým ukazatelem pozdní elektrické aktivace volné stěny levé komory srdeční (LK).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/>
              <a:t>Pacienti s opožděnou aktivací volné stěny LK dle Q-LV dobře odpovídají na CRT.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/>
              <a:t>U pacientů s RBBB/IVCD se jedná o heterogenní skupinu, kde ani při „větším“ rozšíření QRS komplexu nemusí být </a:t>
            </a:r>
            <a:r>
              <a:rPr lang="cs-CZ" sz="2400" dirty="0" err="1"/>
              <a:t>dyssynchronie</a:t>
            </a:r>
            <a:r>
              <a:rPr lang="cs-CZ" sz="2400" dirty="0"/>
              <a:t> LK přítomna.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/>
              <a:t>Třetina pacientů léčených CRT neodpovídá na léčbu.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809" y="6381328"/>
            <a:ext cx="2309101" cy="330932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395536" y="207315"/>
            <a:ext cx="68089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</a:rPr>
              <a:t>UHF </a:t>
            </a:r>
            <a:r>
              <a:rPr lang="cs-CZ" sz="2400" dirty="0" err="1">
                <a:solidFill>
                  <a:schemeClr val="bg1"/>
                </a:solidFill>
              </a:rPr>
              <a:t>ekg</a:t>
            </a:r>
            <a:r>
              <a:rPr lang="cs-CZ" sz="2400" dirty="0">
                <a:solidFill>
                  <a:schemeClr val="bg1"/>
                </a:solidFill>
              </a:rPr>
              <a:t> u CRT pacientů s non-LBBB poruchou vedení</a:t>
            </a:r>
          </a:p>
        </p:txBody>
      </p:sp>
    </p:spTree>
    <p:extLst>
      <p:ext uri="{BB962C8B-B14F-4D97-AF65-F5344CB8AC3E}">
        <p14:creationId xmlns:p14="http://schemas.microsoft.com/office/powerpoint/2010/main" val="2310158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16864" y="-11040"/>
            <a:ext cx="7596336" cy="898376"/>
          </a:xfrm>
          <a:prstGeom prst="rect">
            <a:avLst/>
          </a:prstGeom>
          <a:solidFill>
            <a:srgbClr val="1B4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7651480" y="-11040"/>
            <a:ext cx="1492520" cy="898376"/>
          </a:xfrm>
          <a:prstGeom prst="rect">
            <a:avLst/>
          </a:prstGeom>
          <a:solidFill>
            <a:srgbClr val="B923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TextovéPole 13"/>
          <p:cNvSpPr txBox="1"/>
          <p:nvPr/>
        </p:nvSpPr>
        <p:spPr>
          <a:xfrm>
            <a:off x="395536" y="207315"/>
            <a:ext cx="68089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</a:rPr>
              <a:t>UHF </a:t>
            </a:r>
            <a:r>
              <a:rPr lang="cs-CZ" sz="2400" dirty="0" err="1">
                <a:solidFill>
                  <a:schemeClr val="bg1"/>
                </a:solidFill>
              </a:rPr>
              <a:t>ekg</a:t>
            </a:r>
            <a:r>
              <a:rPr lang="cs-CZ" sz="2400" dirty="0">
                <a:solidFill>
                  <a:schemeClr val="bg1"/>
                </a:solidFill>
              </a:rPr>
              <a:t> u CRT pacientů s non-LBBB poruchou vedení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809" y="6381328"/>
            <a:ext cx="2309101" cy="330932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7889" y="2636912"/>
            <a:ext cx="5358861" cy="3646287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3" y="985465"/>
            <a:ext cx="4416195" cy="2875583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251520" y="6375243"/>
            <a:ext cx="4558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Circ</a:t>
            </a:r>
            <a:r>
              <a:rPr lang="cs-CZ" dirty="0"/>
              <a:t> </a:t>
            </a:r>
            <a:r>
              <a:rPr lang="cs-CZ" dirty="0" err="1"/>
              <a:t>Arrhythm</a:t>
            </a:r>
            <a:r>
              <a:rPr lang="cs-CZ" dirty="0"/>
              <a:t> </a:t>
            </a:r>
            <a:r>
              <a:rPr lang="cs-CZ" dirty="0" err="1"/>
              <a:t>Electrophysiol</a:t>
            </a:r>
            <a:r>
              <a:rPr lang="cs-CZ" dirty="0"/>
              <a:t>. 2014;7:532-542.</a:t>
            </a:r>
          </a:p>
        </p:txBody>
      </p:sp>
    </p:spTree>
    <p:extLst>
      <p:ext uri="{BB962C8B-B14F-4D97-AF65-F5344CB8AC3E}">
        <p14:creationId xmlns:p14="http://schemas.microsoft.com/office/powerpoint/2010/main" val="303488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16864" y="-11040"/>
            <a:ext cx="7596336" cy="898376"/>
          </a:xfrm>
          <a:prstGeom prst="rect">
            <a:avLst/>
          </a:prstGeom>
          <a:solidFill>
            <a:srgbClr val="1B4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7651480" y="-11040"/>
            <a:ext cx="1492520" cy="898376"/>
          </a:xfrm>
          <a:prstGeom prst="rect">
            <a:avLst/>
          </a:prstGeom>
          <a:solidFill>
            <a:srgbClr val="B923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TextovéPole 13"/>
          <p:cNvSpPr txBox="1"/>
          <p:nvPr/>
        </p:nvSpPr>
        <p:spPr>
          <a:xfrm>
            <a:off x="395536" y="207315"/>
            <a:ext cx="68089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</a:rPr>
              <a:t>UHF </a:t>
            </a:r>
            <a:r>
              <a:rPr lang="cs-CZ" sz="2400" dirty="0" err="1">
                <a:solidFill>
                  <a:schemeClr val="bg1"/>
                </a:solidFill>
              </a:rPr>
              <a:t>ekg</a:t>
            </a:r>
            <a:r>
              <a:rPr lang="cs-CZ" sz="2400" dirty="0">
                <a:solidFill>
                  <a:schemeClr val="bg1"/>
                </a:solidFill>
              </a:rPr>
              <a:t> u CRT pacientů s non-LBBB poruchou vedení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809" y="6381328"/>
            <a:ext cx="2309101" cy="330932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7889" y="2636912"/>
            <a:ext cx="5358861" cy="3646287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3" y="985465"/>
            <a:ext cx="4416195" cy="2875583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251520" y="6375243"/>
            <a:ext cx="4558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Circ</a:t>
            </a:r>
            <a:r>
              <a:rPr lang="cs-CZ" dirty="0"/>
              <a:t> </a:t>
            </a:r>
            <a:r>
              <a:rPr lang="cs-CZ" dirty="0" err="1"/>
              <a:t>Arrhythm</a:t>
            </a:r>
            <a:r>
              <a:rPr lang="cs-CZ" dirty="0"/>
              <a:t> </a:t>
            </a:r>
            <a:r>
              <a:rPr lang="cs-CZ" dirty="0" err="1"/>
              <a:t>Electrophysiol</a:t>
            </a:r>
            <a:r>
              <a:rPr lang="cs-CZ" dirty="0"/>
              <a:t>. 2014;7:532-542.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0F797635-E0C6-465B-A1AF-BFA5E0F4A4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460" y="748186"/>
            <a:ext cx="8277225" cy="2581275"/>
          </a:xfrm>
          <a:prstGeom prst="rect">
            <a:avLst/>
          </a:prstGeom>
          <a:ln w="63500">
            <a:solidFill>
              <a:schemeClr val="accent1"/>
            </a:solidFill>
          </a:ln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70814FC7-1112-47A4-AA48-632B4A547B38}"/>
              </a:ext>
            </a:extLst>
          </p:cNvPr>
          <p:cNvSpPr txBox="1"/>
          <p:nvPr/>
        </p:nvSpPr>
        <p:spPr>
          <a:xfrm>
            <a:off x="186409" y="3488522"/>
            <a:ext cx="5832648" cy="120032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cs-CZ" sz="2400" dirty="0"/>
              <a:t>Práce z roku 2005 s analýzou 6 pacientů s RBBB (94 pac. mělo LBBB), 4/6 pacientů s RBBB mělo „QRS typu RBBB </a:t>
            </a:r>
            <a:r>
              <a:rPr lang="cs-CZ" sz="2400" dirty="0" err="1"/>
              <a:t>masking</a:t>
            </a:r>
            <a:r>
              <a:rPr lang="cs-CZ" sz="2400" dirty="0"/>
              <a:t> LBBB“</a:t>
            </a:r>
          </a:p>
        </p:txBody>
      </p:sp>
    </p:spTree>
    <p:extLst>
      <p:ext uri="{BB962C8B-B14F-4D97-AF65-F5344CB8AC3E}">
        <p14:creationId xmlns:p14="http://schemas.microsoft.com/office/powerpoint/2010/main" val="31859240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16864" y="-11040"/>
            <a:ext cx="7596336" cy="898376"/>
          </a:xfrm>
          <a:prstGeom prst="rect">
            <a:avLst/>
          </a:prstGeom>
          <a:solidFill>
            <a:srgbClr val="1B4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7651480" y="-11040"/>
            <a:ext cx="1492520" cy="898376"/>
          </a:xfrm>
          <a:prstGeom prst="rect">
            <a:avLst/>
          </a:prstGeom>
          <a:solidFill>
            <a:srgbClr val="B923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809" y="6381328"/>
            <a:ext cx="2309101" cy="330932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9538" y="1424120"/>
            <a:ext cx="4667372" cy="4416315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251520" y="6379273"/>
            <a:ext cx="40539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err="1"/>
              <a:t>Jurak</a:t>
            </a:r>
            <a:r>
              <a:rPr lang="cs-CZ" sz="1200" dirty="0"/>
              <a:t> P, </a:t>
            </a:r>
            <a:r>
              <a:rPr lang="cs-CZ" sz="1200" dirty="0" err="1"/>
              <a:t>Curila</a:t>
            </a:r>
            <a:r>
              <a:rPr lang="cs-CZ" sz="1200" dirty="0"/>
              <a:t> K, </a:t>
            </a:r>
            <a:r>
              <a:rPr lang="cs-CZ" sz="1200" dirty="0" err="1"/>
              <a:t>Leinveber</a:t>
            </a:r>
            <a:r>
              <a:rPr lang="cs-CZ" sz="1200" dirty="0"/>
              <a:t> P, et al. </a:t>
            </a:r>
            <a:r>
              <a:rPr lang="en-US" sz="1200" dirty="0"/>
              <a:t>J </a:t>
            </a:r>
            <a:r>
              <a:rPr lang="en-US" sz="1200" dirty="0" err="1"/>
              <a:t>Cardiovasc</a:t>
            </a:r>
            <a:r>
              <a:rPr lang="en-US" sz="1200" dirty="0"/>
              <a:t> </a:t>
            </a:r>
            <a:r>
              <a:rPr lang="en-US" sz="1200" dirty="0" err="1"/>
              <a:t>Electrophysiol</a:t>
            </a:r>
            <a:r>
              <a:rPr lang="en-US" sz="1200" dirty="0"/>
              <a:t>.</a:t>
            </a:r>
          </a:p>
          <a:p>
            <a:r>
              <a:rPr lang="cs-CZ" sz="1200" dirty="0"/>
              <a:t>2020;31:300–307. https://doi.org/10.1111/jce.14299</a:t>
            </a:r>
          </a:p>
        </p:txBody>
      </p:sp>
      <p:sp>
        <p:nvSpPr>
          <p:cNvPr id="6" name="Obdélník 5"/>
          <p:cNvSpPr/>
          <p:nvPr/>
        </p:nvSpPr>
        <p:spPr>
          <a:xfrm>
            <a:off x="395536" y="1531048"/>
            <a:ext cx="374441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/>
              <a:t>Úvod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/>
              <a:t>Ultra-</a:t>
            </a:r>
            <a:r>
              <a:rPr lang="cs-CZ" sz="2400" dirty="0" err="1"/>
              <a:t>high</a:t>
            </a:r>
            <a:r>
              <a:rPr lang="cs-CZ" sz="2400" dirty="0"/>
              <a:t>-</a:t>
            </a:r>
            <a:r>
              <a:rPr lang="cs-CZ" sz="2400" dirty="0" err="1"/>
              <a:t>frequency</a:t>
            </a:r>
            <a:r>
              <a:rPr lang="cs-CZ" sz="2400" dirty="0"/>
              <a:t> (UHF) 14svodové EKG je neinvazivní metoda, která umožňuje lépe posoudit lokální elektrickou aktivaci komor než standardní EKG.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395536" y="207315"/>
            <a:ext cx="68089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</a:rPr>
              <a:t>UHF </a:t>
            </a:r>
            <a:r>
              <a:rPr lang="cs-CZ" sz="2400" dirty="0" err="1">
                <a:solidFill>
                  <a:schemeClr val="bg1"/>
                </a:solidFill>
              </a:rPr>
              <a:t>ekg</a:t>
            </a:r>
            <a:r>
              <a:rPr lang="cs-CZ" sz="2400" dirty="0">
                <a:solidFill>
                  <a:schemeClr val="bg1"/>
                </a:solidFill>
              </a:rPr>
              <a:t> u CRT pacientů s non-LBBB poruchou vedení</a:t>
            </a:r>
          </a:p>
        </p:txBody>
      </p:sp>
    </p:spTree>
    <p:extLst>
      <p:ext uri="{BB962C8B-B14F-4D97-AF65-F5344CB8AC3E}">
        <p14:creationId xmlns:p14="http://schemas.microsoft.com/office/powerpoint/2010/main" val="1430927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16864" y="-11040"/>
            <a:ext cx="7596336" cy="898376"/>
          </a:xfrm>
          <a:prstGeom prst="rect">
            <a:avLst/>
          </a:prstGeom>
          <a:solidFill>
            <a:srgbClr val="1B4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7651480" y="-11040"/>
            <a:ext cx="1492520" cy="898376"/>
          </a:xfrm>
          <a:prstGeom prst="rect">
            <a:avLst/>
          </a:prstGeom>
          <a:solidFill>
            <a:srgbClr val="B923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TextovéPole 12"/>
          <p:cNvSpPr txBox="1"/>
          <p:nvPr/>
        </p:nvSpPr>
        <p:spPr>
          <a:xfrm>
            <a:off x="323528" y="1340768"/>
            <a:ext cx="748883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/>
              <a:t>Cíl</a:t>
            </a:r>
            <a:endParaRPr lang="cs-CZ" sz="3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/>
              <a:t>potvrdit hypotézu využitelnosti UHF EKG k selekci non-LBBB pacientů k srdeční resynchronizační léčbě (CRT) na základě průkazu elektrické dyssynchronie</a:t>
            </a:r>
          </a:p>
          <a:p>
            <a:endParaRPr lang="cs-CZ" sz="3200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809" y="6381328"/>
            <a:ext cx="2309101" cy="330932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395536" y="207315"/>
            <a:ext cx="68089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</a:rPr>
              <a:t>UHF </a:t>
            </a:r>
            <a:r>
              <a:rPr lang="cs-CZ" sz="2400" dirty="0" err="1">
                <a:solidFill>
                  <a:schemeClr val="bg1"/>
                </a:solidFill>
              </a:rPr>
              <a:t>ekg</a:t>
            </a:r>
            <a:r>
              <a:rPr lang="cs-CZ" sz="2400" dirty="0">
                <a:solidFill>
                  <a:schemeClr val="bg1"/>
                </a:solidFill>
              </a:rPr>
              <a:t> u CRT pacientů s non-LBBB poruchou vedení</a:t>
            </a:r>
          </a:p>
        </p:txBody>
      </p:sp>
    </p:spTree>
    <p:extLst>
      <p:ext uri="{BB962C8B-B14F-4D97-AF65-F5344CB8AC3E}">
        <p14:creationId xmlns:p14="http://schemas.microsoft.com/office/powerpoint/2010/main" val="2145100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16864" y="-11040"/>
            <a:ext cx="7596336" cy="898376"/>
          </a:xfrm>
          <a:prstGeom prst="rect">
            <a:avLst/>
          </a:prstGeom>
          <a:solidFill>
            <a:srgbClr val="1B4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7651480" y="-11040"/>
            <a:ext cx="1492520" cy="898376"/>
          </a:xfrm>
          <a:prstGeom prst="rect">
            <a:avLst/>
          </a:prstGeom>
          <a:solidFill>
            <a:srgbClr val="B923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809" y="6381328"/>
            <a:ext cx="2309101" cy="330932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33" y="917004"/>
            <a:ext cx="6450168" cy="5842148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395536" y="207315"/>
            <a:ext cx="68089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</a:rPr>
              <a:t>UHF </a:t>
            </a:r>
            <a:r>
              <a:rPr lang="cs-CZ" sz="2400" dirty="0" err="1">
                <a:solidFill>
                  <a:schemeClr val="bg1"/>
                </a:solidFill>
              </a:rPr>
              <a:t>ekg</a:t>
            </a:r>
            <a:r>
              <a:rPr lang="cs-CZ" sz="2400" dirty="0">
                <a:solidFill>
                  <a:schemeClr val="bg1"/>
                </a:solidFill>
              </a:rPr>
              <a:t> u CRT pacientů s non-LBBB poruchou vedení</a:t>
            </a:r>
          </a:p>
        </p:txBody>
      </p:sp>
    </p:spTree>
    <p:extLst>
      <p:ext uri="{BB962C8B-B14F-4D97-AF65-F5344CB8AC3E}">
        <p14:creationId xmlns:p14="http://schemas.microsoft.com/office/powerpoint/2010/main" val="17121915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16864" y="-11040"/>
            <a:ext cx="7596336" cy="898376"/>
          </a:xfrm>
          <a:prstGeom prst="rect">
            <a:avLst/>
          </a:prstGeom>
          <a:solidFill>
            <a:srgbClr val="1B4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7651480" y="-11040"/>
            <a:ext cx="1492520" cy="898376"/>
          </a:xfrm>
          <a:prstGeom prst="rect">
            <a:avLst/>
          </a:prstGeom>
          <a:solidFill>
            <a:srgbClr val="B923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TextovéPole 12"/>
          <p:cNvSpPr txBox="1"/>
          <p:nvPr/>
        </p:nvSpPr>
        <p:spPr>
          <a:xfrm>
            <a:off x="323528" y="1340768"/>
            <a:ext cx="748883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/>
              <a:t>Metodika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/>
              <a:t>S použitím UHF EKG jsme analyzovali non-LBBB pacienty, kteří podstoupili implantaci CRT v Krajské nemocnici Liberec (databáze CRT pacientů, 185 pac. RBBB/IVCD).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/>
              <a:t>Byly porovnány skupiny pacientů s IVCD a RBBB a hodnocena přítomnost elektrické </a:t>
            </a:r>
            <a:r>
              <a:rPr lang="cs-CZ" sz="3200" dirty="0" err="1"/>
              <a:t>dyssynchronie</a:t>
            </a:r>
            <a:r>
              <a:rPr lang="cs-CZ" sz="3200" dirty="0"/>
              <a:t> (e-DYS).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809" y="6381328"/>
            <a:ext cx="2309101" cy="330932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395536" y="207315"/>
            <a:ext cx="68089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</a:rPr>
              <a:t>UHF </a:t>
            </a:r>
            <a:r>
              <a:rPr lang="cs-CZ" sz="2400" dirty="0" err="1">
                <a:solidFill>
                  <a:schemeClr val="bg1"/>
                </a:solidFill>
              </a:rPr>
              <a:t>ekg</a:t>
            </a:r>
            <a:r>
              <a:rPr lang="cs-CZ" sz="2400" dirty="0">
                <a:solidFill>
                  <a:schemeClr val="bg1"/>
                </a:solidFill>
              </a:rPr>
              <a:t> u CRT pacientů s non-LBBB poruchou vedení</a:t>
            </a:r>
          </a:p>
        </p:txBody>
      </p:sp>
    </p:spTree>
    <p:extLst>
      <p:ext uri="{BB962C8B-B14F-4D97-AF65-F5344CB8AC3E}">
        <p14:creationId xmlns:p14="http://schemas.microsoft.com/office/powerpoint/2010/main" val="283903895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1955</TotalTime>
  <Words>742</Words>
  <Application>Microsoft Office PowerPoint</Application>
  <PresentationFormat>Předvádění na obrazovce (4:3)</PresentationFormat>
  <Paragraphs>88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8" baseType="lpstr">
      <vt:lpstr>Arial</vt:lpstr>
      <vt:lpstr>Calibri</vt:lpstr>
      <vt:lpstr>Motiv systému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Uzivatel</dc:creator>
  <cp:lastModifiedBy>Roubíček Štěpán</cp:lastModifiedBy>
  <cp:revision>213</cp:revision>
  <dcterms:created xsi:type="dcterms:W3CDTF">2013-12-20T21:25:30Z</dcterms:created>
  <dcterms:modified xsi:type="dcterms:W3CDTF">2021-11-09T06:54:48Z</dcterms:modified>
</cp:coreProperties>
</file>