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8" r:id="rId3"/>
    <p:sldId id="304" r:id="rId4"/>
    <p:sldId id="305" r:id="rId5"/>
    <p:sldId id="306" r:id="rId6"/>
    <p:sldId id="401" r:id="rId7"/>
    <p:sldId id="307" r:id="rId8"/>
    <p:sldId id="402" r:id="rId9"/>
    <p:sldId id="363" r:id="rId10"/>
    <p:sldId id="364" r:id="rId11"/>
    <p:sldId id="303" r:id="rId12"/>
    <p:sldId id="28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n Bulava" initials="AB" lastIdx="1" clrIdx="0">
    <p:extLst>
      <p:ext uri="{19B8F6BF-5375-455C-9EA6-DF929625EA0E}">
        <p15:presenceInfo xmlns:p15="http://schemas.microsoft.com/office/powerpoint/2012/main" userId="966d1fc4329d9c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2759" autoAdjust="0"/>
  </p:normalViewPr>
  <p:slideViewPr>
    <p:cSldViewPr>
      <p:cViewPr varScale="1">
        <p:scale>
          <a:sx n="101" d="100"/>
          <a:sy n="101" d="100"/>
        </p:scale>
        <p:origin x="25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Before</c:v>
                </c:pt>
              </c:strCache>
            </c:strRef>
          </c:tx>
          <c:invertIfNegative val="0"/>
          <c:cat>
            <c:strRef>
              <c:f>List1!$A$2:$A$4</c:f>
              <c:strCache>
                <c:ptCount val="3"/>
                <c:pt idx="0">
                  <c:v>HR</c:v>
                </c:pt>
                <c:pt idx="1">
                  <c:v>AH</c:v>
                </c:pt>
                <c:pt idx="2">
                  <c:v>WP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54</c:v>
                </c:pt>
                <c:pt idx="1">
                  <c:v>105</c:v>
                </c:pt>
                <c:pt idx="2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34-4BC9-81D8-CBB5C17B9BF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After</c:v>
                </c:pt>
              </c:strCache>
            </c:strRef>
          </c:tx>
          <c:invertIfNegative val="0"/>
          <c:cat>
            <c:strRef>
              <c:f>List1!$A$2:$A$4</c:f>
              <c:strCache>
                <c:ptCount val="3"/>
                <c:pt idx="0">
                  <c:v>HR</c:v>
                </c:pt>
                <c:pt idx="1">
                  <c:v>AH</c:v>
                </c:pt>
                <c:pt idx="2">
                  <c:v>WP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82</c:v>
                </c:pt>
                <c:pt idx="1">
                  <c:v>78</c:v>
                </c:pt>
                <c:pt idx="2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34-4BC9-81D8-CBB5C17B9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545280"/>
        <c:axId val="36546816"/>
      </c:barChart>
      <c:catAx>
        <c:axId val="36545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546816"/>
        <c:crosses val="autoZero"/>
        <c:auto val="1"/>
        <c:lblAlgn val="ctr"/>
        <c:lblOffset val="100"/>
        <c:noMultiLvlLbl val="0"/>
      </c:catAx>
      <c:valAx>
        <c:axId val="36546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5452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Before</c:v>
                </c:pt>
              </c:strCache>
            </c:strRef>
          </c:tx>
          <c:invertIfNegative val="0"/>
          <c:cat>
            <c:strRef>
              <c:f>List1!$A$2:$A$4</c:f>
              <c:strCache>
                <c:ptCount val="3"/>
                <c:pt idx="0">
                  <c:v>Mean HR</c:v>
                </c:pt>
                <c:pt idx="1">
                  <c:v>Min HR</c:v>
                </c:pt>
                <c:pt idx="2">
                  <c:v>Max HR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58</c:v>
                </c:pt>
                <c:pt idx="1">
                  <c:v>39</c:v>
                </c:pt>
                <c:pt idx="2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1-4DF6-B3E4-E3B421BE172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After</c:v>
                </c:pt>
              </c:strCache>
            </c:strRef>
          </c:tx>
          <c:invertIfNegative val="0"/>
          <c:cat>
            <c:strRef>
              <c:f>List1!$A$2:$A$4</c:f>
              <c:strCache>
                <c:ptCount val="3"/>
                <c:pt idx="0">
                  <c:v>Mean HR</c:v>
                </c:pt>
                <c:pt idx="1">
                  <c:v>Min HR</c:v>
                </c:pt>
                <c:pt idx="2">
                  <c:v>Max HR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79</c:v>
                </c:pt>
                <c:pt idx="1">
                  <c:v>57</c:v>
                </c:pt>
                <c:pt idx="2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61-4DF6-B3E4-E3B421BE1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545280"/>
        <c:axId val="36546816"/>
      </c:barChart>
      <c:catAx>
        <c:axId val="36545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546816"/>
        <c:crosses val="autoZero"/>
        <c:auto val="1"/>
        <c:lblAlgn val="ctr"/>
        <c:lblOffset val="100"/>
        <c:noMultiLvlLbl val="0"/>
      </c:catAx>
      <c:valAx>
        <c:axId val="36546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5452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21365-9E02-45E8-984D-183A073E5F9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E040B-B4CC-445D-9883-F0379788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0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9 min + 3 min diskuze,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17:30-18:30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Volná sdělení - Varia – </a:t>
            </a:r>
            <a:r>
              <a:rPr lang="cs-CZ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neuromodulace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neděle 7.11.2021, sál CODEX+SCRIPTUM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2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60%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conduction</a:t>
            </a:r>
            <a:r>
              <a:rPr lang="cs-CZ" dirty="0"/>
              <a:t> </a:t>
            </a:r>
            <a:r>
              <a:rPr lang="cs-CZ" dirty="0" err="1"/>
              <a:t>diseases</a:t>
            </a:r>
            <a:r>
              <a:rPr lang="cs-CZ" dirty="0"/>
              <a:t>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93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00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Altogether</a:t>
            </a:r>
            <a:r>
              <a:rPr lang="cs-CZ" dirty="0"/>
              <a:t> </a:t>
            </a:r>
            <a:r>
              <a:rPr lang="cs-CZ" dirty="0" err="1"/>
              <a:t>acute</a:t>
            </a:r>
            <a:r>
              <a:rPr lang="cs-CZ" dirty="0"/>
              <a:t> + long term </a:t>
            </a:r>
            <a:r>
              <a:rPr lang="cs-CZ" dirty="0" err="1"/>
              <a:t>failures</a:t>
            </a:r>
            <a:r>
              <a:rPr lang="cs-CZ" dirty="0"/>
              <a:t>: 4 = 9%, 91% </a:t>
            </a:r>
            <a:r>
              <a:rPr lang="cs-CZ" dirty="0" err="1"/>
              <a:t>of</a:t>
            </a:r>
            <a:r>
              <a:rPr lang="cs-CZ" dirty="0"/>
              <a:t> long-term </a:t>
            </a:r>
            <a:r>
              <a:rPr lang="cs-CZ" dirty="0" err="1"/>
              <a:t>success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57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/>
              <a:t>, její efektivitu nelze zpochybnit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90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132C133-91FF-4BF6-972E-5C926F5362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7624" y="348297"/>
            <a:ext cx="7406640" cy="1360696"/>
          </a:xfrm>
        </p:spPr>
        <p:txBody>
          <a:bodyPr>
            <a:noAutofit/>
          </a:bodyPr>
          <a:lstStyle/>
          <a:p>
            <a:pPr algn="l"/>
            <a:br>
              <a:rPr lang="en-GB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STŘEDNĚDOBÉ VÝSLEDKY KARDIONEUROABLACE V LÉČBĚ FUNKČNÍCH BRADYKARDIÍ A NEURÁLNĚ ZPROSTŘEDKOVANÝCH SYNKOP</a:t>
            </a:r>
            <a:endParaRPr lang="en-GB" sz="2400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2067694"/>
            <a:ext cx="7740352" cy="1531008"/>
          </a:xfrm>
        </p:spPr>
        <p:txBody>
          <a:bodyPr>
            <a:normAutofit fontScale="92500"/>
          </a:bodyPr>
          <a:lstStyle/>
          <a:p>
            <a:r>
              <a:rPr lang="en-US" dirty="0"/>
              <a:t>Alan Bulava</a:t>
            </a:r>
            <a:r>
              <a:rPr lang="cs-CZ" dirty="0"/>
              <a:t>, David Sitek, Klára Stašková, Jan Tesařík, Jiří </a:t>
            </a:r>
            <a:r>
              <a:rPr lang="cs-CZ" dirty="0" err="1"/>
              <a:t>Haniš</a:t>
            </a:r>
            <a:endParaRPr lang="en-US" dirty="0"/>
          </a:p>
          <a:p>
            <a:r>
              <a:rPr lang="cs-CZ" sz="1800" i="1" dirty="0"/>
              <a:t>Kardiocentrum, Nemocnice České Budějovice, a.s.</a:t>
            </a:r>
          </a:p>
          <a:p>
            <a:r>
              <a:rPr lang="cs-CZ" sz="1800" i="1" dirty="0"/>
              <a:t>ZSF JU v Českých Budějovicích</a:t>
            </a:r>
          </a:p>
          <a:p>
            <a:r>
              <a:rPr lang="cs-CZ" sz="1800" i="1" dirty="0"/>
              <a:t>LF UP Olomouc</a:t>
            </a:r>
            <a:endParaRPr lang="en-US" sz="1800" i="1" dirty="0"/>
          </a:p>
        </p:txBody>
      </p:sp>
      <p:pic>
        <p:nvPicPr>
          <p:cNvPr id="4" name="Picture 5" descr="C:\Users\Alan\Desktop\rsz_up_logo_lf-up_had_cz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13461"/>
            <a:ext cx="2232248" cy="88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lan\Desktop\zsf-ju-rgb-positive-new-20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00582"/>
            <a:ext cx="3168352" cy="48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>
          <a:xfrm>
            <a:off x="1259632" y="3784558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27B2BEDB-B981-4D01-A1C6-A6FE527087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6794" r="4091" b="8349"/>
          <a:stretch/>
        </p:blipFill>
        <p:spPr>
          <a:xfrm>
            <a:off x="7002486" y="3833219"/>
            <a:ext cx="1745978" cy="88344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0DECE4B-8D2B-4028-BC33-72A47E99B3D2}"/>
              </a:ext>
            </a:extLst>
          </p:cNvPr>
          <p:cNvSpPr txBox="1"/>
          <p:nvPr/>
        </p:nvSpPr>
        <p:spPr>
          <a:xfrm>
            <a:off x="3871045" y="4844933"/>
            <a:ext cx="53094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i="1" dirty="0"/>
              <a:t>XVIII. České a slovenské sympozium o arytmiích a trvalé kardiostimulaci, Olomouc, 7.-9.11.2021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295626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DC7B2-D362-45F6-A5CD-FE8E5459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79871"/>
          </a:xfrm>
        </p:spPr>
        <p:txBody>
          <a:bodyPr>
            <a:normAutofit/>
          </a:bodyPr>
          <a:lstStyle/>
          <a:p>
            <a:r>
              <a:rPr lang="cs-CZ" sz="3600" dirty="0"/>
              <a:t>Střednědobé výsledky</a:t>
            </a:r>
            <a:endParaRPr lang="en-US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54993A-9937-4935-A1D4-BBA5A0B92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085850"/>
            <a:ext cx="7498080" cy="3790156"/>
          </a:xfrm>
        </p:spPr>
        <p:txBody>
          <a:bodyPr>
            <a:normAutofit fontScale="70000" lnSpcReduction="20000"/>
          </a:bodyPr>
          <a:lstStyle/>
          <a:p>
            <a:r>
              <a:rPr lang="cs-CZ" sz="2400" dirty="0"/>
              <a:t>N = 42 pac.</a:t>
            </a:r>
          </a:p>
          <a:p>
            <a:r>
              <a:rPr lang="cs-CZ" sz="2400" dirty="0"/>
              <a:t>706 ± 376 dnů (183 – 1463)</a:t>
            </a:r>
          </a:p>
          <a:p>
            <a:r>
              <a:rPr lang="cs-CZ" sz="2400" b="1" u="sng" dirty="0"/>
              <a:t>Symptomatické selhání</a:t>
            </a:r>
            <a:r>
              <a:rPr lang="cs-CZ" sz="2400" dirty="0"/>
              <a:t>: n=1 (42letý muž s DND, opakované epizody bradykardie a AVB, klinicky jako </a:t>
            </a:r>
            <a:r>
              <a:rPr lang="cs-CZ" sz="2400" dirty="0" err="1"/>
              <a:t>presynkopa</a:t>
            </a:r>
            <a:r>
              <a:rPr lang="cs-CZ" sz="2400" dirty="0"/>
              <a:t> - DDDR PM)</a:t>
            </a:r>
            <a:endParaRPr lang="cs-CZ" sz="2400" dirty="0">
              <a:solidFill>
                <a:schemeClr val="accent4"/>
              </a:solidFill>
            </a:endParaRPr>
          </a:p>
          <a:p>
            <a:r>
              <a:rPr lang="cs-CZ" sz="2400" b="1" u="sng" dirty="0"/>
              <a:t>Isolované </a:t>
            </a:r>
            <a:r>
              <a:rPr lang="cs-CZ" sz="2400" b="1" u="sng" dirty="0" err="1"/>
              <a:t>rekurence</a:t>
            </a:r>
            <a:r>
              <a:rPr lang="cs-CZ" sz="2400" b="1" u="sng" dirty="0"/>
              <a:t> synkopy</a:t>
            </a:r>
            <a:r>
              <a:rPr lang="cs-CZ" sz="2400" dirty="0"/>
              <a:t>: n=2 (36letý muž a 39letá žena, oba se SSS – SA a asystolií na ICM), agresivnější </a:t>
            </a:r>
            <a:r>
              <a:rPr lang="cs-CZ" sz="2400" dirty="0" err="1"/>
              <a:t>redo</a:t>
            </a:r>
            <a:r>
              <a:rPr lang="cs-CZ" sz="2400" dirty="0"/>
              <a:t> </a:t>
            </a:r>
            <a:r>
              <a:rPr lang="cs-CZ" sz="2400" dirty="0" err="1"/>
              <a:t>procedure</a:t>
            </a:r>
            <a:r>
              <a:rPr lang="cs-CZ" sz="2400" dirty="0"/>
              <a:t>, výsledky čekáme</a:t>
            </a:r>
          </a:p>
          <a:p>
            <a:r>
              <a:rPr lang="cs-CZ" sz="2400" b="1" u="sng" dirty="0" err="1"/>
              <a:t>Rekurence</a:t>
            </a:r>
            <a:r>
              <a:rPr lang="cs-CZ" sz="2400" b="1" u="sng" dirty="0"/>
              <a:t> </a:t>
            </a:r>
            <a:r>
              <a:rPr lang="cs-CZ" sz="2400" b="1" u="sng" dirty="0" err="1"/>
              <a:t>presynkopy</a:t>
            </a:r>
            <a:r>
              <a:rPr lang="cs-CZ" sz="2400" dirty="0"/>
              <a:t>: n=1 (49letá žena s VSS, 1x </a:t>
            </a:r>
            <a:r>
              <a:rPr lang="cs-CZ" sz="2400" dirty="0" err="1"/>
              <a:t>rekurence</a:t>
            </a:r>
            <a:r>
              <a:rPr lang="cs-CZ" sz="2400" dirty="0"/>
              <a:t> po náročné noční směně, bez zranění)</a:t>
            </a:r>
          </a:p>
          <a:p>
            <a:r>
              <a:rPr lang="cs-CZ" sz="2400" dirty="0"/>
              <a:t>U pac. s VVS (n=14) byl po KNA proveden kontrolní HUTT – absence </a:t>
            </a:r>
            <a:r>
              <a:rPr lang="cs-CZ" sz="2400" dirty="0" err="1"/>
              <a:t>kardioinhibiční</a:t>
            </a:r>
            <a:r>
              <a:rPr lang="cs-CZ" sz="2400" dirty="0"/>
              <a:t> odpovědi u všech, u 5 (35%) jen </a:t>
            </a:r>
            <a:r>
              <a:rPr lang="cs-CZ" sz="2400" dirty="0" err="1"/>
              <a:t>vasodepresorická</a:t>
            </a:r>
            <a:r>
              <a:rPr lang="cs-CZ" sz="2400" dirty="0"/>
              <a:t> odpověď,  u zbytku (65%) zcela negativní</a:t>
            </a:r>
          </a:p>
          <a:p>
            <a:r>
              <a:rPr lang="cs-CZ" sz="2400" b="1" dirty="0"/>
              <a:t>Shrnutí: akutní nebo střednědobé selhání 4 pacienti = 9%, </a:t>
            </a:r>
            <a:r>
              <a:rPr lang="cs-CZ" sz="2400" b="1" dirty="0">
                <a:solidFill>
                  <a:schemeClr val="accent4"/>
                </a:solidFill>
              </a:rPr>
              <a:t>tj. 91% objektivní úspěch 1. výkonu KNA (po </a:t>
            </a:r>
            <a:r>
              <a:rPr lang="cs-CZ" sz="2400" b="1" dirty="0" err="1">
                <a:solidFill>
                  <a:schemeClr val="accent4"/>
                </a:solidFill>
              </a:rPr>
              <a:t>započtění</a:t>
            </a:r>
            <a:r>
              <a:rPr lang="cs-CZ" sz="2400" b="1" dirty="0">
                <a:solidFill>
                  <a:schemeClr val="accent4"/>
                </a:solidFill>
              </a:rPr>
              <a:t> </a:t>
            </a:r>
            <a:r>
              <a:rPr lang="cs-CZ" sz="2400" b="1" dirty="0" err="1">
                <a:solidFill>
                  <a:schemeClr val="accent4"/>
                </a:solidFill>
              </a:rPr>
              <a:t>redo</a:t>
            </a:r>
            <a:r>
              <a:rPr lang="cs-CZ" sz="2400" b="1" dirty="0">
                <a:solidFill>
                  <a:schemeClr val="accent4"/>
                </a:solidFill>
              </a:rPr>
              <a:t> 95%)</a:t>
            </a:r>
          </a:p>
        </p:txBody>
      </p:sp>
    </p:spTree>
    <p:extLst>
      <p:ext uri="{BB962C8B-B14F-4D97-AF65-F5344CB8AC3E}">
        <p14:creationId xmlns:p14="http://schemas.microsoft.com/office/powerpoint/2010/main" val="3201533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78D852-34FA-42A6-9CCA-E82D30DEC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Závěry</a:t>
            </a:r>
            <a:endParaRPr lang="en-GB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5C1736-A54D-4859-9B96-8CBE435DD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Kontrolovaná </a:t>
            </a:r>
            <a:r>
              <a:rPr lang="cs-CZ" sz="2400" dirty="0" err="1"/>
              <a:t>endokardiální</a:t>
            </a:r>
            <a:r>
              <a:rPr lang="cs-CZ" sz="2400" dirty="0"/>
              <a:t> ablace </a:t>
            </a:r>
            <a:r>
              <a:rPr lang="en-US" sz="2400" dirty="0"/>
              <a:t>GPs (</a:t>
            </a:r>
            <a:r>
              <a:rPr lang="cs-CZ" sz="2400" dirty="0"/>
              <a:t>K</a:t>
            </a:r>
            <a:r>
              <a:rPr lang="en-US" sz="2400" dirty="0"/>
              <a:t>NA) </a:t>
            </a:r>
            <a:r>
              <a:rPr lang="cs-CZ" sz="2400" dirty="0"/>
              <a:t>s cílem eliminovat bradykardickou reakci na EKVS je velmi účinná v léčbě VVS a </a:t>
            </a:r>
            <a:r>
              <a:rPr lang="cs-CZ" sz="2400" dirty="0" err="1"/>
              <a:t>vagově</a:t>
            </a:r>
            <a:r>
              <a:rPr lang="cs-CZ" sz="2400" dirty="0"/>
              <a:t> zprostředkovaných bradykardií</a:t>
            </a:r>
            <a:endParaRPr lang="en-US" sz="2400" dirty="0"/>
          </a:p>
          <a:p>
            <a:r>
              <a:rPr lang="cs-CZ" sz="2400" dirty="0"/>
              <a:t>KNA je bezpečná a měla by být nabídnuta zejm. mladším pacientům jako první možná léčba (před zvažováním implantace KS)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2094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62583"/>
            <a:ext cx="8291264" cy="824991"/>
          </a:xfrm>
        </p:spPr>
        <p:txBody>
          <a:bodyPr>
            <a:normAutofit/>
          </a:bodyPr>
          <a:lstStyle/>
          <a:p>
            <a:r>
              <a:rPr lang="cs-CZ" sz="2800" dirty="0"/>
              <a:t>Díky za pozornost…</a:t>
            </a:r>
            <a:endParaRPr lang="en-US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883523" y="3497221"/>
            <a:ext cx="287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Email: alanbulava@seznam.cz</a:t>
            </a:r>
            <a:endParaRPr lang="en-US" dirty="0"/>
          </a:p>
        </p:txBody>
      </p:sp>
      <p:pic>
        <p:nvPicPr>
          <p:cNvPr id="2050" name="Picture 2" descr="C:\Users\Alan\Documents\Č Budejovice\Letecké snímky nemocnice\letecky snimek 1 Horni are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2965"/>
            <a:ext cx="514112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BC4E97F-D97C-4064-ABFC-2CA6A357F7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92965"/>
            <a:ext cx="3131336" cy="224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/>
        </p:nvGraphicFramePr>
        <p:xfrm>
          <a:off x="1302798" y="843558"/>
          <a:ext cx="7013617" cy="4109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266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970137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041704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2894510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820891">
                <a:tc>
                  <a:txBody>
                    <a:bodyPr/>
                    <a:lstStyle/>
                    <a:p>
                      <a:pPr algn="l"/>
                      <a:endParaRPr lang="cs-CZ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464792">
                <a:tc>
                  <a:txBody>
                    <a:bodyPr/>
                    <a:lstStyle/>
                    <a:p>
                      <a:pPr algn="l"/>
                      <a:r>
                        <a:rPr lang="cs-CZ" sz="1200" b="0" dirty="0"/>
                        <a:t>Zaměstnanecký poměr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464792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Vlastník / akcionář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464792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Konzultant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464792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Přednášková činnost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482379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Člen poradních sborů (</a:t>
                      </a:r>
                      <a:r>
                        <a:rPr lang="cs-CZ" sz="1200" dirty="0" err="1"/>
                        <a:t>advisory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boards</a:t>
                      </a:r>
                      <a:r>
                        <a:rPr lang="cs-CZ" sz="1200" dirty="0"/>
                        <a:t>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464792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Podpora výzkumu / granty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482379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Jiné honoráře (např. za klinické studie či registry)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D4B28C08-5017-42C3-B86A-62276E569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76" y="58316"/>
            <a:ext cx="7498080" cy="857250"/>
          </a:xfrm>
        </p:spPr>
        <p:txBody>
          <a:bodyPr>
            <a:normAutofit/>
          </a:bodyPr>
          <a:lstStyle/>
          <a:p>
            <a:r>
              <a:rPr lang="cs-CZ" sz="3600" dirty="0"/>
              <a:t>Deklarace konfliktu zájmů</a:t>
            </a:r>
          </a:p>
        </p:txBody>
      </p:sp>
    </p:spTree>
    <p:extLst>
      <p:ext uri="{BB962C8B-B14F-4D97-AF65-F5344CB8AC3E}">
        <p14:creationId xmlns:p14="http://schemas.microsoft.com/office/powerpoint/2010/main" val="106017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94A6D-6594-41E8-AE1E-8741FE06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Kardioneuroablace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F60F00-4121-4620-8FB0-393561ABF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/>
              <a:t>Léčba vagově indukovaných bradykardií</a:t>
            </a:r>
          </a:p>
          <a:p>
            <a:r>
              <a:rPr lang="cs-CZ"/>
              <a:t>VVS s dominantní kardioinhibiční složkou je převažující indikací</a:t>
            </a:r>
          </a:p>
          <a:p>
            <a:r>
              <a:rPr lang="cs-CZ"/>
              <a:t>Další indikace</a:t>
            </a:r>
          </a:p>
          <a:p>
            <a:pPr lvl="1"/>
            <a:r>
              <a:rPr lang="cs-CZ"/>
              <a:t>Sy karotického sinu (brady)</a:t>
            </a:r>
          </a:p>
          <a:p>
            <a:pPr lvl="1"/>
            <a:r>
              <a:rPr lang="cs-CZ"/>
              <a:t>Paroxysmální AV blokáda se synkopami</a:t>
            </a:r>
          </a:p>
          <a:p>
            <a:pPr lvl="1"/>
            <a:r>
              <a:rPr lang="cs-CZ"/>
              <a:t>Symptomatická sinusová bradykardie/SAB/SA arrests</a:t>
            </a:r>
          </a:p>
          <a:p>
            <a:pPr lvl="1"/>
            <a:r>
              <a:rPr lang="cs-CZ"/>
              <a:t>Aj. vzácné případy</a:t>
            </a:r>
          </a:p>
        </p:txBody>
      </p:sp>
    </p:spTree>
    <p:extLst>
      <p:ext uri="{BB962C8B-B14F-4D97-AF65-F5344CB8AC3E}">
        <p14:creationId xmlns:p14="http://schemas.microsoft.com/office/powerpoint/2010/main" val="516770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7A962C-DEE6-4764-9ED2-17E31C77F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Naše zkušenosti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08D22B-4134-4D56-8D50-AF67EC7DF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085850"/>
            <a:ext cx="7498080" cy="1557908"/>
          </a:xfrm>
        </p:spPr>
        <p:txBody>
          <a:bodyPr>
            <a:normAutofit fontScale="85000" lnSpcReduction="20000"/>
          </a:bodyPr>
          <a:lstStyle/>
          <a:p>
            <a:r>
              <a:rPr lang="cs-CZ" sz="2800" dirty="0"/>
              <a:t>N=43 (2018-2020), věk 41±13 let (19-68)</a:t>
            </a:r>
          </a:p>
          <a:p>
            <a:r>
              <a:rPr lang="cs-CZ" sz="2800" dirty="0"/>
              <a:t>22 mužů (51.2%)</a:t>
            </a:r>
          </a:p>
          <a:p>
            <a:r>
              <a:rPr lang="cs-CZ" sz="2800" dirty="0"/>
              <a:t>BMI 26±4.6</a:t>
            </a:r>
          </a:p>
          <a:p>
            <a:r>
              <a:rPr lang="cs-CZ" sz="2800" dirty="0"/>
              <a:t>Dominantní diagnóza: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90D2AF9-7A3F-46CC-B704-7D0F88F86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755012"/>
              </p:ext>
            </p:extLst>
          </p:nvPr>
        </p:nvGraphicFramePr>
        <p:xfrm>
          <a:off x="1624954" y="2822260"/>
          <a:ext cx="7308734" cy="1612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567">
                  <a:extLst>
                    <a:ext uri="{9D8B030D-6E8A-4147-A177-3AD203B41FA5}">
                      <a16:colId xmlns:a16="http://schemas.microsoft.com/office/drawing/2014/main" val="2768247920"/>
                    </a:ext>
                  </a:extLst>
                </a:gridCol>
                <a:gridCol w="822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168652246"/>
                    </a:ext>
                  </a:extLst>
                </a:gridCol>
                <a:gridCol w="738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2611">
                  <a:extLst>
                    <a:ext uri="{9D8B030D-6E8A-4147-A177-3AD203B41FA5}">
                      <a16:colId xmlns:a16="http://schemas.microsoft.com/office/drawing/2014/main" val="4211151245"/>
                    </a:ext>
                  </a:extLst>
                </a:gridCol>
              </a:tblGrid>
              <a:tr h="486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VVS</a:t>
                      </a:r>
                      <a:r>
                        <a:rPr lang="cs-CZ" sz="1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⁎</a:t>
                      </a:r>
                      <a:endParaRPr lang="en-US" sz="1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Sinus brady</a:t>
                      </a:r>
                      <a:r>
                        <a:rPr lang="en-US" sz="1800" baseline="30000" dirty="0"/>
                        <a:t>$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Sinus </a:t>
                      </a:r>
                      <a:r>
                        <a:rPr lang="cs-CZ" sz="1800" dirty="0" err="1"/>
                        <a:t>arrest</a:t>
                      </a:r>
                      <a:r>
                        <a:rPr lang="en-US" sz="1800" baseline="30000" dirty="0"/>
                        <a:t>$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AVB</a:t>
                      </a:r>
                      <a:r>
                        <a:rPr lang="en-US" sz="1800" baseline="30000" dirty="0"/>
                        <a:t>$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DND</a:t>
                      </a:r>
                      <a:r>
                        <a:rPr lang="en-US" sz="1800" baseline="30000" dirty="0"/>
                        <a:t>$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CSS</a:t>
                      </a:r>
                      <a:r>
                        <a:rPr lang="cs-CZ" sz="1800" baseline="30000" dirty="0"/>
                        <a:t>#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Jiná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r>
                        <a:rPr lang="cs-CZ" sz="1800" dirty="0"/>
                        <a:t>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r>
                        <a:rPr lang="cs-CZ" sz="1800" dirty="0"/>
                        <a:t>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30%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21%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4%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50CBDF07-DD78-4F44-B3FB-EC04D177930C}"/>
              </a:ext>
            </a:extLst>
          </p:cNvPr>
          <p:cNvSpPr txBox="1"/>
          <p:nvPr/>
        </p:nvSpPr>
        <p:spPr>
          <a:xfrm>
            <a:off x="5345933" y="4404836"/>
            <a:ext cx="3415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⁎ </a:t>
            </a:r>
            <a:r>
              <a:rPr lang="en-US" sz="1200" dirty="0"/>
              <a:t>Typic</a:t>
            </a:r>
            <a:r>
              <a:rPr lang="cs-CZ" sz="1200" dirty="0" err="1"/>
              <a:t>ké</a:t>
            </a:r>
            <a:r>
              <a:rPr lang="en-US" sz="1200" dirty="0"/>
              <a:t> symptom</a:t>
            </a:r>
            <a:r>
              <a:rPr lang="cs-CZ" sz="1200" dirty="0"/>
              <a:t>y</a:t>
            </a:r>
            <a:r>
              <a:rPr lang="en-US" sz="1200" dirty="0"/>
              <a:t> a</a:t>
            </a:r>
            <a:r>
              <a:rPr lang="cs-CZ" sz="1200" dirty="0"/>
              <a:t> potvrzení HUTT</a:t>
            </a:r>
          </a:p>
          <a:p>
            <a:r>
              <a:rPr lang="en-US" sz="1200" baseline="30000" dirty="0"/>
              <a:t>$</a:t>
            </a:r>
            <a:r>
              <a:rPr lang="cs-CZ" sz="1200" dirty="0"/>
              <a:t> Dokumentováno na </a:t>
            </a:r>
            <a:r>
              <a:rPr lang="cs-CZ" sz="1200" dirty="0" err="1"/>
              <a:t>Holteru</a:t>
            </a:r>
            <a:r>
              <a:rPr lang="cs-CZ" sz="1200" dirty="0"/>
              <a:t> (7D, ICM)</a:t>
            </a:r>
          </a:p>
          <a:p>
            <a:r>
              <a:rPr lang="cs-CZ" sz="1200" baseline="30000" dirty="0"/>
              <a:t>#</a:t>
            </a:r>
            <a:r>
              <a:rPr lang="cs-CZ" sz="1200" dirty="0"/>
              <a:t> Pozitivní masáž karotického sinu s brady odpovědí</a:t>
            </a:r>
            <a:endParaRPr lang="en-US" sz="1200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A047B2A5-6972-4DCD-8F42-AFE1D2C355E5}"/>
              </a:ext>
            </a:extLst>
          </p:cNvPr>
          <p:cNvSpPr/>
          <p:nvPr/>
        </p:nvSpPr>
        <p:spPr>
          <a:xfrm>
            <a:off x="3419872" y="2822260"/>
            <a:ext cx="3672408" cy="15825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D6BB5A6E-E9C2-4309-8100-276D25A92CCC}"/>
              </a:ext>
            </a:extLst>
          </p:cNvPr>
          <p:cNvSpPr/>
          <p:nvPr/>
        </p:nvSpPr>
        <p:spPr>
          <a:xfrm>
            <a:off x="2503800" y="2818770"/>
            <a:ext cx="885272" cy="158257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5B0EB857-A037-41A5-85A2-A2DD8B84BBEE}"/>
              </a:ext>
            </a:extLst>
          </p:cNvPr>
          <p:cNvGrpSpPr/>
          <p:nvPr/>
        </p:nvGrpSpPr>
        <p:grpSpPr>
          <a:xfrm>
            <a:off x="3923928" y="1995686"/>
            <a:ext cx="2592288" cy="796962"/>
            <a:chOff x="3923928" y="1995686"/>
            <a:chExt cx="2592288" cy="796962"/>
          </a:xfrm>
        </p:grpSpPr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9409E6DB-850F-46C6-9B09-5F685EA3F867}"/>
                </a:ext>
              </a:extLst>
            </p:cNvPr>
            <p:cNvSpPr txBox="1"/>
            <p:nvPr/>
          </p:nvSpPr>
          <p:spPr>
            <a:xfrm>
              <a:off x="4932040" y="1995686"/>
              <a:ext cx="6142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solidFill>
                    <a:srgbClr val="FF0000"/>
                  </a:solidFill>
                </a:rPr>
                <a:t>57%</a:t>
              </a:r>
            </a:p>
          </p:txBody>
        </p:sp>
        <p:sp>
          <p:nvSpPr>
            <p:cNvPr id="9" name="Pravá složená závorka 8">
              <a:extLst>
                <a:ext uri="{FF2B5EF4-FFF2-40B4-BE49-F238E27FC236}">
                  <a16:creationId xmlns:a16="http://schemas.microsoft.com/office/drawing/2014/main" id="{E0CEBDA9-5CA6-40D7-99E7-0E613EFA87CA}"/>
                </a:ext>
              </a:extLst>
            </p:cNvPr>
            <p:cNvSpPr/>
            <p:nvPr/>
          </p:nvSpPr>
          <p:spPr>
            <a:xfrm rot="16200000">
              <a:off x="5004048" y="1280480"/>
              <a:ext cx="432048" cy="2592288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4165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828C86-321F-44B7-AB03-C450F16D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Procedurální parametry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1D35636-9D97-4C5E-97AC-E051D55DC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2623719"/>
            <a:ext cx="4104456" cy="2108271"/>
          </a:xfrm>
        </p:spPr>
        <p:txBody>
          <a:bodyPr>
            <a:normAutofit/>
          </a:bodyPr>
          <a:lstStyle/>
          <a:p>
            <a:r>
              <a:rPr lang="cs-CZ" sz="2000" dirty="0"/>
              <a:t>V CA 100% výkonů</a:t>
            </a:r>
          </a:p>
          <a:p>
            <a:r>
              <a:rPr lang="cs-CZ" sz="2000" dirty="0"/>
              <a:t>Pouze ablace v LS</a:t>
            </a:r>
            <a:r>
              <a:rPr lang="en-US" sz="2000" dirty="0"/>
              <a:t> n=19 (44%)</a:t>
            </a:r>
          </a:p>
          <a:p>
            <a:r>
              <a:rPr lang="cs-CZ" sz="2000" dirty="0" err="1"/>
              <a:t>Biatriální</a:t>
            </a:r>
            <a:r>
              <a:rPr lang="cs-CZ" sz="2000" dirty="0"/>
              <a:t> ablace</a:t>
            </a:r>
            <a:r>
              <a:rPr lang="en-US" sz="2000" dirty="0"/>
              <a:t> n=24 (56%)</a:t>
            </a:r>
          </a:p>
          <a:p>
            <a:r>
              <a:rPr lang="cs-CZ" sz="2000" dirty="0"/>
              <a:t>Komplikace </a:t>
            </a:r>
            <a:r>
              <a:rPr lang="en-US" sz="2000" dirty="0"/>
              <a:t>(</a:t>
            </a:r>
            <a:r>
              <a:rPr lang="cs-CZ" sz="2000" dirty="0"/>
              <a:t>30 denní</a:t>
            </a:r>
            <a:r>
              <a:rPr lang="en-US" sz="2000" dirty="0"/>
              <a:t>): </a:t>
            </a:r>
            <a:r>
              <a:rPr lang="cs-CZ" sz="2000" dirty="0"/>
              <a:t>1x </a:t>
            </a:r>
            <a:r>
              <a:rPr lang="en-US" sz="2000" dirty="0"/>
              <a:t>AV fistula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D6B875F6-AAC0-4F47-83CB-F0B7C3CCB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220521"/>
              </p:ext>
            </p:extLst>
          </p:nvPr>
        </p:nvGraphicFramePr>
        <p:xfrm>
          <a:off x="1300840" y="1217715"/>
          <a:ext cx="7632848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857">
                  <a:extLst>
                    <a:ext uri="{9D8B030D-6E8A-4147-A177-3AD203B41FA5}">
                      <a16:colId xmlns:a16="http://schemas.microsoft.com/office/drawing/2014/main" val="1924115686"/>
                    </a:ext>
                  </a:extLst>
                </a:gridCol>
                <a:gridCol w="1378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Doba výkonu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Skia</a:t>
                      </a:r>
                      <a:r>
                        <a:rPr lang="cs-CZ" sz="1600" dirty="0"/>
                        <a:t> čas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Skia</a:t>
                      </a:r>
                      <a:r>
                        <a:rPr lang="cs-CZ" sz="1600" dirty="0"/>
                        <a:t> expozice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Počet RF aplikací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RF čas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73 ± 23 min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6.4 ± 3.8 min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7535 ± 8403 mGy.cm</a:t>
                      </a:r>
                      <a:r>
                        <a:rPr lang="cs-CZ" sz="1600" baseline="30000" dirty="0"/>
                        <a:t>2</a:t>
                      </a:r>
                      <a:endParaRPr lang="en-US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27 ± 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11.2 ± 5.2 min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40 – 170 min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1.2 – 18.8 min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1089 – 47067 mGy.cm</a:t>
                      </a:r>
                      <a:r>
                        <a:rPr lang="cs-CZ" sz="1600" baseline="30000" dirty="0"/>
                        <a:t>2</a:t>
                      </a:r>
                      <a:endParaRPr lang="en-US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8 – 59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 – 22.3</a:t>
                      </a:r>
                      <a:r>
                        <a:rPr lang="cs-CZ" sz="1600" baseline="0" dirty="0"/>
                        <a:t> min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5883103E-747C-4B63-A7CE-80FFA8D535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2"/>
          <a:stretch/>
        </p:blipFill>
        <p:spPr>
          <a:xfrm>
            <a:off x="4935503" y="2693001"/>
            <a:ext cx="3998185" cy="177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2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0CE1EAA-E0E3-49A2-BC91-AEFD19B4E2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150"/>
            <a:ext cx="9144000" cy="372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51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F3BED-BBBB-4190-8A1B-73D97EF0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-20538"/>
            <a:ext cx="7498080" cy="857250"/>
          </a:xfrm>
        </p:spPr>
        <p:txBody>
          <a:bodyPr>
            <a:normAutofit/>
          </a:bodyPr>
          <a:lstStyle/>
          <a:p>
            <a:r>
              <a:rPr lang="cs-CZ" sz="3600" dirty="0"/>
              <a:t>Akutní výsledky</a:t>
            </a:r>
            <a:endParaRPr lang="en-GB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6A33B8-9728-4FB1-A06C-84DAB9EC3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843558"/>
            <a:ext cx="7498080" cy="1152128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/>
              <a:t>U všech úspěch s výjimkou 1 pacientky </a:t>
            </a:r>
            <a:r>
              <a:rPr lang="en-US" sz="2000" dirty="0"/>
              <a:t>(97%)</a:t>
            </a:r>
            <a:r>
              <a:rPr lang="cs-CZ" sz="2000" dirty="0"/>
              <a:t> -</a:t>
            </a:r>
            <a:r>
              <a:rPr lang="en-US" sz="2000" dirty="0"/>
              <a:t> </a:t>
            </a:r>
            <a:r>
              <a:rPr lang="cs-CZ" sz="2000" dirty="0"/>
              <a:t>58 letá žena se symptomatickou SB,  řešeno </a:t>
            </a:r>
            <a:r>
              <a:rPr lang="en-US" sz="2000" dirty="0"/>
              <a:t>AAIR PM</a:t>
            </a:r>
          </a:p>
          <a:p>
            <a:pPr lvl="1"/>
            <a:r>
              <a:rPr lang="cs-CZ" sz="1800" dirty="0"/>
              <a:t>Zvýšení TF, zlepšené převodní charakteristiky AV uzlu a </a:t>
            </a:r>
            <a:r>
              <a:rPr lang="en-US" sz="1800" dirty="0" err="1"/>
              <a:t>negativ</a:t>
            </a:r>
            <a:r>
              <a:rPr lang="cs-CZ" sz="1800" dirty="0"/>
              <a:t>ní odpověď na </a:t>
            </a:r>
            <a:r>
              <a:rPr lang="en-US" sz="1800" dirty="0"/>
              <a:t>E</a:t>
            </a:r>
            <a:r>
              <a:rPr lang="cs-CZ" sz="1800" dirty="0"/>
              <a:t>K</a:t>
            </a:r>
            <a:r>
              <a:rPr lang="en-US" sz="1800" dirty="0"/>
              <a:t>VS</a:t>
            </a: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E46DA620-858B-418A-84DA-1B692C0D0A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7000014"/>
              </p:ext>
            </p:extLst>
          </p:nvPr>
        </p:nvGraphicFramePr>
        <p:xfrm>
          <a:off x="1619672" y="1779662"/>
          <a:ext cx="457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DDFED9D6-DFCD-45F0-B56B-9B3665F6C18A}"/>
              </a:ext>
            </a:extLst>
          </p:cNvPr>
          <p:cNvSpPr txBox="1"/>
          <p:nvPr/>
        </p:nvSpPr>
        <p:spPr>
          <a:xfrm rot="16200000">
            <a:off x="572206" y="3036146"/>
            <a:ext cx="1826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TF nebo interval v ms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B5CF695-6754-4EC6-8A0D-FB1B4ED2F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592895"/>
              </p:ext>
            </p:extLst>
          </p:nvPr>
        </p:nvGraphicFramePr>
        <p:xfrm>
          <a:off x="5652120" y="1904608"/>
          <a:ext cx="3312368" cy="955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954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HR (min</a:t>
                      </a:r>
                      <a:r>
                        <a:rPr lang="cs-CZ" sz="900" baseline="30000" dirty="0"/>
                        <a:t>-1</a:t>
                      </a:r>
                      <a:r>
                        <a:rPr lang="cs-CZ" sz="900" dirty="0"/>
                        <a:t>)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AH </a:t>
                      </a:r>
                      <a:r>
                        <a:rPr lang="cs-CZ" sz="900" dirty="0" err="1"/>
                        <a:t>int</a:t>
                      </a:r>
                      <a:r>
                        <a:rPr lang="cs-CZ" sz="900" dirty="0"/>
                        <a:t> (ms)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W. </a:t>
                      </a:r>
                      <a:r>
                        <a:rPr lang="cs-CZ" sz="900" dirty="0" err="1"/>
                        <a:t>freq</a:t>
                      </a:r>
                      <a:r>
                        <a:rPr lang="cs-CZ" sz="900" dirty="0"/>
                        <a:t> (min</a:t>
                      </a:r>
                      <a:r>
                        <a:rPr lang="cs-CZ" sz="900" baseline="30000" dirty="0"/>
                        <a:t>-1</a:t>
                      </a:r>
                      <a:r>
                        <a:rPr lang="cs-CZ" sz="900" dirty="0"/>
                        <a:t>)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cs-CZ" sz="900" b="1" dirty="0">
                          <a:solidFill>
                            <a:schemeClr val="bg1"/>
                          </a:solidFill>
                        </a:rPr>
                        <a:t>Před K</a:t>
                      </a:r>
                      <a:r>
                        <a:rPr lang="cs-CZ" sz="900" b="1" baseline="0" dirty="0">
                          <a:solidFill>
                            <a:schemeClr val="bg1"/>
                          </a:solidFill>
                        </a:rPr>
                        <a:t>NA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54</a:t>
                      </a:r>
                      <a:r>
                        <a:rPr lang="cs-CZ" sz="900" baseline="0" dirty="0"/>
                        <a:t> ± 10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105 </a:t>
                      </a:r>
                      <a:r>
                        <a:rPr lang="cs-CZ" sz="900" baseline="0" dirty="0"/>
                        <a:t>± 46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138 </a:t>
                      </a:r>
                      <a:r>
                        <a:rPr lang="cs-CZ" sz="900" baseline="0" dirty="0"/>
                        <a:t>± 36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cs-CZ" sz="900" b="1" dirty="0">
                          <a:solidFill>
                            <a:schemeClr val="bg1"/>
                          </a:solidFill>
                        </a:rPr>
                        <a:t>Po KNA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82</a:t>
                      </a:r>
                      <a:r>
                        <a:rPr lang="cs-CZ" sz="900" baseline="0" dirty="0"/>
                        <a:t> ± 14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79</a:t>
                      </a:r>
                      <a:r>
                        <a:rPr lang="cs-CZ" sz="900" baseline="0" dirty="0"/>
                        <a:t> ± 27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168 </a:t>
                      </a:r>
                      <a:r>
                        <a:rPr lang="cs-CZ" sz="900" baseline="0" dirty="0"/>
                        <a:t>±27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cs-CZ" sz="900" b="1" dirty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900" b="1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&lt;</a:t>
                      </a:r>
                      <a:r>
                        <a:rPr lang="cs-CZ" sz="900" b="1" dirty="0"/>
                        <a:t> 0,0001</a:t>
                      </a:r>
                      <a:endParaRPr lang="en-US" sz="9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&lt;</a:t>
                      </a:r>
                      <a:r>
                        <a:rPr lang="cs-CZ" sz="900" b="1" dirty="0"/>
                        <a:t> 0,0001</a:t>
                      </a:r>
                      <a:endParaRPr lang="en-US" sz="9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&lt;</a:t>
                      </a:r>
                      <a:r>
                        <a:rPr lang="cs-CZ" sz="900" b="1" dirty="0"/>
                        <a:t> 0,0001</a:t>
                      </a:r>
                      <a:endParaRPr lang="en-US" sz="9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BA99CB31-6C58-451E-91CB-0B0E02855459}"/>
              </a:ext>
            </a:extLst>
          </p:cNvPr>
          <p:cNvSpPr txBox="1"/>
          <p:nvPr/>
        </p:nvSpPr>
        <p:spPr>
          <a:xfrm>
            <a:off x="2123728" y="3063756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P </a:t>
            </a:r>
            <a:r>
              <a:rPr lang="en-US" sz="1350" dirty="0"/>
              <a:t>&lt;</a:t>
            </a:r>
            <a:r>
              <a:rPr lang="cs-CZ" sz="1350" dirty="0"/>
              <a:t> 0.0001</a:t>
            </a:r>
            <a:endParaRPr lang="en-US" sz="135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20577D5-5B9A-4CBE-AA02-7891B8CF1E0D}"/>
              </a:ext>
            </a:extLst>
          </p:cNvPr>
          <p:cNvSpPr txBox="1"/>
          <p:nvPr/>
        </p:nvSpPr>
        <p:spPr>
          <a:xfrm>
            <a:off x="3198669" y="2715766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P </a:t>
            </a:r>
            <a:r>
              <a:rPr lang="en-US" sz="1350" dirty="0"/>
              <a:t>&lt;</a:t>
            </a:r>
            <a:r>
              <a:rPr lang="cs-CZ" sz="1350" dirty="0"/>
              <a:t> 0.0001</a:t>
            </a:r>
            <a:endParaRPr lang="en-US" sz="135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6D05553-312A-49B7-8C8B-B41FF3052AA9}"/>
              </a:ext>
            </a:extLst>
          </p:cNvPr>
          <p:cNvSpPr txBox="1"/>
          <p:nvPr/>
        </p:nvSpPr>
        <p:spPr>
          <a:xfrm>
            <a:off x="4278789" y="1851670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P </a:t>
            </a:r>
            <a:r>
              <a:rPr lang="en-US" sz="1350" dirty="0"/>
              <a:t>&lt;</a:t>
            </a:r>
            <a:r>
              <a:rPr lang="cs-CZ" sz="1350" dirty="0"/>
              <a:t> 0.0001</a:t>
            </a:r>
            <a:endParaRPr lang="en-US" sz="135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8B0411C-D7D7-44C1-8F9D-0D4550F19AEF}"/>
              </a:ext>
            </a:extLst>
          </p:cNvPr>
          <p:cNvSpPr txBox="1"/>
          <p:nvPr/>
        </p:nvSpPr>
        <p:spPr>
          <a:xfrm>
            <a:off x="5631673" y="3048768"/>
            <a:ext cx="52450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dirty="0"/>
              <a:t>Před</a:t>
            </a:r>
          </a:p>
          <a:p>
            <a:r>
              <a:rPr lang="cs-CZ" sz="1400" dirty="0"/>
              <a:t>Po </a:t>
            </a:r>
          </a:p>
        </p:txBody>
      </p:sp>
    </p:spTree>
    <p:extLst>
      <p:ext uri="{BB962C8B-B14F-4D97-AF65-F5344CB8AC3E}">
        <p14:creationId xmlns:p14="http://schemas.microsoft.com/office/powerpoint/2010/main" val="4152859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21811FC-DF54-46A0-9908-BDEBA6099C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01"/>
          <a:stretch/>
        </p:blipFill>
        <p:spPr>
          <a:xfrm>
            <a:off x="-1" y="0"/>
            <a:ext cx="5347716" cy="298336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D4558CA-1254-43B9-9165-3E13175FA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1" b="33200"/>
          <a:stretch/>
        </p:blipFill>
        <p:spPr>
          <a:xfrm>
            <a:off x="1403646" y="987574"/>
            <a:ext cx="5347716" cy="298336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6F3354B-D3DF-4586-A999-60FD3256B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99"/>
          <a:stretch/>
        </p:blipFill>
        <p:spPr>
          <a:xfrm>
            <a:off x="3745933" y="2211710"/>
            <a:ext cx="5383128" cy="293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9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47968"/>
            <a:ext cx="7416824" cy="534738"/>
          </a:xfrm>
        </p:spPr>
        <p:txBody>
          <a:bodyPr>
            <a:noAutofit/>
          </a:bodyPr>
          <a:lstStyle/>
          <a:p>
            <a:r>
              <a:rPr lang="cs-CZ" sz="3200" dirty="0"/>
              <a:t>Frekvenční profil</a:t>
            </a:r>
            <a:endParaRPr lang="en-US" sz="32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298330"/>
              </p:ext>
            </p:extLst>
          </p:nvPr>
        </p:nvGraphicFramePr>
        <p:xfrm>
          <a:off x="2411760" y="4124516"/>
          <a:ext cx="4302165" cy="955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1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954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900" dirty="0" err="1"/>
                        <a:t>Prům</a:t>
                      </a:r>
                      <a:r>
                        <a:rPr lang="cs-CZ" sz="900" dirty="0"/>
                        <a:t>. TF (min</a:t>
                      </a:r>
                      <a:r>
                        <a:rPr lang="cs-CZ" sz="900" baseline="30000" dirty="0"/>
                        <a:t>-1</a:t>
                      </a:r>
                      <a:r>
                        <a:rPr lang="cs-CZ" sz="900" dirty="0"/>
                        <a:t>)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Min TF (min</a:t>
                      </a:r>
                      <a:r>
                        <a:rPr lang="cs-CZ" sz="900" baseline="30000" dirty="0"/>
                        <a:t>-1</a:t>
                      </a:r>
                      <a:r>
                        <a:rPr lang="cs-CZ" sz="900" dirty="0"/>
                        <a:t>)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Max TF (min</a:t>
                      </a:r>
                      <a:r>
                        <a:rPr lang="cs-CZ" sz="900" baseline="30000" dirty="0"/>
                        <a:t>-1</a:t>
                      </a:r>
                      <a:r>
                        <a:rPr lang="cs-CZ" sz="900" dirty="0"/>
                        <a:t>)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cs-CZ" sz="900" b="1" dirty="0">
                          <a:solidFill>
                            <a:schemeClr val="bg1"/>
                          </a:solidFill>
                        </a:rPr>
                        <a:t>Před K</a:t>
                      </a:r>
                      <a:r>
                        <a:rPr lang="cs-CZ" sz="900" b="1" baseline="0" dirty="0">
                          <a:solidFill>
                            <a:schemeClr val="bg1"/>
                          </a:solidFill>
                        </a:rPr>
                        <a:t>NA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58</a:t>
                      </a:r>
                      <a:r>
                        <a:rPr lang="cs-CZ" sz="900" baseline="0" dirty="0"/>
                        <a:t> ± 12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39 </a:t>
                      </a:r>
                      <a:r>
                        <a:rPr lang="cs-CZ" sz="900" baseline="0" dirty="0"/>
                        <a:t>± 11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112 </a:t>
                      </a:r>
                      <a:r>
                        <a:rPr lang="cs-CZ" sz="900" baseline="0" dirty="0"/>
                        <a:t>± 31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cs-CZ" sz="900" b="1" dirty="0">
                          <a:solidFill>
                            <a:schemeClr val="bg1"/>
                          </a:solidFill>
                        </a:rPr>
                        <a:t>Po KNA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79</a:t>
                      </a:r>
                      <a:r>
                        <a:rPr lang="cs-CZ" sz="900" baseline="0" dirty="0"/>
                        <a:t> ± 10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58</a:t>
                      </a:r>
                      <a:r>
                        <a:rPr lang="cs-CZ" sz="900" baseline="0" dirty="0"/>
                        <a:t> ± 10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128 </a:t>
                      </a:r>
                      <a:r>
                        <a:rPr lang="cs-CZ" sz="900" baseline="0" dirty="0"/>
                        <a:t>±25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cs-CZ" sz="900" b="1" dirty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900" b="1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&lt;</a:t>
                      </a:r>
                      <a:r>
                        <a:rPr lang="cs-CZ" sz="900" b="1" dirty="0"/>
                        <a:t> 0,0001</a:t>
                      </a:r>
                      <a:endParaRPr lang="en-US" sz="9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&lt;</a:t>
                      </a:r>
                      <a:r>
                        <a:rPr lang="cs-CZ" sz="900" b="1" dirty="0"/>
                        <a:t> 0,0001</a:t>
                      </a:r>
                      <a:endParaRPr lang="en-US" sz="9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900" b="0" dirty="0"/>
                        <a:t>0,005</a:t>
                      </a:r>
                      <a:endParaRPr lang="en-US" sz="9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929223121"/>
              </p:ext>
            </p:extLst>
          </p:nvPr>
        </p:nvGraphicFramePr>
        <p:xfrm>
          <a:off x="2519772" y="1067494"/>
          <a:ext cx="457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113839" y="2031690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P </a:t>
            </a:r>
            <a:r>
              <a:rPr lang="en-US" sz="1350" dirty="0"/>
              <a:t>&lt;</a:t>
            </a:r>
            <a:r>
              <a:rPr lang="cs-CZ" sz="1350" dirty="0"/>
              <a:t> 0.0001</a:t>
            </a:r>
            <a:endParaRPr lang="en-US" sz="135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163338" y="2427734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P </a:t>
            </a:r>
            <a:r>
              <a:rPr lang="en-US" sz="1350" dirty="0"/>
              <a:t>&lt;</a:t>
            </a:r>
            <a:r>
              <a:rPr lang="cs-CZ" sz="1350" dirty="0"/>
              <a:t> 0.0001</a:t>
            </a:r>
            <a:endParaRPr lang="en-US" sz="135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92080" y="1203598"/>
            <a:ext cx="8547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P = 0.005</a:t>
            </a:r>
            <a:endParaRPr lang="en-US" sz="135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7009106-2D01-4B30-AA08-F93964D76B12}"/>
              </a:ext>
            </a:extLst>
          </p:cNvPr>
          <p:cNvSpPr txBox="1"/>
          <p:nvPr/>
        </p:nvSpPr>
        <p:spPr>
          <a:xfrm rot="16200000">
            <a:off x="2212572" y="2375641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TF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4322551-2EC2-4F39-911D-CFCA70592F6B}"/>
              </a:ext>
            </a:extLst>
          </p:cNvPr>
          <p:cNvSpPr txBox="1"/>
          <p:nvPr/>
        </p:nvSpPr>
        <p:spPr>
          <a:xfrm>
            <a:off x="6545106" y="2313946"/>
            <a:ext cx="52450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dirty="0"/>
              <a:t>Před</a:t>
            </a:r>
          </a:p>
          <a:p>
            <a:r>
              <a:rPr lang="cs-CZ" sz="1400" dirty="0"/>
              <a:t>Po </a:t>
            </a:r>
          </a:p>
        </p:txBody>
      </p:sp>
    </p:spTree>
    <p:extLst>
      <p:ext uri="{BB962C8B-B14F-4D97-AF65-F5344CB8AC3E}">
        <p14:creationId xmlns:p14="http://schemas.microsoft.com/office/powerpoint/2010/main" val="3915207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19573</TotalTime>
  <Words>771</Words>
  <Application>Microsoft Office PowerPoint</Application>
  <PresentationFormat>Předvádění na obrazovce (16:9)</PresentationFormat>
  <Paragraphs>154</Paragraphs>
  <Slides>12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Calibri</vt:lpstr>
      <vt:lpstr>Gill Sans MT</vt:lpstr>
      <vt:lpstr>Times New Roman</vt:lpstr>
      <vt:lpstr>Verdana</vt:lpstr>
      <vt:lpstr>Wingdings</vt:lpstr>
      <vt:lpstr>Wingdings 2</vt:lpstr>
      <vt:lpstr>Slunovrat</vt:lpstr>
      <vt:lpstr> STŘEDNĚDOBÉ VÝSLEDKY KARDIONEUROABLACE V LÉČBĚ FUNKČNÍCH BRADYKARDIÍ A NEURÁLNĚ ZPROSTŘEDKOVANÝCH SYNKOP</vt:lpstr>
      <vt:lpstr>Deklarace konfliktu zájmů</vt:lpstr>
      <vt:lpstr>Kardioneuroablace</vt:lpstr>
      <vt:lpstr>Naše zkušenosti</vt:lpstr>
      <vt:lpstr>Procedurální parametry</vt:lpstr>
      <vt:lpstr>Prezentace aplikace PowerPoint</vt:lpstr>
      <vt:lpstr>Akutní výsledky</vt:lpstr>
      <vt:lpstr>Prezentace aplikace PowerPoint</vt:lpstr>
      <vt:lpstr>Frekvenční profil</vt:lpstr>
      <vt:lpstr>Střednědobé výsledky</vt:lpstr>
      <vt:lpstr>Závěry</vt:lpstr>
      <vt:lpstr>Díky za pozornost…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Nový systém panoramatického mapování v léčbě perzistující fibrilace síní a srovnání s konvenčním přístupem v krátkodobém horizontu</dc:title>
  <dc:creator>Alan</dc:creator>
  <cp:lastModifiedBy>Alan Bulava</cp:lastModifiedBy>
  <cp:revision>243</cp:revision>
  <dcterms:created xsi:type="dcterms:W3CDTF">2018-10-17T18:04:34Z</dcterms:created>
  <dcterms:modified xsi:type="dcterms:W3CDTF">2021-11-04T19:34:18Z</dcterms:modified>
</cp:coreProperties>
</file>