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sldIdLst>
    <p:sldId id="256" r:id="rId3"/>
    <p:sldId id="257" r:id="rId4"/>
    <p:sldId id="258" r:id="rId5"/>
    <p:sldId id="269" r:id="rId6"/>
    <p:sldId id="274" r:id="rId7"/>
    <p:sldId id="275" r:id="rId8"/>
    <p:sldId id="259" r:id="rId9"/>
    <p:sldId id="260" r:id="rId10"/>
    <p:sldId id="261" r:id="rId11"/>
    <p:sldId id="265" r:id="rId12"/>
    <p:sldId id="268" r:id="rId13"/>
    <p:sldId id="273" r:id="rId14"/>
    <p:sldId id="276" r:id="rId15"/>
    <p:sldId id="263" r:id="rId16"/>
    <p:sldId id="264" r:id="rId17"/>
  </p:sldIdLst>
  <p:sldSz cx="12192000" cy="6858000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EF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108" y="9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zápatí 3"/>
          <p:cNvSpPr>
            <a:spLocks noGrp="1"/>
          </p:cNvSpPr>
          <p:nvPr>
            <p:ph type="ftr" sz="quarter" idx="10"/>
          </p:nvPr>
        </p:nvSpPr>
        <p:spPr>
          <a:xfrm>
            <a:off x="720000" y="6228000"/>
            <a:ext cx="7920000" cy="252000"/>
          </a:xfrm>
        </p:spPr>
        <p:txBody>
          <a:bodyPr/>
          <a:lstStyle>
            <a:lvl1pPr>
              <a:defRPr sz="1200"/>
            </a:lvl1pPr>
          </a:lstStyle>
          <a:p>
            <a:r>
              <a:rPr lang="cs-CZ"/>
              <a:t>IKK Fakultní nemocnice Brno a Lékařské fakulty Masarykovy univerzity</a:t>
            </a: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970407D-EE58-4A0B-824B-1D3AE42DD9CF}" type="slidenum">
              <a:rPr lang="cs-CZ" altLang="cs-CZ"/>
              <a:pPr/>
              <a:t>‹#›</a:t>
            </a:fld>
            <a:endParaRPr lang="cs-CZ" altLang="cs-CZ" dirty="0"/>
          </a:p>
        </p:txBody>
      </p:sp>
      <p:sp>
        <p:nvSpPr>
          <p:cNvPr id="13" name="Nadpis 12">
            <a:extLst>
              <a:ext uri="{FF2B5EF4-FFF2-40B4-BE49-F238E27FC236}">
                <a16:creationId xmlns:a16="http://schemas.microsoft.com/office/drawing/2014/main" id="{6B0440B8-6781-4DF7-853B-03D5855A8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cs-CZ" dirty="0"/>
          </a:p>
        </p:txBody>
      </p:sp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720000" y="1692002"/>
            <a:ext cx="10753200" cy="4139998"/>
          </a:xfrm>
          <a:prstGeom prst="rect">
            <a:avLst/>
          </a:prstGeom>
        </p:spPr>
        <p:txBody>
          <a:bodyPr/>
          <a:lstStyle>
            <a:lvl1pPr marL="252000" indent="-180000">
              <a:lnSpc>
                <a:spcPct val="150000"/>
              </a:lnSpc>
              <a:buClr>
                <a:schemeClr val="tx2"/>
              </a:buClr>
              <a:buSzPct val="100000"/>
              <a:buFont typeface="Arial" panose="020B0604020202020204" pitchFamily="34" charset="0"/>
              <a:buChar char="̶"/>
              <a:defRPr b="0"/>
            </a:lvl1pPr>
            <a:lvl2pPr marL="504000" indent="-180000">
              <a:lnSpc>
                <a:spcPct val="100000"/>
              </a:lnSpc>
              <a:buClr>
                <a:schemeClr val="tx2"/>
              </a:buClr>
              <a:buFont typeface="Arial" panose="020B0604020202020204" pitchFamily="34" charset="0"/>
              <a:buChar char="̶"/>
              <a:defRPr sz="2000"/>
            </a:lvl2pPr>
            <a:lvl3pPr marL="914400" indent="0">
              <a:buNone/>
              <a:defRPr/>
            </a:lvl3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A5BF20EB-641E-4534-901F-806964C0DB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9224" y="6055200"/>
            <a:ext cx="2032390" cy="59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60840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3997">
          <p15:clr>
            <a:srgbClr val="FBAE40"/>
          </p15:clr>
        </p15:guide>
        <p15:guide id="2" pos="438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cs-CZ" sz="2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60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60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1E8F8A2-0A82-44D3-91BF-75097ED3987B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03.11.2021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590B7DD6-DB91-457E-9EDE-39E295FD814B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4400" b="0" strike="noStrike" spc="-1">
                <a:solidFill>
                  <a:srgbClr val="000000"/>
                </a:solidFill>
                <a:latin typeface="Calibri Light"/>
              </a:rPr>
              <a:t>Kliknutím lze upravit styl.</a:t>
            </a:r>
            <a:endParaRPr lang="cs-CZ" sz="44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>
                <a:solidFill>
                  <a:srgbClr val="000000"/>
                </a:solidFill>
                <a:latin typeface="Calibri"/>
              </a:rPr>
              <a:t>Upravte styly předlohy textu.</a:t>
            </a:r>
          </a:p>
          <a:p>
            <a:pPr marL="864000" lvl="1" indent="-324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400" b="0" strike="noStrike" spc="-1">
                <a:solidFill>
                  <a:srgbClr val="000000"/>
                </a:solidFill>
                <a:latin typeface="Calibri"/>
              </a:rPr>
              <a:t>Druhá úroveň</a:t>
            </a:r>
          </a:p>
          <a:p>
            <a:pPr marL="1296000" lvl="2" indent="-288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solidFill>
                  <a:srgbClr val="000000"/>
                </a:solidFill>
                <a:latin typeface="Calibri"/>
              </a:rPr>
              <a:t>Třetí úroveň</a:t>
            </a:r>
          </a:p>
          <a:p>
            <a:pPr marL="1728000" lvl="3" indent="-216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Čtvrtá úroveň</a:t>
            </a:r>
          </a:p>
          <a:p>
            <a:pPr marL="2160000" lvl="4" indent="-2160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1800" b="0" strike="noStrike" spc="-1">
                <a:solidFill>
                  <a:srgbClr val="000000"/>
                </a:solidFill>
                <a:latin typeface="Calibri"/>
              </a:rPr>
              <a:t>Pátá úroveň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15CE4A7D-A661-4A9A-9BD3-14EF24F9522A}" type="datetime">
              <a:rPr lang="cs-CZ" sz="1200" b="0" strike="noStrike" spc="-1">
                <a:solidFill>
                  <a:srgbClr val="8B8B8B"/>
                </a:solidFill>
                <a:latin typeface="Calibri"/>
              </a:rPr>
              <a:t>03.11.2021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cs-CZ" sz="24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7C1FA40-6A8D-4DA9-B4CC-679A6EBD9D71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www.brugadadrugs.org/" TargetMode="External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Nadpis 1"/>
          <p:cNvSpPr txBox="1"/>
          <p:nvPr/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cs-CZ" sz="5400" b="0" strike="noStrike" spc="-1" dirty="0">
                <a:solidFill>
                  <a:srgbClr val="000000"/>
                </a:solidFill>
                <a:latin typeface="+mj-lt"/>
              </a:rPr>
              <a:t>Od idiopatické fibrilace komor k </a:t>
            </a:r>
            <a:r>
              <a:rPr lang="cs-CZ" sz="5400" b="0" strike="noStrike" spc="-1" dirty="0" err="1">
                <a:solidFill>
                  <a:srgbClr val="000000"/>
                </a:solidFill>
                <a:latin typeface="+mj-lt"/>
              </a:rPr>
              <a:t>Brugada</a:t>
            </a:r>
            <a:r>
              <a:rPr lang="cs-CZ" sz="5400" b="0" strike="noStrike" spc="-1" dirty="0">
                <a:solidFill>
                  <a:srgbClr val="000000"/>
                </a:solidFill>
                <a:latin typeface="+mj-lt"/>
              </a:rPr>
              <a:t> syndromu</a:t>
            </a:r>
          </a:p>
        </p:txBody>
      </p:sp>
      <p:sp>
        <p:nvSpPr>
          <p:cNvPr id="83" name="Podnadpis 2"/>
          <p:cNvSpPr txBox="1"/>
          <p:nvPr/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Kateřina Šebková, Irena Andršová, Tomáš Novotný</a:t>
            </a:r>
            <a:endParaRPr lang="cs-CZ" sz="24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Interní kardiologická klinika FN Brno</a:t>
            </a:r>
            <a:endParaRPr lang="cs-CZ" sz="2400" b="0" strike="noStrike" spc="-1" dirty="0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b="1" dirty="0" smtClean="0"/>
              <a:t>EKG při </a:t>
            </a:r>
            <a:r>
              <a:rPr lang="cs-CZ" sz="2800" b="1" dirty="0" err="1" smtClean="0"/>
              <a:t>ajmalinovem</a:t>
            </a:r>
            <a:r>
              <a:rPr lang="cs-CZ" sz="2800" b="1" dirty="0" smtClean="0"/>
              <a:t> testu</a:t>
            </a:r>
            <a:endParaRPr lang="en-US" sz="28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503" t="52961"/>
          <a:stretch/>
        </p:blipFill>
        <p:spPr>
          <a:xfrm>
            <a:off x="223056" y="2005720"/>
            <a:ext cx="4170881" cy="4471915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5" t="439" r="26592" b="2021"/>
          <a:stretch/>
        </p:blipFill>
        <p:spPr>
          <a:xfrm>
            <a:off x="6818243" y="2005720"/>
            <a:ext cx="4371938" cy="4412975"/>
          </a:xfrm>
          <a:prstGeom prst="rect">
            <a:avLst/>
          </a:prstGeom>
        </p:spPr>
      </p:pic>
      <p:sp>
        <p:nvSpPr>
          <p:cNvPr id="7" name="Šipka doprava 6"/>
          <p:cNvSpPr/>
          <p:nvPr/>
        </p:nvSpPr>
        <p:spPr>
          <a:xfrm>
            <a:off x="4920468" y="3948820"/>
            <a:ext cx="1500809" cy="52677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ovéPole 7"/>
          <p:cNvSpPr txBox="1"/>
          <p:nvPr/>
        </p:nvSpPr>
        <p:spPr>
          <a:xfrm>
            <a:off x="4642173" y="3391758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Podání </a:t>
            </a:r>
            <a:r>
              <a:rPr lang="cs-CZ" dirty="0" err="1" smtClean="0"/>
              <a:t>ajmalinu</a:t>
            </a:r>
            <a:endParaRPr lang="en-US" dirty="0"/>
          </a:p>
        </p:txBody>
      </p:sp>
      <p:sp>
        <p:nvSpPr>
          <p:cNvPr id="9" name="Šipka doprava 8"/>
          <p:cNvSpPr/>
          <p:nvPr/>
        </p:nvSpPr>
        <p:spPr>
          <a:xfrm rot="6516154">
            <a:off x="7968163" y="2516861"/>
            <a:ext cx="696287" cy="48130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120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5 min po podání </a:t>
            </a:r>
            <a:r>
              <a:rPr lang="cs-CZ" sz="2800" b="1" dirty="0" err="1" smtClean="0"/>
              <a:t>ajmalinu</a:t>
            </a:r>
            <a:endParaRPr lang="en-US" sz="2800" b="1" dirty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9824"/>
          <a:stretch/>
        </p:blipFill>
        <p:spPr>
          <a:xfrm>
            <a:off x="838080" y="1590809"/>
            <a:ext cx="5185033" cy="4850296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6490252" y="1590808"/>
            <a:ext cx="48630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Progrese elevace J bodu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V1 1,6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V2 3,19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dirty="0" smtClean="0"/>
              <a:t>V3 1,9 mm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2400" b="1" dirty="0" smtClean="0"/>
              <a:t>V5 2,13 mm</a:t>
            </a:r>
          </a:p>
          <a:p>
            <a:endParaRPr lang="cs-CZ" sz="2400" b="1" dirty="0"/>
          </a:p>
          <a:p>
            <a:r>
              <a:rPr lang="cs-CZ" sz="2400" b="1" dirty="0" smtClean="0"/>
              <a:t>=&gt; Pozitivní </a:t>
            </a:r>
            <a:r>
              <a:rPr lang="cs-CZ" sz="2400" b="1" dirty="0" err="1" smtClean="0"/>
              <a:t>ajmalinový</a:t>
            </a:r>
            <a:r>
              <a:rPr lang="cs-CZ" sz="2400" b="1" dirty="0" smtClean="0"/>
              <a:t> test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718977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2800" b="1" dirty="0" smtClean="0"/>
              <a:t>Léčebná doporučení</a:t>
            </a:r>
            <a:endParaRPr lang="cs-CZ" sz="2800" b="1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/>
          </p:nvPr>
        </p:nvSpPr>
        <p:spPr>
          <a:xfrm>
            <a:off x="704729" y="1355074"/>
            <a:ext cx="10995183" cy="3018621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50000"/>
              </a:lnSpc>
            </a:pPr>
            <a:r>
              <a:rPr lang="cs-CZ" sz="4500" dirty="0" smtClean="0"/>
              <a:t>důsledná </a:t>
            </a:r>
            <a:r>
              <a:rPr lang="cs-CZ" sz="4500" dirty="0" smtClean="0"/>
              <a:t>léčba teplot</a:t>
            </a:r>
          </a:p>
          <a:p>
            <a:pPr>
              <a:lnSpc>
                <a:spcPct val="150000"/>
              </a:lnSpc>
            </a:pPr>
            <a:r>
              <a:rPr lang="cs-CZ" sz="4500" dirty="0" smtClean="0"/>
              <a:t>Omezení konzumace alkoholu</a:t>
            </a:r>
          </a:p>
          <a:p>
            <a:pPr>
              <a:lnSpc>
                <a:spcPct val="150000"/>
              </a:lnSpc>
            </a:pPr>
            <a:r>
              <a:rPr lang="cs-CZ" sz="4500" dirty="0" smtClean="0"/>
              <a:t>Přejídání ?</a:t>
            </a:r>
          </a:p>
          <a:p>
            <a:pPr>
              <a:lnSpc>
                <a:spcPct val="150000"/>
              </a:lnSpc>
            </a:pPr>
            <a:r>
              <a:rPr lang="cs-CZ" sz="4500" dirty="0" smtClean="0"/>
              <a:t>Vyhýbat se lékům  - seznam </a:t>
            </a:r>
            <a:r>
              <a:rPr lang="cs-CZ" sz="4500" b="1" dirty="0" smtClean="0">
                <a:solidFill>
                  <a:srgbClr val="FF0000"/>
                </a:solidFill>
                <a:hlinkClick r:id="rId2"/>
              </a:rPr>
              <a:t>www.brugadadrugs.org</a:t>
            </a:r>
            <a:r>
              <a:rPr lang="cs-CZ" sz="4800" spc="-1" dirty="0">
                <a:solidFill>
                  <a:srgbClr val="000000"/>
                </a:solidFill>
              </a:rPr>
              <a:t> </a:t>
            </a:r>
            <a:endParaRPr lang="cs-CZ" sz="4800" spc="-1" dirty="0" smtClean="0">
              <a:solidFill>
                <a:srgbClr val="000000"/>
              </a:solidFill>
            </a:endParaRPr>
          </a:p>
          <a:p>
            <a:pPr>
              <a:lnSpc>
                <a:spcPct val="150000"/>
              </a:lnSpc>
            </a:pPr>
            <a:r>
              <a:rPr lang="cs-CZ" sz="4800" spc="-1" dirty="0">
                <a:solidFill>
                  <a:srgbClr val="000000"/>
                </a:solidFill>
              </a:rPr>
              <a:t>V</a:t>
            </a:r>
            <a:r>
              <a:rPr lang="cs-CZ" sz="4800" spc="-1" dirty="0" smtClean="0">
                <a:solidFill>
                  <a:srgbClr val="000000"/>
                </a:solidFill>
              </a:rPr>
              <a:t> případě recidivujících arytmických bouří je indikace k nasazení </a:t>
            </a:r>
            <a:r>
              <a:rPr lang="cs-CZ" sz="4800" spc="-1" dirty="0">
                <a:solidFill>
                  <a:srgbClr val="000000"/>
                </a:solidFill>
              </a:rPr>
              <a:t>preparátu chinidin </a:t>
            </a:r>
            <a:endParaRPr lang="cs-CZ" sz="4500" b="1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endParaRPr lang="cs-CZ" sz="4500" b="1" dirty="0">
              <a:solidFill>
                <a:srgbClr val="FF0000"/>
              </a:solidFill>
            </a:endParaRPr>
          </a:p>
          <a:p>
            <a:endParaRPr lang="cs-CZ" sz="1800" dirty="0"/>
          </a:p>
          <a:p>
            <a:endParaRPr lang="cs-CZ" sz="1800" dirty="0"/>
          </a:p>
        </p:txBody>
      </p:sp>
      <p:pic>
        <p:nvPicPr>
          <p:cNvPr id="4" name="Picture 2" descr="C:\Users\User\Desktop\EKG seminář\2019_03_30\2019_03_30\FIKO s ICD výboje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620" y="3766829"/>
            <a:ext cx="6942584" cy="309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1977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Nadpis 1"/>
          <p:cNvSpPr txBox="1"/>
          <p:nvPr/>
        </p:nvSpPr>
        <p:spPr>
          <a:xfrm>
            <a:off x="824760" y="331989"/>
            <a:ext cx="10515240" cy="125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Zástupný symbol pro obsah 2"/>
          <p:cNvSpPr txBox="1"/>
          <p:nvPr/>
        </p:nvSpPr>
        <p:spPr>
          <a:xfrm>
            <a:off x="824760" y="1912129"/>
            <a:ext cx="10515240" cy="2340382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000000"/>
                </a:solidFill>
              </a:rPr>
              <a:t>chinidin </a:t>
            </a:r>
            <a:r>
              <a:rPr lang="cs-CZ" sz="2400" spc="-1" dirty="0" smtClean="0">
                <a:solidFill>
                  <a:srgbClr val="000000"/>
                </a:solidFill>
              </a:rPr>
              <a:t>není 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v </a:t>
            </a:r>
            <a:r>
              <a:rPr lang="cs-CZ" sz="2400" b="0" strike="noStrike" spc="-1" dirty="0">
                <a:solidFill>
                  <a:srgbClr val="000000"/>
                </a:solidFill>
              </a:rPr>
              <a:t>ČR 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registrován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000000"/>
                </a:solidFill>
              </a:rPr>
              <a:t>Nutné schválení revizním lékařem a individuální dovoz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endParaRPr lang="cs-CZ" sz="2400" b="0" strike="noStrike" spc="-1" dirty="0">
              <a:solidFill>
                <a:srgbClr val="000000"/>
              </a:solidFill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Od nasazení této léčby v roce 2019 se již arytmické bouře 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neopakovaly (do té </a:t>
            </a:r>
            <a:r>
              <a:rPr lang="cs-CZ" sz="2400" b="0" strike="noStrike" spc="-1" smtClean="0">
                <a:solidFill>
                  <a:srgbClr val="000000"/>
                </a:solidFill>
              </a:rPr>
              <a:t>doby každý rok).</a:t>
            </a:r>
            <a:endParaRPr lang="cs-CZ" sz="2400" b="0" strike="noStrike" spc="-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384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Nadpis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latin typeface="+mj-lt"/>
              </a:rPr>
              <a:t>Závěr</a:t>
            </a:r>
          </a:p>
        </p:txBody>
      </p:sp>
      <p:sp>
        <p:nvSpPr>
          <p:cNvPr id="100" name="Zástupný symbol pro obsah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Případ poukazuje na nutnost důkladné diagnostiky u všech pacientů po prodělané fibrilaci komor. 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V případě recidiv arytmických bouří je třeba pomýšlet i na vzácnější hereditární arytmie jako je </a:t>
            </a:r>
            <a:r>
              <a:rPr lang="cs-CZ" sz="2400" b="0" strike="noStrike" spc="-1" dirty="0" err="1">
                <a:solidFill>
                  <a:srgbClr val="000000"/>
                </a:solidFill>
              </a:rPr>
              <a:t>Brugada</a:t>
            </a:r>
            <a:r>
              <a:rPr lang="cs-CZ" sz="2400" b="0" strike="noStrike" spc="-1" dirty="0">
                <a:solidFill>
                  <a:srgbClr val="000000"/>
                </a:solidFill>
              </a:rPr>
              <a:t> syndrom. 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Správné stanovení diagnózy umožní zavedení účinné terapie.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Nadpis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679" y="546015"/>
            <a:ext cx="3948304" cy="5730960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952500" y="1114425"/>
            <a:ext cx="4410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 smtClean="0"/>
              <a:t>Děkuji za pozornost</a:t>
            </a:r>
            <a:endParaRPr lang="cs-CZ" sz="2800" b="1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Nadpis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Zástupný symbol pro obsah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cs-CZ" sz="28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638" t="331" r="925" b="1762"/>
          <a:stretch/>
        </p:blipFill>
        <p:spPr>
          <a:xfrm>
            <a:off x="1530625" y="-19878"/>
            <a:ext cx="9104245" cy="67983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Nadpis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latin typeface="+mj-lt"/>
              </a:rPr>
              <a:t>ÚVOD</a:t>
            </a:r>
          </a:p>
        </p:txBody>
      </p:sp>
      <p:sp>
        <p:nvSpPr>
          <p:cNvPr id="87" name="Zástupný symbol pro obsah 2"/>
          <p:cNvSpPr txBox="1"/>
          <p:nvPr/>
        </p:nvSpPr>
        <p:spPr>
          <a:xfrm>
            <a:off x="708525" y="1437075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000000"/>
                </a:solidFill>
                <a:latin typeface="Calibri"/>
                <a:ea typeface="Microsoft YaHei"/>
              </a:rPr>
              <a:t>Fibrilace </a:t>
            </a:r>
            <a:r>
              <a:rPr lang="cs-CZ" sz="24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komor (FK) je </a:t>
            </a:r>
            <a:r>
              <a:rPr lang="cs-CZ" sz="2400" b="0" strike="noStrike" spc="-1" dirty="0" err="1">
                <a:solidFill>
                  <a:srgbClr val="000000"/>
                </a:solidFill>
                <a:latin typeface="Calibri"/>
                <a:ea typeface="Microsoft YaHei"/>
              </a:rPr>
              <a:t>bezpulzová</a:t>
            </a:r>
            <a:r>
              <a:rPr lang="cs-CZ" sz="24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komorová arytmie ohrožující pacienta bezprostředně na životě</a:t>
            </a:r>
            <a:endParaRPr lang="cs-CZ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spc="-1" dirty="0" smtClean="0">
                <a:solidFill>
                  <a:srgbClr val="000000"/>
                </a:solidFill>
                <a:latin typeface="Calibri"/>
                <a:ea typeface="Microsoft YaHei"/>
              </a:rPr>
              <a:t>Příčina</a:t>
            </a:r>
            <a:r>
              <a:rPr lang="cs-CZ" sz="2400" spc="-1" dirty="0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r>
              <a:rPr lang="cs-CZ" sz="2400" spc="-1" dirty="0" smtClean="0">
                <a:solidFill>
                  <a:srgbClr val="000000"/>
                </a:solidFill>
                <a:latin typeface="Calibri"/>
                <a:ea typeface="Microsoft YaHei"/>
              </a:rPr>
              <a:t>nejčastěji</a:t>
            </a:r>
            <a:r>
              <a:rPr lang="cs-CZ" sz="2400" b="0" strike="noStrike" spc="-1" dirty="0" smtClean="0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strukturální (ICHS, AMI) onemocnění srdce nebo hereditární arytmické syndromy</a:t>
            </a:r>
            <a:endParaRPr lang="cs-CZ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spc="-1" dirty="0" smtClean="0">
                <a:solidFill>
                  <a:srgbClr val="000000"/>
                </a:solidFill>
                <a:latin typeface="Calibri"/>
                <a:ea typeface="Microsoft YaHei"/>
              </a:rPr>
              <a:t>Příčina nenalezena =</a:t>
            </a:r>
            <a:r>
              <a:rPr lang="cs-CZ" sz="2400" b="0" strike="noStrike" spc="-1" dirty="0" smtClean="0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tzv. idiopatická fibrilace komor</a:t>
            </a:r>
            <a:endParaRPr lang="cs-CZ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endParaRPr lang="cs-CZ" sz="2400" b="0" strike="noStrike" spc="-1" dirty="0">
              <a:solidFill>
                <a:srgbClr val="000000"/>
              </a:solidFill>
              <a:latin typeface="Calibri"/>
            </a:endParaRPr>
          </a:p>
          <a:p>
            <a:pPr marL="228600" indent="-228240">
              <a:spcBef>
                <a:spcPts val="1417"/>
              </a:spcBef>
              <a:buClr>
                <a:srgbClr val="000000"/>
              </a:buClr>
              <a:buFont typeface="Symbol" charset="2"/>
              <a:buChar char=""/>
            </a:pP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kazuistika popisuje případ </a:t>
            </a:r>
            <a:r>
              <a:rPr lang="cs-CZ" sz="2400" b="0" strike="noStrike" spc="-1" dirty="0" smtClean="0">
                <a:solidFill>
                  <a:srgbClr val="000000"/>
                </a:solidFill>
                <a:latin typeface="Calibri"/>
              </a:rPr>
              <a:t>pacienta se vzácným </a:t>
            </a:r>
            <a:r>
              <a:rPr lang="cs-CZ" sz="2400" b="0" strike="noStrike" spc="-1" dirty="0" err="1">
                <a:solidFill>
                  <a:srgbClr val="000000"/>
                </a:solidFill>
                <a:latin typeface="Calibri"/>
              </a:rPr>
              <a:t>Brugada</a:t>
            </a:r>
            <a:r>
              <a:rPr lang="cs-CZ" sz="24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400" b="0" strike="noStrike" spc="-1" dirty="0" smtClean="0">
                <a:solidFill>
                  <a:srgbClr val="000000"/>
                </a:solidFill>
                <a:latin typeface="Calibri"/>
              </a:rPr>
              <a:t>syndromem, který byl dlouho veden jako idiopatická FK</a:t>
            </a:r>
            <a:endParaRPr lang="cs-CZ" sz="2400" b="0" strike="noStrike" spc="-1" dirty="0">
              <a:solidFill>
                <a:srgbClr val="00000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lang="cs-CZ" sz="36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4" name="Zástupný obsah 6" descr="Obsah obrázku déšť, hejno&#10;&#10;Popis byl vytvořen automaticky">
            <a:extLst>
              <a:ext uri="{FF2B5EF4-FFF2-40B4-BE49-F238E27FC236}">
                <a16:creationId xmlns:a16="http://schemas.microsoft.com/office/drawing/2014/main" id="{FB4B619B-F160-4D97-9310-9E9167E093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94"/>
          <a:stretch/>
        </p:blipFill>
        <p:spPr>
          <a:xfrm>
            <a:off x="6886576" y="4226138"/>
            <a:ext cx="5162550" cy="22518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61855" y="265447"/>
            <a:ext cx="10515240" cy="1325160"/>
          </a:xfrm>
        </p:spPr>
        <p:txBody>
          <a:bodyPr/>
          <a:lstStyle/>
          <a:p>
            <a:r>
              <a:rPr lang="cs-CZ" sz="2800" b="1" dirty="0" err="1">
                <a:latin typeface="Arial" pitchFamily="34" charset="0"/>
                <a:cs typeface="Arial" pitchFamily="34" charset="0"/>
              </a:rPr>
              <a:t>Brugada</a:t>
            </a:r>
            <a:r>
              <a:rPr lang="cs-CZ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cs-CZ" sz="2800" b="1" dirty="0" smtClean="0">
                <a:latin typeface="Arial" pitchFamily="34" charset="0"/>
                <a:cs typeface="Arial" pitchFamily="34" charset="0"/>
              </a:rPr>
              <a:t>syndrom</a:t>
            </a:r>
            <a:endParaRPr lang="cs-CZ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87428" y="737405"/>
            <a:ext cx="3910073" cy="475871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sp>
        <p:nvSpPr>
          <p:cNvPr id="5" name="TextovéPole 4"/>
          <p:cNvSpPr txBox="1"/>
          <p:nvPr/>
        </p:nvSpPr>
        <p:spPr>
          <a:xfrm>
            <a:off x="233300" y="1699361"/>
            <a:ext cx="76438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 smtClean="0"/>
              <a:t>Vzácně dědičné onemocnění s typickým EKG obrazem a zvýšeným rizikem maligních arytmií a náhlé smrti</a:t>
            </a:r>
            <a:endParaRPr lang="cs-CZ" sz="2400" dirty="0">
              <a:solidFill>
                <a:srgbClr val="E91201"/>
              </a:solidFill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233300" y="5730640"/>
            <a:ext cx="432048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b="1" dirty="0" err="1">
                <a:solidFill>
                  <a:srgbClr val="FF0000"/>
                </a:solidFill>
              </a:rPr>
              <a:t>Brugada</a:t>
            </a:r>
            <a:r>
              <a:rPr lang="cs-CZ" sz="1000" b="1" dirty="0">
                <a:solidFill>
                  <a:srgbClr val="FF0000"/>
                </a:solidFill>
              </a:rPr>
              <a:t> P., </a:t>
            </a:r>
            <a:r>
              <a:rPr lang="cs-CZ" sz="1000" b="1" dirty="0" err="1">
                <a:solidFill>
                  <a:srgbClr val="FF0000"/>
                </a:solidFill>
              </a:rPr>
              <a:t>Am</a:t>
            </a:r>
            <a:r>
              <a:rPr lang="cs-CZ" sz="1000" b="1" dirty="0">
                <a:solidFill>
                  <a:srgbClr val="FF0000"/>
                </a:solidFill>
              </a:rPr>
              <a:t> </a:t>
            </a:r>
            <a:r>
              <a:rPr lang="cs-CZ" sz="1000" b="1" dirty="0" err="1">
                <a:solidFill>
                  <a:srgbClr val="FF0000"/>
                </a:solidFill>
              </a:rPr>
              <a:t>Coll</a:t>
            </a:r>
            <a:r>
              <a:rPr lang="cs-CZ" sz="1000" b="1" dirty="0">
                <a:solidFill>
                  <a:srgbClr val="FF0000"/>
                </a:solidFill>
              </a:rPr>
              <a:t> </a:t>
            </a:r>
            <a:r>
              <a:rPr lang="cs-CZ" sz="1000" b="1" dirty="0" err="1">
                <a:solidFill>
                  <a:srgbClr val="FF0000"/>
                </a:solidFill>
              </a:rPr>
              <a:t>Cardiol</a:t>
            </a:r>
            <a:r>
              <a:rPr lang="cs-CZ" sz="1000" b="1" dirty="0">
                <a:solidFill>
                  <a:srgbClr val="FF0000"/>
                </a:solidFill>
              </a:rPr>
              <a:t> 1992</a:t>
            </a:r>
          </a:p>
        </p:txBody>
      </p:sp>
      <p:pic>
        <p:nvPicPr>
          <p:cNvPr id="2050" name="Picture 2" descr="What is new in Brugada syndrome? - ScienceDirect">
            <a:extLst>
              <a:ext uri="{FF2B5EF4-FFF2-40B4-BE49-F238E27FC236}">
                <a16:creationId xmlns:a16="http://schemas.microsoft.com/office/drawing/2014/main" id="{5E4C1B18-CDB5-4601-99E0-BAFFBFB29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2420" y="3181835"/>
            <a:ext cx="3960520" cy="27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933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712913" y="1125538"/>
            <a:ext cx="8820150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cs-CZ" altLang="cs-CZ" sz="2600" dirty="0"/>
              <a:t>- vysoká elevace bodu J (napodobující </a:t>
            </a:r>
            <a:r>
              <a:rPr lang="cs-CZ" altLang="cs-CZ" sz="2600" dirty="0" err="1"/>
              <a:t>BPRTw</a:t>
            </a:r>
            <a:r>
              <a:rPr lang="cs-CZ" altLang="cs-CZ" sz="2600" dirty="0"/>
              <a:t>) + </a:t>
            </a:r>
            <a:r>
              <a:rPr lang="cs-CZ" altLang="cs-CZ" sz="2600" dirty="0" err="1"/>
              <a:t>negat</a:t>
            </a:r>
            <a:r>
              <a:rPr lang="cs-CZ" altLang="cs-CZ" sz="2600" dirty="0"/>
              <a:t> T</a:t>
            </a:r>
          </a:p>
        </p:txBody>
      </p:sp>
      <p:pic>
        <p:nvPicPr>
          <p:cNvPr id="5" name="Obrázek 7" descr="Brugada_typ_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1" t="28867" r="7475" b="3284"/>
          <a:stretch>
            <a:fillRect/>
          </a:stretch>
        </p:blipFill>
        <p:spPr bwMode="auto">
          <a:xfrm>
            <a:off x="1103313" y="1835150"/>
            <a:ext cx="8829675" cy="489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Elipsa 8"/>
          <p:cNvSpPr>
            <a:spLocks noChangeArrowheads="1"/>
          </p:cNvSpPr>
          <p:nvPr/>
        </p:nvSpPr>
        <p:spPr bwMode="auto">
          <a:xfrm>
            <a:off x="6837363" y="2202826"/>
            <a:ext cx="914400" cy="136842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sp>
        <p:nvSpPr>
          <p:cNvPr id="7" name="TextovéPole 1"/>
          <p:cNvSpPr txBox="1">
            <a:spLocks noChangeArrowheads="1"/>
          </p:cNvSpPr>
          <p:nvPr/>
        </p:nvSpPr>
        <p:spPr bwMode="auto">
          <a:xfrm>
            <a:off x="3040656" y="188913"/>
            <a:ext cx="471110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cs-CZ" altLang="cs-CZ" sz="3600" dirty="0" err="1" smtClean="0"/>
              <a:t>Brugadovské</a:t>
            </a:r>
            <a:r>
              <a:rPr lang="cs-CZ" altLang="cs-CZ" sz="3600" dirty="0" smtClean="0"/>
              <a:t> </a:t>
            </a:r>
            <a:r>
              <a:rPr lang="cs-CZ" altLang="cs-CZ" sz="3600" dirty="0"/>
              <a:t>EKG typ I</a:t>
            </a:r>
          </a:p>
        </p:txBody>
      </p:sp>
      <p:cxnSp>
        <p:nvCxnSpPr>
          <p:cNvPr id="8" name="Přímá spojnice 3"/>
          <p:cNvCxnSpPr>
            <a:cxnSpLocks noChangeShapeType="1"/>
          </p:cNvCxnSpPr>
          <p:nvPr/>
        </p:nvCxnSpPr>
        <p:spPr bwMode="auto">
          <a:xfrm>
            <a:off x="1538288" y="908050"/>
            <a:ext cx="9144000" cy="0"/>
          </a:xfrm>
          <a:prstGeom prst="line">
            <a:avLst/>
          </a:prstGeom>
          <a:noFill/>
          <a:ln w="15875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9" name="Obrázek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651" y="3090449"/>
            <a:ext cx="8208912" cy="3702464"/>
          </a:xfrm>
          <a:prstGeom prst="rect">
            <a:avLst/>
          </a:prstGeom>
        </p:spPr>
      </p:pic>
      <p:sp>
        <p:nvSpPr>
          <p:cNvPr id="10" name="Elipsa 8"/>
          <p:cNvSpPr>
            <a:spLocks noChangeArrowheads="1"/>
          </p:cNvSpPr>
          <p:nvPr/>
        </p:nvSpPr>
        <p:spPr bwMode="auto">
          <a:xfrm>
            <a:off x="2660477" y="3284984"/>
            <a:ext cx="914400" cy="1368425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cs-CZ" altLang="cs-CZ" sz="2400"/>
          </a:p>
        </p:txBody>
      </p:sp>
      <p:cxnSp>
        <p:nvCxnSpPr>
          <p:cNvPr id="11" name="Přímá spojnice 10"/>
          <p:cNvCxnSpPr/>
          <p:nvPr/>
        </p:nvCxnSpPr>
        <p:spPr>
          <a:xfrm>
            <a:off x="6394512" y="4577655"/>
            <a:ext cx="864096" cy="936104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Přímá spojnice 11"/>
          <p:cNvCxnSpPr/>
          <p:nvPr/>
        </p:nvCxnSpPr>
        <p:spPr>
          <a:xfrm flipH="1">
            <a:off x="6477000" y="4701964"/>
            <a:ext cx="699120" cy="791815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166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Obdélník 1"/>
          <p:cNvSpPr>
            <a:spLocks noChangeArrowheads="1"/>
          </p:cNvSpPr>
          <p:nvPr/>
        </p:nvSpPr>
        <p:spPr bwMode="auto">
          <a:xfrm>
            <a:off x="390525" y="1027113"/>
            <a:ext cx="5543550" cy="39549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cs-CZ" altLang="cs-CZ" sz="4000" dirty="0">
                <a:solidFill>
                  <a:srgbClr val="FF0000"/>
                </a:solidFill>
              </a:rPr>
              <a:t>Diagnóza </a:t>
            </a:r>
            <a:r>
              <a:rPr lang="cs-CZ" altLang="cs-CZ" sz="4000" dirty="0" err="1">
                <a:solidFill>
                  <a:srgbClr val="FF0000"/>
                </a:solidFill>
              </a:rPr>
              <a:t>BrS</a:t>
            </a:r>
            <a:r>
              <a:rPr lang="cs-CZ" altLang="cs-CZ" sz="4000" dirty="0">
                <a:solidFill>
                  <a:srgbClr val="FF0000"/>
                </a:solidFill>
              </a:rPr>
              <a:t>: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cs-CZ" altLang="cs-CZ" sz="2800" dirty="0" smtClean="0"/>
              <a:t>elevace </a:t>
            </a:r>
            <a:r>
              <a:rPr lang="cs-CZ" altLang="cs-CZ" sz="2800" dirty="0"/>
              <a:t>ST segmentu typ </a:t>
            </a:r>
            <a:r>
              <a:rPr lang="cs-CZ" altLang="cs-CZ" sz="2800" dirty="0" smtClean="0"/>
              <a:t>1 ≥2 mm </a:t>
            </a:r>
            <a:endParaRPr lang="cs-CZ" altLang="cs-CZ" sz="2800" dirty="0"/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cs-CZ" altLang="cs-CZ" sz="2800" dirty="0"/>
              <a:t>alespoň v jednom z pravých </a:t>
            </a:r>
            <a:r>
              <a:rPr lang="cs-CZ" altLang="cs-CZ" sz="2800" dirty="0" err="1"/>
              <a:t>prekordiálních</a:t>
            </a:r>
            <a:r>
              <a:rPr lang="cs-CZ" altLang="cs-CZ" sz="2800" dirty="0"/>
              <a:t> svodů V1, V2 umístěných ve 2., 3. nebo 4. mezižebří </a:t>
            </a:r>
          </a:p>
          <a:p>
            <a:pPr marL="342900" indent="-342900">
              <a:spcBef>
                <a:spcPct val="0"/>
              </a:spcBef>
              <a:spcAft>
                <a:spcPts val="600"/>
              </a:spcAft>
              <a:buFontTx/>
              <a:buChar char="-"/>
              <a:defRPr/>
            </a:pPr>
            <a:r>
              <a:rPr lang="cs-CZ" altLang="cs-CZ" sz="2800" dirty="0"/>
              <a:t>spontánně nebo při provokačním lékovém testu.</a:t>
            </a:r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6572250" y="1075854"/>
            <a:ext cx="50673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r>
              <a:rPr lang="cs-CZ" altLang="cs-CZ" sz="4000" dirty="0" smtClean="0">
                <a:solidFill>
                  <a:srgbClr val="FF0000"/>
                </a:solidFill>
              </a:rPr>
              <a:t>Klinické projevy</a:t>
            </a:r>
          </a:p>
          <a:p>
            <a:r>
              <a:rPr lang="cs-CZ" altLang="cs-CZ" sz="2800" dirty="0" smtClean="0"/>
              <a:t>- FK nebo</a:t>
            </a:r>
            <a:r>
              <a:rPr lang="en-US" altLang="cs-CZ" sz="2800" dirty="0" smtClean="0"/>
              <a:t> </a:t>
            </a:r>
            <a:r>
              <a:rPr lang="en-US" altLang="cs-CZ" sz="2800" dirty="0" err="1"/>
              <a:t>polymor</a:t>
            </a:r>
            <a:r>
              <a:rPr lang="cs-CZ" altLang="cs-CZ" sz="2800" dirty="0" err="1"/>
              <a:t>fní</a:t>
            </a:r>
            <a:r>
              <a:rPr lang="en-US" altLang="cs-CZ" sz="2800" dirty="0"/>
              <a:t> </a:t>
            </a:r>
            <a:r>
              <a:rPr lang="cs-CZ" altLang="cs-CZ" sz="2800" dirty="0"/>
              <a:t>K</a:t>
            </a:r>
            <a:r>
              <a:rPr lang="en-US" altLang="cs-CZ" sz="2800" dirty="0"/>
              <a:t>T</a:t>
            </a:r>
            <a:endParaRPr lang="cs-CZ" altLang="cs-CZ" sz="2800" dirty="0"/>
          </a:p>
          <a:p>
            <a:r>
              <a:rPr lang="cs-CZ" altLang="cs-CZ" sz="2800" dirty="0"/>
              <a:t>- s</a:t>
            </a:r>
            <a:r>
              <a:rPr lang="en-US" altLang="cs-CZ" sz="2800" dirty="0" err="1"/>
              <a:t>yn</a:t>
            </a:r>
            <a:r>
              <a:rPr lang="cs-CZ" altLang="cs-CZ" sz="2800" dirty="0"/>
              <a:t>k</a:t>
            </a:r>
            <a:r>
              <a:rPr lang="en-US" altLang="cs-CZ" sz="2800" dirty="0"/>
              <a:t>op</a:t>
            </a:r>
            <a:r>
              <a:rPr lang="cs-CZ" altLang="cs-CZ" sz="2800" dirty="0"/>
              <a:t>a</a:t>
            </a:r>
          </a:p>
          <a:p>
            <a:r>
              <a:rPr lang="cs-CZ" altLang="cs-CZ" sz="2800" dirty="0"/>
              <a:t>- noční </a:t>
            </a:r>
            <a:r>
              <a:rPr lang="en-US" altLang="cs-CZ" sz="2800" dirty="0" err="1"/>
              <a:t>agon</a:t>
            </a:r>
            <a:r>
              <a:rPr lang="cs-CZ" altLang="cs-CZ" sz="2800" dirty="0"/>
              <a:t>á</a:t>
            </a:r>
            <a:r>
              <a:rPr lang="en-US" altLang="cs-CZ" sz="2800" dirty="0"/>
              <a:t>l</a:t>
            </a:r>
            <a:r>
              <a:rPr lang="cs-CZ" altLang="cs-CZ" sz="2800" dirty="0"/>
              <a:t>ní dýchání</a:t>
            </a:r>
            <a:r>
              <a:rPr lang="en-US" altLang="cs-CZ" sz="2800" dirty="0"/>
              <a:t> </a:t>
            </a:r>
            <a:endParaRPr lang="cs-CZ" altLang="cs-CZ" sz="2800" dirty="0"/>
          </a:p>
          <a:p>
            <a:r>
              <a:rPr lang="cs-CZ" altLang="cs-CZ" sz="2800" dirty="0"/>
              <a:t>- palpitace</a:t>
            </a:r>
          </a:p>
          <a:p>
            <a:endParaRPr lang="cs-CZ" altLang="cs-CZ" sz="2800" dirty="0"/>
          </a:p>
        </p:txBody>
      </p:sp>
    </p:spTree>
    <p:extLst>
      <p:ext uri="{BB962C8B-B14F-4D97-AF65-F5344CB8AC3E}">
        <p14:creationId xmlns:p14="http://schemas.microsoft.com/office/powerpoint/2010/main" val="333800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Nadpis 1"/>
          <p:cNvSpPr txBox="1"/>
          <p:nvPr/>
        </p:nvSpPr>
        <p:spPr>
          <a:xfrm>
            <a:off x="838080" y="376915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b="1" strike="noStrike" spc="-1" dirty="0">
                <a:solidFill>
                  <a:srgbClr val="000000"/>
                </a:solidFill>
                <a:latin typeface="+mj-lt"/>
              </a:rPr>
              <a:t>Anamnéza</a:t>
            </a:r>
          </a:p>
        </p:txBody>
      </p:sp>
      <p:sp>
        <p:nvSpPr>
          <p:cNvPr id="89" name="Zástupný symbol pro obsah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Mladý muž *1989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2012 FK s úspěšnou kardiopulmonální resuscitací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zobrazovací vyšetření (echokardiografie, </a:t>
            </a:r>
            <a:r>
              <a:rPr lang="cs-CZ" sz="2400" b="0" strike="noStrike" spc="-1" dirty="0" err="1">
                <a:solidFill>
                  <a:srgbClr val="000000"/>
                </a:solidFill>
              </a:rPr>
              <a:t>koronarogfie</a:t>
            </a:r>
            <a:r>
              <a:rPr lang="cs-CZ" sz="2400" b="0" strike="noStrike" spc="-1" dirty="0">
                <a:solidFill>
                  <a:srgbClr val="000000"/>
                </a:solidFill>
              </a:rPr>
              <a:t>, magnetická rezonance srdce) byla </a:t>
            </a:r>
            <a:r>
              <a:rPr lang="cs-CZ" sz="2400" b="1" strike="noStrike" spc="-1" dirty="0">
                <a:solidFill>
                  <a:srgbClr val="000000"/>
                </a:solidFill>
              </a:rPr>
              <a:t>bez patologických nálezů</a:t>
            </a:r>
            <a:r>
              <a:rPr lang="cs-CZ" sz="2400" b="0" strike="noStrike" spc="-1" dirty="0">
                <a:solidFill>
                  <a:srgbClr val="000000"/>
                </a:solidFill>
              </a:rPr>
              <a:t> =&gt; idiopatická fibrilace komor</a:t>
            </a: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V následujících letech pacient opakovaně prodělal </a:t>
            </a:r>
            <a:r>
              <a:rPr lang="cs-CZ" sz="2400" b="1" strike="noStrike" spc="-1" dirty="0">
                <a:solidFill>
                  <a:srgbClr val="000000"/>
                </a:solidFill>
              </a:rPr>
              <a:t>arytmické bouře</a:t>
            </a:r>
            <a:r>
              <a:rPr lang="cs-CZ" sz="2400" b="0" strike="noStrike" spc="-1" dirty="0">
                <a:solidFill>
                  <a:srgbClr val="000000"/>
                </a:solidFill>
              </a:rPr>
              <a:t>, které však byly přičítány epizodám </a:t>
            </a:r>
            <a:r>
              <a:rPr lang="cs-CZ" sz="2400" b="0" strike="noStrike" spc="-1" dirty="0" err="1">
                <a:solidFill>
                  <a:srgbClr val="000000"/>
                </a:solidFill>
              </a:rPr>
              <a:t>hypokalemie</a:t>
            </a:r>
            <a:r>
              <a:rPr lang="cs-CZ" sz="2400" b="0" strike="noStrike" spc="-1" dirty="0">
                <a:solidFill>
                  <a:srgbClr val="000000"/>
                </a:solidFill>
              </a:rPr>
              <a:t> při souběžně zjištěné ulcerózní kolitidě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400" b="0" strike="noStrike" spc="-1" dirty="0">
                <a:solidFill>
                  <a:srgbClr val="000000"/>
                </a:solidFill>
              </a:rPr>
              <a:t>   Byla zahájena substituce draslíku, zavedena specifická terapie </a:t>
            </a:r>
            <a:endParaRPr lang="cs-CZ" sz="2400" b="0" strike="noStrike" spc="-1" dirty="0" smtClean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400" spc="-1" dirty="0" smtClean="0">
                <a:solidFill>
                  <a:srgbClr val="000000"/>
                </a:solidFill>
              </a:rPr>
              <a:t>   ulcerózní </a:t>
            </a:r>
            <a:r>
              <a:rPr lang="cs-CZ" sz="2400" spc="-1" dirty="0">
                <a:solidFill>
                  <a:srgbClr val="000000"/>
                </a:solidFill>
              </a:rPr>
              <a:t>kolitidy</a:t>
            </a: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lang="cs-CZ" sz="2400" b="0" strike="noStrike" spc="-1" dirty="0">
                <a:solidFill>
                  <a:srgbClr val="000000"/>
                </a:solidFill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Nadpis 1"/>
          <p:cNvSpPr txBox="1"/>
          <p:nvPr/>
        </p:nvSpPr>
        <p:spPr>
          <a:xfrm>
            <a:off x="824760" y="331989"/>
            <a:ext cx="10515240" cy="12549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endParaRPr lang="cs-CZ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1" name="Zástupný symbol pro obsah 2"/>
          <p:cNvSpPr txBox="1"/>
          <p:nvPr/>
        </p:nvSpPr>
        <p:spPr>
          <a:xfrm>
            <a:off x="824760" y="250704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I přes zavedenou léčbu docházelo k opakovaným recidivám KA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000000"/>
                </a:solidFill>
              </a:rPr>
              <a:t>zátěžová </a:t>
            </a:r>
            <a:r>
              <a:rPr lang="cs-CZ" sz="2400" b="0" strike="noStrike" spc="-1" dirty="0" err="1">
                <a:solidFill>
                  <a:srgbClr val="000000"/>
                </a:solidFill>
              </a:rPr>
              <a:t>ergometrie</a:t>
            </a:r>
            <a:r>
              <a:rPr lang="cs-CZ" sz="2400" b="0" strike="noStrike" spc="-1" dirty="0">
                <a:solidFill>
                  <a:srgbClr val="000000"/>
                </a:solidFill>
              </a:rPr>
              <a:t> bez indukce arytmií či průkazu syndromu dlouhého QT intervalu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 smtClean="0">
                <a:solidFill>
                  <a:srgbClr val="000000"/>
                </a:solidFill>
              </a:rPr>
              <a:t>Indikováno provedení </a:t>
            </a:r>
            <a:r>
              <a:rPr lang="cs-CZ" sz="2400" b="0" strike="noStrike" spc="-1" dirty="0" err="1">
                <a:solidFill>
                  <a:srgbClr val="000000"/>
                </a:solidFill>
              </a:rPr>
              <a:t>ajmalinového</a:t>
            </a:r>
            <a:r>
              <a:rPr lang="cs-CZ" sz="2400" b="0" strike="noStrike" spc="-1" dirty="0">
                <a:solidFill>
                  <a:srgbClr val="000000"/>
                </a:solidFill>
              </a:rPr>
              <a:t> 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testu</a:t>
            </a:r>
            <a:endParaRPr lang="cs-CZ" sz="2400" b="0" strike="noStrike" spc="-1" dirty="0">
              <a:solidFill>
                <a:srgbClr val="000000"/>
              </a:solidFill>
            </a:endParaRPr>
          </a:p>
        </p:txBody>
      </p:sp>
      <p:pic>
        <p:nvPicPr>
          <p:cNvPr id="4" name="Zástupný obsah 6" descr="Obsah obrázku déšť, hejno&#10;&#10;Popis byl vytvořen automaticky">
            <a:extLst>
              <a:ext uri="{FF2B5EF4-FFF2-40B4-BE49-F238E27FC236}">
                <a16:creationId xmlns:a16="http://schemas.microsoft.com/office/drawing/2014/main" id="{FB4B619B-F160-4D97-9310-9E9167E0935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94"/>
          <a:stretch/>
        </p:blipFill>
        <p:spPr>
          <a:xfrm>
            <a:off x="3361179" y="0"/>
            <a:ext cx="5162550" cy="225186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Nadpis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b="1" strike="noStrike" spc="-1" dirty="0" err="1" smtClean="0">
                <a:solidFill>
                  <a:srgbClr val="000000"/>
                </a:solidFill>
                <a:latin typeface="+mj-lt"/>
              </a:rPr>
              <a:t>Ajmalinový</a:t>
            </a:r>
            <a:r>
              <a:rPr lang="cs-CZ" sz="2800" b="1" strike="noStrike" spc="-1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cs-CZ" sz="2800" b="1" strike="noStrike" spc="-1" dirty="0">
                <a:solidFill>
                  <a:srgbClr val="000000"/>
                </a:solidFill>
                <a:latin typeface="+mj-lt"/>
              </a:rPr>
              <a:t>test na našem pracovišti</a:t>
            </a:r>
          </a:p>
        </p:txBody>
      </p:sp>
      <p:sp>
        <p:nvSpPr>
          <p:cNvPr id="93" name="Zástupný symbol pro obsah 2"/>
          <p:cNvSpPr txBox="1"/>
          <p:nvPr/>
        </p:nvSpPr>
        <p:spPr>
          <a:xfrm>
            <a:off x="838080" y="1825560"/>
            <a:ext cx="5552781" cy="43509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Modifikované 12svodové 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EKG</a:t>
            </a:r>
          </a:p>
          <a:p>
            <a:pPr marL="457560" lvl="1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</a:pPr>
            <a:r>
              <a:rPr lang="cs-CZ" sz="2400" spc="-1" dirty="0" smtClean="0">
                <a:solidFill>
                  <a:srgbClr val="000000"/>
                </a:solidFill>
              </a:rPr>
              <a:t>V3 a V5 o 1 MZŽ výše než V1 a V2</a:t>
            </a:r>
            <a:endParaRPr lang="cs-CZ" sz="2400" b="0" strike="noStrike" spc="-1" dirty="0">
              <a:solidFill>
                <a:srgbClr val="000000"/>
              </a:solidFill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 err="1" smtClean="0">
                <a:solidFill>
                  <a:srgbClr val="000000"/>
                </a:solidFill>
              </a:rPr>
              <a:t>Ajmalin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 </a:t>
            </a:r>
            <a:r>
              <a:rPr lang="cs-CZ" sz="2400" b="0" strike="noStrike" spc="-1" dirty="0">
                <a:solidFill>
                  <a:srgbClr val="000000"/>
                </a:solidFill>
              </a:rPr>
              <a:t>– 1 mg/kg, 10 mg/min</a:t>
            </a: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400" b="0" strike="noStrike" spc="-1" dirty="0">
                <a:solidFill>
                  <a:srgbClr val="000000"/>
                </a:solidFill>
              </a:rPr>
              <a:t>Sledujeme 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vývoj elevací </a:t>
            </a:r>
            <a:r>
              <a:rPr lang="cs-CZ" sz="2400" b="0" strike="noStrike" spc="-1" dirty="0">
                <a:solidFill>
                  <a:srgbClr val="000000"/>
                </a:solidFill>
              </a:rPr>
              <a:t>bodu J po </a:t>
            </a:r>
            <a:r>
              <a:rPr lang="cs-CZ" sz="2400" b="0" strike="noStrike" spc="-1" dirty="0" smtClean="0">
                <a:solidFill>
                  <a:srgbClr val="000000"/>
                </a:solidFill>
              </a:rPr>
              <a:t>podání</a:t>
            </a:r>
            <a:endParaRPr lang="cs-CZ" sz="2400" b="0" strike="noStrike" spc="-1" dirty="0">
              <a:solidFill>
                <a:srgbClr val="000000"/>
              </a:solidFill>
              <a:latin typeface="Calibri"/>
            </a:endParaRPr>
          </a:p>
        </p:txBody>
      </p:sp>
      <p:pic>
        <p:nvPicPr>
          <p:cNvPr id="94" name="Picture 2" descr="POKROČILÍ) Brugadův syndrom - Kardioblog"/>
          <p:cNvPicPr/>
          <p:nvPr/>
        </p:nvPicPr>
        <p:blipFill>
          <a:blip r:embed="rId2"/>
          <a:stretch/>
        </p:blipFill>
        <p:spPr>
          <a:xfrm>
            <a:off x="6221895" y="1530719"/>
            <a:ext cx="5803842" cy="4263793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428</Words>
  <Application>Microsoft Office PowerPoint</Application>
  <PresentationFormat>Širokoúhlá obrazovka</PresentationFormat>
  <Paragraphs>65</Paragraphs>
  <Slides>15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15</vt:i4>
      </vt:variant>
    </vt:vector>
  </HeadingPairs>
  <TitlesOfParts>
    <vt:vector size="25" baseType="lpstr">
      <vt:lpstr>Microsoft YaHei</vt:lpstr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Prezentace aplikace PowerPoint</vt:lpstr>
      <vt:lpstr>Prezentace aplikace PowerPoint</vt:lpstr>
      <vt:lpstr>Prezentace aplikace PowerPoint</vt:lpstr>
      <vt:lpstr>Brugada syndrom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EKG při ajmalinovem testu</vt:lpstr>
      <vt:lpstr>5 min po podání ajmalinu</vt:lpstr>
      <vt:lpstr>Léčebná doporučení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Od idiopatické fibrilace komor k Brugada syndromu</dc:title>
  <dc:subject/>
  <dc:creator>Šebková Kateřina</dc:creator>
  <dc:description/>
  <cp:lastModifiedBy>Sepši Milan</cp:lastModifiedBy>
  <cp:revision>38</cp:revision>
  <dcterms:created xsi:type="dcterms:W3CDTF">2021-10-29T10:07:32Z</dcterms:created>
  <dcterms:modified xsi:type="dcterms:W3CDTF">2021-11-03T09:06:14Z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Širokoúhlá obrazovka</vt:lpwstr>
  </property>
  <property fmtid="{D5CDD505-2E9C-101B-9397-08002B2CF9AE}" pid="3" name="Slides">
    <vt:r8>9</vt:r8>
  </property>
</Properties>
</file>