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5591" r:id="rId2"/>
    <p:sldId id="257" r:id="rId3"/>
    <p:sldId id="5595" r:id="rId4"/>
    <p:sldId id="5641" r:id="rId5"/>
    <p:sldId id="5599" r:id="rId6"/>
    <p:sldId id="5632" r:id="rId7"/>
    <p:sldId id="1237" r:id="rId8"/>
    <p:sldId id="5645" r:id="rId9"/>
    <p:sldId id="5642" r:id="rId10"/>
    <p:sldId id="5623" r:id="rId11"/>
    <p:sldId id="5625" r:id="rId12"/>
    <p:sldId id="5643" r:id="rId13"/>
    <p:sldId id="5628" r:id="rId14"/>
    <p:sldId id="5644" r:id="rId15"/>
    <p:sldId id="5638" r:id="rId16"/>
    <p:sldId id="5639" r:id="rId17"/>
    <p:sldId id="256" r:id="rId18"/>
    <p:sldId id="5605" r:id="rId19"/>
    <p:sldId id="5603" r:id="rId20"/>
    <p:sldId id="1238" r:id="rId21"/>
    <p:sldId id="258" r:id="rId22"/>
    <p:sldId id="5608" r:id="rId23"/>
    <p:sldId id="5609" r:id="rId24"/>
    <p:sldId id="1234" r:id="rId25"/>
    <p:sldId id="5619" r:id="rId26"/>
    <p:sldId id="5627" r:id="rId27"/>
    <p:sldId id="5626" r:id="rId28"/>
    <p:sldId id="5624" r:id="rId29"/>
    <p:sldId id="5620" r:id="rId30"/>
  </p:sldIdLst>
  <p:sldSz cx="9144000" cy="5143500" type="screen16x9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DE635B33-2515-BB4A-8850-ED14E4C36D27}">
          <p14:sldIdLst>
            <p14:sldId id="5591"/>
            <p14:sldId id="257"/>
            <p14:sldId id="5595"/>
            <p14:sldId id="5641"/>
            <p14:sldId id="5599"/>
            <p14:sldId id="5632"/>
            <p14:sldId id="1237"/>
            <p14:sldId id="5645"/>
            <p14:sldId id="5642"/>
            <p14:sldId id="5623"/>
            <p14:sldId id="5625"/>
            <p14:sldId id="5643"/>
            <p14:sldId id="5628"/>
            <p14:sldId id="5644"/>
            <p14:sldId id="5638"/>
            <p14:sldId id="5639"/>
            <p14:sldId id="256"/>
            <p14:sldId id="5605"/>
            <p14:sldId id="5603"/>
            <p14:sldId id="1238"/>
            <p14:sldId id="258"/>
            <p14:sldId id="5608"/>
            <p14:sldId id="5609"/>
            <p14:sldId id="1234"/>
            <p14:sldId id="5619"/>
            <p14:sldId id="5627"/>
            <p14:sldId id="5626"/>
            <p14:sldId id="5624"/>
            <p14:sldId id="5620"/>
          </p14:sldIdLst>
        </p14:section>
        <p14:section name="Untitled Section" id="{DD832A91-D1F6-1B45-BD03-B8916E33857F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99"/>
    <a:srgbClr val="C97FC9"/>
    <a:srgbClr val="F8CAAA"/>
    <a:srgbClr val="FF8E88"/>
    <a:srgbClr val="0000B4"/>
    <a:srgbClr val="0000C8"/>
    <a:srgbClr val="0000CC"/>
    <a:srgbClr val="000066"/>
    <a:srgbClr val="000099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92" autoAdjust="0"/>
    <p:restoredTop sz="91580" autoAdjust="0"/>
  </p:normalViewPr>
  <p:slideViewPr>
    <p:cSldViewPr>
      <p:cViewPr varScale="1">
        <p:scale>
          <a:sx n="77" d="100"/>
          <a:sy n="77" d="100"/>
        </p:scale>
        <p:origin x="924" y="5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25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96A1B277-2033-114C-A375-408CD0D9E64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87669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1" kern="1200" dirty="0" err="1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igure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 3. </a:t>
            </a:r>
            <a:r>
              <a:rPr lang="cs-CZ" sz="1200" b="1" kern="1200" dirty="0" err="1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Schematic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 </a:t>
            </a:r>
            <a:r>
              <a:rPr lang="cs-CZ" sz="1200" b="1" kern="1200" dirty="0" err="1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of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 </a:t>
            </a:r>
            <a:r>
              <a:rPr lang="cs-CZ" sz="1200" b="1" kern="1200" dirty="0" err="1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cardiac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 </a:t>
            </a:r>
            <a:r>
              <a:rPr lang="cs-CZ" sz="1200" b="1" kern="1200" dirty="0" err="1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innervation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 and </a:t>
            </a:r>
            <a:r>
              <a:rPr lang="cs-CZ" sz="1200" b="1" kern="1200" dirty="0" err="1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site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 </a:t>
            </a:r>
            <a:r>
              <a:rPr lang="cs-CZ" sz="1200" b="1" kern="1200" dirty="0" err="1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of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 </a:t>
            </a:r>
            <a:r>
              <a:rPr lang="cs-CZ" sz="1200" b="1" kern="1200" dirty="0" err="1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stellate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 ganglion </a:t>
            </a:r>
            <a:r>
              <a:rPr lang="cs-CZ" sz="1200" b="1" kern="1200" dirty="0" err="1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block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 </a:t>
            </a:r>
            <a:endParaRPr lang="cs-CZ" dirty="0"/>
          </a:p>
          <a:p>
            <a:r>
              <a:rPr lang="cs-CZ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Stellate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 ganglion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block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directly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impacts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both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efferent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 and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afferent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neurotransmission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 to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the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heart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.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The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site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of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action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 and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components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 are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shown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.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Aff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,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afferent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; 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β, β-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adrenergic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 receptor; C,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cervical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; DRG,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dorsal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root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 ganglion; LCN,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local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circuit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 neuron; M,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muscarinic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 receptor,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Sympath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,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sympathetic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, and T,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thoracic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Arial" pitchFamily="34" charset="0"/>
                <a:ea typeface="ＭＳ Ｐゴシック" charset="0"/>
                <a:cs typeface="ＭＳ Ｐゴシック" charset="0"/>
              </a:rPr>
              <a:t>. 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6A1B277-2033-114C-A375-408CD0D9E649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7575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597827"/>
            <a:ext cx="7772400" cy="1102519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</p:spTree>
    <p:extLst>
      <p:ext uri="{BB962C8B-B14F-4D97-AF65-F5344CB8AC3E}">
        <p14:creationId xmlns:p14="http://schemas.microsoft.com/office/powerpoint/2010/main" val="3479155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072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05983"/>
            <a:ext cx="2057400" cy="4388644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05983"/>
            <a:ext cx="6019800" cy="4388644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016440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Nadpis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graf 2"/>
          <p:cNvSpPr>
            <a:spLocks noGrp="1"/>
          </p:cNvSpPr>
          <p:nvPr>
            <p:ph type="chart"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670029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065474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457200" y="205983"/>
            <a:ext cx="8229600" cy="4388644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92116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to edit Master title text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2025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612945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690035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050399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422364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181883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9251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17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04794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17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370518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4025511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022917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pic>
        <p:nvPicPr>
          <p:cNvPr id="1028" name="Picture 7" descr="sleid d"/>
          <p:cNvPicPr>
            <a:picLocks noChangeAspect="1" noChangeArrowheads="1"/>
          </p:cNvPicPr>
          <p:nvPr userDrawn="1"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7"/>
          <a:stretch>
            <a:fillRect/>
          </a:stretch>
        </p:blipFill>
        <p:spPr bwMode="auto">
          <a:xfrm>
            <a:off x="0" y="-2379"/>
            <a:ext cx="9144000" cy="5145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5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pitchFamily="34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1C1C1C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url?sa=t&amp;rct=j&amp;q=&amp;esrc=s&amp;source=web&amp;cd=&amp;ved=2ahUKEwi3_JK4n5jzAhWo_rsIHSQ1ABUQFnoECAgQAw&amp;url=https%3A%2F%2Fclinicaltrials.gov%2F&amp;usg=AOvVaw1SqjsfSLtZDjqU5QakFdoG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29.png"/><Relationship Id="rId4" Type="http://schemas.openxmlformats.org/officeDocument/2006/relationships/image" Target="../media/image28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6668B2-222A-594C-913C-05C4DFC8A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14500"/>
            <a:ext cx="8229600" cy="857250"/>
          </a:xfrm>
        </p:spPr>
        <p:txBody>
          <a:bodyPr/>
          <a:lstStyle/>
          <a:p>
            <a:pPr algn="l"/>
            <a:r>
              <a:rPr lang="cs-CZ" sz="3600" dirty="0"/>
              <a:t>INTERVENCE SRDEČNÍHO SYMPATICKÉHO NERVOVÉHO SYSTÉMU V LÉČBĚ KT/KF A ANGINY PECTORIS</a:t>
            </a:r>
            <a:br>
              <a:rPr lang="cs-CZ" sz="3600" dirty="0"/>
            </a:br>
            <a:br>
              <a:rPr lang="cs-CZ" sz="3600" dirty="0"/>
            </a:br>
            <a:r>
              <a:rPr lang="cs-CZ" sz="3200" b="0" dirty="0"/>
              <a:t>Josef </a:t>
            </a:r>
            <a:r>
              <a:rPr lang="cs-CZ" sz="3200" b="0" dirty="0" err="1"/>
              <a:t>Kautzner</a:t>
            </a:r>
            <a:br>
              <a:rPr lang="cs-CZ" sz="3200" b="0" dirty="0"/>
            </a:br>
            <a:r>
              <a:rPr lang="cs-CZ" sz="3200" b="0" dirty="0"/>
              <a:t>Kardiocentrum a Klinika kardiologie, IKEM, Praha</a:t>
            </a:r>
            <a:endParaRPr lang="cs-CZ" sz="3600" b="0" dirty="0"/>
          </a:p>
        </p:txBody>
      </p:sp>
      <p:sp>
        <p:nvSpPr>
          <p:cNvPr id="3" name="Text Box 7">
            <a:extLst>
              <a:ext uri="{FF2B5EF4-FFF2-40B4-BE49-F238E27FC236}">
                <a16:creationId xmlns:a16="http://schemas.microsoft.com/office/drawing/2014/main" id="{78B41EFC-5B4F-154B-BF41-3273785440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497169"/>
            <a:ext cx="247375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cs-CZ" b="1" dirty="0">
                <a:solidFill>
                  <a:srgbClr val="666699"/>
                </a:solidFill>
              </a:rPr>
              <a:t>E</a:t>
            </a:r>
            <a:r>
              <a:rPr lang="en-US" b="1" dirty="0">
                <a:solidFill>
                  <a:srgbClr val="666699"/>
                </a:solidFill>
              </a:rPr>
              <a:t>-</a:t>
            </a:r>
            <a:r>
              <a:rPr lang="en-US" b="1" dirty="0" err="1">
                <a:solidFill>
                  <a:srgbClr val="666699"/>
                </a:solidFill>
              </a:rPr>
              <a:t>mail:joka@ikem.cz</a:t>
            </a:r>
            <a:endParaRPr lang="en-US" b="1" dirty="0">
              <a:solidFill>
                <a:srgbClr val="666699"/>
              </a:solidFill>
            </a:endParaRPr>
          </a:p>
          <a:p>
            <a:pPr eaLnBrk="1" hangingPunct="1"/>
            <a:r>
              <a:rPr lang="en-US" b="1" dirty="0" err="1">
                <a:solidFill>
                  <a:srgbClr val="666699"/>
                </a:solidFill>
              </a:rPr>
              <a:t>www.ikem.cz</a:t>
            </a:r>
            <a:endParaRPr lang="cs-CZ" b="1" dirty="0">
              <a:solidFill>
                <a:srgbClr val="66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183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785090-C4E1-764C-85B4-D794A0ABA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4645"/>
            <a:ext cx="8686800" cy="857250"/>
          </a:xfrm>
        </p:spPr>
        <p:txBody>
          <a:bodyPr/>
          <a:lstStyle/>
          <a:p>
            <a:pPr algn="l"/>
            <a:r>
              <a:rPr lang="cs-CZ" sz="2400" dirty="0"/>
              <a:t>Účinnost GSB v léčbě elektrické bouře</a:t>
            </a:r>
            <a:br>
              <a:rPr lang="cs-CZ" sz="2400" dirty="0"/>
            </a:br>
            <a:endParaRPr lang="cs-CZ" sz="24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C56948F-357B-EF4D-8E86-3167EB517B1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" y="843558"/>
            <a:ext cx="7067128" cy="35684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905600C9-AF12-E14E-ACD6-78D4BFCEFD58}"/>
              </a:ext>
            </a:extLst>
          </p:cNvPr>
          <p:cNvSpPr txBox="1"/>
          <p:nvPr/>
        </p:nvSpPr>
        <p:spPr>
          <a:xfrm>
            <a:off x="2339752" y="1588150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rgbClr val="C00000"/>
                </a:solidFill>
              </a:rPr>
              <a:t>N=24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B17DB3AA-1847-6149-B3CB-68F6E3957F95}"/>
              </a:ext>
            </a:extLst>
          </p:cNvPr>
          <p:cNvSpPr txBox="1"/>
          <p:nvPr/>
        </p:nvSpPr>
        <p:spPr>
          <a:xfrm>
            <a:off x="5796136" y="1957482"/>
            <a:ext cx="725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rgbClr val="C00000"/>
                </a:solidFill>
              </a:rPr>
              <a:t>N=11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79868D16-79F2-5D4A-AE74-AE27A6DE3FAC}"/>
              </a:ext>
            </a:extLst>
          </p:cNvPr>
          <p:cNvSpPr/>
          <p:nvPr/>
        </p:nvSpPr>
        <p:spPr>
          <a:xfrm>
            <a:off x="432048" y="4638747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1200" dirty="0" err="1">
                <a:solidFill>
                  <a:srgbClr val="666699"/>
                </a:solidFill>
                <a:latin typeface="+mj-lt"/>
              </a:rPr>
              <a:t>Meng</a:t>
            </a:r>
            <a:r>
              <a:rPr lang="cs-CZ" sz="1200" dirty="0">
                <a:solidFill>
                  <a:srgbClr val="666699"/>
                </a:solidFill>
                <a:latin typeface="+mj-lt"/>
              </a:rPr>
              <a:t> J, et al. JACC </a:t>
            </a:r>
            <a:r>
              <a:rPr lang="cs-CZ" sz="1200" dirty="0" err="1">
                <a:solidFill>
                  <a:srgbClr val="666699"/>
                </a:solidFill>
                <a:latin typeface="+mj-lt"/>
              </a:rPr>
              <a:t>Clin</a:t>
            </a:r>
            <a:r>
              <a:rPr lang="cs-CZ" sz="1200" dirty="0">
                <a:solidFill>
                  <a:srgbClr val="666699"/>
                </a:solidFill>
                <a:latin typeface="+mj-lt"/>
              </a:rPr>
              <a:t> </a:t>
            </a:r>
            <a:r>
              <a:rPr lang="cs-CZ" sz="1200" dirty="0" err="1">
                <a:solidFill>
                  <a:srgbClr val="666699"/>
                </a:solidFill>
                <a:latin typeface="+mj-lt"/>
              </a:rPr>
              <a:t>Electrophysiol</a:t>
            </a:r>
            <a:r>
              <a:rPr lang="cs-CZ" sz="1200" dirty="0">
                <a:solidFill>
                  <a:srgbClr val="666699"/>
                </a:solidFill>
                <a:latin typeface="+mj-lt"/>
              </a:rPr>
              <a:t>. 2017; 3(9):942–949. 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5CF55701-8674-1C49-96D2-1B0F9E4908D0}"/>
              </a:ext>
            </a:extLst>
          </p:cNvPr>
          <p:cNvSpPr/>
          <p:nvPr/>
        </p:nvSpPr>
        <p:spPr>
          <a:xfrm>
            <a:off x="6732240" y="580308"/>
            <a:ext cx="2286000" cy="13234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cs-CZ" sz="1600" dirty="0">
                <a:latin typeface="+mj-lt"/>
              </a:rPr>
              <a:t>3,374 publikací,</a:t>
            </a:r>
          </a:p>
          <a:p>
            <a:r>
              <a:rPr lang="cs-CZ" sz="1600" dirty="0">
                <a:latin typeface="+mj-lt"/>
              </a:rPr>
              <a:t>38 pacientů, 23 studií </a:t>
            </a:r>
          </a:p>
          <a:p>
            <a:endParaRPr lang="cs-CZ" sz="1600" dirty="0">
              <a:latin typeface="+mj-lt"/>
            </a:endParaRPr>
          </a:p>
          <a:p>
            <a:r>
              <a:rPr lang="cs-CZ" sz="1600" dirty="0">
                <a:latin typeface="+mj-lt"/>
              </a:rPr>
              <a:t>(52 ± 19.1 let, 11 </a:t>
            </a:r>
            <a:r>
              <a:rPr lang="cs-CZ" sz="1600" dirty="0" err="1">
                <a:latin typeface="+mj-lt"/>
              </a:rPr>
              <a:t>Ž</a:t>
            </a:r>
            <a:r>
              <a:rPr lang="cs-CZ" sz="1600" dirty="0">
                <a:latin typeface="+mj-lt"/>
              </a:rPr>
              <a:t>, 17 ischemická KMP)</a:t>
            </a:r>
          </a:p>
        </p:txBody>
      </p:sp>
    </p:spTree>
    <p:extLst>
      <p:ext uri="{BB962C8B-B14F-4D97-AF65-F5344CB8AC3E}">
        <p14:creationId xmlns:p14="http://schemas.microsoft.com/office/powerpoint/2010/main" val="60472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145244D0-09A2-3B44-8343-87D2F20D6D5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04"/>
          <a:stretch/>
        </p:blipFill>
        <p:spPr>
          <a:xfrm>
            <a:off x="0" y="915566"/>
            <a:ext cx="9144000" cy="35449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3E03ADC1-371C-C44B-B475-BDD646EFF1BF}"/>
              </a:ext>
            </a:extLst>
          </p:cNvPr>
          <p:cNvSpPr/>
          <p:nvPr/>
        </p:nvSpPr>
        <p:spPr>
          <a:xfrm>
            <a:off x="432048" y="4638747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1200" dirty="0" err="1">
                <a:solidFill>
                  <a:srgbClr val="666699"/>
                </a:solidFill>
                <a:latin typeface="+mj-lt"/>
              </a:rPr>
              <a:t>Meng</a:t>
            </a:r>
            <a:r>
              <a:rPr lang="cs-CZ" sz="1200" dirty="0">
                <a:solidFill>
                  <a:srgbClr val="666699"/>
                </a:solidFill>
                <a:latin typeface="+mj-lt"/>
              </a:rPr>
              <a:t> J, et al. JACC </a:t>
            </a:r>
            <a:r>
              <a:rPr lang="cs-CZ" sz="1200" dirty="0" err="1">
                <a:solidFill>
                  <a:srgbClr val="666699"/>
                </a:solidFill>
                <a:latin typeface="+mj-lt"/>
              </a:rPr>
              <a:t>Clin</a:t>
            </a:r>
            <a:r>
              <a:rPr lang="cs-CZ" sz="1200" dirty="0">
                <a:solidFill>
                  <a:srgbClr val="666699"/>
                </a:solidFill>
                <a:latin typeface="+mj-lt"/>
              </a:rPr>
              <a:t> </a:t>
            </a:r>
            <a:r>
              <a:rPr lang="cs-CZ" sz="1200" dirty="0" err="1">
                <a:solidFill>
                  <a:srgbClr val="666699"/>
                </a:solidFill>
                <a:latin typeface="+mj-lt"/>
              </a:rPr>
              <a:t>Electrophysiol</a:t>
            </a:r>
            <a:r>
              <a:rPr lang="cs-CZ" sz="1200" dirty="0">
                <a:solidFill>
                  <a:srgbClr val="666699"/>
                </a:solidFill>
                <a:latin typeface="+mj-lt"/>
              </a:rPr>
              <a:t>. 2017; 3(9):942–949. </a:t>
            </a:r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DA5751C9-D71C-424D-8979-B4264AA47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4645"/>
            <a:ext cx="8686800" cy="857250"/>
          </a:xfrm>
        </p:spPr>
        <p:txBody>
          <a:bodyPr/>
          <a:lstStyle/>
          <a:p>
            <a:pPr algn="l"/>
            <a:r>
              <a:rPr lang="cs-CZ" sz="2400" dirty="0"/>
              <a:t>Účinnost GSB v léčbě elektrické bouře</a:t>
            </a:r>
            <a:br>
              <a:rPr lang="cs-CZ" sz="2400" dirty="0"/>
            </a:b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694134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396691-EE18-9944-944A-E045452D5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346348"/>
            <a:ext cx="8229600" cy="857250"/>
          </a:xfrm>
        </p:spPr>
        <p:txBody>
          <a:bodyPr/>
          <a:lstStyle/>
          <a:p>
            <a:pPr algn="l"/>
            <a:r>
              <a:rPr lang="cs-CZ" sz="3200" dirty="0"/>
              <a:t>Perkutánní GSB u pacientů s elektrickou bouří – zkušenost z jednoho centra</a:t>
            </a:r>
            <a:br>
              <a:rPr lang="cs-CZ" sz="3200" dirty="0"/>
            </a:br>
            <a:endParaRPr lang="cs-CZ" sz="32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E8E7EEA-2590-7744-A3D4-A0A816A6F4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131590"/>
            <a:ext cx="8568952" cy="3394472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cs-CZ" sz="1800" dirty="0"/>
              <a:t>30 </a:t>
            </a:r>
            <a:r>
              <a:rPr lang="cs-CZ" sz="1800" dirty="0" err="1"/>
              <a:t>pts</a:t>
            </a:r>
            <a:r>
              <a:rPr lang="cs-CZ" sz="1800" dirty="0"/>
              <a:t> s elektrickou bouří refrakterní na léčbu (říjen 1, 2013 - březen 31, 2018)</a:t>
            </a:r>
          </a:p>
          <a:p>
            <a:pPr>
              <a:spcAft>
                <a:spcPts val="600"/>
              </a:spcAft>
            </a:pPr>
            <a:r>
              <a:rPr lang="cs-CZ" sz="1800" dirty="0"/>
              <a:t>Levé GS (n=15), obě GS (n=15)</a:t>
            </a:r>
          </a:p>
          <a:p>
            <a:pPr>
              <a:spcAft>
                <a:spcPts val="600"/>
              </a:spcAft>
            </a:pPr>
            <a:r>
              <a:rPr lang="cs-CZ" sz="1800" dirty="0"/>
              <a:t>58±14 let; muži 73.3%; LVEF 34±16% </a:t>
            </a:r>
          </a:p>
          <a:p>
            <a:pPr>
              <a:spcAft>
                <a:spcPts val="600"/>
              </a:spcAft>
            </a:pPr>
            <a:r>
              <a:rPr lang="cs-CZ" sz="1800" dirty="0"/>
              <a:t>Přes 90% na mechanické podpoře oběhu</a:t>
            </a:r>
          </a:p>
          <a:p>
            <a:pPr>
              <a:spcAft>
                <a:spcPts val="600"/>
              </a:spcAft>
            </a:pPr>
            <a:r>
              <a:rPr lang="cs-CZ" sz="1800" dirty="0"/>
              <a:t>Po 24 </a:t>
            </a:r>
            <a:r>
              <a:rPr lang="cs-CZ" sz="1800" dirty="0" err="1"/>
              <a:t>hrs</a:t>
            </a:r>
            <a:r>
              <a:rPr lang="cs-CZ" sz="1800" dirty="0"/>
              <a:t> – 60 % bez komorových arytmií (KA)</a:t>
            </a:r>
          </a:p>
          <a:p>
            <a:pPr>
              <a:spcAft>
                <a:spcPts val="600"/>
              </a:spcAft>
            </a:pPr>
            <a:r>
              <a:rPr lang="cs-CZ" sz="1800" dirty="0"/>
              <a:t>Pacienti s kontrolovanými KA měli nižší mortalitu (5.6% </a:t>
            </a:r>
            <a:r>
              <a:rPr lang="cs-CZ" sz="1800" dirty="0" err="1"/>
              <a:t>vs</a:t>
            </a:r>
            <a:r>
              <a:rPr lang="cs-CZ" sz="1800" dirty="0"/>
              <a:t> 50%, p = 0.009)</a:t>
            </a:r>
          </a:p>
          <a:p>
            <a:pPr>
              <a:spcAft>
                <a:spcPts val="600"/>
              </a:spcAft>
            </a:pPr>
            <a:r>
              <a:rPr lang="cs-CZ" sz="1800" dirty="0"/>
              <a:t>Paměť ICD: 92% redukce KA (z 26±41 na 2±4) během 72 hod po GSB (</a:t>
            </a:r>
            <a:r>
              <a:rPr lang="cs-CZ" sz="1800" i="1" dirty="0"/>
              <a:t>P</a:t>
            </a:r>
            <a:r>
              <a:rPr lang="cs-CZ" sz="1800" dirty="0"/>
              <a:t>&lt;0.001). </a:t>
            </a:r>
          </a:p>
          <a:p>
            <a:pPr>
              <a:spcAft>
                <a:spcPts val="600"/>
              </a:spcAft>
            </a:pPr>
            <a:endParaRPr lang="cs-CZ" sz="1800" dirty="0"/>
          </a:p>
          <a:p>
            <a:pPr>
              <a:spcAft>
                <a:spcPts val="600"/>
              </a:spcAft>
            </a:pPr>
            <a:endParaRPr lang="cs-CZ" sz="1800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CA3779E2-84E4-5E42-A988-ABD1AA751443}"/>
              </a:ext>
            </a:extLst>
          </p:cNvPr>
          <p:cNvSpPr/>
          <p:nvPr/>
        </p:nvSpPr>
        <p:spPr>
          <a:xfrm>
            <a:off x="395536" y="4594623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1400" dirty="0" err="1">
                <a:solidFill>
                  <a:srgbClr val="666699"/>
                </a:solidFill>
                <a:latin typeface="FrutigerLTStd"/>
              </a:rPr>
              <a:t>Tian</a:t>
            </a:r>
            <a:r>
              <a:rPr lang="cs-CZ" sz="1400" dirty="0">
                <a:solidFill>
                  <a:srgbClr val="666699"/>
                </a:solidFill>
                <a:latin typeface="FrutigerLTStd"/>
              </a:rPr>
              <a:t> </a:t>
            </a:r>
            <a:r>
              <a:rPr lang="cs-CZ" sz="1400" dirty="0" err="1">
                <a:solidFill>
                  <a:srgbClr val="666699"/>
                </a:solidFill>
                <a:latin typeface="FrutigerLTStd"/>
              </a:rPr>
              <a:t>Y</a:t>
            </a:r>
            <a:r>
              <a:rPr lang="cs-CZ" sz="1400" dirty="0">
                <a:solidFill>
                  <a:srgbClr val="666699"/>
                </a:solidFill>
                <a:latin typeface="FrutigerLTStd"/>
              </a:rPr>
              <a:t>, et al. </a:t>
            </a:r>
            <a:r>
              <a:rPr lang="cs-CZ" sz="1400" dirty="0" err="1">
                <a:solidFill>
                  <a:srgbClr val="666699"/>
                </a:solidFill>
                <a:latin typeface="FrutigerLTStd"/>
              </a:rPr>
              <a:t>Circ</a:t>
            </a:r>
            <a:r>
              <a:rPr lang="cs-CZ" sz="1400" dirty="0">
                <a:solidFill>
                  <a:srgbClr val="666699"/>
                </a:solidFill>
                <a:latin typeface="FrutigerLTStd"/>
              </a:rPr>
              <a:t> </a:t>
            </a:r>
            <a:r>
              <a:rPr lang="cs-CZ" sz="1400" dirty="0" err="1">
                <a:solidFill>
                  <a:srgbClr val="666699"/>
                </a:solidFill>
                <a:latin typeface="FrutigerLTStd"/>
              </a:rPr>
              <a:t>Arrhythm</a:t>
            </a:r>
            <a:r>
              <a:rPr lang="cs-CZ" sz="1400" dirty="0">
                <a:solidFill>
                  <a:srgbClr val="666699"/>
                </a:solidFill>
                <a:latin typeface="FrutigerLTStd"/>
              </a:rPr>
              <a:t> </a:t>
            </a:r>
            <a:r>
              <a:rPr lang="cs-CZ" sz="1400" dirty="0" err="1">
                <a:solidFill>
                  <a:srgbClr val="666699"/>
                </a:solidFill>
                <a:latin typeface="FrutigerLTStd"/>
              </a:rPr>
              <a:t>Electrophysiol</a:t>
            </a:r>
            <a:r>
              <a:rPr lang="cs-CZ" sz="1400" dirty="0">
                <a:solidFill>
                  <a:srgbClr val="666699"/>
                </a:solidFill>
                <a:latin typeface="FrutigerLTStd"/>
              </a:rPr>
              <a:t>. 2019;12:e007118. </a:t>
            </a:r>
            <a:endParaRPr lang="cs-CZ" sz="1400" dirty="0">
              <a:solidFill>
                <a:srgbClr val="66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373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805D914B-A58B-1949-A0A1-CE0F70142C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3478"/>
            <a:ext cx="3672408" cy="4879602"/>
          </a:xfr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7FF700D4-7379-6246-8080-3B508E84A00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231073"/>
            <a:ext cx="4723097" cy="2924853"/>
          </a:xfrm>
          <a:prstGeom prst="rect">
            <a:avLst/>
          </a:prstGeom>
        </p:spPr>
      </p:pic>
      <p:sp>
        <p:nvSpPr>
          <p:cNvPr id="11" name="Nadpis 1">
            <a:extLst>
              <a:ext uri="{FF2B5EF4-FFF2-40B4-BE49-F238E27FC236}">
                <a16:creationId xmlns:a16="http://schemas.microsoft.com/office/drawing/2014/main" id="{55045EB2-2AB1-744F-94E9-F7EF6BB5B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1960" y="346348"/>
            <a:ext cx="4341168" cy="857250"/>
          </a:xfrm>
        </p:spPr>
        <p:txBody>
          <a:bodyPr/>
          <a:lstStyle/>
          <a:p>
            <a:pPr algn="l"/>
            <a:r>
              <a:rPr lang="cs-CZ" sz="2000" dirty="0"/>
              <a:t>Perkutánní GSB u pacientů s elektrickou bouří</a:t>
            </a:r>
            <a:br>
              <a:rPr lang="cs-CZ" sz="2000" dirty="0"/>
            </a:br>
            <a:endParaRPr lang="cs-CZ" sz="2000" dirty="0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FD735237-5F6D-D94C-AC2A-ACA64AD8B518}"/>
              </a:ext>
            </a:extLst>
          </p:cNvPr>
          <p:cNvSpPr/>
          <p:nvPr/>
        </p:nvSpPr>
        <p:spPr>
          <a:xfrm>
            <a:off x="4176464" y="4183401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1400" dirty="0" err="1">
                <a:solidFill>
                  <a:srgbClr val="666699"/>
                </a:solidFill>
                <a:latin typeface="FrutigerLTStd"/>
              </a:rPr>
              <a:t>Tian</a:t>
            </a:r>
            <a:r>
              <a:rPr lang="cs-CZ" sz="1400" dirty="0">
                <a:solidFill>
                  <a:srgbClr val="666699"/>
                </a:solidFill>
                <a:latin typeface="FrutigerLTStd"/>
              </a:rPr>
              <a:t> </a:t>
            </a:r>
            <a:r>
              <a:rPr lang="cs-CZ" sz="1400" dirty="0" err="1">
                <a:solidFill>
                  <a:srgbClr val="666699"/>
                </a:solidFill>
                <a:latin typeface="FrutigerLTStd"/>
              </a:rPr>
              <a:t>Y</a:t>
            </a:r>
            <a:r>
              <a:rPr lang="cs-CZ" sz="1400" dirty="0">
                <a:solidFill>
                  <a:srgbClr val="666699"/>
                </a:solidFill>
                <a:latin typeface="FrutigerLTStd"/>
              </a:rPr>
              <a:t>, et al. </a:t>
            </a:r>
            <a:r>
              <a:rPr lang="cs-CZ" sz="1400" dirty="0" err="1">
                <a:solidFill>
                  <a:srgbClr val="666699"/>
                </a:solidFill>
                <a:latin typeface="FrutigerLTStd"/>
              </a:rPr>
              <a:t>Circ</a:t>
            </a:r>
            <a:r>
              <a:rPr lang="cs-CZ" sz="1400" dirty="0">
                <a:solidFill>
                  <a:srgbClr val="666699"/>
                </a:solidFill>
                <a:latin typeface="FrutigerLTStd"/>
              </a:rPr>
              <a:t> </a:t>
            </a:r>
            <a:r>
              <a:rPr lang="cs-CZ" sz="1400" dirty="0" err="1">
                <a:solidFill>
                  <a:srgbClr val="666699"/>
                </a:solidFill>
                <a:latin typeface="FrutigerLTStd"/>
              </a:rPr>
              <a:t>Arrhythm</a:t>
            </a:r>
            <a:r>
              <a:rPr lang="cs-CZ" sz="1400" dirty="0">
                <a:solidFill>
                  <a:srgbClr val="666699"/>
                </a:solidFill>
                <a:latin typeface="FrutigerLTStd"/>
              </a:rPr>
              <a:t> </a:t>
            </a:r>
            <a:r>
              <a:rPr lang="cs-CZ" sz="1400" dirty="0" err="1">
                <a:solidFill>
                  <a:srgbClr val="666699"/>
                </a:solidFill>
                <a:latin typeface="FrutigerLTStd"/>
              </a:rPr>
              <a:t>Electrophysiol</a:t>
            </a:r>
            <a:r>
              <a:rPr lang="cs-CZ" sz="1400" dirty="0">
                <a:solidFill>
                  <a:srgbClr val="666699"/>
                </a:solidFill>
                <a:latin typeface="FrutigerLTStd"/>
              </a:rPr>
              <a:t>. 2019;12:e007118. </a:t>
            </a:r>
            <a:endParaRPr lang="cs-CZ" sz="1400" dirty="0">
              <a:solidFill>
                <a:srgbClr val="66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179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0A4CA-CD11-47F7-8795-F1417F2E1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183" y="130324"/>
            <a:ext cx="8229600" cy="857250"/>
          </a:xfrm>
        </p:spPr>
        <p:txBody>
          <a:bodyPr/>
          <a:lstStyle/>
          <a:p>
            <a:pPr algn="l"/>
            <a:r>
              <a:rPr lang="en-US" sz="3600" dirty="0" err="1"/>
              <a:t>Naše</a:t>
            </a:r>
            <a:r>
              <a:rPr lang="en-US" sz="3600" dirty="0"/>
              <a:t> </a:t>
            </a:r>
            <a:r>
              <a:rPr lang="en-US" sz="3600" dirty="0" err="1"/>
              <a:t>zkušenosti</a:t>
            </a:r>
            <a:endParaRPr lang="cs-CZ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53BD8-7125-4473-88CC-97C10594B3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9344" y="558949"/>
            <a:ext cx="3703440" cy="3394472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 err="1"/>
              <a:t>definice</a:t>
            </a:r>
            <a:endParaRPr lang="en-US" sz="1800" dirty="0"/>
          </a:p>
          <a:p>
            <a:r>
              <a:rPr lang="en-US" sz="1800" dirty="0" err="1"/>
              <a:t>Redukce</a:t>
            </a:r>
            <a:r>
              <a:rPr lang="en-US" sz="1800" dirty="0"/>
              <a:t> </a:t>
            </a:r>
            <a:r>
              <a:rPr lang="en-US" sz="1800" dirty="0" err="1"/>
              <a:t>výbojů</a:t>
            </a:r>
            <a:r>
              <a:rPr lang="en-US" sz="1800" dirty="0"/>
              <a:t> o 50% </a:t>
            </a:r>
            <a:r>
              <a:rPr lang="en-US" sz="1800" dirty="0" err="1"/>
              <a:t>během</a:t>
            </a:r>
            <a:r>
              <a:rPr lang="en-US" sz="1800" dirty="0"/>
              <a:t> 24 </a:t>
            </a:r>
            <a:r>
              <a:rPr lang="en-US" sz="1800" dirty="0" err="1"/>
              <a:t>hod</a:t>
            </a:r>
            <a:r>
              <a:rPr lang="en-US" sz="1800" dirty="0"/>
              <a:t>, </a:t>
            </a:r>
            <a:r>
              <a:rPr lang="en-US" sz="1800" dirty="0" err="1"/>
              <a:t>nebo</a:t>
            </a:r>
            <a:endParaRPr lang="en-US" sz="1800" dirty="0"/>
          </a:p>
          <a:p>
            <a:r>
              <a:rPr lang="en-US" sz="1800" dirty="0" err="1"/>
              <a:t>Redukce</a:t>
            </a:r>
            <a:r>
              <a:rPr lang="en-US" sz="1800" dirty="0"/>
              <a:t> </a:t>
            </a:r>
            <a:r>
              <a:rPr lang="en-US" sz="1800" dirty="0" err="1"/>
              <a:t>zátěže</a:t>
            </a:r>
            <a:r>
              <a:rPr lang="en-US" sz="1800" dirty="0"/>
              <a:t> KT o 50% </a:t>
            </a:r>
            <a:r>
              <a:rPr lang="en-US" sz="1800" dirty="0" err="1"/>
              <a:t>během</a:t>
            </a:r>
            <a:r>
              <a:rPr lang="en-US" sz="1800" dirty="0"/>
              <a:t>  24 </a:t>
            </a:r>
            <a:r>
              <a:rPr lang="en-US" sz="1800" dirty="0" err="1"/>
              <a:t>hod</a:t>
            </a:r>
            <a:r>
              <a:rPr lang="en-US" sz="1800" dirty="0"/>
              <a:t> (u pts s </a:t>
            </a:r>
            <a:r>
              <a:rPr lang="en-US" sz="1800" dirty="0" err="1"/>
              <a:t>incesantními</a:t>
            </a:r>
            <a:r>
              <a:rPr lang="en-US" sz="1800" dirty="0"/>
              <a:t> KT)</a:t>
            </a:r>
          </a:p>
          <a:p>
            <a:endParaRPr lang="en-US" sz="2000" dirty="0"/>
          </a:p>
          <a:p>
            <a:pPr marL="0" indent="0">
              <a:buNone/>
            </a:pPr>
            <a:r>
              <a:rPr lang="en-US" sz="2000" dirty="0" err="1">
                <a:solidFill>
                  <a:srgbClr val="C00000"/>
                </a:solidFill>
              </a:rPr>
              <a:t>Dobrá</a:t>
            </a:r>
            <a:r>
              <a:rPr lang="en-US" sz="2000" dirty="0">
                <a:solidFill>
                  <a:srgbClr val="C00000"/>
                </a:solidFill>
              </a:rPr>
              <a:t> </a:t>
            </a:r>
            <a:r>
              <a:rPr lang="en-US" sz="2000" dirty="0" err="1">
                <a:solidFill>
                  <a:srgbClr val="C00000"/>
                </a:solidFill>
              </a:rPr>
              <a:t>odpověď</a:t>
            </a:r>
            <a:r>
              <a:rPr lang="en-US" sz="2000" dirty="0">
                <a:solidFill>
                  <a:srgbClr val="C00000"/>
                </a:solidFill>
              </a:rPr>
              <a:t>: 58% </a:t>
            </a:r>
            <a:r>
              <a:rPr lang="en-US" sz="2000" dirty="0" err="1">
                <a:solidFill>
                  <a:srgbClr val="C00000"/>
                </a:solidFill>
              </a:rPr>
              <a:t>výkonů</a:t>
            </a:r>
            <a:endParaRPr lang="en-US" sz="20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rgbClr val="C00000"/>
                </a:solidFill>
              </a:rPr>
              <a:t>Účinek</a:t>
            </a:r>
            <a:r>
              <a:rPr lang="en-US" sz="2000" dirty="0">
                <a:solidFill>
                  <a:srgbClr val="C00000"/>
                </a:solidFill>
              </a:rPr>
              <a:t> </a:t>
            </a:r>
            <a:r>
              <a:rPr lang="en-US" sz="2000" dirty="0" err="1">
                <a:solidFill>
                  <a:srgbClr val="C00000"/>
                </a:solidFill>
              </a:rPr>
              <a:t>začíná</a:t>
            </a:r>
            <a:r>
              <a:rPr lang="en-US" sz="2000" dirty="0">
                <a:solidFill>
                  <a:srgbClr val="C00000"/>
                </a:solidFill>
              </a:rPr>
              <a:t> do 2 </a:t>
            </a:r>
            <a:r>
              <a:rPr lang="en-US" sz="2000" dirty="0" err="1">
                <a:solidFill>
                  <a:srgbClr val="C00000"/>
                </a:solidFill>
              </a:rPr>
              <a:t>hodin</a:t>
            </a:r>
            <a:r>
              <a:rPr lang="en-US" sz="2000" dirty="0">
                <a:solidFill>
                  <a:srgbClr val="C00000"/>
                </a:solidFill>
              </a:rPr>
              <a:t>, </a:t>
            </a:r>
            <a:r>
              <a:rPr lang="en-US" sz="2000" dirty="0" err="1">
                <a:solidFill>
                  <a:srgbClr val="C00000"/>
                </a:solidFill>
              </a:rPr>
              <a:t>trvá</a:t>
            </a:r>
            <a:r>
              <a:rPr lang="en-US" sz="2000" dirty="0">
                <a:solidFill>
                  <a:srgbClr val="C00000"/>
                </a:solidFill>
              </a:rPr>
              <a:t> 2-3 </a:t>
            </a:r>
            <a:r>
              <a:rPr lang="en-US" sz="2000" dirty="0" err="1">
                <a:solidFill>
                  <a:srgbClr val="C00000"/>
                </a:solidFill>
              </a:rPr>
              <a:t>dny</a:t>
            </a:r>
            <a:endParaRPr lang="en-US" sz="20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rgbClr val="C00000"/>
                </a:solidFill>
              </a:rPr>
              <a:t>Žádné</a:t>
            </a:r>
            <a:r>
              <a:rPr lang="en-US" sz="2000" dirty="0">
                <a:solidFill>
                  <a:srgbClr val="C00000"/>
                </a:solidFill>
              </a:rPr>
              <a:t> </a:t>
            </a:r>
            <a:r>
              <a:rPr lang="en-US" sz="2000" dirty="0" err="1">
                <a:solidFill>
                  <a:srgbClr val="C00000"/>
                </a:solidFill>
              </a:rPr>
              <a:t>komplikace</a:t>
            </a:r>
            <a:endParaRPr lang="cs-CZ" sz="2000" dirty="0">
              <a:solidFill>
                <a:srgbClr val="C00000"/>
              </a:solidFill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C51E557C-6A22-5348-90A2-6985521AD45A}"/>
              </a:ext>
            </a:extLst>
          </p:cNvPr>
          <p:cNvGraphicFramePr>
            <a:graphicFrameLocks/>
          </p:cNvGraphicFramePr>
          <p:nvPr/>
        </p:nvGraphicFramePr>
        <p:xfrm>
          <a:off x="395536" y="1804898"/>
          <a:ext cx="4320479" cy="26390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407349">
                  <a:extLst>
                    <a:ext uri="{9D8B030D-6E8A-4147-A177-3AD203B41FA5}">
                      <a16:colId xmlns:a16="http://schemas.microsoft.com/office/drawing/2014/main" val="1089810013"/>
                    </a:ext>
                  </a:extLst>
                </a:gridCol>
                <a:gridCol w="1913130">
                  <a:extLst>
                    <a:ext uri="{9D8B030D-6E8A-4147-A177-3AD203B41FA5}">
                      <a16:colId xmlns:a16="http://schemas.microsoft.com/office/drawing/2014/main" val="2140676429"/>
                    </a:ext>
                  </a:extLst>
                </a:gridCol>
              </a:tblGrid>
              <a:tr h="255595">
                <a:tc>
                  <a:txBody>
                    <a:bodyPr/>
                    <a:lstStyle/>
                    <a:p>
                      <a:pPr>
                        <a:lnSpc>
                          <a:spcPts val="1280"/>
                        </a:lnSpc>
                      </a:pPr>
                      <a:r>
                        <a:rPr lang="en-US" sz="1100" dirty="0"/>
                        <a:t>Age </a:t>
                      </a:r>
                      <a:endParaRPr lang="cs-CZ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80"/>
                        </a:lnSpc>
                      </a:pPr>
                      <a:r>
                        <a:rPr lang="en-US" sz="1100" dirty="0"/>
                        <a:t>65 ± 9</a:t>
                      </a:r>
                      <a:endParaRPr lang="cs-CZ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8913165"/>
                  </a:ext>
                </a:extLst>
              </a:tr>
              <a:tr h="255595">
                <a:tc>
                  <a:txBody>
                    <a:bodyPr/>
                    <a:lstStyle/>
                    <a:p>
                      <a:pPr>
                        <a:lnSpc>
                          <a:spcPts val="1280"/>
                        </a:lnSpc>
                      </a:pPr>
                      <a:r>
                        <a:rPr lang="en-US" sz="1100" dirty="0"/>
                        <a:t>LVEF</a:t>
                      </a:r>
                      <a:endParaRPr lang="cs-CZ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80"/>
                        </a:lnSpc>
                      </a:pPr>
                      <a:r>
                        <a:rPr lang="en-US" sz="1100" dirty="0"/>
                        <a:t>26 ± 14</a:t>
                      </a:r>
                      <a:endParaRPr lang="cs-CZ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8847455"/>
                  </a:ext>
                </a:extLst>
              </a:tr>
              <a:tr h="255595">
                <a:tc>
                  <a:txBody>
                    <a:bodyPr/>
                    <a:lstStyle/>
                    <a:p>
                      <a:pPr>
                        <a:lnSpc>
                          <a:spcPts val="1280"/>
                        </a:lnSpc>
                      </a:pPr>
                      <a:r>
                        <a:rPr lang="en-US" sz="1100" dirty="0"/>
                        <a:t>LVEDP</a:t>
                      </a:r>
                      <a:endParaRPr lang="cs-CZ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80"/>
                        </a:lnSpc>
                      </a:pPr>
                      <a:r>
                        <a:rPr lang="en-US" sz="1100" dirty="0"/>
                        <a:t>64 ± 9</a:t>
                      </a:r>
                      <a:endParaRPr lang="cs-CZ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5293499"/>
                  </a:ext>
                </a:extLst>
              </a:tr>
              <a:tr h="255595">
                <a:tc>
                  <a:txBody>
                    <a:bodyPr/>
                    <a:lstStyle/>
                    <a:p>
                      <a:pPr>
                        <a:lnSpc>
                          <a:spcPts val="1280"/>
                        </a:lnSpc>
                      </a:pPr>
                      <a:r>
                        <a:rPr lang="en-US" sz="1100" dirty="0"/>
                        <a:t>Prior VT ablations</a:t>
                      </a:r>
                      <a:endParaRPr lang="cs-CZ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80"/>
                        </a:lnSpc>
                      </a:pPr>
                      <a:r>
                        <a:rPr lang="en-US" sz="1100" dirty="0"/>
                        <a:t>1.3 ± 1.4 (range 0 to 5)</a:t>
                      </a:r>
                      <a:endParaRPr lang="cs-CZ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0920021"/>
                  </a:ext>
                </a:extLst>
              </a:tr>
              <a:tr h="341982">
                <a:tc>
                  <a:txBody>
                    <a:bodyPr/>
                    <a:lstStyle/>
                    <a:p>
                      <a:pPr>
                        <a:lnSpc>
                          <a:spcPts val="1280"/>
                        </a:lnSpc>
                      </a:pPr>
                      <a:r>
                        <a:rPr lang="en-US" sz="1100" dirty="0"/>
                        <a:t>VT ablation during subsequent 48 hours</a:t>
                      </a:r>
                      <a:endParaRPr lang="cs-CZ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80"/>
                        </a:lnSpc>
                      </a:pPr>
                      <a:r>
                        <a:rPr lang="en-US" sz="1100" dirty="0"/>
                        <a:t>42% pts</a:t>
                      </a:r>
                      <a:endParaRPr lang="cs-CZ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136030"/>
                  </a:ext>
                </a:extLst>
              </a:tr>
              <a:tr h="255595">
                <a:tc>
                  <a:txBody>
                    <a:bodyPr/>
                    <a:lstStyle/>
                    <a:p>
                      <a:pPr>
                        <a:lnSpc>
                          <a:spcPts val="1280"/>
                        </a:lnSpc>
                      </a:pPr>
                      <a:r>
                        <a:rPr lang="en-US" sz="1100" dirty="0" err="1"/>
                        <a:t>i.v.</a:t>
                      </a:r>
                      <a:r>
                        <a:rPr lang="en-US" sz="1100" dirty="0"/>
                        <a:t> amiodarone</a:t>
                      </a:r>
                      <a:endParaRPr lang="cs-CZ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80"/>
                        </a:lnSpc>
                      </a:pPr>
                      <a:r>
                        <a:rPr lang="en-US" sz="1100" dirty="0"/>
                        <a:t>83%</a:t>
                      </a:r>
                      <a:endParaRPr lang="cs-CZ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5721174"/>
                  </a:ext>
                </a:extLst>
              </a:tr>
              <a:tr h="255595">
                <a:tc>
                  <a:txBody>
                    <a:bodyPr/>
                    <a:lstStyle/>
                    <a:p>
                      <a:pPr>
                        <a:lnSpc>
                          <a:spcPts val="1280"/>
                        </a:lnSpc>
                      </a:pPr>
                      <a:r>
                        <a:rPr lang="en-US" sz="1100" dirty="0"/>
                        <a:t>Class </a:t>
                      </a:r>
                      <a:r>
                        <a:rPr lang="en-US" sz="1100" dirty="0" err="1"/>
                        <a:t>Ia</a:t>
                      </a:r>
                      <a:r>
                        <a:rPr lang="en-US" sz="1100" dirty="0"/>
                        <a:t> or </a:t>
                      </a:r>
                      <a:r>
                        <a:rPr lang="en-US" sz="1100" dirty="0" err="1"/>
                        <a:t>Ib</a:t>
                      </a:r>
                      <a:r>
                        <a:rPr lang="en-US" sz="1100" dirty="0"/>
                        <a:t> antiarrhythmics </a:t>
                      </a:r>
                      <a:endParaRPr lang="cs-CZ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80"/>
                        </a:lnSpc>
                      </a:pPr>
                      <a:r>
                        <a:rPr lang="en-US" sz="1100" dirty="0"/>
                        <a:t>33%</a:t>
                      </a:r>
                      <a:endParaRPr lang="cs-CZ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3380937"/>
                  </a:ext>
                </a:extLst>
              </a:tr>
              <a:tr h="341982">
                <a:tc>
                  <a:txBody>
                    <a:bodyPr/>
                    <a:lstStyle/>
                    <a:p>
                      <a:pPr>
                        <a:lnSpc>
                          <a:spcPts val="1280"/>
                        </a:lnSpc>
                      </a:pPr>
                      <a:r>
                        <a:rPr lang="en-US" sz="1100" dirty="0"/>
                        <a:t>Deep sedation with mechanical ventilation</a:t>
                      </a:r>
                      <a:endParaRPr lang="cs-CZ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80"/>
                        </a:lnSpc>
                      </a:pPr>
                      <a:r>
                        <a:rPr lang="en-US" sz="1100" dirty="0"/>
                        <a:t>75%</a:t>
                      </a:r>
                      <a:endParaRPr lang="cs-CZ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4996027"/>
                  </a:ext>
                </a:extLst>
              </a:tr>
              <a:tr h="255595">
                <a:tc>
                  <a:txBody>
                    <a:bodyPr/>
                    <a:lstStyle/>
                    <a:p>
                      <a:pPr>
                        <a:lnSpc>
                          <a:spcPts val="1280"/>
                        </a:lnSpc>
                      </a:pPr>
                      <a:r>
                        <a:rPr lang="en-US" sz="1100" dirty="0"/>
                        <a:t>Clinical VT heart rate</a:t>
                      </a:r>
                      <a:endParaRPr lang="cs-CZ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80"/>
                        </a:lnSpc>
                      </a:pPr>
                      <a:r>
                        <a:rPr lang="en-US" sz="1100" dirty="0"/>
                        <a:t>148 ± 28</a:t>
                      </a:r>
                      <a:endParaRPr lang="cs-CZ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2542025"/>
                  </a:ext>
                </a:extLst>
              </a:tr>
            </a:tbl>
          </a:graphicData>
        </a:graphic>
      </p:graphicFrame>
      <p:sp>
        <p:nvSpPr>
          <p:cNvPr id="5" name="Obdélník 4">
            <a:extLst>
              <a:ext uri="{FF2B5EF4-FFF2-40B4-BE49-F238E27FC236}">
                <a16:creationId xmlns:a16="http://schemas.microsoft.com/office/drawing/2014/main" id="{50AC29CB-87A5-2D4F-B6F2-1C13B9E1F52A}"/>
              </a:ext>
            </a:extLst>
          </p:cNvPr>
          <p:cNvSpPr/>
          <p:nvPr/>
        </p:nvSpPr>
        <p:spPr>
          <a:xfrm>
            <a:off x="302186" y="1095483"/>
            <a:ext cx="33009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1/2019  - 8/2021, 38 pts s ES, </a:t>
            </a:r>
          </a:p>
          <a:p>
            <a:r>
              <a:rPr lang="en-US" dirty="0"/>
              <a:t>48 </a:t>
            </a:r>
            <a:r>
              <a:rPr lang="en-US" dirty="0" err="1"/>
              <a:t>výkonů</a:t>
            </a:r>
            <a:endParaRPr lang="cs-CZ" dirty="0"/>
          </a:p>
        </p:txBody>
      </p:sp>
      <p:sp>
        <p:nvSpPr>
          <p:cNvPr id="6" name="Ovál 5">
            <a:extLst>
              <a:ext uri="{FF2B5EF4-FFF2-40B4-BE49-F238E27FC236}">
                <a16:creationId xmlns:a16="http://schemas.microsoft.com/office/drawing/2014/main" id="{252873C3-7630-3044-A137-90313A608225}"/>
              </a:ext>
            </a:extLst>
          </p:cNvPr>
          <p:cNvSpPr/>
          <p:nvPr/>
        </p:nvSpPr>
        <p:spPr>
          <a:xfrm>
            <a:off x="6588224" y="2643758"/>
            <a:ext cx="864096" cy="648072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583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4634A7-F8DC-2F4D-A6D8-E8D34CCDD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9992" y="3727301"/>
            <a:ext cx="4644008" cy="857250"/>
          </a:xfrm>
        </p:spPr>
        <p:txBody>
          <a:bodyPr/>
          <a:lstStyle/>
          <a:p>
            <a:pPr algn="l"/>
            <a:r>
              <a:rPr lang="cs-CZ" sz="2400" dirty="0"/>
              <a:t>Management </a:t>
            </a:r>
            <a:r>
              <a:rPr lang="cs-CZ" sz="2400" dirty="0" err="1"/>
              <a:t>algorithm</a:t>
            </a:r>
            <a:r>
              <a:rPr lang="cs-CZ" sz="2400" dirty="0"/>
              <a:t> (IKEM)</a:t>
            </a:r>
          </a:p>
        </p:txBody>
      </p:sp>
      <p:pic>
        <p:nvPicPr>
          <p:cNvPr id="30" name="Zástupný obsah 4">
            <a:extLst>
              <a:ext uri="{FF2B5EF4-FFF2-40B4-BE49-F238E27FC236}">
                <a16:creationId xmlns:a16="http://schemas.microsoft.com/office/drawing/2014/main" id="{1CCE9D15-060D-1648-877C-83EF03D529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748"/>
          <a:stretch/>
        </p:blipFill>
        <p:spPr>
          <a:xfrm>
            <a:off x="494303" y="188185"/>
            <a:ext cx="3481065" cy="3371783"/>
          </a:xfrm>
        </p:spPr>
      </p:pic>
      <p:sp>
        <p:nvSpPr>
          <p:cNvPr id="33" name="Nadpis 1">
            <a:extLst>
              <a:ext uri="{FF2B5EF4-FFF2-40B4-BE49-F238E27FC236}">
                <a16:creationId xmlns:a16="http://schemas.microsoft.com/office/drawing/2014/main" id="{D45E92A4-3014-6740-81E5-DAEC0D2CF4DC}"/>
              </a:ext>
            </a:extLst>
          </p:cNvPr>
          <p:cNvSpPr txBox="1">
            <a:spLocks/>
          </p:cNvSpPr>
          <p:nvPr/>
        </p:nvSpPr>
        <p:spPr bwMode="auto">
          <a:xfrm>
            <a:off x="395536" y="3644742"/>
            <a:ext cx="4104456" cy="674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pitchFamily="34" charset="0"/>
              </a:defRPr>
            </a:lvl9pPr>
          </a:lstStyle>
          <a:p>
            <a:pPr algn="l"/>
            <a:r>
              <a:rPr lang="cs-CZ" sz="2400" kern="0" dirty="0"/>
              <a:t>Management </a:t>
            </a:r>
            <a:r>
              <a:rPr lang="cs-CZ" sz="2400" kern="0" dirty="0" err="1"/>
              <a:t>algorithm</a:t>
            </a:r>
            <a:r>
              <a:rPr lang="cs-CZ" sz="2400" kern="0" dirty="0"/>
              <a:t> </a:t>
            </a:r>
            <a:r>
              <a:rPr lang="cs-CZ" sz="2400" kern="0" dirty="0" err="1"/>
              <a:t>Duke</a:t>
            </a:r>
            <a:r>
              <a:rPr lang="cs-CZ" sz="2400" kern="0" dirty="0"/>
              <a:t> University</a:t>
            </a:r>
          </a:p>
        </p:txBody>
      </p:sp>
      <p:sp>
        <p:nvSpPr>
          <p:cNvPr id="35" name="Obdélník 34">
            <a:extLst>
              <a:ext uri="{FF2B5EF4-FFF2-40B4-BE49-F238E27FC236}">
                <a16:creationId xmlns:a16="http://schemas.microsoft.com/office/drawing/2014/main" id="{882FDE89-79A0-DD40-B2C8-58C66F39E95D}"/>
              </a:ext>
            </a:extLst>
          </p:cNvPr>
          <p:cNvSpPr/>
          <p:nvPr/>
        </p:nvSpPr>
        <p:spPr>
          <a:xfrm>
            <a:off x="406889" y="4426301"/>
            <a:ext cx="313419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100" dirty="0" err="1">
                <a:solidFill>
                  <a:srgbClr val="666699"/>
                </a:solidFill>
                <a:latin typeface="AdvOT2986fa51"/>
              </a:rPr>
              <a:t>Fudim</a:t>
            </a:r>
            <a:r>
              <a:rPr lang="cs-CZ" sz="1100" dirty="0">
                <a:solidFill>
                  <a:srgbClr val="666699"/>
                </a:solidFill>
                <a:latin typeface="AdvOT2986fa51"/>
              </a:rPr>
              <a:t> M, et al. J </a:t>
            </a:r>
            <a:r>
              <a:rPr lang="cs-CZ" sz="1100" dirty="0" err="1">
                <a:solidFill>
                  <a:srgbClr val="666699"/>
                </a:solidFill>
                <a:latin typeface="AdvOT2986fa51"/>
              </a:rPr>
              <a:t>Am</a:t>
            </a:r>
            <a:r>
              <a:rPr lang="cs-CZ" sz="1100" dirty="0">
                <a:solidFill>
                  <a:srgbClr val="666699"/>
                </a:solidFill>
                <a:latin typeface="AdvOT2986fa51"/>
              </a:rPr>
              <a:t> </a:t>
            </a:r>
            <a:r>
              <a:rPr lang="cs-CZ" sz="1100" dirty="0" err="1">
                <a:solidFill>
                  <a:srgbClr val="666699"/>
                </a:solidFill>
                <a:latin typeface="AdvOT2986fa51"/>
              </a:rPr>
              <a:t>Coll</a:t>
            </a:r>
            <a:r>
              <a:rPr lang="cs-CZ" sz="1100" dirty="0">
                <a:solidFill>
                  <a:srgbClr val="666699"/>
                </a:solidFill>
                <a:latin typeface="AdvOT2986fa51"/>
              </a:rPr>
              <a:t> </a:t>
            </a:r>
            <a:r>
              <a:rPr lang="cs-CZ" sz="1100" dirty="0" err="1">
                <a:solidFill>
                  <a:srgbClr val="666699"/>
                </a:solidFill>
                <a:latin typeface="AdvOT2986fa51"/>
              </a:rPr>
              <a:t>Cardiol</a:t>
            </a:r>
            <a:r>
              <a:rPr lang="cs-CZ" sz="1100" dirty="0">
                <a:solidFill>
                  <a:srgbClr val="666699"/>
                </a:solidFill>
                <a:latin typeface="AdvOT2986fa51"/>
              </a:rPr>
              <a:t> EP 2020;6:562</a:t>
            </a:r>
            <a:r>
              <a:rPr lang="cs-CZ" sz="1100" dirty="0">
                <a:solidFill>
                  <a:srgbClr val="666699"/>
                </a:solidFill>
                <a:latin typeface="AdvOT2986fa51+20"/>
              </a:rPr>
              <a:t>–</a:t>
            </a:r>
            <a:r>
              <a:rPr lang="cs-CZ" sz="1100" dirty="0">
                <a:solidFill>
                  <a:srgbClr val="666699"/>
                </a:solidFill>
                <a:latin typeface="AdvOT2986fa51"/>
              </a:rPr>
              <a:t>71 </a:t>
            </a:r>
            <a:endParaRPr lang="cs-CZ" sz="3200" dirty="0">
              <a:solidFill>
                <a:srgbClr val="666699"/>
              </a:solidFill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C612EEC9-6148-DF45-80ED-9288E9B60DEC}"/>
              </a:ext>
            </a:extLst>
          </p:cNvPr>
          <p:cNvSpPr txBox="1"/>
          <p:nvPr/>
        </p:nvSpPr>
        <p:spPr>
          <a:xfrm>
            <a:off x="5529670" y="194144"/>
            <a:ext cx="1176925" cy="4308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cs-CZ" sz="1100" dirty="0" err="1"/>
              <a:t>Admission</a:t>
            </a:r>
            <a:endParaRPr lang="cs-CZ" sz="1100" dirty="0"/>
          </a:p>
          <a:p>
            <a:r>
              <a:rPr lang="cs-CZ" sz="1100" dirty="0" err="1"/>
              <a:t>for</a:t>
            </a:r>
            <a:r>
              <a:rPr lang="cs-CZ" sz="1100" dirty="0"/>
              <a:t> VT/VF </a:t>
            </a:r>
            <a:r>
              <a:rPr lang="cs-CZ" sz="1100" dirty="0" err="1"/>
              <a:t>storm</a:t>
            </a:r>
            <a:endParaRPr lang="cs-CZ" sz="1100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8C44461C-70CB-9E44-BF2B-70A9AACC2990}"/>
              </a:ext>
            </a:extLst>
          </p:cNvPr>
          <p:cNvSpPr txBox="1"/>
          <p:nvPr/>
        </p:nvSpPr>
        <p:spPr>
          <a:xfrm>
            <a:off x="5308455" y="987574"/>
            <a:ext cx="1619354" cy="2616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cs-CZ" sz="1100" dirty="0"/>
              <a:t>AA, </a:t>
            </a:r>
            <a:r>
              <a:rPr lang="cs-CZ" sz="1100" dirty="0" err="1"/>
              <a:t>sedation</a:t>
            </a:r>
            <a:r>
              <a:rPr lang="cs-CZ" sz="1100" dirty="0"/>
              <a:t>, </a:t>
            </a:r>
            <a:r>
              <a:rPr lang="cs-CZ" sz="1100" dirty="0" err="1"/>
              <a:t>ggl</a:t>
            </a:r>
            <a:r>
              <a:rPr lang="cs-CZ" sz="1100" dirty="0"/>
              <a:t> </a:t>
            </a:r>
            <a:r>
              <a:rPr lang="cs-CZ" sz="1100" dirty="0" err="1"/>
              <a:t>block</a:t>
            </a:r>
            <a:endParaRPr lang="cs-CZ" sz="1100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D11FB35C-738B-1743-B86E-0B369700FECD}"/>
              </a:ext>
            </a:extLst>
          </p:cNvPr>
          <p:cNvSpPr txBox="1"/>
          <p:nvPr/>
        </p:nvSpPr>
        <p:spPr>
          <a:xfrm>
            <a:off x="4644009" y="1467179"/>
            <a:ext cx="2948247" cy="2616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100" dirty="0" err="1"/>
              <a:t>Evaluation</a:t>
            </a:r>
            <a:r>
              <a:rPr lang="cs-CZ" sz="1100" dirty="0"/>
              <a:t> </a:t>
            </a:r>
            <a:r>
              <a:rPr lang="cs-CZ" sz="1100" dirty="0" err="1"/>
              <a:t>for</a:t>
            </a:r>
            <a:r>
              <a:rPr lang="cs-CZ" sz="1100" dirty="0"/>
              <a:t>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D983BE52-E8A1-894C-B26A-8092AF03BC68}"/>
              </a:ext>
            </a:extLst>
          </p:cNvPr>
          <p:cNvSpPr txBox="1"/>
          <p:nvPr/>
        </p:nvSpPr>
        <p:spPr>
          <a:xfrm>
            <a:off x="4644008" y="1995505"/>
            <a:ext cx="1344860" cy="2616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1100" dirty="0" err="1"/>
              <a:t>Catheter</a:t>
            </a:r>
            <a:r>
              <a:rPr lang="cs-CZ" sz="1100" dirty="0"/>
              <a:t> </a:t>
            </a:r>
            <a:r>
              <a:rPr lang="cs-CZ" sz="1100" dirty="0" err="1"/>
              <a:t>ablation</a:t>
            </a:r>
            <a:endParaRPr lang="cs-CZ" sz="1100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053E89ED-CBF6-9244-9AD4-13D4597FEAFE}"/>
              </a:ext>
            </a:extLst>
          </p:cNvPr>
          <p:cNvSpPr txBox="1"/>
          <p:nvPr/>
        </p:nvSpPr>
        <p:spPr>
          <a:xfrm>
            <a:off x="6260715" y="1995505"/>
            <a:ext cx="1335622" cy="4308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cs-CZ" sz="1100" dirty="0" err="1"/>
              <a:t>Mechanical</a:t>
            </a:r>
            <a:r>
              <a:rPr lang="cs-CZ" sz="1100" dirty="0"/>
              <a:t> </a:t>
            </a:r>
          </a:p>
          <a:p>
            <a:r>
              <a:rPr lang="cs-CZ" sz="1100" dirty="0" err="1"/>
              <a:t>circulatory</a:t>
            </a:r>
            <a:r>
              <a:rPr lang="cs-CZ" sz="1100" dirty="0"/>
              <a:t> support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80CF15AC-E7AE-2E41-BEA3-7BF1C2315397}"/>
              </a:ext>
            </a:extLst>
          </p:cNvPr>
          <p:cNvSpPr txBox="1"/>
          <p:nvPr/>
        </p:nvSpPr>
        <p:spPr>
          <a:xfrm>
            <a:off x="6348573" y="691849"/>
            <a:ext cx="218361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dirty="0" err="1"/>
              <a:t>Evaluation</a:t>
            </a:r>
            <a:r>
              <a:rPr lang="cs-CZ" sz="1100" dirty="0"/>
              <a:t> </a:t>
            </a:r>
            <a:r>
              <a:rPr lang="cs-CZ" sz="1100" dirty="0" err="1"/>
              <a:t>for</a:t>
            </a:r>
            <a:r>
              <a:rPr lang="cs-CZ" sz="1100" dirty="0"/>
              <a:t> </a:t>
            </a:r>
            <a:r>
              <a:rPr lang="cs-CZ" sz="1100" dirty="0" err="1"/>
              <a:t>reversible</a:t>
            </a:r>
            <a:r>
              <a:rPr lang="cs-CZ" sz="1100" dirty="0"/>
              <a:t> </a:t>
            </a:r>
            <a:r>
              <a:rPr lang="cs-CZ" sz="1100" dirty="0" err="1"/>
              <a:t>causes</a:t>
            </a:r>
            <a:endParaRPr lang="cs-CZ" sz="1100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FF99BFF6-4847-4E43-A1FE-C5825E0847A9}"/>
              </a:ext>
            </a:extLst>
          </p:cNvPr>
          <p:cNvSpPr txBox="1"/>
          <p:nvPr/>
        </p:nvSpPr>
        <p:spPr>
          <a:xfrm>
            <a:off x="6260731" y="2716927"/>
            <a:ext cx="1335605" cy="4308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1100" dirty="0"/>
              <a:t>No </a:t>
            </a:r>
            <a:r>
              <a:rPr lang="cs-CZ" sz="1100" dirty="0" err="1"/>
              <a:t>reduction</a:t>
            </a:r>
            <a:r>
              <a:rPr lang="cs-CZ" sz="1100" dirty="0"/>
              <a:t> </a:t>
            </a:r>
            <a:r>
              <a:rPr lang="cs-CZ" sz="1100" dirty="0" err="1"/>
              <a:t>of</a:t>
            </a:r>
            <a:r>
              <a:rPr lang="cs-CZ" sz="1100" dirty="0"/>
              <a:t> VT/VF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AC2BC188-285D-F349-A199-4C096FA8FD34}"/>
              </a:ext>
            </a:extLst>
          </p:cNvPr>
          <p:cNvSpPr txBox="1"/>
          <p:nvPr/>
        </p:nvSpPr>
        <p:spPr>
          <a:xfrm>
            <a:off x="4653246" y="2716927"/>
            <a:ext cx="1335622" cy="4308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1100" dirty="0" err="1"/>
              <a:t>Reduction</a:t>
            </a:r>
            <a:r>
              <a:rPr lang="cs-CZ" sz="1100" dirty="0"/>
              <a:t> </a:t>
            </a:r>
            <a:r>
              <a:rPr lang="cs-CZ" sz="1100" dirty="0" err="1"/>
              <a:t>of</a:t>
            </a:r>
            <a:r>
              <a:rPr lang="cs-CZ" sz="1100" dirty="0"/>
              <a:t> VT/VF </a:t>
            </a:r>
            <a:r>
              <a:rPr lang="cs-CZ" sz="1100" dirty="0" err="1"/>
              <a:t>burden</a:t>
            </a:r>
            <a:endParaRPr lang="cs-CZ" sz="1100" dirty="0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E8BC72D7-CB25-4045-AA68-5F8C0A9EF3EF}"/>
              </a:ext>
            </a:extLst>
          </p:cNvPr>
          <p:cNvSpPr txBox="1"/>
          <p:nvPr/>
        </p:nvSpPr>
        <p:spPr>
          <a:xfrm>
            <a:off x="7868198" y="3167448"/>
            <a:ext cx="1168295" cy="4308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1100" dirty="0" err="1"/>
              <a:t>Stereotactic</a:t>
            </a:r>
            <a:r>
              <a:rPr lang="cs-CZ" sz="1100" dirty="0"/>
              <a:t> </a:t>
            </a:r>
            <a:r>
              <a:rPr lang="cs-CZ" sz="1100" dirty="0" err="1"/>
              <a:t>radiosurgery</a:t>
            </a:r>
            <a:endParaRPr lang="cs-CZ" sz="1100" dirty="0"/>
          </a:p>
        </p:txBody>
      </p:sp>
      <p:sp>
        <p:nvSpPr>
          <p:cNvPr id="11" name="Ovál 10">
            <a:extLst>
              <a:ext uri="{FF2B5EF4-FFF2-40B4-BE49-F238E27FC236}">
                <a16:creationId xmlns:a16="http://schemas.microsoft.com/office/drawing/2014/main" id="{944F98F7-66A5-F940-B5F4-D726D04BEF58}"/>
              </a:ext>
            </a:extLst>
          </p:cNvPr>
          <p:cNvSpPr/>
          <p:nvPr/>
        </p:nvSpPr>
        <p:spPr>
          <a:xfrm>
            <a:off x="6045300" y="915566"/>
            <a:ext cx="1013840" cy="51374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8" name="Ovál 27">
            <a:extLst>
              <a:ext uri="{FF2B5EF4-FFF2-40B4-BE49-F238E27FC236}">
                <a16:creationId xmlns:a16="http://schemas.microsoft.com/office/drawing/2014/main" id="{030FA6E8-9DC5-844D-BBF4-6130C2D45765}"/>
              </a:ext>
            </a:extLst>
          </p:cNvPr>
          <p:cNvSpPr/>
          <p:nvPr/>
        </p:nvSpPr>
        <p:spPr>
          <a:xfrm>
            <a:off x="1433924" y="1953146"/>
            <a:ext cx="1013840" cy="51374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7BFF66DE-D42C-7B44-AEC9-9CB1058232D4}"/>
              </a:ext>
            </a:extLst>
          </p:cNvPr>
          <p:cNvSpPr txBox="1"/>
          <p:nvPr/>
        </p:nvSpPr>
        <p:spPr>
          <a:xfrm>
            <a:off x="7868199" y="2211710"/>
            <a:ext cx="1168296" cy="4308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1100" dirty="0"/>
              <a:t>Re-do </a:t>
            </a:r>
            <a:r>
              <a:rPr lang="cs-CZ" sz="1100" dirty="0" err="1"/>
              <a:t>ggl</a:t>
            </a:r>
            <a:r>
              <a:rPr lang="cs-CZ" sz="1100" dirty="0"/>
              <a:t>. </a:t>
            </a:r>
            <a:r>
              <a:rPr lang="cs-CZ" sz="1100" dirty="0" err="1"/>
              <a:t>block</a:t>
            </a:r>
            <a:endParaRPr lang="cs-CZ" sz="1100" dirty="0"/>
          </a:p>
        </p:txBody>
      </p:sp>
      <p:sp>
        <p:nvSpPr>
          <p:cNvPr id="21" name="Šipka dolů 20">
            <a:extLst>
              <a:ext uri="{FF2B5EF4-FFF2-40B4-BE49-F238E27FC236}">
                <a16:creationId xmlns:a16="http://schemas.microsoft.com/office/drawing/2014/main" id="{96E6891A-B7EA-A94D-8607-EEF8002B256C}"/>
              </a:ext>
            </a:extLst>
          </p:cNvPr>
          <p:cNvSpPr/>
          <p:nvPr/>
        </p:nvSpPr>
        <p:spPr>
          <a:xfrm>
            <a:off x="5262860" y="1761880"/>
            <a:ext cx="111093" cy="191266"/>
          </a:xfrm>
          <a:prstGeom prst="downArrow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8" name="Šipka dolů 37">
            <a:extLst>
              <a:ext uri="{FF2B5EF4-FFF2-40B4-BE49-F238E27FC236}">
                <a16:creationId xmlns:a16="http://schemas.microsoft.com/office/drawing/2014/main" id="{A0D30BF5-576B-7A4C-9ACB-8CBD8856DF90}"/>
              </a:ext>
            </a:extLst>
          </p:cNvPr>
          <p:cNvSpPr/>
          <p:nvPr/>
        </p:nvSpPr>
        <p:spPr>
          <a:xfrm>
            <a:off x="6868068" y="1775761"/>
            <a:ext cx="111093" cy="191266"/>
          </a:xfrm>
          <a:prstGeom prst="downArrow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2" name="Šipka dolů 41">
            <a:extLst>
              <a:ext uri="{FF2B5EF4-FFF2-40B4-BE49-F238E27FC236}">
                <a16:creationId xmlns:a16="http://schemas.microsoft.com/office/drawing/2014/main" id="{BBEE5BA9-2528-6E45-859D-CEB1D96C5E30}"/>
              </a:ext>
            </a:extLst>
          </p:cNvPr>
          <p:cNvSpPr/>
          <p:nvPr/>
        </p:nvSpPr>
        <p:spPr>
          <a:xfrm>
            <a:off x="6049226" y="1272113"/>
            <a:ext cx="111093" cy="191266"/>
          </a:xfrm>
          <a:prstGeom prst="downArrow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3" name="Šipka dolů 42">
            <a:extLst>
              <a:ext uri="{FF2B5EF4-FFF2-40B4-BE49-F238E27FC236}">
                <a16:creationId xmlns:a16="http://schemas.microsoft.com/office/drawing/2014/main" id="{5C0C38EC-2C52-5B41-8EF1-CBDCFF115FE7}"/>
              </a:ext>
            </a:extLst>
          </p:cNvPr>
          <p:cNvSpPr/>
          <p:nvPr/>
        </p:nvSpPr>
        <p:spPr>
          <a:xfrm>
            <a:off x="6045083" y="710054"/>
            <a:ext cx="111093" cy="191266"/>
          </a:xfrm>
          <a:prstGeom prst="downArrow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4" name="Šipka dolů 43">
            <a:extLst>
              <a:ext uri="{FF2B5EF4-FFF2-40B4-BE49-F238E27FC236}">
                <a16:creationId xmlns:a16="http://schemas.microsoft.com/office/drawing/2014/main" id="{30E5CD8B-8E4D-374D-BCDB-80F6CE9DF1E5}"/>
              </a:ext>
            </a:extLst>
          </p:cNvPr>
          <p:cNvSpPr/>
          <p:nvPr/>
        </p:nvSpPr>
        <p:spPr>
          <a:xfrm>
            <a:off x="6868068" y="2452333"/>
            <a:ext cx="111093" cy="191266"/>
          </a:xfrm>
          <a:prstGeom prst="downArrow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5" name="Šipka dolů 44">
            <a:extLst>
              <a:ext uri="{FF2B5EF4-FFF2-40B4-BE49-F238E27FC236}">
                <a16:creationId xmlns:a16="http://schemas.microsoft.com/office/drawing/2014/main" id="{12BFC106-A9C8-4046-9792-92FBD58708A7}"/>
              </a:ext>
            </a:extLst>
          </p:cNvPr>
          <p:cNvSpPr/>
          <p:nvPr/>
        </p:nvSpPr>
        <p:spPr>
          <a:xfrm>
            <a:off x="5262860" y="2287148"/>
            <a:ext cx="111093" cy="191266"/>
          </a:xfrm>
          <a:prstGeom prst="downArrow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6" name="Šipka dolů 45">
            <a:extLst>
              <a:ext uri="{FF2B5EF4-FFF2-40B4-BE49-F238E27FC236}">
                <a16:creationId xmlns:a16="http://schemas.microsoft.com/office/drawing/2014/main" id="{010B4149-4048-EF42-A279-A307B03D3D20}"/>
              </a:ext>
            </a:extLst>
          </p:cNvPr>
          <p:cNvSpPr/>
          <p:nvPr/>
        </p:nvSpPr>
        <p:spPr>
          <a:xfrm>
            <a:off x="5262860" y="2483144"/>
            <a:ext cx="111093" cy="191266"/>
          </a:xfrm>
          <a:prstGeom prst="downArrow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Šipka dolů 22">
            <a:extLst>
              <a:ext uri="{FF2B5EF4-FFF2-40B4-BE49-F238E27FC236}">
                <a16:creationId xmlns:a16="http://schemas.microsoft.com/office/drawing/2014/main" id="{08CA9250-3383-B34E-8C9D-27E2F86FB095}"/>
              </a:ext>
            </a:extLst>
          </p:cNvPr>
          <p:cNvSpPr/>
          <p:nvPr/>
        </p:nvSpPr>
        <p:spPr>
          <a:xfrm rot="2781452" flipH="1">
            <a:off x="5941825" y="2274292"/>
            <a:ext cx="103763" cy="477530"/>
          </a:xfrm>
          <a:prstGeom prst="downArrow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8" name="Šipka dolů 47">
            <a:extLst>
              <a:ext uri="{FF2B5EF4-FFF2-40B4-BE49-F238E27FC236}">
                <a16:creationId xmlns:a16="http://schemas.microsoft.com/office/drawing/2014/main" id="{5CC5282F-BA14-4042-9C59-15C6BAE9B399}"/>
              </a:ext>
            </a:extLst>
          </p:cNvPr>
          <p:cNvSpPr/>
          <p:nvPr/>
        </p:nvSpPr>
        <p:spPr>
          <a:xfrm rot="18905231" flipH="1">
            <a:off x="6104294" y="2288194"/>
            <a:ext cx="103763" cy="477530"/>
          </a:xfrm>
          <a:prstGeom prst="downArrow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0" name="TextovéPole 49">
            <a:extLst>
              <a:ext uri="{FF2B5EF4-FFF2-40B4-BE49-F238E27FC236}">
                <a16:creationId xmlns:a16="http://schemas.microsoft.com/office/drawing/2014/main" id="{E0116171-B3BD-1B43-93C0-782B884D052B}"/>
              </a:ext>
            </a:extLst>
          </p:cNvPr>
          <p:cNvSpPr txBox="1"/>
          <p:nvPr/>
        </p:nvSpPr>
        <p:spPr>
          <a:xfrm>
            <a:off x="7868199" y="2689579"/>
            <a:ext cx="1168296" cy="4308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1100" dirty="0"/>
              <a:t>Re-do </a:t>
            </a:r>
            <a:r>
              <a:rPr lang="cs-CZ" sz="1100" dirty="0" err="1"/>
              <a:t>catheter</a:t>
            </a:r>
            <a:r>
              <a:rPr lang="cs-CZ" sz="1100" dirty="0"/>
              <a:t> </a:t>
            </a:r>
            <a:r>
              <a:rPr lang="cs-CZ" sz="1100" dirty="0" err="1"/>
              <a:t>ablation</a:t>
            </a:r>
            <a:endParaRPr lang="cs-CZ" sz="1100" dirty="0"/>
          </a:p>
        </p:txBody>
      </p:sp>
      <p:sp>
        <p:nvSpPr>
          <p:cNvPr id="24" name="Šipka vpravo 23">
            <a:extLst>
              <a:ext uri="{FF2B5EF4-FFF2-40B4-BE49-F238E27FC236}">
                <a16:creationId xmlns:a16="http://schemas.microsoft.com/office/drawing/2014/main" id="{DD300283-51C7-914E-8C61-816CB4319FFF}"/>
              </a:ext>
            </a:extLst>
          </p:cNvPr>
          <p:cNvSpPr/>
          <p:nvPr/>
        </p:nvSpPr>
        <p:spPr>
          <a:xfrm>
            <a:off x="7592256" y="2822499"/>
            <a:ext cx="275942" cy="199112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2" name="Šipka vpravo 51">
            <a:extLst>
              <a:ext uri="{FF2B5EF4-FFF2-40B4-BE49-F238E27FC236}">
                <a16:creationId xmlns:a16="http://schemas.microsoft.com/office/drawing/2014/main" id="{E7ED577E-C098-6348-8677-9EEEEFAD0164}"/>
              </a:ext>
            </a:extLst>
          </p:cNvPr>
          <p:cNvSpPr/>
          <p:nvPr/>
        </p:nvSpPr>
        <p:spPr>
          <a:xfrm rot="18611392">
            <a:off x="7572708" y="2544294"/>
            <a:ext cx="275942" cy="199112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3" name="Šipka vpravo 52">
            <a:extLst>
              <a:ext uri="{FF2B5EF4-FFF2-40B4-BE49-F238E27FC236}">
                <a16:creationId xmlns:a16="http://schemas.microsoft.com/office/drawing/2014/main" id="{31E7AD59-E293-DB4C-A601-F1157B6FC883}"/>
              </a:ext>
            </a:extLst>
          </p:cNvPr>
          <p:cNvSpPr/>
          <p:nvPr/>
        </p:nvSpPr>
        <p:spPr>
          <a:xfrm rot="1976638">
            <a:off x="7586173" y="3093010"/>
            <a:ext cx="275942" cy="199112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0618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68597-76F1-45DF-A5DB-6253D6BEE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387" y="287814"/>
            <a:ext cx="8229600" cy="857250"/>
          </a:xfrm>
        </p:spPr>
        <p:txBody>
          <a:bodyPr/>
          <a:lstStyle/>
          <a:p>
            <a:pPr algn="l"/>
            <a:r>
              <a:rPr lang="en-US" sz="2800" dirty="0"/>
              <a:t>GANSTER Trial: </a:t>
            </a:r>
            <a:r>
              <a:rPr lang="en-US" sz="2800" dirty="0" err="1"/>
              <a:t>GANGlion</a:t>
            </a:r>
            <a:r>
              <a:rPr lang="en-US" sz="2800" dirty="0"/>
              <a:t> Stellate block for Treatment of Electric </a:t>
            </a:r>
            <a:r>
              <a:rPr lang="en-US" sz="2800" dirty="0" err="1"/>
              <a:t>stoRm</a:t>
            </a:r>
            <a:br>
              <a:rPr lang="en-US" sz="2800" dirty="0"/>
            </a:br>
            <a:r>
              <a:rPr lang="en-US" sz="2800" dirty="0"/>
              <a:t> - Design </a:t>
            </a:r>
            <a:endParaRPr lang="cs-CZ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F90104-6FA4-435A-8700-8187252D030C}"/>
              </a:ext>
            </a:extLst>
          </p:cNvPr>
          <p:cNvSpPr txBox="1"/>
          <p:nvPr/>
        </p:nvSpPr>
        <p:spPr>
          <a:xfrm>
            <a:off x="1976115" y="1554346"/>
            <a:ext cx="2313454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Pt with electric storm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D7BEFF-4A8E-47BF-AC9A-141228883177}"/>
              </a:ext>
            </a:extLst>
          </p:cNvPr>
          <p:cNvSpPr txBox="1"/>
          <p:nvPr/>
        </p:nvSpPr>
        <p:spPr>
          <a:xfrm>
            <a:off x="168664" y="3466087"/>
            <a:ext cx="79740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Endpoints at 24 hours: </a:t>
            </a:r>
          </a:p>
          <a:p>
            <a:pPr marL="214313" indent="-214313">
              <a:buFontTx/>
              <a:buChar char="-"/>
            </a:pPr>
            <a:r>
              <a:rPr lang="en-US" sz="1400" dirty="0"/>
              <a:t>reduction of internal/external shocks (pts who presented with isolated shocks) &gt;50% for 24h, or</a:t>
            </a:r>
          </a:p>
          <a:p>
            <a:pPr marL="214313" indent="-214313">
              <a:buFontTx/>
              <a:buChar char="-"/>
            </a:pPr>
            <a:r>
              <a:rPr lang="en-US" sz="1400" dirty="0"/>
              <a:t>Reduction of QRS complexes in VT &gt;50% for 24 hours documented by Holter ECG (pts who presented with incessant VT)</a:t>
            </a:r>
          </a:p>
          <a:p>
            <a:pPr marL="214313" indent="-214313">
              <a:buFontTx/>
              <a:buChar char="-"/>
            </a:pPr>
            <a:endParaRPr lang="en-US" sz="1400" dirty="0"/>
          </a:p>
          <a:p>
            <a:endParaRPr lang="cs-CZ" sz="1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E9FA48-8A2F-47FD-B3B0-88CA7C5149A3}"/>
              </a:ext>
            </a:extLst>
          </p:cNvPr>
          <p:cNvSpPr txBox="1"/>
          <p:nvPr/>
        </p:nvSpPr>
        <p:spPr>
          <a:xfrm>
            <a:off x="3929981" y="2283718"/>
            <a:ext cx="17363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Deep sedation </a:t>
            </a:r>
          </a:p>
          <a:p>
            <a:pPr algn="ctr"/>
            <a:endParaRPr lang="cs-CZ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704F223-BC95-47E3-B12C-17906A8EA224}"/>
              </a:ext>
            </a:extLst>
          </p:cNvPr>
          <p:cNvSpPr txBox="1"/>
          <p:nvPr/>
        </p:nvSpPr>
        <p:spPr>
          <a:xfrm>
            <a:off x="179512" y="2994506"/>
            <a:ext cx="800219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LGSB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9FC7ED5-EA26-4E3E-8529-E1A14798669F}"/>
              </a:ext>
            </a:extLst>
          </p:cNvPr>
          <p:cNvSpPr txBox="1"/>
          <p:nvPr/>
        </p:nvSpPr>
        <p:spPr>
          <a:xfrm>
            <a:off x="1447718" y="2994506"/>
            <a:ext cx="1890261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Sham procedure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AB2896-A78C-4D42-A486-EB2CB89F33E7}"/>
              </a:ext>
            </a:extLst>
          </p:cNvPr>
          <p:cNvSpPr txBox="1"/>
          <p:nvPr/>
        </p:nvSpPr>
        <p:spPr>
          <a:xfrm>
            <a:off x="3555757" y="2994506"/>
            <a:ext cx="800219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LGSB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1DC58FB-48D7-45CD-9C6A-8A89F6046184}"/>
              </a:ext>
            </a:extLst>
          </p:cNvPr>
          <p:cNvSpPr txBox="1"/>
          <p:nvPr/>
        </p:nvSpPr>
        <p:spPr>
          <a:xfrm>
            <a:off x="4658072" y="2994506"/>
            <a:ext cx="1890262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Sham procedure</a:t>
            </a:r>
            <a:endParaRPr lang="cs-CZ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EAD6311-A9E3-41B6-B802-0B604DDF1158}"/>
              </a:ext>
            </a:extLst>
          </p:cNvPr>
          <p:cNvSpPr txBox="1"/>
          <p:nvPr/>
        </p:nvSpPr>
        <p:spPr>
          <a:xfrm>
            <a:off x="549872" y="2269526"/>
            <a:ext cx="20569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No deep sedation </a:t>
            </a:r>
          </a:p>
          <a:p>
            <a:pPr algn="ctr"/>
            <a:r>
              <a:rPr lang="en-US" dirty="0"/>
              <a:t>(awake)</a:t>
            </a:r>
          </a:p>
          <a:p>
            <a:pPr algn="ctr"/>
            <a:endParaRPr lang="cs-CZ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C129E3A-9387-4876-9C2F-5389AAA84518}"/>
              </a:ext>
            </a:extLst>
          </p:cNvPr>
          <p:cNvCxnSpPr>
            <a:cxnSpLocks/>
          </p:cNvCxnSpPr>
          <p:nvPr/>
        </p:nvCxnSpPr>
        <p:spPr>
          <a:xfrm flipH="1">
            <a:off x="1599441" y="1996295"/>
            <a:ext cx="793407" cy="312854"/>
          </a:xfrm>
          <a:prstGeom prst="straightConnector1">
            <a:avLst/>
          </a:prstGeom>
          <a:ln w="28575">
            <a:solidFill>
              <a:srgbClr val="6666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32C6691-C00F-4758-AE03-B3E31545D7CB}"/>
              </a:ext>
            </a:extLst>
          </p:cNvPr>
          <p:cNvCxnSpPr>
            <a:cxnSpLocks/>
          </p:cNvCxnSpPr>
          <p:nvPr/>
        </p:nvCxnSpPr>
        <p:spPr>
          <a:xfrm>
            <a:off x="3735237" y="1990029"/>
            <a:ext cx="796065" cy="339456"/>
          </a:xfrm>
          <a:prstGeom prst="straightConnector1">
            <a:avLst/>
          </a:prstGeom>
          <a:ln w="28575">
            <a:solidFill>
              <a:srgbClr val="6666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7CB5033-04FB-4073-B442-F01867FA0C04}"/>
              </a:ext>
            </a:extLst>
          </p:cNvPr>
          <p:cNvCxnSpPr>
            <a:cxnSpLocks/>
          </p:cNvCxnSpPr>
          <p:nvPr/>
        </p:nvCxnSpPr>
        <p:spPr>
          <a:xfrm flipH="1">
            <a:off x="579621" y="2639137"/>
            <a:ext cx="505284" cy="285860"/>
          </a:xfrm>
          <a:prstGeom prst="straightConnector1">
            <a:avLst/>
          </a:prstGeom>
          <a:ln w="28575">
            <a:solidFill>
              <a:srgbClr val="6666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A2220981-3CDB-4E27-9888-CB3B77036EA9}"/>
              </a:ext>
            </a:extLst>
          </p:cNvPr>
          <p:cNvCxnSpPr>
            <a:cxnSpLocks/>
          </p:cNvCxnSpPr>
          <p:nvPr/>
        </p:nvCxnSpPr>
        <p:spPr>
          <a:xfrm>
            <a:off x="2010568" y="2641723"/>
            <a:ext cx="551128" cy="327787"/>
          </a:xfrm>
          <a:prstGeom prst="straightConnector1">
            <a:avLst/>
          </a:prstGeom>
          <a:ln w="28575">
            <a:solidFill>
              <a:srgbClr val="6666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4E360DA8-4DD7-4F82-B736-2B9B69D5B121}"/>
              </a:ext>
            </a:extLst>
          </p:cNvPr>
          <p:cNvCxnSpPr>
            <a:cxnSpLocks/>
          </p:cNvCxnSpPr>
          <p:nvPr/>
        </p:nvCxnSpPr>
        <p:spPr>
          <a:xfrm>
            <a:off x="5144084" y="2584501"/>
            <a:ext cx="550456" cy="340496"/>
          </a:xfrm>
          <a:prstGeom prst="straightConnector1">
            <a:avLst/>
          </a:prstGeom>
          <a:ln w="28575">
            <a:solidFill>
              <a:srgbClr val="6666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FD62E88D-B226-4D7D-9C33-DC3B04C44B75}"/>
              </a:ext>
            </a:extLst>
          </p:cNvPr>
          <p:cNvCxnSpPr>
            <a:cxnSpLocks/>
          </p:cNvCxnSpPr>
          <p:nvPr/>
        </p:nvCxnSpPr>
        <p:spPr>
          <a:xfrm flipH="1">
            <a:off x="3958166" y="2639137"/>
            <a:ext cx="476522" cy="285860"/>
          </a:xfrm>
          <a:prstGeom prst="straightConnector1">
            <a:avLst/>
          </a:prstGeom>
          <a:ln w="28575">
            <a:solidFill>
              <a:srgbClr val="6666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5222ED12-8A15-445B-A1FA-F4BAAD63EADB}"/>
              </a:ext>
            </a:extLst>
          </p:cNvPr>
          <p:cNvCxnSpPr>
            <a:cxnSpLocks/>
          </p:cNvCxnSpPr>
          <p:nvPr/>
        </p:nvCxnSpPr>
        <p:spPr>
          <a:xfrm>
            <a:off x="3222944" y="3384906"/>
            <a:ext cx="0" cy="4572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F95D746A-3BDA-4F24-AAC0-76D9BDCB2400}"/>
              </a:ext>
            </a:extLst>
          </p:cNvPr>
          <p:cNvSpPr txBox="1"/>
          <p:nvPr/>
        </p:nvSpPr>
        <p:spPr>
          <a:xfrm>
            <a:off x="5323081" y="805547"/>
            <a:ext cx="351521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200" dirty="0"/>
              <a:t>LSGB/sham – </a:t>
            </a:r>
            <a:r>
              <a:rPr lang="en-US" sz="1200" dirty="0" err="1"/>
              <a:t>zaslepená</a:t>
            </a:r>
            <a:r>
              <a:rPr lang="en-US" sz="1200" dirty="0"/>
              <a:t> </a:t>
            </a:r>
            <a:r>
              <a:rPr lang="en-US" sz="1200" dirty="0" err="1"/>
              <a:t>hodnotiteli</a:t>
            </a:r>
            <a:r>
              <a:rPr lang="en-US" sz="1200" dirty="0"/>
              <a:t> </a:t>
            </a:r>
            <a:r>
              <a:rPr lang="en-US" sz="1200" dirty="0" err="1"/>
              <a:t>klinického</a:t>
            </a:r>
            <a:r>
              <a:rPr lang="en-US" sz="1200" dirty="0"/>
              <a:t> </a:t>
            </a:r>
            <a:r>
              <a:rPr lang="en-US" sz="1200" dirty="0" err="1"/>
              <a:t>efektu</a:t>
            </a:r>
            <a:endParaRPr lang="en-US" sz="120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200" dirty="0" err="1"/>
              <a:t>Ablace</a:t>
            </a:r>
            <a:r>
              <a:rPr lang="en-US" sz="1200" dirty="0"/>
              <a:t> </a:t>
            </a:r>
            <a:r>
              <a:rPr lang="en-US" sz="1200" dirty="0" err="1"/>
              <a:t>nebo</a:t>
            </a:r>
            <a:r>
              <a:rPr lang="en-US" sz="1200" dirty="0"/>
              <a:t> </a:t>
            </a:r>
            <a:r>
              <a:rPr lang="en-US" sz="1200" dirty="0" err="1"/>
              <a:t>jiné</a:t>
            </a:r>
            <a:r>
              <a:rPr lang="en-US" sz="1200" dirty="0"/>
              <a:t> </a:t>
            </a:r>
            <a:r>
              <a:rPr lang="en-US" sz="1200" dirty="0" err="1"/>
              <a:t>intervence</a:t>
            </a:r>
            <a:r>
              <a:rPr lang="en-US" sz="1200" dirty="0"/>
              <a:t> </a:t>
            </a:r>
            <a:r>
              <a:rPr lang="en-US" sz="1200" dirty="0" err="1"/>
              <a:t>odložit</a:t>
            </a:r>
            <a:r>
              <a:rPr lang="en-US" sz="1200" dirty="0"/>
              <a:t> </a:t>
            </a:r>
            <a:r>
              <a:rPr lang="en-US" sz="1200" dirty="0" err="1"/>
              <a:t>dle</a:t>
            </a:r>
            <a:r>
              <a:rPr lang="en-US" sz="1200" dirty="0"/>
              <a:t> </a:t>
            </a:r>
            <a:r>
              <a:rPr lang="en-US" sz="1200" dirty="0" err="1"/>
              <a:t>možnosti</a:t>
            </a:r>
            <a:r>
              <a:rPr lang="en-US" sz="1200" dirty="0"/>
              <a:t> o 24 </a:t>
            </a:r>
            <a:r>
              <a:rPr lang="en-US" sz="1200" dirty="0" err="1"/>
              <a:t>hod</a:t>
            </a:r>
            <a:endParaRPr lang="en-US" sz="120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200" dirty="0" err="1"/>
              <a:t>Radomizace</a:t>
            </a:r>
            <a:r>
              <a:rPr lang="en-US" sz="1200" dirty="0"/>
              <a:t> </a:t>
            </a:r>
            <a:r>
              <a:rPr lang="en-US" sz="1200" dirty="0" err="1"/>
              <a:t>těsně</a:t>
            </a:r>
            <a:r>
              <a:rPr lang="en-US" sz="1200" dirty="0"/>
              <a:t> </a:t>
            </a:r>
            <a:r>
              <a:rPr lang="en-US" sz="1200" dirty="0" err="1"/>
              <a:t>před</a:t>
            </a:r>
            <a:r>
              <a:rPr lang="en-US" sz="1200" dirty="0"/>
              <a:t> </a:t>
            </a:r>
            <a:r>
              <a:rPr lang="en-US" sz="1200" dirty="0" err="1"/>
              <a:t>aplikací</a:t>
            </a:r>
            <a:r>
              <a:rPr lang="en-US" sz="1200" dirty="0"/>
              <a:t> </a:t>
            </a:r>
            <a:r>
              <a:rPr lang="en-US" sz="1200" dirty="0" err="1"/>
              <a:t>injekce</a:t>
            </a:r>
            <a:endParaRPr lang="en-US" sz="120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200" dirty="0" err="1"/>
              <a:t>Procedura</a:t>
            </a:r>
            <a:r>
              <a:rPr lang="en-US" sz="1200" dirty="0"/>
              <a:t> sham = </a:t>
            </a:r>
            <a:r>
              <a:rPr lang="en-US" sz="1200" dirty="0" err="1"/>
              <a:t>sc</a:t>
            </a:r>
            <a:r>
              <a:rPr lang="en-US" sz="1200" dirty="0"/>
              <a:t> </a:t>
            </a:r>
            <a:r>
              <a:rPr lang="en-US" sz="1200" dirty="0" err="1"/>
              <a:t>infiltrace</a:t>
            </a:r>
            <a:r>
              <a:rPr lang="en-US" sz="1200" dirty="0"/>
              <a:t> 1 ml </a:t>
            </a:r>
            <a:r>
              <a:rPr lang="en-US" sz="1200" dirty="0" err="1"/>
              <a:t>bupivacainu</a:t>
            </a:r>
            <a:endParaRPr lang="en-US" sz="1200" dirty="0"/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0B98D6D1-EE1D-7843-AA30-69DA9C7049A7}"/>
              </a:ext>
            </a:extLst>
          </p:cNvPr>
          <p:cNvSpPr txBox="1"/>
          <p:nvPr/>
        </p:nvSpPr>
        <p:spPr>
          <a:xfrm>
            <a:off x="226387" y="4515966"/>
            <a:ext cx="50363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In </a:t>
            </a:r>
            <a:r>
              <a:rPr lang="cs-CZ" dirty="0" err="1"/>
              <a:t>the</a:t>
            </a:r>
            <a:r>
              <a:rPr lang="cs-CZ" dirty="0"/>
              <a:t> proces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registration</a:t>
            </a:r>
            <a:r>
              <a:rPr lang="cs-CZ" dirty="0"/>
              <a:t> </a:t>
            </a:r>
            <a:r>
              <a:rPr lang="cs-CZ" dirty="0" err="1"/>
              <a:t>at</a:t>
            </a:r>
            <a:r>
              <a:rPr lang="cs-CZ" dirty="0"/>
              <a:t> </a:t>
            </a:r>
            <a:r>
              <a:rPr lang="cs-CZ" dirty="0">
                <a:hlinkClick r:id="rId2"/>
              </a:rPr>
              <a:t>ClinicalTrials.gov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62374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4246423"/>
              </p:ext>
            </p:extLst>
          </p:nvPr>
        </p:nvGraphicFramePr>
        <p:xfrm>
          <a:off x="835158" y="1204184"/>
          <a:ext cx="3312288" cy="18110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98827">
                  <a:extLst>
                    <a:ext uri="{9D8B030D-6E8A-4147-A177-3AD203B41FA5}">
                      <a16:colId xmlns:a16="http://schemas.microsoft.com/office/drawing/2014/main" val="622756460"/>
                    </a:ext>
                  </a:extLst>
                </a:gridCol>
                <a:gridCol w="1013461">
                  <a:extLst>
                    <a:ext uri="{9D8B030D-6E8A-4147-A177-3AD203B41FA5}">
                      <a16:colId xmlns:a16="http://schemas.microsoft.com/office/drawing/2014/main" val="2602213306"/>
                    </a:ext>
                  </a:extLst>
                </a:gridCol>
              </a:tblGrid>
              <a:tr h="226387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>
                          <a:effectLst/>
                        </a:rPr>
                        <a:t>Blokáda GS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29</a:t>
                      </a:r>
                      <a:endParaRPr lang="cs-CZ" sz="11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extLst>
                  <a:ext uri="{0D108BD9-81ED-4DB2-BD59-A6C34878D82A}">
                    <a16:rowId xmlns:a16="http://schemas.microsoft.com/office/drawing/2014/main" val="4041729882"/>
                  </a:ext>
                </a:extLst>
              </a:tr>
              <a:tr h="226387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>
                          <a:effectLst/>
                        </a:rPr>
                        <a:t>THS (u 11 pacientů)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12</a:t>
                      </a:r>
                      <a:endParaRPr lang="cs-CZ" sz="11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extLst>
                  <a:ext uri="{0D108BD9-81ED-4DB2-BD59-A6C34878D82A}">
                    <a16:rowId xmlns:a16="http://schemas.microsoft.com/office/drawing/2014/main" val="206201818"/>
                  </a:ext>
                </a:extLst>
              </a:tr>
              <a:tr h="226387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Věk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70±10</a:t>
                      </a:r>
                      <a:endParaRPr lang="cs-CZ" sz="11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extLst>
                  <a:ext uri="{0D108BD9-81ED-4DB2-BD59-A6C34878D82A}">
                    <a16:rowId xmlns:a16="http://schemas.microsoft.com/office/drawing/2014/main" val="914976922"/>
                  </a:ext>
                </a:extLst>
              </a:tr>
              <a:tr h="226387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Muži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22 (75%)</a:t>
                      </a:r>
                      <a:endParaRPr lang="cs-CZ" sz="11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extLst>
                  <a:ext uri="{0D108BD9-81ED-4DB2-BD59-A6C34878D82A}">
                    <a16:rowId xmlns:a16="http://schemas.microsoft.com/office/drawing/2014/main" val="2274666097"/>
                  </a:ext>
                </a:extLst>
              </a:tr>
              <a:tr h="226387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Arteriální hypertenze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26 (89%)</a:t>
                      </a:r>
                      <a:endParaRPr lang="cs-CZ" sz="11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extLst>
                  <a:ext uri="{0D108BD9-81ED-4DB2-BD59-A6C34878D82A}">
                    <a16:rowId xmlns:a16="http://schemas.microsoft.com/office/drawing/2014/main" val="401510268"/>
                  </a:ext>
                </a:extLst>
              </a:tr>
              <a:tr h="226387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DM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15 (51%)</a:t>
                      </a:r>
                      <a:endParaRPr lang="cs-CZ" sz="11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extLst>
                  <a:ext uri="{0D108BD9-81ED-4DB2-BD59-A6C34878D82A}">
                    <a16:rowId xmlns:a16="http://schemas.microsoft.com/office/drawing/2014/main" val="1772216053"/>
                  </a:ext>
                </a:extLst>
              </a:tr>
              <a:tr h="226387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EFLK (%)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46,7±13</a:t>
                      </a:r>
                      <a:endParaRPr lang="cs-CZ" sz="11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extLst>
                  <a:ext uri="{0D108BD9-81ED-4DB2-BD59-A6C34878D82A}">
                    <a16:rowId xmlns:a16="http://schemas.microsoft.com/office/drawing/2014/main" val="332640205"/>
                  </a:ext>
                </a:extLst>
              </a:tr>
              <a:tr h="226387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>
                          <a:effectLst/>
                        </a:rPr>
                        <a:t>BMI (kg/m2)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29,3±3,4</a:t>
                      </a:r>
                      <a:endParaRPr lang="cs-CZ" sz="11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extLst>
                  <a:ext uri="{0D108BD9-81ED-4DB2-BD59-A6C34878D82A}">
                    <a16:rowId xmlns:a16="http://schemas.microsoft.com/office/drawing/2014/main" val="1140590772"/>
                  </a:ext>
                </a:extLst>
              </a:tr>
            </a:tbl>
          </a:graphicData>
        </a:graphic>
      </p:graphicFrame>
      <p:sp>
        <p:nvSpPr>
          <p:cNvPr id="5" name="Ovál 4"/>
          <p:cNvSpPr/>
          <p:nvPr/>
        </p:nvSpPr>
        <p:spPr>
          <a:xfrm>
            <a:off x="1187624" y="3451721"/>
            <a:ext cx="836195" cy="8001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50" dirty="0">
                <a:solidFill>
                  <a:schemeClr val="tx1"/>
                </a:solidFill>
              </a:rPr>
              <a:t>Blokáda GS</a:t>
            </a:r>
          </a:p>
          <a:p>
            <a:pPr algn="ctr"/>
            <a:r>
              <a:rPr lang="cs-CZ" sz="1050" b="1" i="1" dirty="0">
                <a:solidFill>
                  <a:schemeClr val="tx1"/>
                </a:solidFill>
              </a:rPr>
              <a:t>29</a:t>
            </a:r>
            <a:r>
              <a:rPr lang="cs-CZ" sz="1050" dirty="0">
                <a:solidFill>
                  <a:schemeClr val="tx1"/>
                </a:solidFill>
              </a:rPr>
              <a:t> pac.</a:t>
            </a:r>
          </a:p>
        </p:txBody>
      </p:sp>
      <p:sp>
        <p:nvSpPr>
          <p:cNvPr id="6" name="Šipka doprava 5"/>
          <p:cNvSpPr/>
          <p:nvPr/>
        </p:nvSpPr>
        <p:spPr>
          <a:xfrm>
            <a:off x="2132760" y="3779864"/>
            <a:ext cx="557025" cy="148421"/>
          </a:xfrm>
          <a:prstGeom prst="rightArrow">
            <a:avLst>
              <a:gd name="adj1" fmla="val 25325"/>
              <a:gd name="adj2" fmla="val 58482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/>
          <p:cNvSpPr/>
          <p:nvPr/>
        </p:nvSpPr>
        <p:spPr>
          <a:xfrm>
            <a:off x="2798727" y="3451721"/>
            <a:ext cx="836195" cy="8001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50" dirty="0">
                <a:solidFill>
                  <a:schemeClr val="tx1"/>
                </a:solidFill>
              </a:rPr>
              <a:t>THS</a:t>
            </a:r>
          </a:p>
          <a:p>
            <a:pPr algn="ctr"/>
            <a:r>
              <a:rPr lang="cs-CZ" sz="1050" b="1" i="1" dirty="0">
                <a:solidFill>
                  <a:schemeClr val="tx1"/>
                </a:solidFill>
              </a:rPr>
              <a:t>12</a:t>
            </a:r>
            <a:r>
              <a:rPr lang="cs-CZ" sz="1050" dirty="0">
                <a:solidFill>
                  <a:schemeClr val="tx1"/>
                </a:solidFill>
              </a:rPr>
              <a:t>x (11 pac.)</a:t>
            </a:r>
          </a:p>
        </p:txBody>
      </p:sp>
      <p:grpSp>
        <p:nvGrpSpPr>
          <p:cNvPr id="22" name="Skupina 21"/>
          <p:cNvGrpSpPr/>
          <p:nvPr/>
        </p:nvGrpSpPr>
        <p:grpSpPr>
          <a:xfrm>
            <a:off x="4966334" y="411510"/>
            <a:ext cx="3057525" cy="3244118"/>
            <a:chOff x="6355080" y="1628450"/>
            <a:chExt cx="3017520" cy="374942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3" name="Obdélník 12"/>
            <p:cNvSpPr/>
            <p:nvPr/>
          </p:nvSpPr>
          <p:spPr>
            <a:xfrm>
              <a:off x="6355080" y="2516975"/>
              <a:ext cx="3017520" cy="387749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900" dirty="0">
                  <a:solidFill>
                    <a:schemeClr val="tx1"/>
                  </a:solidFill>
                </a:rPr>
                <a:t>SKG bez možnosti </a:t>
              </a:r>
              <a:r>
                <a:rPr lang="cs-CZ" sz="900" dirty="0" err="1">
                  <a:solidFill>
                    <a:schemeClr val="tx1"/>
                  </a:solidFill>
                </a:rPr>
                <a:t>revaskularizace</a:t>
              </a:r>
              <a:endParaRPr lang="cs-CZ" sz="900" dirty="0">
                <a:solidFill>
                  <a:schemeClr val="tx1"/>
                </a:solidFill>
              </a:endParaRPr>
            </a:p>
          </p:txBody>
        </p:sp>
        <p:sp>
          <p:nvSpPr>
            <p:cNvPr id="14" name="Obdélník 13"/>
            <p:cNvSpPr/>
            <p:nvPr/>
          </p:nvSpPr>
          <p:spPr>
            <a:xfrm>
              <a:off x="6355080" y="1628450"/>
              <a:ext cx="3017520" cy="417379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900" dirty="0">
                  <a:solidFill>
                    <a:schemeClr val="tx1"/>
                  </a:solidFill>
                </a:rPr>
                <a:t>Maximalizovaná farmakoterapie</a:t>
              </a:r>
            </a:p>
          </p:txBody>
        </p:sp>
        <p:sp>
          <p:nvSpPr>
            <p:cNvPr id="15" name="Obdélník 14"/>
            <p:cNvSpPr/>
            <p:nvPr/>
          </p:nvSpPr>
          <p:spPr>
            <a:xfrm>
              <a:off x="6355080" y="3374290"/>
              <a:ext cx="3017520" cy="330795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900" dirty="0">
                  <a:solidFill>
                    <a:schemeClr val="tx1"/>
                  </a:solidFill>
                </a:rPr>
                <a:t>Blokáda Ganglion </a:t>
              </a:r>
              <a:r>
                <a:rPr lang="cs-CZ" sz="900" dirty="0" err="1">
                  <a:solidFill>
                    <a:schemeClr val="tx1"/>
                  </a:solidFill>
                </a:rPr>
                <a:t>Stellatum</a:t>
              </a:r>
              <a:endParaRPr lang="cs-CZ" sz="900" dirty="0">
                <a:solidFill>
                  <a:schemeClr val="tx1"/>
                </a:solidFill>
              </a:endParaRPr>
            </a:p>
          </p:txBody>
        </p:sp>
        <p:sp>
          <p:nvSpPr>
            <p:cNvPr id="16" name="Obdélník 15"/>
            <p:cNvSpPr/>
            <p:nvPr/>
          </p:nvSpPr>
          <p:spPr>
            <a:xfrm>
              <a:off x="6355080" y="4188011"/>
              <a:ext cx="3017520" cy="417379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900" dirty="0">
                  <a:solidFill>
                    <a:schemeClr val="tx1"/>
                  </a:solidFill>
                </a:rPr>
                <a:t>Kontrola v ambulanci za 3M k posouzení efektu</a:t>
              </a:r>
            </a:p>
          </p:txBody>
        </p:sp>
        <p:sp>
          <p:nvSpPr>
            <p:cNvPr id="17" name="Obdélník 16"/>
            <p:cNvSpPr/>
            <p:nvPr/>
          </p:nvSpPr>
          <p:spPr>
            <a:xfrm>
              <a:off x="6355080" y="5066600"/>
              <a:ext cx="3017520" cy="31127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900" dirty="0" err="1">
                  <a:solidFill>
                    <a:schemeClr val="tx1"/>
                  </a:solidFill>
                </a:rPr>
                <a:t>Torakoskopická</a:t>
              </a:r>
              <a:r>
                <a:rPr lang="cs-CZ" sz="900" dirty="0">
                  <a:solidFill>
                    <a:schemeClr val="tx1"/>
                  </a:solidFill>
                </a:rPr>
                <a:t> hrudní sympatektomie</a:t>
              </a:r>
            </a:p>
          </p:txBody>
        </p:sp>
        <p:sp>
          <p:nvSpPr>
            <p:cNvPr id="18" name="Šipka dolů 17"/>
            <p:cNvSpPr/>
            <p:nvPr/>
          </p:nvSpPr>
          <p:spPr>
            <a:xfrm>
              <a:off x="7682706" y="2153436"/>
              <a:ext cx="264953" cy="278074"/>
            </a:xfrm>
            <a:prstGeom prst="downArrow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900"/>
            </a:p>
          </p:txBody>
        </p:sp>
        <p:sp>
          <p:nvSpPr>
            <p:cNvPr id="19" name="Šipka dolů 18"/>
            <p:cNvSpPr/>
            <p:nvPr/>
          </p:nvSpPr>
          <p:spPr>
            <a:xfrm>
              <a:off x="7682705" y="3014085"/>
              <a:ext cx="264953" cy="278074"/>
            </a:xfrm>
            <a:prstGeom prst="downArrow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900"/>
            </a:p>
          </p:txBody>
        </p:sp>
        <p:sp>
          <p:nvSpPr>
            <p:cNvPr id="20" name="Šipka dolů 19"/>
            <p:cNvSpPr/>
            <p:nvPr/>
          </p:nvSpPr>
          <p:spPr>
            <a:xfrm>
              <a:off x="7682705" y="3805129"/>
              <a:ext cx="264953" cy="278074"/>
            </a:xfrm>
            <a:prstGeom prst="downArrow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900"/>
            </a:p>
          </p:txBody>
        </p:sp>
        <p:sp>
          <p:nvSpPr>
            <p:cNvPr id="21" name="Šipka dolů 20"/>
            <p:cNvSpPr/>
            <p:nvPr/>
          </p:nvSpPr>
          <p:spPr>
            <a:xfrm>
              <a:off x="7682704" y="4710198"/>
              <a:ext cx="264953" cy="278074"/>
            </a:xfrm>
            <a:prstGeom prst="downArrow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900"/>
            </a:p>
          </p:txBody>
        </p:sp>
      </p:grpSp>
      <p:sp>
        <p:nvSpPr>
          <p:cNvPr id="23" name="Nadpis 22"/>
          <p:cNvSpPr>
            <a:spLocks noGrp="1"/>
          </p:cNvSpPr>
          <p:nvPr>
            <p:ph type="title"/>
          </p:nvPr>
        </p:nvSpPr>
        <p:spPr>
          <a:xfrm>
            <a:off x="835775" y="222713"/>
            <a:ext cx="3057525" cy="611420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cs-CZ" sz="3200" dirty="0"/>
              <a:t>Refrakterní AP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8C3F7849-D24B-8D4F-8C4D-F43D373221D3}"/>
              </a:ext>
            </a:extLst>
          </p:cNvPr>
          <p:cNvSpPr txBox="1"/>
          <p:nvPr/>
        </p:nvSpPr>
        <p:spPr>
          <a:xfrm>
            <a:off x="747966" y="4503596"/>
            <a:ext cx="29931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rgbClr val="666699"/>
                </a:solidFill>
              </a:rPr>
              <a:t>Laskavostí </a:t>
            </a:r>
            <a:r>
              <a:rPr lang="cs-CZ" dirty="0" err="1">
                <a:solidFill>
                  <a:srgbClr val="666699"/>
                </a:solidFill>
              </a:rPr>
              <a:t>dr</a:t>
            </a:r>
            <a:r>
              <a:rPr lang="cs-CZ" dirty="0">
                <a:solidFill>
                  <a:srgbClr val="666699"/>
                </a:solidFill>
              </a:rPr>
              <a:t> </a:t>
            </a:r>
            <a:r>
              <a:rPr lang="cs-CZ" dirty="0" err="1">
                <a:solidFill>
                  <a:srgbClr val="666699"/>
                </a:solidFill>
              </a:rPr>
              <a:t>Stojadinoviče</a:t>
            </a:r>
            <a:endParaRPr lang="cs-CZ" dirty="0">
              <a:solidFill>
                <a:srgbClr val="66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322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A6D45AD-7933-6243-AFFC-1BD6B44D639C}"/>
              </a:ext>
            </a:extLst>
          </p:cNvPr>
          <p:cNvSpPr txBox="1">
            <a:spLocks/>
          </p:cNvSpPr>
          <p:nvPr/>
        </p:nvSpPr>
        <p:spPr bwMode="auto">
          <a:xfrm>
            <a:off x="457200" y="1995686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kern="0" dirty="0" err="1">
                <a:latin typeface="Arial" charset="0"/>
              </a:rPr>
              <a:t>Videothorakoskopická</a:t>
            </a:r>
            <a:r>
              <a:rPr lang="en-US" kern="0" dirty="0">
                <a:latin typeface="Arial" charset="0"/>
              </a:rPr>
              <a:t> </a:t>
            </a:r>
            <a:r>
              <a:rPr lang="en-US" kern="0" dirty="0" err="1">
                <a:latin typeface="Arial" charset="0"/>
              </a:rPr>
              <a:t>hrudní</a:t>
            </a:r>
            <a:r>
              <a:rPr lang="en-US" kern="0" dirty="0">
                <a:latin typeface="Arial" charset="0"/>
              </a:rPr>
              <a:t> </a:t>
            </a:r>
            <a:r>
              <a:rPr lang="en-US" kern="0" dirty="0" err="1">
                <a:latin typeface="Arial" charset="0"/>
              </a:rPr>
              <a:t>sympatektomie</a:t>
            </a:r>
            <a:endParaRPr lang="en-US" kern="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7385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5D54FC-EBA9-5C4D-8973-8D8E1261F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sz="4000" dirty="0"/>
              <a:t>Sympatektomie v léčbě anginy pectoris – žádná novinka…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6474F5D4-77A6-7E49-93AA-DD07BE5853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0"/>
          <a:stretch/>
        </p:blipFill>
        <p:spPr>
          <a:xfrm>
            <a:off x="457200" y="1491630"/>
            <a:ext cx="8229600" cy="2584517"/>
          </a:xfr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113D858C-7AB8-4B44-BCB3-1E5F0348349A}"/>
              </a:ext>
            </a:extLst>
          </p:cNvPr>
          <p:cNvSpPr/>
          <p:nvPr/>
        </p:nvSpPr>
        <p:spPr>
          <a:xfrm>
            <a:off x="439440" y="4504548"/>
            <a:ext cx="47918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400" dirty="0" err="1">
                <a:solidFill>
                  <a:srgbClr val="666699"/>
                </a:solidFill>
                <a:latin typeface="font0000000026488f64"/>
              </a:rPr>
              <a:t>Kafowaki</a:t>
            </a:r>
            <a:r>
              <a:rPr lang="cs-CZ" sz="1400" dirty="0">
                <a:solidFill>
                  <a:srgbClr val="666699"/>
                </a:solidFill>
                <a:latin typeface="font0000000026488f64"/>
              </a:rPr>
              <a:t> MH, </a:t>
            </a:r>
            <a:r>
              <a:rPr lang="cs-CZ" sz="1400" dirty="0" err="1">
                <a:solidFill>
                  <a:srgbClr val="666699"/>
                </a:solidFill>
                <a:latin typeface="font0000000026488f64"/>
              </a:rPr>
              <a:t>Lewett</a:t>
            </a:r>
            <a:r>
              <a:rPr lang="cs-CZ" sz="1400" dirty="0">
                <a:solidFill>
                  <a:srgbClr val="666699"/>
                </a:solidFill>
                <a:latin typeface="font0000000026488f64"/>
              </a:rPr>
              <a:t> JM. AnnThoracSurg41:572-578,May1986 </a:t>
            </a:r>
            <a:endParaRPr lang="cs-CZ" sz="1400" dirty="0">
              <a:solidFill>
                <a:srgbClr val="666699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59838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/>
        </p:nvGraphicFramePr>
        <p:xfrm>
          <a:off x="565959" y="555526"/>
          <a:ext cx="6598329" cy="3896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249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912694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980023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2723121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48925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endParaRPr lang="cs-CZ" sz="12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11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1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1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343405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cs-CZ" sz="1200" b="0" dirty="0"/>
                        <a:t>Zaměstnanecký poměr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cs-CZ" sz="1100" dirty="0" err="1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343405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cs-CZ" sz="1200" dirty="0"/>
                        <a:t>Vlastník / akcionář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1100" dirty="0" err="1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446493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cs-CZ" sz="1200" dirty="0"/>
                        <a:t>Konzultant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1100" dirty="0" err="1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1100" dirty="0" err="1"/>
                        <a:t>Biosense</a:t>
                      </a:r>
                      <a:r>
                        <a:rPr lang="cs-CZ" sz="1100" dirty="0"/>
                        <a:t> </a:t>
                      </a:r>
                      <a:r>
                        <a:rPr lang="cs-CZ" sz="1100" dirty="0" err="1"/>
                        <a:t>Webster</a:t>
                      </a:r>
                      <a:r>
                        <a:rPr lang="cs-CZ" sz="1100" dirty="0"/>
                        <a:t>, </a:t>
                      </a:r>
                      <a:r>
                        <a:rPr lang="cs-CZ" sz="1100" dirty="0" err="1"/>
                        <a:t>Medtronic</a:t>
                      </a:r>
                      <a:r>
                        <a:rPr lang="cs-CZ" sz="1100" dirty="0"/>
                        <a:t>, St </a:t>
                      </a:r>
                      <a:r>
                        <a:rPr lang="cs-CZ" sz="1100" dirty="0" err="1"/>
                        <a:t>Jude</a:t>
                      </a:r>
                      <a:r>
                        <a:rPr lang="cs-CZ" sz="1100" dirty="0"/>
                        <a:t> </a:t>
                      </a:r>
                      <a:r>
                        <a:rPr lang="cs-CZ" sz="1100" dirty="0" err="1"/>
                        <a:t>Medical</a:t>
                      </a:r>
                      <a:r>
                        <a:rPr lang="cs-CZ" sz="1100" dirty="0"/>
                        <a:t>/ </a:t>
                      </a:r>
                      <a:r>
                        <a:rPr lang="cs-CZ" sz="1100" dirty="0" err="1"/>
                        <a:t>Abbott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48925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cs-CZ" sz="1200" dirty="0"/>
                        <a:t>Přednášková činnost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1100" dirty="0" err="1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/>
                        <a:t>Bayer</a:t>
                      </a:r>
                      <a:r>
                        <a:rPr lang="cs-CZ" sz="1100" baseline="0" dirty="0"/>
                        <a:t>, </a:t>
                      </a:r>
                      <a:r>
                        <a:rPr lang="cs-CZ" sz="1100" baseline="0" dirty="0" err="1"/>
                        <a:t>Biosense</a:t>
                      </a:r>
                      <a:r>
                        <a:rPr lang="cs-CZ" sz="1100" baseline="0" dirty="0"/>
                        <a:t> </a:t>
                      </a:r>
                      <a:r>
                        <a:rPr lang="cs-CZ" sz="1100" baseline="0" dirty="0" err="1"/>
                        <a:t>Webster</a:t>
                      </a:r>
                      <a:r>
                        <a:rPr lang="cs-CZ" sz="1100" baseline="0" dirty="0"/>
                        <a:t>,  </a:t>
                      </a:r>
                      <a:r>
                        <a:rPr lang="cs-CZ" sz="1100" baseline="0" dirty="0" err="1"/>
                        <a:t>Boehringer</a:t>
                      </a:r>
                      <a:r>
                        <a:rPr lang="cs-CZ" sz="1100" baseline="0" dirty="0"/>
                        <a:t> </a:t>
                      </a:r>
                      <a:r>
                        <a:rPr lang="cs-CZ" sz="1100" baseline="0" dirty="0" err="1"/>
                        <a:t>Ingelheim</a:t>
                      </a:r>
                      <a:r>
                        <a:rPr lang="cs-CZ" sz="1100" baseline="0" dirty="0"/>
                        <a:t>, </a:t>
                      </a:r>
                      <a:r>
                        <a:rPr lang="cs-CZ" sz="1100" baseline="0" dirty="0" err="1"/>
                        <a:t>Daiichi</a:t>
                      </a:r>
                      <a:r>
                        <a:rPr lang="cs-CZ" sz="1100" baseline="0" dirty="0"/>
                        <a:t> </a:t>
                      </a:r>
                      <a:r>
                        <a:rPr lang="cs-CZ" sz="1100" baseline="0" dirty="0" err="1"/>
                        <a:t>Sankyo</a:t>
                      </a:r>
                      <a:r>
                        <a:rPr lang="cs-CZ" sz="1100" baseline="0" dirty="0"/>
                        <a:t>, </a:t>
                      </a:r>
                      <a:r>
                        <a:rPr lang="cs-CZ" sz="1100" baseline="0" dirty="0" err="1"/>
                        <a:t>Medtronic</a:t>
                      </a:r>
                      <a:r>
                        <a:rPr lang="cs-CZ" sz="1100" baseline="0" dirty="0"/>
                        <a:t>,  </a:t>
                      </a:r>
                      <a:r>
                        <a:rPr lang="cs-CZ" sz="1100" baseline="0" dirty="0" err="1"/>
                        <a:t>Mylan</a:t>
                      </a:r>
                      <a:r>
                        <a:rPr lang="cs-CZ" sz="1100" baseline="0" dirty="0"/>
                        <a:t>, </a:t>
                      </a:r>
                      <a:r>
                        <a:rPr lang="cs-CZ" sz="1100" baseline="0" dirty="0" err="1"/>
                        <a:t>Pfizer</a:t>
                      </a:r>
                      <a:r>
                        <a:rPr lang="cs-CZ" sz="1100" baseline="0" dirty="0"/>
                        <a:t>, Pro Med, St </a:t>
                      </a:r>
                      <a:r>
                        <a:rPr lang="cs-CZ" sz="1100" baseline="0" dirty="0" err="1"/>
                        <a:t>Jude</a:t>
                      </a:r>
                      <a:r>
                        <a:rPr lang="cs-CZ" sz="1100" baseline="0" dirty="0"/>
                        <a:t> </a:t>
                      </a:r>
                      <a:r>
                        <a:rPr lang="cs-CZ" sz="1100" baseline="0" dirty="0" err="1"/>
                        <a:t>Medical</a:t>
                      </a:r>
                      <a:r>
                        <a:rPr lang="cs-CZ" sz="1100" baseline="0" dirty="0"/>
                        <a:t>/</a:t>
                      </a:r>
                      <a:r>
                        <a:rPr lang="cs-CZ" sz="1100" baseline="0" dirty="0" err="1"/>
                        <a:t>Abbott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48925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cs-CZ" sz="1200" dirty="0"/>
                        <a:t>Člen poradních sborů (</a:t>
                      </a:r>
                      <a:r>
                        <a:rPr lang="cs-CZ" sz="1200" dirty="0" err="1"/>
                        <a:t>advisory</a:t>
                      </a:r>
                      <a:r>
                        <a:rPr lang="cs-CZ" sz="1200" dirty="0"/>
                        <a:t> </a:t>
                      </a:r>
                      <a:r>
                        <a:rPr lang="cs-CZ" sz="1200" dirty="0" err="1"/>
                        <a:t>boards</a:t>
                      </a:r>
                      <a:r>
                        <a:rPr lang="cs-CZ" sz="1200" dirty="0"/>
                        <a:t>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1100" dirty="0"/>
                        <a:t>s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aseline="0" dirty="0" err="1"/>
                        <a:t>Biosense</a:t>
                      </a:r>
                      <a:r>
                        <a:rPr lang="cs-CZ" sz="1100" baseline="0" dirty="0"/>
                        <a:t> </a:t>
                      </a:r>
                      <a:r>
                        <a:rPr lang="cs-CZ" sz="1100" baseline="0" dirty="0" err="1"/>
                        <a:t>Webster</a:t>
                      </a:r>
                      <a:r>
                        <a:rPr lang="cs-CZ" sz="1100" baseline="0" dirty="0"/>
                        <a:t>, </a:t>
                      </a:r>
                      <a:r>
                        <a:rPr lang="cs-CZ" sz="1100" baseline="0" dirty="0" err="1"/>
                        <a:t>Boehringer</a:t>
                      </a:r>
                      <a:r>
                        <a:rPr lang="cs-CZ" sz="1100" baseline="0" dirty="0"/>
                        <a:t> </a:t>
                      </a:r>
                      <a:r>
                        <a:rPr lang="cs-CZ" sz="1100" baseline="0" dirty="0" err="1"/>
                        <a:t>Ingelheim</a:t>
                      </a:r>
                      <a:r>
                        <a:rPr lang="cs-CZ" sz="1100" baseline="0" dirty="0"/>
                        <a:t>, </a:t>
                      </a:r>
                      <a:r>
                        <a:rPr lang="cs-CZ" sz="1100" baseline="0" dirty="0" err="1"/>
                        <a:t>Daiichi</a:t>
                      </a:r>
                      <a:r>
                        <a:rPr lang="cs-CZ" sz="1100" baseline="0" dirty="0"/>
                        <a:t> </a:t>
                      </a:r>
                      <a:r>
                        <a:rPr lang="cs-CZ" sz="1100" baseline="0" dirty="0" err="1"/>
                        <a:t>Sankyo</a:t>
                      </a:r>
                      <a:r>
                        <a:rPr lang="cs-CZ" sz="1100" baseline="0" dirty="0"/>
                        <a:t>, </a:t>
                      </a:r>
                      <a:r>
                        <a:rPr lang="cs-CZ" sz="1100" baseline="0" dirty="0" err="1"/>
                        <a:t>Medtronic</a:t>
                      </a:r>
                      <a:r>
                        <a:rPr lang="cs-CZ" sz="1100" baseline="0" dirty="0"/>
                        <a:t>,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aseline="0" dirty="0"/>
                        <a:t>St </a:t>
                      </a:r>
                      <a:r>
                        <a:rPr lang="cs-CZ" sz="1100" baseline="0" dirty="0" err="1"/>
                        <a:t>Jude</a:t>
                      </a:r>
                      <a:r>
                        <a:rPr lang="cs-CZ" sz="1100" baseline="0" dirty="0"/>
                        <a:t> </a:t>
                      </a:r>
                      <a:r>
                        <a:rPr lang="cs-CZ" sz="1100" baseline="0" dirty="0" err="1"/>
                        <a:t>Medical</a:t>
                      </a:r>
                      <a:r>
                        <a:rPr lang="cs-CZ" sz="1100" baseline="0" dirty="0"/>
                        <a:t>/</a:t>
                      </a:r>
                      <a:r>
                        <a:rPr lang="cs-CZ" sz="1100" baseline="0" dirty="0" err="1"/>
                        <a:t>Abbott</a:t>
                      </a:r>
                      <a:endParaRPr lang="cs-CZ" sz="1100" dirty="0"/>
                    </a:p>
                    <a:p>
                      <a:pPr algn="ctr">
                        <a:lnSpc>
                          <a:spcPct val="80000"/>
                        </a:lnSpc>
                      </a:pP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343405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cs-CZ" sz="1200" dirty="0"/>
                        <a:t>Podpora výzkumu / granty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1100" dirty="0" err="1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48925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cs-CZ" sz="1200" dirty="0"/>
                        <a:t>Jiné honoráře (např. za klinické studie či registry)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1100" dirty="0" err="1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 err="1"/>
                        <a:t>Affera</a:t>
                      </a:r>
                      <a:r>
                        <a:rPr lang="cs-CZ" sz="1100" baseline="0" dirty="0"/>
                        <a:t>, </a:t>
                      </a:r>
                      <a:r>
                        <a:rPr lang="cs-CZ" sz="1100" baseline="0" dirty="0" err="1"/>
                        <a:t>Biosense</a:t>
                      </a:r>
                      <a:r>
                        <a:rPr lang="cs-CZ" sz="1100" baseline="0" dirty="0"/>
                        <a:t> </a:t>
                      </a:r>
                      <a:r>
                        <a:rPr lang="cs-CZ" sz="1100" baseline="0" dirty="0" err="1"/>
                        <a:t>Webster</a:t>
                      </a:r>
                      <a:r>
                        <a:rPr lang="cs-CZ" sz="1100" baseline="0" dirty="0"/>
                        <a:t>, </a:t>
                      </a:r>
                      <a:endParaRPr lang="cs-CZ" sz="1100" dirty="0"/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cs-CZ" sz="1100" baseline="0" dirty="0"/>
                        <a:t> Biotronik, </a:t>
                      </a:r>
                      <a:r>
                        <a:rPr lang="cs-CZ" sz="1100" baseline="0" dirty="0" err="1"/>
                        <a:t>Daiichi</a:t>
                      </a:r>
                      <a:r>
                        <a:rPr lang="cs-CZ" sz="1100" baseline="0" dirty="0"/>
                        <a:t> </a:t>
                      </a:r>
                      <a:r>
                        <a:rPr lang="cs-CZ" sz="1100" baseline="0" dirty="0" err="1"/>
                        <a:t>Sankyo</a:t>
                      </a:r>
                      <a:r>
                        <a:rPr lang="cs-CZ" sz="1100" baseline="0" dirty="0"/>
                        <a:t>, </a:t>
                      </a:r>
                      <a:r>
                        <a:rPr lang="cs-CZ" sz="1100" baseline="0" dirty="0" err="1"/>
                        <a:t>Medtronic</a:t>
                      </a:r>
                      <a:r>
                        <a:rPr lang="cs-CZ" sz="1100" baseline="0" dirty="0"/>
                        <a:t>, St </a:t>
                      </a:r>
                      <a:r>
                        <a:rPr lang="cs-CZ" sz="1100" baseline="0" dirty="0" err="1"/>
                        <a:t>Jude</a:t>
                      </a:r>
                      <a:r>
                        <a:rPr lang="cs-CZ" sz="1100" baseline="0" dirty="0"/>
                        <a:t> </a:t>
                      </a:r>
                      <a:r>
                        <a:rPr lang="cs-CZ" sz="1100" baseline="0" dirty="0" err="1"/>
                        <a:t>Medical</a:t>
                      </a:r>
                      <a:r>
                        <a:rPr lang="cs-CZ" sz="1100" baseline="0" dirty="0"/>
                        <a:t>/</a:t>
                      </a:r>
                      <a:r>
                        <a:rPr lang="cs-CZ" sz="1100" baseline="0" dirty="0" err="1"/>
                        <a:t>Abbott</a:t>
                      </a:r>
                      <a:endParaRPr lang="cs-CZ" sz="1100" dirty="0"/>
                    </a:p>
                    <a:p>
                      <a:pPr algn="ctr">
                        <a:lnSpc>
                          <a:spcPct val="80000"/>
                        </a:lnSpc>
                      </a:pP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33361" y="-236562"/>
            <a:ext cx="8353537" cy="997538"/>
          </a:xfrm>
        </p:spPr>
        <p:txBody>
          <a:bodyPr/>
          <a:lstStyle/>
          <a:p>
            <a:pPr algn="l"/>
            <a:r>
              <a:rPr lang="cs-CZ" sz="3200" dirty="0"/>
              <a:t>Deklarace konfliktu zájmů</a:t>
            </a:r>
          </a:p>
        </p:txBody>
      </p:sp>
    </p:spTree>
    <p:extLst>
      <p:ext uri="{BB962C8B-B14F-4D97-AF65-F5344CB8AC3E}">
        <p14:creationId xmlns:p14="http://schemas.microsoft.com/office/powerpoint/2010/main" val="31777042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itle 1"/>
          <p:cNvSpPr>
            <a:spLocks noGrp="1"/>
          </p:cNvSpPr>
          <p:nvPr>
            <p:ph type="title"/>
          </p:nvPr>
        </p:nvSpPr>
        <p:spPr>
          <a:xfrm>
            <a:off x="233082" y="206375"/>
            <a:ext cx="8229600" cy="857250"/>
          </a:xfrm>
        </p:spPr>
        <p:txBody>
          <a:bodyPr/>
          <a:lstStyle/>
          <a:p>
            <a:pPr algn="l"/>
            <a:r>
              <a:rPr lang="en-US" sz="3600" dirty="0" err="1">
                <a:latin typeface="Arial" charset="0"/>
              </a:rPr>
              <a:t>Levostranná</a:t>
            </a:r>
            <a:r>
              <a:rPr lang="en-US" sz="3600" dirty="0">
                <a:latin typeface="Arial" charset="0"/>
              </a:rPr>
              <a:t> </a:t>
            </a:r>
            <a:r>
              <a:rPr lang="en-US" sz="3600" dirty="0" err="1">
                <a:latin typeface="Arial" charset="0"/>
              </a:rPr>
              <a:t>videothorakoskopická</a:t>
            </a:r>
            <a:r>
              <a:rPr lang="en-US" sz="3600" dirty="0">
                <a:latin typeface="Arial" charset="0"/>
              </a:rPr>
              <a:t> </a:t>
            </a:r>
            <a:r>
              <a:rPr lang="en-US" sz="3600" dirty="0" err="1">
                <a:latin typeface="Arial" charset="0"/>
              </a:rPr>
              <a:t>hrudní</a:t>
            </a:r>
            <a:r>
              <a:rPr lang="en-US" sz="3600" dirty="0">
                <a:latin typeface="Arial" charset="0"/>
              </a:rPr>
              <a:t> </a:t>
            </a:r>
            <a:r>
              <a:rPr lang="en-US" sz="3600" dirty="0" err="1">
                <a:latin typeface="Arial" charset="0"/>
              </a:rPr>
              <a:t>sympatektomie</a:t>
            </a:r>
            <a:endParaRPr lang="en-US" sz="3600" dirty="0">
              <a:latin typeface="Arial" charset="0"/>
            </a:endParaRPr>
          </a:p>
        </p:txBody>
      </p:sp>
      <p:pic>
        <p:nvPicPr>
          <p:cNvPr id="58370" name="Content Placeholder 4" descr="images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28" r="-40797"/>
          <a:stretch/>
        </p:blipFill>
        <p:spPr>
          <a:xfrm>
            <a:off x="0" y="1295400"/>
            <a:ext cx="4241800" cy="3175000"/>
          </a:xfrm>
        </p:spPr>
      </p:pic>
      <p:sp>
        <p:nvSpPr>
          <p:cNvPr id="58371" name="TextBox 3"/>
          <p:cNvSpPr txBox="1">
            <a:spLocks noChangeArrowheads="1"/>
          </p:cNvSpPr>
          <p:nvPr/>
        </p:nvSpPr>
        <p:spPr bwMode="auto">
          <a:xfrm>
            <a:off x="292101" y="4602164"/>
            <a:ext cx="251936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 err="1">
                <a:solidFill>
                  <a:srgbClr val="800000"/>
                </a:solidFill>
              </a:rPr>
              <a:t>Szarsoy</a:t>
            </a:r>
            <a:r>
              <a:rPr lang="en-US" sz="1800" dirty="0">
                <a:solidFill>
                  <a:srgbClr val="800000"/>
                </a:solidFill>
              </a:rPr>
              <a:t> O. et al. IKEM</a:t>
            </a:r>
          </a:p>
        </p:txBody>
      </p:sp>
      <p:pic>
        <p:nvPicPr>
          <p:cNvPr id="58372" name="Picture 5" descr="Unknown 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400" y="1295400"/>
            <a:ext cx="2819400" cy="317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3" name="Picture 6" descr="Unknown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200" y="1295400"/>
            <a:ext cx="2743200" cy="317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3095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doc. Szárszoi - video z 3D laparo věže 15.10.2020._1920x1080_6Mbps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4893" r="4873"/>
          <a:stretch>
            <a:fillRect/>
          </a:stretch>
        </p:blipFill>
        <p:spPr>
          <a:xfrm>
            <a:off x="1907704" y="939998"/>
            <a:ext cx="5235389" cy="32635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ovéPole 4"/>
          <p:cNvSpPr txBox="1"/>
          <p:nvPr/>
        </p:nvSpPr>
        <p:spPr>
          <a:xfrm>
            <a:off x="1761775" y="297194"/>
            <a:ext cx="56204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>
                <a:solidFill>
                  <a:srgbClr val="666699"/>
                </a:solidFill>
              </a:rPr>
              <a:t>Odstranění sympatického plexu</a:t>
            </a:r>
          </a:p>
        </p:txBody>
      </p:sp>
    </p:spTree>
    <p:extLst>
      <p:ext uri="{BB962C8B-B14F-4D97-AF65-F5344CB8AC3E}">
        <p14:creationId xmlns:p14="http://schemas.microsoft.com/office/powerpoint/2010/main" val="1975433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4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F8AD5745-D028-5C44-B12D-80646F48C82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392062"/>
            <a:ext cx="3690020" cy="1969520"/>
          </a:xfrm>
          <a:prstGeom prst="rect">
            <a:avLst/>
          </a:prstGeom>
        </p:spPr>
      </p:pic>
      <p:pic>
        <p:nvPicPr>
          <p:cNvPr id="1025" name="Picture 1" descr="page4image647579728">
            <a:extLst>
              <a:ext uri="{FF2B5EF4-FFF2-40B4-BE49-F238E27FC236}">
                <a16:creationId xmlns:a16="http://schemas.microsoft.com/office/drawing/2014/main" id="{DA733492-B4AC-CD46-976C-5E418B86DF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141" y="1059582"/>
            <a:ext cx="4648200" cy="330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7FF5856B-195C-C844-B5C0-55ACE0B448C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8463" y="123478"/>
            <a:ext cx="2329221" cy="2127803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EF78FDF6-CD6E-FB40-9959-5632A5C82245}"/>
              </a:ext>
            </a:extLst>
          </p:cNvPr>
          <p:cNvSpPr/>
          <p:nvPr/>
        </p:nvSpPr>
        <p:spPr>
          <a:xfrm>
            <a:off x="250075" y="458797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1400" dirty="0" err="1">
                <a:solidFill>
                  <a:srgbClr val="666699"/>
                </a:solidFill>
                <a:latin typeface="Arial" panose="020B0604020202020204" pitchFamily="34" charset="0"/>
              </a:rPr>
              <a:t>Rathinam</a:t>
            </a:r>
            <a:r>
              <a:rPr lang="cs-CZ" sz="1400" dirty="0">
                <a:solidFill>
                  <a:srgbClr val="666699"/>
                </a:solidFill>
                <a:latin typeface="Arial" panose="020B0604020202020204" pitchFamily="34" charset="0"/>
              </a:rPr>
              <a:t> S, et al. J </a:t>
            </a:r>
            <a:r>
              <a:rPr lang="cs-CZ" sz="1400" dirty="0" err="1">
                <a:solidFill>
                  <a:srgbClr val="666699"/>
                </a:solidFill>
                <a:latin typeface="Arial" panose="020B0604020202020204" pitchFamily="34" charset="0"/>
              </a:rPr>
              <a:t>Cardiothorac</a:t>
            </a:r>
            <a:r>
              <a:rPr lang="cs-CZ" sz="1400" dirty="0">
                <a:solidFill>
                  <a:srgbClr val="666699"/>
                </a:solidFill>
                <a:latin typeface="Arial" panose="020B0604020202020204" pitchFamily="34" charset="0"/>
              </a:rPr>
              <a:t> </a:t>
            </a:r>
            <a:r>
              <a:rPr lang="cs-CZ" sz="1400" dirty="0" err="1">
                <a:solidFill>
                  <a:srgbClr val="666699"/>
                </a:solidFill>
                <a:latin typeface="Arial" panose="020B0604020202020204" pitchFamily="34" charset="0"/>
              </a:rPr>
              <a:t>Surg</a:t>
            </a:r>
            <a:r>
              <a:rPr lang="cs-CZ" sz="1400" dirty="0">
                <a:solidFill>
                  <a:srgbClr val="666699"/>
                </a:solidFill>
                <a:latin typeface="Arial" panose="020B0604020202020204" pitchFamily="34" charset="0"/>
              </a:rPr>
              <a:t> </a:t>
            </a:r>
            <a:r>
              <a:rPr lang="cs-CZ" sz="1400" dirty="0">
                <a:solidFill>
                  <a:srgbClr val="666699"/>
                </a:solidFill>
                <a:latin typeface="ArialMT"/>
              </a:rPr>
              <a:t>2008 </a:t>
            </a:r>
            <a:endParaRPr lang="cs-CZ" sz="1400" dirty="0">
              <a:solidFill>
                <a:srgbClr val="666699"/>
              </a:solidFill>
            </a:endParaRPr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7E82007D-4B39-374A-990C-9331D349AF66}"/>
              </a:ext>
            </a:extLst>
          </p:cNvPr>
          <p:cNvSpPr txBox="1">
            <a:spLocks/>
          </p:cNvSpPr>
          <p:nvPr/>
        </p:nvSpPr>
        <p:spPr>
          <a:xfrm>
            <a:off x="131125" y="247749"/>
            <a:ext cx="8784976" cy="85725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pitchFamily="34" charset="0"/>
              </a:defRPr>
            </a:lvl9pPr>
          </a:lstStyle>
          <a:p>
            <a:pPr algn="l"/>
            <a:r>
              <a:rPr lang="cs-CZ" sz="2800" kern="0" dirty="0"/>
              <a:t>Video-asistovaná sympatektomie</a:t>
            </a:r>
          </a:p>
        </p:txBody>
      </p:sp>
    </p:spTree>
    <p:extLst>
      <p:ext uri="{BB962C8B-B14F-4D97-AF65-F5344CB8AC3E}">
        <p14:creationId xmlns:p14="http://schemas.microsoft.com/office/powerpoint/2010/main" val="305509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A0F194A-5502-9543-9403-9333E4A103C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32" y="580228"/>
            <a:ext cx="8424936" cy="24774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92F17A8-1406-0641-AB11-857F7C7866A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22" y="3012196"/>
            <a:ext cx="2686525" cy="18763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8467F18C-AED9-DE4C-AE79-74FA8CE61BC4}"/>
              </a:ext>
            </a:extLst>
          </p:cNvPr>
          <p:cNvSpPr txBox="1">
            <a:spLocks/>
          </p:cNvSpPr>
          <p:nvPr/>
        </p:nvSpPr>
        <p:spPr>
          <a:xfrm>
            <a:off x="358117" y="51470"/>
            <a:ext cx="8784976" cy="85725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pitchFamily="34" charset="0"/>
              </a:defRPr>
            </a:lvl9pPr>
          </a:lstStyle>
          <a:p>
            <a:pPr algn="l"/>
            <a:r>
              <a:rPr lang="cs-CZ" sz="2800" kern="0" dirty="0"/>
              <a:t>Video-asistovaná sympatektomie v léčbě AP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AAEB7E20-25A7-F64D-8277-DB15653D2655}"/>
              </a:ext>
            </a:extLst>
          </p:cNvPr>
          <p:cNvSpPr/>
          <p:nvPr/>
        </p:nvSpPr>
        <p:spPr>
          <a:xfrm>
            <a:off x="324908" y="4888499"/>
            <a:ext cx="411202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800" dirty="0" err="1">
                <a:solidFill>
                  <a:srgbClr val="666699"/>
                </a:solidFill>
                <a:latin typeface="TrebuchetMS" panose="020B0603020202020204" pitchFamily="34" charset="0"/>
              </a:rPr>
              <a:t>Stritesky</a:t>
            </a:r>
            <a:r>
              <a:rPr lang="cs-CZ" sz="800" dirty="0">
                <a:solidFill>
                  <a:srgbClr val="666699"/>
                </a:solidFill>
                <a:latin typeface="TrebuchetMS" panose="020B0603020202020204" pitchFamily="34" charset="0"/>
              </a:rPr>
              <a:t> M, et al. </a:t>
            </a:r>
            <a:r>
              <a:rPr lang="cs-CZ" sz="800" dirty="0" err="1">
                <a:solidFill>
                  <a:srgbClr val="666699"/>
                </a:solidFill>
                <a:latin typeface="TrebuchetMS" panose="020B0603020202020204" pitchFamily="34" charset="0"/>
              </a:rPr>
              <a:t>Interactive</a:t>
            </a:r>
            <a:r>
              <a:rPr lang="cs-CZ" sz="800" dirty="0">
                <a:solidFill>
                  <a:srgbClr val="666699"/>
                </a:solidFill>
                <a:latin typeface="TrebuchetMS" panose="020B0603020202020204" pitchFamily="34" charset="0"/>
              </a:rPr>
              <a:t> </a:t>
            </a:r>
            <a:r>
              <a:rPr lang="cs-CZ" sz="800" dirty="0" err="1">
                <a:solidFill>
                  <a:srgbClr val="666699"/>
                </a:solidFill>
                <a:latin typeface="TrebuchetMS" panose="020B0603020202020204" pitchFamily="34" charset="0"/>
              </a:rPr>
              <a:t>CardioVascular</a:t>
            </a:r>
            <a:r>
              <a:rPr lang="cs-CZ" sz="800" dirty="0">
                <a:solidFill>
                  <a:srgbClr val="666699"/>
                </a:solidFill>
                <a:latin typeface="TrebuchetMS" panose="020B0603020202020204" pitchFamily="34" charset="0"/>
              </a:rPr>
              <a:t> and </a:t>
            </a:r>
            <a:r>
              <a:rPr lang="cs-CZ" sz="800" dirty="0" err="1">
                <a:solidFill>
                  <a:srgbClr val="666699"/>
                </a:solidFill>
                <a:latin typeface="TrebuchetMS" panose="020B0603020202020204" pitchFamily="34" charset="0"/>
              </a:rPr>
              <a:t>Thoracic</a:t>
            </a:r>
            <a:r>
              <a:rPr lang="cs-CZ" sz="800" dirty="0">
                <a:solidFill>
                  <a:srgbClr val="666699"/>
                </a:solidFill>
                <a:latin typeface="TrebuchetMS" panose="020B0603020202020204" pitchFamily="34" charset="0"/>
              </a:rPr>
              <a:t> </a:t>
            </a:r>
            <a:r>
              <a:rPr lang="cs-CZ" sz="800" dirty="0" err="1">
                <a:solidFill>
                  <a:srgbClr val="666699"/>
                </a:solidFill>
                <a:latin typeface="TrebuchetMS" panose="020B0603020202020204" pitchFamily="34" charset="0"/>
              </a:rPr>
              <a:t>Surgery</a:t>
            </a:r>
            <a:r>
              <a:rPr lang="cs-CZ" sz="800" dirty="0">
                <a:solidFill>
                  <a:srgbClr val="666699"/>
                </a:solidFill>
                <a:latin typeface="TrebuchetMS" panose="020B0603020202020204" pitchFamily="34" charset="0"/>
              </a:rPr>
              <a:t> 5 (2006) 464–468 </a:t>
            </a:r>
            <a:endParaRPr lang="cs-CZ" dirty="0">
              <a:solidFill>
                <a:srgbClr val="666699"/>
              </a:solidFill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53C37DA8-DDF8-C74A-841F-FDCC549DB70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8313" y="3019034"/>
            <a:ext cx="3295127" cy="1352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Obdélník 10">
            <a:extLst>
              <a:ext uri="{FF2B5EF4-FFF2-40B4-BE49-F238E27FC236}">
                <a16:creationId xmlns:a16="http://schemas.microsoft.com/office/drawing/2014/main" id="{982D7163-59FF-984F-90A4-86D220B2F98D}"/>
              </a:ext>
            </a:extLst>
          </p:cNvPr>
          <p:cNvSpPr/>
          <p:nvPr/>
        </p:nvSpPr>
        <p:spPr>
          <a:xfrm>
            <a:off x="1337505" y="3122553"/>
            <a:ext cx="1938351" cy="1692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500" dirty="0" err="1">
                <a:solidFill>
                  <a:srgbClr val="666699"/>
                </a:solidFill>
                <a:latin typeface="TrebuchetMS" panose="020B0603020202020204" pitchFamily="34" charset="0"/>
              </a:rPr>
              <a:t>plasmatic</a:t>
            </a:r>
            <a:r>
              <a:rPr lang="cs-CZ" sz="500" dirty="0">
                <a:solidFill>
                  <a:srgbClr val="666699"/>
                </a:solidFill>
                <a:latin typeface="TrebuchetMS" panose="020B0603020202020204" pitchFamily="34" charset="0"/>
              </a:rPr>
              <a:t> </a:t>
            </a:r>
            <a:r>
              <a:rPr lang="cs-CZ" sz="500" dirty="0" err="1">
                <a:solidFill>
                  <a:srgbClr val="666699"/>
                </a:solidFill>
                <a:latin typeface="TrebuchetMS" panose="020B0603020202020204" pitchFamily="34" charset="0"/>
              </a:rPr>
              <a:t>norepinephrine</a:t>
            </a:r>
            <a:r>
              <a:rPr lang="cs-CZ" sz="500" dirty="0">
                <a:solidFill>
                  <a:srgbClr val="666699"/>
                </a:solidFill>
                <a:latin typeface="TrebuchetMS" panose="020B0603020202020204" pitchFamily="34" charset="0"/>
              </a:rPr>
              <a:t> </a:t>
            </a:r>
            <a:r>
              <a:rPr lang="cs-CZ" sz="500" dirty="0" err="1">
                <a:solidFill>
                  <a:srgbClr val="666699"/>
                </a:solidFill>
                <a:latin typeface="TrebuchetMS" panose="020B0603020202020204" pitchFamily="34" charset="0"/>
              </a:rPr>
              <a:t>before</a:t>
            </a:r>
            <a:r>
              <a:rPr lang="cs-CZ" sz="500" dirty="0">
                <a:solidFill>
                  <a:srgbClr val="666699"/>
                </a:solidFill>
                <a:latin typeface="TrebuchetMS" panose="020B0603020202020204" pitchFamily="34" charset="0"/>
              </a:rPr>
              <a:t> and </a:t>
            </a:r>
            <a:r>
              <a:rPr lang="cs-CZ" sz="500" dirty="0" err="1">
                <a:solidFill>
                  <a:srgbClr val="666699"/>
                </a:solidFill>
                <a:latin typeface="TrebuchetMS" panose="020B0603020202020204" pitchFamily="34" charset="0"/>
              </a:rPr>
              <a:t>six</a:t>
            </a:r>
            <a:r>
              <a:rPr lang="cs-CZ" sz="500" dirty="0">
                <a:solidFill>
                  <a:srgbClr val="666699"/>
                </a:solidFill>
                <a:latin typeface="TrebuchetMS" panose="020B0603020202020204" pitchFamily="34" charset="0"/>
              </a:rPr>
              <a:t> </a:t>
            </a:r>
            <a:r>
              <a:rPr lang="cs-CZ" sz="500" dirty="0" err="1">
                <a:solidFill>
                  <a:srgbClr val="666699"/>
                </a:solidFill>
                <a:latin typeface="TrebuchetMS" panose="020B0603020202020204" pitchFamily="34" charset="0"/>
              </a:rPr>
              <a:t>months</a:t>
            </a:r>
            <a:r>
              <a:rPr lang="cs-CZ" sz="500" dirty="0">
                <a:solidFill>
                  <a:srgbClr val="666699"/>
                </a:solidFill>
                <a:latin typeface="TrebuchetMS" panose="020B0603020202020204" pitchFamily="34" charset="0"/>
              </a:rPr>
              <a:t> </a:t>
            </a:r>
            <a:r>
              <a:rPr lang="cs-CZ" sz="500" dirty="0" err="1">
                <a:solidFill>
                  <a:srgbClr val="666699"/>
                </a:solidFill>
                <a:latin typeface="TrebuchetMS" panose="020B0603020202020204" pitchFamily="34" charset="0"/>
              </a:rPr>
              <a:t>after</a:t>
            </a:r>
            <a:r>
              <a:rPr lang="cs-CZ" sz="500" dirty="0">
                <a:solidFill>
                  <a:srgbClr val="666699"/>
                </a:solidFill>
                <a:latin typeface="TrebuchetMS" panose="020B0603020202020204" pitchFamily="34" charset="0"/>
              </a:rPr>
              <a:t> VTSY. </a:t>
            </a:r>
            <a:endParaRPr lang="cs-CZ" sz="1200" dirty="0">
              <a:solidFill>
                <a:srgbClr val="666699"/>
              </a:solidFill>
              <a:effectLst/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8759545-447F-F945-8569-7EE965F7A04C}"/>
              </a:ext>
            </a:extLst>
          </p:cNvPr>
          <p:cNvSpPr/>
          <p:nvPr/>
        </p:nvSpPr>
        <p:spPr>
          <a:xfrm>
            <a:off x="908291" y="3091775"/>
            <a:ext cx="2622256" cy="20005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cs-CZ" sz="700" dirty="0" err="1">
                <a:latin typeface="TrebuchetMS" panose="020B0603020202020204" pitchFamily="34" charset="0"/>
              </a:rPr>
              <a:t>plasmatic</a:t>
            </a:r>
            <a:r>
              <a:rPr lang="cs-CZ" sz="700" dirty="0">
                <a:latin typeface="TrebuchetMS" panose="020B0603020202020204" pitchFamily="34" charset="0"/>
              </a:rPr>
              <a:t> </a:t>
            </a:r>
            <a:r>
              <a:rPr lang="cs-CZ" sz="700" dirty="0" err="1">
                <a:latin typeface="TrebuchetMS" panose="020B0603020202020204" pitchFamily="34" charset="0"/>
              </a:rPr>
              <a:t>norepinephrine</a:t>
            </a:r>
            <a:r>
              <a:rPr lang="cs-CZ" sz="700" dirty="0">
                <a:latin typeface="TrebuchetMS" panose="020B0603020202020204" pitchFamily="34" charset="0"/>
              </a:rPr>
              <a:t> </a:t>
            </a:r>
            <a:r>
              <a:rPr lang="cs-CZ" sz="700" dirty="0" err="1">
                <a:latin typeface="TrebuchetMS" panose="020B0603020202020204" pitchFamily="34" charset="0"/>
              </a:rPr>
              <a:t>before</a:t>
            </a:r>
            <a:r>
              <a:rPr lang="cs-CZ" sz="700" dirty="0">
                <a:latin typeface="TrebuchetMS" panose="020B0603020202020204" pitchFamily="34" charset="0"/>
              </a:rPr>
              <a:t> and </a:t>
            </a:r>
            <a:r>
              <a:rPr lang="cs-CZ" sz="700" dirty="0" err="1">
                <a:latin typeface="TrebuchetMS" panose="020B0603020202020204" pitchFamily="34" charset="0"/>
              </a:rPr>
              <a:t>six</a:t>
            </a:r>
            <a:r>
              <a:rPr lang="cs-CZ" sz="700" dirty="0">
                <a:latin typeface="TrebuchetMS" panose="020B0603020202020204" pitchFamily="34" charset="0"/>
              </a:rPr>
              <a:t> </a:t>
            </a:r>
            <a:r>
              <a:rPr lang="cs-CZ" sz="700" dirty="0" err="1">
                <a:latin typeface="TrebuchetMS" panose="020B0603020202020204" pitchFamily="34" charset="0"/>
              </a:rPr>
              <a:t>months</a:t>
            </a:r>
            <a:r>
              <a:rPr lang="cs-CZ" sz="700" dirty="0">
                <a:latin typeface="TrebuchetMS" panose="020B0603020202020204" pitchFamily="34" charset="0"/>
              </a:rPr>
              <a:t> </a:t>
            </a:r>
            <a:r>
              <a:rPr lang="cs-CZ" sz="700" dirty="0" err="1">
                <a:latin typeface="TrebuchetMS" panose="020B0603020202020204" pitchFamily="34" charset="0"/>
              </a:rPr>
              <a:t>after</a:t>
            </a:r>
            <a:r>
              <a:rPr lang="cs-CZ" sz="700" dirty="0">
                <a:latin typeface="TrebuchetMS" panose="020B0603020202020204" pitchFamily="34" charset="0"/>
              </a:rPr>
              <a:t> VTSY. </a:t>
            </a:r>
            <a:endParaRPr lang="cs-CZ" sz="16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36467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Nadpis 1"/>
          <p:cNvSpPr>
            <a:spLocks noGrp="1" noChangeArrowheads="1"/>
          </p:cNvSpPr>
          <p:nvPr>
            <p:ph type="title"/>
          </p:nvPr>
        </p:nvSpPr>
        <p:spPr>
          <a:xfrm>
            <a:off x="395536" y="28739"/>
            <a:ext cx="8301608" cy="526787"/>
          </a:xfrm>
        </p:spPr>
        <p:txBody>
          <a:bodyPr/>
          <a:lstStyle/>
          <a:p>
            <a:pPr algn="l"/>
            <a:r>
              <a:rPr lang="cs-CZ" sz="3600" dirty="0">
                <a:latin typeface="Arial" charset="0"/>
              </a:rPr>
              <a:t>LQTS – další indikace</a:t>
            </a:r>
          </a:p>
        </p:txBody>
      </p:sp>
      <p:pic>
        <p:nvPicPr>
          <p:cNvPr id="10" name="Obrázek 9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27534"/>
            <a:ext cx="7488237" cy="4073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6" name="TextovéPole 6"/>
          <p:cNvSpPr txBox="1">
            <a:spLocks noChangeArrowheads="1"/>
          </p:cNvSpPr>
          <p:nvPr/>
        </p:nvSpPr>
        <p:spPr bwMode="auto">
          <a:xfrm>
            <a:off x="179512" y="4731990"/>
            <a:ext cx="502761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rgbClr val="00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6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16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16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16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cs-CZ" sz="1200" dirty="0" err="1">
                <a:solidFill>
                  <a:srgbClr val="666699"/>
                </a:solidFill>
                <a:latin typeface="+mj-lt"/>
              </a:rPr>
              <a:t>Libby</a:t>
            </a:r>
            <a:r>
              <a:rPr lang="cs-CZ" sz="1200" dirty="0">
                <a:solidFill>
                  <a:srgbClr val="666699"/>
                </a:solidFill>
                <a:latin typeface="+mj-lt"/>
              </a:rPr>
              <a:t> P et al. </a:t>
            </a:r>
            <a:r>
              <a:rPr lang="cs-CZ" sz="1200" dirty="0" err="1">
                <a:solidFill>
                  <a:srgbClr val="666699"/>
                </a:solidFill>
                <a:latin typeface="+mj-lt"/>
              </a:rPr>
              <a:t>Braunwalds</a:t>
            </a:r>
            <a:r>
              <a:rPr lang="cs-CZ" sz="1200" dirty="0">
                <a:solidFill>
                  <a:srgbClr val="666699"/>
                </a:solidFill>
                <a:latin typeface="+mj-lt"/>
              </a:rPr>
              <a:t> </a:t>
            </a:r>
            <a:r>
              <a:rPr lang="cs-CZ" sz="1200" dirty="0" err="1">
                <a:solidFill>
                  <a:srgbClr val="666699"/>
                </a:solidFill>
                <a:latin typeface="+mj-lt"/>
              </a:rPr>
              <a:t>Heart</a:t>
            </a:r>
            <a:r>
              <a:rPr lang="cs-CZ" sz="1200" dirty="0">
                <a:solidFill>
                  <a:srgbClr val="666699"/>
                </a:solidFill>
                <a:latin typeface="+mj-lt"/>
              </a:rPr>
              <a:t> </a:t>
            </a:r>
            <a:r>
              <a:rPr lang="cs-CZ" sz="1200" dirty="0" err="1">
                <a:solidFill>
                  <a:srgbClr val="666699"/>
                </a:solidFill>
                <a:latin typeface="+mj-lt"/>
              </a:rPr>
              <a:t>disease</a:t>
            </a:r>
            <a:r>
              <a:rPr lang="cs-CZ" sz="1200" dirty="0">
                <a:solidFill>
                  <a:srgbClr val="666699"/>
                </a:solidFill>
                <a:latin typeface="+mj-lt"/>
              </a:rPr>
              <a:t> </a:t>
            </a:r>
          </a:p>
        </p:txBody>
      </p:sp>
      <p:pic>
        <p:nvPicPr>
          <p:cNvPr id="5" name="Picture 5" descr="TdP">
            <a:extLst>
              <a:ext uri="{FF2B5EF4-FFF2-40B4-BE49-F238E27FC236}">
                <a16:creationId xmlns:a16="http://schemas.microsoft.com/office/drawing/2014/main" id="{42AA798F-C20F-104A-A1A6-A7ABEED6D4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259" y="622348"/>
            <a:ext cx="8686800" cy="39385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933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CF08C0-84C3-0E4E-BBCD-36D14E8B8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710" y="25056"/>
            <a:ext cx="8496944" cy="857250"/>
          </a:xfrm>
        </p:spPr>
        <p:txBody>
          <a:bodyPr/>
          <a:lstStyle/>
          <a:p>
            <a:pPr algn="l"/>
            <a:r>
              <a:rPr lang="cs-CZ" sz="2800" dirty="0"/>
              <a:t>Levostranná sympatická denervace u vysoce rizikových </a:t>
            </a:r>
            <a:r>
              <a:rPr lang="cs-CZ" sz="2800" dirty="0" err="1"/>
              <a:t>pts</a:t>
            </a:r>
            <a:r>
              <a:rPr lang="cs-CZ" sz="2800" dirty="0"/>
              <a:t> s LQTS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056A918-0839-B64B-9556-CBD54C806DD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873442"/>
            <a:ext cx="5610584" cy="3490525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C06F3AFD-D416-1A48-B8E4-3DCE549BB53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718" y="1748419"/>
            <a:ext cx="3273770" cy="1646660"/>
          </a:xfrm>
          <a:prstGeom prst="rect">
            <a:avLst/>
          </a:prstGeom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9B77D7BF-9551-C044-810D-D8FA13910CED}"/>
              </a:ext>
            </a:extLst>
          </p:cNvPr>
          <p:cNvSpPr/>
          <p:nvPr/>
        </p:nvSpPr>
        <p:spPr>
          <a:xfrm>
            <a:off x="301788" y="4515966"/>
            <a:ext cx="447269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400" dirty="0" err="1">
                <a:solidFill>
                  <a:srgbClr val="666699"/>
                </a:solidFill>
                <a:latin typeface="+mj-lt"/>
              </a:rPr>
              <a:t>Schwartz</a:t>
            </a:r>
            <a:r>
              <a:rPr lang="cs-CZ" sz="1400" dirty="0">
                <a:solidFill>
                  <a:srgbClr val="666699"/>
                </a:solidFill>
                <a:latin typeface="+mj-lt"/>
              </a:rPr>
              <a:t> PJ, et al. </a:t>
            </a:r>
            <a:r>
              <a:rPr lang="cs-CZ" sz="1400" dirty="0" err="1">
                <a:solidFill>
                  <a:srgbClr val="666699"/>
                </a:solidFill>
                <a:latin typeface="+mj-lt"/>
              </a:rPr>
              <a:t>Circulation</a:t>
            </a:r>
            <a:r>
              <a:rPr lang="cs-CZ" sz="1400" dirty="0">
                <a:solidFill>
                  <a:srgbClr val="666699"/>
                </a:solidFill>
                <a:latin typeface="+mj-lt"/>
              </a:rPr>
              <a:t>. 2004;109:1826-1833.) </a:t>
            </a:r>
          </a:p>
        </p:txBody>
      </p:sp>
    </p:spTree>
    <p:extLst>
      <p:ext uri="{BB962C8B-B14F-4D97-AF65-F5344CB8AC3E}">
        <p14:creationId xmlns:p14="http://schemas.microsoft.com/office/powerpoint/2010/main" val="847638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D35F03-6760-AA44-B555-50CA5EFF7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1995686"/>
            <a:ext cx="8229600" cy="857250"/>
          </a:xfrm>
        </p:spPr>
        <p:txBody>
          <a:bodyPr/>
          <a:lstStyle/>
          <a:p>
            <a:r>
              <a:rPr lang="cs-CZ" dirty="0"/>
              <a:t>Někdy je to opravdu těžké…</a:t>
            </a:r>
          </a:p>
        </p:txBody>
      </p:sp>
    </p:spTree>
    <p:extLst>
      <p:ext uri="{BB962C8B-B14F-4D97-AF65-F5344CB8AC3E}">
        <p14:creationId xmlns:p14="http://schemas.microsoft.com/office/powerpoint/2010/main" val="2881802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4B48E580-B9E8-D247-9061-4B6BAF991C9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31" t="27447" r="21047" b="153"/>
          <a:stretch/>
        </p:blipFill>
        <p:spPr>
          <a:xfrm>
            <a:off x="395536" y="1748874"/>
            <a:ext cx="4824536" cy="3318943"/>
          </a:xfrm>
          <a:prstGeom prst="rect">
            <a:avLst/>
          </a:prstGeom>
        </p:spPr>
      </p:pic>
      <p:pic>
        <p:nvPicPr>
          <p:cNvPr id="6" name="spasmy" descr="spasmy">
            <a:hlinkClick r:id="" action="ppaction://media"/>
            <a:extLst>
              <a:ext uri="{FF2B5EF4-FFF2-40B4-BE49-F238E27FC236}">
                <a16:creationId xmlns:a16="http://schemas.microsoft.com/office/drawing/2014/main" id="{EA7A3AE8-3598-9044-92D5-C5631F690ED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508104" y="1795437"/>
            <a:ext cx="2576513" cy="2576513"/>
          </a:xfrm>
          <a:prstGeom prst="rect">
            <a:avLst/>
          </a:prstGeom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id="{05C12A8F-A810-7F47-A52F-9CA9CE720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-20538"/>
            <a:ext cx="8892480" cy="857250"/>
          </a:xfrm>
        </p:spPr>
        <p:txBody>
          <a:bodyPr/>
          <a:lstStyle/>
          <a:p>
            <a:pPr algn="l"/>
            <a:r>
              <a:rPr lang="cs-CZ" sz="2800" dirty="0"/>
              <a:t>Případ pacientky s refrakterní </a:t>
            </a:r>
            <a:r>
              <a:rPr lang="cs-CZ" sz="2800" dirty="0" err="1"/>
              <a:t>vazospastickou</a:t>
            </a:r>
            <a:r>
              <a:rPr lang="cs-CZ" sz="2800" dirty="0"/>
              <a:t> AP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9BF87BFA-C3AD-B047-BDAE-414F75764772}"/>
              </a:ext>
            </a:extLst>
          </p:cNvPr>
          <p:cNvSpPr/>
          <p:nvPr/>
        </p:nvSpPr>
        <p:spPr>
          <a:xfrm>
            <a:off x="346460" y="825544"/>
            <a:ext cx="8702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42 letá pacientka, bez pozoruhodností v anamnéze vyjma pozitivní RA pro ICHS</a:t>
            </a:r>
          </a:p>
          <a:p>
            <a:r>
              <a:rPr lang="cs-CZ" dirty="0"/>
              <a:t>26.9.2019 – 	NSTEMI, 2.10.2019 – PCI léze RMS I</a:t>
            </a:r>
          </a:p>
          <a:p>
            <a:r>
              <a:rPr lang="cs-CZ" dirty="0"/>
              <a:t>9.10.2019 – 	recidiva AP, spasmy</a:t>
            </a:r>
          </a:p>
        </p:txBody>
      </p:sp>
    </p:spTree>
    <p:extLst>
      <p:ext uri="{BB962C8B-B14F-4D97-AF65-F5344CB8AC3E}">
        <p14:creationId xmlns:p14="http://schemas.microsoft.com/office/powerpoint/2010/main" val="601976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3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E36D2B-3188-8645-BFE6-3E4815DBE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552" y="-3298"/>
            <a:ext cx="7996470" cy="857250"/>
          </a:xfrm>
        </p:spPr>
        <p:txBody>
          <a:bodyPr/>
          <a:lstStyle/>
          <a:p>
            <a:pPr algn="l"/>
            <a:r>
              <a:rPr lang="cs-CZ" sz="4000" dirty="0"/>
              <a:t>Další průběh léčby …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73A7B15-5CB8-CA4B-8189-71CF9629E4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3752" y="895076"/>
            <a:ext cx="5636400" cy="3394472"/>
          </a:xfrm>
        </p:spPr>
        <p:txBody>
          <a:bodyPr/>
          <a:lstStyle/>
          <a:p>
            <a:r>
              <a:rPr lang="cs-CZ" sz="1800" dirty="0"/>
              <a:t>14.10.2019 – 	blokáda </a:t>
            </a:r>
            <a:r>
              <a:rPr lang="cs-CZ" sz="1800" dirty="0" err="1"/>
              <a:t>ggl</a:t>
            </a:r>
            <a:r>
              <a:rPr lang="cs-CZ" sz="1800" dirty="0"/>
              <a:t> </a:t>
            </a:r>
            <a:r>
              <a:rPr lang="cs-CZ" sz="1800" dirty="0" err="1"/>
              <a:t>stellatum</a:t>
            </a:r>
            <a:endParaRPr lang="cs-CZ" sz="1800" dirty="0"/>
          </a:p>
          <a:p>
            <a:r>
              <a:rPr lang="cs-CZ" sz="1800" dirty="0"/>
              <a:t>21.10.2019 – 	levostranná sympatektomie</a:t>
            </a:r>
          </a:p>
          <a:p>
            <a:r>
              <a:rPr lang="cs-CZ" sz="1800" dirty="0"/>
              <a:t>2.1.2020 - 	implantace ICD po epizodě FK</a:t>
            </a:r>
          </a:p>
          <a:p>
            <a:r>
              <a:rPr lang="cs-CZ" sz="1800" dirty="0"/>
              <a:t>20.1.2020 –	pravostranná hrudní 			sympatektomie</a:t>
            </a:r>
          </a:p>
          <a:p>
            <a:r>
              <a:rPr lang="cs-CZ" sz="1800" dirty="0"/>
              <a:t>23.10.2020 – 	elektrická bouře, </a:t>
            </a:r>
            <a:r>
              <a:rPr lang="cs-CZ" sz="1800" dirty="0" err="1"/>
              <a:t>dysfce</a:t>
            </a:r>
            <a:r>
              <a:rPr lang="cs-CZ" sz="1800" dirty="0"/>
              <a:t> LK, PEA</a:t>
            </a:r>
          </a:p>
          <a:p>
            <a:r>
              <a:rPr lang="cs-CZ" sz="1800" dirty="0"/>
              <a:t>24.10.2020 – 	implantace LVAD (HM3)</a:t>
            </a:r>
          </a:p>
          <a:p>
            <a:r>
              <a:rPr lang="cs-CZ" sz="1800" dirty="0"/>
              <a:t>11/2020 – 	uzávěr tepny PDK, operační revize 		opak, </a:t>
            </a:r>
            <a:r>
              <a:rPr lang="cs-CZ" sz="1800" dirty="0" err="1"/>
              <a:t>nekrektomie</a:t>
            </a:r>
            <a:r>
              <a:rPr lang="cs-CZ" sz="1800" dirty="0"/>
              <a:t>, flegmona</a:t>
            </a:r>
          </a:p>
          <a:p>
            <a:r>
              <a:rPr lang="cs-CZ" sz="1800" dirty="0"/>
              <a:t>5.2021 – 	WL pro OTS, bez spazmů koron 		řečiště</a:t>
            </a:r>
          </a:p>
          <a:p>
            <a:endParaRPr lang="cs-CZ" sz="18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6075EC9-18DC-B04A-83C1-220CC62A22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076" t="4492" b="13693"/>
          <a:stretch/>
        </p:blipFill>
        <p:spPr>
          <a:xfrm>
            <a:off x="5940152" y="853952"/>
            <a:ext cx="2945296" cy="2869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35178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CB5972-AEB0-1648-B78B-F923834D8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392" y="0"/>
            <a:ext cx="8229600" cy="857250"/>
          </a:xfrm>
        </p:spPr>
        <p:txBody>
          <a:bodyPr/>
          <a:lstStyle/>
          <a:p>
            <a:pPr algn="l"/>
            <a:r>
              <a:rPr lang="cs-CZ" sz="4000" dirty="0"/>
              <a:t>Závěry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B6109E8-8EB9-5949-ABAE-330710EA09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987574"/>
            <a:ext cx="7560840" cy="3394472"/>
          </a:xfrm>
        </p:spPr>
        <p:txBody>
          <a:bodyPr/>
          <a:lstStyle/>
          <a:p>
            <a:r>
              <a:rPr lang="cs-CZ" sz="2000" dirty="0"/>
              <a:t>Ultrazvukem navigovaná blokáda </a:t>
            </a:r>
            <a:r>
              <a:rPr lang="cs-CZ" sz="2000" dirty="0" err="1"/>
              <a:t>ggl</a:t>
            </a:r>
            <a:r>
              <a:rPr lang="cs-CZ" sz="2000" dirty="0"/>
              <a:t> </a:t>
            </a:r>
            <a:r>
              <a:rPr lang="cs-CZ" sz="2000" dirty="0" err="1"/>
              <a:t>stellatum</a:t>
            </a:r>
            <a:r>
              <a:rPr lang="cs-CZ" sz="2000" dirty="0"/>
              <a:t> je účinná a bezpečná metoda potlačení komorových arytmií při elektrické bouři</a:t>
            </a:r>
          </a:p>
          <a:p>
            <a:r>
              <a:rPr lang="cs-CZ" sz="2000" dirty="0"/>
              <a:t>Otvírá v případě elektrické bouře časové okno pro transport pacienta nebo naplánovaní ablace, u anginy pectoris slouží k otestování klinické odpovědi před případnou hrudní sympatektomií</a:t>
            </a:r>
          </a:p>
          <a:p>
            <a:r>
              <a:rPr lang="cs-CZ" sz="2000" dirty="0"/>
              <a:t>Hrudní sympatektomie může ovlivnit rezistentní případy komorových arytmií nebo anginy pectoris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217792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A3B762-9B90-AC48-8518-4C81BB41C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104" y="1563638"/>
            <a:ext cx="3384376" cy="857250"/>
          </a:xfrm>
        </p:spPr>
        <p:txBody>
          <a:bodyPr/>
          <a:lstStyle/>
          <a:p>
            <a:pPr algn="l"/>
            <a:r>
              <a:rPr lang="cs-CZ" sz="3600" dirty="0" err="1"/>
              <a:t>Arytmogenní</a:t>
            </a:r>
            <a:r>
              <a:rPr lang="cs-CZ" sz="3600" dirty="0"/>
              <a:t> účinky vegetativního nervového systému na srdce 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A744C43F-6FF4-9942-A6A0-C951850FE5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5"/>
            <a:ext cx="5292080" cy="5143345"/>
          </a:xfr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8D746843-9D1A-3148-94D9-E3132091A43D}"/>
              </a:ext>
            </a:extLst>
          </p:cNvPr>
          <p:cNvSpPr/>
          <p:nvPr/>
        </p:nvSpPr>
        <p:spPr>
          <a:xfrm>
            <a:off x="5508104" y="3723878"/>
            <a:ext cx="34095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400" dirty="0" err="1">
                <a:solidFill>
                  <a:srgbClr val="666699"/>
                </a:solidFill>
                <a:latin typeface="TimesNewRomanPS"/>
              </a:rPr>
              <a:t>Franciosi</a:t>
            </a:r>
            <a:r>
              <a:rPr lang="cs-CZ" sz="1400" dirty="0">
                <a:solidFill>
                  <a:srgbClr val="666699"/>
                </a:solidFill>
                <a:latin typeface="TimesNewRomanPS"/>
              </a:rPr>
              <a:t> S, et al. </a:t>
            </a:r>
            <a:r>
              <a:rPr lang="cs-CZ" sz="1400" dirty="0" err="1">
                <a:solidFill>
                  <a:srgbClr val="666699"/>
                </a:solidFill>
                <a:latin typeface="TimesNewRomanPS"/>
              </a:rPr>
              <a:t>Autonomic</a:t>
            </a:r>
            <a:r>
              <a:rPr lang="cs-CZ" sz="1400" dirty="0">
                <a:solidFill>
                  <a:srgbClr val="666699"/>
                </a:solidFill>
                <a:latin typeface="TimesNewRomanPS"/>
              </a:rPr>
              <a:t> </a:t>
            </a:r>
            <a:r>
              <a:rPr lang="cs-CZ" sz="1400" dirty="0" err="1">
                <a:solidFill>
                  <a:srgbClr val="666699"/>
                </a:solidFill>
                <a:latin typeface="TimesNewRomanPS"/>
              </a:rPr>
              <a:t>Neuroscience</a:t>
            </a:r>
            <a:r>
              <a:rPr lang="cs-CZ" sz="1400" dirty="0">
                <a:solidFill>
                  <a:srgbClr val="666699"/>
                </a:solidFill>
                <a:latin typeface="TimesNewRomanPS"/>
              </a:rPr>
              <a:t>: </a:t>
            </a:r>
          </a:p>
          <a:p>
            <a:r>
              <a:rPr lang="cs-CZ" sz="1400" dirty="0">
                <a:solidFill>
                  <a:srgbClr val="666699"/>
                </a:solidFill>
                <a:latin typeface="TimesNewRomanPS"/>
              </a:rPr>
              <a:t>Basic and </a:t>
            </a:r>
            <a:r>
              <a:rPr lang="cs-CZ" sz="1400" dirty="0" err="1">
                <a:solidFill>
                  <a:srgbClr val="666699"/>
                </a:solidFill>
                <a:latin typeface="TimesNewRomanPS"/>
              </a:rPr>
              <a:t>Clinical</a:t>
            </a:r>
            <a:r>
              <a:rPr lang="cs-CZ" sz="1400" dirty="0">
                <a:solidFill>
                  <a:srgbClr val="666699"/>
                </a:solidFill>
                <a:latin typeface="TimesNewRomanPS"/>
              </a:rPr>
              <a:t> 2017</a:t>
            </a:r>
            <a:endParaRPr lang="cs-CZ" sz="1400" dirty="0">
              <a:solidFill>
                <a:srgbClr val="666699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97382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688F48-D21D-A747-BA8E-F07EEB86E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2061" y="1085603"/>
            <a:ext cx="2555775" cy="857250"/>
          </a:xfrm>
        </p:spPr>
        <p:txBody>
          <a:bodyPr/>
          <a:lstStyle/>
          <a:p>
            <a:pPr algn="l"/>
            <a:r>
              <a:rPr lang="cs-CZ" sz="2800" dirty="0"/>
              <a:t>Srdeční inervace a místo blokády </a:t>
            </a:r>
            <a:r>
              <a:rPr lang="cs-CZ" sz="2800" dirty="0" err="1"/>
              <a:t>ggl</a:t>
            </a:r>
            <a:r>
              <a:rPr lang="cs-CZ" sz="2800" dirty="0"/>
              <a:t> </a:t>
            </a:r>
            <a:r>
              <a:rPr lang="cs-CZ" sz="2800" dirty="0" err="1"/>
              <a:t>stellatum</a:t>
            </a:r>
            <a:r>
              <a:rPr lang="cs-CZ" sz="2800" dirty="0"/>
              <a:t> (GSB)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0BE53189-FD75-594B-8B20-919384E4BD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205979"/>
            <a:ext cx="6336704" cy="42496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B9E0863A-2F17-7C4E-991E-8A49C95331EE}"/>
              </a:ext>
            </a:extLst>
          </p:cNvPr>
          <p:cNvSpPr/>
          <p:nvPr/>
        </p:nvSpPr>
        <p:spPr>
          <a:xfrm>
            <a:off x="251521" y="4638747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1200" dirty="0" err="1">
                <a:solidFill>
                  <a:srgbClr val="666699"/>
                </a:solidFill>
                <a:latin typeface="+mj-lt"/>
              </a:rPr>
              <a:t>Adapted</a:t>
            </a:r>
            <a:r>
              <a:rPr lang="cs-CZ" sz="1200" dirty="0">
                <a:solidFill>
                  <a:srgbClr val="666699"/>
                </a:solidFill>
                <a:latin typeface="+mj-lt"/>
              </a:rPr>
              <a:t> </a:t>
            </a:r>
            <a:r>
              <a:rPr lang="cs-CZ" sz="1200" dirty="0" err="1">
                <a:solidFill>
                  <a:srgbClr val="666699"/>
                </a:solidFill>
                <a:latin typeface="+mj-lt"/>
              </a:rPr>
              <a:t>from</a:t>
            </a:r>
            <a:r>
              <a:rPr lang="cs-CZ" sz="1200" dirty="0">
                <a:solidFill>
                  <a:srgbClr val="666699"/>
                </a:solidFill>
                <a:latin typeface="+mj-lt"/>
              </a:rPr>
              <a:t> </a:t>
            </a:r>
            <a:r>
              <a:rPr lang="cs-CZ" sz="1200" dirty="0" err="1">
                <a:solidFill>
                  <a:srgbClr val="666699"/>
                </a:solidFill>
                <a:latin typeface="+mj-lt"/>
              </a:rPr>
              <a:t>Meng</a:t>
            </a:r>
            <a:r>
              <a:rPr lang="cs-CZ" sz="1200" dirty="0">
                <a:solidFill>
                  <a:srgbClr val="666699"/>
                </a:solidFill>
                <a:latin typeface="+mj-lt"/>
              </a:rPr>
              <a:t> J, et al. JACC </a:t>
            </a:r>
            <a:r>
              <a:rPr lang="cs-CZ" sz="1200" dirty="0" err="1">
                <a:solidFill>
                  <a:srgbClr val="666699"/>
                </a:solidFill>
                <a:latin typeface="+mj-lt"/>
              </a:rPr>
              <a:t>Clin</a:t>
            </a:r>
            <a:r>
              <a:rPr lang="cs-CZ" sz="1200" dirty="0">
                <a:solidFill>
                  <a:srgbClr val="666699"/>
                </a:solidFill>
                <a:latin typeface="+mj-lt"/>
              </a:rPr>
              <a:t> EP. 2017; 3(9):942–949. 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4BC71D7D-86FB-6C48-8392-96F29AC1619C}"/>
              </a:ext>
            </a:extLst>
          </p:cNvPr>
          <p:cNvSpPr/>
          <p:nvPr/>
        </p:nvSpPr>
        <p:spPr>
          <a:xfrm>
            <a:off x="6660232" y="2750890"/>
            <a:ext cx="226774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latin typeface="+mj-lt"/>
              </a:rPr>
              <a:t>(GSB přímo ovlivňuje jak eferentní, tak aferentní </a:t>
            </a:r>
            <a:r>
              <a:rPr lang="cs-CZ" dirty="0" err="1">
                <a:latin typeface="+mj-lt"/>
              </a:rPr>
              <a:t>neurotransmisi</a:t>
            </a:r>
            <a:r>
              <a:rPr lang="cs-CZ" dirty="0">
                <a:latin typeface="+mj-lt"/>
              </a:rPr>
              <a:t> k srdci))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D752585F-1B31-0C46-A91D-870A64FC6CB7}"/>
              </a:ext>
            </a:extLst>
          </p:cNvPr>
          <p:cNvSpPr txBox="1"/>
          <p:nvPr/>
        </p:nvSpPr>
        <p:spPr>
          <a:xfrm>
            <a:off x="2980865" y="1961473"/>
            <a:ext cx="1619673" cy="369332"/>
          </a:xfrm>
          <a:prstGeom prst="rect">
            <a:avLst/>
          </a:prstGeom>
          <a:solidFill>
            <a:schemeClr val="accent3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rgbClr val="C00000"/>
                </a:solidFill>
              </a:rPr>
              <a:t>Switchboard</a:t>
            </a:r>
            <a:endParaRPr lang="cs-CZ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427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8B4447-8AF4-7B4C-9913-10DA5629B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995686"/>
            <a:ext cx="8229600" cy="857250"/>
          </a:xfrm>
        </p:spPr>
        <p:txBody>
          <a:bodyPr/>
          <a:lstStyle/>
          <a:p>
            <a:r>
              <a:rPr lang="cs-CZ" dirty="0"/>
              <a:t>Blokáda </a:t>
            </a:r>
            <a:r>
              <a:rPr lang="cs-CZ" dirty="0" err="1"/>
              <a:t>ggl</a:t>
            </a:r>
            <a:r>
              <a:rPr lang="cs-CZ" dirty="0"/>
              <a:t> </a:t>
            </a:r>
            <a:r>
              <a:rPr lang="cs-CZ" dirty="0" err="1"/>
              <a:t>stellatum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4304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499510-F359-804C-839E-E36F9C1A0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7327" y="1297894"/>
            <a:ext cx="2890664" cy="857250"/>
          </a:xfrm>
        </p:spPr>
        <p:txBody>
          <a:bodyPr/>
          <a:lstStyle/>
          <a:p>
            <a:pPr algn="l"/>
            <a:r>
              <a:rPr lang="cs-CZ" sz="4000" dirty="0"/>
              <a:t>Lokalizace GS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79AB715B-21C0-1241-91F3-6FAE4DD5E2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05980"/>
            <a:ext cx="4831200" cy="3822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F23025E4-9245-9043-8BB0-E8BDBB246DFF}"/>
              </a:ext>
            </a:extLst>
          </p:cNvPr>
          <p:cNvSpPr/>
          <p:nvPr/>
        </p:nvSpPr>
        <p:spPr>
          <a:xfrm>
            <a:off x="453873" y="4047231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i="1" dirty="0" err="1">
                <a:solidFill>
                  <a:srgbClr val="666699"/>
                </a:solidFill>
                <a:latin typeface="charis"/>
              </a:rPr>
              <a:t>Modified</a:t>
            </a:r>
            <a:r>
              <a:rPr lang="cs-CZ" sz="1200" i="1" dirty="0">
                <a:solidFill>
                  <a:srgbClr val="666699"/>
                </a:solidFill>
                <a:latin typeface="charis"/>
              </a:rPr>
              <a:t> </a:t>
            </a:r>
            <a:r>
              <a:rPr lang="cs-CZ" sz="1200" i="1" dirty="0" err="1">
                <a:solidFill>
                  <a:srgbClr val="666699"/>
                </a:solidFill>
                <a:latin typeface="charis"/>
              </a:rPr>
              <a:t>from</a:t>
            </a:r>
            <a:r>
              <a:rPr lang="cs-CZ" sz="1200" i="1" dirty="0">
                <a:solidFill>
                  <a:srgbClr val="666699"/>
                </a:solidFill>
                <a:latin typeface="charis"/>
              </a:rPr>
              <a:t> </a:t>
            </a:r>
            <a:r>
              <a:rPr lang="cs-CZ" sz="1200" i="1" dirty="0" err="1">
                <a:solidFill>
                  <a:srgbClr val="666699"/>
                </a:solidFill>
                <a:latin typeface="charis"/>
              </a:rPr>
              <a:t>Justins</a:t>
            </a:r>
            <a:r>
              <a:rPr lang="cs-CZ" sz="1200" i="1" dirty="0">
                <a:solidFill>
                  <a:srgbClr val="666699"/>
                </a:solidFill>
                <a:latin typeface="charis"/>
              </a:rPr>
              <a:t> DM: </a:t>
            </a:r>
            <a:r>
              <a:rPr lang="cs-CZ" sz="1200" i="1" dirty="0" err="1">
                <a:solidFill>
                  <a:srgbClr val="666699"/>
                </a:solidFill>
                <a:latin typeface="charis"/>
              </a:rPr>
              <a:t>Pain</a:t>
            </a:r>
            <a:r>
              <a:rPr lang="cs-CZ" sz="1200" i="1" dirty="0">
                <a:solidFill>
                  <a:srgbClr val="666699"/>
                </a:solidFill>
                <a:latin typeface="charis"/>
              </a:rPr>
              <a:t> and </a:t>
            </a:r>
            <a:r>
              <a:rPr lang="cs-CZ" sz="1200" i="1" dirty="0" err="1">
                <a:solidFill>
                  <a:srgbClr val="666699"/>
                </a:solidFill>
                <a:latin typeface="charis"/>
              </a:rPr>
              <a:t>autonomic</a:t>
            </a:r>
            <a:r>
              <a:rPr lang="cs-CZ" sz="1200" i="1" dirty="0">
                <a:solidFill>
                  <a:srgbClr val="666699"/>
                </a:solidFill>
                <a:latin typeface="charis"/>
              </a:rPr>
              <a:t> nerve </a:t>
            </a:r>
            <a:r>
              <a:rPr lang="cs-CZ" sz="1200" i="1" dirty="0" err="1">
                <a:solidFill>
                  <a:srgbClr val="666699"/>
                </a:solidFill>
                <a:latin typeface="charis"/>
              </a:rPr>
              <a:t>block</a:t>
            </a:r>
            <a:r>
              <a:rPr lang="cs-CZ" sz="1200" i="1" dirty="0">
                <a:solidFill>
                  <a:srgbClr val="666699"/>
                </a:solidFill>
                <a:latin typeface="charis"/>
              </a:rPr>
              <a:t>. In </a:t>
            </a:r>
            <a:r>
              <a:rPr lang="cs-CZ" sz="1200" i="1" dirty="0" err="1">
                <a:solidFill>
                  <a:srgbClr val="666699"/>
                </a:solidFill>
                <a:latin typeface="charis"/>
              </a:rPr>
              <a:t>Wildsmith</a:t>
            </a:r>
            <a:r>
              <a:rPr lang="cs-CZ" sz="1200" i="1" dirty="0">
                <a:solidFill>
                  <a:srgbClr val="666699"/>
                </a:solidFill>
                <a:latin typeface="charis"/>
              </a:rPr>
              <a:t> JAW, </a:t>
            </a:r>
            <a:r>
              <a:rPr lang="cs-CZ" sz="1200" i="1" dirty="0" err="1">
                <a:solidFill>
                  <a:srgbClr val="666699"/>
                </a:solidFill>
                <a:latin typeface="charis"/>
              </a:rPr>
              <a:t>Armitage</a:t>
            </a:r>
            <a:r>
              <a:rPr lang="cs-CZ" sz="1200" i="1" dirty="0">
                <a:solidFill>
                  <a:srgbClr val="666699"/>
                </a:solidFill>
                <a:latin typeface="charis"/>
              </a:rPr>
              <a:t> EN, </a:t>
            </a:r>
            <a:r>
              <a:rPr lang="cs-CZ" sz="1200" i="1" dirty="0" err="1">
                <a:solidFill>
                  <a:srgbClr val="666699"/>
                </a:solidFill>
                <a:latin typeface="charis"/>
              </a:rPr>
              <a:t>McClure</a:t>
            </a:r>
            <a:r>
              <a:rPr lang="cs-CZ" sz="1200" i="1" dirty="0">
                <a:solidFill>
                  <a:srgbClr val="666699"/>
                </a:solidFill>
                <a:latin typeface="charis"/>
              </a:rPr>
              <a:t> JH [</a:t>
            </a:r>
            <a:r>
              <a:rPr lang="cs-CZ" sz="1200" i="1" dirty="0" err="1">
                <a:solidFill>
                  <a:srgbClr val="666699"/>
                </a:solidFill>
                <a:latin typeface="charis"/>
              </a:rPr>
              <a:t>eds</a:t>
            </a:r>
            <a:r>
              <a:rPr lang="cs-CZ" sz="1200" i="1" dirty="0">
                <a:solidFill>
                  <a:srgbClr val="666699"/>
                </a:solidFill>
                <a:latin typeface="charis"/>
              </a:rPr>
              <a:t>]: </a:t>
            </a:r>
            <a:r>
              <a:rPr lang="cs-CZ" sz="1200" i="1" dirty="0" err="1">
                <a:solidFill>
                  <a:srgbClr val="666699"/>
                </a:solidFill>
                <a:latin typeface="charis"/>
              </a:rPr>
              <a:t>Principles</a:t>
            </a:r>
            <a:r>
              <a:rPr lang="cs-CZ" sz="1200" i="1" dirty="0">
                <a:solidFill>
                  <a:srgbClr val="666699"/>
                </a:solidFill>
                <a:latin typeface="charis"/>
              </a:rPr>
              <a:t> and </a:t>
            </a:r>
            <a:r>
              <a:rPr lang="cs-CZ" sz="1200" i="1" dirty="0" err="1">
                <a:solidFill>
                  <a:srgbClr val="666699"/>
                </a:solidFill>
                <a:latin typeface="charis"/>
              </a:rPr>
              <a:t>Practice</a:t>
            </a:r>
            <a:r>
              <a:rPr lang="cs-CZ" sz="1200" i="1" dirty="0">
                <a:solidFill>
                  <a:srgbClr val="666699"/>
                </a:solidFill>
                <a:latin typeface="charis"/>
              </a:rPr>
              <a:t> </a:t>
            </a:r>
            <a:r>
              <a:rPr lang="cs-CZ" sz="1200" i="1" dirty="0" err="1">
                <a:solidFill>
                  <a:srgbClr val="666699"/>
                </a:solidFill>
                <a:latin typeface="charis"/>
              </a:rPr>
              <a:t>of</a:t>
            </a:r>
            <a:r>
              <a:rPr lang="cs-CZ" sz="1200" i="1" dirty="0">
                <a:solidFill>
                  <a:srgbClr val="666699"/>
                </a:solidFill>
                <a:latin typeface="charis"/>
              </a:rPr>
              <a:t> </a:t>
            </a:r>
            <a:r>
              <a:rPr lang="cs-CZ" sz="1200" i="1" dirty="0" err="1">
                <a:solidFill>
                  <a:srgbClr val="666699"/>
                </a:solidFill>
                <a:latin typeface="charis"/>
              </a:rPr>
              <a:t>Regional</a:t>
            </a:r>
            <a:r>
              <a:rPr lang="cs-CZ" sz="1200" i="1" dirty="0">
                <a:solidFill>
                  <a:srgbClr val="666699"/>
                </a:solidFill>
                <a:latin typeface="charis"/>
              </a:rPr>
              <a:t> </a:t>
            </a:r>
            <a:r>
              <a:rPr lang="cs-CZ" sz="1200" i="1" dirty="0" err="1">
                <a:solidFill>
                  <a:srgbClr val="666699"/>
                </a:solidFill>
                <a:latin typeface="charis"/>
              </a:rPr>
              <a:t>Anaesthesia</a:t>
            </a:r>
            <a:r>
              <a:rPr lang="cs-CZ" sz="1200" i="1" dirty="0">
                <a:solidFill>
                  <a:srgbClr val="666699"/>
                </a:solidFill>
                <a:latin typeface="charis"/>
              </a:rPr>
              <a:t>, 3rd </a:t>
            </a:r>
            <a:r>
              <a:rPr lang="cs-CZ" sz="1200" i="1" dirty="0" err="1">
                <a:solidFill>
                  <a:srgbClr val="666699"/>
                </a:solidFill>
                <a:latin typeface="charis"/>
              </a:rPr>
              <a:t>ed</a:t>
            </a:r>
            <a:r>
              <a:rPr lang="cs-CZ" sz="1200" i="1" dirty="0">
                <a:solidFill>
                  <a:srgbClr val="666699"/>
                </a:solidFill>
                <a:latin typeface="charis"/>
              </a:rPr>
              <a:t>. Edinburgh, Churchill </a:t>
            </a:r>
            <a:r>
              <a:rPr lang="cs-CZ" sz="1200" i="1" dirty="0" err="1">
                <a:solidFill>
                  <a:srgbClr val="666699"/>
                </a:solidFill>
                <a:latin typeface="charis"/>
              </a:rPr>
              <a:t>Livingstone</a:t>
            </a:r>
            <a:r>
              <a:rPr lang="cs-CZ" sz="1200" i="1" dirty="0">
                <a:solidFill>
                  <a:srgbClr val="666699"/>
                </a:solidFill>
                <a:latin typeface="charis"/>
              </a:rPr>
              <a:t>, 2002, pp 291-309.)</a:t>
            </a:r>
            <a:endParaRPr lang="cs-CZ" sz="1200" b="0" i="1" u="none" strike="noStrike" dirty="0">
              <a:solidFill>
                <a:srgbClr val="666699"/>
              </a:solidFill>
              <a:effectLst/>
              <a:latin typeface="charis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16ADC481-8954-B142-98B1-A3ADF727817D}"/>
              </a:ext>
            </a:extLst>
          </p:cNvPr>
          <p:cNvSpPr txBox="1"/>
          <p:nvPr/>
        </p:nvSpPr>
        <p:spPr>
          <a:xfrm>
            <a:off x="5599592" y="3068459"/>
            <a:ext cx="3298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Blokáda užívána od 30 let minulého století</a:t>
            </a:r>
          </a:p>
        </p:txBody>
      </p:sp>
      <p:sp>
        <p:nvSpPr>
          <p:cNvPr id="4" name="Ovál 3">
            <a:extLst>
              <a:ext uri="{FF2B5EF4-FFF2-40B4-BE49-F238E27FC236}">
                <a16:creationId xmlns:a16="http://schemas.microsoft.com/office/drawing/2014/main" id="{59FDFB49-E797-B340-B3C6-4304E0173799}"/>
              </a:ext>
            </a:extLst>
          </p:cNvPr>
          <p:cNvSpPr/>
          <p:nvPr/>
        </p:nvSpPr>
        <p:spPr>
          <a:xfrm>
            <a:off x="2771800" y="1453605"/>
            <a:ext cx="1224136" cy="1080120"/>
          </a:xfrm>
          <a:prstGeom prst="ellipse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0329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1"/>
          <p:cNvSpPr>
            <a:spLocks noGrp="1"/>
          </p:cNvSpPr>
          <p:nvPr>
            <p:ph type="title"/>
          </p:nvPr>
        </p:nvSpPr>
        <p:spPr>
          <a:xfrm>
            <a:off x="152399" y="32075"/>
            <a:ext cx="8877937" cy="857250"/>
          </a:xfrm>
        </p:spPr>
        <p:txBody>
          <a:bodyPr/>
          <a:lstStyle/>
          <a:p>
            <a:pPr algn="l"/>
            <a:r>
              <a:rPr lang="en-US" sz="3600" dirty="0">
                <a:latin typeface="Arial" charset="0"/>
              </a:rPr>
              <a:t>USG </a:t>
            </a:r>
            <a:r>
              <a:rPr lang="en-US" sz="3600" dirty="0" err="1">
                <a:latin typeface="Arial" charset="0"/>
              </a:rPr>
              <a:t>navigovaná</a:t>
            </a:r>
            <a:r>
              <a:rPr lang="en-US" sz="3600" dirty="0">
                <a:latin typeface="Arial" charset="0"/>
              </a:rPr>
              <a:t> </a:t>
            </a:r>
            <a:r>
              <a:rPr lang="en-US" sz="3600" dirty="0" err="1">
                <a:latin typeface="Arial" charset="0"/>
              </a:rPr>
              <a:t>blokáda</a:t>
            </a:r>
            <a:r>
              <a:rPr lang="en-US" sz="3600" dirty="0">
                <a:latin typeface="Arial" charset="0"/>
              </a:rPr>
              <a:t> GS</a:t>
            </a:r>
          </a:p>
        </p:txBody>
      </p:sp>
      <p:pic>
        <p:nvPicPr>
          <p:cNvPr id="6" name="Content Placeholder 5" descr="images.jpg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4" r="4784" b="8967"/>
          <a:stretch/>
        </p:blipFill>
        <p:spPr>
          <a:xfrm>
            <a:off x="152400" y="1064780"/>
            <a:ext cx="4267200" cy="3100820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5299" name="Content Placeholder 6" descr="block ggl.stell.jpg"/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343" b="-9330"/>
          <a:stretch/>
        </p:blipFill>
        <p:spPr>
          <a:xfrm>
            <a:off x="4231467" y="1156905"/>
            <a:ext cx="4532349" cy="3008695"/>
          </a:xfrm>
        </p:spPr>
      </p:pic>
    </p:spTree>
    <p:extLst>
      <p:ext uri="{BB962C8B-B14F-4D97-AF65-F5344CB8AC3E}">
        <p14:creationId xmlns:p14="http://schemas.microsoft.com/office/powerpoint/2010/main" val="2570574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94CE6B-75E0-4742-A7B8-1F1973567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IKEM_Ganglion_dlouha_verze.mp4" descr="IKEM_Ganglion_dlouha_verze.mp4">
            <a:hlinkClick r:id="" action="ppaction://media"/>
            <a:extLst>
              <a:ext uri="{FF2B5EF4-FFF2-40B4-BE49-F238E27FC236}">
                <a16:creationId xmlns:a16="http://schemas.microsoft.com/office/drawing/2014/main" id="{02CAAA93-8291-B841-A488-3E3E7A210783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863" y="0"/>
            <a:ext cx="9144267" cy="5143500"/>
          </a:xfrm>
        </p:spPr>
      </p:pic>
    </p:spTree>
    <p:extLst>
      <p:ext uri="{BB962C8B-B14F-4D97-AF65-F5344CB8AC3E}">
        <p14:creationId xmlns:p14="http://schemas.microsoft.com/office/powerpoint/2010/main" val="2371051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24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8B4447-8AF4-7B4C-9913-10DA5629B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995686"/>
            <a:ext cx="8229600" cy="857250"/>
          </a:xfrm>
        </p:spPr>
        <p:txBody>
          <a:bodyPr/>
          <a:lstStyle/>
          <a:p>
            <a:r>
              <a:rPr lang="cs-CZ" dirty="0"/>
              <a:t>Klinická data</a:t>
            </a:r>
          </a:p>
        </p:txBody>
      </p:sp>
    </p:spTree>
    <p:extLst>
      <p:ext uri="{BB962C8B-B14F-4D97-AF65-F5344CB8AC3E}">
        <p14:creationId xmlns:p14="http://schemas.microsoft.com/office/powerpoint/2010/main" val="2895707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19963</TotalTime>
  <Words>1271</Words>
  <Application>Microsoft Office PowerPoint</Application>
  <PresentationFormat>Předvádění na obrazovce (16:9)</PresentationFormat>
  <Paragraphs>187</Paragraphs>
  <Slides>29</Slides>
  <Notes>1</Notes>
  <HiddenSlides>0</HiddenSlides>
  <MMClips>3</MMClips>
  <ScaleCrop>false</ScaleCrop>
  <HeadingPairs>
    <vt:vector size="6" baseType="variant">
      <vt:variant>
        <vt:lpstr>Použitá písma</vt:lpstr>
      </vt:variant>
      <vt:variant>
        <vt:i4>11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41" baseType="lpstr">
      <vt:lpstr>AdvOT2986fa51</vt:lpstr>
      <vt:lpstr>AdvOT2986fa51+20</vt:lpstr>
      <vt:lpstr>Arial</vt:lpstr>
      <vt:lpstr>ArialMT</vt:lpstr>
      <vt:lpstr>Calibri</vt:lpstr>
      <vt:lpstr>font0000000026488f64</vt:lpstr>
      <vt:lpstr>FrutigerLTStd</vt:lpstr>
      <vt:lpstr>charis</vt:lpstr>
      <vt:lpstr>TimesNewRomanPS</vt:lpstr>
      <vt:lpstr>TrebuchetMS</vt:lpstr>
      <vt:lpstr>Wingdings</vt:lpstr>
      <vt:lpstr>Výchozí návrh</vt:lpstr>
      <vt:lpstr>INTERVENCE SRDEČNÍHO SYMPATICKÉHO NERVOVÉHO SYSTÉMU V LÉČBĚ KT/KF A ANGINY PECTORIS  Josef Kautzner Kardiocentrum a Klinika kardiologie, IKEM, Praha</vt:lpstr>
      <vt:lpstr>Deklarace konfliktu zájmů</vt:lpstr>
      <vt:lpstr>Arytmogenní účinky vegetativního nervového systému na srdce </vt:lpstr>
      <vt:lpstr>Srdeční inervace a místo blokády ggl stellatum (GSB)</vt:lpstr>
      <vt:lpstr>Blokáda ggl stellatum</vt:lpstr>
      <vt:lpstr>Lokalizace GS</vt:lpstr>
      <vt:lpstr>USG navigovaná blokáda GS</vt:lpstr>
      <vt:lpstr>Prezentace aplikace PowerPoint</vt:lpstr>
      <vt:lpstr>Klinická data</vt:lpstr>
      <vt:lpstr>Účinnost GSB v léčbě elektrické bouře </vt:lpstr>
      <vt:lpstr>Účinnost GSB v léčbě elektrické bouře </vt:lpstr>
      <vt:lpstr>Perkutánní GSB u pacientů s elektrickou bouří – zkušenost z jednoho centra </vt:lpstr>
      <vt:lpstr>Perkutánní GSB u pacientů s elektrickou bouří </vt:lpstr>
      <vt:lpstr>Naše zkušenosti</vt:lpstr>
      <vt:lpstr>Management algorithm (IKEM)</vt:lpstr>
      <vt:lpstr>GANSTER Trial: GANGlion Stellate block for Treatment of Electric stoRm  - Design </vt:lpstr>
      <vt:lpstr>Refrakterní AP</vt:lpstr>
      <vt:lpstr>Prezentace aplikace PowerPoint</vt:lpstr>
      <vt:lpstr>Sympatektomie v léčbě anginy pectoris – žádná novinka…</vt:lpstr>
      <vt:lpstr>Levostranná videothorakoskopická hrudní sympatektomie</vt:lpstr>
      <vt:lpstr>Prezentace aplikace PowerPoint</vt:lpstr>
      <vt:lpstr>Prezentace aplikace PowerPoint</vt:lpstr>
      <vt:lpstr>Prezentace aplikace PowerPoint</vt:lpstr>
      <vt:lpstr>LQTS – další indikace</vt:lpstr>
      <vt:lpstr>Levostranná sympatická denervace u vysoce rizikových pts s LQTS</vt:lpstr>
      <vt:lpstr>Někdy je to opravdu těžké…</vt:lpstr>
      <vt:lpstr>Případ pacientky s refrakterní vazospastickou AP</vt:lpstr>
      <vt:lpstr>Další průběh léčby …</vt:lpstr>
      <vt:lpstr>Závěry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Josef Kautzner</dc:creator>
  <cp:lastModifiedBy>Ludmila Klímová</cp:lastModifiedBy>
  <cp:revision>530</cp:revision>
  <dcterms:created xsi:type="dcterms:W3CDTF">2009-04-28T09:15:43Z</dcterms:created>
  <dcterms:modified xsi:type="dcterms:W3CDTF">2021-11-15T13:20:51Z</dcterms:modified>
</cp:coreProperties>
</file>