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430" r:id="rId3"/>
    <p:sldId id="258" r:id="rId4"/>
    <p:sldId id="259" r:id="rId5"/>
    <p:sldId id="272" r:id="rId6"/>
    <p:sldId id="269" r:id="rId7"/>
    <p:sldId id="264" r:id="rId8"/>
    <p:sldId id="262" r:id="rId9"/>
    <p:sldId id="265" r:id="rId10"/>
    <p:sldId id="266" r:id="rId11"/>
    <p:sldId id="267" r:id="rId12"/>
    <p:sldId id="268" r:id="rId13"/>
    <p:sldId id="270" r:id="rId14"/>
    <p:sldId id="260" r:id="rId15"/>
    <p:sldId id="261" r:id="rId16"/>
    <p:sldId id="263" r:id="rId17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E0FF9C"/>
    <a:srgbClr val="FFFF66"/>
    <a:srgbClr val="9999FF"/>
    <a:srgbClr val="CC0000"/>
    <a:srgbClr val="1C1C1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0" autoAdjust="0"/>
    <p:restoredTop sz="84548" autoAdjust="0"/>
  </p:normalViewPr>
  <p:slideViewPr>
    <p:cSldViewPr>
      <p:cViewPr varScale="1">
        <p:scale>
          <a:sx n="72" d="100"/>
          <a:sy n="72" d="100"/>
        </p:scale>
        <p:origin x="955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671FD63-FBBA-4A1B-B1EE-378EFB11CFB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794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Case–control studies have indicated that antenatal exposure of</a:t>
            </a:r>
          </a:p>
          <a:p>
            <a:r>
              <a:rPr lang="en-US" dirty="0"/>
              <a:t>as little as 10mGy may increase the risk of childhood cancer.[31]</a:t>
            </a:r>
            <a:endParaRPr lang="cs-CZ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Doll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R,Wakeford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R. Risk of childhood cancer from fetal irradiation. Br J</a:t>
            </a:r>
          </a:p>
          <a:p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Radiol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1997;70:130–9.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FD63-FBBA-4A1B-B1EE-378EFB11CFB5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40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237A-A1F2-4A71-8A7C-4FC88EE5CD26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4531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FD63-FBBA-4A1B-B1EE-378EFB11CFB5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48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 err="1"/>
              <a:t>Wu</a:t>
            </a:r>
            <a:r>
              <a:rPr lang="cs-CZ" sz="2800" dirty="0"/>
              <a:t> 2012 </a:t>
            </a:r>
            <a:r>
              <a:rPr lang="cs-CZ" sz="2800" dirty="0" err="1"/>
              <a:t>Intern</a:t>
            </a:r>
            <a:r>
              <a:rPr lang="cs-CZ" sz="2800" dirty="0"/>
              <a:t> Med J </a:t>
            </a:r>
          </a:p>
          <a:p>
            <a:pPr lvl="1"/>
            <a:r>
              <a:rPr lang="cs-CZ" sz="2400" dirty="0"/>
              <a:t>Kazuistika</a:t>
            </a:r>
          </a:p>
          <a:p>
            <a:r>
              <a:rPr lang="cs-CZ" dirty="0"/>
              <a:t>Nejčastější</a:t>
            </a:r>
            <a:r>
              <a:rPr lang="cs-CZ" baseline="0" dirty="0"/>
              <a:t> indikací ST a AVRT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FD63-FBBA-4A1B-B1EE-378EFB11CFB5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85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028" name="Picture 7" descr="sleid d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1C1C1C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4.mp4"/><Relationship Id="rId7" Type="http://schemas.openxmlformats.org/officeDocument/2006/relationships/image" Target="../media/image11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mp4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51384" y="736043"/>
            <a:ext cx="979308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4800" dirty="0" err="1">
                <a:solidFill>
                  <a:srgbClr val="666699"/>
                </a:solidFill>
              </a:rPr>
              <a:t>Zerofluoro</a:t>
            </a:r>
            <a:r>
              <a:rPr lang="en-US" sz="4800" dirty="0">
                <a:solidFill>
                  <a:srgbClr val="666699"/>
                </a:solidFill>
              </a:rPr>
              <a:t> </a:t>
            </a:r>
            <a:r>
              <a:rPr lang="en-US" sz="4800" dirty="0" err="1">
                <a:solidFill>
                  <a:srgbClr val="666699"/>
                </a:solidFill>
              </a:rPr>
              <a:t>ablace</a:t>
            </a:r>
            <a:r>
              <a:rPr lang="en-US" sz="4800" dirty="0">
                <a:solidFill>
                  <a:srgbClr val="666699"/>
                </a:solidFill>
              </a:rPr>
              <a:t> </a:t>
            </a:r>
            <a:r>
              <a:rPr lang="en-US" sz="4800" dirty="0" err="1">
                <a:solidFill>
                  <a:srgbClr val="666699"/>
                </a:solidFill>
              </a:rPr>
              <a:t>srdečních</a:t>
            </a:r>
            <a:r>
              <a:rPr lang="en-US" sz="4800" dirty="0">
                <a:solidFill>
                  <a:srgbClr val="666699"/>
                </a:solidFill>
              </a:rPr>
              <a:t> </a:t>
            </a:r>
            <a:r>
              <a:rPr lang="en-US" sz="4800" dirty="0" err="1">
                <a:solidFill>
                  <a:srgbClr val="666699"/>
                </a:solidFill>
              </a:rPr>
              <a:t>arytmií</a:t>
            </a:r>
            <a:r>
              <a:rPr lang="en-US" sz="4800" dirty="0">
                <a:solidFill>
                  <a:srgbClr val="666699"/>
                </a:solidFill>
              </a:rPr>
              <a:t> u </a:t>
            </a:r>
            <a:r>
              <a:rPr lang="en-US" sz="4800" dirty="0" err="1">
                <a:solidFill>
                  <a:srgbClr val="666699"/>
                </a:solidFill>
              </a:rPr>
              <a:t>gravidních</a:t>
            </a:r>
            <a:r>
              <a:rPr lang="en-US" sz="4800" dirty="0">
                <a:solidFill>
                  <a:srgbClr val="666699"/>
                </a:solidFill>
              </a:rPr>
              <a:t> – </a:t>
            </a:r>
            <a:r>
              <a:rPr lang="en-US" sz="4800" dirty="0" err="1">
                <a:solidFill>
                  <a:srgbClr val="666699"/>
                </a:solidFill>
              </a:rPr>
              <a:t>zkušenosti</a:t>
            </a:r>
            <a:r>
              <a:rPr lang="en-US" sz="4800" dirty="0">
                <a:solidFill>
                  <a:srgbClr val="666699"/>
                </a:solidFill>
              </a:rPr>
              <a:t> </a:t>
            </a:r>
            <a:r>
              <a:rPr lang="en-US" sz="4800" dirty="0" err="1">
                <a:solidFill>
                  <a:srgbClr val="666699"/>
                </a:solidFill>
              </a:rPr>
              <a:t>jednoho</a:t>
            </a:r>
            <a:r>
              <a:rPr lang="en-US" sz="4800" dirty="0">
                <a:solidFill>
                  <a:srgbClr val="666699"/>
                </a:solidFill>
              </a:rPr>
              <a:t> </a:t>
            </a:r>
            <a:r>
              <a:rPr lang="en-US" sz="4800" dirty="0" err="1">
                <a:solidFill>
                  <a:srgbClr val="666699"/>
                </a:solidFill>
              </a:rPr>
              <a:t>centra</a:t>
            </a:r>
            <a:endParaRPr lang="en-US" sz="48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6666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551384" y="3933056"/>
            <a:ext cx="36004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P Peichl, J Kautzner, </a:t>
            </a:r>
            <a:r>
              <a:rPr lang="cs-CZ" dirty="0" err="1"/>
              <a:t>Lehár</a:t>
            </a:r>
            <a:r>
              <a:rPr lang="cs-CZ" dirty="0"/>
              <a:t> F, Wichterle D, </a:t>
            </a:r>
            <a:r>
              <a:rPr lang="cs-CZ" dirty="0" err="1"/>
              <a:t>Stojadinovič</a:t>
            </a:r>
            <a:r>
              <a:rPr lang="cs-CZ" dirty="0"/>
              <a:t> P, Čihák R</a:t>
            </a:r>
            <a:endParaRPr lang="en-US" dirty="0"/>
          </a:p>
        </p:txBody>
      </p:sp>
      <p:pic>
        <p:nvPicPr>
          <p:cNvPr id="6" name="Fetus+">
            <a:hlinkClick r:id="" action="ppaction://media"/>
            <a:extLst>
              <a:ext uri="{FF2B5EF4-FFF2-40B4-BE49-F238E27FC236}">
                <a16:creationId xmlns:a16="http://schemas.microsoft.com/office/drawing/2014/main" id="{1F4D83DA-E20B-4E10-8F10-70E6E54752B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 bwMode="auto">
          <a:xfrm>
            <a:off x="5879976" y="2780928"/>
            <a:ext cx="3380243" cy="326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0" y="1340768"/>
            <a:ext cx="12192000" cy="468052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en-US" dirty="0"/>
              <a:t>T </a:t>
            </a:r>
            <a:r>
              <a:rPr lang="cs-CZ" dirty="0"/>
              <a:t>z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cs-CZ" dirty="0" err="1"/>
              <a:t>ška</a:t>
            </a:r>
            <a:r>
              <a:rPr lang="cs-CZ" dirty="0"/>
              <a:t> LS</a:t>
            </a:r>
          </a:p>
        </p:txBody>
      </p:sp>
      <p:pic>
        <p:nvPicPr>
          <p:cNvPr id="5" name="Holcmanová katetr v oušku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9876" t="5405" r="14121" b="18227"/>
          <a:stretch/>
        </p:blipFill>
        <p:spPr>
          <a:xfrm>
            <a:off x="263352" y="1417638"/>
            <a:ext cx="5184576" cy="3456385"/>
          </a:xfrm>
        </p:spPr>
      </p:pic>
      <p:pic>
        <p:nvPicPr>
          <p:cNvPr id="6" name="Holcmanová katetr v RVOT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11887" r="15605" b="15802"/>
          <a:stretch/>
        </p:blipFill>
        <p:spPr>
          <a:xfrm>
            <a:off x="6528048" y="1772816"/>
            <a:ext cx="4392488" cy="338437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782269" y="537321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Katetr v oušku LS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851777" y="5404574"/>
            <a:ext cx="174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Katetr v RVOT</a:t>
            </a:r>
          </a:p>
        </p:txBody>
      </p:sp>
    </p:spTree>
    <p:extLst>
      <p:ext uri="{BB962C8B-B14F-4D97-AF65-F5344CB8AC3E}">
        <p14:creationId xmlns:p14="http://schemas.microsoft.com/office/powerpoint/2010/main" val="32301902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Opakované výboje u pacientky s ICD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307319"/>
            <a:ext cx="9793138" cy="48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26245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Mapování spouštěcí ektopie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25" b="727"/>
          <a:stretch/>
        </p:blipFill>
        <p:spPr>
          <a:xfrm>
            <a:off x="1089233" y="1572294"/>
            <a:ext cx="4383118" cy="449309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90"/>
          <a:stretch/>
        </p:blipFill>
        <p:spPr>
          <a:xfrm>
            <a:off x="6384032" y="1572293"/>
            <a:ext cx="3960440" cy="4526143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 bwMode="auto">
          <a:xfrm flipV="1">
            <a:off x="7104112" y="4509120"/>
            <a:ext cx="288032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ovéPole 11"/>
          <p:cNvSpPr txBox="1"/>
          <p:nvPr/>
        </p:nvSpPr>
        <p:spPr>
          <a:xfrm>
            <a:off x="7378058" y="343637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SR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976320" y="343637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Ektopie</a:t>
            </a:r>
          </a:p>
        </p:txBody>
      </p:sp>
    </p:spTree>
    <p:extLst>
      <p:ext uri="{BB962C8B-B14F-4D97-AF65-F5344CB8AC3E}">
        <p14:creationId xmlns:p14="http://schemas.microsoft.com/office/powerpoint/2010/main" val="1191875435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Nedošlo k žádné komplikaci v souvislosti s výkonem</a:t>
            </a:r>
          </a:p>
          <a:p>
            <a:r>
              <a:rPr lang="cs-CZ" dirty="0"/>
              <a:t>Všechny pacientky podstoupily následně nekomplikovaný porod</a:t>
            </a:r>
          </a:p>
          <a:p>
            <a:r>
              <a:rPr lang="cs-CZ" dirty="0"/>
              <a:t>Recidivy u 2/5 pacientek </a:t>
            </a:r>
          </a:p>
          <a:p>
            <a:pPr lvl="1"/>
            <a:r>
              <a:rPr lang="cs-CZ" dirty="0"/>
              <a:t>1x ST z ouška LS</a:t>
            </a:r>
          </a:p>
          <a:p>
            <a:pPr lvl="1"/>
            <a:r>
              <a:rPr lang="cs-CZ" dirty="0"/>
              <a:t>1x pravostranná přídatná dráha</a:t>
            </a:r>
          </a:p>
        </p:txBody>
      </p:sp>
    </p:spTree>
    <p:extLst>
      <p:ext uri="{BB962C8B-B14F-4D97-AF65-F5344CB8AC3E}">
        <p14:creationId xmlns:p14="http://schemas.microsoft.com/office/powerpoint/2010/main" val="1643372829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Publikované soubory…</a:t>
            </a:r>
            <a:br>
              <a:rPr lang="cs-CZ" dirty="0"/>
            </a:br>
            <a:r>
              <a:rPr lang="cs-CZ" sz="3200" dirty="0" err="1">
                <a:solidFill>
                  <a:srgbClr val="C00000"/>
                </a:solidFill>
              </a:rPr>
              <a:t>Zero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dirty="0" err="1">
                <a:solidFill>
                  <a:srgbClr val="C00000"/>
                </a:solidFill>
              </a:rPr>
              <a:t>fluoro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dirty="0" err="1">
                <a:solidFill>
                  <a:srgbClr val="C00000"/>
                </a:solidFill>
              </a:rPr>
              <a:t>vs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dirty="0" err="1">
                <a:solidFill>
                  <a:srgbClr val="C00000"/>
                </a:solidFill>
              </a:rPr>
              <a:t>minimal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dirty="0" err="1">
                <a:solidFill>
                  <a:srgbClr val="C00000"/>
                </a:solidFill>
              </a:rPr>
              <a:t>skiascopy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err="1"/>
              <a:t>Szumowski</a:t>
            </a:r>
            <a:r>
              <a:rPr lang="cs-CZ" sz="3600" dirty="0"/>
              <a:t> 2010 </a:t>
            </a:r>
            <a:r>
              <a:rPr lang="cs-CZ" sz="3600" i="1" dirty="0"/>
              <a:t>JCE</a:t>
            </a:r>
            <a:r>
              <a:rPr lang="cs-CZ" sz="3600" dirty="0"/>
              <a:t> </a:t>
            </a:r>
          </a:p>
          <a:p>
            <a:pPr lvl="1"/>
            <a:r>
              <a:rPr lang="cs-CZ" sz="3200" dirty="0"/>
              <a:t>9 pacientek, </a:t>
            </a:r>
            <a:r>
              <a:rPr lang="cs-CZ" sz="3200" dirty="0" err="1"/>
              <a:t>zero</a:t>
            </a:r>
            <a:r>
              <a:rPr lang="cs-CZ" sz="3200" dirty="0"/>
              <a:t> </a:t>
            </a:r>
            <a:r>
              <a:rPr lang="cs-CZ" sz="3200" dirty="0" err="1"/>
              <a:t>fluoro</a:t>
            </a:r>
            <a:r>
              <a:rPr lang="cs-CZ" sz="3200" dirty="0"/>
              <a:t> u 33%, </a:t>
            </a:r>
            <a:r>
              <a:rPr lang="cs-CZ" sz="3200" dirty="0" err="1"/>
              <a:t>skia</a:t>
            </a:r>
            <a:r>
              <a:rPr lang="cs-CZ" sz="3200" dirty="0"/>
              <a:t> čas 42±37sec</a:t>
            </a:r>
          </a:p>
          <a:p>
            <a:r>
              <a:rPr lang="cs-CZ" sz="3600" dirty="0" err="1"/>
              <a:t>Kozluk</a:t>
            </a:r>
            <a:r>
              <a:rPr lang="cs-CZ" sz="3600" dirty="0"/>
              <a:t> 2017 </a:t>
            </a:r>
            <a:r>
              <a:rPr lang="cs-CZ" sz="3600" i="1" dirty="0" err="1"/>
              <a:t>Adv</a:t>
            </a:r>
            <a:r>
              <a:rPr lang="cs-CZ" sz="3600" i="1" dirty="0"/>
              <a:t> </a:t>
            </a:r>
            <a:r>
              <a:rPr lang="cs-CZ" sz="3600" i="1" dirty="0" err="1"/>
              <a:t>Clin</a:t>
            </a:r>
            <a:r>
              <a:rPr lang="cs-CZ" sz="3600" i="1" dirty="0"/>
              <a:t> Exp Med </a:t>
            </a:r>
          </a:p>
          <a:p>
            <a:pPr lvl="1"/>
            <a:r>
              <a:rPr lang="cs-CZ" sz="3200" dirty="0"/>
              <a:t>11 pacientek, </a:t>
            </a:r>
            <a:r>
              <a:rPr lang="cs-CZ" sz="3200" u="sng" dirty="0" err="1"/>
              <a:t>zero</a:t>
            </a:r>
            <a:r>
              <a:rPr lang="cs-CZ" sz="3200" u="sng" dirty="0"/>
              <a:t> </a:t>
            </a:r>
            <a:r>
              <a:rPr lang="cs-CZ" sz="3200" u="sng" dirty="0" err="1"/>
              <a:t>fluoro</a:t>
            </a:r>
            <a:r>
              <a:rPr lang="cs-CZ" sz="3200" dirty="0"/>
              <a:t>, 1 recidiva – ST a WPW</a:t>
            </a:r>
          </a:p>
          <a:p>
            <a:r>
              <a:rPr lang="cs-CZ" sz="3600" dirty="0"/>
              <a:t>Hung 2020 </a:t>
            </a:r>
            <a:r>
              <a:rPr lang="cs-CZ" sz="3600" i="1" dirty="0" err="1"/>
              <a:t>Interventional</a:t>
            </a:r>
            <a:r>
              <a:rPr lang="cs-CZ" sz="3600" i="1" dirty="0"/>
              <a:t> </a:t>
            </a:r>
            <a:r>
              <a:rPr lang="cs-CZ" sz="3600" i="1" dirty="0" err="1"/>
              <a:t>cardiology</a:t>
            </a:r>
            <a:r>
              <a:rPr lang="cs-CZ" sz="3600" i="1" dirty="0"/>
              <a:t> </a:t>
            </a:r>
            <a:r>
              <a:rPr lang="cs-CZ" sz="3600" i="1" dirty="0" err="1"/>
              <a:t>journal</a:t>
            </a:r>
            <a:r>
              <a:rPr lang="cs-CZ" sz="3600" i="1" dirty="0"/>
              <a:t> </a:t>
            </a:r>
          </a:p>
          <a:p>
            <a:pPr lvl="1"/>
            <a:r>
              <a:rPr lang="cs-CZ" sz="3200" dirty="0"/>
              <a:t>10 pacientek, průměrná skiaskopie 118±64sec. </a:t>
            </a:r>
          </a:p>
        </p:txBody>
      </p:sp>
    </p:spTree>
    <p:extLst>
      <p:ext uri="{BB962C8B-B14F-4D97-AF65-F5344CB8AC3E}">
        <p14:creationId xmlns:p14="http://schemas.microsoft.com/office/powerpoint/2010/main" val="2505207518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Zerofluoro</a:t>
            </a:r>
            <a:r>
              <a:rPr lang="cs-CZ" dirty="0"/>
              <a:t> ablace u gravidních je možnou alternativou v případě vysoce symptomatických, jinak neřešitelných arytmií. </a:t>
            </a:r>
          </a:p>
          <a:p>
            <a:pPr lvl="1"/>
            <a:r>
              <a:rPr lang="cs-CZ" dirty="0"/>
              <a:t>Nejčastější indikací bývá fokální ST a WPW</a:t>
            </a:r>
          </a:p>
          <a:p>
            <a:r>
              <a:rPr lang="cs-CZ" dirty="0"/>
              <a:t>Vzhledem závažnosti možných komplikací by tento výkon měl být vyhrazen pro expertní centra, která mají zkušenosti s prováděním </a:t>
            </a:r>
            <a:r>
              <a:rPr lang="cs-CZ" dirty="0" err="1"/>
              <a:t>zero-fluoro</a:t>
            </a:r>
            <a:r>
              <a:rPr lang="cs-CZ" dirty="0"/>
              <a:t> výkonů. </a:t>
            </a:r>
          </a:p>
        </p:txBody>
      </p:sp>
    </p:spTree>
    <p:extLst>
      <p:ext uri="{BB962C8B-B14F-4D97-AF65-F5344CB8AC3E}">
        <p14:creationId xmlns:p14="http://schemas.microsoft.com/office/powerpoint/2010/main" val="850069561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Holcmanová ICE srdéčk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3512" y="548680"/>
            <a:ext cx="8928992" cy="5924263"/>
          </a:xfrm>
        </p:spPr>
      </p:pic>
    </p:spTree>
    <p:extLst>
      <p:ext uri="{BB962C8B-B14F-4D97-AF65-F5344CB8AC3E}">
        <p14:creationId xmlns:p14="http://schemas.microsoft.com/office/powerpoint/2010/main" val="34585832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514905" y="1670434"/>
          <a:ext cx="11088209" cy="457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49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790924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624614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4341180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0"/>
            <a:ext cx="12192000" cy="15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400" y="1196752"/>
            <a:ext cx="10972800" cy="4525963"/>
          </a:xfrm>
        </p:spPr>
        <p:txBody>
          <a:bodyPr/>
          <a:lstStyle/>
          <a:p>
            <a:r>
              <a:rPr lang="cs-CZ" sz="2400" dirty="0"/>
              <a:t>Katetrizační ablace je účinnou léčebnou metodou  srdečních arytmií. </a:t>
            </a:r>
          </a:p>
          <a:p>
            <a:r>
              <a:rPr lang="cs-CZ" sz="2400" dirty="0"/>
              <a:t>Konvenčně se k vedení výkonu používá skiaskopie. </a:t>
            </a:r>
          </a:p>
          <a:p>
            <a:r>
              <a:rPr lang="cs-CZ" sz="2400" dirty="0"/>
              <a:t>V případě, že je ablaci nutno provést v období gravidity, není použití rentgenového záření vhodné, protože hrozí riziko poškození plodu. </a:t>
            </a:r>
          </a:p>
          <a:p>
            <a:pPr lvl="1"/>
            <a:r>
              <a:rPr lang="cs-CZ" sz="2000" dirty="0"/>
              <a:t>I dávka 10mGy prenatálně může zvýšit riziko dětské rakoviny</a:t>
            </a:r>
            <a:r>
              <a:rPr lang="cs-CZ" sz="2000" baseline="30000" dirty="0"/>
              <a:t>1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Analýza zkušeností s prováděním katetrizační ablace u gravidních pacientek bez použití skiaskopie (</a:t>
            </a:r>
            <a:r>
              <a:rPr lang="cs-CZ" sz="2400" dirty="0" err="1"/>
              <a:t>zero-fluoro</a:t>
            </a:r>
            <a:r>
              <a:rPr lang="cs-CZ" sz="2400" dirty="0"/>
              <a:t>).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609600" y="3573016"/>
            <a:ext cx="1097280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cs-CZ" kern="0" dirty="0"/>
              <a:t>Cíl práce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9336" y="648866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Doll R</a:t>
            </a:r>
            <a:r>
              <a:rPr lang="cs-CZ" b="0" dirty="0">
                <a:latin typeface="Arial" charset="0"/>
                <a:ea typeface="ＭＳ Ｐゴシック" charset="0"/>
                <a:cs typeface="ＭＳ Ｐゴシック" charset="0"/>
              </a:rPr>
              <a:t> Br J </a:t>
            </a:r>
            <a:r>
              <a:rPr lang="cs-CZ" b="0" dirty="0" err="1">
                <a:latin typeface="Arial" charset="0"/>
                <a:ea typeface="ＭＳ Ｐゴシック" charset="0"/>
                <a:cs typeface="ＭＳ Ｐゴシック" charset="0"/>
              </a:rPr>
              <a:t>Radio</a:t>
            </a:r>
            <a:r>
              <a:rPr lang="cs-CZ" b="0" dirty="0">
                <a:latin typeface="Arial" charset="0"/>
                <a:ea typeface="ＭＳ Ｐゴシック" charset="0"/>
                <a:cs typeface="ＭＳ Ｐゴシック" charset="0"/>
              </a:rPr>
              <a:t> 1997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289398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 pacientů a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5 gravidních pacientek (věk 30±5let, 6-18týden těhotenství)</a:t>
            </a:r>
          </a:p>
          <a:p>
            <a:pPr lvl="1"/>
            <a:r>
              <a:rPr lang="cs-CZ" sz="2000" dirty="0"/>
              <a:t>období 2013-2020 </a:t>
            </a:r>
          </a:p>
          <a:p>
            <a:pPr lvl="1"/>
            <a:r>
              <a:rPr lang="cs-CZ" sz="2000" dirty="0"/>
              <a:t>katetrizační ablace pro vysoce symptomatické arytmie rezistentní na antiarytmickou medikaci. </a:t>
            </a:r>
          </a:p>
          <a:p>
            <a:pPr lvl="2"/>
            <a:r>
              <a:rPr lang="cs-CZ" sz="1600" dirty="0"/>
              <a:t>2x přídatná dráha</a:t>
            </a:r>
          </a:p>
          <a:p>
            <a:pPr lvl="2"/>
            <a:r>
              <a:rPr lang="cs-CZ" sz="1600" dirty="0"/>
              <a:t>1x AV nodální </a:t>
            </a:r>
            <a:r>
              <a:rPr lang="cs-CZ" sz="1600" dirty="0" err="1"/>
              <a:t>reentry</a:t>
            </a:r>
            <a:r>
              <a:rPr lang="cs-CZ" sz="1600" dirty="0"/>
              <a:t> tachykardie</a:t>
            </a:r>
          </a:p>
          <a:p>
            <a:pPr lvl="2"/>
            <a:r>
              <a:rPr lang="cs-CZ" sz="1600" dirty="0"/>
              <a:t>1x fokální síňová tachykardie</a:t>
            </a:r>
          </a:p>
          <a:p>
            <a:pPr lvl="2"/>
            <a:r>
              <a:rPr lang="cs-CZ" sz="1600" dirty="0"/>
              <a:t>1x komorovou arytmii (fokálně spouštěná fibrilace komor z levého raménka </a:t>
            </a:r>
            <a:r>
              <a:rPr lang="cs-CZ" sz="1600" dirty="0" err="1"/>
              <a:t>Tawarova</a:t>
            </a:r>
            <a:r>
              <a:rPr lang="cs-CZ" sz="1600" dirty="0"/>
              <a:t>). </a:t>
            </a:r>
          </a:p>
          <a:p>
            <a:r>
              <a:rPr lang="cs-CZ" sz="2400" dirty="0"/>
              <a:t>Výkony byly provedeny v lokální anestezii za podpory </a:t>
            </a:r>
            <a:r>
              <a:rPr lang="cs-CZ" sz="2400" dirty="0" err="1"/>
              <a:t>elektroanatomického</a:t>
            </a:r>
            <a:r>
              <a:rPr lang="cs-CZ" sz="2400" dirty="0"/>
              <a:t> mapovacího systému (</a:t>
            </a:r>
            <a:r>
              <a:rPr lang="cs-CZ" sz="2400" dirty="0" err="1"/>
              <a:t>EnSite</a:t>
            </a:r>
            <a:r>
              <a:rPr lang="cs-CZ" sz="2400" dirty="0"/>
              <a:t>) a </a:t>
            </a:r>
            <a:r>
              <a:rPr lang="cs-CZ" sz="2400" dirty="0" err="1"/>
              <a:t>intrakardiální</a:t>
            </a:r>
            <a:r>
              <a:rPr lang="cs-CZ" sz="2400" dirty="0"/>
              <a:t> echokardiografie. Skiaskopie nebyla použita ani v jednom případě. </a:t>
            </a:r>
          </a:p>
        </p:txBody>
      </p:sp>
    </p:spTree>
    <p:extLst>
      <p:ext uri="{BB962C8B-B14F-4D97-AF65-F5344CB8AC3E}">
        <p14:creationId xmlns:p14="http://schemas.microsoft.com/office/powerpoint/2010/main" val="1919334130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27A1C-FBDB-4421-AF22-2EC25DAE76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D9FD4-32D6-4C2A-9FD2-F2305FACB1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BCBE80A-4DEC-4AC0-9352-5084264385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9463" r="52501" b="13451"/>
          <a:stretch/>
        </p:blipFill>
        <p:spPr>
          <a:xfrm>
            <a:off x="68825" y="0"/>
            <a:ext cx="742335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BDA9D7-589A-4145-8B50-48D0450144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5" t="9175" r="51371" b="12258"/>
          <a:stretch/>
        </p:blipFill>
        <p:spPr>
          <a:xfrm>
            <a:off x="7649495" y="-1"/>
            <a:ext cx="4530286" cy="6858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66332D-BA2C-4AF2-8B69-6F005BF9DEE2}"/>
              </a:ext>
            </a:extLst>
          </p:cNvPr>
          <p:cNvSpPr txBox="1"/>
          <p:nvPr/>
        </p:nvSpPr>
        <p:spPr>
          <a:xfrm>
            <a:off x="1647298" y="260648"/>
            <a:ext cx="4160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err="1">
                <a:solidFill>
                  <a:srgbClr val="666699"/>
                </a:solidFill>
              </a:rPr>
              <a:t>Zerofluoro</a:t>
            </a:r>
            <a:r>
              <a:rPr lang="cs-CZ" sz="3600" dirty="0">
                <a:solidFill>
                  <a:srgbClr val="666699"/>
                </a:solidFill>
              </a:rPr>
              <a:t> AVNRT</a:t>
            </a:r>
          </a:p>
          <a:p>
            <a:pPr algn="ctr"/>
            <a:r>
              <a:rPr lang="cs-CZ" sz="3600" dirty="0" err="1">
                <a:solidFill>
                  <a:srgbClr val="666699"/>
                </a:solidFill>
              </a:rPr>
              <a:t>ablation</a:t>
            </a:r>
            <a:endParaRPr lang="en-US" sz="3600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57291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/>
          <a:lstStyle/>
          <a:p>
            <a:r>
              <a:rPr lang="cs-CZ" dirty="0"/>
              <a:t>AVRT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51" y="836712"/>
            <a:ext cx="11048062" cy="54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79515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>
            <a:extLst>
              <a:ext uri="{FF2B5EF4-FFF2-40B4-BE49-F238E27FC236}">
                <a16:creationId xmlns:a16="http://schemas.microsoft.com/office/drawing/2014/main" id="{F225F087-642F-4EF8-B054-A9CC005E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Ablace pravostranné dráhy</a:t>
            </a:r>
          </a:p>
        </p:txBody>
      </p:sp>
      <p:pic>
        <p:nvPicPr>
          <p:cNvPr id="76803" name="Picture 2" descr="C:\Users\Petr2\Desktop\Cases\ICE 2013 Zeithammerová WPW\Zeithammerova_AP_IMAGE_000010.jpg">
            <a:extLst>
              <a:ext uri="{FF2B5EF4-FFF2-40B4-BE49-F238E27FC236}">
                <a16:creationId xmlns:a16="http://schemas.microsoft.com/office/drawing/2014/main" id="{20DF0E61-6461-445B-8AB8-EB10F1495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26" y="1585914"/>
            <a:ext cx="407511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ovéPole 5">
            <a:extLst>
              <a:ext uri="{FF2B5EF4-FFF2-40B4-BE49-F238E27FC236}">
                <a16:creationId xmlns:a16="http://schemas.microsoft.com/office/drawing/2014/main" id="{32F8D069-D7B7-49CB-92F8-94C95856C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6" y="3586164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His</a:t>
            </a:r>
          </a:p>
        </p:txBody>
      </p:sp>
      <p:sp>
        <p:nvSpPr>
          <p:cNvPr id="76806" name="TextovéPole 6">
            <a:extLst>
              <a:ext uri="{FF2B5EF4-FFF2-40B4-BE49-F238E27FC236}">
                <a16:creationId xmlns:a16="http://schemas.microsoft.com/office/drawing/2014/main" id="{D4758FF4-AB6B-44FC-8848-8A7CBA9BE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1" y="6372225"/>
            <a:ext cx="236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Anterolateral right AP</a:t>
            </a:r>
          </a:p>
        </p:txBody>
      </p:sp>
      <p:sp>
        <p:nvSpPr>
          <p:cNvPr id="76807" name="TextovéPole 7">
            <a:extLst>
              <a:ext uri="{FF2B5EF4-FFF2-40B4-BE49-F238E27FC236}">
                <a16:creationId xmlns:a16="http://schemas.microsoft.com/office/drawing/2014/main" id="{5C8667FA-5372-447F-960C-C6023D61E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4371976"/>
            <a:ext cx="80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000"/>
              <a:t>TA</a:t>
            </a:r>
          </a:p>
        </p:txBody>
      </p:sp>
      <p:sp>
        <p:nvSpPr>
          <p:cNvPr id="76808" name="TextovéPole 8">
            <a:extLst>
              <a:ext uri="{FF2B5EF4-FFF2-40B4-BE49-F238E27FC236}">
                <a16:creationId xmlns:a16="http://schemas.microsoft.com/office/drawing/2014/main" id="{4A49139E-A0B4-446A-BC53-F90458A66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3" y="1871664"/>
            <a:ext cx="65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SVC</a:t>
            </a:r>
          </a:p>
        </p:txBody>
      </p:sp>
      <p:sp>
        <p:nvSpPr>
          <p:cNvPr id="76809" name="TextovéPole 9">
            <a:extLst>
              <a:ext uri="{FF2B5EF4-FFF2-40B4-BE49-F238E27FC236}">
                <a16:creationId xmlns:a16="http://schemas.microsoft.com/office/drawing/2014/main" id="{C016EEBF-416E-4ABE-8182-205F04782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939" y="5586414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CS</a:t>
            </a:r>
          </a:p>
        </p:txBody>
      </p:sp>
      <p:cxnSp>
        <p:nvCxnSpPr>
          <p:cNvPr id="12" name="Přímá spojovací šipka 11">
            <a:extLst>
              <a:ext uri="{FF2B5EF4-FFF2-40B4-BE49-F238E27FC236}">
                <a16:creationId xmlns:a16="http://schemas.microsoft.com/office/drawing/2014/main" id="{B65BA7D8-8BF4-487C-9FFC-D4342A225284}"/>
              </a:ext>
            </a:extLst>
          </p:cNvPr>
          <p:cNvCxnSpPr/>
          <p:nvPr/>
        </p:nvCxnSpPr>
        <p:spPr>
          <a:xfrm>
            <a:off x="2452688" y="3729039"/>
            <a:ext cx="500062" cy="428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zeithammerova+">
            <a:hlinkClick r:id="" action="ppaction://media"/>
            <a:extLst>
              <a:ext uri="{FF2B5EF4-FFF2-40B4-BE49-F238E27FC236}">
                <a16:creationId xmlns:a16="http://schemas.microsoft.com/office/drawing/2014/main" id="{309BDB98-7C5C-4140-B540-BF52065C8FC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1" y="1585914"/>
            <a:ext cx="4398963" cy="4525963"/>
          </a:xfrm>
        </p:spPr>
      </p:pic>
    </p:spTree>
    <p:extLst>
      <p:ext uri="{BB962C8B-B14F-4D97-AF65-F5344CB8AC3E}">
        <p14:creationId xmlns:p14="http://schemas.microsoft.com/office/powerpoint/2010/main" val="10478739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4495"/>
          </a:xfrm>
        </p:spPr>
        <p:txBody>
          <a:bodyPr/>
          <a:lstStyle/>
          <a:p>
            <a:r>
              <a:rPr lang="cs-CZ" dirty="0" err="1"/>
              <a:t>Incesantní</a:t>
            </a:r>
            <a:r>
              <a:rPr lang="en-US" dirty="0"/>
              <a:t> </a:t>
            </a:r>
            <a:r>
              <a:rPr lang="cs-CZ" dirty="0"/>
              <a:t>SVT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29133"/>
            <a:ext cx="10998274" cy="53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70998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4495"/>
          </a:xfrm>
        </p:spPr>
        <p:txBody>
          <a:bodyPr/>
          <a:lstStyle/>
          <a:p>
            <a:r>
              <a:rPr lang="cs-CZ" dirty="0" err="1"/>
              <a:t>Incessantní</a:t>
            </a:r>
            <a:r>
              <a:rPr lang="en-US" dirty="0"/>
              <a:t> </a:t>
            </a:r>
            <a:r>
              <a:rPr lang="cs-CZ" dirty="0"/>
              <a:t>SVT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0915"/>
            <a:ext cx="10823125" cy="536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72206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Širokoúhlá obrazovka</PresentationFormat>
  <Paragraphs>88</Paragraphs>
  <Slides>16</Slides>
  <Notes>4</Notes>
  <HiddenSlides>0</HiddenSlides>
  <MMClips>5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Wingdings</vt:lpstr>
      <vt:lpstr>Výchozí návrh</vt:lpstr>
      <vt:lpstr>Prezentace aplikace PowerPoint</vt:lpstr>
      <vt:lpstr>Prezentace aplikace PowerPoint</vt:lpstr>
      <vt:lpstr>Úvod</vt:lpstr>
      <vt:lpstr>Soubor pacientů a metody</vt:lpstr>
      <vt:lpstr>Prezentace aplikace PowerPoint</vt:lpstr>
      <vt:lpstr>AVRT</vt:lpstr>
      <vt:lpstr>Ablace pravostranné dráhy</vt:lpstr>
      <vt:lpstr>Incesantní SVT </vt:lpstr>
      <vt:lpstr>Incessantní SVT </vt:lpstr>
      <vt:lpstr>ST z ouška LS</vt:lpstr>
      <vt:lpstr>Opakované výboje u pacientky s ICD</vt:lpstr>
      <vt:lpstr>Mapování spouštěcí ektopie</vt:lpstr>
      <vt:lpstr>Výsledky</vt:lpstr>
      <vt:lpstr>Publikované soubory… Zero fluoro vs minimal skiascopy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2021-10-25T20:28:23Z</dcterms:created>
  <dcterms:modified xsi:type="dcterms:W3CDTF">2021-11-07T08:33:31Z</dcterms:modified>
</cp:coreProperties>
</file>