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6592" r:id="rId4"/>
    <p:sldId id="522" r:id="rId5"/>
    <p:sldId id="524" r:id="rId6"/>
    <p:sldId id="640" r:id="rId7"/>
    <p:sldId id="6588" r:id="rId8"/>
    <p:sldId id="1178" r:id="rId9"/>
    <p:sldId id="6593" r:id="rId10"/>
    <p:sldId id="6585" r:id="rId11"/>
    <p:sldId id="6595" r:id="rId12"/>
    <p:sldId id="6589" r:id="rId13"/>
    <p:sldId id="282" r:id="rId14"/>
    <p:sldId id="6591" r:id="rId15"/>
    <p:sldId id="6586" r:id="rId16"/>
    <p:sldId id="259" r:id="rId17"/>
    <p:sldId id="6587" r:id="rId18"/>
    <p:sldId id="648" r:id="rId19"/>
    <p:sldId id="659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C5652"/>
    <a:srgbClr val="FFE2D6"/>
    <a:srgbClr val="FEC1D8"/>
    <a:srgbClr val="FEB4B2"/>
    <a:srgbClr val="7BAAB3"/>
    <a:srgbClr val="472850"/>
    <a:srgbClr val="FD651E"/>
    <a:srgbClr val="FC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/>
    <p:restoredTop sz="94659"/>
  </p:normalViewPr>
  <p:slideViewPr>
    <p:cSldViewPr snapToGrid="0" snapToObjects="1">
      <p:cViewPr varScale="1">
        <p:scale>
          <a:sx n="123" d="100"/>
          <a:sy n="123" d="100"/>
        </p:scale>
        <p:origin x="39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62BA-FCD5-F342-879C-4EF0D5046C9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F980-1B87-C745-B30F-54AACE47A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Vazene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preddsednicto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vazene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pani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JH a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sucastnosti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treningu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elektrofysiologickom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laboratoriu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Doba je taka že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sucastnosti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spolocesntvo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arytmologov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onkologov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zaujíma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radioterapiu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dalsiu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moznost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liecbe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komorových a snad 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iných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arytmií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Spoluprácou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nás, 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pracoviska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radiologie v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Ostrave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roku 2014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podarilo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radioterapiou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ošetrit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paicnetov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komorovou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tachykardiou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kterých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zlyhala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kombináciou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doposial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dostupných metod, (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liekmi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ablaciou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Dovolte mi představit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doterajsie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výsledky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poviem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to bolo </a:t>
            </a:r>
            <a:r>
              <a:rPr lang="en-US" dirty="0" err="1"/>
              <a:t>objavene</a:t>
            </a:r>
            <a:endParaRPr lang="en-US" dirty="0"/>
          </a:p>
          <a:p>
            <a:r>
              <a:rPr lang="en-US" dirty="0" err="1"/>
              <a:t>Cíta</a:t>
            </a:r>
            <a:r>
              <a:rPr lang="en-US" baseline="0" dirty="0"/>
              <a:t> s </a:t>
            </a:r>
            <a:r>
              <a:rPr lang="en-US" baseline="0" dirty="0" err="1"/>
              <a:t>Dépéiň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Reproducibilne</a:t>
            </a:r>
            <a:r>
              <a:rPr lang="en-US" dirty="0"/>
              <a:t> </a:t>
            </a:r>
            <a:r>
              <a:rPr lang="en-US" dirty="0" err="1"/>
              <a:t>prenasat</a:t>
            </a:r>
            <a:r>
              <a:rPr lang="en-US" dirty="0"/>
              <a:t> s e </a:t>
            </a:r>
            <a:r>
              <a:rPr lang="en-US" dirty="0" err="1"/>
              <a:t>zachovanou</a:t>
            </a:r>
            <a:r>
              <a:rPr lang="en-US" dirty="0"/>
              <a:t> </a:t>
            </a:r>
            <a:r>
              <a:rPr lang="en-US" dirty="0" err="1"/>
              <a:t>presnostou</a:t>
            </a:r>
            <a:endParaRPr lang="en-US" dirty="0"/>
          </a:p>
          <a:p>
            <a:r>
              <a:rPr lang="en-US" dirty="0" err="1"/>
              <a:t>Nato</a:t>
            </a:r>
            <a:r>
              <a:rPr lang="en-US" baseline="0" dirty="0"/>
              <a:t> </a:t>
            </a:r>
            <a:r>
              <a:rPr lang="en-US" baseline="0" dirty="0" err="1"/>
              <a:t>naviazala</a:t>
            </a:r>
            <a:r>
              <a:rPr lang="en-US" baseline="0" dirty="0"/>
              <a:t> </a:t>
            </a:r>
            <a:r>
              <a:rPr lang="en-US" baseline="0" dirty="0" err="1"/>
              <a:t>tato</a:t>
            </a:r>
            <a:r>
              <a:rPr lang="en-US" baseline="0" dirty="0"/>
              <a:t> </a:t>
            </a:r>
            <a:r>
              <a:rPr lang="en-US" baseline="0" dirty="0" err="1"/>
              <a:t>spolocna</a:t>
            </a:r>
            <a:r>
              <a:rPr lang="en-US" baseline="0" dirty="0"/>
              <a:t> </a:t>
            </a:r>
            <a:r>
              <a:rPr lang="en-US" baseline="0" dirty="0" err="1"/>
              <a:t>studia</a:t>
            </a:r>
            <a:r>
              <a:rPr lang="en-US" baseline="0" dirty="0"/>
              <a:t> </a:t>
            </a:r>
            <a:r>
              <a:rPr lang="en-US" baseline="0" dirty="0" err="1"/>
              <a:t>procpoviska</a:t>
            </a:r>
            <a:r>
              <a:rPr lang="en-US" baseline="0" dirty="0"/>
              <a:t> ikem a Leiden </a:t>
            </a:r>
            <a:r>
              <a:rPr lang="en-US" baseline="0" dirty="0" err="1"/>
              <a:t>ktora</a:t>
            </a:r>
            <a:r>
              <a:rPr lang="en-US" baseline="0" dirty="0"/>
              <a:t> </a:t>
            </a:r>
            <a:r>
              <a:rPr lang="en-US" baseline="0" dirty="0" err="1"/>
              <a:t>preukazala</a:t>
            </a:r>
            <a:r>
              <a:rPr lang="en-US" baseline="0" dirty="0"/>
              <a:t> </a:t>
            </a:r>
            <a:r>
              <a:rPr lang="en-US" baseline="0" dirty="0" err="1"/>
              <a:t>reprodukovatelnost</a:t>
            </a:r>
            <a:r>
              <a:rPr lang="en-US" baseline="0" dirty="0"/>
              <a:t> </a:t>
            </a:r>
            <a:r>
              <a:rPr lang="en-US" baseline="0" dirty="0" err="1"/>
              <a:t>metody</a:t>
            </a:r>
            <a:r>
              <a:rPr lang="en-US" baseline="0" dirty="0"/>
              <a:t> a </a:t>
            </a:r>
            <a:r>
              <a:rPr lang="en-US" baseline="0" dirty="0" err="1"/>
              <a:t>mapovaním</a:t>
            </a:r>
            <a:r>
              <a:rPr lang="en-US" baseline="0" dirty="0"/>
              <a:t> </a:t>
            </a:r>
            <a:r>
              <a:rPr lang="en-US" baseline="0" dirty="0" err="1"/>
              <a:t>dalsich</a:t>
            </a:r>
            <a:r>
              <a:rPr lang="en-US" baseline="0" dirty="0"/>
              <a:t> </a:t>
            </a:r>
            <a:r>
              <a:rPr lang="en-US" baseline="0" dirty="0" err="1"/>
              <a:t>struktur</a:t>
            </a:r>
            <a:r>
              <a:rPr lang="en-US" baseline="0" dirty="0"/>
              <a:t> a </a:t>
            </a:r>
            <a:r>
              <a:rPr lang="en-US" baseline="0" dirty="0" err="1"/>
              <a:t>znacením</a:t>
            </a:r>
            <a:r>
              <a:rPr lang="en-US" baseline="0" dirty="0"/>
              <a:t> </a:t>
            </a:r>
            <a:r>
              <a:rPr lang="en-US" baseline="0" dirty="0" err="1"/>
              <a:t>ich</a:t>
            </a:r>
            <a:r>
              <a:rPr lang="en-US" baseline="0" dirty="0"/>
              <a:t> ta </a:t>
            </a:r>
            <a:r>
              <a:rPr lang="en-US" baseline="0" dirty="0" err="1"/>
              <a:t>presnost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este</a:t>
            </a:r>
            <a:r>
              <a:rPr lang="en-US" baseline="0" dirty="0"/>
              <a:t> </a:t>
            </a:r>
            <a:r>
              <a:rPr lang="en-US" baseline="0" dirty="0" err="1"/>
              <a:t>zlepsila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ZACAKI V TRINCI</a:t>
            </a:r>
          </a:p>
          <a:p>
            <a:r>
              <a:rPr lang="en-US" dirty="0"/>
              <a:t>U 14 </a:t>
            </a:r>
            <a:r>
              <a:rPr lang="en-US" dirty="0" err="1"/>
              <a:t>pacinetov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cieleny</a:t>
            </a:r>
            <a:r>
              <a:rPr lang="en-US" dirty="0"/>
              <a:t> </a:t>
            </a:r>
            <a:r>
              <a:rPr lang="en-US" dirty="0" err="1"/>
              <a:t>objem</a:t>
            </a:r>
            <a:r>
              <a:rPr lang="en-US" dirty="0"/>
              <a:t> </a:t>
            </a:r>
            <a:r>
              <a:rPr lang="en-US" dirty="0" err="1"/>
              <a:t>urceny</a:t>
            </a:r>
            <a:r>
              <a:rPr lang="en-US" baseline="0" dirty="0"/>
              <a:t> </a:t>
            </a:r>
            <a:r>
              <a:rPr lang="en-US" baseline="0" dirty="0" err="1"/>
              <a:t>vizulanym</a:t>
            </a:r>
            <a:r>
              <a:rPr lang="en-US" baseline="0" dirty="0"/>
              <a:t> porovnaním3D </a:t>
            </a:r>
            <a:r>
              <a:rPr lang="en-US" baseline="0" dirty="0" err="1"/>
              <a:t>mapy</a:t>
            </a:r>
            <a:r>
              <a:rPr lang="en-US" baseline="0" dirty="0"/>
              <a:t> a CT u 6 </a:t>
            </a:r>
            <a:r>
              <a:rPr lang="en-US" baseline="0" dirty="0" err="1"/>
              <a:t>zobrazena</a:t>
            </a:r>
            <a:r>
              <a:rPr lang="en-US" baseline="0" dirty="0"/>
              <a:t> </a:t>
            </a:r>
            <a:r>
              <a:rPr lang="en-US" baseline="0" dirty="0" err="1"/>
              <a:t>jazva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PET CT a data s Body surface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2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solidFill>
                  <a:prstClr val="black"/>
                </a:solidFill>
                <a:latin typeface="OpenSans"/>
              </a:rPr>
              <a:t>Ø </a:t>
            </a:r>
            <a:r>
              <a:rPr lang="nb-NO" sz="1200" dirty="0" err="1">
                <a:solidFill>
                  <a:prstClr val="black"/>
                </a:solidFill>
                <a:latin typeface="OpenSans"/>
              </a:rPr>
              <a:t>je</a:t>
            </a:r>
            <a:r>
              <a:rPr lang="nb-NO" sz="1200" dirty="0">
                <a:solidFill>
                  <a:prstClr val="black"/>
                </a:solidFill>
                <a:latin typeface="OpenSans"/>
              </a:rPr>
              <a:t> </a:t>
            </a:r>
            <a:r>
              <a:rPr lang="nb-NO" sz="1200" dirty="0" err="1">
                <a:solidFill>
                  <a:prstClr val="black"/>
                </a:solidFill>
                <a:latin typeface="OpenSans"/>
              </a:rPr>
              <a:t>znak</a:t>
            </a:r>
            <a:r>
              <a:rPr lang="nb-NO" sz="1200" dirty="0">
                <a:solidFill>
                  <a:prstClr val="black"/>
                </a:solidFill>
                <a:latin typeface="OpenSans"/>
              </a:rPr>
              <a:t> </a:t>
            </a:r>
            <a:r>
              <a:rPr lang="nb-NO" sz="1200" dirty="0" err="1">
                <a:solidFill>
                  <a:prstClr val="black"/>
                </a:solidFill>
                <a:latin typeface="OpenSans"/>
              </a:rPr>
              <a:t>priemeru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 3 </a:t>
            </a:r>
            <a:r>
              <a:rPr lang="cs-CZ" dirty="0" err="1"/>
              <a:t>mesiace</a:t>
            </a:r>
            <a:r>
              <a:rPr lang="cs-CZ" dirty="0"/>
              <a:t> </a:t>
            </a:r>
            <a:r>
              <a:rPr lang="cs-CZ" dirty="0" err="1"/>
              <a:t>apoptoza</a:t>
            </a:r>
            <a:r>
              <a:rPr lang="cs-CZ" dirty="0"/>
              <a:t> </a:t>
            </a:r>
            <a:r>
              <a:rPr lang="cs-CZ" baseline="0" dirty="0"/>
              <a:t> (</a:t>
            </a:r>
            <a:r>
              <a:rPr lang="cs-CZ" dirty="0" err="1"/>
              <a:t>kaspaza</a:t>
            </a:r>
            <a:r>
              <a:rPr lang="cs-CZ" dirty="0"/>
              <a:t> 3)</a:t>
            </a:r>
          </a:p>
          <a:p>
            <a:r>
              <a:rPr lang="cs-CZ" dirty="0"/>
              <a:t>Za 6 a 9 </a:t>
            </a:r>
            <a:r>
              <a:rPr lang="cs-CZ" dirty="0" err="1"/>
              <a:t>uz</a:t>
            </a:r>
            <a:r>
              <a:rPr lang="cs-CZ" dirty="0"/>
              <a:t> </a:t>
            </a:r>
            <a:r>
              <a:rPr lang="cs-CZ" dirty="0" err="1"/>
              <a:t>fibroza</a:t>
            </a:r>
            <a:r>
              <a:rPr lang="cs-CZ" dirty="0"/>
              <a:t> s vela </a:t>
            </a:r>
            <a:r>
              <a:rPr lang="cs-CZ" dirty="0" err="1"/>
              <a:t>elastinom</a:t>
            </a:r>
            <a:r>
              <a:rPr lang="cs-CZ" dirty="0"/>
              <a:t> </a:t>
            </a:r>
            <a:r>
              <a:rPr lang="mr-IN" dirty="0"/>
              <a:t>–</a:t>
            </a:r>
            <a:r>
              <a:rPr lang="cs-CZ" dirty="0"/>
              <a:t> </a:t>
            </a:r>
            <a:r>
              <a:rPr lang="cs-CZ" dirty="0" err="1"/>
              <a:t>preto</a:t>
            </a:r>
            <a:r>
              <a:rPr lang="cs-CZ" dirty="0"/>
              <a:t> </a:t>
            </a:r>
            <a:r>
              <a:rPr lang="cs-CZ" dirty="0" err="1"/>
              <a:t>ina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u ICHS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Podla</a:t>
            </a:r>
            <a:r>
              <a:rPr lang="en-US" dirty="0"/>
              <a:t> KM </a:t>
            </a:r>
            <a:r>
              <a:rPr lang="en-US" dirty="0" err="1"/>
              <a:t>kriviek</a:t>
            </a:r>
            <a:r>
              <a:rPr lang="en-US" dirty="0"/>
              <a:t> </a:t>
            </a:r>
            <a:r>
              <a:rPr lang="en-US" dirty="0" err="1"/>
              <a:t>vdime</a:t>
            </a:r>
            <a:r>
              <a:rPr lang="en-US" dirty="0"/>
              <a:t> z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mortalita</a:t>
            </a:r>
            <a:r>
              <a:rPr lang="en-US" dirty="0"/>
              <a:t> a </a:t>
            </a:r>
            <a:r>
              <a:rPr lang="en-US" dirty="0" err="1"/>
              <a:t>reablace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vysoke</a:t>
            </a:r>
            <a:r>
              <a:rPr lang="en-US" dirty="0"/>
              <a:t> ale </a:t>
            </a:r>
            <a:r>
              <a:rPr lang="en-US" dirty="0" err="1"/>
              <a:t>markantne</a:t>
            </a:r>
            <a:r>
              <a:rPr lang="en-US" dirty="0"/>
              <a:t> </a:t>
            </a:r>
            <a:r>
              <a:rPr lang="en-US" dirty="0" err="1"/>
              <a:t>vysoke</a:t>
            </a:r>
            <a:r>
              <a:rPr lang="en-US" dirty="0"/>
              <a:t> je</a:t>
            </a:r>
            <a:r>
              <a:rPr lang="en-US" baseline="0" dirty="0"/>
              <a:t> </a:t>
            </a:r>
            <a:r>
              <a:rPr lang="en-US" baseline="0" dirty="0" err="1"/>
              <a:t>najma</a:t>
            </a:r>
            <a:r>
              <a:rPr lang="en-US" baseline="0" dirty="0"/>
              <a:t> </a:t>
            </a:r>
            <a:r>
              <a:rPr lang="en-US" baseline="0" dirty="0" err="1"/>
              <a:t>vyskyt</a:t>
            </a:r>
            <a:r>
              <a:rPr lang="en-US" baseline="0"/>
              <a:t> ATP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Priemer</a:t>
            </a:r>
            <a:r>
              <a:rPr lang="en-US" dirty="0"/>
              <a:t> ( </a:t>
            </a:r>
            <a:r>
              <a:rPr lang="en-US" dirty="0" err="1"/>
              <a:t>ovplybneny</a:t>
            </a:r>
            <a:r>
              <a:rPr lang="en-US" dirty="0"/>
              <a:t>)</a:t>
            </a:r>
            <a:r>
              <a:rPr lang="en-US" baseline="0" dirty="0"/>
              <a:t> SD ( ta </a:t>
            </a:r>
            <a:r>
              <a:rPr lang="en-US" baseline="0" dirty="0" err="1"/>
              <a:t>palicka</a:t>
            </a:r>
            <a:r>
              <a:rPr lang="en-US" baseline="0" dirty="0"/>
              <a:t> </a:t>
            </a:r>
            <a:r>
              <a:rPr lang="en-US" baseline="0" dirty="0" err="1"/>
              <a:t>smerodajna</a:t>
            </a:r>
            <a:r>
              <a:rPr lang="en-US" baseline="0" dirty="0"/>
              <a:t> </a:t>
            </a:r>
            <a:r>
              <a:rPr lang="en-US" baseline="0" dirty="0" err="1"/>
              <a:t>odyhcllka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err="1"/>
              <a:t>najnizsi</a:t>
            </a:r>
            <a:r>
              <a:rPr lang="en-US" baseline="0" dirty="0"/>
              <a:t> a </a:t>
            </a:r>
            <a:r>
              <a:rPr lang="en-US" baseline="0" dirty="0" err="1"/>
              <a:t>najvyssi</a:t>
            </a:r>
            <a:r>
              <a:rPr lang="en-US" baseline="0" dirty="0"/>
              <a:t> </a:t>
            </a:r>
            <a:r>
              <a:rPr lang="en-US" baseline="0" dirty="0" err="1"/>
              <a:t>pocet</a:t>
            </a:r>
            <a:r>
              <a:rPr lang="en-US" baseline="0" dirty="0"/>
              <a:t>)</a:t>
            </a:r>
          </a:p>
          <a:p>
            <a:r>
              <a:rPr lang="en-US" baseline="0" dirty="0"/>
              <a:t>Median je </a:t>
            </a:r>
            <a:r>
              <a:rPr lang="en-US" baseline="0" dirty="0" err="1"/>
              <a:t>stredny</a:t>
            </a:r>
            <a:r>
              <a:rPr lang="en-US" baseline="0" dirty="0"/>
              <a:t> </a:t>
            </a:r>
            <a:r>
              <a:rPr lang="en-US" baseline="0" dirty="0" err="1"/>
              <a:t>hdonota</a:t>
            </a:r>
            <a:r>
              <a:rPr lang="en-US" baseline="0" dirty="0"/>
              <a:t>- </a:t>
            </a:r>
            <a:r>
              <a:rPr lang="en-US" baseline="0" dirty="0" err="1"/>
              <a:t>viacmenej</a:t>
            </a:r>
            <a:r>
              <a:rPr lang="en-US" baseline="0" dirty="0"/>
              <a:t> </a:t>
            </a:r>
            <a:r>
              <a:rPr lang="en-US" baseline="0" dirty="0" err="1"/>
              <a:t>presnejsia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Vidime</a:t>
            </a:r>
            <a:r>
              <a:rPr lang="en-US" baseline="0" dirty="0"/>
              <a:t>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statisticky</a:t>
            </a:r>
            <a:r>
              <a:rPr lang="en-US" baseline="0" dirty="0"/>
              <a:t> </a:t>
            </a:r>
            <a:r>
              <a:rPr lang="en-US" baseline="0" dirty="0" err="1"/>
              <a:t>vyznamne</a:t>
            </a:r>
            <a:r>
              <a:rPr lang="en-US" baseline="0" dirty="0"/>
              <a:t> </a:t>
            </a:r>
            <a:r>
              <a:rPr lang="en-US" baseline="0" dirty="0" err="1"/>
              <a:t>poklesne</a:t>
            </a:r>
            <a:r>
              <a:rPr lang="en-US" baseline="0" dirty="0"/>
              <a:t> </a:t>
            </a:r>
            <a:r>
              <a:rPr lang="en-US" baseline="0" dirty="0" err="1"/>
              <a:t>najma</a:t>
            </a:r>
            <a:r>
              <a:rPr lang="en-US" baseline="0" dirty="0"/>
              <a:t> </a:t>
            </a:r>
            <a:r>
              <a:rPr lang="en-US" baseline="0" dirty="0" err="1"/>
              <a:t>vyskyt</a:t>
            </a:r>
            <a:r>
              <a:rPr lang="en-US" baseline="0" dirty="0"/>
              <a:t> DC a to </a:t>
            </a:r>
            <a:r>
              <a:rPr lang="en-US" baseline="0" dirty="0" err="1"/>
              <a:t>jak</a:t>
            </a:r>
            <a:r>
              <a:rPr lang="en-US" baseline="0" dirty="0"/>
              <a:t> v </a:t>
            </a:r>
            <a:r>
              <a:rPr lang="en-US" baseline="0" dirty="0" err="1"/>
              <a:t>prmere</a:t>
            </a:r>
            <a:r>
              <a:rPr lang="en-US" baseline="0" dirty="0"/>
              <a:t> </a:t>
            </a:r>
            <a:r>
              <a:rPr lang="en-US" baseline="0" dirty="0" err="1"/>
              <a:t>tak</a:t>
            </a:r>
            <a:r>
              <a:rPr lang="en-US" baseline="0" dirty="0"/>
              <a:t> v </a:t>
            </a:r>
            <a:r>
              <a:rPr lang="en-US" baseline="0" dirty="0" err="1"/>
              <a:t>mediane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zaklade</a:t>
            </a:r>
            <a:r>
              <a:rPr lang="en-US" baseline="0" dirty="0"/>
              <a:t> </a:t>
            </a:r>
            <a:r>
              <a:rPr lang="en-US" baseline="0" dirty="0" err="1"/>
              <a:t>doterajcih</a:t>
            </a:r>
            <a:r>
              <a:rPr lang="en-US" baseline="0" dirty="0"/>
              <a:t>  </a:t>
            </a:r>
            <a:r>
              <a:rPr lang="en-US" baseline="0" dirty="0" err="1"/>
              <a:t>vysldekov</a:t>
            </a:r>
            <a:r>
              <a:rPr lang="en-US" baseline="0" dirty="0"/>
              <a:t> </a:t>
            </a:r>
            <a:r>
              <a:rPr lang="en-US" baseline="0" dirty="0" err="1"/>
              <a:t>sme</a:t>
            </a:r>
            <a:r>
              <a:rPr lang="en-US" baseline="0" dirty="0"/>
              <a:t> </a:t>
            </a:r>
            <a:r>
              <a:rPr lang="en-US" baseline="0" dirty="0" err="1"/>
              <a:t>spolu</a:t>
            </a:r>
            <a:r>
              <a:rPr lang="en-US" baseline="0" dirty="0"/>
              <a:t> </a:t>
            </a:r>
            <a:r>
              <a:rPr lang="en-US" baseline="0" dirty="0" err="1"/>
              <a:t>realizovali</a:t>
            </a:r>
            <a:r>
              <a:rPr lang="en-US" baseline="0" dirty="0"/>
              <a:t> </a:t>
            </a:r>
            <a:r>
              <a:rPr lang="en-US" dirty="0" err="1"/>
              <a:t>Studii</a:t>
            </a:r>
            <a:r>
              <a:rPr lang="en-US" dirty="0"/>
              <a:t> </a:t>
            </a:r>
            <a:r>
              <a:rPr lang="en-US" dirty="0" err="1"/>
              <a:t>kt</a:t>
            </a:r>
            <a:r>
              <a:rPr lang="en-US" dirty="0"/>
              <a:t> je </a:t>
            </a:r>
            <a:r>
              <a:rPr lang="en-US" dirty="0" err="1"/>
              <a:t>grantovym</a:t>
            </a:r>
            <a:r>
              <a:rPr lang="en-US" dirty="0"/>
              <a:t> </a:t>
            </a:r>
            <a:r>
              <a:rPr lang="en-US" dirty="0" err="1"/>
              <a:t>projektem</a:t>
            </a:r>
            <a:r>
              <a:rPr lang="en-US" dirty="0"/>
              <a:t> AZV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F980-1B87-C745-B30F-54AACE47A6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115629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4374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983380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402621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plus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0375" y="1200151"/>
            <a:ext cx="8428037" cy="3394472"/>
          </a:xfrm>
        </p:spPr>
        <p:txBody>
          <a:bodyPr/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88" y="4764120"/>
            <a:ext cx="8326437" cy="276999"/>
          </a:xfrm>
        </p:spPr>
        <p:txBody>
          <a:bodyPr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cs-CZ" noProof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686800" y="4767264"/>
            <a:ext cx="4572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B14ED045-0754-5D4D-92DE-F9C74CB99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67969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7694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190603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40086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084487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7511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67123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Drag picture to placeholder or click icon to add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534978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28" name="Picture 7" descr="sleid 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C1C1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0041"/>
            <a:ext cx="931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72850"/>
                </a:solidFill>
              </a:rPr>
              <a:t>SKÚSENOSTI SO STEREOTAKTICKOU RADIOCHIRURGIOU V LIEČBE KOMOROVÝCH TACHYKARDIÍ V ČESKEJ REPUBLIKE</a:t>
            </a:r>
          </a:p>
        </p:txBody>
      </p:sp>
      <p:pic>
        <p:nvPicPr>
          <p:cNvPr id="5" name="Picture 4" descr="Snímek obrazovky 2021-10-23 v 17.59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34" y="187867"/>
            <a:ext cx="1176866" cy="63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7333" y="3998852"/>
            <a:ext cx="338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72850"/>
                </a:solidFill>
              </a:rPr>
              <a:t>Jana </a:t>
            </a:r>
            <a:r>
              <a:rPr lang="en-US" sz="1600" b="1" dirty="0" err="1">
                <a:solidFill>
                  <a:srgbClr val="472850"/>
                </a:solidFill>
              </a:rPr>
              <a:t>Hašková</a:t>
            </a:r>
            <a:r>
              <a:rPr lang="en-US" sz="1600" b="1" dirty="0">
                <a:solidFill>
                  <a:srgbClr val="472850"/>
                </a:solidFill>
              </a:rPr>
              <a:t>, </a:t>
            </a:r>
            <a:r>
              <a:rPr lang="en-US" sz="1600" b="1" dirty="0" err="1">
                <a:solidFill>
                  <a:srgbClr val="472850"/>
                </a:solidFill>
              </a:rPr>
              <a:t>hasj@ikem.cz</a:t>
            </a:r>
            <a:endParaRPr lang="en-US" sz="1600" b="1" dirty="0">
              <a:solidFill>
                <a:srgbClr val="4728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611" y="187867"/>
            <a:ext cx="348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XVIII.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ČESKÉ A SLOVENSKÉ SYMPÓZIUM O ARYTMIÍCH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 KARDIOSTIMULACI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6078" y="187867"/>
            <a:ext cx="0" cy="1200329"/>
          </a:xfrm>
          <a:prstGeom prst="line">
            <a:avLst/>
          </a:prstGeom>
          <a:ln w="76200" cmpd="sng">
            <a:solidFill>
              <a:srgbClr val="FD65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611" y="187867"/>
            <a:ext cx="0" cy="1200329"/>
          </a:xfrm>
          <a:prstGeom prst="line">
            <a:avLst/>
          </a:prstGeom>
          <a:ln w="127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8178" y="3020208"/>
            <a:ext cx="778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Jana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Hašková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Peter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Peichl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Marek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Šramko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Dan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Wichterle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Róbert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Čihák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Predrag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Stojadinovič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Jakub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Cvek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Lukáš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Knybel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Radek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Neuwirth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Otakar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Jiravský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Josef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Kautzner</a:t>
            </a: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Snímek obrazovky 2021-11-05 v 12.54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3" y="187867"/>
            <a:ext cx="1176867" cy="6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85743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61BAD-D1BB-2B44-AD6B-6986CF1BC4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7825" y="117231"/>
            <a:ext cx="8424251" cy="415949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472850"/>
                </a:solidFill>
              </a:rPr>
              <a:t>1.1.2014-1.9.2021 </a:t>
            </a:r>
          </a:p>
          <a:p>
            <a:pPr marL="0" indent="0">
              <a:buNone/>
            </a:pPr>
            <a:endParaRPr lang="en-US" sz="1800" dirty="0">
              <a:solidFill>
                <a:srgbClr val="161645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161645"/>
                </a:solidFill>
              </a:rPr>
              <a:t>33 </a:t>
            </a:r>
            <a:r>
              <a:rPr lang="cs-CZ" sz="1800" dirty="0" err="1">
                <a:solidFill>
                  <a:srgbClr val="161645"/>
                </a:solidFill>
              </a:rPr>
              <a:t>pts</a:t>
            </a:r>
            <a:r>
              <a:rPr lang="cs-CZ" sz="1800" dirty="0">
                <a:solidFill>
                  <a:srgbClr val="161645"/>
                </a:solidFill>
              </a:rPr>
              <a:t> s KT, </a:t>
            </a:r>
            <a:r>
              <a:rPr lang="cs-CZ" sz="1800" dirty="0" err="1">
                <a:solidFill>
                  <a:srgbClr val="161645"/>
                </a:solidFill>
              </a:rPr>
              <a:t>štrukturálne</a:t>
            </a:r>
            <a:r>
              <a:rPr lang="cs-CZ" sz="1800" dirty="0">
                <a:solidFill>
                  <a:srgbClr val="161645"/>
                </a:solidFill>
              </a:rPr>
              <a:t> </a:t>
            </a:r>
            <a:r>
              <a:rPr lang="cs-CZ" sz="1800" dirty="0" err="1">
                <a:solidFill>
                  <a:srgbClr val="161645"/>
                </a:solidFill>
              </a:rPr>
              <a:t>ochorenie</a:t>
            </a:r>
            <a:r>
              <a:rPr lang="cs-CZ" sz="1800" dirty="0">
                <a:solidFill>
                  <a:srgbClr val="161645"/>
                </a:solidFill>
              </a:rPr>
              <a:t> </a:t>
            </a:r>
            <a:r>
              <a:rPr lang="cs-CZ" sz="1800" dirty="0" err="1">
                <a:solidFill>
                  <a:srgbClr val="161645"/>
                </a:solidFill>
              </a:rPr>
              <a:t>srdca</a:t>
            </a:r>
            <a:r>
              <a:rPr lang="cs-CZ" sz="1800" dirty="0">
                <a:solidFill>
                  <a:srgbClr val="161645"/>
                </a:solidFill>
              </a:rPr>
              <a:t>, </a:t>
            </a:r>
            <a:r>
              <a:rPr lang="cs-CZ" sz="1800" dirty="0" err="1">
                <a:solidFill>
                  <a:srgbClr val="161645"/>
                </a:solidFill>
              </a:rPr>
              <a:t>zlyhanie</a:t>
            </a:r>
            <a:r>
              <a:rPr lang="cs-CZ" sz="1800" dirty="0">
                <a:solidFill>
                  <a:srgbClr val="161645"/>
                </a:solidFill>
              </a:rPr>
              <a:t> </a:t>
            </a:r>
            <a:r>
              <a:rPr lang="cs-CZ" sz="1800" dirty="0" err="1">
                <a:solidFill>
                  <a:srgbClr val="161645"/>
                </a:solidFill>
              </a:rPr>
              <a:t>ablačnej</a:t>
            </a:r>
            <a:r>
              <a:rPr lang="cs-CZ" sz="1800" dirty="0">
                <a:solidFill>
                  <a:srgbClr val="161645"/>
                </a:solidFill>
              </a:rPr>
              <a:t> </a:t>
            </a:r>
            <a:r>
              <a:rPr lang="cs-CZ" sz="1800" dirty="0" err="1">
                <a:solidFill>
                  <a:srgbClr val="161645"/>
                </a:solidFill>
              </a:rPr>
              <a:t>liečby</a:t>
            </a:r>
            <a:endParaRPr lang="cs-CZ" sz="1800" dirty="0">
              <a:solidFill>
                <a:srgbClr val="161645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161645"/>
                </a:solidFill>
              </a:rPr>
              <a:t>20 </a:t>
            </a:r>
            <a:r>
              <a:rPr lang="cs-CZ" sz="1800" dirty="0" err="1">
                <a:solidFill>
                  <a:srgbClr val="161645"/>
                </a:solidFill>
              </a:rPr>
              <a:t>pts</a:t>
            </a:r>
            <a:r>
              <a:rPr lang="cs-CZ" sz="1800" dirty="0">
                <a:solidFill>
                  <a:srgbClr val="161645"/>
                </a:solidFill>
              </a:rPr>
              <a:t> v Třinci, 13 v Prahe (IKEM)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161645"/>
                </a:solidFill>
              </a:rPr>
              <a:t>30 </a:t>
            </a:r>
            <a:r>
              <a:rPr lang="cs-CZ" sz="1800" dirty="0" err="1">
                <a:solidFill>
                  <a:srgbClr val="161645"/>
                </a:solidFill>
              </a:rPr>
              <a:t>mužov</a:t>
            </a:r>
            <a:r>
              <a:rPr lang="cs-CZ" sz="1800" dirty="0">
                <a:solidFill>
                  <a:srgbClr val="161645"/>
                </a:solidFill>
              </a:rPr>
              <a:t>, </a:t>
            </a:r>
            <a:r>
              <a:rPr lang="cs-CZ" sz="1800" dirty="0" err="1">
                <a:solidFill>
                  <a:srgbClr val="161645"/>
                </a:solidFill>
              </a:rPr>
              <a:t>priemerný</a:t>
            </a:r>
            <a:r>
              <a:rPr lang="cs-CZ" sz="1800" dirty="0">
                <a:solidFill>
                  <a:srgbClr val="161645"/>
                </a:solidFill>
              </a:rPr>
              <a:t> vek 66 let (35-85), FU 28,5 </a:t>
            </a:r>
            <a:r>
              <a:rPr lang="cs-CZ" sz="1800" dirty="0" err="1">
                <a:solidFill>
                  <a:srgbClr val="161645"/>
                </a:solidFill>
              </a:rPr>
              <a:t>mes</a:t>
            </a:r>
            <a:r>
              <a:rPr lang="cs-CZ" sz="1800" dirty="0">
                <a:solidFill>
                  <a:srgbClr val="161645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161645"/>
                </a:solidFill>
              </a:rPr>
              <a:t>61% ICMP, 32% NICMP, 6 % </a:t>
            </a:r>
            <a:r>
              <a:rPr lang="cs-CZ" sz="1800" dirty="0" err="1">
                <a:solidFill>
                  <a:srgbClr val="161645"/>
                </a:solidFill>
              </a:rPr>
              <a:t>ostané</a:t>
            </a:r>
            <a:r>
              <a:rPr lang="cs-CZ" sz="1800" dirty="0">
                <a:solidFill>
                  <a:srgbClr val="161645"/>
                </a:solidFill>
              </a:rPr>
              <a:t> dg (fibrom, HCM)</a:t>
            </a:r>
          </a:p>
          <a:p>
            <a:pPr marL="0" indent="0">
              <a:buNone/>
            </a:pPr>
            <a:endParaRPr lang="cs-CZ" sz="1800" dirty="0">
              <a:solidFill>
                <a:srgbClr val="161645"/>
              </a:solidFill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rgbClr val="472850"/>
                </a:solidFill>
              </a:rPr>
              <a:t>Radioterapia</a:t>
            </a:r>
            <a:endParaRPr lang="cs-CZ" sz="1800" dirty="0">
              <a:solidFill>
                <a:srgbClr val="161645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161645"/>
                </a:solidFill>
              </a:rPr>
              <a:t> </a:t>
            </a:r>
            <a:r>
              <a:rPr lang="cs-CZ" sz="1800" dirty="0" err="1">
                <a:solidFill>
                  <a:srgbClr val="161645"/>
                </a:solidFill>
              </a:rPr>
              <a:t>Cyberknife</a:t>
            </a:r>
            <a:r>
              <a:rPr lang="cs-CZ" sz="1800" dirty="0">
                <a:solidFill>
                  <a:srgbClr val="161645"/>
                </a:solidFill>
              </a:rPr>
              <a:t> 25 </a:t>
            </a:r>
            <a:r>
              <a:rPr lang="cs-CZ" sz="1800" dirty="0" err="1">
                <a:solidFill>
                  <a:srgbClr val="161645"/>
                </a:solidFill>
              </a:rPr>
              <a:t>Gy</a:t>
            </a:r>
            <a:r>
              <a:rPr lang="cs-CZ" sz="1800" dirty="0">
                <a:solidFill>
                  <a:srgbClr val="161645"/>
                </a:solidFill>
              </a:rPr>
              <a:t> v jednom </a:t>
            </a:r>
            <a:r>
              <a:rPr lang="cs-CZ" sz="1800" dirty="0" err="1">
                <a:solidFill>
                  <a:srgbClr val="161645"/>
                </a:solidFill>
              </a:rPr>
              <a:t>sedení</a:t>
            </a:r>
            <a:endParaRPr lang="cs-CZ" sz="1800" dirty="0">
              <a:solidFill>
                <a:srgbClr val="161645"/>
              </a:solidFill>
            </a:endParaRPr>
          </a:p>
          <a:p>
            <a:pPr marL="457200" lvl="1" indent="0">
              <a:buNone/>
            </a:pPr>
            <a:endParaRPr lang="cs-CZ" sz="1800" dirty="0">
              <a:solidFill>
                <a:srgbClr val="161645"/>
              </a:solidFill>
            </a:endParaRPr>
          </a:p>
          <a:p>
            <a:pPr marL="457200" lvl="1" indent="0">
              <a:buNone/>
            </a:pPr>
            <a:r>
              <a:rPr lang="cs-CZ" sz="1800" dirty="0">
                <a:solidFill>
                  <a:srgbClr val="161645"/>
                </a:solidFill>
              </a:rPr>
              <a:t>14 </a:t>
            </a:r>
            <a:r>
              <a:rPr lang="cs-CZ" sz="1800" dirty="0" err="1">
                <a:solidFill>
                  <a:srgbClr val="161645"/>
                </a:solidFill>
              </a:rPr>
              <a:t>nepriamé</a:t>
            </a:r>
            <a:r>
              <a:rPr lang="cs-CZ" sz="1800" dirty="0">
                <a:solidFill>
                  <a:srgbClr val="161645"/>
                </a:solidFill>
              </a:rPr>
              <a:t> </a:t>
            </a:r>
            <a:r>
              <a:rPr lang="cs-CZ" sz="1800" dirty="0" err="1">
                <a:solidFill>
                  <a:srgbClr val="161645"/>
                </a:solidFill>
              </a:rPr>
              <a:t>porovnanie</a:t>
            </a:r>
            <a:r>
              <a:rPr lang="cs-CZ" sz="1800" dirty="0">
                <a:solidFill>
                  <a:srgbClr val="161645"/>
                </a:solidFill>
              </a:rPr>
              <a:t>, 6 PET CT+ BSPM, 13 </a:t>
            </a:r>
            <a:r>
              <a:rPr lang="cs-CZ" sz="1800" dirty="0" err="1">
                <a:solidFill>
                  <a:srgbClr val="161645"/>
                </a:solidFill>
              </a:rPr>
              <a:t>ko-registracia</a:t>
            </a:r>
            <a:r>
              <a:rPr lang="cs-CZ" sz="1800" dirty="0">
                <a:solidFill>
                  <a:srgbClr val="161645"/>
                </a:solidFill>
              </a:rPr>
              <a:t> EAM a CT</a:t>
            </a:r>
          </a:p>
        </p:txBody>
      </p:sp>
      <p:sp>
        <p:nvSpPr>
          <p:cNvPr id="2" name="4-Point Star 1"/>
          <p:cNvSpPr/>
          <p:nvPr/>
        </p:nvSpPr>
        <p:spPr>
          <a:xfrm>
            <a:off x="533400" y="3505200"/>
            <a:ext cx="380999" cy="355600"/>
          </a:xfrm>
          <a:prstGeom prst="star4">
            <a:avLst/>
          </a:prstGeom>
          <a:solidFill>
            <a:srgbClr val="FEB4B2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1" y="340472"/>
            <a:ext cx="1388533" cy="1006632"/>
          </a:xfrm>
          <a:prstGeom prst="rect">
            <a:avLst/>
          </a:prstGeom>
          <a:solidFill>
            <a:srgbClr val="FEB4B2"/>
          </a:solidFill>
          <a:ln>
            <a:solidFill>
              <a:srgbClr val="4728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33 PTS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6667" y="1687574"/>
            <a:ext cx="1388533" cy="1006632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30%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DM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5332" y="1678205"/>
            <a:ext cx="1388533" cy="1006632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21% CHRI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0933" y="2797609"/>
            <a:ext cx="1388533" cy="1006632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39%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CABG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0763" y="2797609"/>
            <a:ext cx="1388533" cy="1006632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solidFill>
                  <a:srgbClr val="262673"/>
                </a:solidFill>
                <a:latin typeface="OpenSans"/>
              </a:rPr>
              <a:t>Ø</a:t>
            </a:r>
            <a:r>
              <a:rPr lang="nb-NO" sz="2400" dirty="0">
                <a:solidFill>
                  <a:prstClr val="black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31% EFLK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0934" y="1655512"/>
            <a:ext cx="1388533" cy="1006632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solidFill>
                  <a:srgbClr val="262673"/>
                </a:solidFill>
                <a:latin typeface="OpenSans"/>
              </a:rPr>
              <a:t>15%</a:t>
            </a:r>
          </a:p>
          <a:p>
            <a:r>
              <a:rPr lang="nb-NO" sz="2400" b="1" dirty="0">
                <a:solidFill>
                  <a:srgbClr val="262673"/>
                </a:solidFill>
                <a:latin typeface="OpenSans"/>
              </a:rPr>
              <a:t>ŠŽ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5200" y="2797609"/>
            <a:ext cx="1388533" cy="1006632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solidFill>
                  <a:srgbClr val="262673"/>
                </a:solidFill>
                <a:latin typeface="OpenSans"/>
              </a:rPr>
              <a:t>Ø 2,4 NYHA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93904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0A8D3-275E-A347-9E45-9053F879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83" y="79375"/>
            <a:ext cx="3705495" cy="415925"/>
          </a:xfrm>
        </p:spPr>
        <p:txBody>
          <a:bodyPr/>
          <a:lstStyle/>
          <a:p>
            <a:pPr algn="l"/>
            <a:r>
              <a:rPr lang="cs-CZ" sz="2400" dirty="0" err="1">
                <a:solidFill>
                  <a:srgbClr val="472850"/>
                </a:solidFill>
              </a:rPr>
              <a:t>Sledovanie</a:t>
            </a:r>
            <a:r>
              <a:rPr lang="cs-CZ" sz="2400" dirty="0">
                <a:solidFill>
                  <a:srgbClr val="472850"/>
                </a:solidFill>
              </a:rPr>
              <a:t> po výkone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A7C4AE-CBD2-F047-9D05-90857340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771769"/>
            <a:ext cx="5550877" cy="1129078"/>
          </a:xfrm>
          <a:solidFill>
            <a:schemeClr val="bg1"/>
          </a:solidFill>
          <a:ln>
            <a:solidFill>
              <a:srgbClr val="00009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3 pacienti –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redo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radioterapie (SBRT) po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ožiarení</a:t>
            </a: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14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pacientov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redo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katetrizačnej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ablácie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po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ožiarení</a:t>
            </a: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18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pacientov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úmrtie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po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</a:rPr>
              <a:t>ožiarení</a:t>
            </a: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38D935CD-973A-AA40-8E27-705F5ECA1E6A}"/>
              </a:ext>
            </a:extLst>
          </p:cNvPr>
          <p:cNvSpPr/>
          <p:nvPr/>
        </p:nvSpPr>
        <p:spPr>
          <a:xfrm>
            <a:off x="5499100" y="2120904"/>
            <a:ext cx="3454400" cy="198119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262673"/>
                </a:solidFill>
              </a:rPr>
              <a:t>1 x SARS COV 19</a:t>
            </a:r>
          </a:p>
          <a:p>
            <a:r>
              <a:rPr lang="en-US" dirty="0">
                <a:solidFill>
                  <a:srgbClr val="262673"/>
                </a:solidFill>
              </a:rPr>
              <a:t>2 x pneumonia</a:t>
            </a:r>
          </a:p>
          <a:p>
            <a:r>
              <a:rPr lang="en-US" dirty="0">
                <a:solidFill>
                  <a:srgbClr val="262673"/>
                </a:solidFill>
              </a:rPr>
              <a:t>1 x </a:t>
            </a:r>
            <a:r>
              <a:rPr lang="en-US" dirty="0" err="1">
                <a:solidFill>
                  <a:srgbClr val="262673"/>
                </a:solidFill>
              </a:rPr>
              <a:t>onkolog.och</a:t>
            </a:r>
            <a:r>
              <a:rPr lang="en-US" dirty="0">
                <a:solidFill>
                  <a:srgbClr val="262673"/>
                </a:solidFill>
              </a:rPr>
              <a:t>.</a:t>
            </a:r>
          </a:p>
          <a:p>
            <a:r>
              <a:rPr lang="en-US" dirty="0">
                <a:solidFill>
                  <a:srgbClr val="262673"/>
                </a:solidFill>
              </a:rPr>
              <a:t>1 x </a:t>
            </a:r>
            <a:r>
              <a:rPr lang="en-US" dirty="0" err="1">
                <a:solidFill>
                  <a:srgbClr val="262673"/>
                </a:solidFill>
              </a:rPr>
              <a:t>krvácanie</a:t>
            </a:r>
            <a:r>
              <a:rPr lang="en-US" dirty="0">
                <a:solidFill>
                  <a:srgbClr val="262673"/>
                </a:solidFill>
              </a:rPr>
              <a:t> GIT (NÚ SBRT) </a:t>
            </a:r>
          </a:p>
          <a:p>
            <a:r>
              <a:rPr lang="en-US" dirty="0">
                <a:solidFill>
                  <a:srgbClr val="262673"/>
                </a:solidFill>
              </a:rPr>
              <a:t>1 x AKS</a:t>
            </a:r>
          </a:p>
          <a:p>
            <a:r>
              <a:rPr lang="en-US" dirty="0">
                <a:solidFill>
                  <a:srgbClr val="262673"/>
                </a:solidFill>
              </a:rPr>
              <a:t>11 x </a:t>
            </a:r>
            <a:r>
              <a:rPr lang="en-US" dirty="0" err="1">
                <a:solidFill>
                  <a:srgbClr val="262673"/>
                </a:solidFill>
              </a:rPr>
              <a:t>progresia</a:t>
            </a:r>
            <a:r>
              <a:rPr lang="en-US" dirty="0">
                <a:solidFill>
                  <a:srgbClr val="262673"/>
                </a:solidFill>
              </a:rPr>
              <a:t> SS</a:t>
            </a:r>
          </a:p>
          <a:p>
            <a:r>
              <a:rPr lang="en-US" dirty="0">
                <a:solidFill>
                  <a:srgbClr val="262673"/>
                </a:solidFill>
              </a:rPr>
              <a:t>1x Alzheimer + SS</a:t>
            </a:r>
          </a:p>
        </p:txBody>
      </p:sp>
    </p:spTree>
    <p:extLst>
      <p:ext uri="{BB962C8B-B14F-4D97-AF65-F5344CB8AC3E}">
        <p14:creationId xmlns:p14="http://schemas.microsoft.com/office/powerpoint/2010/main" val="3334773726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EFF0C9-B9C6-4792-A64E-D71E4DF5C73B}"/>
              </a:ext>
            </a:extLst>
          </p:cNvPr>
          <p:cNvSpPr txBox="1"/>
          <p:nvPr/>
        </p:nvSpPr>
        <p:spPr>
          <a:xfrm>
            <a:off x="5174481" y="1250960"/>
            <a:ext cx="3756332" cy="33932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67-ročný pacient po CABG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pre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MVD -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gastroepiploické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artéria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Radioterapia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pre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opakované KT od 2018,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cieľový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objem určený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pomocou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PET CT a BSPM (PTV  70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mL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Zomrel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na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krvácanie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pri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esofagoperikardiálnej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fistule 9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mes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po radioterapii substrátu na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spodnej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stene LK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46464" y="247406"/>
            <a:ext cx="479753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 err="1">
                <a:solidFill>
                  <a:srgbClr val="472850"/>
                </a:solidFill>
              </a:rPr>
              <a:t>jeden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prípad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závažnej</a:t>
            </a:r>
            <a:r>
              <a:rPr lang="en-US" sz="2400" dirty="0">
                <a:solidFill>
                  <a:srgbClr val="472850"/>
                </a:solidFill>
              </a:rPr>
              <a:t> toxicity</a:t>
            </a:r>
            <a:r>
              <a:rPr lang="mr-IN" sz="2400" dirty="0">
                <a:solidFill>
                  <a:srgbClr val="472850"/>
                </a:solidFill>
              </a:rPr>
              <a:t>…</a:t>
            </a:r>
            <a:endParaRPr lang="en-US" sz="2400" dirty="0">
              <a:solidFill>
                <a:srgbClr val="472850"/>
              </a:solidFill>
            </a:endParaRPr>
          </a:p>
        </p:txBody>
      </p:sp>
      <p:pic>
        <p:nvPicPr>
          <p:cNvPr id="2" name="Picture 1" descr="Snímek obrazovky 2020-09-24 v 18.5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0" y="115037"/>
            <a:ext cx="1695450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nímek obrazovky 2020-09-24 v 18.5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68" y="134087"/>
            <a:ext cx="1828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nímek obrazovky 2020-09-24 v 18.56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" y="1275134"/>
            <a:ext cx="3123880" cy="196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 descr="A picture containing indoor, table, food, plate&#10;&#10;Description automatically generated">
            <a:extLst>
              <a:ext uri="{FF2B5EF4-FFF2-40B4-BE49-F238E27FC236}">
                <a16:creationId xmlns:a16="http://schemas.microsoft.com/office/drawing/2014/main" id="{57773B40-1D44-41C4-968B-EDE8AB133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6303"/>
          <a:stretch/>
        </p:blipFill>
        <p:spPr>
          <a:xfrm>
            <a:off x="2373924" y="1885027"/>
            <a:ext cx="2800558" cy="275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4082703" y="3137567"/>
            <a:ext cx="518605" cy="418434"/>
          </a:xfrm>
          <a:prstGeom prst="leftArrow">
            <a:avLst/>
          </a:prstGeom>
          <a:solidFill>
            <a:srgbClr val="FEB4B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286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A877A485-6F88-1E47-8E25-FC7AD5C90E8E}"/>
              </a:ext>
            </a:extLst>
          </p:cNvPr>
          <p:cNvGrpSpPr/>
          <p:nvPr/>
        </p:nvGrpSpPr>
        <p:grpSpPr>
          <a:xfrm>
            <a:off x="196643" y="142567"/>
            <a:ext cx="6477739" cy="4200833"/>
            <a:chOff x="442450" y="78657"/>
            <a:chExt cx="7118556" cy="4858365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5AA57823-CDD6-C241-B1B2-B9D63D065EBE}"/>
                </a:ext>
              </a:extLst>
            </p:cNvPr>
            <p:cNvSpPr/>
            <p:nvPr/>
          </p:nvSpPr>
          <p:spPr>
            <a:xfrm>
              <a:off x="452282" y="78657"/>
              <a:ext cx="7108724" cy="4858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919035E-B924-D64E-A456-40C07D4ED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39" r="14947"/>
            <a:stretch/>
          </p:blipFill>
          <p:spPr>
            <a:xfrm>
              <a:off x="442450" y="190397"/>
              <a:ext cx="6420464" cy="4540250"/>
            </a:xfrm>
            <a:prstGeom prst="rect">
              <a:avLst/>
            </a:prstGeom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980957-6370-774E-853D-658C991C02B4}"/>
              </a:ext>
            </a:extLst>
          </p:cNvPr>
          <p:cNvSpPr txBox="1"/>
          <p:nvPr/>
        </p:nvSpPr>
        <p:spPr>
          <a:xfrm>
            <a:off x="0" y="4681835"/>
            <a:ext cx="5200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u="none" strike="noStrike" dirty="0" err="1">
                <a:solidFill>
                  <a:srgbClr val="161645"/>
                </a:solidFill>
                <a:effectLst/>
                <a:latin typeface="BlinkMacSystemFont"/>
              </a:rPr>
              <a:t>Kautzner</a:t>
            </a:r>
            <a:r>
              <a:rPr lang="cs-CZ" sz="1200" b="0" i="0" u="none" strike="noStrike" dirty="0">
                <a:solidFill>
                  <a:srgbClr val="161645"/>
                </a:solidFill>
                <a:effectLst/>
                <a:latin typeface="BlinkMacSystemFont"/>
              </a:rPr>
              <a:t> J, et al. JACC </a:t>
            </a:r>
            <a:r>
              <a:rPr lang="cs-CZ" sz="1200" b="0" i="0" u="none" strike="noStrike" dirty="0" err="1">
                <a:solidFill>
                  <a:srgbClr val="161645"/>
                </a:solidFill>
                <a:effectLst/>
                <a:latin typeface="BlinkMacSystemFont"/>
              </a:rPr>
              <a:t>Clin</a:t>
            </a:r>
            <a:r>
              <a:rPr lang="cs-CZ" sz="1200" b="0" i="0" u="none" strike="noStrike" dirty="0">
                <a:solidFill>
                  <a:srgbClr val="161645"/>
                </a:solidFill>
                <a:effectLst/>
                <a:latin typeface="BlinkMacSystemFont"/>
              </a:rPr>
              <a:t> EP</a:t>
            </a:r>
            <a:r>
              <a:rPr lang="cs-CZ" sz="1200" dirty="0">
                <a:solidFill>
                  <a:srgbClr val="161645"/>
                </a:solidFill>
                <a:latin typeface="BlinkMacSystemFont"/>
              </a:rPr>
              <a:t> </a:t>
            </a:r>
            <a:r>
              <a:rPr lang="cs-CZ" sz="1200" b="0" i="0" u="none" strike="noStrike" dirty="0">
                <a:solidFill>
                  <a:srgbClr val="161645"/>
                </a:solidFill>
                <a:effectLst/>
                <a:latin typeface="BlinkMacSystemFont"/>
              </a:rPr>
              <a:t>2021 </a:t>
            </a:r>
            <a:r>
              <a:rPr lang="cs-CZ" sz="1200" b="0" i="0" u="none" strike="noStrike" dirty="0" err="1">
                <a:solidFill>
                  <a:srgbClr val="161645"/>
                </a:solidFill>
                <a:effectLst/>
                <a:latin typeface="BlinkMacSystemFont"/>
              </a:rPr>
              <a:t>Sep</a:t>
            </a:r>
            <a:r>
              <a:rPr lang="cs-CZ" sz="1200" b="0" i="0" u="none" strike="noStrike" dirty="0">
                <a:solidFill>
                  <a:srgbClr val="161645"/>
                </a:solidFill>
                <a:effectLst/>
                <a:latin typeface="BlinkMacSystemFont"/>
              </a:rPr>
              <a:t> 21;S2405-500X(21)00687-3.</a:t>
            </a:r>
            <a:endParaRPr lang="cs-CZ" sz="1200" dirty="0">
              <a:solidFill>
                <a:srgbClr val="16164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130F27-6234-2342-A43F-F411FC1A48D3}"/>
              </a:ext>
            </a:extLst>
          </p:cNvPr>
          <p:cNvSpPr txBox="1">
            <a:spLocks/>
          </p:cNvSpPr>
          <p:nvPr/>
        </p:nvSpPr>
        <p:spPr bwMode="auto">
          <a:xfrm>
            <a:off x="6147291" y="764406"/>
            <a:ext cx="2858994" cy="110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err="1">
                <a:solidFill>
                  <a:srgbClr val="161645"/>
                </a:solidFill>
              </a:rPr>
              <a:t>Popis</a:t>
            </a:r>
            <a:r>
              <a:rPr lang="en-US" sz="1800" dirty="0">
                <a:solidFill>
                  <a:srgbClr val="161645"/>
                </a:solidFill>
              </a:rPr>
              <a:t> </a:t>
            </a:r>
            <a:r>
              <a:rPr lang="en-US" sz="1800" dirty="0" err="1">
                <a:solidFill>
                  <a:srgbClr val="161645"/>
                </a:solidFill>
              </a:rPr>
              <a:t>histológie</a:t>
            </a:r>
            <a:r>
              <a:rPr lang="en-US" sz="1800" dirty="0">
                <a:solidFill>
                  <a:srgbClr val="161645"/>
                </a:solidFill>
              </a:rPr>
              <a:t> a </a:t>
            </a:r>
            <a:r>
              <a:rPr lang="en-US" sz="1800" dirty="0" err="1">
                <a:solidFill>
                  <a:srgbClr val="161645"/>
                </a:solidFill>
              </a:rPr>
              <a:t>imunohistológie</a:t>
            </a:r>
            <a:r>
              <a:rPr lang="en-US" sz="1800" dirty="0">
                <a:solidFill>
                  <a:srgbClr val="161645"/>
                </a:solidFill>
              </a:rPr>
              <a:t> u 3 </a:t>
            </a:r>
            <a:r>
              <a:rPr lang="en-US" sz="1800" dirty="0" err="1">
                <a:solidFill>
                  <a:srgbClr val="161645"/>
                </a:solidFill>
              </a:rPr>
              <a:t>pacientov</a:t>
            </a:r>
            <a:r>
              <a:rPr lang="en-US" sz="1800" dirty="0">
                <a:solidFill>
                  <a:srgbClr val="161645"/>
                </a:solidFill>
              </a:rPr>
              <a:t> post-mortem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632A3C1-92EE-174A-9052-0220ADA072DE}"/>
              </a:ext>
            </a:extLst>
          </p:cNvPr>
          <p:cNvSpPr txBox="1"/>
          <p:nvPr/>
        </p:nvSpPr>
        <p:spPr>
          <a:xfrm>
            <a:off x="6176848" y="2171351"/>
            <a:ext cx="296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61645"/>
                </a:solidFill>
              </a:rPr>
              <a:t>Svědčí pro </a:t>
            </a:r>
            <a:r>
              <a:rPr lang="cs-CZ" b="1" dirty="0" err="1">
                <a:solidFill>
                  <a:srgbClr val="161645"/>
                </a:solidFill>
              </a:rPr>
              <a:t>apoptózu</a:t>
            </a:r>
            <a:r>
              <a:rPr lang="cs-CZ" b="1" dirty="0">
                <a:solidFill>
                  <a:srgbClr val="161645"/>
                </a:solidFill>
              </a:rPr>
              <a:t>, následovanou fibrózou</a:t>
            </a:r>
          </a:p>
        </p:txBody>
      </p:sp>
    </p:spTree>
    <p:extLst>
      <p:ext uri="{BB962C8B-B14F-4D97-AF65-F5344CB8AC3E}">
        <p14:creationId xmlns:p14="http://schemas.microsoft.com/office/powerpoint/2010/main" val="609322417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>
            <a:extLst>
              <a:ext uri="{FF2B5EF4-FFF2-40B4-BE49-F238E27FC236}">
                <a16:creationId xmlns:a16="http://schemas.microsoft.com/office/drawing/2014/main" id="{A5DE500A-4B74-48A8-AA96-688954303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2" y="740419"/>
            <a:ext cx="5748868" cy="346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1077A52-263B-504F-AFBC-6874A0CA419D}"/>
              </a:ext>
            </a:extLst>
          </p:cNvPr>
          <p:cNvSpPr txBox="1">
            <a:spLocks/>
          </p:cNvSpPr>
          <p:nvPr/>
        </p:nvSpPr>
        <p:spPr>
          <a:xfrm>
            <a:off x="68385" y="40117"/>
            <a:ext cx="5760591" cy="7003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cs-CZ" sz="2400" kern="0" dirty="0">
                <a:solidFill>
                  <a:srgbClr val="472850"/>
                </a:solidFill>
              </a:rPr>
              <a:t>Kaplan-Meierové </a:t>
            </a:r>
            <a:r>
              <a:rPr lang="cs-CZ" sz="2400" kern="0" dirty="0" err="1">
                <a:solidFill>
                  <a:srgbClr val="472850"/>
                </a:solidFill>
              </a:rPr>
              <a:t>krivky</a:t>
            </a:r>
            <a:endParaRPr lang="cs-CZ" sz="2400" kern="0" dirty="0">
              <a:solidFill>
                <a:srgbClr val="472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EBFD26B-CD59-44F5-A7F9-5188B394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34" y="717979"/>
            <a:ext cx="3707541" cy="37154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F7A4CC-D118-423C-B842-4B661C1B4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7" y="737229"/>
            <a:ext cx="3707541" cy="370754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5E9EA4D-D967-9743-811F-4975DEA2909D}"/>
              </a:ext>
            </a:extLst>
          </p:cNvPr>
          <p:cNvSpPr txBox="1">
            <a:spLocks/>
          </p:cNvSpPr>
          <p:nvPr/>
        </p:nvSpPr>
        <p:spPr>
          <a:xfrm>
            <a:off x="0" y="135226"/>
            <a:ext cx="8625840" cy="61770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l" defTabSz="914400"/>
            <a:r>
              <a:rPr lang="cs-CZ" sz="2400" kern="0" dirty="0">
                <a:solidFill>
                  <a:srgbClr val="472850"/>
                </a:solidFill>
              </a:rPr>
              <a:t>Počet terapií </a:t>
            </a:r>
            <a:r>
              <a:rPr lang="cs-CZ" sz="2400" kern="0" dirty="0" err="1">
                <a:solidFill>
                  <a:srgbClr val="472850"/>
                </a:solidFill>
              </a:rPr>
              <a:t>pred</a:t>
            </a:r>
            <a:r>
              <a:rPr lang="cs-CZ" sz="2400" kern="0" dirty="0">
                <a:solidFill>
                  <a:srgbClr val="472850"/>
                </a:solidFill>
              </a:rPr>
              <a:t> a po radioterapii (-6 a +6 měsíců)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19D2E4B-D14B-9048-927A-929B4027EE79}"/>
              </a:ext>
            </a:extLst>
          </p:cNvPr>
          <p:cNvSpPr txBox="1"/>
          <p:nvPr/>
        </p:nvSpPr>
        <p:spPr>
          <a:xfrm>
            <a:off x="1937572" y="1142422"/>
            <a:ext cx="1384138" cy="230832"/>
          </a:xfrm>
          <a:prstGeom prst="rect">
            <a:avLst/>
          </a:prstGeom>
          <a:solidFill>
            <a:srgbClr val="FEB4B2"/>
          </a:solidFill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161645"/>
                </a:solidFill>
              </a:rPr>
              <a:t>Počet </a:t>
            </a:r>
            <a:r>
              <a:rPr lang="cs-CZ" sz="900" dirty="0" err="1">
                <a:solidFill>
                  <a:srgbClr val="161645"/>
                </a:solidFill>
              </a:rPr>
              <a:t>výbojov</a:t>
            </a:r>
            <a:r>
              <a:rPr lang="cs-CZ" sz="900" dirty="0">
                <a:solidFill>
                  <a:srgbClr val="161645"/>
                </a:solidFill>
              </a:rPr>
              <a:t> ICD/</a:t>
            </a:r>
            <a:r>
              <a:rPr lang="cs-CZ" sz="900" dirty="0" err="1">
                <a:solidFill>
                  <a:srgbClr val="161645"/>
                </a:solidFill>
              </a:rPr>
              <a:t>mes</a:t>
            </a:r>
            <a:endParaRPr lang="cs-CZ" sz="900" dirty="0">
              <a:solidFill>
                <a:srgbClr val="161645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2AF070-3B45-154C-8706-EE7E5DA05AB9}"/>
              </a:ext>
            </a:extLst>
          </p:cNvPr>
          <p:cNvSpPr txBox="1"/>
          <p:nvPr/>
        </p:nvSpPr>
        <p:spPr>
          <a:xfrm>
            <a:off x="5749671" y="1141731"/>
            <a:ext cx="2061918" cy="246221"/>
          </a:xfrm>
          <a:prstGeom prst="rect">
            <a:avLst/>
          </a:prstGeom>
          <a:solidFill>
            <a:srgbClr val="FEB4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61645"/>
                </a:solidFill>
              </a:rPr>
              <a:t>Počet </a:t>
            </a:r>
            <a:r>
              <a:rPr lang="cs-CZ" sz="1000" dirty="0" err="1">
                <a:solidFill>
                  <a:srgbClr val="161645"/>
                </a:solidFill>
              </a:rPr>
              <a:t>výbojov</a:t>
            </a:r>
            <a:r>
              <a:rPr lang="cs-CZ" sz="1000" dirty="0">
                <a:solidFill>
                  <a:srgbClr val="161645"/>
                </a:solidFill>
              </a:rPr>
              <a:t> ICD a ATP/</a:t>
            </a:r>
            <a:r>
              <a:rPr lang="cs-CZ" sz="1000" dirty="0" err="1">
                <a:solidFill>
                  <a:srgbClr val="161645"/>
                </a:solidFill>
              </a:rPr>
              <a:t>mes</a:t>
            </a:r>
            <a:endParaRPr lang="cs-CZ" sz="1000" dirty="0">
              <a:solidFill>
                <a:srgbClr val="16164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2B73CD6-A6B7-6F44-BAB2-4C4120701E22}"/>
              </a:ext>
            </a:extLst>
          </p:cNvPr>
          <p:cNvSpPr txBox="1"/>
          <p:nvPr/>
        </p:nvSpPr>
        <p:spPr>
          <a:xfrm>
            <a:off x="1076378" y="741456"/>
            <a:ext cx="1239767" cy="246221"/>
          </a:xfrm>
          <a:prstGeom prst="rect">
            <a:avLst/>
          </a:prstGeom>
          <a:solidFill>
            <a:srgbClr val="FEB4B2"/>
          </a:solidFill>
        </p:spPr>
        <p:txBody>
          <a:bodyPr wrap="none" rtlCol="0">
            <a:spAutoFit/>
          </a:bodyPr>
          <a:lstStyle/>
          <a:p>
            <a:r>
              <a:rPr lang="cs-CZ" sz="1000" dirty="0" err="1">
                <a:solidFill>
                  <a:schemeClr val="accent6">
                    <a:lumMod val="50000"/>
                  </a:schemeClr>
                </a:solidFill>
              </a:rPr>
              <a:t>Pred</a:t>
            </a:r>
            <a:r>
              <a:rPr lang="cs-CZ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accent6">
                    <a:lumMod val="50000"/>
                  </a:schemeClr>
                </a:solidFill>
              </a:rPr>
              <a:t>radioterapiou</a:t>
            </a:r>
            <a:endParaRPr lang="cs-CZ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1590041-8F9C-0342-83A0-760E19B6CCC3}"/>
              </a:ext>
            </a:extLst>
          </p:cNvPr>
          <p:cNvSpPr txBox="1"/>
          <p:nvPr/>
        </p:nvSpPr>
        <p:spPr>
          <a:xfrm>
            <a:off x="5230939" y="737229"/>
            <a:ext cx="1239767" cy="246221"/>
          </a:xfrm>
          <a:prstGeom prst="rect">
            <a:avLst/>
          </a:prstGeom>
          <a:solidFill>
            <a:srgbClr val="FEB4B2"/>
          </a:solidFill>
        </p:spPr>
        <p:txBody>
          <a:bodyPr wrap="none" rtlCol="0">
            <a:spAutoFit/>
          </a:bodyPr>
          <a:lstStyle/>
          <a:p>
            <a:r>
              <a:rPr lang="cs-CZ" sz="1000" dirty="0" err="1">
                <a:solidFill>
                  <a:srgbClr val="161645"/>
                </a:solidFill>
              </a:rPr>
              <a:t>Pred</a:t>
            </a:r>
            <a:r>
              <a:rPr lang="cs-CZ" sz="1000" dirty="0">
                <a:solidFill>
                  <a:srgbClr val="161645"/>
                </a:solidFill>
              </a:rPr>
              <a:t> </a:t>
            </a:r>
            <a:r>
              <a:rPr lang="cs-CZ" sz="1000" dirty="0" err="1">
                <a:solidFill>
                  <a:srgbClr val="161645"/>
                </a:solidFill>
              </a:rPr>
              <a:t>radioterapiou</a:t>
            </a:r>
            <a:endParaRPr lang="cs-CZ" sz="1000" dirty="0">
              <a:solidFill>
                <a:srgbClr val="161645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D68ACC-B9A5-054C-9DCD-3BFF443AB776}"/>
              </a:ext>
            </a:extLst>
          </p:cNvPr>
          <p:cNvSpPr txBox="1"/>
          <p:nvPr/>
        </p:nvSpPr>
        <p:spPr>
          <a:xfrm>
            <a:off x="2888871" y="761644"/>
            <a:ext cx="1047219" cy="246221"/>
          </a:xfrm>
          <a:prstGeom prst="rect">
            <a:avLst/>
          </a:prstGeom>
          <a:solidFill>
            <a:srgbClr val="FEB4B2"/>
          </a:solidFill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161645"/>
                </a:solidFill>
              </a:rPr>
              <a:t>Po radioterapii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184B897-3F2C-F141-991C-0BE2C370B3CD}"/>
              </a:ext>
            </a:extLst>
          </p:cNvPr>
          <p:cNvSpPr txBox="1"/>
          <p:nvPr/>
        </p:nvSpPr>
        <p:spPr>
          <a:xfrm>
            <a:off x="7003043" y="761644"/>
            <a:ext cx="1037462" cy="246221"/>
          </a:xfrm>
          <a:prstGeom prst="rect">
            <a:avLst/>
          </a:prstGeom>
          <a:solidFill>
            <a:srgbClr val="FEB4B2"/>
          </a:solidFill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161645"/>
                </a:solidFill>
              </a:rPr>
              <a:t>Po radioterapii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FC7FEEC-058B-434E-BE09-574E60C989D6}"/>
              </a:ext>
            </a:extLst>
          </p:cNvPr>
          <p:cNvSpPr txBox="1"/>
          <p:nvPr/>
        </p:nvSpPr>
        <p:spPr>
          <a:xfrm>
            <a:off x="5328115" y="962831"/>
            <a:ext cx="1035579" cy="230832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900" dirty="0">
                <a:solidFill>
                  <a:srgbClr val="161645"/>
                </a:solidFill>
              </a:rPr>
              <a:t>-6 </a:t>
            </a:r>
            <a:r>
              <a:rPr lang="cs-CZ" sz="900" dirty="0" err="1">
                <a:solidFill>
                  <a:srgbClr val="161645"/>
                </a:solidFill>
              </a:rPr>
              <a:t>mes</a:t>
            </a:r>
            <a:r>
              <a:rPr lang="cs-CZ" sz="900" dirty="0">
                <a:solidFill>
                  <a:srgbClr val="161645"/>
                </a:solidFill>
              </a:rPr>
              <a:t> - SBRT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DBE1BCA-BA15-144F-88FC-77551B9342A8}"/>
              </a:ext>
            </a:extLst>
          </p:cNvPr>
          <p:cNvSpPr txBox="1"/>
          <p:nvPr/>
        </p:nvSpPr>
        <p:spPr>
          <a:xfrm>
            <a:off x="7091801" y="1000862"/>
            <a:ext cx="1035579" cy="230832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900" dirty="0">
                <a:solidFill>
                  <a:srgbClr val="161645"/>
                </a:solidFill>
              </a:rPr>
              <a:t>-SBRT + 6 </a:t>
            </a:r>
            <a:r>
              <a:rPr lang="cs-CZ" sz="900" dirty="0" err="1">
                <a:solidFill>
                  <a:srgbClr val="161645"/>
                </a:solidFill>
              </a:rPr>
              <a:t>mes</a:t>
            </a:r>
            <a:endParaRPr lang="cs-CZ" sz="900" dirty="0">
              <a:solidFill>
                <a:srgbClr val="161645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07D1CEC-3173-5844-A30D-F1C722E1E888}"/>
              </a:ext>
            </a:extLst>
          </p:cNvPr>
          <p:cNvSpPr txBox="1"/>
          <p:nvPr/>
        </p:nvSpPr>
        <p:spPr>
          <a:xfrm>
            <a:off x="1173554" y="987677"/>
            <a:ext cx="1035579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" dirty="0">
                <a:solidFill>
                  <a:srgbClr val="161645"/>
                </a:solidFill>
              </a:rPr>
              <a:t>--</a:t>
            </a:r>
            <a:r>
              <a:rPr lang="cs-CZ" sz="900" dirty="0">
                <a:solidFill>
                  <a:srgbClr val="161645"/>
                </a:solidFill>
              </a:rPr>
              <a:t>6 </a:t>
            </a:r>
            <a:r>
              <a:rPr lang="cs-CZ" sz="900" dirty="0" err="1">
                <a:solidFill>
                  <a:srgbClr val="161645"/>
                </a:solidFill>
              </a:rPr>
              <a:t>mes</a:t>
            </a:r>
            <a:r>
              <a:rPr lang="cs-CZ" sz="900" dirty="0">
                <a:solidFill>
                  <a:srgbClr val="161645"/>
                </a:solidFill>
              </a:rPr>
              <a:t> - SBRT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F16A268-CA0F-9B49-8A11-BC6FBD33B5AE}"/>
              </a:ext>
            </a:extLst>
          </p:cNvPr>
          <p:cNvSpPr txBox="1"/>
          <p:nvPr/>
        </p:nvSpPr>
        <p:spPr>
          <a:xfrm>
            <a:off x="2975571" y="987677"/>
            <a:ext cx="960519" cy="230832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" dirty="0"/>
              <a:t>-</a:t>
            </a:r>
            <a:r>
              <a:rPr lang="cs-CZ" sz="900" dirty="0">
                <a:solidFill>
                  <a:srgbClr val="161645"/>
                </a:solidFill>
              </a:rPr>
              <a:t>SBRT + 6 </a:t>
            </a:r>
            <a:r>
              <a:rPr lang="cs-CZ" sz="900" dirty="0" err="1">
                <a:solidFill>
                  <a:srgbClr val="161645"/>
                </a:solidFill>
              </a:rPr>
              <a:t>mes</a:t>
            </a:r>
            <a:endParaRPr lang="cs-CZ" sz="900" dirty="0">
              <a:solidFill>
                <a:srgbClr val="1616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49600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>
            <a:extLst>
              <a:ext uri="{FF2B5EF4-FFF2-40B4-BE49-F238E27FC236}">
                <a16:creationId xmlns:a16="http://schemas.microsoft.com/office/drawing/2014/main" id="{5CBFC72F-4EA5-4CEB-9BB1-814A858D1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5" y="783416"/>
            <a:ext cx="4619170" cy="3623733"/>
          </a:xfrm>
          <a:prstGeom prst="rect">
            <a:avLst/>
          </a:prstGeom>
          <a:solidFill>
            <a:srgbClr val="FEB4B2"/>
          </a:solidFill>
        </p:spPr>
      </p:pic>
      <p:pic>
        <p:nvPicPr>
          <p:cNvPr id="8" name="Obrázek 2">
            <a:extLst>
              <a:ext uri="{FF2B5EF4-FFF2-40B4-BE49-F238E27FC236}">
                <a16:creationId xmlns:a16="http://schemas.microsoft.com/office/drawing/2014/main" id="{3459CDEE-764D-4E67-8923-BC0A46507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1" y="783416"/>
            <a:ext cx="4127499" cy="360646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8B0B864-18D2-FF4C-BCD0-002A4E4DF42F}"/>
              </a:ext>
            </a:extLst>
          </p:cNvPr>
          <p:cNvSpPr txBox="1">
            <a:spLocks/>
          </p:cNvSpPr>
          <p:nvPr/>
        </p:nvSpPr>
        <p:spPr>
          <a:xfrm>
            <a:off x="139095" y="92418"/>
            <a:ext cx="5347305" cy="690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cs-CZ" sz="2400" kern="0" dirty="0" err="1">
                <a:solidFill>
                  <a:srgbClr val="472850"/>
                </a:solidFill>
              </a:rPr>
              <a:t>Účinnosť</a:t>
            </a:r>
            <a:r>
              <a:rPr lang="cs-CZ" sz="2400" kern="0" dirty="0">
                <a:solidFill>
                  <a:srgbClr val="472850"/>
                </a:solidFill>
              </a:rPr>
              <a:t> </a:t>
            </a:r>
            <a:r>
              <a:rPr lang="cs-CZ" sz="2400" kern="0" dirty="0" err="1">
                <a:solidFill>
                  <a:srgbClr val="472850"/>
                </a:solidFill>
              </a:rPr>
              <a:t>rádioterapie</a:t>
            </a:r>
            <a:r>
              <a:rPr lang="cs-CZ" sz="2400" kern="0" dirty="0">
                <a:solidFill>
                  <a:srgbClr val="472850"/>
                </a:solidFill>
              </a:rPr>
              <a:t> u přeživších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A74EBB-9D1E-4020-9E92-6F0EEFABCC7A}"/>
              </a:ext>
            </a:extLst>
          </p:cNvPr>
          <p:cNvSpPr/>
          <p:nvPr/>
        </p:nvSpPr>
        <p:spPr>
          <a:xfrm>
            <a:off x="5022287" y="985590"/>
            <a:ext cx="1990531" cy="34215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75D938-F11B-4D0B-AFC7-1B3C2043CC86}"/>
              </a:ext>
            </a:extLst>
          </p:cNvPr>
          <p:cNvSpPr/>
          <p:nvPr/>
        </p:nvSpPr>
        <p:spPr>
          <a:xfrm>
            <a:off x="7276840" y="985590"/>
            <a:ext cx="1990531" cy="34215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23478"/>
            <a:ext cx="8507288" cy="85725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472850"/>
                </a:solidFill>
              </a:rPr>
              <a:t>STereotactic</a:t>
            </a:r>
            <a:r>
              <a:rPr lang="en-US" sz="2400" dirty="0">
                <a:solidFill>
                  <a:srgbClr val="472850"/>
                </a:solidFill>
              </a:rPr>
              <a:t> Ablative Radiosurgery of recurrent Ventricular Tachycardia in structural heart disease (STAR VT) </a:t>
            </a:r>
            <a:r>
              <a:rPr lang="en-GB" sz="2400" dirty="0">
                <a:solidFill>
                  <a:srgbClr val="FF0000"/>
                </a:solidFill>
              </a:rPr>
              <a:t>NV18-02-00080 </a:t>
            </a:r>
            <a:endParaRPr lang="en-US" sz="2400" dirty="0">
              <a:solidFill>
                <a:srgbClr val="4728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6856" y="1112340"/>
            <a:ext cx="8229600" cy="3394472"/>
          </a:xfrm>
        </p:spPr>
        <p:txBody>
          <a:bodyPr/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Neinvazivná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radioablacia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riadená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integráciou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EA map a CT k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presnej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lokalizacii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terapeutického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objemu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umožní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účinnú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modifikáciu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arytmogenného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substrátu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bez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ohľadu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lokalizaciu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  <a:p>
            <a:pPr lvl="1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zníží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záťaž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KT u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pacientov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po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zlyhanej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predchadzajúcej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katetrizačnej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ablacii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v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porovnání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s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dalšiou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katetrizačnou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ablaciou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bude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bezpečná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bude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sprevádzaná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nízkou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akutnou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chronickou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toxicitou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" y="3712601"/>
            <a:ext cx="8507288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Randomizacia</a:t>
            </a:r>
            <a:r>
              <a:rPr lang="en-US" dirty="0">
                <a:solidFill>
                  <a:srgbClr val="000090"/>
                </a:solidFill>
              </a:rPr>
              <a:t>: 2 </a:t>
            </a:r>
            <a:r>
              <a:rPr lang="en-US" dirty="0" err="1">
                <a:solidFill>
                  <a:srgbClr val="000090"/>
                </a:solidFill>
              </a:rPr>
              <a:t>ramena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mr-IN" dirty="0">
                <a:solidFill>
                  <a:srgbClr val="000090"/>
                </a:solidFill>
              </a:rPr>
              <a:t>–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radioablacia</a:t>
            </a:r>
            <a:r>
              <a:rPr lang="en-US" dirty="0">
                <a:solidFill>
                  <a:srgbClr val="000090"/>
                </a:solidFill>
              </a:rPr>
              <a:t> (</a:t>
            </a:r>
            <a:r>
              <a:rPr lang="en-US" dirty="0" err="1">
                <a:solidFill>
                  <a:srgbClr val="000090"/>
                </a:solidFill>
              </a:rPr>
              <a:t>aktívné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rameno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 err="1">
                <a:solidFill>
                  <a:srgbClr val="000090"/>
                </a:solidFill>
              </a:rPr>
              <a:t>alebo</a:t>
            </a:r>
            <a:r>
              <a:rPr lang="en-US" dirty="0">
                <a:solidFill>
                  <a:srgbClr val="000090"/>
                </a:solidFill>
              </a:rPr>
              <a:t> re-do </a:t>
            </a:r>
            <a:r>
              <a:rPr lang="en-US" dirty="0" err="1">
                <a:solidFill>
                  <a:srgbClr val="000090"/>
                </a:solidFill>
              </a:rPr>
              <a:t>kat.ablacia</a:t>
            </a:r>
            <a:r>
              <a:rPr lang="en-US" dirty="0">
                <a:solidFill>
                  <a:srgbClr val="000090"/>
                </a:solidFill>
              </a:rPr>
              <a:t> (</a:t>
            </a:r>
            <a:r>
              <a:rPr lang="en-US" dirty="0" err="1">
                <a:solidFill>
                  <a:srgbClr val="000090"/>
                </a:solidFill>
              </a:rPr>
              <a:t>kontrolné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rameno</a:t>
            </a:r>
            <a:r>
              <a:rPr lang="en-US" dirty="0">
                <a:solidFill>
                  <a:srgbClr val="000090"/>
                </a:solidFill>
              </a:rPr>
              <a:t>) v </a:t>
            </a:r>
            <a:r>
              <a:rPr lang="en-US" dirty="0" err="1">
                <a:solidFill>
                  <a:srgbClr val="000090"/>
                </a:solidFill>
              </a:rPr>
              <a:t>pomere</a:t>
            </a:r>
            <a:r>
              <a:rPr lang="en-US" dirty="0">
                <a:solidFill>
                  <a:srgbClr val="000090"/>
                </a:solidFill>
              </a:rPr>
              <a:t> 1:1 </a:t>
            </a:r>
            <a:r>
              <a:rPr lang="en-US" dirty="0" err="1">
                <a:solidFill>
                  <a:srgbClr val="000090"/>
                </a:solidFill>
              </a:rPr>
              <a:t>za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použitia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algoritmu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adaptívnej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randomizacie</a:t>
            </a:r>
            <a:r>
              <a:rPr lang="en-US" dirty="0">
                <a:solidFill>
                  <a:srgbClr val="000090"/>
                </a:solidFill>
              </a:rPr>
              <a:t>  </a:t>
            </a:r>
            <a:r>
              <a:rPr lang="en-US" dirty="0" err="1">
                <a:solidFill>
                  <a:srgbClr val="000090"/>
                </a:solidFill>
              </a:rPr>
              <a:t>prihliadajúcej</a:t>
            </a:r>
            <a:r>
              <a:rPr lang="en-US" dirty="0">
                <a:solidFill>
                  <a:srgbClr val="000090"/>
                </a:solidFill>
              </a:rPr>
              <a:t> k </a:t>
            </a:r>
            <a:r>
              <a:rPr lang="en-US" dirty="0" err="1">
                <a:solidFill>
                  <a:srgbClr val="000090"/>
                </a:solidFill>
              </a:rPr>
              <a:t>faktorom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ako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vek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pohlavie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etiologia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posihnutia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srdca</a:t>
            </a:r>
            <a:r>
              <a:rPr lang="en-US" dirty="0">
                <a:solidFill>
                  <a:srgbClr val="000090"/>
                </a:solidFill>
              </a:rPr>
              <a:t>, LVEF a NT-</a:t>
            </a:r>
            <a:r>
              <a:rPr lang="en-US" dirty="0" err="1">
                <a:solidFill>
                  <a:srgbClr val="000090"/>
                </a:solidFill>
              </a:rPr>
              <a:t>proBNP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0435C-4E42-7346-8FE3-72B9D853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1600"/>
            <a:ext cx="2184400" cy="584200"/>
          </a:xfrm>
        </p:spPr>
        <p:txBody>
          <a:bodyPr/>
          <a:lstStyle/>
          <a:p>
            <a:pPr algn="l"/>
            <a:r>
              <a:rPr lang="cs-CZ" sz="2400" dirty="0" err="1">
                <a:solidFill>
                  <a:srgbClr val="472850"/>
                </a:solidFill>
              </a:rPr>
              <a:t>Závery</a:t>
            </a:r>
            <a:endParaRPr lang="cs-CZ" sz="2400" dirty="0">
              <a:solidFill>
                <a:srgbClr val="4728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34817-CF1A-4D4F-86EE-D0D100D7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3394075"/>
          </a:xfrm>
        </p:spPr>
        <p:txBody>
          <a:bodyPr/>
          <a:lstStyle/>
          <a:p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Radioterapia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KT po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neúspěšnej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katetrizačnej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ablácii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je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realizovateľná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a v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súčasné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podobe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dovoľuje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presne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zacielenie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substrátu</a:t>
            </a:r>
          </a:p>
          <a:p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Radioterapia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znižuje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výskyt terapií z ICD v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priebehu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sledovania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Mortalita i počet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reablacií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sú vysoké,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čo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odráža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pokročilost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ochorenia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srdca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a rozsahu substrátu</a:t>
            </a:r>
          </a:p>
          <a:p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Dlhodobá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toxicita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nie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je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úplne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známa,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prípad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úmrtia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na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esofagoperikardiálniu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fistulu je výstražným znamením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možnej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oneskorenej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toxicity</a:t>
            </a:r>
          </a:p>
          <a:p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Randomizovaná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štúdia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by mala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priniesť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data o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skutočnom</a:t>
            </a:r>
            <a:r>
              <a:rPr lang="cs-CZ" sz="2000">
                <a:solidFill>
                  <a:schemeClr val="accent6">
                    <a:lumMod val="50000"/>
                  </a:schemeClr>
                </a:solidFill>
              </a:rPr>
              <a:t> význame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radioterapie</a:t>
            </a:r>
          </a:p>
        </p:txBody>
      </p:sp>
    </p:spTree>
    <p:extLst>
      <p:ext uri="{BB962C8B-B14F-4D97-AF65-F5344CB8AC3E}">
        <p14:creationId xmlns:p14="http://schemas.microsoft.com/office/powerpoint/2010/main" val="417304928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1151466" y="1771321"/>
          <a:ext cx="6248400" cy="256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354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8642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257870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cs-CZ" sz="700" dirty="0"/>
                    </a:p>
                  </a:txBody>
                  <a:tcPr marL="68580" marR="68580" marT="19289" marB="19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19289" marB="19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19289" marB="19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19289" marB="19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27277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cs-CZ" sz="700" b="0" dirty="0"/>
                        <a:t>Zaměstnanecký poměr</a:t>
                      </a:r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cs-CZ" sz="600" dirty="0" err="1"/>
                        <a:t>x</a:t>
                      </a: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89815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cs-CZ" sz="700" dirty="0"/>
                        <a:t>Vlastník / akcionář</a:t>
                      </a:r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 err="1"/>
                        <a:t>x</a:t>
                      </a: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27277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cs-CZ" sz="700" dirty="0"/>
                        <a:t>Konzultant</a:t>
                      </a:r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 err="1"/>
                        <a:t>x</a:t>
                      </a: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cs-CZ" sz="700" dirty="0"/>
                        <a:t>Přednášková činnost</a:t>
                      </a:r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 err="1"/>
                        <a:t>x</a:t>
                      </a: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284289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cs-CZ" sz="700" dirty="0"/>
                        <a:t>Člen poradních sborů (</a:t>
                      </a:r>
                      <a:r>
                        <a:rPr lang="cs-CZ" sz="700" dirty="0" err="1"/>
                        <a:t>advisory</a:t>
                      </a:r>
                      <a:r>
                        <a:rPr lang="cs-CZ" sz="700" dirty="0"/>
                        <a:t> </a:t>
                      </a:r>
                      <a:r>
                        <a:rPr lang="cs-CZ" sz="700" dirty="0" err="1"/>
                        <a:t>boards</a:t>
                      </a:r>
                      <a:r>
                        <a:rPr lang="cs-CZ" sz="700" dirty="0"/>
                        <a:t>)</a:t>
                      </a:r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 err="1"/>
                        <a:t>x</a:t>
                      </a: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27277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cs-CZ" sz="700" dirty="0"/>
                        <a:t>Podpora výzkumu / granty</a:t>
                      </a:r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 err="1"/>
                        <a:t>x</a:t>
                      </a: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cs-CZ" sz="700" dirty="0"/>
                        <a:t>Jiné honoráře (např. za klinické studie či registry)</a:t>
                      </a:r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600" dirty="0" err="1"/>
                        <a:t>x</a:t>
                      </a: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cs-CZ" sz="600" dirty="0"/>
                    </a:p>
                  </a:txBody>
                  <a:tcPr marL="68580" marR="68580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06078" y="187867"/>
            <a:ext cx="0" cy="1200329"/>
          </a:xfrm>
          <a:prstGeom prst="line">
            <a:avLst/>
          </a:prstGeom>
          <a:ln w="76200" cmpd="sng">
            <a:solidFill>
              <a:srgbClr val="FD65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4611" y="187867"/>
            <a:ext cx="0" cy="1200329"/>
          </a:xfrm>
          <a:prstGeom prst="line">
            <a:avLst/>
          </a:prstGeom>
          <a:ln w="127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877" y="187867"/>
            <a:ext cx="348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XVIII.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ČESKÉ A SLOVENSKÉ SYMPÓZIUM O ARYTMIÍCH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 KARDIOSTIMULACI </a:t>
            </a:r>
          </a:p>
        </p:txBody>
      </p:sp>
    </p:spTree>
    <p:extLst>
      <p:ext uri="{BB962C8B-B14F-4D97-AF65-F5344CB8AC3E}">
        <p14:creationId xmlns:p14="http://schemas.microsoft.com/office/powerpoint/2010/main" val="2512650938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724" y="1130520"/>
            <a:ext cx="637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72850"/>
                </a:solidFill>
              </a:rPr>
              <a:t>NIE DÁVNA </a:t>
            </a:r>
            <a:r>
              <a:rPr lang="mr-IN" sz="2400" b="1" dirty="0">
                <a:solidFill>
                  <a:srgbClr val="472850"/>
                </a:solidFill>
              </a:rPr>
              <a:t>…</a:t>
            </a:r>
            <a:endParaRPr lang="en-US" sz="2400" b="1" dirty="0">
              <a:solidFill>
                <a:srgbClr val="472850"/>
              </a:solidFill>
            </a:endParaRPr>
          </a:p>
          <a:p>
            <a:r>
              <a:rPr lang="en-US" sz="2400" b="1" dirty="0">
                <a:solidFill>
                  <a:srgbClr val="472850"/>
                </a:solidFill>
              </a:rPr>
              <a:t>					NO PREDSA HISTÓRIA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2624" y="2627994"/>
            <a:ext cx="7968798" cy="461665"/>
          </a:xfrm>
          <a:prstGeom prst="rect">
            <a:avLst/>
          </a:prstGeom>
          <a:solidFill>
            <a:schemeClr val="bg1"/>
          </a:solidFill>
          <a:ln>
            <a:solidFill>
              <a:srgbClr val="4728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2268"/>
                </a:solidFill>
              </a:rPr>
              <a:t>1986 </a:t>
            </a:r>
            <a:r>
              <a:rPr lang="en-US" sz="2400" dirty="0" err="1">
                <a:solidFill>
                  <a:srgbClr val="222268"/>
                </a:solidFill>
              </a:rPr>
              <a:t>francúz</a:t>
            </a:r>
            <a:r>
              <a:rPr lang="en-US" sz="2400" dirty="0">
                <a:solidFill>
                  <a:srgbClr val="222268"/>
                </a:solidFill>
              </a:rPr>
              <a:t> Victor </a:t>
            </a:r>
            <a:r>
              <a:rPr lang="en-US" sz="2400" dirty="0" err="1">
                <a:solidFill>
                  <a:srgbClr val="222268"/>
                </a:solidFill>
              </a:rPr>
              <a:t>Despeignes</a:t>
            </a:r>
            <a:r>
              <a:rPr lang="en-US" sz="2400" dirty="0">
                <a:solidFill>
                  <a:srgbClr val="222268"/>
                </a:solidFill>
              </a:rPr>
              <a:t> RAT v </a:t>
            </a:r>
            <a:r>
              <a:rPr lang="en-US" sz="2400" dirty="0" err="1">
                <a:solidFill>
                  <a:srgbClr val="222268"/>
                </a:solidFill>
              </a:rPr>
              <a:t>liečbe</a:t>
            </a:r>
            <a:r>
              <a:rPr lang="en-US" sz="2400" dirty="0">
                <a:solidFill>
                  <a:srgbClr val="222268"/>
                </a:solidFill>
              </a:rPr>
              <a:t> </a:t>
            </a:r>
            <a:r>
              <a:rPr lang="en-US" sz="2400" dirty="0" err="1">
                <a:solidFill>
                  <a:srgbClr val="222268"/>
                </a:solidFill>
              </a:rPr>
              <a:t>Ca</a:t>
            </a:r>
            <a:r>
              <a:rPr lang="en-US" sz="2400" dirty="0">
                <a:solidFill>
                  <a:srgbClr val="222268"/>
                </a:solidFill>
              </a:rPr>
              <a:t> </a:t>
            </a:r>
            <a:r>
              <a:rPr lang="en-US" sz="2400" dirty="0" err="1">
                <a:solidFill>
                  <a:srgbClr val="222268"/>
                </a:solidFill>
              </a:rPr>
              <a:t>žalúdku</a:t>
            </a:r>
            <a:r>
              <a:rPr lang="en-US" sz="2400" dirty="0">
                <a:solidFill>
                  <a:srgbClr val="22226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237645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9" y="461196"/>
            <a:ext cx="3220229" cy="408969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991421"/>
            <a:ext cx="589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Neinvazivné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BSPM KT -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256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elektród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BioSemi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5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Vizualizácia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jazvy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pomocou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MRI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SPECT</a:t>
            </a:r>
          </a:p>
          <a:p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TrueBeam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Varian Medical Systems) 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0032" y="4620846"/>
            <a:ext cx="4578276" cy="421240"/>
          </a:xfrm>
        </p:spPr>
        <p:txBody>
          <a:bodyPr>
            <a:normAutofit/>
          </a:bodyPr>
          <a:lstStyle/>
          <a:p>
            <a:pPr algn="l"/>
            <a:r>
              <a:rPr lang="cs-CZ" sz="1200" dirty="0" err="1">
                <a:solidFill>
                  <a:schemeClr val="accent6">
                    <a:lumMod val="75000"/>
                  </a:schemeClr>
                </a:solidFill>
              </a:rPr>
              <a:t>Cuculich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, P. S., </a:t>
            </a:r>
            <a:r>
              <a:rPr lang="cs-CZ" sz="1200" dirty="0" err="1">
                <a:solidFill>
                  <a:schemeClr val="accent6">
                    <a:lumMod val="75000"/>
                  </a:schemeClr>
                </a:solidFill>
              </a:rPr>
              <a:t>Schill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, N </a:t>
            </a:r>
            <a:r>
              <a:rPr lang="cs-CZ" sz="1200" dirty="0" err="1">
                <a:solidFill>
                  <a:schemeClr val="accent6">
                    <a:lumMod val="75000"/>
                  </a:schemeClr>
                </a:solidFill>
              </a:rPr>
              <a:t>Engl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J Med 2017;377: 2325-2336</a:t>
            </a:r>
            <a:endParaRPr lang="cs-CZ" sz="14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/>
          <a:srcRect l="16392" t="20344" r="8144" b="15876"/>
          <a:stretch/>
        </p:blipFill>
        <p:spPr>
          <a:xfrm>
            <a:off x="246478" y="2213260"/>
            <a:ext cx="5179491" cy="23168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0032" y="32571"/>
            <a:ext cx="481746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 err="1">
                <a:solidFill>
                  <a:srgbClr val="472850"/>
                </a:solidFill>
              </a:rPr>
              <a:t>Prvá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séria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pacientov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liečených</a:t>
            </a:r>
            <a:r>
              <a:rPr lang="en-US" sz="2400" dirty="0">
                <a:solidFill>
                  <a:srgbClr val="472850"/>
                </a:solidFill>
              </a:rPr>
              <a:t> pre KT </a:t>
            </a:r>
            <a:r>
              <a:rPr lang="en-US" sz="2400" dirty="0" err="1">
                <a:solidFill>
                  <a:srgbClr val="472850"/>
                </a:solidFill>
              </a:rPr>
              <a:t>radioterapiou</a:t>
            </a:r>
            <a:endParaRPr lang="en-US" sz="2400" dirty="0">
              <a:solidFill>
                <a:srgbClr val="472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31"/>
            <a:ext cx="8784976" cy="587377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472850"/>
                </a:solidFill>
              </a:rPr>
              <a:t>Účinnost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radioterapie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ve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větší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sérii</a:t>
            </a:r>
            <a:endParaRPr lang="en-US" sz="2400" dirty="0">
              <a:solidFill>
                <a:srgbClr val="4728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16" y="4515966"/>
            <a:ext cx="3863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Robinson CG, et al. </a:t>
            </a:r>
            <a:r>
              <a:rPr lang="cs-CZ" sz="1200" dirty="0" err="1">
                <a:solidFill>
                  <a:schemeClr val="accent6">
                    <a:lumMod val="75000"/>
                  </a:schemeClr>
                </a:solidFill>
              </a:rPr>
              <a:t>Circulation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2018, 139(3), 313-321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1491630"/>
            <a:ext cx="16561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79 % reduction of VT or PVC burden</a:t>
            </a:r>
          </a:p>
          <a:p>
            <a:r>
              <a:rPr lang="en-US" dirty="0"/>
              <a:t>89%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054" y="751613"/>
            <a:ext cx="4496701" cy="369332"/>
          </a:xfrm>
          <a:prstGeom prst="rect">
            <a:avLst/>
          </a:prstGeom>
          <a:solidFill>
            <a:srgbClr val="FEB4B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68"/>
                </a:solidFill>
              </a:rPr>
              <a:t>19 </a:t>
            </a:r>
            <a:r>
              <a:rPr lang="en-US" dirty="0" err="1">
                <a:solidFill>
                  <a:srgbClr val="222268"/>
                </a:solidFill>
              </a:rPr>
              <a:t>pts</a:t>
            </a:r>
            <a:r>
              <a:rPr lang="en-US" dirty="0">
                <a:solidFill>
                  <a:srgbClr val="222268"/>
                </a:solidFill>
              </a:rPr>
              <a:t> (17 VTs or 2 VPB cardiomyopathy)</a:t>
            </a:r>
          </a:p>
        </p:txBody>
      </p:sp>
      <p:pic>
        <p:nvPicPr>
          <p:cNvPr id="8" name="Picture 2" descr="Snímek obrazovky 2019-04-09 v 19.10.44.png">
            <a:extLst>
              <a:ext uri="{FF2B5EF4-FFF2-40B4-BE49-F238E27FC236}">
                <a16:creationId xmlns:a16="http://schemas.microsoft.com/office/drawing/2014/main" id="{4482EACA-F4FB-8E4C-8A1A-867CCC24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4" y="1152769"/>
            <a:ext cx="4496701" cy="3176255"/>
          </a:xfrm>
          <a:prstGeom prst="rect">
            <a:avLst/>
          </a:prstGeom>
        </p:spPr>
      </p:pic>
      <p:pic>
        <p:nvPicPr>
          <p:cNvPr id="10" name="Picture 7" descr="Snímek obrazovky 2019-07-25 v 0.45.06.png">
            <a:extLst>
              <a:ext uri="{FF2B5EF4-FFF2-40B4-BE49-F238E27FC236}">
                <a16:creationId xmlns:a16="http://schemas.microsoft.com/office/drawing/2014/main" id="{F98D87F5-25FF-3748-858E-747A938C1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5"/>
          <a:stretch/>
        </p:blipFill>
        <p:spPr>
          <a:xfrm>
            <a:off x="6069825" y="589208"/>
            <a:ext cx="2717792" cy="186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A1DD5351-34F8-184C-AE33-8EB0C8FC88F7}"/>
              </a:ext>
            </a:extLst>
          </p:cNvPr>
          <p:cNvSpPr/>
          <p:nvPr/>
        </p:nvSpPr>
        <p:spPr>
          <a:xfrm>
            <a:off x="7092280" y="810871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800000"/>
                </a:solidFill>
              </a:rPr>
              <a:t>Reduction</a:t>
            </a:r>
            <a:r>
              <a:rPr lang="cs-CZ" sz="2000" b="1" dirty="0">
                <a:solidFill>
                  <a:srgbClr val="800000"/>
                </a:solidFill>
              </a:rPr>
              <a:t> </a:t>
            </a:r>
            <a:r>
              <a:rPr lang="mr-IN" sz="2000" b="1" dirty="0">
                <a:solidFill>
                  <a:srgbClr val="800000"/>
                </a:solidFill>
              </a:rPr>
              <a:t>87.5%</a:t>
            </a:r>
            <a:endParaRPr lang="en-US" sz="2000" b="1" dirty="0">
              <a:solidFill>
                <a:srgbClr val="800000"/>
              </a:solidFill>
            </a:endParaRPr>
          </a:p>
        </p:txBody>
      </p:sp>
      <p:pic>
        <p:nvPicPr>
          <p:cNvPr id="16" name="Picture 7" descr="Snímek obrazovky 2019-07-25 v 0.45.06.png">
            <a:extLst>
              <a:ext uri="{FF2B5EF4-FFF2-40B4-BE49-F238E27FC236}">
                <a16:creationId xmlns:a16="http://schemas.microsoft.com/office/drawing/2014/main" id="{F0B3867A-7695-2548-9A5A-AF6A8DEF6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5"/>
          <a:stretch/>
        </p:blipFill>
        <p:spPr>
          <a:xfrm>
            <a:off x="6069825" y="2509782"/>
            <a:ext cx="2717792" cy="167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E36F6C15-7DD5-2047-A578-E0C751947949}"/>
              </a:ext>
            </a:extLst>
          </p:cNvPr>
          <p:cNvSpPr txBox="1"/>
          <p:nvPr/>
        </p:nvSpPr>
        <p:spPr>
          <a:xfrm>
            <a:off x="6110179" y="195305"/>
            <a:ext cx="2677437" cy="369332"/>
          </a:xfrm>
          <a:prstGeom prst="rect">
            <a:avLst/>
          </a:prstGeom>
          <a:solidFill>
            <a:srgbClr val="FEB4B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68"/>
                </a:solidFill>
              </a:rPr>
              <a:t>10 VT pts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12C1E64-963C-FC4A-83E6-42F0492412B2}"/>
              </a:ext>
            </a:extLst>
          </p:cNvPr>
          <p:cNvSpPr txBox="1"/>
          <p:nvPr/>
        </p:nvSpPr>
        <p:spPr>
          <a:xfrm>
            <a:off x="6110180" y="4232762"/>
            <a:ext cx="2494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Neuwirth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R, et al .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Europace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7708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age_150dpi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30"/>
            <a:ext cx="6300192" cy="516632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228184" y="1995686"/>
            <a:ext cx="301350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 err="1">
                <a:solidFill>
                  <a:srgbClr val="472850"/>
                </a:solidFill>
              </a:rPr>
              <a:t>Medzitým</a:t>
            </a:r>
            <a:r>
              <a:rPr lang="en-US" sz="2400" dirty="0">
                <a:solidFill>
                  <a:srgbClr val="472850"/>
                </a:solidFill>
              </a:rPr>
              <a:t> bola </a:t>
            </a:r>
            <a:r>
              <a:rPr lang="en-US" sz="2400" dirty="0" err="1">
                <a:solidFill>
                  <a:srgbClr val="472850"/>
                </a:solidFill>
              </a:rPr>
              <a:t>vypracovaná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metóda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priamej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registrácie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elektroanatomickej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mapy</a:t>
            </a:r>
            <a:r>
              <a:rPr lang="en-US" sz="2400" dirty="0">
                <a:solidFill>
                  <a:srgbClr val="472850"/>
                </a:solidFill>
              </a:rPr>
              <a:t> s CT k </a:t>
            </a:r>
            <a:r>
              <a:rPr lang="en-US" sz="2400" dirty="0" err="1">
                <a:solidFill>
                  <a:srgbClr val="472850"/>
                </a:solidFill>
              </a:rPr>
              <a:t>presnej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lokalizácii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</a:p>
          <a:p>
            <a:pPr algn="l"/>
            <a:r>
              <a:rPr lang="en-US" sz="2400" dirty="0" err="1">
                <a:solidFill>
                  <a:srgbClr val="472850"/>
                </a:solidFill>
              </a:rPr>
              <a:t>objemu</a:t>
            </a:r>
            <a:r>
              <a:rPr lang="en-US" sz="2400" dirty="0">
                <a:solidFill>
                  <a:srgbClr val="472850"/>
                </a:solidFill>
              </a:rPr>
              <a:t> </a:t>
            </a:r>
            <a:r>
              <a:rPr lang="en-US" sz="2400" dirty="0" err="1">
                <a:solidFill>
                  <a:srgbClr val="472850"/>
                </a:solidFill>
              </a:rPr>
              <a:t>tkaniva</a:t>
            </a:r>
            <a:r>
              <a:rPr lang="en-US" sz="2400" dirty="0">
                <a:solidFill>
                  <a:srgbClr val="472850"/>
                </a:solidFill>
              </a:rPr>
              <a:t> k </a:t>
            </a:r>
            <a:r>
              <a:rPr lang="en-US" sz="2400" dirty="0" err="1">
                <a:solidFill>
                  <a:srgbClr val="472850"/>
                </a:solidFill>
              </a:rPr>
              <a:t>ožiareniu</a:t>
            </a:r>
            <a:endParaRPr lang="en-US" sz="2400" dirty="0">
              <a:solidFill>
                <a:srgbClr val="472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A7448-8C2A-3141-B626-DBFD6323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157" y="194059"/>
            <a:ext cx="4297680" cy="857250"/>
          </a:xfrm>
        </p:spPr>
        <p:txBody>
          <a:bodyPr/>
          <a:lstStyle/>
          <a:p>
            <a:pPr algn="l"/>
            <a:r>
              <a:rPr lang="cs-CZ" sz="2400" dirty="0" err="1">
                <a:solidFill>
                  <a:srgbClr val="472850"/>
                </a:solidFill>
              </a:rPr>
              <a:t>Presnosť</a:t>
            </a:r>
            <a:r>
              <a:rPr lang="cs-CZ" sz="2400" dirty="0">
                <a:solidFill>
                  <a:srgbClr val="472850"/>
                </a:solidFill>
              </a:rPr>
              <a:t> </a:t>
            </a:r>
            <a:r>
              <a:rPr lang="cs-CZ" sz="2400" dirty="0" err="1">
                <a:solidFill>
                  <a:srgbClr val="472850"/>
                </a:solidFill>
              </a:rPr>
              <a:t>určenia</a:t>
            </a:r>
            <a:r>
              <a:rPr lang="cs-CZ" sz="2400" dirty="0">
                <a:solidFill>
                  <a:srgbClr val="472850"/>
                </a:solidFill>
              </a:rPr>
              <a:t> </a:t>
            </a:r>
            <a:r>
              <a:rPr lang="cs-CZ" sz="2400" dirty="0" err="1">
                <a:solidFill>
                  <a:srgbClr val="472850"/>
                </a:solidFill>
              </a:rPr>
              <a:t>cieľového</a:t>
            </a:r>
            <a:r>
              <a:rPr lang="cs-CZ" sz="2400" dirty="0">
                <a:solidFill>
                  <a:srgbClr val="472850"/>
                </a:solidFill>
              </a:rPr>
              <a:t> terapeutického objemu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72BFF-FBBA-0A4E-AA10-7A18DF18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7170"/>
            <a:ext cx="4261338" cy="3394075"/>
          </a:xfrm>
        </p:spPr>
        <p:txBody>
          <a:bodyPr/>
          <a:lstStyle/>
          <a:p>
            <a:r>
              <a:rPr lang="cs-CZ" dirty="0"/>
              <a:t> určení u</a:t>
            </a:r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22AB2CB1-ED15-CE45-86C3-DFC258EAAD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1669" cy="44059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E85802-5475-EF4A-BA78-11DB8005EA2E}"/>
              </a:ext>
            </a:extLst>
          </p:cNvPr>
          <p:cNvSpPr txBox="1"/>
          <p:nvPr/>
        </p:nvSpPr>
        <p:spPr>
          <a:xfrm>
            <a:off x="79439" y="4777169"/>
            <a:ext cx="40690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linkMacSystemFont"/>
              </a:rPr>
              <a:t>Abdel-Kafi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BlinkMacSystemFont"/>
              </a:rPr>
              <a:t> S, et al. </a:t>
            </a:r>
            <a:r>
              <a:rPr lang="cs-CZ" sz="12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linkMacSystemFont"/>
              </a:rPr>
              <a:t>Europace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BlinkMacSystemFont"/>
              </a:rPr>
              <a:t> </a:t>
            </a:r>
            <a:r>
              <a:rPr lang="cs-CZ" sz="12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linkMacSystemFont"/>
              </a:rPr>
              <a:t>2021 </a:t>
            </a:r>
            <a:r>
              <a:rPr lang="cs-CZ" sz="1200" b="0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linkMacSystemFont"/>
              </a:rPr>
              <a:t>Sep</a:t>
            </a:r>
            <a:r>
              <a:rPr lang="cs-CZ" sz="12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linkMacSystemFont"/>
              </a:rPr>
              <a:t> 15;euab195.</a:t>
            </a:r>
            <a:endParaRPr lang="cs-CZ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7FD610-18E8-DA47-B33C-0E321B10BEB4}"/>
              </a:ext>
            </a:extLst>
          </p:cNvPr>
          <p:cNvSpPr txBox="1"/>
          <p:nvPr/>
        </p:nvSpPr>
        <p:spPr>
          <a:xfrm>
            <a:off x="4962769" y="1823361"/>
            <a:ext cx="35950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Posudenie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presnosti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registrácie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v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rozných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častiach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komory a za použití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rozných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kľúčových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bodov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pre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registráciu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(kmen LCA, oblast hrotu elektrody ICD...)</a:t>
            </a:r>
          </a:p>
        </p:txBody>
      </p:sp>
    </p:spTree>
    <p:extLst>
      <p:ext uri="{BB962C8B-B14F-4D97-AF65-F5344CB8AC3E}">
        <p14:creationId xmlns:p14="http://schemas.microsoft.com/office/powerpoint/2010/main" val="2170985433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C:\Documents and Settings\Host\Dokumenty\Obrázky\red-i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92" y="815379"/>
            <a:ext cx="1098223" cy="732766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2528" y="0"/>
            <a:ext cx="6204738" cy="49690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728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CyberKnife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728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(o</a:t>
            </a:r>
            <a:r>
              <a:rPr lang="cs-CZ" sz="2400" b="1" dirty="0" err="1">
                <a:solidFill>
                  <a:srgbClr val="472850"/>
                </a:solidFill>
                <a:latin typeface="+mj-lt"/>
                <a:ea typeface="+mj-ea"/>
                <a:cs typeface="+mj-cs"/>
              </a:rPr>
              <a:t>ži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728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arovňa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728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-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728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FNOstrava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4728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kybernu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809" y="1154112"/>
            <a:ext cx="5147733" cy="2895600"/>
          </a:xfrm>
          <a:prstGeom prst="rect">
            <a:avLst/>
          </a:prstGeom>
          <a:noFill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9" y="468331"/>
            <a:ext cx="9113842" cy="4179893"/>
            <a:chOff x="139" y="1008"/>
            <a:chExt cx="5741" cy="263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494" y="3380"/>
              <a:ext cx="18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161645"/>
                  </a:solidFill>
                </a:rPr>
                <a:t>Kolimátory RTG </a:t>
              </a:r>
              <a:r>
                <a:rPr lang="cs-CZ" b="1" dirty="0" err="1">
                  <a:solidFill>
                    <a:srgbClr val="161645"/>
                  </a:solidFill>
                </a:rPr>
                <a:t>žiarenia</a:t>
              </a:r>
              <a:endParaRPr lang="cs-CZ" b="1" dirty="0">
                <a:solidFill>
                  <a:srgbClr val="161645"/>
                </a:solidFill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74" y="3408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161645"/>
                  </a:solidFill>
                </a:rPr>
                <a:t>Robotický stol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008" y="1026"/>
              <a:ext cx="14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chemeClr val="accent6">
                      <a:lumMod val="50000"/>
                    </a:schemeClr>
                  </a:solidFill>
                </a:rPr>
                <a:t>Zdroj RTG </a:t>
              </a:r>
              <a:r>
                <a:rPr lang="cs-CZ" b="1" dirty="0" err="1">
                  <a:solidFill>
                    <a:schemeClr val="accent6">
                      <a:lumMod val="50000"/>
                    </a:schemeClr>
                  </a:solidFill>
                </a:rPr>
                <a:t>Žiarenia</a:t>
              </a:r>
              <a:endParaRPr lang="cs-CZ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727" y="1678"/>
              <a:ext cx="11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161645"/>
                  </a:solidFill>
                </a:rPr>
                <a:t>Detektory LED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9" y="2213"/>
              <a:ext cx="12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161645"/>
                  </a:solidFill>
                </a:rPr>
                <a:t>Robot – 6 </a:t>
              </a:r>
              <a:r>
                <a:rPr lang="cs-CZ" b="1" dirty="0" err="1">
                  <a:solidFill>
                    <a:srgbClr val="161645"/>
                  </a:solidFill>
                </a:rPr>
                <a:t>ramien</a:t>
              </a:r>
              <a:endParaRPr lang="cs-CZ" b="1" dirty="0">
                <a:solidFill>
                  <a:srgbClr val="161645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429" y="1026"/>
              <a:ext cx="19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161645"/>
                  </a:solidFill>
                </a:rPr>
                <a:t>Lineární akcelerátor 6 </a:t>
              </a:r>
              <a:r>
                <a:rPr lang="cs-CZ" b="1" dirty="0" err="1">
                  <a:solidFill>
                    <a:srgbClr val="161645"/>
                  </a:solidFill>
                </a:rPr>
                <a:t>MeV</a:t>
              </a:r>
              <a:endParaRPr lang="cs-CZ" b="1" dirty="0">
                <a:solidFill>
                  <a:srgbClr val="161645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52" y="1008"/>
              <a:ext cx="7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161645"/>
                  </a:solidFill>
                </a:rPr>
                <a:t>Kolimátor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920" y="3216"/>
              <a:ext cx="953" cy="192"/>
            </a:xfrm>
            <a:prstGeom prst="line">
              <a:avLst/>
            </a:prstGeom>
            <a:noFill/>
            <a:ln w="793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3554" y="2688"/>
              <a:ext cx="635" cy="692"/>
            </a:xfrm>
            <a:prstGeom prst="line">
              <a:avLst/>
            </a:prstGeom>
            <a:noFill/>
            <a:ln w="793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624" y="2447"/>
              <a:ext cx="1533" cy="111"/>
            </a:xfrm>
            <a:prstGeom prst="line">
              <a:avLst/>
            </a:prstGeom>
            <a:noFill/>
            <a:ln w="79375">
              <a:solidFill>
                <a:srgbClr val="00000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787" y="1227"/>
              <a:ext cx="1996" cy="1061"/>
            </a:xfrm>
            <a:prstGeom prst="line">
              <a:avLst/>
            </a:prstGeom>
            <a:noFill/>
            <a:ln w="79375">
              <a:solidFill>
                <a:srgbClr val="00000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284" y="1227"/>
              <a:ext cx="499" cy="722"/>
            </a:xfrm>
            <a:prstGeom prst="line">
              <a:avLst/>
            </a:prstGeom>
            <a:noFill/>
            <a:ln w="79375">
              <a:solidFill>
                <a:srgbClr val="00000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3622" y="1248"/>
              <a:ext cx="746" cy="480"/>
            </a:xfrm>
            <a:prstGeom prst="line">
              <a:avLst/>
            </a:prstGeom>
            <a:noFill/>
            <a:ln w="793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4368" y="1920"/>
              <a:ext cx="816" cy="368"/>
            </a:xfrm>
            <a:prstGeom prst="line">
              <a:avLst/>
            </a:prstGeom>
            <a:noFill/>
            <a:ln w="793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827462" y="3516312"/>
            <a:ext cx="2233738" cy="762000"/>
          </a:xfrm>
          <a:prstGeom prst="line">
            <a:avLst/>
          </a:prstGeom>
          <a:noFill/>
          <a:ln w="793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7254153" y="2382043"/>
            <a:ext cx="1743148" cy="1525860"/>
            <a:chOff x="453752" y="2470299"/>
            <a:chExt cx="5990457" cy="4387701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5" y="4954587"/>
              <a:ext cx="3096344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5" descr="syn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3752" y="2470299"/>
              <a:ext cx="930192" cy="161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1061864" y="4040187"/>
              <a:ext cx="3200400" cy="1981200"/>
            </a:xfrm>
            <a:prstGeom prst="line">
              <a:avLst/>
            </a:prstGeom>
            <a:noFill/>
            <a:ln w="19050">
              <a:solidFill>
                <a:srgbClr val="E60B0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4264" y="4040187"/>
              <a:ext cx="3810000" cy="2057400"/>
            </a:xfrm>
            <a:prstGeom prst="line">
              <a:avLst/>
            </a:prstGeom>
            <a:noFill/>
            <a:ln w="15875">
              <a:solidFill>
                <a:srgbClr val="E60B0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1290464" y="4040187"/>
              <a:ext cx="4343400" cy="1981200"/>
            </a:xfrm>
            <a:prstGeom prst="line">
              <a:avLst/>
            </a:prstGeom>
            <a:noFill/>
            <a:ln w="19050">
              <a:solidFill>
                <a:srgbClr val="E60B0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374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17278-1057-8F42-8A9C-906C52DD9D98}"/>
              </a:ext>
            </a:extLst>
          </p:cNvPr>
          <p:cNvSpPr txBox="1">
            <a:spLocks/>
          </p:cNvSpPr>
          <p:nvPr/>
        </p:nvSpPr>
        <p:spPr>
          <a:xfrm>
            <a:off x="133196" y="1639054"/>
            <a:ext cx="8805649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l"/>
            <a:r>
              <a:rPr lang="cs-CZ" sz="2400" dirty="0">
                <a:solidFill>
                  <a:srgbClr val="472850"/>
                </a:solidFill>
              </a:rPr>
              <a:t>SÚHRNNÁ SKÚSENOSŤ SO SBRT v ČESKEJ REPUBLIKE </a:t>
            </a:r>
          </a:p>
        </p:txBody>
      </p:sp>
    </p:spTree>
    <p:extLst>
      <p:ext uri="{BB962C8B-B14F-4D97-AF65-F5344CB8AC3E}">
        <p14:creationId xmlns:p14="http://schemas.microsoft.com/office/powerpoint/2010/main" val="60095096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IKEM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1093</Words>
  <Application>Microsoft Office PowerPoint</Application>
  <PresentationFormat>On-screen Show (16:9)</PresentationFormat>
  <Paragraphs>154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BlinkMacSystemFont</vt:lpstr>
      <vt:lpstr>Calibri</vt:lpstr>
      <vt:lpstr>OpenSans</vt:lpstr>
      <vt:lpstr>Wingdings</vt:lpstr>
      <vt:lpstr>IKEM</vt:lpstr>
      <vt:lpstr>PowerPoint Presentation</vt:lpstr>
      <vt:lpstr>PowerPoint Presentation</vt:lpstr>
      <vt:lpstr>PowerPoint Presentation</vt:lpstr>
      <vt:lpstr>Cuculich, P. S., Schill, N Engl J Med 2017;377: 2325-2336</vt:lpstr>
      <vt:lpstr>Účinnost radioterapie ve větší sérii</vt:lpstr>
      <vt:lpstr>PowerPoint Presentation</vt:lpstr>
      <vt:lpstr>Presnosť určenia cieľového terapeutického objemu </vt:lpstr>
      <vt:lpstr>PowerPoint Presentation</vt:lpstr>
      <vt:lpstr>PowerPoint Presentation</vt:lpstr>
      <vt:lpstr>PowerPoint Presentation</vt:lpstr>
      <vt:lpstr>PowerPoint Presentation</vt:lpstr>
      <vt:lpstr>Sledovanie po výkone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STereotactic Ablative Radiosurgery of recurrent Ventricular Tachycardia in structural heart disease (STAR VT) NV18-02-00080 </vt:lpstr>
      <vt:lpstr>Závery</vt:lpstr>
    </vt:vector>
  </TitlesOfParts>
  <Company>ikem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yana haskova</dc:creator>
  <cp:lastModifiedBy>GT3</cp:lastModifiedBy>
  <cp:revision>206</cp:revision>
  <dcterms:created xsi:type="dcterms:W3CDTF">2021-10-23T15:54:13Z</dcterms:created>
  <dcterms:modified xsi:type="dcterms:W3CDTF">2021-11-08T08:09:40Z</dcterms:modified>
</cp:coreProperties>
</file>