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73" r:id="rId3"/>
    <p:sldId id="257" r:id="rId4"/>
    <p:sldId id="270" r:id="rId5"/>
    <p:sldId id="259" r:id="rId6"/>
    <p:sldId id="258" r:id="rId7"/>
    <p:sldId id="264" r:id="rId8"/>
    <p:sldId id="268" r:id="rId9"/>
    <p:sldId id="260" r:id="rId10"/>
    <p:sldId id="272" r:id="rId11"/>
  </p:sldIdLst>
  <p:sldSz cx="12192000" cy="6858000"/>
  <p:notesSz cx="6735763" cy="98663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AB8486-AEB7-41F0-9A29-C832F36604AA}" type="datetimeFigureOut">
              <a:rPr lang="cs-CZ" smtClean="0"/>
              <a:t>06.11.2021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258BC4-2FCB-4885-BE5A-E452A2E22D7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561826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71B9829-C894-47CD-9BBF-18A26079CB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D76B0681-837D-40A2-9451-828C9A8999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ADE8BF8-641A-4C31-895A-623FCE2A2F8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FF56628-FE99-41FC-8769-8609BF684418}" type="datetimeFigureOut">
              <a:rPr lang="cs-CZ" smtClean="0"/>
              <a:t>06.11.2021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FE9733B-59E6-478A-BF30-58E3B55B7E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ACB0A71-B9EA-46B3-B590-AAF457B64E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82AF5D-CE02-4C61-A679-97D9EDD22E3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738046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D63BB7A-206D-42E8-B0B6-C9B4992CB9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B9F2D09D-2863-4536-B702-65396F7427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EC67118-3812-4D7F-9767-B28BBFEC68F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FF56628-FE99-41FC-8769-8609BF684418}" type="datetimeFigureOut">
              <a:rPr lang="cs-CZ" smtClean="0"/>
              <a:t>06.11.2021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9AD03DB-FD5A-4AB7-AAFA-1E88E8D0ED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3C50F4D-367D-48E4-B941-F7CB71E69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82AF5D-CE02-4C61-A679-97D9EDD22E3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210502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0B4500C9-69ED-4144-9004-509D9C9FE03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CD7821B0-6F4A-4F0A-BB5E-30A58E614E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B14CAFE-7430-421D-B11F-FE85C1F87FC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FF56628-FE99-41FC-8769-8609BF684418}" type="datetimeFigureOut">
              <a:rPr lang="cs-CZ" smtClean="0"/>
              <a:t>06.11.2021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F880444-C6CB-4FC6-9EA5-6F9C67AD39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A2A6848-68D5-4A92-8165-CD8B58682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82AF5D-CE02-4C61-A679-97D9EDD22E3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905982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19E1E3A-B79C-40E6-BC70-94170FF2ED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0644B6A-0CE8-47DA-A96E-8B07957B57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76255DA-E175-41A1-AF56-4EF72732206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FF56628-FE99-41FC-8769-8609BF684418}" type="datetimeFigureOut">
              <a:rPr lang="cs-CZ" smtClean="0"/>
              <a:t>06.11.2021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EDAAF4A-562A-449E-9697-3CDBDCB8C1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17B4E53-AD6D-43C0-8FE7-B7BC188D28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82AF5D-CE02-4C61-A679-97D9EDD22E3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581924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B61F445-B96B-41CC-9454-3223417E75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7901EA1-7300-49A9-86B1-0420035D6D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520BA6F-C1E6-4168-B32C-4140B532322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FF56628-FE99-41FC-8769-8609BF684418}" type="datetimeFigureOut">
              <a:rPr lang="cs-CZ" smtClean="0"/>
              <a:t>06.11.2021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D394298-A8C2-4266-B39A-D3B9FBB8BB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9249459-90CF-4B4D-8375-F21486DEE2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82AF5D-CE02-4C61-A679-97D9EDD22E3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216146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AB099C8-29CC-4180-A72F-A53729A954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AB3B507-CF5C-42F1-8374-8888711E59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55687E9D-1C53-4CFD-A97D-B3712230C1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51AE0DE-EA7D-4E89-9974-E7B08A00A10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FF56628-FE99-41FC-8769-8609BF684418}" type="datetimeFigureOut">
              <a:rPr lang="cs-CZ" smtClean="0"/>
              <a:t>06.11.2021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EEB8B55A-693D-49C6-BDD0-A75E8AE7B8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5261B1B-D0D6-42ED-8717-CD4199FD6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82AF5D-CE02-4C61-A679-97D9EDD22E3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325444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2B0BCBC-21BB-45E0-93A6-A00AE8EE43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3A7D281-17AB-4140-B381-25AE53AE46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2599AE6E-1CA0-446D-9806-289869E0D2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E3B39E07-784D-4702-BA16-671A9EDC9B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9AA58EE1-8C7B-4BC3-B423-EA831C30145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CAA83AA5-69FE-4F44-8DB7-4019DACF8D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FF56628-FE99-41FC-8769-8609BF684418}" type="datetimeFigureOut">
              <a:rPr lang="cs-CZ" smtClean="0"/>
              <a:t>06.11.2021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5617E2FB-AB92-4E21-AA0F-2FCF56820C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C9A37159-B17D-41DB-AEFB-1DF0E4B062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82AF5D-CE02-4C61-A679-97D9EDD22E3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046482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3C1DECE-CCEF-4110-BE30-1BDA314AF7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4774D355-469A-4BC2-8F9F-ABA036739CC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FF56628-FE99-41FC-8769-8609BF684418}" type="datetimeFigureOut">
              <a:rPr lang="cs-CZ" smtClean="0"/>
              <a:t>06.11.2021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3E6148AD-A22D-4252-B6EE-88938F4C27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A3B485E-2130-4C71-8B7E-43CCAF420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82AF5D-CE02-4C61-A679-97D9EDD22E3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074803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8E27E2AC-B495-473F-B53B-75FE49C5393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FF56628-FE99-41FC-8769-8609BF684418}" type="datetimeFigureOut">
              <a:rPr lang="cs-CZ" smtClean="0"/>
              <a:t>06.11.2021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55AC1A3A-0D16-4EE6-B5F7-C3BC07F19F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198BBCB-E3DF-4712-A372-B7B4DDF5F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82AF5D-CE02-4C61-A679-97D9EDD22E3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76121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AC4845C-7862-42B6-AC6F-211F690DB1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FBB8A98-F70A-4191-88E7-6BA46349B4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F9BC6C78-B1E0-428F-A66F-B363EA7CC0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C657228-09B9-4D84-937C-13A1A6D20E8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FF56628-FE99-41FC-8769-8609BF684418}" type="datetimeFigureOut">
              <a:rPr lang="cs-CZ" smtClean="0"/>
              <a:t>06.11.2021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D26EE24-871E-4DF2-AD8F-BE67C655EC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4901B2B-FF06-4855-A0AD-04AC78B59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82AF5D-CE02-4C61-A679-97D9EDD22E3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42555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C458897-1977-477E-BE4E-C643BC02E8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46F4CBFF-6A70-4AAB-8B84-D0F8B81C019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E6F8E120-EBF0-4EA8-8FCE-E4B207E169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5FED0B6-0D8A-4223-9DC7-90E96E8C80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FF56628-FE99-41FC-8769-8609BF684418}" type="datetimeFigureOut">
              <a:rPr lang="cs-CZ" smtClean="0"/>
              <a:t>06.11.2021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5881508D-73ED-4683-9814-D46C459859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DD9927D-FF46-4DED-81CA-C313756D85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82AF5D-CE02-4C61-A679-97D9EDD22E3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880767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FDD5F9CA-AAC0-4DEE-9525-1ECCAB9398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pic>
        <p:nvPicPr>
          <p:cNvPr id="7" name="Google Shape;152;p22">
            <a:extLst>
              <a:ext uri="{FF2B5EF4-FFF2-40B4-BE49-F238E27FC236}">
                <a16:creationId xmlns:a16="http://schemas.microsoft.com/office/drawing/2014/main" id="{C3D35108-0231-432D-A694-32830FFBDE33}"/>
              </a:ext>
            </a:extLst>
          </p:cNvPr>
          <p:cNvPicPr preferRelativeResize="0"/>
          <p:nvPr userDrawn="1"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11558726" y="6276512"/>
            <a:ext cx="518487" cy="48871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560420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png"/><Relationship Id="rId7" Type="http://schemas.openxmlformats.org/officeDocument/2006/relationships/image" Target="../media/image15.jpeg"/><Relationship Id="rId12" Type="http://schemas.openxmlformats.org/officeDocument/2006/relationships/image" Target="../media/image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emf"/><Relationship Id="rId11" Type="http://schemas.openxmlformats.org/officeDocument/2006/relationships/image" Target="../media/image18.png"/><Relationship Id="rId5" Type="http://schemas.openxmlformats.org/officeDocument/2006/relationships/image" Target="../media/image13.emf"/><Relationship Id="rId10" Type="http://schemas.openxmlformats.org/officeDocument/2006/relationships/image" Target="../media/image17.png"/><Relationship Id="rId4" Type="http://schemas.openxmlformats.org/officeDocument/2006/relationships/image" Target="../media/image12.emf"/><Relationship Id="rId9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E1A1483-E3F4-424D-A3E4-F687BC64EC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4380" y="-4639"/>
            <a:ext cx="11943239" cy="2454876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br>
              <a:rPr lang="cs-CZ" sz="4400" b="1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4900" b="1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Telemedicínské systémy v akutní </a:t>
            </a:r>
            <a:r>
              <a:rPr lang="cs-CZ" sz="4900" b="1" dirty="0">
                <a:solidFill>
                  <a:srgbClr val="222222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kardiologické</a:t>
            </a:r>
            <a:r>
              <a:rPr lang="cs-CZ" sz="4900" b="1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péči a jejich propojení v medicínské praxi </a:t>
            </a:r>
            <a:endParaRPr lang="cs-CZ" sz="8000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05810E59-CF86-497E-8CE8-1803EC0D76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5308" y="3122642"/>
            <a:ext cx="11745157" cy="3349179"/>
          </a:xfrm>
        </p:spPr>
        <p:txBody>
          <a:bodyPr>
            <a:normAutofit fontScale="92500" lnSpcReduction="10000"/>
          </a:bodyPr>
          <a:lstStyle/>
          <a:p>
            <a:r>
              <a:rPr lang="cs-CZ" sz="23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L. Nečasová</a:t>
            </a:r>
            <a:r>
              <a:rPr lang="cs-CZ" sz="23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cs-CZ" sz="23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H. Myšáková</a:t>
            </a:r>
            <a:r>
              <a:rPr lang="cs-CZ" sz="23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cs-CZ" sz="23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M. Šramko</a:t>
            </a:r>
            <a:r>
              <a:rPr lang="cs-CZ" sz="23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cs-CZ" sz="23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M. Holek</a:t>
            </a:r>
            <a:r>
              <a:rPr lang="cs-CZ" sz="23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cs-CZ" sz="23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P. Raška</a:t>
            </a:r>
            <a:r>
              <a:rPr lang="cs-CZ" sz="23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cs-CZ" sz="23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P. Merhaut</a:t>
            </a:r>
            <a:r>
              <a:rPr lang="cs-CZ" sz="23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</a:p>
          <a:p>
            <a:endParaRPr lang="cs-CZ" sz="23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sz="23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cs-CZ" sz="23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 </a:t>
            </a:r>
            <a:r>
              <a:rPr lang="cs-CZ" sz="23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Klinika kardiologie IKEM, Praha</a:t>
            </a: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cs-CZ" sz="23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 </a:t>
            </a:r>
            <a:r>
              <a:rPr lang="cs-CZ" sz="23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Odbor informatiky IKEM, Praha</a:t>
            </a: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cs-CZ" sz="23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 </a:t>
            </a:r>
            <a:r>
              <a:rPr lang="cs-CZ" sz="23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Zdravotnická záchranná služba Středočeského kraje, Kladno</a:t>
            </a:r>
          </a:p>
          <a:p>
            <a:endParaRPr lang="cs-CZ" dirty="0"/>
          </a:p>
        </p:txBody>
      </p:sp>
      <p:cxnSp>
        <p:nvCxnSpPr>
          <p:cNvPr id="22" name="Přímá spojnice 21">
            <a:extLst>
              <a:ext uri="{FF2B5EF4-FFF2-40B4-BE49-F238E27FC236}">
                <a16:creationId xmlns:a16="http://schemas.microsoft.com/office/drawing/2014/main" id="{D0D5306D-112B-4C22-9F08-2095400595B7}"/>
              </a:ext>
            </a:extLst>
          </p:cNvPr>
          <p:cNvCxnSpPr/>
          <p:nvPr/>
        </p:nvCxnSpPr>
        <p:spPr>
          <a:xfrm>
            <a:off x="142041" y="2734322"/>
            <a:ext cx="11851689" cy="0"/>
          </a:xfrm>
          <a:prstGeom prst="line">
            <a:avLst/>
          </a:prstGeom>
          <a:ln w="5715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7778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32095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61B159FC-0F09-40ED-8CF7-230EBE3B35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4986187"/>
              </p:ext>
            </p:extLst>
          </p:nvPr>
        </p:nvGraphicFramePr>
        <p:xfrm>
          <a:off x="727969" y="878889"/>
          <a:ext cx="10830756" cy="54713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54138">
                  <a:extLst>
                    <a:ext uri="{9D8B030D-6E8A-4147-A177-3AD203B41FA5}">
                      <a16:colId xmlns:a16="http://schemas.microsoft.com/office/drawing/2014/main" val="3906957397"/>
                    </a:ext>
                  </a:extLst>
                </a:gridCol>
                <a:gridCol w="1498131">
                  <a:extLst>
                    <a:ext uri="{9D8B030D-6E8A-4147-A177-3AD203B41FA5}">
                      <a16:colId xmlns:a16="http://schemas.microsoft.com/office/drawing/2014/main" val="517683055"/>
                    </a:ext>
                  </a:extLst>
                </a:gridCol>
                <a:gridCol w="1608648">
                  <a:extLst>
                    <a:ext uri="{9D8B030D-6E8A-4147-A177-3AD203B41FA5}">
                      <a16:colId xmlns:a16="http://schemas.microsoft.com/office/drawing/2014/main" val="728487569"/>
                    </a:ext>
                  </a:extLst>
                </a:gridCol>
                <a:gridCol w="4469839">
                  <a:extLst>
                    <a:ext uri="{9D8B030D-6E8A-4147-A177-3AD203B41FA5}">
                      <a16:colId xmlns:a16="http://schemas.microsoft.com/office/drawing/2014/main" val="1216515480"/>
                    </a:ext>
                  </a:extLst>
                </a:gridCol>
              </a:tblGrid>
              <a:tr h="855250">
                <a:tc>
                  <a:txBody>
                    <a:bodyPr/>
                    <a:lstStyle/>
                    <a:p>
                      <a:pPr algn="l"/>
                      <a:endParaRPr lang="cs-CZ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4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Nemám konflikt </a:t>
                      </a:r>
                      <a:endParaRPr lang="cs-CZ" sz="14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zájmů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Mám konflikt zájmů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Specifikace konfliktu (vyjmenujte subjekty, firmy či instituce, se kterými Vaše spolupráce může vést ke konfliktu zájmů)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2067838"/>
                  </a:ext>
                </a:extLst>
              </a:tr>
              <a:tr h="652387">
                <a:tc>
                  <a:txBody>
                    <a:bodyPr/>
                    <a:lstStyle/>
                    <a:p>
                      <a:pPr algn="l"/>
                      <a:r>
                        <a:rPr lang="cs-CZ" sz="1600" b="0" dirty="0"/>
                        <a:t>Zaměstnanecký poměr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1484910"/>
                  </a:ext>
                </a:extLst>
              </a:tr>
              <a:tr h="652387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Vlastník / akcionář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7545113"/>
                  </a:ext>
                </a:extLst>
              </a:tr>
              <a:tr h="652387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Konzultant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3498532"/>
                  </a:ext>
                </a:extLst>
              </a:tr>
              <a:tr h="652387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Přednášková činnost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7319712"/>
                  </a:ext>
                </a:extLst>
              </a:tr>
              <a:tr h="677073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Člen poradních sborů (</a:t>
                      </a:r>
                      <a:r>
                        <a:rPr lang="cs-CZ" sz="1600" dirty="0" err="1"/>
                        <a:t>advisory</a:t>
                      </a:r>
                      <a:r>
                        <a:rPr lang="cs-CZ" sz="1600" dirty="0"/>
                        <a:t> </a:t>
                      </a:r>
                      <a:r>
                        <a:rPr lang="cs-CZ" sz="1600" dirty="0" err="1"/>
                        <a:t>boards</a:t>
                      </a:r>
                      <a:r>
                        <a:rPr lang="cs-CZ" sz="1600" dirty="0"/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4211609"/>
                  </a:ext>
                </a:extLst>
              </a:tr>
              <a:tr h="652387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Podpora výzkumu / granty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21771"/>
                  </a:ext>
                </a:extLst>
              </a:tr>
              <a:tr h="677073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Jiné honoráře (např. za klinické studie či registry)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5424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01754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182;p2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782540" y="4524121"/>
            <a:ext cx="2815768" cy="164295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60" t="39610" r="20891" b="42041"/>
          <a:stretch/>
        </p:blipFill>
        <p:spPr bwMode="auto">
          <a:xfrm>
            <a:off x="2092478" y="5342195"/>
            <a:ext cx="3524275" cy="800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75BB471A-64AE-4C44-A9E6-E148F8C798A8}"/>
              </a:ext>
            </a:extLst>
          </p:cNvPr>
          <p:cNvSpPr txBox="1"/>
          <p:nvPr/>
        </p:nvSpPr>
        <p:spPr>
          <a:xfrm>
            <a:off x="471270" y="610500"/>
            <a:ext cx="11318276" cy="42986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spcAft>
                <a:spcPts val="1000"/>
              </a:spcAft>
              <a:buFontTx/>
              <a:buChar char="-"/>
            </a:pPr>
            <a:r>
              <a:rPr lang="cs-CZ" sz="2000" b="1" dirty="0"/>
              <a:t>telemedicína je definována jako používání informačních a komunikačních technologií pro poskytování zdravotních služeb na dálku </a:t>
            </a:r>
          </a:p>
          <a:p>
            <a:pPr marL="342900" indent="-342900">
              <a:lnSpc>
                <a:spcPct val="150000"/>
              </a:lnSpc>
              <a:spcAft>
                <a:spcPts val="1000"/>
              </a:spcAft>
              <a:buFontTx/>
              <a:buChar char="-"/>
            </a:pPr>
            <a:r>
              <a:rPr lang="cs-CZ" sz="2000" b="1" dirty="0"/>
              <a:t>k přenosu dat využívá hlasové, obrazové a datové služby</a:t>
            </a:r>
          </a:p>
          <a:p>
            <a:pPr marL="342900" indent="-342900">
              <a:lnSpc>
                <a:spcPct val="150000"/>
              </a:lnSpc>
              <a:spcAft>
                <a:spcPts val="1000"/>
              </a:spcAft>
              <a:buFontTx/>
              <a:buChar char="-"/>
            </a:pPr>
            <a:r>
              <a:rPr lang="cs-CZ" sz="2000" b="1" dirty="0">
                <a:solidFill>
                  <a:srgbClr val="22222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</a:t>
            </a:r>
            <a:r>
              <a:rPr lang="cs-CZ" sz="2000" b="1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znikají nové projekty, aplikace a platformy v oblasti telemedicíny </a:t>
            </a:r>
          </a:p>
          <a:p>
            <a:pPr marL="342900" indent="-342900">
              <a:lnSpc>
                <a:spcPct val="150000"/>
              </a:lnSpc>
              <a:spcAft>
                <a:spcPts val="1000"/>
              </a:spcAft>
              <a:buFontTx/>
              <a:buChar char="-"/>
            </a:pPr>
            <a:r>
              <a:rPr lang="cs-CZ" sz="2000" b="1" dirty="0">
                <a:solidFill>
                  <a:srgbClr val="22222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umíme systémy propojit a učinit </a:t>
            </a:r>
            <a:r>
              <a:rPr lang="cs-CZ" sz="2000" b="1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další krok k zefektivnění a zrychlení péče o nemocné?</a:t>
            </a:r>
          </a:p>
          <a:p>
            <a:pPr marL="342900" indent="-342900">
              <a:lnSpc>
                <a:spcPct val="150000"/>
              </a:lnSpc>
              <a:spcAft>
                <a:spcPts val="1000"/>
              </a:spcAft>
              <a:buFontTx/>
              <a:buChar char="-"/>
            </a:pPr>
            <a:r>
              <a:rPr lang="cs-CZ" sz="2000" b="1" dirty="0">
                <a:solidFill>
                  <a:srgbClr val="22222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příkladem využití více </a:t>
            </a:r>
            <a:r>
              <a:rPr lang="cs-CZ" sz="2000" b="1" dirty="0" err="1">
                <a:solidFill>
                  <a:srgbClr val="22222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telemedicínských</a:t>
            </a:r>
            <a:r>
              <a:rPr lang="cs-CZ" sz="2000" b="1" dirty="0">
                <a:solidFill>
                  <a:srgbClr val="22222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systémů může být propojení etablovaného systému pro dálkové sledování </a:t>
            </a:r>
            <a:r>
              <a:rPr lang="cs-CZ" sz="2000" b="1" dirty="0" err="1">
                <a:solidFill>
                  <a:srgbClr val="22222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implantabilních</a:t>
            </a:r>
            <a:r>
              <a:rPr lang="cs-CZ" sz="2000" b="1" dirty="0">
                <a:solidFill>
                  <a:srgbClr val="22222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000" b="1" dirty="0" err="1">
                <a:solidFill>
                  <a:srgbClr val="22222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kardioverterů</a:t>
            </a:r>
            <a:r>
              <a:rPr lang="cs-CZ" sz="2000" b="1" dirty="0">
                <a:solidFill>
                  <a:srgbClr val="22222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-defibrilátorů (</a:t>
            </a:r>
            <a:r>
              <a:rPr lang="cs-CZ" sz="2000" b="1" dirty="0" err="1">
                <a:solidFill>
                  <a:srgbClr val="22222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HomeMonitoring</a:t>
            </a:r>
            <a:r>
              <a:rPr lang="cs-CZ" sz="2000" b="1" dirty="0">
                <a:solidFill>
                  <a:srgbClr val="22222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Biotronik) a nově vyvinuté komunikační platformy z:Case </a:t>
            </a:r>
          </a:p>
        </p:txBody>
      </p:sp>
    </p:spTree>
    <p:extLst>
      <p:ext uri="{BB962C8B-B14F-4D97-AF65-F5344CB8AC3E}">
        <p14:creationId xmlns:p14="http://schemas.microsoft.com/office/powerpoint/2010/main" val="6535939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94FDCED1-BB59-49D7-8EF6-DCF8ABE107AE}"/>
              </a:ext>
            </a:extLst>
          </p:cNvPr>
          <p:cNvSpPr txBox="1"/>
          <p:nvPr/>
        </p:nvSpPr>
        <p:spPr>
          <a:xfrm>
            <a:off x="186431" y="482665"/>
            <a:ext cx="11771651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3600" b="1" dirty="0"/>
              <a:t>BIOTRONIK </a:t>
            </a:r>
            <a:r>
              <a:rPr lang="cs-CZ" sz="3600" b="1" dirty="0" err="1"/>
              <a:t>Home</a:t>
            </a:r>
            <a:r>
              <a:rPr lang="cs-CZ" sz="3600" b="1" dirty="0"/>
              <a:t> Monitoring</a:t>
            </a:r>
            <a:r>
              <a:rPr lang="cs-CZ" sz="3600" b="1" baseline="30000" dirty="0"/>
              <a:t>®</a:t>
            </a:r>
            <a:r>
              <a:rPr lang="cs-CZ" sz="3600" b="1" dirty="0"/>
              <a:t>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8AB39DE-5727-4083-B6D8-3C6B0C61FDE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60" t="39610" r="20891" b="42041"/>
          <a:stretch/>
        </p:blipFill>
        <p:spPr bwMode="auto">
          <a:xfrm>
            <a:off x="2985828" y="5042938"/>
            <a:ext cx="6220344" cy="14127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F5E0AFCF-CF9A-455F-A068-C5194D65DEB0}"/>
              </a:ext>
            </a:extLst>
          </p:cNvPr>
          <p:cNvSpPr txBox="1"/>
          <p:nvPr/>
        </p:nvSpPr>
        <p:spPr>
          <a:xfrm>
            <a:off x="317716" y="1766656"/>
            <a:ext cx="11640365" cy="32762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cs-CZ" sz="2000" b="1" dirty="0"/>
              <a:t>systém dálkové monitorace </a:t>
            </a:r>
            <a:r>
              <a:rPr lang="cs-CZ" sz="2000" b="1" dirty="0" err="1"/>
              <a:t>implantabilních</a:t>
            </a:r>
            <a:r>
              <a:rPr lang="cs-CZ" sz="2000" b="1" dirty="0"/>
              <a:t> srdečních přístrojů, který sbírá a přenáší data z přístroje do databáze s přístupem přes webové rozhraní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cs-CZ" sz="2000" b="1" dirty="0"/>
              <a:t>IN-TIME – redukce mortality u pacientů se srdečním selháním o 50%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cs-CZ" sz="2000" b="1" dirty="0"/>
              <a:t>COMPAS – redukce hospitalizací pro síňové arytmie nebo cévní mozkovou příhodu o 66%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cs-CZ" sz="2000" b="1" dirty="0"/>
              <a:t>TRUST – redukce in-office kontrol o 45%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cs-CZ" sz="2000" b="1" dirty="0"/>
              <a:t>ECOST  - redukce neadekvátních výbojů o 52%</a:t>
            </a:r>
          </a:p>
          <a:p>
            <a:pPr>
              <a:lnSpc>
                <a:spcPct val="150000"/>
              </a:lnSpc>
            </a:pPr>
            <a:endParaRPr lang="cs-CZ" sz="2000" b="1" dirty="0"/>
          </a:p>
        </p:txBody>
      </p:sp>
    </p:spTree>
    <p:extLst>
      <p:ext uri="{BB962C8B-B14F-4D97-AF65-F5344CB8AC3E}">
        <p14:creationId xmlns:p14="http://schemas.microsoft.com/office/powerpoint/2010/main" val="7321213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oogle Shape;205;p2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92631" y="4972459"/>
            <a:ext cx="9322230" cy="183970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ovéPole 4"/>
          <p:cNvSpPr txBox="1"/>
          <p:nvPr/>
        </p:nvSpPr>
        <p:spPr>
          <a:xfrm>
            <a:off x="317715" y="1302392"/>
            <a:ext cx="116403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Z:Case: v aplikaci pro chytrý telefon a na informačním panelu se zobrazují informace z dispečinků ZZS ze sanitních vozů směřujících do určených zdravotnických zařízení, včetně základních informací o zdravotním stavu pacienta, aktuální GPS lokace vozidla na mapě a aktualizovaného dojezdového času posádky</a:t>
            </a:r>
          </a:p>
        </p:txBody>
      </p:sp>
      <p:pic>
        <p:nvPicPr>
          <p:cNvPr id="7" name="Google Shape;128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4972" y="3196649"/>
            <a:ext cx="3599894" cy="201203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05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41716" y="3196649"/>
            <a:ext cx="1286401" cy="2286976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9" name="Google Shape;106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787537" y="3053413"/>
            <a:ext cx="2696706" cy="1919046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10" name="TextovéPole 9"/>
          <p:cNvSpPr txBox="1"/>
          <p:nvPr/>
        </p:nvSpPr>
        <p:spPr>
          <a:xfrm>
            <a:off x="649197" y="2628942"/>
            <a:ext cx="2719954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1400" dirty="0"/>
              <a:t>tabule s přehledem na oddělení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6077273" y="3198464"/>
            <a:ext cx="2238214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1200" dirty="0"/>
              <a:t>propojení lékaře ze ZZ s posádkou ZZS - přílohy, chat, </a:t>
            </a:r>
            <a:r>
              <a:rPr lang="cs-CZ" sz="1200" dirty="0" err="1"/>
              <a:t>videohovor</a:t>
            </a:r>
            <a:r>
              <a:rPr lang="cs-CZ" sz="1200" dirty="0"/>
              <a:t> </a:t>
            </a:r>
          </a:p>
        </p:txBody>
      </p:sp>
      <p:sp>
        <p:nvSpPr>
          <p:cNvPr id="12" name="Obdélník 11"/>
          <p:cNvSpPr/>
          <p:nvPr/>
        </p:nvSpPr>
        <p:spPr>
          <a:xfrm>
            <a:off x="6077273" y="4012936"/>
            <a:ext cx="2249838" cy="64633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zobrazení EKG záznamů zaslaných z externích monitorů a defibrilátorů z vozidel ZZS </a:t>
            </a:r>
            <a:endParaRPr lang="cs-CZ" sz="1200" dirty="0"/>
          </a:p>
        </p:txBody>
      </p:sp>
      <p:sp>
        <p:nvSpPr>
          <p:cNvPr id="13" name="Obdélník 12"/>
          <p:cNvSpPr/>
          <p:nvPr/>
        </p:nvSpPr>
        <p:spPr>
          <a:xfrm>
            <a:off x="4162140" y="2609675"/>
            <a:ext cx="2245551" cy="307777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cs-CZ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aplikace pro chytré telefony </a:t>
            </a:r>
          </a:p>
        </p:txBody>
      </p:sp>
      <p:sp>
        <p:nvSpPr>
          <p:cNvPr id="14" name="TextovéPole 13"/>
          <p:cNvSpPr txBox="1"/>
          <p:nvPr/>
        </p:nvSpPr>
        <p:spPr>
          <a:xfrm>
            <a:off x="9186619" y="2609673"/>
            <a:ext cx="1898543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1400" dirty="0"/>
              <a:t>tablet pro koordinátory </a:t>
            </a:r>
          </a:p>
        </p:txBody>
      </p:sp>
      <p:sp>
        <p:nvSpPr>
          <p:cNvPr id="15" name="TextovéPole 14"/>
          <p:cNvSpPr txBox="1"/>
          <p:nvPr/>
        </p:nvSpPr>
        <p:spPr>
          <a:xfrm>
            <a:off x="154972" y="482665"/>
            <a:ext cx="11803108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3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Komunikační platforma z:Case</a:t>
            </a: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7927476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84;p15">
            <a:extLst>
              <a:ext uri="{FF2B5EF4-FFF2-40B4-BE49-F238E27FC236}">
                <a16:creationId xmlns:a16="http://schemas.microsoft.com/office/drawing/2014/main" id="{ECA8813D-F571-46F8-9E52-381A36D27F9B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t="6385" b="6377"/>
          <a:stretch/>
        </p:blipFill>
        <p:spPr>
          <a:xfrm>
            <a:off x="317715" y="1918455"/>
            <a:ext cx="1924925" cy="167922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87;p15">
            <a:extLst>
              <a:ext uri="{FF2B5EF4-FFF2-40B4-BE49-F238E27FC236}">
                <a16:creationId xmlns:a16="http://schemas.microsoft.com/office/drawing/2014/main" id="{A4A97E24-EB34-4EBA-BCD2-68507F55D7A0}"/>
              </a:ext>
            </a:extLst>
          </p:cNvPr>
          <p:cNvSpPr txBox="1">
            <a:spLocks/>
          </p:cNvSpPr>
          <p:nvPr/>
        </p:nvSpPr>
        <p:spPr>
          <a:xfrm>
            <a:off x="488478" y="3597679"/>
            <a:ext cx="1583400" cy="67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</a:pPr>
            <a:r>
              <a:rPr lang="cs-CZ" dirty="0" err="1"/>
              <a:t>zCase</a:t>
            </a:r>
            <a:endParaRPr lang="cs-CZ" dirty="0"/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A5DD41EE-DCD8-4940-9394-49F59FBD6181}"/>
              </a:ext>
            </a:extLst>
          </p:cNvPr>
          <p:cNvSpPr txBox="1"/>
          <p:nvPr/>
        </p:nvSpPr>
        <p:spPr>
          <a:xfrm>
            <a:off x="2696232" y="1434025"/>
            <a:ext cx="8409732" cy="32762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vyvíjena IKEM ve spolupráci se Zdravotnickými záchrannými službami působícími v regionu Praha a Střední Čechy a velkými  nemocnicemi  v Čechách i na Moravě 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2000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zCase</a:t>
            </a:r>
            <a:r>
              <a:rPr lang="cs-CZ" sz="2000" b="1" dirty="0">
                <a:latin typeface="Calibri" panose="020F0502020204030204" pitchFamily="34" charset="0"/>
                <a:cs typeface="Times New Roman" panose="02020603050405020304" pitchFamily="18" charset="0"/>
              </a:rPr>
              <a:t> je automaticky integrován s dispečinkem zdravotnické záchranné služby a jeho prostřednictvím i se systémy ve vozidle Zdravotnické záchranné služby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2000" b="1" dirty="0"/>
              <a:t>účast v projektu je bezplatná</a:t>
            </a:r>
          </a:p>
        </p:txBody>
      </p:sp>
      <p:pic>
        <p:nvPicPr>
          <p:cNvPr id="16" name="Google Shape;135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69760" y="4059972"/>
            <a:ext cx="3898962" cy="248635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ovéPole 1"/>
          <p:cNvSpPr txBox="1"/>
          <p:nvPr/>
        </p:nvSpPr>
        <p:spPr>
          <a:xfrm>
            <a:off x="159798" y="482665"/>
            <a:ext cx="11798283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3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Komunikační platforma z:Case</a:t>
            </a: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37310580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ovéPole 6">
            <a:extLst>
              <a:ext uri="{FF2B5EF4-FFF2-40B4-BE49-F238E27FC236}">
                <a16:creationId xmlns:a16="http://schemas.microsoft.com/office/drawing/2014/main" id="{97E774E5-97E8-4B21-8C5C-C956D5B6C442}"/>
              </a:ext>
            </a:extLst>
          </p:cNvPr>
          <p:cNvSpPr txBox="1"/>
          <p:nvPr/>
        </p:nvSpPr>
        <p:spPr>
          <a:xfrm>
            <a:off x="88777" y="543454"/>
            <a:ext cx="145371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b="1" dirty="0"/>
              <a:t>14.9.2021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E6602232-877E-4F36-9AC1-1FBC13AA570F}"/>
              </a:ext>
            </a:extLst>
          </p:cNvPr>
          <p:cNvSpPr txBox="1"/>
          <p:nvPr/>
        </p:nvSpPr>
        <p:spPr>
          <a:xfrm>
            <a:off x="152400" y="142010"/>
            <a:ext cx="118872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600" i="1" dirty="0"/>
              <a:t>Pacient M.T., 1951, CHSS na podkladě ICHS, EF LK 20%, 8/2018 1D ICD (</a:t>
            </a:r>
            <a:r>
              <a:rPr lang="cs-CZ" sz="1600" b="0" i="1" u="none" strike="noStrike" baseline="0" dirty="0" err="1">
                <a:latin typeface="NimbusDINPro-Regular"/>
              </a:rPr>
              <a:t>Intica</a:t>
            </a:r>
            <a:r>
              <a:rPr lang="cs-CZ" sz="1600" b="0" i="1" u="none" strike="noStrike" baseline="0" dirty="0">
                <a:latin typeface="NimbusDINPro-Regular"/>
              </a:rPr>
              <a:t> 7 VR-T DX</a:t>
            </a:r>
            <a:r>
              <a:rPr lang="cs-CZ" sz="1600" i="1" dirty="0"/>
              <a:t>), 4/2019 RFA TCI, 8/2019 zařazen k HM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FB12E546-AA17-4C9B-BB3F-4E465D4033AA}"/>
              </a:ext>
            </a:extLst>
          </p:cNvPr>
          <p:cNvSpPr txBox="1"/>
          <p:nvPr/>
        </p:nvSpPr>
        <p:spPr>
          <a:xfrm>
            <a:off x="159798" y="1811080"/>
            <a:ext cx="3039159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b="1" dirty="0"/>
              <a:t>10:03 </a:t>
            </a:r>
            <a:r>
              <a:rPr lang="cs-CZ" dirty="0"/>
              <a:t>dálková kontrola </a:t>
            </a:r>
            <a:r>
              <a:rPr lang="cs-CZ" dirty="0" err="1"/>
              <a:t>HomeMonitoring</a:t>
            </a:r>
            <a:r>
              <a:rPr lang="cs-CZ" dirty="0"/>
              <a:t>, </a:t>
            </a:r>
            <a:r>
              <a:rPr lang="cs-CZ" dirty="0" err="1"/>
              <a:t>prům</a:t>
            </a:r>
            <a:r>
              <a:rPr lang="cs-CZ" dirty="0"/>
              <a:t> SF za posledních 24hod 124 - 130/min, není k dispozici IEGM, pacient uvádí mírnou dušnost, nechutenství</a:t>
            </a: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344D981F-53D4-4969-B523-605DEBF6C5EB}"/>
              </a:ext>
            </a:extLst>
          </p:cNvPr>
          <p:cNvSpPr txBox="1"/>
          <p:nvPr/>
        </p:nvSpPr>
        <p:spPr>
          <a:xfrm>
            <a:off x="3968759" y="1762718"/>
            <a:ext cx="2351529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b="1" dirty="0"/>
              <a:t>10:15 </a:t>
            </a:r>
            <a:r>
              <a:rPr lang="cs-CZ" dirty="0"/>
              <a:t>AP – konzultace s lékařem, telefonicky s pacientem domluveno kontaktování  ZZS, linka 155 (Středočeský kraj), poučení pacienta</a:t>
            </a: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FCEE7CEA-5AF3-471D-B7D8-27A53CC1583E}"/>
              </a:ext>
            </a:extLst>
          </p:cNvPr>
          <p:cNvSpPr txBox="1"/>
          <p:nvPr/>
        </p:nvSpPr>
        <p:spPr>
          <a:xfrm>
            <a:off x="6816757" y="1754184"/>
            <a:ext cx="236962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b="1" dirty="0"/>
              <a:t>10:49</a:t>
            </a:r>
            <a:r>
              <a:rPr lang="cs-CZ" dirty="0"/>
              <a:t> posádka ZZS – odeslání EKG záznamu z defibrilátoru ZZS pomocí z-Case, lékařem AP potvrzena KT</a:t>
            </a:r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EFF8A0B0-92D1-478B-99D0-BACBB6AFE45C}"/>
              </a:ext>
            </a:extLst>
          </p:cNvPr>
          <p:cNvSpPr txBox="1"/>
          <p:nvPr/>
        </p:nvSpPr>
        <p:spPr>
          <a:xfrm>
            <a:off x="9578751" y="1748398"/>
            <a:ext cx="85251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b="1" dirty="0"/>
              <a:t>12:01</a:t>
            </a:r>
            <a:r>
              <a:rPr lang="cs-CZ" dirty="0"/>
              <a:t> příjezd na AP </a:t>
            </a:r>
          </a:p>
        </p:txBody>
      </p:sp>
      <p:sp>
        <p:nvSpPr>
          <p:cNvPr id="19" name="TextovéPole 18">
            <a:extLst>
              <a:ext uri="{FF2B5EF4-FFF2-40B4-BE49-F238E27FC236}">
                <a16:creationId xmlns:a16="http://schemas.microsoft.com/office/drawing/2014/main" id="{B4DFA3A6-F52C-4EAA-B51A-E900B91B2495}"/>
              </a:ext>
            </a:extLst>
          </p:cNvPr>
          <p:cNvSpPr txBox="1"/>
          <p:nvPr/>
        </p:nvSpPr>
        <p:spPr>
          <a:xfrm>
            <a:off x="10951375" y="1745375"/>
            <a:ext cx="103787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b="1" dirty="0"/>
              <a:t>13:13 </a:t>
            </a:r>
            <a:r>
              <a:rPr lang="cs-CZ" dirty="0"/>
              <a:t>přeložení OIP</a:t>
            </a:r>
          </a:p>
        </p:txBody>
      </p:sp>
      <p:pic>
        <p:nvPicPr>
          <p:cNvPr id="21" name="Picture 4">
            <a:extLst>
              <a:ext uri="{FF2B5EF4-FFF2-40B4-BE49-F238E27FC236}">
                <a16:creationId xmlns:a16="http://schemas.microsoft.com/office/drawing/2014/main" id="{89C1311F-FD39-4E2D-856E-6EEEEEB9B2D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78" t="51573" r="31415" b="31656"/>
          <a:stretch/>
        </p:blipFill>
        <p:spPr bwMode="auto">
          <a:xfrm>
            <a:off x="235881" y="4826069"/>
            <a:ext cx="3226926" cy="796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5">
            <a:extLst>
              <a:ext uri="{FF2B5EF4-FFF2-40B4-BE49-F238E27FC236}">
                <a16:creationId xmlns:a16="http://schemas.microsoft.com/office/drawing/2014/main" id="{7C6CB1D6-9922-4B05-95C8-CA4C0CACD1B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94" t="30289" r="31320" b="45032"/>
          <a:stretch/>
        </p:blipFill>
        <p:spPr bwMode="auto">
          <a:xfrm>
            <a:off x="235881" y="5542892"/>
            <a:ext cx="3253553" cy="11797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Obrázek 22">
            <a:extLst>
              <a:ext uri="{FF2B5EF4-FFF2-40B4-BE49-F238E27FC236}">
                <a16:creationId xmlns:a16="http://schemas.microsoft.com/office/drawing/2014/main" id="{8928809C-BEE8-4291-BD38-9FC467AE8C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43873" y="3611784"/>
            <a:ext cx="2201302" cy="3110831"/>
          </a:xfrm>
          <a:prstGeom prst="rect">
            <a:avLst/>
          </a:prstGeom>
        </p:spPr>
      </p:pic>
      <p:grpSp>
        <p:nvGrpSpPr>
          <p:cNvPr id="24" name="Skupina 23">
            <a:extLst>
              <a:ext uri="{FF2B5EF4-FFF2-40B4-BE49-F238E27FC236}">
                <a16:creationId xmlns:a16="http://schemas.microsoft.com/office/drawing/2014/main" id="{51F1D654-1A94-4998-AC2C-8D4FF52B2B2C}"/>
              </a:ext>
            </a:extLst>
          </p:cNvPr>
          <p:cNvGrpSpPr/>
          <p:nvPr/>
        </p:nvGrpSpPr>
        <p:grpSpPr>
          <a:xfrm>
            <a:off x="6873790" y="3429000"/>
            <a:ext cx="5062655" cy="1574069"/>
            <a:chOff x="209553" y="599620"/>
            <a:chExt cx="9122472" cy="3372844"/>
          </a:xfrm>
        </p:grpSpPr>
        <p:pic>
          <p:nvPicPr>
            <p:cNvPr id="25" name="Obrázek 24">
              <a:extLst>
                <a:ext uri="{FF2B5EF4-FFF2-40B4-BE49-F238E27FC236}">
                  <a16:creationId xmlns:a16="http://schemas.microsoft.com/office/drawing/2014/main" id="{25D262B8-ECE8-4169-95BB-2D6F35DDB7A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5238534">
              <a:off x="6055518" y="332719"/>
              <a:ext cx="3009605" cy="3543408"/>
            </a:xfrm>
            <a:prstGeom prst="rect">
              <a:avLst/>
            </a:prstGeom>
          </p:spPr>
        </p:pic>
        <p:pic>
          <p:nvPicPr>
            <p:cNvPr id="26" name="Obrázek 25">
              <a:extLst>
                <a:ext uri="{FF2B5EF4-FFF2-40B4-BE49-F238E27FC236}">
                  <a16:creationId xmlns:a16="http://schemas.microsoft.com/office/drawing/2014/main" id="{3936784A-877A-4A3B-83AD-0DA337540FC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t="16805"/>
            <a:stretch/>
          </p:blipFill>
          <p:spPr>
            <a:xfrm rot="5400000">
              <a:off x="1461551" y="-481014"/>
              <a:ext cx="3201480" cy="5705475"/>
            </a:xfrm>
            <a:prstGeom prst="rect">
              <a:avLst/>
            </a:prstGeom>
          </p:spPr>
        </p:pic>
      </p:grpSp>
      <p:pic>
        <p:nvPicPr>
          <p:cNvPr id="27" name="Obrázek 26">
            <a:extLst>
              <a:ext uri="{FF2B5EF4-FFF2-40B4-BE49-F238E27FC236}">
                <a16:creationId xmlns:a16="http://schemas.microsoft.com/office/drawing/2014/main" id="{29BB4347-C004-4997-863D-EA30FF8DD04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3971" y="4807374"/>
            <a:ext cx="1431462" cy="1908616"/>
          </a:xfrm>
          <a:prstGeom prst="rect">
            <a:avLst/>
          </a:prstGeom>
        </p:spPr>
      </p:pic>
      <p:pic>
        <p:nvPicPr>
          <p:cNvPr id="28" name="Obrázek 27">
            <a:extLst>
              <a:ext uri="{FF2B5EF4-FFF2-40B4-BE49-F238E27FC236}">
                <a16:creationId xmlns:a16="http://schemas.microsoft.com/office/drawing/2014/main" id="{A563EC73-D9EB-4ADC-B59A-DDF95FABA28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5881" y="4807374"/>
            <a:ext cx="1431462" cy="1908616"/>
          </a:xfrm>
          <a:prstGeom prst="rect">
            <a:avLst/>
          </a:prstGeom>
        </p:spPr>
      </p:pic>
      <p:sp>
        <p:nvSpPr>
          <p:cNvPr id="30" name="TextovéPole 29">
            <a:extLst>
              <a:ext uri="{FF2B5EF4-FFF2-40B4-BE49-F238E27FC236}">
                <a16:creationId xmlns:a16="http://schemas.microsoft.com/office/drawing/2014/main" id="{FF297F12-87DE-4324-82AD-D748A8647945}"/>
              </a:ext>
            </a:extLst>
          </p:cNvPr>
          <p:cNvSpPr txBox="1"/>
          <p:nvPr/>
        </p:nvSpPr>
        <p:spPr>
          <a:xfrm>
            <a:off x="88777" y="1050494"/>
            <a:ext cx="303915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dirty="0">
                <a:solidFill>
                  <a:srgbClr val="0070C0"/>
                </a:solidFill>
              </a:rPr>
              <a:t>BIOTRONIK </a:t>
            </a:r>
            <a:r>
              <a:rPr lang="cs-CZ" dirty="0" err="1">
                <a:solidFill>
                  <a:srgbClr val="0070C0"/>
                </a:solidFill>
              </a:rPr>
              <a:t>Home</a:t>
            </a:r>
            <a:r>
              <a:rPr lang="cs-CZ" dirty="0">
                <a:solidFill>
                  <a:srgbClr val="0070C0"/>
                </a:solidFill>
              </a:rPr>
              <a:t> Monitoring</a:t>
            </a:r>
            <a:r>
              <a:rPr lang="cs-CZ" baseline="30000" dirty="0">
                <a:solidFill>
                  <a:srgbClr val="0070C0"/>
                </a:solidFill>
              </a:rPr>
              <a:t>®</a:t>
            </a:r>
          </a:p>
        </p:txBody>
      </p:sp>
      <p:pic>
        <p:nvPicPr>
          <p:cNvPr id="31" name="Google Shape;84;p15">
            <a:extLst>
              <a:ext uri="{FF2B5EF4-FFF2-40B4-BE49-F238E27FC236}">
                <a16:creationId xmlns:a16="http://schemas.microsoft.com/office/drawing/2014/main" id="{312DAB90-6050-41FD-AE2A-6F7FC09235ED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 t="6385" b="6377"/>
          <a:stretch/>
        </p:blipFill>
        <p:spPr>
          <a:xfrm>
            <a:off x="7312480" y="871200"/>
            <a:ext cx="911918" cy="789962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Picture 3">
            <a:extLst>
              <a:ext uri="{FF2B5EF4-FFF2-40B4-BE49-F238E27FC236}">
                <a16:creationId xmlns:a16="http://schemas.microsoft.com/office/drawing/2014/main" id="{200B8C3B-65C3-4FE5-8602-A6A90A0D3C5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41" t="14155" r="31369" b="57932"/>
          <a:stretch/>
        </p:blipFill>
        <p:spPr bwMode="auto">
          <a:xfrm>
            <a:off x="279486" y="3520934"/>
            <a:ext cx="3166341" cy="130513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4" name="Google Shape;132;p19">
            <a:extLst>
              <a:ext uri="{FF2B5EF4-FFF2-40B4-BE49-F238E27FC236}">
                <a16:creationId xmlns:a16="http://schemas.microsoft.com/office/drawing/2014/main" id="{625A18D9-28CB-4E7E-BA0C-6ED24B9F1DA9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4585502" y="912786"/>
            <a:ext cx="755150" cy="70679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Google Shape;127;p19">
            <a:extLst>
              <a:ext uri="{FF2B5EF4-FFF2-40B4-BE49-F238E27FC236}">
                <a16:creationId xmlns:a16="http://schemas.microsoft.com/office/drawing/2014/main" id="{967E4AF6-CF7E-425F-8914-16832B421A61}"/>
              </a:ext>
            </a:extLst>
          </p:cNvPr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10196226" y="828243"/>
            <a:ext cx="755149" cy="78996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6" name="Přímá spojnice 35">
            <a:extLst>
              <a:ext uri="{FF2B5EF4-FFF2-40B4-BE49-F238E27FC236}">
                <a16:creationId xmlns:a16="http://schemas.microsoft.com/office/drawing/2014/main" id="{D1A2F903-C539-4410-91BA-C0183179D92A}"/>
              </a:ext>
            </a:extLst>
          </p:cNvPr>
          <p:cNvCxnSpPr>
            <a:cxnSpLocks/>
            <a:endCxn id="34" idx="1"/>
          </p:cNvCxnSpPr>
          <p:nvPr/>
        </p:nvCxnSpPr>
        <p:spPr>
          <a:xfrm>
            <a:off x="3067055" y="1266181"/>
            <a:ext cx="151844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Přímá spojnice 38">
            <a:extLst>
              <a:ext uri="{FF2B5EF4-FFF2-40B4-BE49-F238E27FC236}">
                <a16:creationId xmlns:a16="http://schemas.microsoft.com/office/drawing/2014/main" id="{8B7355DE-34A0-46DC-B610-913A427DB13B}"/>
              </a:ext>
            </a:extLst>
          </p:cNvPr>
          <p:cNvCxnSpPr>
            <a:cxnSpLocks/>
            <a:stCxn id="34" idx="3"/>
          </p:cNvCxnSpPr>
          <p:nvPr/>
        </p:nvCxnSpPr>
        <p:spPr>
          <a:xfrm>
            <a:off x="5340652" y="1266181"/>
            <a:ext cx="197182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Přímá spojnice 41">
            <a:extLst>
              <a:ext uri="{FF2B5EF4-FFF2-40B4-BE49-F238E27FC236}">
                <a16:creationId xmlns:a16="http://schemas.microsoft.com/office/drawing/2014/main" id="{4C430384-2870-4BD2-A002-37EB9B8A24EE}"/>
              </a:ext>
            </a:extLst>
          </p:cNvPr>
          <p:cNvCxnSpPr>
            <a:cxnSpLocks/>
          </p:cNvCxnSpPr>
          <p:nvPr/>
        </p:nvCxnSpPr>
        <p:spPr>
          <a:xfrm>
            <a:off x="8175515" y="1266181"/>
            <a:ext cx="197182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bdélník 1">
            <a:extLst>
              <a:ext uri="{FF2B5EF4-FFF2-40B4-BE49-F238E27FC236}">
                <a16:creationId xmlns:a16="http://schemas.microsoft.com/office/drawing/2014/main" id="{D27B8343-39ED-4610-9DD9-7C191BBC92CB}"/>
              </a:ext>
            </a:extLst>
          </p:cNvPr>
          <p:cNvSpPr/>
          <p:nvPr/>
        </p:nvSpPr>
        <p:spPr>
          <a:xfrm>
            <a:off x="4497859" y="4173501"/>
            <a:ext cx="1655806" cy="1678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088553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ovéPole 6">
            <a:extLst>
              <a:ext uri="{FF2B5EF4-FFF2-40B4-BE49-F238E27FC236}">
                <a16:creationId xmlns:a16="http://schemas.microsoft.com/office/drawing/2014/main" id="{97E774E5-97E8-4B21-8C5C-C956D5B6C442}"/>
              </a:ext>
            </a:extLst>
          </p:cNvPr>
          <p:cNvSpPr txBox="1"/>
          <p:nvPr/>
        </p:nvSpPr>
        <p:spPr>
          <a:xfrm>
            <a:off x="636204" y="862072"/>
            <a:ext cx="148461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/>
              <a:t>14.9.2021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E6602232-877E-4F36-9AC1-1FBC13AA570F}"/>
              </a:ext>
            </a:extLst>
          </p:cNvPr>
          <p:cNvSpPr txBox="1"/>
          <p:nvPr/>
        </p:nvSpPr>
        <p:spPr>
          <a:xfrm>
            <a:off x="152400" y="142010"/>
            <a:ext cx="118872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600" i="1" dirty="0"/>
              <a:t>Pacient M.T., 1951, CHSS na podkladě ICHS, EF LF 20%, 8/2018 1D ICD (</a:t>
            </a:r>
            <a:r>
              <a:rPr lang="cs-CZ" sz="1600" b="0" i="1" u="none" strike="noStrike" baseline="0" dirty="0" err="1">
                <a:latin typeface="NimbusDINPro-Regular"/>
              </a:rPr>
              <a:t>Intica</a:t>
            </a:r>
            <a:r>
              <a:rPr lang="cs-CZ" sz="1600" b="0" i="1" u="none" strike="noStrike" baseline="0" dirty="0">
                <a:latin typeface="NimbusDINPro-Regular"/>
              </a:rPr>
              <a:t> 7 VR-T DX</a:t>
            </a:r>
            <a:r>
              <a:rPr lang="cs-CZ" sz="1600" i="1" dirty="0"/>
              <a:t>), 4/2019 RFA TCI, 8/2019 zařazen k HM</a:t>
            </a:r>
          </a:p>
        </p:txBody>
      </p:sp>
      <p:sp>
        <p:nvSpPr>
          <p:cNvPr id="30" name="TextovéPole 29">
            <a:extLst>
              <a:ext uri="{FF2B5EF4-FFF2-40B4-BE49-F238E27FC236}">
                <a16:creationId xmlns:a16="http://schemas.microsoft.com/office/drawing/2014/main" id="{FF297F12-87DE-4324-82AD-D748A8647945}"/>
              </a:ext>
            </a:extLst>
          </p:cNvPr>
          <p:cNvSpPr txBox="1"/>
          <p:nvPr/>
        </p:nvSpPr>
        <p:spPr>
          <a:xfrm>
            <a:off x="636204" y="1669684"/>
            <a:ext cx="3132141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cs-CZ"/>
            </a:defPPr>
          </a:lstStyle>
          <a:p>
            <a:r>
              <a:rPr lang="cs-CZ" strike="sngStrike" dirty="0"/>
              <a:t>BIOTRONIK </a:t>
            </a:r>
            <a:r>
              <a:rPr lang="cs-CZ" strike="sngStrike" dirty="0" err="1"/>
              <a:t>Home</a:t>
            </a:r>
            <a:r>
              <a:rPr lang="cs-CZ" strike="sngStrike" dirty="0"/>
              <a:t> Monitoring®</a:t>
            </a:r>
          </a:p>
        </p:txBody>
      </p:sp>
      <p:pic>
        <p:nvPicPr>
          <p:cNvPr id="31" name="Google Shape;84;p15">
            <a:extLst>
              <a:ext uri="{FF2B5EF4-FFF2-40B4-BE49-F238E27FC236}">
                <a16:creationId xmlns:a16="http://schemas.microsoft.com/office/drawing/2014/main" id="{312DAB90-6050-41FD-AE2A-6F7FC09235E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t="6385" b="6377"/>
          <a:stretch/>
        </p:blipFill>
        <p:spPr>
          <a:xfrm>
            <a:off x="6979663" y="2411675"/>
            <a:ext cx="911918" cy="78996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34" name="Google Shape;132;p19">
            <a:extLst>
              <a:ext uri="{FF2B5EF4-FFF2-40B4-BE49-F238E27FC236}">
                <a16:creationId xmlns:a16="http://schemas.microsoft.com/office/drawing/2014/main" id="{625A18D9-28CB-4E7E-BA0C-6ED24B9F1DA9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71336" y="2457425"/>
            <a:ext cx="755150" cy="70679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Google Shape;127;p19">
            <a:extLst>
              <a:ext uri="{FF2B5EF4-FFF2-40B4-BE49-F238E27FC236}">
                <a16:creationId xmlns:a16="http://schemas.microsoft.com/office/drawing/2014/main" id="{967E4AF6-CF7E-425F-8914-16832B421A61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875269" y="3753849"/>
            <a:ext cx="809314" cy="85959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4DDC9F0F-7D54-43FF-8672-2F860BBCAFCE}"/>
              </a:ext>
            </a:extLst>
          </p:cNvPr>
          <p:cNvSpPr txBox="1"/>
          <p:nvPr/>
        </p:nvSpPr>
        <p:spPr>
          <a:xfrm>
            <a:off x="616911" y="3513007"/>
            <a:ext cx="2030341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dirty="0"/>
              <a:t>Komorová tachykardie</a:t>
            </a:r>
          </a:p>
          <a:p>
            <a:pPr algn="ctr"/>
            <a:r>
              <a:rPr lang="cs-CZ" dirty="0"/>
              <a:t>Klinické příznaky srdečního selhání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0C47E163-CF86-4C39-8252-256F0233FEB9}"/>
              </a:ext>
            </a:extLst>
          </p:cNvPr>
          <p:cNvSpPr txBox="1"/>
          <p:nvPr/>
        </p:nvSpPr>
        <p:spPr>
          <a:xfrm>
            <a:off x="4432292" y="3799160"/>
            <a:ext cx="1393207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Zdravotnická záchranná služba 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7C516B2D-A067-4CAC-BAC7-B7A875BE593D}"/>
              </a:ext>
            </a:extLst>
          </p:cNvPr>
          <p:cNvSpPr txBox="1"/>
          <p:nvPr/>
        </p:nvSpPr>
        <p:spPr>
          <a:xfrm>
            <a:off x="4476241" y="5543130"/>
            <a:ext cx="1288287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kardiolog, </a:t>
            </a:r>
            <a:r>
              <a:rPr lang="cs-CZ" dirty="0" err="1"/>
              <a:t>internistna</a:t>
            </a:r>
            <a:r>
              <a:rPr lang="cs-CZ" dirty="0"/>
              <a:t>,</a:t>
            </a:r>
          </a:p>
          <a:p>
            <a:r>
              <a:rPr lang="cs-CZ" dirty="0" err="1"/>
              <a:t>prakt</a:t>
            </a:r>
            <a:r>
              <a:rPr lang="cs-CZ" dirty="0"/>
              <a:t>. lékař</a:t>
            </a:r>
          </a:p>
        </p:txBody>
      </p:sp>
      <p:sp>
        <p:nvSpPr>
          <p:cNvPr id="29" name="TextovéPole 28">
            <a:extLst>
              <a:ext uri="{FF2B5EF4-FFF2-40B4-BE49-F238E27FC236}">
                <a16:creationId xmlns:a16="http://schemas.microsoft.com/office/drawing/2014/main" id="{60267275-2775-448A-ABE1-58CEB1B34747}"/>
              </a:ext>
            </a:extLst>
          </p:cNvPr>
          <p:cNvSpPr txBox="1"/>
          <p:nvPr/>
        </p:nvSpPr>
        <p:spPr>
          <a:xfrm>
            <a:off x="2895351" y="862072"/>
            <a:ext cx="26969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15.9.2021 RFA KT</a:t>
            </a:r>
          </a:p>
        </p:txBody>
      </p:sp>
      <p:sp>
        <p:nvSpPr>
          <p:cNvPr id="32" name="TextovéPole 31">
            <a:extLst>
              <a:ext uri="{FF2B5EF4-FFF2-40B4-BE49-F238E27FC236}">
                <a16:creationId xmlns:a16="http://schemas.microsoft.com/office/drawing/2014/main" id="{62A4D3AC-5EE3-4603-9468-0E177EC6DBAB}"/>
              </a:ext>
            </a:extLst>
          </p:cNvPr>
          <p:cNvSpPr txBox="1"/>
          <p:nvPr/>
        </p:nvSpPr>
        <p:spPr>
          <a:xfrm>
            <a:off x="5693651" y="856459"/>
            <a:ext cx="37788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17.9.2021 překlad na lůžkové oddělení</a:t>
            </a:r>
          </a:p>
        </p:txBody>
      </p:sp>
      <p:sp>
        <p:nvSpPr>
          <p:cNvPr id="36" name="TextovéPole 35">
            <a:extLst>
              <a:ext uri="{FF2B5EF4-FFF2-40B4-BE49-F238E27FC236}">
                <a16:creationId xmlns:a16="http://schemas.microsoft.com/office/drawing/2014/main" id="{4C5E7AA8-E6B0-4333-8448-E2F39CC41FC0}"/>
              </a:ext>
            </a:extLst>
          </p:cNvPr>
          <p:cNvSpPr txBox="1"/>
          <p:nvPr/>
        </p:nvSpPr>
        <p:spPr>
          <a:xfrm>
            <a:off x="9764823" y="862072"/>
            <a:ext cx="21467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19.9.2021 </a:t>
            </a:r>
            <a:r>
              <a:rPr lang="cs-CZ" dirty="0" err="1"/>
              <a:t>dimise</a:t>
            </a:r>
            <a:endParaRPr lang="cs-CZ" dirty="0"/>
          </a:p>
        </p:txBody>
      </p:sp>
      <p:sp>
        <p:nvSpPr>
          <p:cNvPr id="37" name="TextovéPole 36">
            <a:extLst>
              <a:ext uri="{FF2B5EF4-FFF2-40B4-BE49-F238E27FC236}">
                <a16:creationId xmlns:a16="http://schemas.microsoft.com/office/drawing/2014/main" id="{8E5DBE92-AC3B-46D4-891C-6BA9120D8526}"/>
              </a:ext>
            </a:extLst>
          </p:cNvPr>
          <p:cNvSpPr txBox="1"/>
          <p:nvPr/>
        </p:nvSpPr>
        <p:spPr>
          <a:xfrm>
            <a:off x="616911" y="2391237"/>
            <a:ext cx="9868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b="1" dirty="0"/>
              <a:t>??????</a:t>
            </a:r>
          </a:p>
        </p:txBody>
      </p:sp>
      <p:cxnSp>
        <p:nvCxnSpPr>
          <p:cNvPr id="8" name="Přímá spojnice 7">
            <a:extLst>
              <a:ext uri="{FF2B5EF4-FFF2-40B4-BE49-F238E27FC236}">
                <a16:creationId xmlns:a16="http://schemas.microsoft.com/office/drawing/2014/main" id="{84DC8CE4-30F6-4226-9E0C-883AE972B4ED}"/>
              </a:ext>
            </a:extLst>
          </p:cNvPr>
          <p:cNvCxnSpPr>
            <a:cxnSpLocks/>
          </p:cNvCxnSpPr>
          <p:nvPr/>
        </p:nvCxnSpPr>
        <p:spPr>
          <a:xfrm>
            <a:off x="152400" y="1412232"/>
            <a:ext cx="118872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Přímá spojnice 37">
            <a:extLst>
              <a:ext uri="{FF2B5EF4-FFF2-40B4-BE49-F238E27FC236}">
                <a16:creationId xmlns:a16="http://schemas.microsoft.com/office/drawing/2014/main" id="{1BC01794-575D-438B-B0C3-ED539F3ED470}"/>
              </a:ext>
            </a:extLst>
          </p:cNvPr>
          <p:cNvCxnSpPr>
            <a:cxnSpLocks/>
          </p:cNvCxnSpPr>
          <p:nvPr/>
        </p:nvCxnSpPr>
        <p:spPr>
          <a:xfrm>
            <a:off x="182194" y="2248213"/>
            <a:ext cx="118872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Přímá spojnice 38">
            <a:extLst>
              <a:ext uri="{FF2B5EF4-FFF2-40B4-BE49-F238E27FC236}">
                <a16:creationId xmlns:a16="http://schemas.microsoft.com/office/drawing/2014/main" id="{20DABDCC-CB8A-40E6-B7CC-93043F4844D0}"/>
              </a:ext>
            </a:extLst>
          </p:cNvPr>
          <p:cNvCxnSpPr>
            <a:cxnSpLocks/>
            <a:stCxn id="2" idx="3"/>
            <a:endCxn id="5" idx="1"/>
          </p:cNvCxnSpPr>
          <p:nvPr/>
        </p:nvCxnSpPr>
        <p:spPr>
          <a:xfrm>
            <a:off x="2647252" y="4113172"/>
            <a:ext cx="1828989" cy="189162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Přímá spojnice 39">
            <a:extLst>
              <a:ext uri="{FF2B5EF4-FFF2-40B4-BE49-F238E27FC236}">
                <a16:creationId xmlns:a16="http://schemas.microsoft.com/office/drawing/2014/main" id="{3DFDC435-13D4-43A5-9A86-8730E8B63C66}"/>
              </a:ext>
            </a:extLst>
          </p:cNvPr>
          <p:cNvCxnSpPr>
            <a:cxnSpLocks/>
            <a:stCxn id="2" idx="3"/>
          </p:cNvCxnSpPr>
          <p:nvPr/>
        </p:nvCxnSpPr>
        <p:spPr>
          <a:xfrm flipV="1">
            <a:off x="2647252" y="3000652"/>
            <a:ext cx="2024084" cy="111252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Přímá spojnice 40">
            <a:extLst>
              <a:ext uri="{FF2B5EF4-FFF2-40B4-BE49-F238E27FC236}">
                <a16:creationId xmlns:a16="http://schemas.microsoft.com/office/drawing/2014/main" id="{8CEF263C-17ED-474C-90E4-612F7222BB34}"/>
              </a:ext>
            </a:extLst>
          </p:cNvPr>
          <p:cNvCxnSpPr>
            <a:cxnSpLocks/>
            <a:stCxn id="2" idx="3"/>
            <a:endCxn id="3" idx="1"/>
          </p:cNvCxnSpPr>
          <p:nvPr/>
        </p:nvCxnSpPr>
        <p:spPr>
          <a:xfrm>
            <a:off x="2647252" y="4113172"/>
            <a:ext cx="1785040" cy="2767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Přímá spojnice 41">
            <a:extLst>
              <a:ext uri="{FF2B5EF4-FFF2-40B4-BE49-F238E27FC236}">
                <a16:creationId xmlns:a16="http://schemas.microsoft.com/office/drawing/2014/main" id="{AAC693EA-DE1C-486F-909C-6B6C9D707908}"/>
              </a:ext>
            </a:extLst>
          </p:cNvPr>
          <p:cNvCxnSpPr>
            <a:cxnSpLocks/>
            <a:stCxn id="5" idx="3"/>
            <a:endCxn id="48" idx="1"/>
          </p:cNvCxnSpPr>
          <p:nvPr/>
        </p:nvCxnSpPr>
        <p:spPr>
          <a:xfrm flipV="1">
            <a:off x="5764528" y="4886349"/>
            <a:ext cx="742054" cy="111844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Přímá spojnice 44">
            <a:extLst>
              <a:ext uri="{FF2B5EF4-FFF2-40B4-BE49-F238E27FC236}">
                <a16:creationId xmlns:a16="http://schemas.microsoft.com/office/drawing/2014/main" id="{B563C303-E37A-41F9-B47C-7568F678B785}"/>
              </a:ext>
            </a:extLst>
          </p:cNvPr>
          <p:cNvCxnSpPr>
            <a:cxnSpLocks/>
            <a:stCxn id="34" idx="3"/>
            <a:endCxn id="31" idx="1"/>
          </p:cNvCxnSpPr>
          <p:nvPr/>
        </p:nvCxnSpPr>
        <p:spPr>
          <a:xfrm flipV="1">
            <a:off x="5426486" y="2806656"/>
            <a:ext cx="1553177" cy="416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4E6E9946-3B4F-4CFE-BB8B-822387917B2E}"/>
              </a:ext>
            </a:extLst>
          </p:cNvPr>
          <p:cNvCxnSpPr>
            <a:cxnSpLocks/>
            <a:stCxn id="31" idx="3"/>
            <a:endCxn id="35" idx="1"/>
          </p:cNvCxnSpPr>
          <p:nvPr/>
        </p:nvCxnSpPr>
        <p:spPr>
          <a:xfrm>
            <a:off x="7891581" y="2806656"/>
            <a:ext cx="1983688" cy="137698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Přímá spojnice 46">
            <a:extLst>
              <a:ext uri="{FF2B5EF4-FFF2-40B4-BE49-F238E27FC236}">
                <a16:creationId xmlns:a16="http://schemas.microsoft.com/office/drawing/2014/main" id="{6EFC03DD-2953-40BE-B5A2-691728B5863B}"/>
              </a:ext>
            </a:extLst>
          </p:cNvPr>
          <p:cNvCxnSpPr>
            <a:cxnSpLocks/>
            <a:stCxn id="3" idx="3"/>
            <a:endCxn id="48" idx="1"/>
          </p:cNvCxnSpPr>
          <p:nvPr/>
        </p:nvCxnSpPr>
        <p:spPr>
          <a:xfrm>
            <a:off x="5825499" y="4260825"/>
            <a:ext cx="681083" cy="62552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Přímá spojnice 54">
            <a:extLst>
              <a:ext uri="{FF2B5EF4-FFF2-40B4-BE49-F238E27FC236}">
                <a16:creationId xmlns:a16="http://schemas.microsoft.com/office/drawing/2014/main" id="{0399722A-C21B-4615-BBFF-F74B37510AD4}"/>
              </a:ext>
            </a:extLst>
          </p:cNvPr>
          <p:cNvCxnSpPr>
            <a:cxnSpLocks/>
            <a:stCxn id="3" idx="3"/>
            <a:endCxn id="35" idx="1"/>
          </p:cNvCxnSpPr>
          <p:nvPr/>
        </p:nvCxnSpPr>
        <p:spPr>
          <a:xfrm flipV="1">
            <a:off x="5825499" y="4183645"/>
            <a:ext cx="4049770" cy="771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Přímá spojnice 56">
            <a:extLst>
              <a:ext uri="{FF2B5EF4-FFF2-40B4-BE49-F238E27FC236}">
                <a16:creationId xmlns:a16="http://schemas.microsoft.com/office/drawing/2014/main" id="{91D16F90-7576-4B0D-A3AC-F72CE471A65F}"/>
              </a:ext>
            </a:extLst>
          </p:cNvPr>
          <p:cNvCxnSpPr>
            <a:cxnSpLocks/>
            <a:stCxn id="48" idx="3"/>
          </p:cNvCxnSpPr>
          <p:nvPr/>
        </p:nvCxnSpPr>
        <p:spPr>
          <a:xfrm flipV="1">
            <a:off x="7178459" y="4195279"/>
            <a:ext cx="2678387" cy="69107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Přímá spojnice 61">
            <a:extLst>
              <a:ext uri="{FF2B5EF4-FFF2-40B4-BE49-F238E27FC236}">
                <a16:creationId xmlns:a16="http://schemas.microsoft.com/office/drawing/2014/main" id="{4914C6C8-ADFD-499C-911F-75B31AC50EE7}"/>
              </a:ext>
            </a:extLst>
          </p:cNvPr>
          <p:cNvCxnSpPr>
            <a:cxnSpLocks/>
            <a:stCxn id="3" idx="2"/>
            <a:endCxn id="5" idx="0"/>
          </p:cNvCxnSpPr>
          <p:nvPr/>
        </p:nvCxnSpPr>
        <p:spPr>
          <a:xfrm flipH="1">
            <a:off x="5120385" y="4722490"/>
            <a:ext cx="8511" cy="82064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Přímá spojnice 64">
            <a:extLst>
              <a:ext uri="{FF2B5EF4-FFF2-40B4-BE49-F238E27FC236}">
                <a16:creationId xmlns:a16="http://schemas.microsoft.com/office/drawing/2014/main" id="{CE244465-D550-40D5-9EDE-9986D7898322}"/>
              </a:ext>
            </a:extLst>
          </p:cNvPr>
          <p:cNvCxnSpPr>
            <a:cxnSpLocks/>
            <a:stCxn id="5" idx="3"/>
            <a:endCxn id="35" idx="1"/>
          </p:cNvCxnSpPr>
          <p:nvPr/>
        </p:nvCxnSpPr>
        <p:spPr>
          <a:xfrm flipV="1">
            <a:off x="5764528" y="4183645"/>
            <a:ext cx="4110741" cy="18211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8" name="Obrázek 47">
            <a:extLst>
              <a:ext uri="{FF2B5EF4-FFF2-40B4-BE49-F238E27FC236}">
                <a16:creationId xmlns:a16="http://schemas.microsoft.com/office/drawing/2014/main" id="{DE1A95C0-A19C-4AF7-ADBB-2C656A5224D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0388" t="47120" r="66942" b="21295"/>
          <a:stretch/>
        </p:blipFill>
        <p:spPr>
          <a:xfrm>
            <a:off x="6506582" y="4415263"/>
            <a:ext cx="671877" cy="942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45377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74F959F4-FEE4-4435-9258-017882307D35}"/>
              </a:ext>
            </a:extLst>
          </p:cNvPr>
          <p:cNvSpPr txBox="1"/>
          <p:nvPr/>
        </p:nvSpPr>
        <p:spPr>
          <a:xfrm>
            <a:off x="255570" y="2331712"/>
            <a:ext cx="11640365" cy="34873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rgbClr val="22222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lang="cs-CZ" sz="2400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základě hlášení ze systému dálkové monitorace </a:t>
            </a:r>
            <a:r>
              <a:rPr lang="cs-CZ" sz="240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implantabilních</a:t>
            </a:r>
            <a:r>
              <a:rPr lang="cs-CZ" sz="2400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kardioverterů</a:t>
            </a:r>
            <a:r>
              <a:rPr lang="cs-CZ" sz="2400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-defibrilátorů lze díky komunikační platformě vyslat k nemocnému posádku Zdravotnické záchranné služby, obratem získat aktuální záznam EKG a rychle stanovit optimální postup péče, včetně časné přípravy dedikovaného </a:t>
            </a:r>
            <a:r>
              <a:rPr lang="cs-CZ" sz="2400" dirty="0">
                <a:solidFill>
                  <a:srgbClr val="22222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zdravotnického zařízení</a:t>
            </a:r>
            <a:endParaRPr lang="cs-CZ" sz="2400" dirty="0">
              <a:solidFill>
                <a:srgbClr val="22222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propojení telemedi</a:t>
            </a:r>
            <a:r>
              <a:rPr lang="cs-CZ" sz="2400" dirty="0">
                <a:solidFill>
                  <a:srgbClr val="22222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cínských systémů je efektivní, urychluje poskytnutí optimální zdravotní péče, ve zdravotnickém zařízení podporuje informovanost, připravenost a koordinaci</a:t>
            </a:r>
            <a:endParaRPr lang="cs-CZ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0695B086-930A-4F7A-99E1-5043825BA52B}"/>
              </a:ext>
            </a:extLst>
          </p:cNvPr>
          <p:cNvSpPr txBox="1"/>
          <p:nvPr/>
        </p:nvSpPr>
        <p:spPr>
          <a:xfrm>
            <a:off x="317715" y="482665"/>
            <a:ext cx="11640365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3600" b="1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Závěr</a:t>
            </a: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14137715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644</TotalTime>
  <Words>645</Words>
  <Application>Microsoft Office PowerPoint</Application>
  <PresentationFormat>Širokoúhlá obrazovka</PresentationFormat>
  <Paragraphs>71</Paragraphs>
  <Slides>10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5" baseType="lpstr">
      <vt:lpstr>Arial</vt:lpstr>
      <vt:lpstr>Calibri</vt:lpstr>
      <vt:lpstr>NimbusDINPro-Regular</vt:lpstr>
      <vt:lpstr>Wingdings</vt:lpstr>
      <vt:lpstr>Motiv Office</vt:lpstr>
      <vt:lpstr> Telemedicínské systémy v akutní kardiologické péči a jejich propojení v medicínské praxi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Telemedicínské systémy v akutní kardiologické péči a jejich propojení v medicínské praxi</dc:title>
  <dc:creator>Lucie</dc:creator>
  <cp:lastModifiedBy>Lucie</cp:lastModifiedBy>
  <cp:revision>166</cp:revision>
  <cp:lastPrinted>2021-11-05T14:17:59Z</cp:lastPrinted>
  <dcterms:created xsi:type="dcterms:W3CDTF">2021-10-28T11:19:49Z</dcterms:created>
  <dcterms:modified xsi:type="dcterms:W3CDTF">2021-11-06T21:14:25Z</dcterms:modified>
</cp:coreProperties>
</file>