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63" r:id="rId6"/>
  </p:sldMasterIdLst>
  <p:notesMasterIdLst>
    <p:notesMasterId r:id="rId22"/>
  </p:notesMasterIdLst>
  <p:sldIdLst>
    <p:sldId id="256" r:id="rId7"/>
    <p:sldId id="430" r:id="rId8"/>
    <p:sldId id="259" r:id="rId9"/>
    <p:sldId id="260" r:id="rId10"/>
    <p:sldId id="263" r:id="rId11"/>
    <p:sldId id="268" r:id="rId12"/>
    <p:sldId id="264" r:id="rId13"/>
    <p:sldId id="265" r:id="rId14"/>
    <p:sldId id="266" r:id="rId15"/>
    <p:sldId id="271" r:id="rId16"/>
    <p:sldId id="267" r:id="rId17"/>
    <p:sldId id="261" r:id="rId18"/>
    <p:sldId id="269" r:id="rId19"/>
    <p:sldId id="270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BD8E5-810B-44D9-AACA-76B81C5AF183}" v="487" dt="2021-11-06T08:35:43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063" autoAdjust="0"/>
  </p:normalViewPr>
  <p:slideViewPr>
    <p:cSldViewPr showGuides="1">
      <p:cViewPr varScale="1">
        <p:scale>
          <a:sx n="80" d="100"/>
          <a:sy n="80" d="100"/>
        </p:scale>
        <p:origin x="49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5963-AF4B-496C-AEFE-B82207452C08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8C5D9-3547-4831-8633-BF30DE83A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 numCol="2" spcCol="274320">
            <a:normAutofit/>
          </a:bodyPr>
          <a:lstStyle/>
          <a:p>
            <a:pPr defTabSz="803275"/>
            <a:endParaRPr lang="en-US" sz="1200" baseline="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55257" y="2578730"/>
            <a:ext cx="1339703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07F0600E-0EC8-4BFF-B37B-C982DE03E9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88495" y="2578730"/>
            <a:ext cx="1339703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D49170B7-DADE-4D0A-8BF8-230A982B7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21732" y="2578730"/>
            <a:ext cx="1339703" cy="178627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759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9144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5" y="1709312"/>
            <a:ext cx="2648012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32" y="3259539"/>
            <a:ext cx="1995680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95649" y="2158177"/>
            <a:ext cx="1836866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64932" y="3403406"/>
            <a:ext cx="1113343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4168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14214-3597-4AAB-AF55-FEBB5D8FD698}"/>
              </a:ext>
            </a:extLst>
          </p:cNvPr>
          <p:cNvSpPr/>
          <p:nvPr userDrawn="1"/>
        </p:nvSpPr>
        <p:spPr>
          <a:xfrm>
            <a:off x="-15041" y="5839007"/>
            <a:ext cx="9159041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59C2908B-EF34-4DBE-978B-CDE49FAFD52F}"/>
              </a:ext>
            </a:extLst>
          </p:cNvPr>
          <p:cNvSpPr/>
          <p:nvPr userDrawn="1"/>
        </p:nvSpPr>
        <p:spPr>
          <a:xfrm>
            <a:off x="-7614" y="0"/>
            <a:ext cx="1159649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F2111-7610-4948-BBB5-C217E5C6D28C}"/>
              </a:ext>
            </a:extLst>
          </p:cNvPr>
          <p:cNvSpPr/>
          <p:nvPr userDrawn="1"/>
        </p:nvSpPr>
        <p:spPr>
          <a:xfrm flipH="1" flipV="1">
            <a:off x="8460431" y="7851"/>
            <a:ext cx="683568" cy="685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C83338C7-ECF6-4EFC-91D6-98F67A23B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6" name="막힌 원호 14">
            <a:extLst>
              <a:ext uri="{FF2B5EF4-FFF2-40B4-BE49-F238E27FC236}">
                <a16:creationId xmlns:a16="http://schemas.microsoft.com/office/drawing/2014/main" id="{539A5EA1-4E21-44E3-A228-3288DE217C72}"/>
              </a:ext>
            </a:extLst>
          </p:cNvPr>
          <p:cNvSpPr/>
          <p:nvPr userDrawn="1"/>
        </p:nvSpPr>
        <p:spPr>
          <a:xfrm>
            <a:off x="3246966" y="1661219"/>
            <a:ext cx="297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1444ED57-CCCA-4F16-9ED6-C28E39B78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0" y="2081881"/>
            <a:ext cx="3379239" cy="3937837"/>
          </a:xfrm>
          <a:prstGeom prst="rect">
            <a:avLst/>
          </a:prstGeom>
        </p:spPr>
      </p:pic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56022160-776B-46D5-93AB-4105F49135C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7576" y="2240518"/>
            <a:ext cx="3148625" cy="2460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939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55236"/>
            <a:ext cx="9144000" cy="2908535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55759"/>
            <a:ext cx="9144000" cy="213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350" dirty="0"/>
              <a:t>                     </a:t>
            </a:r>
            <a:endParaRPr lang="ko-KR" altLang="en-US" sz="135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15041" y="5839007"/>
            <a:ext cx="9159041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1974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F2AA6-FA04-46A7-A701-5ECE49FA3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E00BFA-3173-4399-B041-A837E2DD4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8FE88-CD21-4C0B-8122-5A273AFD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9928D-CF00-4DCA-B9D4-AFF30ADF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947FF7-58F3-4C0F-8322-01543C73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31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337FC-6257-4EDE-9578-17637D8E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DF33DE-EF0D-4DBA-8E53-B5AE9E3D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24BAF2-0067-4586-9564-4CDEC335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3678B0-ED84-4A8C-AC57-86503840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0C9616-7070-43C7-861E-BD2F8811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50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0CCBC2-841D-4CBB-AF6A-287B239A5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AF4772-E8F0-4457-A302-FB086581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AEFFB-E527-4244-8212-44972212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FDE2A4-553F-432A-8C1E-8E509103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434769-9DD8-4543-9ECE-02907019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15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CC3F9-42BF-43DA-9960-54C3376F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CCB812-39E9-4925-8B9D-578E20CD6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CA7A8B-0973-4CCA-ACFD-D7FAD3F90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CC7558-69C5-43DD-B8D9-BE0B2E18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EEB64-1AC5-428F-8114-73B24CEE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64E6A4-A082-48AB-9F4A-E36AA7DA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33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3FD1-AE35-4F8C-9C53-3BBF225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D3FBF6-0992-4988-8DBB-DF9D02967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CA9C1D-D467-4AAF-8AFE-506C37086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293CA9-B773-41A6-BD83-9A2988E1B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DD2A7A2-2366-49D8-9A82-55F688280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3EBDDBF-1AB5-414D-A940-A6159C8F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55D385-ADE0-44C8-BD73-AEC16BE7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8088C0-6FCF-4FC4-AFF6-242D7C5C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744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28AFF-DB14-4BB1-84A8-B2957D86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714960-3273-4B1D-8A6A-42902163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42EE79-DE9B-4A99-B09F-6CAE73A7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A57C9A-E55B-484C-8B29-395E28B2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57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8F6418-2F54-45D4-A57F-70F7C2212E90}"/>
              </a:ext>
            </a:extLst>
          </p:cNvPr>
          <p:cNvSpPr/>
          <p:nvPr userDrawn="1"/>
        </p:nvSpPr>
        <p:spPr>
          <a:xfrm>
            <a:off x="-15041" y="5839007"/>
            <a:ext cx="9159041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5585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16DD1C-C9B8-433F-BEA9-B1B2409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860D5B-4516-467E-9E3C-E5446CF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57182C-D227-4BF3-AAC3-D6BE0A47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452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CAA9F-CCB4-44A1-AAE5-297E1178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1BD64-80AA-4357-84D3-9960D9774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B47A769-5812-4066-9006-067B7886D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C26B49-8B8E-4DAA-B3F6-1A07FF11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1F3B88-0D4F-42D4-8FAB-1AA1A53C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4CB22B-574C-4B07-8CB1-72DFCE44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48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949A0-DFBB-4762-B1D2-690CC743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8354F9-9399-4AAC-8826-01A6CA49D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AAAF53-9C51-4FCF-BF17-772151061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58602C-8670-4128-873C-994E6CD7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AFB6C4-CADA-4B7B-BD9A-E4E752E1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360469-19AB-46D0-8911-F6C95FD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272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8C097-AAFF-4BA1-9F0C-FCFCBA4E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5E37BB-3154-4528-BD78-09D74FAD7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12A1E9-AB06-4C38-A455-2C4B15ED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2DAD64-A96D-4FEF-A15C-1AC778F5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D159E1-6098-49E1-8260-1F46D32B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700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5794264-040B-4803-A48E-1B2666E81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DF0B53-369E-48F0-B12F-8D806BE9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1D5880-140D-40B4-84BA-2852A66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E92843-96D4-44FC-9251-DDB77262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2730F3-ABBA-4586-BB5B-72779721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98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4714875" y="5899288"/>
            <a:ext cx="4179095" cy="862288"/>
            <a:chOff x="477110" y="4905446"/>
            <a:chExt cx="11078677" cy="17144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260626" y="5899288"/>
            <a:ext cx="4179095" cy="862288"/>
            <a:chOff x="477110" y="4905446"/>
            <a:chExt cx="11078677" cy="17144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51565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73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78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62946D-F2ED-4A3A-AFF2-114E504B5745}"/>
              </a:ext>
            </a:extLst>
          </p:cNvPr>
          <p:cNvSpPr/>
          <p:nvPr userDrawn="1"/>
        </p:nvSpPr>
        <p:spPr>
          <a:xfrm>
            <a:off x="2169994" y="0"/>
            <a:ext cx="6730053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98542A-477C-4DE9-BE76-734F0C55D2E2}"/>
              </a:ext>
            </a:extLst>
          </p:cNvPr>
          <p:cNvSpPr/>
          <p:nvPr userDrawn="1"/>
        </p:nvSpPr>
        <p:spPr>
          <a:xfrm>
            <a:off x="2413947" y="0"/>
            <a:ext cx="6730053" cy="6858000"/>
          </a:xfrm>
          <a:custGeom>
            <a:avLst/>
            <a:gdLst>
              <a:gd name="connsiteX0" fmla="*/ 2419756 w 9202402"/>
              <a:gd name="connsiteY0" fmla="*/ 0 h 6858000"/>
              <a:gd name="connsiteX1" fmla="*/ 9202402 w 9202402"/>
              <a:gd name="connsiteY1" fmla="*/ 0 h 6858000"/>
              <a:gd name="connsiteX2" fmla="*/ 9188795 w 9202402"/>
              <a:gd name="connsiteY2" fmla="*/ 6858000 h 6858000"/>
              <a:gd name="connsiteX3" fmla="*/ 0 w 920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402" h="685800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163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4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4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86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1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7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989E73-F3DF-4DF8-A2E1-14F263B0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82B87B-93E2-48BA-AA4F-8991859BD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37F4EA-D7B2-4610-9BA7-002B4E795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0564-18DF-44AD-837A-9A1F503F7317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3E900-642D-414F-9B65-2B3B25A0C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3FCFF4-474B-45DB-BD56-19350A805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3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17032"/>
            <a:ext cx="9153144" cy="5148643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0" y="0"/>
            <a:ext cx="9144000" cy="6878946"/>
            <a:chOff x="0" y="105157"/>
            <a:chExt cx="9144000" cy="6878946"/>
          </a:xfrm>
        </p:grpSpPr>
        <p:sp>
          <p:nvSpPr>
            <p:cNvPr id="6" name="Rectangle 5"/>
            <p:cNvSpPr/>
            <p:nvPr/>
          </p:nvSpPr>
          <p:spPr>
            <a:xfrm>
              <a:off x="0" y="105157"/>
              <a:ext cx="9144000" cy="229514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4688959"/>
              <a:ext cx="9144000" cy="229514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391157"/>
              <a:ext cx="967563" cy="23317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76438" y="2391157"/>
              <a:ext cx="967562" cy="233172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14400" y="2400301"/>
              <a:ext cx="7315200" cy="2286000"/>
            </a:xfrm>
            <a:prstGeom prst="roundRect">
              <a:avLst>
                <a:gd name="adj" fmla="val 11933"/>
              </a:avLst>
            </a:prstGeom>
            <a:noFill/>
            <a:ln w="127000">
              <a:solidFill>
                <a:srgbClr val="FFFFFF"/>
              </a:solidFill>
            </a:ln>
            <a:scene3d>
              <a:camera prst="orthographicFront"/>
              <a:lightRig rig="freezing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9654" y="4592140"/>
            <a:ext cx="690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BLOKÁDA GANGLION STELLATUM V NEMOCNICI AGEL TŘINEC PODLESÍ</a:t>
            </a:r>
            <a:endParaRPr lang="cs-CZ" sz="26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4909830"/>
            <a:ext cx="369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4,5 ROKU;  102 VÝKONŮ;  5 INDIKACÍ</a:t>
            </a:r>
            <a:endParaRPr lang="cs-CZ" sz="26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5236006"/>
            <a:ext cx="612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 VÁŽNÁ ( ALE DOČASNÁ) KOMPLIKACE, HLEDÁNÍ ENDPOINTU</a:t>
            </a:r>
            <a:endParaRPr lang="cs-CZ" sz="26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582908-D79D-4795-8608-A7E80FC24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528" y="-2658"/>
            <a:ext cx="3959439" cy="1209587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30352F04-B4A2-430D-A9C3-906948DD9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263"/>
            <a:ext cx="31432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A78C2367-0DCD-47B6-857F-1DC0B326837A}"/>
              </a:ext>
            </a:extLst>
          </p:cNvPr>
          <p:cNvSpPr txBox="1"/>
          <p:nvPr/>
        </p:nvSpPr>
        <p:spPr>
          <a:xfrm>
            <a:off x="967563" y="5669359"/>
            <a:ext cx="73488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prstClr val="white"/>
                </a:solidFill>
              </a:rPr>
              <a:t>Otakar Jiravský</a:t>
            </a:r>
          </a:p>
          <a:p>
            <a:r>
              <a:rPr lang="cs-CZ" dirty="0"/>
              <a:t>Špaček R., Chovančík J., Škňouřil L., Kubát T., Svobodník A., </a:t>
            </a:r>
            <a:r>
              <a:rPr lang="cs-CZ" dirty="0" err="1"/>
              <a:t>Penhaker</a:t>
            </a:r>
            <a:r>
              <a:rPr lang="cs-CZ" dirty="0"/>
              <a:t> M., </a:t>
            </a:r>
          </a:p>
          <a:p>
            <a:r>
              <a:rPr lang="cs-CZ" dirty="0" err="1"/>
              <a:t>Oczka</a:t>
            </a:r>
            <a:r>
              <a:rPr lang="cs-CZ" dirty="0"/>
              <a:t> D., </a:t>
            </a:r>
            <a:r>
              <a:rPr lang="cs-CZ" dirty="0" err="1"/>
              <a:t>Hlúbik</a:t>
            </a:r>
            <a:r>
              <a:rPr lang="cs-CZ" dirty="0"/>
              <a:t> J., Fiala M.</a:t>
            </a:r>
          </a:p>
          <a:p>
            <a:r>
              <a:rPr lang="cs-CZ" sz="1200" dirty="0">
                <a:solidFill>
                  <a:prstClr val="white"/>
                </a:solidFill>
              </a:rPr>
              <a:t>Nemocnice Agel Třinec Podlesí, LF MUNI Brno, VŠB Ostrava, Neuron medical-Centrum kardiovaskulární péče Brno</a:t>
            </a:r>
          </a:p>
          <a:p>
            <a:endParaRPr lang="cs-CZ" sz="2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8.33333E-7 -1.00092 " pathEditMode="relative" rAng="0" ptsTypes="AA">
                                      <p:cBhvr>
                                        <p:cTn id="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4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5C27BCD3-5389-43FD-B07E-441DB4C6DDB1}"/>
              </a:ext>
            </a:extLst>
          </p:cNvPr>
          <p:cNvSpPr txBox="1"/>
          <p:nvPr/>
        </p:nvSpPr>
        <p:spPr>
          <a:xfrm>
            <a:off x="7618095" y="5680218"/>
            <a:ext cx="1525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15"/>
            <a:r>
              <a:rPr lang="cs-CZ" sz="900" dirty="0">
                <a:solidFill>
                  <a:srgbClr val="44546A">
                    <a:lumMod val="50000"/>
                  </a:srgbClr>
                </a:solidFill>
                <a:latin typeface="Arial"/>
                <a:ea typeface="Calibri" panose="020F0502020204030204" pitchFamily="34" charset="0"/>
              </a:rPr>
              <a:t>Chi-squared test for categorial parametrs</a:t>
            </a:r>
            <a:endParaRPr lang="cs-CZ" sz="900" dirty="0">
              <a:solidFill>
                <a:srgbClr val="44546A">
                  <a:lumMod val="50000"/>
                </a:srgbClr>
              </a:solidFill>
              <a:latin typeface="Arial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539538D-262D-44D0-90F1-3C2A4A75D557}"/>
              </a:ext>
            </a:extLst>
          </p:cNvPr>
          <p:cNvGrpSpPr/>
          <p:nvPr/>
        </p:nvGrpSpPr>
        <p:grpSpPr>
          <a:xfrm>
            <a:off x="1064022" y="5639470"/>
            <a:ext cx="5348209" cy="64064"/>
            <a:chOff x="4120039" y="775555"/>
            <a:chExt cx="6630411" cy="88939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9FCF3B6-344B-4E1B-89E4-E3647A5B0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5691" y="816647"/>
              <a:ext cx="6501933" cy="15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F222399-05D5-4F66-8380-49C5DFB3199F}"/>
                </a:ext>
              </a:extLst>
            </p:cNvPr>
            <p:cNvSpPr/>
            <p:nvPr/>
          </p:nvSpPr>
          <p:spPr>
            <a:xfrm>
              <a:off x="4120039" y="775555"/>
              <a:ext cx="85652" cy="8218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A113EB7-9123-4BE7-BCF7-FFD1656755ED}"/>
                </a:ext>
              </a:extLst>
            </p:cNvPr>
            <p:cNvSpPr/>
            <p:nvPr/>
          </p:nvSpPr>
          <p:spPr>
            <a:xfrm>
              <a:off x="10664798" y="782310"/>
              <a:ext cx="85652" cy="8218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4B1A705-751B-485F-A4A8-CC5E480E9A7A}"/>
              </a:ext>
            </a:extLst>
          </p:cNvPr>
          <p:cNvGraphicFramePr>
            <a:graphicFrameLocks noGrp="1"/>
          </p:cNvGraphicFramePr>
          <p:nvPr/>
        </p:nvGraphicFramePr>
        <p:xfrm>
          <a:off x="664083" y="919713"/>
          <a:ext cx="6954012" cy="43931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25346">
                  <a:extLst>
                    <a:ext uri="{9D8B030D-6E8A-4147-A177-3AD203B41FA5}">
                      <a16:colId xmlns:a16="http://schemas.microsoft.com/office/drawing/2014/main" val="2493757084"/>
                    </a:ext>
                  </a:extLst>
                </a:gridCol>
                <a:gridCol w="692658">
                  <a:extLst>
                    <a:ext uri="{9D8B030D-6E8A-4147-A177-3AD203B41FA5}">
                      <a16:colId xmlns:a16="http://schemas.microsoft.com/office/drawing/2014/main" val="3385196634"/>
                    </a:ext>
                  </a:extLst>
                </a:gridCol>
                <a:gridCol w="1159002">
                  <a:extLst>
                    <a:ext uri="{9D8B030D-6E8A-4147-A177-3AD203B41FA5}">
                      <a16:colId xmlns:a16="http://schemas.microsoft.com/office/drawing/2014/main" val="1888898943"/>
                    </a:ext>
                  </a:extLst>
                </a:gridCol>
                <a:gridCol w="1159002">
                  <a:extLst>
                    <a:ext uri="{9D8B030D-6E8A-4147-A177-3AD203B41FA5}">
                      <a16:colId xmlns:a16="http://schemas.microsoft.com/office/drawing/2014/main" val="2876287546"/>
                    </a:ext>
                  </a:extLst>
                </a:gridCol>
                <a:gridCol w="1361153">
                  <a:extLst>
                    <a:ext uri="{9D8B030D-6E8A-4147-A177-3AD203B41FA5}">
                      <a16:colId xmlns:a16="http://schemas.microsoft.com/office/drawing/2014/main" val="2022069225"/>
                    </a:ext>
                  </a:extLst>
                </a:gridCol>
                <a:gridCol w="956851">
                  <a:extLst>
                    <a:ext uri="{9D8B030D-6E8A-4147-A177-3AD203B41FA5}">
                      <a16:colId xmlns:a16="http://schemas.microsoft.com/office/drawing/2014/main" val="2839175708"/>
                    </a:ext>
                  </a:extLst>
                </a:gridCol>
              </a:tblGrid>
              <a:tr h="26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Responders (N=42)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Partial responders (N=11)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Non-responders (N=5)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b"/>
                </a:tc>
                <a:extLst>
                  <a:ext uri="{0D108BD9-81ED-4DB2-BD59-A6C34878D82A}">
                    <a16:rowId xmlns:a16="http://schemas.microsoft.com/office/drawing/2014/main" val="2589190772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Parameter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Category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N (%)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N (%)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N (%)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p-value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 anchor="ctr"/>
                </a:tc>
                <a:extLst>
                  <a:ext uri="{0D108BD9-81ED-4DB2-BD59-A6C34878D82A}">
                    <a16:rowId xmlns:a16="http://schemas.microsoft.com/office/drawing/2014/main" val="2473149578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AMIODARONE 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Yes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35 (83.3)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10 (90.9)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5 (100)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0.3699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extLst>
                  <a:ext uri="{0D108BD9-81ED-4DB2-BD59-A6C34878D82A}">
                    <a16:rowId xmlns:a16="http://schemas.microsoft.com/office/drawing/2014/main" val="1435296974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No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7 (16.7)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(9.1)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23598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BASAL_RHYTHM 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AF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19 (45.2)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4 (36.4)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(20.0)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0.4954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extLst>
                  <a:ext uri="{0D108BD9-81ED-4DB2-BD59-A6C34878D82A}">
                    <a16:rowId xmlns:a16="http://schemas.microsoft.com/office/drawing/2014/main" val="2930023125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SR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23 (54.8)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7 (63.6)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4 (80.0)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86917"/>
                  </a:ext>
                </a:extLst>
              </a:tr>
              <a:tr h="262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CARDIAC_INVOLMENT_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cs-CZ" sz="800" dirty="0">
                          <a:effectLst/>
                        </a:rPr>
                        <a:t>LOCALIZATION 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RV+INF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18 (42.9)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5 (45.5)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 (40.0)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0.5833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extLst>
                  <a:ext uri="{0D108BD9-81ED-4DB2-BD59-A6C34878D82A}">
                    <a16:rowId xmlns:a16="http://schemas.microsoft.com/office/drawing/2014/main" val="2152736307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ANT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13 (30.1)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2 (18.2)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09150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LAT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3 (7.1)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(9.1)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1 (20.0)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53707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SEP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 (4.8)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 (18.2)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(20.0)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50185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OTHER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6 (14.3)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(9.1)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1 (20.0)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09598"/>
                  </a:ext>
                </a:extLst>
              </a:tr>
              <a:tr h="262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CARDIAC_INVOLVEMENT__</a:t>
                      </a:r>
                      <a:r>
                        <a:rPr lang="de-DE" sz="800" dirty="0">
                          <a:effectLst/>
                        </a:rPr>
                        <a:t> </a:t>
                      </a:r>
                      <a:r>
                        <a:rPr lang="cs-CZ" sz="800" dirty="0">
                          <a:effectLst/>
                        </a:rPr>
                        <a:t>ETIOLOGY 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HOCM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(2.4)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0.8434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extLst>
                  <a:ext uri="{0D108BD9-81ED-4DB2-BD59-A6C34878D82A}">
                    <a16:rowId xmlns:a16="http://schemas.microsoft.com/office/drawing/2014/main" val="1844975710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ICMY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27 (64.3)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7 (63.6)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2 (40.0)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65161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LQT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(2.4)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88961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NICM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13 (30.1)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4 (36.4)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3 (60.0)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801513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CAUSE_DIRECT 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AHF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6 (14.3)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0.3741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extLst>
                  <a:ext uri="{0D108BD9-81ED-4DB2-BD59-A6C34878D82A}">
                    <a16:rowId xmlns:a16="http://schemas.microsoft.com/office/drawing/2014/main" val="12093631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AMI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 (4.8)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 (18.2)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50659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Unknown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34 (80.9)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9 (81.8)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5 (100)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64055"/>
                  </a:ext>
                </a:extLst>
              </a:tr>
              <a:tr h="170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DIABETES MELLITUS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Yes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16 (38.1)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1 (9.1)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 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0.0219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73968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 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No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26 (61.9)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10 (90.9)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b="1" dirty="0">
                          <a:effectLst/>
                        </a:rPr>
                        <a:t>5 (100)</a:t>
                      </a:r>
                      <a:endParaRPr lang="cs-CZ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702808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GENDER 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Male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35 (83.3)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9 (81.8)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5 (100)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0.4097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extLst>
                  <a:ext uri="{0D108BD9-81ED-4DB2-BD59-A6C34878D82A}">
                    <a16:rowId xmlns:a16="http://schemas.microsoft.com/office/drawing/2014/main" val="3049268447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Female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7 (16.7)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 (18.2)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980603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VA_TYPE 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MIX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(2.4)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 (18.2)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0.3279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extLst>
                  <a:ext uri="{0D108BD9-81ED-4DB2-BD59-A6C34878D82A}">
                    <a16:rowId xmlns:a16="http://schemas.microsoft.com/office/drawing/2014/main" val="2722664285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MMV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32 (76.2)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8 (72.7)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5 (100)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940364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MPV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7 (16.7)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1 (9.1)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41162"/>
                  </a:ext>
                </a:extLst>
              </a:tr>
              <a:tr h="156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VF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2 (4.8)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" marR="5229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5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52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2155-6ADF-4484-87C5-84A0845E9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9D19BE-329F-4EC8-B6BE-83300C4CE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88FE10B0-061A-4726-8A58-700D234D1B89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ANATOMIE</a:t>
            </a:r>
          </a:p>
          <a:p>
            <a:r>
              <a:rPr lang="cs-CZ"/>
              <a:t>EFEKT L vs C</a:t>
            </a:r>
          </a:p>
          <a:p>
            <a:r>
              <a:rPr lang="cs-CZ"/>
              <a:t>INDIKACE</a:t>
            </a:r>
          </a:p>
          <a:p>
            <a:r>
              <a:rPr lang="cs-CZ"/>
              <a:t>SOUBOR</a:t>
            </a:r>
          </a:p>
          <a:p>
            <a:r>
              <a:rPr lang="cs-CZ"/>
              <a:t>BOUŘE</a:t>
            </a:r>
          </a:p>
          <a:p>
            <a:r>
              <a:rPr lang="cs-CZ"/>
              <a:t>ENDPOINT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CBC460-F401-4FF3-A4C5-CDB9514FD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7200"/>
            <a:ext cx="7272808" cy="561192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F010406-F435-4A3C-BF97-99A5D217A3A3}"/>
              </a:ext>
            </a:extLst>
          </p:cNvPr>
          <p:cNvSpPr/>
          <p:nvPr/>
        </p:nvSpPr>
        <p:spPr>
          <a:xfrm>
            <a:off x="179512" y="1927225"/>
            <a:ext cx="6984776" cy="565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6E13E37-3F38-4A3A-9C4F-324AC8412A1E}"/>
              </a:ext>
            </a:extLst>
          </p:cNvPr>
          <p:cNvSpPr/>
          <p:nvPr/>
        </p:nvSpPr>
        <p:spPr>
          <a:xfrm>
            <a:off x="179512" y="3320529"/>
            <a:ext cx="6984776" cy="757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1CA599D-4B7F-4A9F-A6B1-E300F8B72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00" y="995216"/>
            <a:ext cx="8207370" cy="4161976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242388A1-2922-4A7D-BD8B-095FE094718A}"/>
              </a:ext>
            </a:extLst>
          </p:cNvPr>
          <p:cNvSpPr/>
          <p:nvPr/>
        </p:nvSpPr>
        <p:spPr>
          <a:xfrm>
            <a:off x="435496" y="2341041"/>
            <a:ext cx="7794536" cy="6898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21C4AE7-0207-4154-91DF-2E462795F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26" y="2061975"/>
            <a:ext cx="8625395" cy="30232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2661E2F-650D-4948-845E-421304A48117}"/>
              </a:ext>
            </a:extLst>
          </p:cNvPr>
          <p:cNvSpPr txBox="1"/>
          <p:nvPr/>
        </p:nvSpPr>
        <p:spPr>
          <a:xfrm>
            <a:off x="5220072" y="6090975"/>
            <a:ext cx="3705587" cy="7386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Respondér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– </a:t>
            </a:r>
            <a:endParaRPr lang="cs-CZ" sz="1050" i="1" dirty="0"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kumulativně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0 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šoků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od Day 2 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dále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do dimise/8.den/RFA a 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zároveň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ATP ≤3 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denně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v Day 2 a 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dále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do dimise/8.den/RFA, 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ostatní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jsou</a:t>
            </a:r>
            <a:r>
              <a:rPr lang="en-US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nonre</a:t>
            </a:r>
            <a:r>
              <a:rPr lang="cs-CZ" sz="1050" i="1" dirty="0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1050" i="1" dirty="0" err="1"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pondéři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491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2155-6ADF-4484-87C5-84A0845E9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C4E30F1D-1202-4635-82B1-195D080D5258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ANATOMIE</a:t>
            </a:r>
          </a:p>
          <a:p>
            <a:r>
              <a:rPr lang="cs-CZ"/>
              <a:t>EFEKT L vs C</a:t>
            </a:r>
          </a:p>
          <a:p>
            <a:r>
              <a:rPr lang="cs-CZ"/>
              <a:t>INDIKACE</a:t>
            </a:r>
          </a:p>
          <a:p>
            <a:r>
              <a:rPr lang="cs-CZ"/>
              <a:t>SOUBOR</a:t>
            </a:r>
          </a:p>
          <a:p>
            <a:r>
              <a:rPr lang="cs-CZ"/>
              <a:t>BOUŘE</a:t>
            </a:r>
          </a:p>
          <a:p>
            <a:r>
              <a:rPr lang="cs-CZ"/>
              <a:t>ENDPOINT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8FAE13B-2CD7-4701-9CD3-1CB1278BB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0" y="0"/>
            <a:ext cx="6228184" cy="301073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BCB69A-8ACA-4377-B717-6069CABBA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33151"/>
            <a:ext cx="3714750" cy="36480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FD9B1AB-E5EF-4CA7-AFF7-60C771E98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127" y="3043819"/>
            <a:ext cx="4993754" cy="32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27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C4E30F1D-1202-4635-82B1-195D080D5258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ANATOMIE</a:t>
            </a:r>
          </a:p>
          <a:p>
            <a:r>
              <a:rPr lang="cs-CZ"/>
              <a:t>EFEKT L vs C</a:t>
            </a:r>
          </a:p>
          <a:p>
            <a:r>
              <a:rPr lang="cs-CZ"/>
              <a:t>INDIKACE</a:t>
            </a:r>
          </a:p>
          <a:p>
            <a:r>
              <a:rPr lang="cs-CZ"/>
              <a:t>SOUBOR</a:t>
            </a:r>
          </a:p>
          <a:p>
            <a:r>
              <a:rPr lang="cs-CZ"/>
              <a:t>BOUŘE</a:t>
            </a:r>
          </a:p>
          <a:p>
            <a:r>
              <a:rPr lang="cs-CZ"/>
              <a:t>ENDPOINT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657C9C-665F-4F7D-BF4D-9B9F0AA88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030458"/>
            <a:ext cx="5200650" cy="516255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B2CCCB-B1E8-43DD-AB60-740D9CD9B0F9}"/>
              </a:ext>
            </a:extLst>
          </p:cNvPr>
          <p:cNvSpPr txBox="1"/>
          <p:nvPr/>
        </p:nvSpPr>
        <p:spPr>
          <a:xfrm>
            <a:off x="101290" y="106908"/>
            <a:ext cx="592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ENDPOINT BSG – SPEKTRÁLNÍ BIOIMPEDANCE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6C492D2-EE91-455F-9A30-E22F892DE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234" y="127337"/>
            <a:ext cx="2901844" cy="44811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ECAB377-39F6-4C02-B8E8-33860EFCC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67" y="925161"/>
            <a:ext cx="5399234" cy="3420376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F1C5471F-4F39-439C-AF5A-FF613A8950CE}"/>
              </a:ext>
            </a:extLst>
          </p:cNvPr>
          <p:cNvSpPr txBox="1"/>
          <p:nvPr/>
        </p:nvSpPr>
        <p:spPr>
          <a:xfrm>
            <a:off x="131817" y="5236861"/>
            <a:ext cx="6896568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Prvotní analýzy: změna fázového úhlu o 5%</a:t>
            </a:r>
          </a:p>
          <a:p>
            <a:r>
              <a:rPr lang="cs-CZ" dirty="0">
                <a:solidFill>
                  <a:srgbClr val="FF0000"/>
                </a:solidFill>
              </a:rPr>
              <a:t>Cíl: prototyp jednoúčelového zařízení signalizujícího signifikantní změnu</a:t>
            </a:r>
          </a:p>
        </p:txBody>
      </p:sp>
    </p:spTree>
    <p:extLst>
      <p:ext uri="{BB962C8B-B14F-4D97-AF65-F5344CB8AC3E}">
        <p14:creationId xmlns:p14="http://schemas.microsoft.com/office/powerpoint/2010/main" val="4087359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C4E30F1D-1202-4635-82B1-195D080D5258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ANATOMIE</a:t>
            </a:r>
          </a:p>
          <a:p>
            <a:r>
              <a:rPr lang="cs-CZ" dirty="0"/>
              <a:t>EFEKT L vs C</a:t>
            </a:r>
          </a:p>
          <a:p>
            <a:r>
              <a:rPr lang="cs-CZ" dirty="0"/>
              <a:t>INDIKACE</a:t>
            </a:r>
          </a:p>
          <a:p>
            <a:r>
              <a:rPr lang="cs-CZ" dirty="0"/>
              <a:t>SOUBOR</a:t>
            </a:r>
          </a:p>
          <a:p>
            <a:r>
              <a:rPr lang="cs-CZ" dirty="0"/>
              <a:t>BOUŘE</a:t>
            </a:r>
          </a:p>
          <a:p>
            <a:r>
              <a:rPr lang="cs-CZ" dirty="0"/>
              <a:t>ENDPOINT</a:t>
            </a:r>
          </a:p>
          <a:p>
            <a:r>
              <a:rPr lang="cs-CZ" dirty="0">
                <a:solidFill>
                  <a:srgbClr val="FF0000"/>
                </a:solidFill>
              </a:rPr>
              <a:t>KOMPLIKACE</a:t>
            </a:r>
          </a:p>
          <a:p>
            <a:endParaRPr lang="cs-CZ" dirty="0"/>
          </a:p>
        </p:txBody>
      </p:sp>
      <p:pic>
        <p:nvPicPr>
          <p:cNvPr id="2050" name="Picture 2" descr="Post extubation stridor due to bilateral vocal cord palsy fo">
            <a:extLst>
              <a:ext uri="{FF2B5EF4-FFF2-40B4-BE49-F238E27FC236}">
                <a16:creationId xmlns:a16="http://schemas.microsoft.com/office/drawing/2014/main" id="{EE2A26A5-FC4C-4182-8725-D5390823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CDF990B-166B-4926-B6B0-D5B3597EF489}"/>
              </a:ext>
            </a:extLst>
          </p:cNvPr>
          <p:cNvSpPr txBox="1"/>
          <p:nvPr/>
        </p:nvSpPr>
        <p:spPr>
          <a:xfrm>
            <a:off x="179512" y="375028"/>
            <a:ext cx="155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Bilaterální BSG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39F3BE76-BC6A-4102-AD0C-4D6166247A82}"/>
              </a:ext>
            </a:extLst>
          </p:cNvPr>
          <p:cNvSpPr/>
          <p:nvPr/>
        </p:nvSpPr>
        <p:spPr>
          <a:xfrm>
            <a:off x="1043608" y="764985"/>
            <a:ext cx="792088" cy="216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B387B45-A710-4E38-B36B-3D9CDFE785B0}"/>
              </a:ext>
            </a:extLst>
          </p:cNvPr>
          <p:cNvSpPr txBox="1"/>
          <p:nvPr/>
        </p:nvSpPr>
        <p:spPr>
          <a:xfrm>
            <a:off x="1439652" y="1048503"/>
            <a:ext cx="260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Bilaterální paréza hlasivek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244A9849-20C3-4EA8-AD37-1D91BFFC9765}"/>
              </a:ext>
            </a:extLst>
          </p:cNvPr>
          <p:cNvSpPr/>
          <p:nvPr/>
        </p:nvSpPr>
        <p:spPr>
          <a:xfrm>
            <a:off x="2123729" y="1417835"/>
            <a:ext cx="792088" cy="216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1B7D1BC-50B4-40FE-B511-2B44ACF35F08}"/>
              </a:ext>
            </a:extLst>
          </p:cNvPr>
          <p:cNvSpPr txBox="1"/>
          <p:nvPr/>
        </p:nvSpPr>
        <p:spPr>
          <a:xfrm>
            <a:off x="2606078" y="1663981"/>
            <a:ext cx="168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24 hodin UPV</a:t>
            </a:r>
          </a:p>
        </p:txBody>
      </p:sp>
    </p:spTree>
    <p:extLst>
      <p:ext uri="{BB962C8B-B14F-4D97-AF65-F5344CB8AC3E}">
        <p14:creationId xmlns:p14="http://schemas.microsoft.com/office/powerpoint/2010/main" val="473167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1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2155-6ADF-4484-87C5-84A0845E9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6290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BLOKÁDA GANGLION STELLATUM V NEMOCNICI AGEL TŘINEC PODLESÍ</a:t>
            </a:r>
            <a:br>
              <a:rPr lang="cs-CZ" sz="6000" dirty="0">
                <a:solidFill>
                  <a:prstClr val="white"/>
                </a:solidFill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9D19BE-329F-4EC8-B6BE-83300C4CE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1676400"/>
            <a:ext cx="792088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2400" b="1" dirty="0"/>
              <a:t>4,5 ROKU;  102 VÝKONŮ;  5 INDIKACÍ</a:t>
            </a:r>
          </a:p>
          <a:p>
            <a:pPr algn="l"/>
            <a:r>
              <a:rPr lang="cs-CZ" sz="2000" b="1" dirty="0"/>
              <a:t>1 VÁŽNÁ ( ALE DOČASNÁ) KOMPLIKACE, HLEDÁNÍ ENDPOINTU</a:t>
            </a:r>
          </a:p>
          <a:p>
            <a:pPr algn="l"/>
            <a:endParaRPr lang="cs-CZ" sz="2000" b="1" dirty="0"/>
          </a:p>
          <a:p>
            <a:pPr algn="l"/>
            <a:r>
              <a:rPr lang="cs-CZ" sz="1200" dirty="0">
                <a:solidFill>
                  <a:prstClr val="white"/>
                </a:solidFill>
              </a:rPr>
              <a:t>Otakar Jiravský</a:t>
            </a:r>
          </a:p>
          <a:p>
            <a:pPr algn="l"/>
            <a:r>
              <a:rPr lang="cs-CZ" sz="1200" dirty="0"/>
              <a:t>Špaček R., Chovančík J., Škňouřil L., Kubát T., Svobodník A., </a:t>
            </a:r>
            <a:r>
              <a:rPr lang="cs-CZ" sz="1200" dirty="0" err="1"/>
              <a:t>Penhaker</a:t>
            </a:r>
            <a:r>
              <a:rPr lang="cs-CZ" sz="1200" dirty="0"/>
              <a:t> M., </a:t>
            </a:r>
          </a:p>
          <a:p>
            <a:pPr algn="l"/>
            <a:r>
              <a:rPr lang="cs-CZ" sz="1200" dirty="0" err="1"/>
              <a:t>Oczka</a:t>
            </a:r>
            <a:r>
              <a:rPr lang="cs-CZ" sz="1200" dirty="0"/>
              <a:t> D., </a:t>
            </a:r>
            <a:r>
              <a:rPr lang="cs-CZ" sz="1200" dirty="0" err="1"/>
              <a:t>Hlúbik</a:t>
            </a:r>
            <a:r>
              <a:rPr lang="cs-CZ" sz="1200" dirty="0"/>
              <a:t> J., Fiala M.</a:t>
            </a:r>
          </a:p>
          <a:p>
            <a:pPr algn="l"/>
            <a:r>
              <a:rPr lang="cs-CZ" sz="1100" dirty="0">
                <a:solidFill>
                  <a:prstClr val="white"/>
                </a:solidFill>
              </a:rPr>
              <a:t>Nemocnice Agel Třinec Podlesí, LF MUNI Brno, VŠB Ostrava, Neuron medical-Centrum kardiovaskulární péče Brno</a:t>
            </a:r>
          </a:p>
          <a:p>
            <a:pPr algn="l"/>
            <a:endParaRPr lang="cs-CZ" sz="4800" dirty="0">
              <a:solidFill>
                <a:prstClr val="white"/>
              </a:solidFill>
            </a:endParaRPr>
          </a:p>
          <a:p>
            <a:endParaRPr lang="cs-CZ" sz="4400" dirty="0">
              <a:solidFill>
                <a:prstClr val="white"/>
              </a:solidFill>
            </a:endParaRPr>
          </a:p>
          <a:p>
            <a:endParaRPr lang="cs-CZ" dirty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ogers adoption curve describes the acceptance of a new technology. Life Sciences is still in the Early Adopters phase for accepting principles of data readiness. ">
            <a:extLst>
              <a:ext uri="{FF2B5EF4-FFF2-40B4-BE49-F238E27FC236}">
                <a16:creationId xmlns:a16="http://schemas.microsoft.com/office/drawing/2014/main" id="{667C952A-A03B-4607-BCFC-DBBB33B4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3442278"/>
            <a:ext cx="51149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625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386179" y="2110076"/>
          <a:ext cx="8316157" cy="345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/>
                      <a:endParaRPr lang="cs-CZ" sz="12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338237">
                <a:tc>
                  <a:txBody>
                    <a:bodyPr/>
                    <a:lstStyle/>
                    <a:p>
                      <a:pPr algn="l"/>
                      <a:r>
                        <a:rPr lang="cs-CZ" sz="1200" b="0" dirty="0"/>
                        <a:t>Zaměstnanecký poměr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Vlastník / akcionář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Konzultant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Přednášková činnost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Člen poradních sborů (</a:t>
                      </a:r>
                      <a:r>
                        <a:rPr lang="cs-CZ" sz="1200" dirty="0" err="1"/>
                        <a:t>advisory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boards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418504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Podpora výzkumu / granty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cs-CZ" sz="1200" dirty="0"/>
                        <a:t>Jiné honoráře (např. za klinické studie či registry)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857250"/>
            <a:ext cx="9144000" cy="11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F9D19BE-329F-4EC8-B6BE-83300C4CE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184" y="934953"/>
            <a:ext cx="2480320" cy="4639755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cs-CZ" dirty="0"/>
              <a:t>ANATOMIE</a:t>
            </a:r>
          </a:p>
          <a:p>
            <a:r>
              <a:rPr lang="cs-CZ" dirty="0"/>
              <a:t>EFEKT L vs C</a:t>
            </a:r>
          </a:p>
          <a:p>
            <a:r>
              <a:rPr lang="cs-CZ" dirty="0"/>
              <a:t>INDIKACE</a:t>
            </a:r>
          </a:p>
          <a:p>
            <a:r>
              <a:rPr lang="cs-CZ" dirty="0"/>
              <a:t>SOUBOR</a:t>
            </a:r>
          </a:p>
          <a:p>
            <a:r>
              <a:rPr lang="cs-CZ" dirty="0"/>
              <a:t>BOUŘE</a:t>
            </a:r>
          </a:p>
          <a:p>
            <a:r>
              <a:rPr lang="cs-CZ" dirty="0"/>
              <a:t>ENDPOINT</a:t>
            </a:r>
          </a:p>
          <a:p>
            <a:endParaRPr lang="cs-CZ" dirty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BB58D2-516A-4D95-91EB-13D9F1B5D46D}"/>
              </a:ext>
            </a:extLst>
          </p:cNvPr>
          <p:cNvSpPr txBox="1"/>
          <p:nvPr/>
        </p:nvSpPr>
        <p:spPr>
          <a:xfrm>
            <a:off x="971600" y="938793"/>
            <a:ext cx="180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AGENDA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5143B06-1E16-4B24-965E-D4FE9B747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40768"/>
            <a:ext cx="5948404" cy="3345977"/>
          </a:xfrm>
          <a:prstGeom prst="rect">
            <a:avLst/>
          </a:prstGeom>
        </p:spPr>
      </p:pic>
      <p:pic>
        <p:nvPicPr>
          <p:cNvPr id="5122" name="Picture 2" descr="anatomy of stellate ganglion and related structures">
            <a:extLst>
              <a:ext uri="{FF2B5EF4-FFF2-40B4-BE49-F238E27FC236}">
                <a16:creationId xmlns:a16="http://schemas.microsoft.com/office/drawing/2014/main" id="{861397B5-9CA0-432C-BA75-605B60D4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4953"/>
            <a:ext cx="5948404" cy="46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54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2155-6ADF-4484-87C5-84A0845E9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9D19BE-329F-4EC8-B6BE-83300C4CE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C172C7C1-A2AC-48AC-BF22-8B884710FBB6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ANATOMIE</a:t>
            </a:r>
          </a:p>
          <a:p>
            <a:r>
              <a:rPr lang="cs-CZ"/>
              <a:t>EFEKT L vs C</a:t>
            </a:r>
          </a:p>
          <a:p>
            <a:r>
              <a:rPr lang="cs-CZ"/>
              <a:t>INDIKACE</a:t>
            </a:r>
          </a:p>
          <a:p>
            <a:r>
              <a:rPr lang="cs-CZ"/>
              <a:t>SOUBOR</a:t>
            </a:r>
          </a:p>
          <a:p>
            <a:r>
              <a:rPr lang="cs-CZ"/>
              <a:t>BOUŘE</a:t>
            </a:r>
          </a:p>
          <a:p>
            <a:r>
              <a:rPr lang="cs-CZ"/>
              <a:t>ENDPOINT</a:t>
            </a:r>
          </a:p>
          <a:p>
            <a:endParaRPr lang="cs-CZ" dirty="0"/>
          </a:p>
        </p:txBody>
      </p:sp>
      <p:pic>
        <p:nvPicPr>
          <p:cNvPr id="1026" name="Picture 2" descr="How Can Non-invasive Stellate Ganglion Block Help You? | by Dr. Sean  Peters, D.C. | Medium">
            <a:extLst>
              <a:ext uri="{FF2B5EF4-FFF2-40B4-BE49-F238E27FC236}">
                <a16:creationId xmlns:a16="http://schemas.microsoft.com/office/drawing/2014/main" id="{60560A9C-74BE-4656-8A10-B300D88EC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9" y="921645"/>
            <a:ext cx="4759915" cy="460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21053FA-8989-4195-8F1E-5A6932C6C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66" y="18675"/>
            <a:ext cx="4640560" cy="615766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AA919E4-A29F-4406-9AC1-08E4793AF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043" y="164134"/>
            <a:ext cx="3000375" cy="28575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F7D1793-438A-4E58-B40C-3C8B3608C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115" y="164134"/>
            <a:ext cx="2363955" cy="528726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577BDD1-4226-4B1E-83C9-776B57187C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025" y="2511207"/>
            <a:ext cx="4607829" cy="3665134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6FB3F9-FB03-4873-8D21-4AF52E599C8A}"/>
              </a:ext>
            </a:extLst>
          </p:cNvPr>
          <p:cNvSpPr txBox="1"/>
          <p:nvPr/>
        </p:nvSpPr>
        <p:spPr>
          <a:xfrm>
            <a:off x="5515337" y="5841537"/>
            <a:ext cx="367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Pradeep</a:t>
            </a:r>
            <a:r>
              <a:rPr lang="cs-CZ" sz="1600" dirty="0"/>
              <a:t> S. </a:t>
            </a:r>
            <a:r>
              <a:rPr lang="cs-CZ" sz="1600" dirty="0" err="1"/>
              <a:t>Rajendran</a:t>
            </a:r>
            <a:r>
              <a:rPr lang="cs-CZ" sz="1600" dirty="0"/>
              <a:t>: </a:t>
            </a:r>
            <a:r>
              <a:rPr lang="cs-CZ" sz="1600" dirty="0" err="1"/>
              <a:t>Nature</a:t>
            </a:r>
            <a:r>
              <a:rPr lang="cs-CZ" sz="1600" dirty="0"/>
              <a:t> comm.2021</a:t>
            </a:r>
          </a:p>
        </p:txBody>
      </p:sp>
    </p:spTree>
    <p:extLst>
      <p:ext uri="{BB962C8B-B14F-4D97-AF65-F5344CB8AC3E}">
        <p14:creationId xmlns:p14="http://schemas.microsoft.com/office/powerpoint/2010/main" val="762878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2155-6ADF-4484-87C5-84A0845E9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96" y="934952"/>
            <a:ext cx="5504656" cy="980030"/>
          </a:xfrm>
          <a:ln>
            <a:solidFill>
              <a:schemeClr val="accent1"/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cs-CZ" sz="2000" dirty="0"/>
              <a:t>Potlačení sensoriky</a:t>
            </a:r>
            <a:br>
              <a:rPr lang="cs-CZ" sz="2000" dirty="0"/>
            </a:br>
            <a:r>
              <a:rPr lang="cs-CZ" sz="2000" dirty="0"/>
              <a:t> - ischemie myokardu</a:t>
            </a:r>
            <a:br>
              <a:rPr lang="cs-CZ" sz="2000" dirty="0"/>
            </a:br>
            <a:r>
              <a:rPr lang="cs-CZ" sz="2000" dirty="0"/>
              <a:t> - bolest v segmentu C8-Th2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9D19BE-329F-4EC8-B6BE-83300C4CE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244" y="2102702"/>
            <a:ext cx="5504656" cy="197436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000" dirty="0"/>
              <a:t>Potlačení adrenergní aktivace</a:t>
            </a:r>
          </a:p>
          <a:p>
            <a:pPr algn="l"/>
            <a:r>
              <a:rPr lang="cs-CZ" sz="2000" dirty="0"/>
              <a:t> - </a:t>
            </a:r>
            <a:r>
              <a:rPr lang="cs-CZ" sz="2000" dirty="0" err="1"/>
              <a:t>hyperhydroza</a:t>
            </a:r>
            <a:endParaRPr lang="cs-CZ" sz="2000" dirty="0"/>
          </a:p>
          <a:p>
            <a:pPr algn="l"/>
            <a:r>
              <a:rPr lang="cs-CZ" sz="2000" dirty="0"/>
              <a:t> - ischemie horní končetiny</a:t>
            </a:r>
          </a:p>
          <a:p>
            <a:pPr algn="l"/>
            <a:r>
              <a:rPr lang="cs-CZ" sz="2000" dirty="0"/>
              <a:t> - komorové arytmie</a:t>
            </a:r>
          </a:p>
          <a:p>
            <a:pPr algn="l"/>
            <a:r>
              <a:rPr lang="cs-CZ" sz="2000" dirty="0"/>
              <a:t> - (</a:t>
            </a:r>
            <a:r>
              <a:rPr lang="cs-CZ" sz="2000" dirty="0" err="1"/>
              <a:t>katecholaminsensitivní</a:t>
            </a:r>
            <a:r>
              <a:rPr lang="cs-CZ" sz="2000" dirty="0"/>
              <a:t>) síňové arytmie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965A1E60-37D9-4DED-B9B3-0D680A75844E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ANATOMIE</a:t>
            </a:r>
          </a:p>
          <a:p>
            <a:r>
              <a:rPr lang="cs-CZ" dirty="0"/>
              <a:t>EFEKT L vs C</a:t>
            </a:r>
          </a:p>
          <a:p>
            <a:r>
              <a:rPr lang="cs-CZ" dirty="0"/>
              <a:t>INDIKACE</a:t>
            </a:r>
          </a:p>
          <a:p>
            <a:r>
              <a:rPr lang="cs-CZ" dirty="0"/>
              <a:t>SOUBOR</a:t>
            </a:r>
          </a:p>
          <a:p>
            <a:r>
              <a:rPr lang="cs-CZ" dirty="0"/>
              <a:t>BOUŘE</a:t>
            </a:r>
          </a:p>
          <a:p>
            <a:r>
              <a:rPr lang="cs-CZ" dirty="0"/>
              <a:t>ENDPOINT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F160F2-AEF1-4640-9C96-41323A786B1E}"/>
              </a:ext>
            </a:extLst>
          </p:cNvPr>
          <p:cNvSpPr txBox="1"/>
          <p:nvPr/>
        </p:nvSpPr>
        <p:spPr>
          <a:xfrm>
            <a:off x="435496" y="408825"/>
            <a:ext cx="4963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LOKÁLNĚ VYSVĚTLITELNÉ EFEKTY BSG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439989-E552-4DB4-B95D-E63CB9F71E45}"/>
              </a:ext>
            </a:extLst>
          </p:cNvPr>
          <p:cNvSpPr txBox="1"/>
          <p:nvPr/>
        </p:nvSpPr>
        <p:spPr>
          <a:xfrm>
            <a:off x="348680" y="4505545"/>
            <a:ext cx="5303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CENTRÁLNĚ VYSVĚTLITELNÉ EFEKTY BSG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814594-8D2A-4F58-99EF-0F4AA45A963B}"/>
              </a:ext>
            </a:extLst>
          </p:cNvPr>
          <p:cNvSpPr txBox="1"/>
          <p:nvPr/>
        </p:nvSpPr>
        <p:spPr>
          <a:xfrm>
            <a:off x="440864" y="4891380"/>
            <a:ext cx="54970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- potlačení úzkosti</a:t>
            </a:r>
          </a:p>
          <a:p>
            <a:r>
              <a:rPr lang="cs-CZ" dirty="0"/>
              <a:t> - snížení emoční složky bolesti</a:t>
            </a:r>
          </a:p>
        </p:txBody>
      </p:sp>
    </p:spTree>
    <p:extLst>
      <p:ext uri="{BB962C8B-B14F-4D97-AF65-F5344CB8AC3E}">
        <p14:creationId xmlns:p14="http://schemas.microsoft.com/office/powerpoint/2010/main" val="1359336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2155-6ADF-4484-87C5-84A0845E9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96" y="934952"/>
            <a:ext cx="5497036" cy="3000092"/>
          </a:xfrm>
          <a:ln>
            <a:solidFill>
              <a:schemeClr val="accent1"/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cs-CZ" sz="2000" dirty="0"/>
              <a:t>- REGIONÁLNÍ ALGICKÝ SYNDROM</a:t>
            </a:r>
            <a:br>
              <a:rPr lang="cs-CZ" sz="2000" dirty="0"/>
            </a:br>
            <a:r>
              <a:rPr lang="cs-CZ" sz="2000" dirty="0"/>
              <a:t>- ISCHEMIE V CÉVNÍM POVODÍ HORNÍ KONČETINY</a:t>
            </a:r>
            <a:br>
              <a:rPr lang="cs-CZ" sz="2000" dirty="0"/>
            </a:br>
            <a:r>
              <a:rPr lang="cs-CZ" sz="2000" dirty="0"/>
              <a:t>- HYPERHYDROZA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- REFRAKTERNÍ ANGINA PECTORIS</a:t>
            </a:r>
            <a:br>
              <a:rPr lang="cs-CZ" sz="2000" dirty="0"/>
            </a:br>
            <a:r>
              <a:rPr lang="cs-CZ" sz="2000" dirty="0"/>
              <a:t>- MALIGNÍ KOMOROVÁ BOUŘE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- (SNÍŽENÍ ROZSAHU AKUTNÍ ISCHEMIE NEREVASK.AIM)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965A1E60-37D9-4DED-B9B3-0D680A75844E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ANATOMIE</a:t>
            </a:r>
          </a:p>
          <a:p>
            <a:r>
              <a:rPr lang="cs-CZ" dirty="0"/>
              <a:t>EFEKT L vs C</a:t>
            </a:r>
          </a:p>
          <a:p>
            <a:r>
              <a:rPr lang="cs-CZ" dirty="0"/>
              <a:t>INDIKACE</a:t>
            </a:r>
          </a:p>
          <a:p>
            <a:r>
              <a:rPr lang="cs-CZ" dirty="0"/>
              <a:t>SOUBOR</a:t>
            </a:r>
          </a:p>
          <a:p>
            <a:r>
              <a:rPr lang="cs-CZ" dirty="0"/>
              <a:t>BOUŘE</a:t>
            </a:r>
          </a:p>
          <a:p>
            <a:r>
              <a:rPr lang="cs-CZ" dirty="0"/>
              <a:t>ENDPOINT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DF160F2-AEF1-4640-9C96-41323A786B1E}"/>
              </a:ext>
            </a:extLst>
          </p:cNvPr>
          <p:cNvSpPr txBox="1"/>
          <p:nvPr/>
        </p:nvSpPr>
        <p:spPr>
          <a:xfrm>
            <a:off x="435496" y="408825"/>
            <a:ext cx="6177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LOKÁLNĚ VYSVĚTLITELNÉ EFEKTY BSG: indikace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439989-E552-4DB4-B95D-E63CB9F71E45}"/>
              </a:ext>
            </a:extLst>
          </p:cNvPr>
          <p:cNvSpPr txBox="1"/>
          <p:nvPr/>
        </p:nvSpPr>
        <p:spPr>
          <a:xfrm>
            <a:off x="348680" y="4505545"/>
            <a:ext cx="651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CENTRÁLNĚ VYSVĚTLITELNÉ EFEKTY BSG: indikace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814594-8D2A-4F58-99EF-0F4AA45A963B}"/>
              </a:ext>
            </a:extLst>
          </p:cNvPr>
          <p:cNvSpPr txBox="1"/>
          <p:nvPr/>
        </p:nvSpPr>
        <p:spPr>
          <a:xfrm>
            <a:off x="440864" y="4891380"/>
            <a:ext cx="549703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 - POSTTRAUMATICKÝ STRESOVÝ SYNDROM</a:t>
            </a:r>
          </a:p>
          <a:p>
            <a:r>
              <a:rPr lang="cs-CZ" dirty="0"/>
              <a:t> - REFRAKTERNÍ MIGRENY</a:t>
            </a:r>
          </a:p>
          <a:p>
            <a:r>
              <a:rPr lang="cs-CZ" dirty="0"/>
              <a:t> - PREMENSTRUAČNÍ SYNDROM</a:t>
            </a:r>
          </a:p>
        </p:txBody>
      </p:sp>
    </p:spTree>
    <p:extLst>
      <p:ext uri="{BB962C8B-B14F-4D97-AF65-F5344CB8AC3E}">
        <p14:creationId xmlns:p14="http://schemas.microsoft.com/office/powerpoint/2010/main" val="2727265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F9D19BE-329F-4EC8-B6BE-83300C4CE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88" y="934953"/>
            <a:ext cx="5290864" cy="1372476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/>
              <a:t>Analýza kohorty </a:t>
            </a:r>
            <a:r>
              <a:rPr lang="cs-CZ" sz="2000" b="1" i="0" dirty="0">
                <a:effectLst/>
              </a:rPr>
              <a:t>3/2017 a 9/2021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1" dirty="0"/>
              <a:t>102 BSG/88 pacientů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b="1" dirty="0"/>
              <a:t>88 mužů/14 žen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7C957A95-4CB5-4981-B782-9D88993E9FAE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ANATOMIE</a:t>
            </a:r>
          </a:p>
          <a:p>
            <a:r>
              <a:rPr lang="cs-CZ"/>
              <a:t>EFEKT L vs C</a:t>
            </a:r>
          </a:p>
          <a:p>
            <a:r>
              <a:rPr lang="cs-CZ"/>
              <a:t>INDIKACE</a:t>
            </a:r>
          </a:p>
          <a:p>
            <a:r>
              <a:rPr lang="cs-CZ"/>
              <a:t>SOUBOR</a:t>
            </a:r>
          </a:p>
          <a:p>
            <a:r>
              <a:rPr lang="cs-CZ"/>
              <a:t>BOUŘE</a:t>
            </a:r>
          </a:p>
          <a:p>
            <a:r>
              <a:rPr lang="cs-CZ"/>
              <a:t>ENDPOINT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B22949-EF21-4EFE-97F2-893D01DAEEAA}"/>
              </a:ext>
            </a:extLst>
          </p:cNvPr>
          <p:cNvSpPr txBox="1"/>
          <p:nvPr/>
        </p:nvSpPr>
        <p:spPr>
          <a:xfrm>
            <a:off x="649288" y="2852936"/>
            <a:ext cx="51675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+mj-lt"/>
              </a:rPr>
              <a:t>Indikace</a:t>
            </a:r>
          </a:p>
          <a:p>
            <a:r>
              <a:rPr lang="cs-CZ" b="1" dirty="0">
                <a:latin typeface="+mj-lt"/>
              </a:rPr>
              <a:t>77 maligní komorová bouře</a:t>
            </a:r>
          </a:p>
          <a:p>
            <a:r>
              <a:rPr lang="cs-CZ" sz="1800" b="1" i="0" dirty="0">
                <a:effectLst/>
                <a:latin typeface="+mj-lt"/>
              </a:rPr>
              <a:t>20 refrakterní angina pectoris</a:t>
            </a:r>
          </a:p>
          <a:p>
            <a:r>
              <a:rPr lang="cs-CZ" sz="1800" b="1" i="0" dirty="0">
                <a:effectLst/>
                <a:latin typeface="+mj-lt"/>
              </a:rPr>
              <a:t>2 multifokální katecholaminergní síňová tachykardie</a:t>
            </a:r>
          </a:p>
          <a:p>
            <a:r>
              <a:rPr lang="cs-CZ" sz="1800" b="1" i="0" dirty="0">
                <a:effectLst/>
                <a:latin typeface="+mj-lt"/>
              </a:rPr>
              <a:t>1 </a:t>
            </a:r>
            <a:r>
              <a:rPr lang="cs-CZ" sz="1800" b="1" i="0" dirty="0" err="1">
                <a:effectLst/>
                <a:latin typeface="+mj-lt"/>
              </a:rPr>
              <a:t>vasospastická</a:t>
            </a:r>
            <a:r>
              <a:rPr lang="cs-CZ" sz="1800" b="1" i="0" dirty="0">
                <a:effectLst/>
                <a:latin typeface="+mj-lt"/>
              </a:rPr>
              <a:t> angina pectoris</a:t>
            </a:r>
          </a:p>
          <a:p>
            <a:r>
              <a:rPr lang="cs-CZ" b="1" dirty="0">
                <a:latin typeface="+mj-lt"/>
              </a:rPr>
              <a:t>2 pilotní fáze při ablaci FS</a:t>
            </a:r>
            <a:endParaRPr lang="cs-CZ" sz="1800" b="1" i="0" dirty="0">
              <a:effectLst/>
              <a:latin typeface="+mj-lt"/>
            </a:endParaRPr>
          </a:p>
          <a:p>
            <a:endParaRPr lang="cs-CZ" sz="1800" b="0" i="0" dirty="0">
              <a:effectLst/>
              <a:latin typeface="Open Sans" panose="020B0606030504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F099596-26BA-46A8-B9A5-AB22A24FF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0" y="881499"/>
            <a:ext cx="8590274" cy="48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2155-6ADF-4484-87C5-84A0845E9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9D19BE-329F-4EC8-B6BE-83300C4CE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A2544985-D120-437E-BAAD-1BAD2C406677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ANATOMIE</a:t>
            </a:r>
          </a:p>
          <a:p>
            <a:r>
              <a:rPr lang="cs-CZ"/>
              <a:t>EFEKT L vs C</a:t>
            </a:r>
          </a:p>
          <a:p>
            <a:r>
              <a:rPr lang="cs-CZ"/>
              <a:t>INDIKACE</a:t>
            </a:r>
          </a:p>
          <a:p>
            <a:r>
              <a:rPr lang="cs-CZ"/>
              <a:t>SOUBOR</a:t>
            </a:r>
          </a:p>
          <a:p>
            <a:r>
              <a:rPr lang="cs-CZ"/>
              <a:t>BOUŘE</a:t>
            </a:r>
          </a:p>
          <a:p>
            <a:r>
              <a:rPr lang="cs-CZ"/>
              <a:t>ENDPOINT</a:t>
            </a:r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5026AD-00D5-430C-883D-F0C65DA475CB}"/>
              </a:ext>
            </a:extLst>
          </p:cNvPr>
          <p:cNvSpPr txBox="1"/>
          <p:nvPr/>
        </p:nvSpPr>
        <p:spPr>
          <a:xfrm>
            <a:off x="323528" y="332656"/>
            <a:ext cx="467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Analýza podskupiny  58 pacientů s maligní bouří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890B7C5D-F000-43D0-AA03-B19ACE26B0CD}"/>
              </a:ext>
            </a:extLst>
          </p:cNvPr>
          <p:cNvGrpSpPr/>
          <p:nvPr/>
        </p:nvGrpSpPr>
        <p:grpSpPr>
          <a:xfrm>
            <a:off x="251520" y="967927"/>
            <a:ext cx="5857875" cy="5000625"/>
            <a:chOff x="251520" y="967927"/>
            <a:chExt cx="5857875" cy="5000625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2F1054A-91F9-41A1-9EA5-EBF9A522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967927"/>
              <a:ext cx="5857875" cy="500062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6C7FE699-9A27-4FDC-BD2A-103EAC7538B4}"/>
                </a:ext>
              </a:extLst>
            </p:cNvPr>
            <p:cNvSpPr/>
            <p:nvPr/>
          </p:nvSpPr>
          <p:spPr>
            <a:xfrm>
              <a:off x="323528" y="1475819"/>
              <a:ext cx="5328592" cy="51302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14A25586-80BD-4700-898C-D1577DA68356}"/>
                </a:ext>
              </a:extLst>
            </p:cNvPr>
            <p:cNvSpPr/>
            <p:nvPr/>
          </p:nvSpPr>
          <p:spPr>
            <a:xfrm>
              <a:off x="323528" y="2084981"/>
              <a:ext cx="5328592" cy="10663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8F6F4B7-4CF7-4CF2-959E-39659071404A}"/>
              </a:ext>
            </a:extLst>
          </p:cNvPr>
          <p:cNvGrpSpPr/>
          <p:nvPr/>
        </p:nvGrpSpPr>
        <p:grpSpPr>
          <a:xfrm>
            <a:off x="387784" y="1431791"/>
            <a:ext cx="5457825" cy="4200525"/>
            <a:chOff x="387784" y="1431791"/>
            <a:chExt cx="5457825" cy="4200525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E2B2671F-78EF-4255-BE2C-76014DE4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784" y="1431791"/>
              <a:ext cx="5457825" cy="4200525"/>
            </a:xfrm>
            <a:prstGeom prst="rect">
              <a:avLst/>
            </a:prstGeom>
            <a:ln w="12700">
              <a:solidFill>
                <a:schemeClr val="bg2"/>
              </a:solidFill>
            </a:ln>
          </p:spPr>
        </p:pic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525524AD-2C88-4F0E-BE71-E285D3F4BFC1}"/>
                </a:ext>
              </a:extLst>
            </p:cNvPr>
            <p:cNvSpPr/>
            <p:nvPr/>
          </p:nvSpPr>
          <p:spPr>
            <a:xfrm>
              <a:off x="435496" y="1766304"/>
              <a:ext cx="5244567" cy="10663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FFCC12C7-7D66-4BD8-81FF-3493FDB9236D}"/>
                </a:ext>
              </a:extLst>
            </p:cNvPr>
            <p:cNvSpPr/>
            <p:nvPr/>
          </p:nvSpPr>
          <p:spPr>
            <a:xfrm>
              <a:off x="416881" y="4818906"/>
              <a:ext cx="5244567" cy="7225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0E8ACFA-2772-4B94-8BCB-22E4336B6981}"/>
              </a:ext>
            </a:extLst>
          </p:cNvPr>
          <p:cNvGrpSpPr/>
          <p:nvPr/>
        </p:nvGrpSpPr>
        <p:grpSpPr>
          <a:xfrm>
            <a:off x="590253" y="1674678"/>
            <a:ext cx="5619750" cy="3714750"/>
            <a:chOff x="590253" y="1674678"/>
            <a:chExt cx="5619750" cy="3714750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73CCCD4-1689-46A2-A1DF-E2B27E7F7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253" y="1674678"/>
              <a:ext cx="5619750" cy="3714750"/>
            </a:xfrm>
            <a:prstGeom prst="rect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279C64F1-5E66-4CF0-9A5D-1375E38F1BFA}"/>
                </a:ext>
              </a:extLst>
            </p:cNvPr>
            <p:cNvSpPr/>
            <p:nvPr/>
          </p:nvSpPr>
          <p:spPr>
            <a:xfrm>
              <a:off x="610256" y="1741411"/>
              <a:ext cx="5390109" cy="10663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498851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E2155-6ADF-4484-87C5-84A0845E9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9D19BE-329F-4EC8-B6BE-83300C4CE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15D551A0-C5BB-43F9-8B88-955C87FBF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51760"/>
            <a:ext cx="1882565" cy="39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2E6ADE7-EE3E-479E-B9B0-226902F1018C}"/>
              </a:ext>
            </a:extLst>
          </p:cNvPr>
          <p:cNvSpPr txBox="1"/>
          <p:nvPr/>
        </p:nvSpPr>
        <p:spPr>
          <a:xfrm>
            <a:off x="5652120" y="6259038"/>
            <a:ext cx="3272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BLOKÁDA GANGLION STELLATUM </a:t>
            </a:r>
          </a:p>
          <a:p>
            <a:r>
              <a:rPr lang="cs-CZ" sz="1600" b="1" dirty="0"/>
              <a:t>V NEMOCNICI AGEL TŘINEC PODLESÍ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50541-88E4-4B81-AABC-820DC99A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4" y="6337573"/>
            <a:ext cx="1657116" cy="506240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081FFAC-1A54-4C14-83C2-7A4E63D1F796}"/>
              </a:ext>
            </a:extLst>
          </p:cNvPr>
          <p:cNvCxnSpPr>
            <a:cxnSpLocks/>
          </p:cNvCxnSpPr>
          <p:nvPr/>
        </p:nvCxnSpPr>
        <p:spPr>
          <a:xfrm flipV="1">
            <a:off x="0" y="6298305"/>
            <a:ext cx="9144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dnadpis 2">
            <a:extLst>
              <a:ext uri="{FF2B5EF4-FFF2-40B4-BE49-F238E27FC236}">
                <a16:creationId xmlns:a16="http://schemas.microsoft.com/office/drawing/2014/main" id="{C96547BF-DB26-4BC7-AE3A-5618F751E182}"/>
              </a:ext>
            </a:extLst>
          </p:cNvPr>
          <p:cNvSpPr txBox="1">
            <a:spLocks/>
          </p:cNvSpPr>
          <p:nvPr/>
        </p:nvSpPr>
        <p:spPr>
          <a:xfrm>
            <a:off x="6228184" y="934953"/>
            <a:ext cx="2480320" cy="46397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ANATOMIE</a:t>
            </a:r>
          </a:p>
          <a:p>
            <a:r>
              <a:rPr lang="cs-CZ"/>
              <a:t>EFEKT L vs C</a:t>
            </a:r>
          </a:p>
          <a:p>
            <a:r>
              <a:rPr lang="cs-CZ"/>
              <a:t>INDIKACE</a:t>
            </a:r>
          </a:p>
          <a:p>
            <a:r>
              <a:rPr lang="cs-CZ"/>
              <a:t>SOUBOR</a:t>
            </a:r>
          </a:p>
          <a:p>
            <a:r>
              <a:rPr lang="cs-CZ"/>
              <a:t>BOUŘE</a:t>
            </a:r>
          </a:p>
          <a:p>
            <a:r>
              <a:rPr lang="cs-CZ"/>
              <a:t>ENDPOINT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6F15BA-D85C-4ED4-BDCA-6EB665BE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C0801AF-B576-423D-8E94-14E7F04F9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3" y="542924"/>
            <a:ext cx="9000106" cy="43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28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2019-Medic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BED4"/>
      </a:accent1>
      <a:accent2>
        <a:srgbClr val="8EDADA"/>
      </a:accent2>
      <a:accent3>
        <a:srgbClr val="AAAAAA"/>
      </a:accent3>
      <a:accent4>
        <a:srgbClr val="D4D4D4"/>
      </a:accent4>
      <a:accent5>
        <a:srgbClr val="60BED4"/>
      </a:accent5>
      <a:accent6>
        <a:srgbClr val="8EDADA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640B28E003A54EAB582783A18D48F5" ma:contentTypeVersion="4" ma:contentTypeDescription="Vytvoří nový dokument" ma:contentTypeScope="" ma:versionID="e1b222b53d1210b2216ca131ca01aa54">
  <xsd:schema xmlns:xsd="http://www.w3.org/2001/XMLSchema" xmlns:xs="http://www.w3.org/2001/XMLSchema" xmlns:p="http://schemas.microsoft.com/office/2006/metadata/properties" xmlns:ns3="cf5aa79d-ceb3-4123-b10c-3c053f17e341" targetNamespace="http://schemas.microsoft.com/office/2006/metadata/properties" ma:root="true" ma:fieldsID="c675947e6f210d62991e6cd208ce88a3" ns3:_="">
    <xsd:import namespace="cf5aa79d-ceb3-4123-b10c-3c053f17e3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aa79d-ceb3-4123-b10c-3c053f17e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91EC67-7181-4412-8BF7-6CE4DA48EF29}">
  <ds:schemaRefs>
    <ds:schemaRef ds:uri="http://www.w3.org/XML/1998/namespace"/>
    <ds:schemaRef ds:uri="http://schemas.microsoft.com/office/2006/metadata/properties"/>
    <ds:schemaRef ds:uri="cf5aa79d-ceb3-4123-b10c-3c053f17e341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A4197E2-64E8-405C-9F9B-48CB70B77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5aa79d-ceb3-4123-b10c-3c053f17e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56677C-B4AF-4106-BBEE-37F88BB2E1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Animovaný obrázek pozorovaný přes okno s pozvolna se objevujícími titulky</Template>
  <TotalTime>597</TotalTime>
  <Words>994</Words>
  <Application>Microsoft Office PowerPoint</Application>
  <PresentationFormat>On-screen Show (4:3)</PresentationFormat>
  <Paragraphs>303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Open Sans</vt:lpstr>
      <vt:lpstr>Wingdings</vt:lpstr>
      <vt:lpstr>10_Office Theme</vt:lpstr>
      <vt:lpstr>Contents Slide Master</vt:lpstr>
      <vt:lpstr>Motiv Office</vt:lpstr>
      <vt:lpstr>PowerPoint Presentation</vt:lpstr>
      <vt:lpstr>PowerPoint Presentation</vt:lpstr>
      <vt:lpstr>PowerPoint Presentation</vt:lpstr>
      <vt:lpstr>PowerPoint Presentation</vt:lpstr>
      <vt:lpstr>Potlačení sensoriky  - ischemie myokardu  - bolest v segmentu C8-Th2</vt:lpstr>
      <vt:lpstr>- REGIONÁLNÍ ALGICKÝ SYNDROM - ISCHEMIE V CÉVNÍM POVODÍ HORNÍ KONČETINY - HYPERHYDROZA  - REFRAKTERNÍ ANGINA PECTORIS - MALIGNÍ KOMOROVÁ BOUŘE  - (SNÍŽENÍ ROZSAHU AKUTNÍ ISCHEMIE NEREVASK.AIM)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BLOKÁDA GANGLION STELLATUM V NEMOCNICI AGEL TŘINEC PODLESÍ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Otakar Jiravský</dc:creator>
  <cp:lastModifiedBy>GT3</cp:lastModifiedBy>
  <cp:revision>6</cp:revision>
  <dcterms:created xsi:type="dcterms:W3CDTF">2021-11-02T08:01:45Z</dcterms:created>
  <dcterms:modified xsi:type="dcterms:W3CDTF">2021-11-08T07:47:06Z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0x010100E8640B28E003A54EAB582783A18D48F5</vt:lpwstr>
  </property>
</Properties>
</file>