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344" r:id="rId2"/>
    <p:sldId id="430" r:id="rId3"/>
    <p:sldId id="8630" r:id="rId4"/>
    <p:sldId id="418" r:id="rId5"/>
    <p:sldId id="8657" r:id="rId6"/>
    <p:sldId id="8658" r:id="rId7"/>
    <p:sldId id="348" r:id="rId8"/>
    <p:sldId id="8680" r:id="rId9"/>
    <p:sldId id="8681" r:id="rId10"/>
    <p:sldId id="8682" r:id="rId11"/>
    <p:sldId id="8679" r:id="rId12"/>
    <p:sldId id="8633" r:id="rId13"/>
    <p:sldId id="8674" r:id="rId14"/>
    <p:sldId id="257" r:id="rId15"/>
    <p:sldId id="8687" r:id="rId16"/>
    <p:sldId id="8688" r:id="rId17"/>
    <p:sldId id="8689" r:id="rId18"/>
    <p:sldId id="8690" r:id="rId19"/>
    <p:sldId id="8691" r:id="rId20"/>
    <p:sldId id="8695" r:id="rId21"/>
    <p:sldId id="8659" r:id="rId22"/>
    <p:sldId id="8694" r:id="rId23"/>
    <p:sldId id="8686" r:id="rId24"/>
    <p:sldId id="8692" r:id="rId25"/>
    <p:sldId id="8672" r:id="rId26"/>
    <p:sldId id="8673" r:id="rId27"/>
    <p:sldId id="445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howGuides="1">
      <p:cViewPr varScale="1">
        <p:scale>
          <a:sx n="110" d="100"/>
          <a:sy n="110" d="100"/>
        </p:scale>
        <p:origin x="77" y="2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4068361729698E-2"/>
          <c:y val="3.2568854383532499E-2"/>
          <c:w val="0.93945901092260375"/>
          <c:h val="0.79758671295120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elete val="1"/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0.66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76-4C74-BF3F-D9445A09BB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0"/>
        <c:axId val="450928128"/>
        <c:axId val="158408000"/>
      </c:barChart>
      <c:catAx>
        <c:axId val="45092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2"/>
            </a:solidFill>
          </a:ln>
        </c:spPr>
        <c:txPr>
          <a:bodyPr/>
          <a:lstStyle/>
          <a:p>
            <a:pPr>
              <a:defRPr sz="800" b="0">
                <a:solidFill>
                  <a:schemeClr val="bg2"/>
                </a:solidFill>
              </a:defRPr>
            </a:pPr>
            <a:endParaRPr lang="en-US"/>
          </a:p>
        </c:txPr>
        <c:crossAx val="158408000"/>
        <c:crosses val="autoZero"/>
        <c:auto val="1"/>
        <c:lblAlgn val="ctr"/>
        <c:lblOffset val="100"/>
        <c:noMultiLvlLbl val="0"/>
      </c:catAx>
      <c:valAx>
        <c:axId val="158408000"/>
        <c:scaling>
          <c:orientation val="minMax"/>
          <c:max val="1.2"/>
          <c:min val="0"/>
        </c:scaling>
        <c:delete val="0"/>
        <c:axPos val="l"/>
        <c:majorGridlines>
          <c:spPr>
            <a:ln w="3175">
              <a:solidFill>
                <a:schemeClr val="accent5">
                  <a:lumMod val="40000"/>
                  <a:lumOff val="60000"/>
                </a:schemeClr>
              </a:solidFill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2"/>
                </a:solidFill>
              </a:defRPr>
            </a:pPr>
            <a:endParaRPr lang="en-US"/>
          </a:p>
        </c:txPr>
        <c:crossAx val="45092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ILR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44</c:v>
                </c:pt>
                <c:pt idx="3">
                  <c:v>21</c:v>
                </c:pt>
                <c:pt idx="4">
                  <c:v>30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F-4913-9D3E-9B9468059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902720"/>
        <c:axId val="407228928"/>
      </c:barChart>
      <c:catAx>
        <c:axId val="1359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228928"/>
        <c:crosses val="autoZero"/>
        <c:auto val="1"/>
        <c:lblAlgn val="ctr"/>
        <c:lblOffset val="100"/>
        <c:noMultiLvlLbl val="0"/>
      </c:catAx>
      <c:valAx>
        <c:axId val="4072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0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dLbl>
              <c:idx val="0"/>
              <c:layout>
                <c:manualLayout>
                  <c:x val="-0.14758755615670746"/>
                  <c:y val="0.1478079488085097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synkopa</a:t>
                    </a:r>
                    <a:r>
                      <a:rPr lang="en-US" sz="1600" dirty="0"/>
                      <a:t> a </a:t>
                    </a:r>
                    <a:r>
                      <a:rPr lang="en-US" sz="1600" dirty="0" err="1"/>
                      <a:t>palpitace</a:t>
                    </a:r>
                    <a:r>
                      <a:rPr lang="en-US" sz="1600" dirty="0"/>
                      <a:t>; 36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AA-406F-B63E-18BF570A76FA}"/>
                </c:ext>
              </c:extLst>
            </c:dLbl>
            <c:dLbl>
              <c:idx val="1"/>
              <c:layout>
                <c:manualLayout>
                  <c:x val="-7.3622288778319889E-2"/>
                  <c:y val="-0.1795954265611257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Kryptogenní</a:t>
                    </a:r>
                    <a:r>
                      <a:rPr lang="en-US" sz="1600" dirty="0"/>
                      <a:t> CMP; 24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AA-406F-B63E-18BF570A76FA}"/>
                </c:ext>
              </c:extLst>
            </c:dLbl>
            <c:dLbl>
              <c:idx val="2"/>
              <c:layout>
                <c:manualLayout>
                  <c:x val="0.17617530554079511"/>
                  <c:y val="4.22493230562537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FS monitoring; </a:t>
                    </a:r>
                  </a:p>
                  <a:p>
                    <a:r>
                      <a:rPr lang="en-US" sz="1600" dirty="0"/>
                      <a:t>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AA-406F-B63E-18BF570A7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synkopa a palpitace</c:v>
                </c:pt>
                <c:pt idx="1">
                  <c:v>Kryptogenní CMP</c:v>
                </c:pt>
                <c:pt idx="2">
                  <c:v>FS monitoring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44</c:v>
                </c:pt>
                <c:pt idx="1">
                  <c:v>19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AA-406F-B63E-18BF570A7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3BFC-1D30-4196-BF77-9BEA73785BF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1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42C77F3-09F5-4CC9-BA8E-04820FBCBF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0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2949018"/>
            <a:ext cx="5868000" cy="7200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5999" y="3841240"/>
            <a:ext cx="5868003" cy="72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AA92-558E-4FA2-823B-A686577F7A7E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DDB74-8DAA-43CB-9338-2CA610B62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a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5581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7" progId="TCLayout.ActiveDocument.1">
                  <p:embed/>
                </p:oleObj>
              </mc:Choice>
              <mc:Fallback>
                <p:oleObj name="think-cell Folie" r:id="rId4" imgW="359" imgH="357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96AC7265-2F5A-4956-8CA6-11168184EF7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165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519" y="81001"/>
            <a:ext cx="8632031" cy="5148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340519" y="1869402"/>
            <a:ext cx="8632031" cy="2645448"/>
          </a:xfrm>
        </p:spPr>
        <p:txBody>
          <a:bodyPr/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788" b="0">
                <a:solidFill>
                  <a:schemeClr val="tx1"/>
                </a:solidFill>
              </a:defRPr>
            </a:lvl4pPr>
            <a:lvl5pPr>
              <a:defRPr sz="788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40519" y="1256109"/>
            <a:ext cx="8629200" cy="534600"/>
          </a:xfrm>
        </p:spPr>
        <p:txBody>
          <a:bodyPr/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2985" y="4822200"/>
            <a:ext cx="672722" cy="16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aseline="0">
                <a:solidFill>
                  <a:schemeClr val="bg2"/>
                </a:solidFill>
              </a:defRPr>
            </a:lvl1pPr>
          </a:lstStyle>
          <a:p>
            <a:fld id="{8E94D373-D88A-4DEE-9F52-75F3585F7B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6140545-7C05-4F9F-BD5D-0A80347DA7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707" y="4795200"/>
            <a:ext cx="6263640" cy="162000"/>
          </a:xfrm>
        </p:spPr>
        <p:txBody>
          <a:bodyPr wrap="square" anchor="b" anchorCtr="0">
            <a:noAutofit/>
          </a:bodyPr>
          <a:lstStyle>
            <a:lvl1pPr>
              <a:lnSpc>
                <a:spcPct val="100000"/>
              </a:lnSpc>
              <a:spcBef>
                <a:spcPts val="150"/>
              </a:spcBef>
              <a:defRPr sz="600" b="0">
                <a:solidFill>
                  <a:schemeClr val="bg2"/>
                </a:solidFill>
              </a:defRPr>
            </a:lvl1pPr>
            <a:lvl2pPr>
              <a:defRPr sz="600">
                <a:solidFill>
                  <a:schemeClr val="accent3"/>
                </a:solidFill>
              </a:defRPr>
            </a:lvl2pPr>
            <a:lvl3pPr>
              <a:defRPr sz="600">
                <a:solidFill>
                  <a:schemeClr val="accent3"/>
                </a:solidFill>
              </a:defRPr>
            </a:lvl3pPr>
            <a:lvl4pPr>
              <a:defRPr sz="600">
                <a:solidFill>
                  <a:schemeClr val="accent3"/>
                </a:solidFill>
              </a:defRPr>
            </a:lvl4pPr>
            <a:lvl5pPr>
              <a:defRPr sz="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9A3B879-DEB4-4225-BD6F-87C73125FF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519" y="609066"/>
            <a:ext cx="8632031" cy="21961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50" b="0" dirty="0"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59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560">
          <p15:clr>
            <a:srgbClr val="FBAE40"/>
          </p15:clr>
        </p15:guide>
        <p15:guide id="4" orient="horz" pos="15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2949018"/>
            <a:ext cx="9144000" cy="7200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1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386" y="75438"/>
            <a:ext cx="7543800" cy="99441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0100" y="1371599"/>
            <a:ext cx="3600450" cy="571500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00100" y="1943100"/>
            <a:ext cx="3600450" cy="2857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43450" y="1371599"/>
            <a:ext cx="3600450" cy="571500"/>
          </a:xfrm>
        </p:spPr>
        <p:txBody>
          <a:bodyPr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43450" y="1943100"/>
            <a:ext cx="3600450" cy="2857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0364" y="1200151"/>
            <a:ext cx="8428037" cy="3394472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4864751"/>
            <a:ext cx="8326437" cy="176356"/>
          </a:xfrm>
        </p:spPr>
        <p:txBody>
          <a:bodyPr wrap="square" anchor="b">
            <a:spAutoFit/>
          </a:bodyPr>
          <a:lstStyle>
            <a:lvl1pPr marL="0" indent="0">
              <a:buNone/>
              <a:defRPr sz="900"/>
            </a:lvl1pPr>
            <a:lvl2pPr marL="172641" indent="0">
              <a:buNone/>
              <a:defRPr/>
            </a:lvl2pPr>
            <a:lvl3pPr marL="385763" indent="0">
              <a:buNone/>
              <a:defRPr/>
            </a:lvl3pPr>
            <a:lvl4pPr marL="517922" indent="0">
              <a:buNone/>
              <a:defRPr/>
            </a:lvl4pPr>
            <a:lvl5pPr marL="684609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8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1" r:id="rId2"/>
    <p:sldLayoutId id="2147483727" r:id="rId3"/>
    <p:sldLayoutId id="2147483730" r:id="rId4"/>
    <p:sldLayoutId id="2147483729" r:id="rId5"/>
    <p:sldLayoutId id="2147483728" r:id="rId6"/>
    <p:sldLayoutId id="2147483675" r:id="rId7"/>
    <p:sldLayoutId id="2147483732" r:id="rId8"/>
    <p:sldLayoutId id="2147483734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2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slide" Target="slide2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2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2.png"/><Relationship Id="rId12" Type="http://schemas.openxmlformats.org/officeDocument/2006/relationships/slide" Target="slide2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slide" Target="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1.xml"/><Relationship Id="rId7" Type="http://schemas.openxmlformats.org/officeDocument/2006/relationships/slide" Target="slide2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742" y="2438400"/>
            <a:ext cx="9052511" cy="1355112"/>
          </a:xfrm>
        </p:spPr>
        <p:txBody>
          <a:bodyPr/>
          <a:lstStyle/>
          <a:p>
            <a:r>
              <a:rPr lang="cs-CZ" sz="4000" dirty="0"/>
              <a:t>BIOMONITOR </a:t>
            </a:r>
            <a:r>
              <a:rPr lang="cs-CZ" sz="4000" dirty="0" err="1"/>
              <a:t>IIIm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indikace, implantace, výsledky pracoviště</a:t>
            </a:r>
            <a:endParaRPr lang="cs-CZ" sz="4000" b="0" i="1" noProof="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51" y="4126213"/>
            <a:ext cx="9143952" cy="720000"/>
          </a:xfrm>
        </p:spPr>
        <p:txBody>
          <a:bodyPr/>
          <a:lstStyle/>
          <a:p>
            <a:pPr algn="ctr"/>
            <a:r>
              <a:rPr lang="cs-CZ" sz="1600" noProof="0" dirty="0">
                <a:solidFill>
                  <a:schemeClr val="tx1"/>
                </a:solidFill>
              </a:rPr>
              <a:t>Marián Fedorco</a:t>
            </a:r>
          </a:p>
          <a:p>
            <a:pPr algn="ctr"/>
            <a:r>
              <a:rPr lang="cs-CZ" sz="1600" cap="all" dirty="0"/>
              <a:t>XVIII. ČESKÉ A SLOVENSKÉ SYMPOZIUM O ARYTMIÍCH A KARDIOSTIMULACI</a:t>
            </a:r>
          </a:p>
          <a:p>
            <a:pPr algn="ctr"/>
            <a:r>
              <a:rPr lang="cs-CZ" sz="1600" cap="all" dirty="0"/>
              <a:t>Olomouc 8.11.2021</a:t>
            </a:r>
          </a:p>
          <a:p>
            <a:pPr algn="ctr"/>
            <a:endParaRPr lang="cs-CZ" sz="16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2506DAC-6CDA-4DA4-9160-3B38D150C4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16AA5408-26FF-41AC-A8C5-8B1DD75615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0" b="1" dirty="0">
              <a:solidFill>
                <a:prstClr val="white"/>
              </a:solidFill>
              <a:sym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9" y="201765"/>
            <a:ext cx="8632031" cy="514859"/>
          </a:xfrm>
        </p:spPr>
        <p:txBody>
          <a:bodyPr>
            <a:noAutofit/>
          </a:bodyPr>
          <a:lstStyle/>
          <a:p>
            <a:r>
              <a:rPr lang="cs-CZ" dirty="0"/>
              <a:t>Algoritmus </a:t>
            </a:r>
            <a:r>
              <a:rPr lang="cs-CZ" dirty="0" err="1"/>
              <a:t>RhythmCheck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4182" y="4795200"/>
            <a:ext cx="6263640" cy="162000"/>
          </a:xfrm>
        </p:spPr>
        <p:txBody>
          <a:bodyPr/>
          <a:lstStyle/>
          <a:p>
            <a:r>
              <a:rPr lang="en-US" dirty="0"/>
              <a:t>1 Afzal. Et al Incidence of false-positive transmissions during remote rhythm monitoring with implantable loop recorders. Heart Rhythm 2020;17:75–80)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91818" y="922128"/>
            <a:ext cx="3584500" cy="652271"/>
          </a:xfrm>
        </p:spPr>
        <p:txBody>
          <a:bodyPr/>
          <a:lstStyle/>
          <a:p>
            <a:pPr algn="just"/>
            <a:r>
              <a:rPr lang="cs-CZ" b="1" dirty="0"/>
              <a:t>Nepravidelné R-R intervaly způsobené extrasystolami, vedou s falešné detekci začátku epizod FS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69662" y="3849803"/>
            <a:ext cx="381710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800" b="1" dirty="0" err="1">
                <a:solidFill>
                  <a:prstClr val="white">
                    <a:lumMod val="50000"/>
                  </a:prstClr>
                </a:solidFill>
              </a:rPr>
              <a:t>Typi</a:t>
            </a:r>
            <a:r>
              <a:rPr lang="cs-CZ" sz="800" b="1" dirty="0" err="1">
                <a:solidFill>
                  <a:prstClr val="white">
                    <a:lumMod val="50000"/>
                  </a:prstClr>
                </a:solidFill>
              </a:rPr>
              <a:t>cký</a:t>
            </a:r>
            <a:r>
              <a:rPr lang="cs-CZ" sz="800" b="1" dirty="0">
                <a:solidFill>
                  <a:prstClr val="white">
                    <a:lumMod val="50000"/>
                  </a:prstClr>
                </a:solidFill>
              </a:rPr>
              <a:t> příklad komorové extrasystoly</a:t>
            </a:r>
            <a:r>
              <a:rPr lang="en-US" sz="800" b="1" dirty="0">
                <a:solidFill>
                  <a:prstClr val="white">
                    <a:lumMod val="50000"/>
                  </a:prstClr>
                </a:solidFill>
              </a:rPr>
              <a:t>l (PVC)</a:t>
            </a:r>
          </a:p>
          <a:p>
            <a:pPr marL="198835" indent="-128588">
              <a:buFont typeface="Arial" panose="020B0604020202020204" pitchFamily="34" charset="0"/>
              <a:buChar char="•"/>
            </a:pPr>
            <a:r>
              <a:rPr lang="cs-CZ" sz="800" dirty="0">
                <a:solidFill>
                  <a:prstClr val="white">
                    <a:lumMod val="50000"/>
                  </a:prstClr>
                </a:solidFill>
              </a:rPr>
              <a:t>Krátký 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pre-ectopy interval</a:t>
            </a:r>
            <a:r>
              <a:rPr lang="cs-CZ" sz="800" dirty="0" err="1">
                <a:solidFill>
                  <a:prstClr val="white">
                    <a:lumMod val="50000"/>
                  </a:prstClr>
                </a:solidFill>
              </a:rPr>
              <a:t>em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  <a:p>
            <a:pPr marL="198835" indent="-128588">
              <a:buFont typeface="Arial" panose="020B0604020202020204" pitchFamily="34" charset="0"/>
              <a:buChar char="•"/>
            </a:pPr>
            <a:r>
              <a:rPr lang="cs-CZ" sz="800" dirty="0">
                <a:solidFill>
                  <a:prstClr val="white">
                    <a:lumMod val="50000"/>
                  </a:prstClr>
                </a:solidFill>
              </a:rPr>
              <a:t>Následovaná dlouhou kompenzační pauzou</a:t>
            </a:r>
            <a:endParaRPr lang="en-US" sz="8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F38A975-D5F4-472E-AC7A-0E2E683FBFE1}"/>
              </a:ext>
            </a:extLst>
          </p:cNvPr>
          <p:cNvGrpSpPr/>
          <p:nvPr/>
        </p:nvGrpSpPr>
        <p:grpSpPr>
          <a:xfrm>
            <a:off x="506931" y="1583924"/>
            <a:ext cx="3263851" cy="2151377"/>
            <a:chOff x="480499" y="2370781"/>
            <a:chExt cx="5039670" cy="3321913"/>
          </a:xfrm>
        </p:grpSpPr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C9E565C7-1F1D-4F32-9A96-81E392AA829C}"/>
                </a:ext>
              </a:extLst>
            </p:cNvPr>
            <p:cNvCxnSpPr/>
            <p:nvPr/>
          </p:nvCxnSpPr>
          <p:spPr>
            <a:xfrm flipV="1">
              <a:off x="4835474" y="2681236"/>
              <a:ext cx="0" cy="299238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6">
              <a:extLst>
                <a:ext uri="{FF2B5EF4-FFF2-40B4-BE49-F238E27FC236}">
                  <a16:creationId xmlns:a16="http://schemas.microsoft.com/office/drawing/2014/main" id="{17ECEDE4-A512-4DB8-ACB0-2BE50EA3FED9}"/>
                </a:ext>
              </a:extLst>
            </p:cNvPr>
            <p:cNvCxnSpPr/>
            <p:nvPr/>
          </p:nvCxnSpPr>
          <p:spPr>
            <a:xfrm flipV="1">
              <a:off x="2678937" y="2681745"/>
              <a:ext cx="0" cy="301094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9">
              <a:extLst>
                <a:ext uri="{FF2B5EF4-FFF2-40B4-BE49-F238E27FC236}">
                  <a16:creationId xmlns:a16="http://schemas.microsoft.com/office/drawing/2014/main" id="{22CB9B12-EA20-4E7E-A2F0-B31FAA8437FC}"/>
                </a:ext>
              </a:extLst>
            </p:cNvPr>
            <p:cNvSpPr txBox="1"/>
            <p:nvPr/>
          </p:nvSpPr>
          <p:spPr>
            <a:xfrm>
              <a:off x="2551342" y="2370781"/>
              <a:ext cx="319299" cy="332664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r>
                <a:rPr lang="cs-CZ" sz="1100" dirty="0">
                  <a:solidFill>
                    <a:srgbClr val="4F590D"/>
                  </a:solidFill>
                </a:rPr>
                <a:t>KES</a:t>
              </a:r>
              <a:endParaRPr lang="en-US" sz="1100" dirty="0">
                <a:solidFill>
                  <a:srgbClr val="4F590D"/>
                </a:solidFill>
              </a:endParaRPr>
            </a:p>
          </p:txBody>
        </p:sp>
        <p:cxnSp>
          <p:nvCxnSpPr>
            <p:cNvPr id="69" name="Straight Connector 20">
              <a:extLst>
                <a:ext uri="{FF2B5EF4-FFF2-40B4-BE49-F238E27FC236}">
                  <a16:creationId xmlns:a16="http://schemas.microsoft.com/office/drawing/2014/main" id="{F37F4DB9-0F1F-4BE2-B740-C5CBC4245E82}"/>
                </a:ext>
              </a:extLst>
            </p:cNvPr>
            <p:cNvCxnSpPr/>
            <p:nvPr/>
          </p:nvCxnSpPr>
          <p:spPr>
            <a:xfrm flipV="1">
              <a:off x="1641602" y="2657516"/>
              <a:ext cx="0" cy="303517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043D0CE4-B046-4B75-8B9F-FE713F924D35}"/>
                </a:ext>
              </a:extLst>
            </p:cNvPr>
            <p:cNvGrpSpPr/>
            <p:nvPr/>
          </p:nvGrpSpPr>
          <p:grpSpPr>
            <a:xfrm>
              <a:off x="480499" y="2613063"/>
              <a:ext cx="5039670" cy="3079631"/>
              <a:chOff x="427159" y="2748298"/>
              <a:chExt cx="4818364" cy="2944396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14959E9F-FB16-4B7A-9BC2-B6044F4DD505}"/>
                  </a:ext>
                </a:extLst>
              </p:cNvPr>
              <p:cNvGrpSpPr/>
              <p:nvPr/>
            </p:nvGrpSpPr>
            <p:grpSpPr>
              <a:xfrm>
                <a:off x="666750" y="2748298"/>
                <a:ext cx="4406900" cy="2944396"/>
                <a:chOff x="641553" y="2748298"/>
                <a:chExt cx="4470153" cy="2706418"/>
              </a:xfrm>
            </p:grpSpPr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id="{D064B775-37B6-415C-9B3C-021700A64B5C}"/>
                    </a:ext>
                  </a:extLst>
                </p:cNvPr>
                <p:cNvCxnSpPr/>
                <p:nvPr/>
              </p:nvCxnSpPr>
              <p:spPr>
                <a:xfrm>
                  <a:off x="982655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r Verbinder 80">
                  <a:extLst>
                    <a:ext uri="{FF2B5EF4-FFF2-40B4-BE49-F238E27FC236}">
                      <a16:creationId xmlns:a16="http://schemas.microsoft.com/office/drawing/2014/main" id="{2333C314-ADA5-4528-AE31-99F3DD9DA2C2}"/>
                    </a:ext>
                  </a:extLst>
                </p:cNvPr>
                <p:cNvCxnSpPr/>
                <p:nvPr/>
              </p:nvCxnSpPr>
              <p:spPr>
                <a:xfrm>
                  <a:off x="641553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r Verbinder 81">
                  <a:extLst>
                    <a:ext uri="{FF2B5EF4-FFF2-40B4-BE49-F238E27FC236}">
                      <a16:creationId xmlns:a16="http://schemas.microsoft.com/office/drawing/2014/main" id="{A39B64BF-746F-4F80-B506-A4A01DE8F7D9}"/>
                    </a:ext>
                  </a:extLst>
                </p:cNvPr>
                <p:cNvCxnSpPr/>
                <p:nvPr/>
              </p:nvCxnSpPr>
              <p:spPr>
                <a:xfrm>
                  <a:off x="1681575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r Verbinder 82">
                  <a:extLst>
                    <a:ext uri="{FF2B5EF4-FFF2-40B4-BE49-F238E27FC236}">
                      <a16:creationId xmlns:a16="http://schemas.microsoft.com/office/drawing/2014/main" id="{F1137063-027B-479D-9CDC-40C3FE86956F}"/>
                    </a:ext>
                  </a:extLst>
                </p:cNvPr>
                <p:cNvCxnSpPr/>
                <p:nvPr/>
              </p:nvCxnSpPr>
              <p:spPr>
                <a:xfrm>
                  <a:off x="1330923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83">
                  <a:extLst>
                    <a:ext uri="{FF2B5EF4-FFF2-40B4-BE49-F238E27FC236}">
                      <a16:creationId xmlns:a16="http://schemas.microsoft.com/office/drawing/2014/main" id="{8DB2E913-3B9F-4B6C-96E2-2A70EE5E1674}"/>
                    </a:ext>
                  </a:extLst>
                </p:cNvPr>
                <p:cNvCxnSpPr/>
                <p:nvPr/>
              </p:nvCxnSpPr>
              <p:spPr>
                <a:xfrm>
                  <a:off x="2380501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84">
                  <a:extLst>
                    <a:ext uri="{FF2B5EF4-FFF2-40B4-BE49-F238E27FC236}">
                      <a16:creationId xmlns:a16="http://schemas.microsoft.com/office/drawing/2014/main" id="{D4F29CBD-8D4D-4DA8-B4CB-DD43B7FFA052}"/>
                    </a:ext>
                  </a:extLst>
                </p:cNvPr>
                <p:cNvCxnSpPr/>
                <p:nvPr/>
              </p:nvCxnSpPr>
              <p:spPr>
                <a:xfrm>
                  <a:off x="2034624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DFF25A94-F2F3-494E-8E70-02640C218364}"/>
                    </a:ext>
                  </a:extLst>
                </p:cNvPr>
                <p:cNvCxnSpPr/>
                <p:nvPr/>
              </p:nvCxnSpPr>
              <p:spPr>
                <a:xfrm>
                  <a:off x="3065093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7D8BA2FE-63A5-4D81-88AD-B9364B0CB89B}"/>
                    </a:ext>
                  </a:extLst>
                </p:cNvPr>
                <p:cNvCxnSpPr/>
                <p:nvPr/>
              </p:nvCxnSpPr>
              <p:spPr>
                <a:xfrm>
                  <a:off x="2721601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F9255D0F-5E5D-41CA-9AF4-EBC0F4B298DA}"/>
                    </a:ext>
                  </a:extLst>
                </p:cNvPr>
                <p:cNvCxnSpPr/>
                <p:nvPr/>
              </p:nvCxnSpPr>
              <p:spPr>
                <a:xfrm>
                  <a:off x="3740132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7648D140-40D5-4203-8FA7-65458375D022}"/>
                    </a:ext>
                  </a:extLst>
                </p:cNvPr>
                <p:cNvCxnSpPr/>
                <p:nvPr/>
              </p:nvCxnSpPr>
              <p:spPr>
                <a:xfrm>
                  <a:off x="3403807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r Verbinder 96">
                  <a:extLst>
                    <a:ext uri="{FF2B5EF4-FFF2-40B4-BE49-F238E27FC236}">
                      <a16:creationId xmlns:a16="http://schemas.microsoft.com/office/drawing/2014/main" id="{37DBDBD7-77BF-4D7C-ABF4-E3E968E087B5}"/>
                    </a:ext>
                  </a:extLst>
                </p:cNvPr>
                <p:cNvCxnSpPr/>
                <p:nvPr/>
              </p:nvCxnSpPr>
              <p:spPr>
                <a:xfrm>
                  <a:off x="4427112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97">
                  <a:extLst>
                    <a:ext uri="{FF2B5EF4-FFF2-40B4-BE49-F238E27FC236}">
                      <a16:creationId xmlns:a16="http://schemas.microsoft.com/office/drawing/2014/main" id="{2A5A2ABD-DB12-4BD3-B465-C16CF709678B}"/>
                    </a:ext>
                  </a:extLst>
                </p:cNvPr>
                <p:cNvCxnSpPr/>
                <p:nvPr/>
              </p:nvCxnSpPr>
              <p:spPr>
                <a:xfrm>
                  <a:off x="4081236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98">
                  <a:extLst>
                    <a:ext uri="{FF2B5EF4-FFF2-40B4-BE49-F238E27FC236}">
                      <a16:creationId xmlns:a16="http://schemas.microsoft.com/office/drawing/2014/main" id="{67CB949D-027E-49BD-9DE0-59C6D3480930}"/>
                    </a:ext>
                  </a:extLst>
                </p:cNvPr>
                <p:cNvCxnSpPr/>
                <p:nvPr/>
              </p:nvCxnSpPr>
              <p:spPr>
                <a:xfrm>
                  <a:off x="5111706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99">
                  <a:extLst>
                    <a:ext uri="{FF2B5EF4-FFF2-40B4-BE49-F238E27FC236}">
                      <a16:creationId xmlns:a16="http://schemas.microsoft.com/office/drawing/2014/main" id="{F984918D-1924-4DC4-8C08-F649D7492456}"/>
                    </a:ext>
                  </a:extLst>
                </p:cNvPr>
                <p:cNvCxnSpPr/>
                <p:nvPr/>
              </p:nvCxnSpPr>
              <p:spPr>
                <a:xfrm>
                  <a:off x="4768213" y="2748298"/>
                  <a:ext cx="0" cy="2706418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41218A1C-27D6-4A15-B8A7-FE5027EED0C6}"/>
                  </a:ext>
                </a:extLst>
              </p:cNvPr>
              <p:cNvGrpSpPr/>
              <p:nvPr/>
            </p:nvGrpSpPr>
            <p:grpSpPr>
              <a:xfrm>
                <a:off x="427159" y="3155065"/>
                <a:ext cx="4818364" cy="2285667"/>
                <a:chOff x="427159" y="3155065"/>
                <a:chExt cx="4818364" cy="2285667"/>
              </a:xfrm>
            </p:grpSpPr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BD25DB8F-6D14-4E55-9B5D-DF492F6F1E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3155065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B3459AD3-209C-47C8-82C4-41E2E8B13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3535862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4180E8A1-82CA-463F-99A2-4CB6681FE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3916659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3658AFFC-D591-4467-96D3-ECB3CFD5B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4297456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64512F2E-873A-416E-BF00-3E6133F67A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4678253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ED0FCED9-C398-4140-90C5-EA9D33DE2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5059050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>
                  <a:extLst>
                    <a:ext uri="{FF2B5EF4-FFF2-40B4-BE49-F238E27FC236}">
                      <a16:creationId xmlns:a16="http://schemas.microsoft.com/office/drawing/2014/main" id="{682572CD-ECF9-4B46-A04F-0713582892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7159" y="5439847"/>
                  <a:ext cx="4818364" cy="885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5DCF6E3-6CD2-4A1E-95C5-3A62C1ACB158}"/>
                </a:ext>
              </a:extLst>
            </p:cNvPr>
            <p:cNvSpPr/>
            <p:nvPr/>
          </p:nvSpPr>
          <p:spPr>
            <a:xfrm>
              <a:off x="484128" y="2981318"/>
              <a:ext cx="5021688" cy="2299039"/>
            </a:xfrm>
            <a:custGeom>
              <a:avLst/>
              <a:gdLst>
                <a:gd name="connsiteX0" fmla="*/ 0 w 9936480"/>
                <a:gd name="connsiteY0" fmla="*/ 3032760 h 4549140"/>
                <a:gd name="connsiteX1" fmla="*/ 15240 w 9936480"/>
                <a:gd name="connsiteY1" fmla="*/ 2964180 h 4549140"/>
                <a:gd name="connsiteX2" fmla="*/ 53340 w 9936480"/>
                <a:gd name="connsiteY2" fmla="*/ 2964180 h 4549140"/>
                <a:gd name="connsiteX3" fmla="*/ 114300 w 9936480"/>
                <a:gd name="connsiteY3" fmla="*/ 2811780 h 4549140"/>
                <a:gd name="connsiteX4" fmla="*/ 175260 w 9936480"/>
                <a:gd name="connsiteY4" fmla="*/ 2819400 h 4549140"/>
                <a:gd name="connsiteX5" fmla="*/ 228600 w 9936480"/>
                <a:gd name="connsiteY5" fmla="*/ 2705100 h 4549140"/>
                <a:gd name="connsiteX6" fmla="*/ 289560 w 9936480"/>
                <a:gd name="connsiteY6" fmla="*/ 2674620 h 4549140"/>
                <a:gd name="connsiteX7" fmla="*/ 335280 w 9936480"/>
                <a:gd name="connsiteY7" fmla="*/ 2598420 h 4549140"/>
                <a:gd name="connsiteX8" fmla="*/ 449580 w 9936480"/>
                <a:gd name="connsiteY8" fmla="*/ 2834640 h 4549140"/>
                <a:gd name="connsiteX9" fmla="*/ 518160 w 9936480"/>
                <a:gd name="connsiteY9" fmla="*/ 2880360 h 4549140"/>
                <a:gd name="connsiteX10" fmla="*/ 541020 w 9936480"/>
                <a:gd name="connsiteY10" fmla="*/ 3009900 h 4549140"/>
                <a:gd name="connsiteX11" fmla="*/ 617220 w 9936480"/>
                <a:gd name="connsiteY11" fmla="*/ 3032760 h 4549140"/>
                <a:gd name="connsiteX12" fmla="*/ 670560 w 9936480"/>
                <a:gd name="connsiteY12" fmla="*/ 3070860 h 4549140"/>
                <a:gd name="connsiteX13" fmla="*/ 716280 w 9936480"/>
                <a:gd name="connsiteY13" fmla="*/ 3040380 h 4549140"/>
                <a:gd name="connsiteX14" fmla="*/ 777240 w 9936480"/>
                <a:gd name="connsiteY14" fmla="*/ 3032760 h 4549140"/>
                <a:gd name="connsiteX15" fmla="*/ 830580 w 9936480"/>
                <a:gd name="connsiteY15" fmla="*/ 2994660 h 4549140"/>
                <a:gd name="connsiteX16" fmla="*/ 906780 w 9936480"/>
                <a:gd name="connsiteY16" fmla="*/ 2994660 h 4549140"/>
                <a:gd name="connsiteX17" fmla="*/ 906780 w 9936480"/>
                <a:gd name="connsiteY17" fmla="*/ 2994660 h 4549140"/>
                <a:gd name="connsiteX18" fmla="*/ 990600 w 9936480"/>
                <a:gd name="connsiteY18" fmla="*/ 3009900 h 4549140"/>
                <a:gd name="connsiteX19" fmla="*/ 1059180 w 9936480"/>
                <a:gd name="connsiteY19" fmla="*/ 3017520 h 4549140"/>
                <a:gd name="connsiteX20" fmla="*/ 1097280 w 9936480"/>
                <a:gd name="connsiteY20" fmla="*/ 3055620 h 4549140"/>
                <a:gd name="connsiteX21" fmla="*/ 1143000 w 9936480"/>
                <a:gd name="connsiteY21" fmla="*/ 3055620 h 4549140"/>
                <a:gd name="connsiteX22" fmla="*/ 1196340 w 9936480"/>
                <a:gd name="connsiteY22" fmla="*/ 3086100 h 4549140"/>
                <a:gd name="connsiteX23" fmla="*/ 1196340 w 9936480"/>
                <a:gd name="connsiteY23" fmla="*/ 3086100 h 4549140"/>
                <a:gd name="connsiteX24" fmla="*/ 1287780 w 9936480"/>
                <a:gd name="connsiteY24" fmla="*/ 3078480 h 4549140"/>
                <a:gd name="connsiteX25" fmla="*/ 1341120 w 9936480"/>
                <a:gd name="connsiteY25" fmla="*/ 3116580 h 4549140"/>
                <a:gd name="connsiteX26" fmla="*/ 1409700 w 9936480"/>
                <a:gd name="connsiteY26" fmla="*/ 3108960 h 4549140"/>
                <a:gd name="connsiteX27" fmla="*/ 1463040 w 9936480"/>
                <a:gd name="connsiteY27" fmla="*/ 3124200 h 4549140"/>
                <a:gd name="connsiteX28" fmla="*/ 1539240 w 9936480"/>
                <a:gd name="connsiteY28" fmla="*/ 3124200 h 4549140"/>
                <a:gd name="connsiteX29" fmla="*/ 1592580 w 9936480"/>
                <a:gd name="connsiteY29" fmla="*/ 3154680 h 4549140"/>
                <a:gd name="connsiteX30" fmla="*/ 1737360 w 9936480"/>
                <a:gd name="connsiteY30" fmla="*/ 2971800 h 4549140"/>
                <a:gd name="connsiteX31" fmla="*/ 1760220 w 9936480"/>
                <a:gd name="connsiteY31" fmla="*/ 2948940 h 4549140"/>
                <a:gd name="connsiteX32" fmla="*/ 1828800 w 9936480"/>
                <a:gd name="connsiteY32" fmla="*/ 3048000 h 4549140"/>
                <a:gd name="connsiteX33" fmla="*/ 1828800 w 9936480"/>
                <a:gd name="connsiteY33" fmla="*/ 3048000 h 4549140"/>
                <a:gd name="connsiteX34" fmla="*/ 1905000 w 9936480"/>
                <a:gd name="connsiteY34" fmla="*/ 3093720 h 4549140"/>
                <a:gd name="connsiteX35" fmla="*/ 1988820 w 9936480"/>
                <a:gd name="connsiteY35" fmla="*/ 3108960 h 4549140"/>
                <a:gd name="connsiteX36" fmla="*/ 2034540 w 9936480"/>
                <a:gd name="connsiteY36" fmla="*/ 3093720 h 4549140"/>
                <a:gd name="connsiteX37" fmla="*/ 2057400 w 9936480"/>
                <a:gd name="connsiteY37" fmla="*/ 3101340 h 4549140"/>
                <a:gd name="connsiteX38" fmla="*/ 2103120 w 9936480"/>
                <a:gd name="connsiteY38" fmla="*/ 3070860 h 4549140"/>
                <a:gd name="connsiteX39" fmla="*/ 2171700 w 9936480"/>
                <a:gd name="connsiteY39" fmla="*/ 3147060 h 4549140"/>
                <a:gd name="connsiteX40" fmla="*/ 2270760 w 9936480"/>
                <a:gd name="connsiteY40" fmla="*/ 792480 h 4549140"/>
                <a:gd name="connsiteX41" fmla="*/ 2354580 w 9936480"/>
                <a:gd name="connsiteY41" fmla="*/ 3200400 h 4549140"/>
                <a:gd name="connsiteX42" fmla="*/ 2362200 w 9936480"/>
                <a:gd name="connsiteY42" fmla="*/ 2849880 h 4549140"/>
                <a:gd name="connsiteX43" fmla="*/ 2392680 w 9936480"/>
                <a:gd name="connsiteY43" fmla="*/ 2796540 h 4549140"/>
                <a:gd name="connsiteX44" fmla="*/ 2423160 w 9936480"/>
                <a:gd name="connsiteY44" fmla="*/ 2979420 h 4549140"/>
                <a:gd name="connsiteX45" fmla="*/ 2453640 w 9936480"/>
                <a:gd name="connsiteY45" fmla="*/ 3017520 h 4549140"/>
                <a:gd name="connsiteX46" fmla="*/ 2491740 w 9936480"/>
                <a:gd name="connsiteY46" fmla="*/ 3048000 h 4549140"/>
                <a:gd name="connsiteX47" fmla="*/ 2529840 w 9936480"/>
                <a:gd name="connsiteY47" fmla="*/ 3048000 h 4549140"/>
                <a:gd name="connsiteX48" fmla="*/ 2575560 w 9936480"/>
                <a:gd name="connsiteY48" fmla="*/ 3025140 h 4549140"/>
                <a:gd name="connsiteX49" fmla="*/ 2644140 w 9936480"/>
                <a:gd name="connsiteY49" fmla="*/ 3063240 h 4549140"/>
                <a:gd name="connsiteX50" fmla="*/ 2644140 w 9936480"/>
                <a:gd name="connsiteY50" fmla="*/ 3063240 h 4549140"/>
                <a:gd name="connsiteX51" fmla="*/ 2735580 w 9936480"/>
                <a:gd name="connsiteY51" fmla="*/ 3063240 h 4549140"/>
                <a:gd name="connsiteX52" fmla="*/ 2796540 w 9936480"/>
                <a:gd name="connsiteY52" fmla="*/ 3063240 h 4549140"/>
                <a:gd name="connsiteX53" fmla="*/ 2796540 w 9936480"/>
                <a:gd name="connsiteY53" fmla="*/ 3032760 h 4549140"/>
                <a:gd name="connsiteX54" fmla="*/ 2842260 w 9936480"/>
                <a:gd name="connsiteY54" fmla="*/ 3025140 h 4549140"/>
                <a:gd name="connsiteX55" fmla="*/ 2880360 w 9936480"/>
                <a:gd name="connsiteY55" fmla="*/ 3048000 h 4549140"/>
                <a:gd name="connsiteX56" fmla="*/ 2903220 w 9936480"/>
                <a:gd name="connsiteY56" fmla="*/ 2994660 h 4549140"/>
                <a:gd name="connsiteX57" fmla="*/ 2964180 w 9936480"/>
                <a:gd name="connsiteY57" fmla="*/ 2994660 h 4549140"/>
                <a:gd name="connsiteX58" fmla="*/ 3040380 w 9936480"/>
                <a:gd name="connsiteY58" fmla="*/ 2933700 h 4549140"/>
                <a:gd name="connsiteX59" fmla="*/ 3093720 w 9936480"/>
                <a:gd name="connsiteY59" fmla="*/ 2918460 h 4549140"/>
                <a:gd name="connsiteX60" fmla="*/ 3169920 w 9936480"/>
                <a:gd name="connsiteY60" fmla="*/ 2720340 h 4549140"/>
                <a:gd name="connsiteX61" fmla="*/ 3215640 w 9936480"/>
                <a:gd name="connsiteY61" fmla="*/ 2689860 h 4549140"/>
                <a:gd name="connsiteX62" fmla="*/ 3268980 w 9936480"/>
                <a:gd name="connsiteY62" fmla="*/ 2537460 h 4549140"/>
                <a:gd name="connsiteX63" fmla="*/ 3398520 w 9936480"/>
                <a:gd name="connsiteY63" fmla="*/ 2484120 h 4549140"/>
                <a:gd name="connsiteX64" fmla="*/ 3451860 w 9936480"/>
                <a:gd name="connsiteY64" fmla="*/ 2628900 h 4549140"/>
                <a:gd name="connsiteX65" fmla="*/ 3497580 w 9936480"/>
                <a:gd name="connsiteY65" fmla="*/ 2697480 h 4549140"/>
                <a:gd name="connsiteX66" fmla="*/ 3566160 w 9936480"/>
                <a:gd name="connsiteY66" fmla="*/ 2918460 h 4549140"/>
                <a:gd name="connsiteX67" fmla="*/ 3581400 w 9936480"/>
                <a:gd name="connsiteY67" fmla="*/ 2956560 h 4549140"/>
                <a:gd name="connsiteX68" fmla="*/ 3619500 w 9936480"/>
                <a:gd name="connsiteY68" fmla="*/ 2956560 h 4549140"/>
                <a:gd name="connsiteX69" fmla="*/ 3688080 w 9936480"/>
                <a:gd name="connsiteY69" fmla="*/ 3032760 h 4549140"/>
                <a:gd name="connsiteX70" fmla="*/ 3733800 w 9936480"/>
                <a:gd name="connsiteY70" fmla="*/ 3025140 h 4549140"/>
                <a:gd name="connsiteX71" fmla="*/ 3787140 w 9936480"/>
                <a:gd name="connsiteY71" fmla="*/ 3055620 h 4549140"/>
                <a:gd name="connsiteX72" fmla="*/ 3810000 w 9936480"/>
                <a:gd name="connsiteY72" fmla="*/ 3032760 h 4549140"/>
                <a:gd name="connsiteX73" fmla="*/ 3878580 w 9936480"/>
                <a:gd name="connsiteY73" fmla="*/ 2994660 h 4549140"/>
                <a:gd name="connsiteX74" fmla="*/ 3924300 w 9936480"/>
                <a:gd name="connsiteY74" fmla="*/ 3025140 h 4549140"/>
                <a:gd name="connsiteX75" fmla="*/ 4008120 w 9936480"/>
                <a:gd name="connsiteY75" fmla="*/ 2948940 h 4549140"/>
                <a:gd name="connsiteX76" fmla="*/ 4008120 w 9936480"/>
                <a:gd name="connsiteY76" fmla="*/ 2948940 h 4549140"/>
                <a:gd name="connsiteX77" fmla="*/ 4122420 w 9936480"/>
                <a:gd name="connsiteY77" fmla="*/ 2941320 h 4549140"/>
                <a:gd name="connsiteX78" fmla="*/ 4137660 w 9936480"/>
                <a:gd name="connsiteY78" fmla="*/ 2811780 h 4549140"/>
                <a:gd name="connsiteX79" fmla="*/ 4297680 w 9936480"/>
                <a:gd name="connsiteY79" fmla="*/ 198120 h 4549140"/>
                <a:gd name="connsiteX80" fmla="*/ 4335780 w 9936480"/>
                <a:gd name="connsiteY80" fmla="*/ 0 h 4549140"/>
                <a:gd name="connsiteX81" fmla="*/ 4389120 w 9936480"/>
                <a:gd name="connsiteY81" fmla="*/ 243840 h 4549140"/>
                <a:gd name="connsiteX82" fmla="*/ 4434840 w 9936480"/>
                <a:gd name="connsiteY82" fmla="*/ 236220 h 4549140"/>
                <a:gd name="connsiteX83" fmla="*/ 4480560 w 9936480"/>
                <a:gd name="connsiteY83" fmla="*/ 396240 h 4549140"/>
                <a:gd name="connsiteX84" fmla="*/ 4556760 w 9936480"/>
                <a:gd name="connsiteY84" fmla="*/ 3154680 h 4549140"/>
                <a:gd name="connsiteX85" fmla="*/ 4594860 w 9936480"/>
                <a:gd name="connsiteY85" fmla="*/ 3147060 h 4549140"/>
                <a:gd name="connsiteX86" fmla="*/ 4648200 w 9936480"/>
                <a:gd name="connsiteY86" fmla="*/ 3406140 h 4549140"/>
                <a:gd name="connsiteX87" fmla="*/ 4663440 w 9936480"/>
                <a:gd name="connsiteY87" fmla="*/ 3398520 h 4549140"/>
                <a:gd name="connsiteX88" fmla="*/ 4747260 w 9936480"/>
                <a:gd name="connsiteY88" fmla="*/ 3482340 h 4549140"/>
                <a:gd name="connsiteX89" fmla="*/ 4808220 w 9936480"/>
                <a:gd name="connsiteY89" fmla="*/ 3436620 h 4549140"/>
                <a:gd name="connsiteX90" fmla="*/ 4861560 w 9936480"/>
                <a:gd name="connsiteY90" fmla="*/ 3642360 h 4549140"/>
                <a:gd name="connsiteX91" fmla="*/ 4892040 w 9936480"/>
                <a:gd name="connsiteY91" fmla="*/ 3665220 h 4549140"/>
                <a:gd name="connsiteX92" fmla="*/ 4953000 w 9936480"/>
                <a:gd name="connsiteY92" fmla="*/ 3817620 h 4549140"/>
                <a:gd name="connsiteX93" fmla="*/ 4968240 w 9936480"/>
                <a:gd name="connsiteY93" fmla="*/ 3954780 h 4549140"/>
                <a:gd name="connsiteX94" fmla="*/ 5006340 w 9936480"/>
                <a:gd name="connsiteY94" fmla="*/ 3992880 h 4549140"/>
                <a:gd name="connsiteX95" fmla="*/ 5097780 w 9936480"/>
                <a:gd name="connsiteY95" fmla="*/ 4320540 h 4549140"/>
                <a:gd name="connsiteX96" fmla="*/ 5120640 w 9936480"/>
                <a:gd name="connsiteY96" fmla="*/ 4343400 h 4549140"/>
                <a:gd name="connsiteX97" fmla="*/ 5196840 w 9936480"/>
                <a:gd name="connsiteY97" fmla="*/ 4541520 h 4549140"/>
                <a:gd name="connsiteX98" fmla="*/ 5234940 w 9936480"/>
                <a:gd name="connsiteY98" fmla="*/ 4549140 h 4549140"/>
                <a:gd name="connsiteX99" fmla="*/ 5288280 w 9936480"/>
                <a:gd name="connsiteY99" fmla="*/ 4549140 h 4549140"/>
                <a:gd name="connsiteX100" fmla="*/ 5334000 w 9936480"/>
                <a:gd name="connsiteY100" fmla="*/ 4480560 h 4549140"/>
                <a:gd name="connsiteX101" fmla="*/ 5478780 w 9936480"/>
                <a:gd name="connsiteY101" fmla="*/ 3634740 h 4549140"/>
                <a:gd name="connsiteX102" fmla="*/ 5501640 w 9936480"/>
                <a:gd name="connsiteY102" fmla="*/ 3505200 h 4549140"/>
                <a:gd name="connsiteX103" fmla="*/ 5539740 w 9936480"/>
                <a:gd name="connsiteY103" fmla="*/ 3398520 h 4549140"/>
                <a:gd name="connsiteX104" fmla="*/ 5608320 w 9936480"/>
                <a:gd name="connsiteY104" fmla="*/ 3276600 h 4549140"/>
                <a:gd name="connsiteX105" fmla="*/ 5684520 w 9936480"/>
                <a:gd name="connsiteY105" fmla="*/ 3291840 h 4549140"/>
                <a:gd name="connsiteX106" fmla="*/ 5753100 w 9936480"/>
                <a:gd name="connsiteY106" fmla="*/ 3238500 h 4549140"/>
                <a:gd name="connsiteX107" fmla="*/ 5798820 w 9936480"/>
                <a:gd name="connsiteY107" fmla="*/ 3268980 h 4549140"/>
                <a:gd name="connsiteX108" fmla="*/ 5829300 w 9936480"/>
                <a:gd name="connsiteY108" fmla="*/ 3223260 h 4549140"/>
                <a:gd name="connsiteX109" fmla="*/ 5913120 w 9936480"/>
                <a:gd name="connsiteY109" fmla="*/ 3261360 h 4549140"/>
                <a:gd name="connsiteX110" fmla="*/ 5974080 w 9936480"/>
                <a:gd name="connsiteY110" fmla="*/ 3192780 h 4549140"/>
                <a:gd name="connsiteX111" fmla="*/ 6019800 w 9936480"/>
                <a:gd name="connsiteY111" fmla="*/ 3215640 h 4549140"/>
                <a:gd name="connsiteX112" fmla="*/ 6088380 w 9936480"/>
                <a:gd name="connsiteY112" fmla="*/ 3162300 h 4549140"/>
                <a:gd name="connsiteX113" fmla="*/ 6156960 w 9936480"/>
                <a:gd name="connsiteY113" fmla="*/ 3192780 h 4549140"/>
                <a:gd name="connsiteX114" fmla="*/ 6210300 w 9936480"/>
                <a:gd name="connsiteY114" fmla="*/ 3154680 h 4549140"/>
                <a:gd name="connsiteX115" fmla="*/ 6278880 w 9936480"/>
                <a:gd name="connsiteY115" fmla="*/ 3192780 h 4549140"/>
                <a:gd name="connsiteX116" fmla="*/ 6332220 w 9936480"/>
                <a:gd name="connsiteY116" fmla="*/ 3139440 h 4549140"/>
                <a:gd name="connsiteX117" fmla="*/ 6370320 w 9936480"/>
                <a:gd name="connsiteY117" fmla="*/ 3177540 h 4549140"/>
                <a:gd name="connsiteX118" fmla="*/ 6431280 w 9936480"/>
                <a:gd name="connsiteY118" fmla="*/ 3108960 h 4549140"/>
                <a:gd name="connsiteX119" fmla="*/ 6515100 w 9936480"/>
                <a:gd name="connsiteY119" fmla="*/ 3177540 h 4549140"/>
                <a:gd name="connsiteX120" fmla="*/ 6553200 w 9936480"/>
                <a:gd name="connsiteY120" fmla="*/ 3131820 h 4549140"/>
                <a:gd name="connsiteX121" fmla="*/ 6553200 w 9936480"/>
                <a:gd name="connsiteY121" fmla="*/ 3131820 h 4549140"/>
                <a:gd name="connsiteX122" fmla="*/ 6690360 w 9936480"/>
                <a:gd name="connsiteY122" fmla="*/ 3139440 h 4549140"/>
                <a:gd name="connsiteX123" fmla="*/ 6720840 w 9936480"/>
                <a:gd name="connsiteY123" fmla="*/ 3177540 h 4549140"/>
                <a:gd name="connsiteX124" fmla="*/ 6789420 w 9936480"/>
                <a:gd name="connsiteY124" fmla="*/ 3108960 h 4549140"/>
                <a:gd name="connsiteX125" fmla="*/ 6850380 w 9936480"/>
                <a:gd name="connsiteY125" fmla="*/ 3139440 h 4549140"/>
                <a:gd name="connsiteX126" fmla="*/ 6903720 w 9936480"/>
                <a:gd name="connsiteY126" fmla="*/ 3131820 h 4549140"/>
                <a:gd name="connsiteX127" fmla="*/ 6987540 w 9936480"/>
                <a:gd name="connsiteY127" fmla="*/ 3162300 h 4549140"/>
                <a:gd name="connsiteX128" fmla="*/ 7048500 w 9936480"/>
                <a:gd name="connsiteY128" fmla="*/ 3116580 h 4549140"/>
                <a:gd name="connsiteX129" fmla="*/ 7078980 w 9936480"/>
                <a:gd name="connsiteY129" fmla="*/ 3139440 h 4549140"/>
                <a:gd name="connsiteX130" fmla="*/ 7147560 w 9936480"/>
                <a:gd name="connsiteY130" fmla="*/ 3101340 h 4549140"/>
                <a:gd name="connsiteX131" fmla="*/ 7193280 w 9936480"/>
                <a:gd name="connsiteY131" fmla="*/ 3108960 h 4549140"/>
                <a:gd name="connsiteX132" fmla="*/ 7254240 w 9936480"/>
                <a:gd name="connsiteY132" fmla="*/ 3093720 h 4549140"/>
                <a:gd name="connsiteX133" fmla="*/ 7299960 w 9936480"/>
                <a:gd name="connsiteY133" fmla="*/ 3116580 h 4549140"/>
                <a:gd name="connsiteX134" fmla="*/ 7376160 w 9936480"/>
                <a:gd name="connsiteY134" fmla="*/ 3086100 h 4549140"/>
                <a:gd name="connsiteX135" fmla="*/ 7429500 w 9936480"/>
                <a:gd name="connsiteY135" fmla="*/ 3108960 h 4549140"/>
                <a:gd name="connsiteX136" fmla="*/ 7498080 w 9936480"/>
                <a:gd name="connsiteY136" fmla="*/ 3078480 h 4549140"/>
                <a:gd name="connsiteX137" fmla="*/ 7528560 w 9936480"/>
                <a:gd name="connsiteY137" fmla="*/ 3116580 h 4549140"/>
                <a:gd name="connsiteX138" fmla="*/ 7597140 w 9936480"/>
                <a:gd name="connsiteY138" fmla="*/ 3078480 h 4549140"/>
                <a:gd name="connsiteX139" fmla="*/ 7650480 w 9936480"/>
                <a:gd name="connsiteY139" fmla="*/ 3108960 h 4549140"/>
                <a:gd name="connsiteX140" fmla="*/ 7719060 w 9936480"/>
                <a:gd name="connsiteY140" fmla="*/ 3086100 h 4549140"/>
                <a:gd name="connsiteX141" fmla="*/ 7757160 w 9936480"/>
                <a:gd name="connsiteY141" fmla="*/ 3108960 h 4549140"/>
                <a:gd name="connsiteX142" fmla="*/ 7856220 w 9936480"/>
                <a:gd name="connsiteY142" fmla="*/ 3070860 h 4549140"/>
                <a:gd name="connsiteX143" fmla="*/ 7901940 w 9936480"/>
                <a:gd name="connsiteY143" fmla="*/ 3093720 h 4549140"/>
                <a:gd name="connsiteX144" fmla="*/ 7940040 w 9936480"/>
                <a:gd name="connsiteY144" fmla="*/ 3055620 h 4549140"/>
                <a:gd name="connsiteX145" fmla="*/ 8016240 w 9936480"/>
                <a:gd name="connsiteY145" fmla="*/ 3055620 h 4549140"/>
                <a:gd name="connsiteX146" fmla="*/ 8092440 w 9936480"/>
                <a:gd name="connsiteY146" fmla="*/ 2903220 h 4549140"/>
                <a:gd name="connsiteX147" fmla="*/ 8115300 w 9936480"/>
                <a:gd name="connsiteY147" fmla="*/ 2964180 h 4549140"/>
                <a:gd name="connsiteX148" fmla="*/ 8191500 w 9936480"/>
                <a:gd name="connsiteY148" fmla="*/ 2964180 h 4549140"/>
                <a:gd name="connsiteX149" fmla="*/ 8237220 w 9936480"/>
                <a:gd name="connsiteY149" fmla="*/ 3101340 h 4549140"/>
                <a:gd name="connsiteX150" fmla="*/ 8351520 w 9936480"/>
                <a:gd name="connsiteY150" fmla="*/ 3078480 h 4549140"/>
                <a:gd name="connsiteX151" fmla="*/ 8420100 w 9936480"/>
                <a:gd name="connsiteY151" fmla="*/ 3032760 h 4549140"/>
                <a:gd name="connsiteX152" fmla="*/ 8488680 w 9936480"/>
                <a:gd name="connsiteY152" fmla="*/ 3101340 h 4549140"/>
                <a:gd name="connsiteX153" fmla="*/ 8503920 w 9936480"/>
                <a:gd name="connsiteY153" fmla="*/ 3032760 h 4549140"/>
                <a:gd name="connsiteX154" fmla="*/ 8610600 w 9936480"/>
                <a:gd name="connsiteY154" fmla="*/ 723900 h 4549140"/>
                <a:gd name="connsiteX155" fmla="*/ 8671560 w 9936480"/>
                <a:gd name="connsiteY155" fmla="*/ 3223260 h 4549140"/>
                <a:gd name="connsiteX156" fmla="*/ 8717280 w 9936480"/>
                <a:gd name="connsiteY156" fmla="*/ 2827020 h 4549140"/>
                <a:gd name="connsiteX157" fmla="*/ 8755380 w 9936480"/>
                <a:gd name="connsiteY157" fmla="*/ 3002280 h 4549140"/>
                <a:gd name="connsiteX158" fmla="*/ 8793480 w 9936480"/>
                <a:gd name="connsiteY158" fmla="*/ 3009900 h 4549140"/>
                <a:gd name="connsiteX159" fmla="*/ 8831580 w 9936480"/>
                <a:gd name="connsiteY159" fmla="*/ 3040380 h 4549140"/>
                <a:gd name="connsiteX160" fmla="*/ 8884920 w 9936480"/>
                <a:gd name="connsiteY160" fmla="*/ 3040380 h 4549140"/>
                <a:gd name="connsiteX161" fmla="*/ 8961120 w 9936480"/>
                <a:gd name="connsiteY161" fmla="*/ 3070860 h 4549140"/>
                <a:gd name="connsiteX162" fmla="*/ 9014460 w 9936480"/>
                <a:gd name="connsiteY162" fmla="*/ 3040380 h 4549140"/>
                <a:gd name="connsiteX163" fmla="*/ 9067800 w 9936480"/>
                <a:gd name="connsiteY163" fmla="*/ 3063240 h 4549140"/>
                <a:gd name="connsiteX164" fmla="*/ 9128760 w 9936480"/>
                <a:gd name="connsiteY164" fmla="*/ 3032760 h 4549140"/>
                <a:gd name="connsiteX165" fmla="*/ 9197340 w 9936480"/>
                <a:gd name="connsiteY165" fmla="*/ 3048000 h 4549140"/>
                <a:gd name="connsiteX166" fmla="*/ 9212580 w 9936480"/>
                <a:gd name="connsiteY166" fmla="*/ 2994660 h 4549140"/>
                <a:gd name="connsiteX167" fmla="*/ 9296400 w 9936480"/>
                <a:gd name="connsiteY167" fmla="*/ 2994660 h 4549140"/>
                <a:gd name="connsiteX168" fmla="*/ 9380220 w 9936480"/>
                <a:gd name="connsiteY168" fmla="*/ 2887980 h 4549140"/>
                <a:gd name="connsiteX169" fmla="*/ 9448800 w 9936480"/>
                <a:gd name="connsiteY169" fmla="*/ 2910840 h 4549140"/>
                <a:gd name="connsiteX170" fmla="*/ 9441180 w 9936480"/>
                <a:gd name="connsiteY170" fmla="*/ 2781300 h 4549140"/>
                <a:gd name="connsiteX171" fmla="*/ 9494520 w 9936480"/>
                <a:gd name="connsiteY171" fmla="*/ 2735580 h 4549140"/>
                <a:gd name="connsiteX172" fmla="*/ 9517380 w 9936480"/>
                <a:gd name="connsiteY172" fmla="*/ 2735580 h 4549140"/>
                <a:gd name="connsiteX173" fmla="*/ 9608820 w 9936480"/>
                <a:gd name="connsiteY173" fmla="*/ 2590800 h 4549140"/>
                <a:gd name="connsiteX174" fmla="*/ 9700260 w 9936480"/>
                <a:gd name="connsiteY174" fmla="*/ 2522220 h 4549140"/>
                <a:gd name="connsiteX175" fmla="*/ 9753600 w 9936480"/>
                <a:gd name="connsiteY175" fmla="*/ 2651760 h 4549140"/>
                <a:gd name="connsiteX176" fmla="*/ 9814560 w 9936480"/>
                <a:gd name="connsiteY176" fmla="*/ 2819400 h 4549140"/>
                <a:gd name="connsiteX177" fmla="*/ 9875520 w 9936480"/>
                <a:gd name="connsiteY177" fmla="*/ 2933700 h 4549140"/>
                <a:gd name="connsiteX178" fmla="*/ 9936480 w 9936480"/>
                <a:gd name="connsiteY178" fmla="*/ 2979420 h 454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9936480" h="4549140">
                  <a:moveTo>
                    <a:pt x="0" y="3032760"/>
                  </a:moveTo>
                  <a:lnTo>
                    <a:pt x="15240" y="2964180"/>
                  </a:lnTo>
                  <a:lnTo>
                    <a:pt x="53340" y="2964180"/>
                  </a:lnTo>
                  <a:lnTo>
                    <a:pt x="114300" y="2811780"/>
                  </a:lnTo>
                  <a:lnTo>
                    <a:pt x="175260" y="2819400"/>
                  </a:lnTo>
                  <a:lnTo>
                    <a:pt x="228600" y="2705100"/>
                  </a:lnTo>
                  <a:lnTo>
                    <a:pt x="289560" y="2674620"/>
                  </a:lnTo>
                  <a:lnTo>
                    <a:pt x="335280" y="2598420"/>
                  </a:lnTo>
                  <a:lnTo>
                    <a:pt x="449580" y="2834640"/>
                  </a:lnTo>
                  <a:lnTo>
                    <a:pt x="518160" y="2880360"/>
                  </a:lnTo>
                  <a:lnTo>
                    <a:pt x="541020" y="3009900"/>
                  </a:lnTo>
                  <a:lnTo>
                    <a:pt x="617220" y="3032760"/>
                  </a:lnTo>
                  <a:lnTo>
                    <a:pt x="670560" y="3070860"/>
                  </a:lnTo>
                  <a:lnTo>
                    <a:pt x="716280" y="3040380"/>
                  </a:lnTo>
                  <a:lnTo>
                    <a:pt x="777240" y="3032760"/>
                  </a:lnTo>
                  <a:lnTo>
                    <a:pt x="830580" y="2994660"/>
                  </a:lnTo>
                  <a:lnTo>
                    <a:pt x="906780" y="2994660"/>
                  </a:lnTo>
                  <a:lnTo>
                    <a:pt x="906780" y="2994660"/>
                  </a:lnTo>
                  <a:lnTo>
                    <a:pt x="990600" y="3009900"/>
                  </a:lnTo>
                  <a:lnTo>
                    <a:pt x="1059180" y="3017520"/>
                  </a:lnTo>
                  <a:lnTo>
                    <a:pt x="1097280" y="3055620"/>
                  </a:lnTo>
                  <a:lnTo>
                    <a:pt x="1143000" y="3055620"/>
                  </a:lnTo>
                  <a:lnTo>
                    <a:pt x="1196340" y="3086100"/>
                  </a:lnTo>
                  <a:lnTo>
                    <a:pt x="1196340" y="3086100"/>
                  </a:lnTo>
                  <a:lnTo>
                    <a:pt x="1287780" y="3078480"/>
                  </a:lnTo>
                  <a:lnTo>
                    <a:pt x="1341120" y="3116580"/>
                  </a:lnTo>
                  <a:lnTo>
                    <a:pt x="1409700" y="3108960"/>
                  </a:lnTo>
                  <a:lnTo>
                    <a:pt x="1463040" y="3124200"/>
                  </a:lnTo>
                  <a:lnTo>
                    <a:pt x="1539240" y="3124200"/>
                  </a:lnTo>
                  <a:lnTo>
                    <a:pt x="1592580" y="3154680"/>
                  </a:lnTo>
                  <a:lnTo>
                    <a:pt x="1737360" y="2971800"/>
                  </a:lnTo>
                  <a:lnTo>
                    <a:pt x="1760220" y="2948940"/>
                  </a:lnTo>
                  <a:lnTo>
                    <a:pt x="1828800" y="3048000"/>
                  </a:lnTo>
                  <a:lnTo>
                    <a:pt x="1828800" y="3048000"/>
                  </a:lnTo>
                  <a:lnTo>
                    <a:pt x="1905000" y="3093720"/>
                  </a:lnTo>
                  <a:lnTo>
                    <a:pt x="1988820" y="3108960"/>
                  </a:lnTo>
                  <a:lnTo>
                    <a:pt x="2034540" y="3093720"/>
                  </a:lnTo>
                  <a:lnTo>
                    <a:pt x="2057400" y="3101340"/>
                  </a:lnTo>
                  <a:lnTo>
                    <a:pt x="2103120" y="3070860"/>
                  </a:lnTo>
                  <a:lnTo>
                    <a:pt x="2171700" y="3147060"/>
                  </a:lnTo>
                  <a:lnTo>
                    <a:pt x="2270760" y="792480"/>
                  </a:lnTo>
                  <a:lnTo>
                    <a:pt x="2354580" y="3200400"/>
                  </a:lnTo>
                  <a:lnTo>
                    <a:pt x="2362200" y="2849880"/>
                  </a:lnTo>
                  <a:lnTo>
                    <a:pt x="2392680" y="2796540"/>
                  </a:lnTo>
                  <a:lnTo>
                    <a:pt x="2423160" y="2979420"/>
                  </a:lnTo>
                  <a:lnTo>
                    <a:pt x="2453640" y="3017520"/>
                  </a:lnTo>
                  <a:lnTo>
                    <a:pt x="2491740" y="3048000"/>
                  </a:lnTo>
                  <a:lnTo>
                    <a:pt x="2529840" y="3048000"/>
                  </a:lnTo>
                  <a:lnTo>
                    <a:pt x="2575560" y="3025140"/>
                  </a:lnTo>
                  <a:lnTo>
                    <a:pt x="2644140" y="3063240"/>
                  </a:lnTo>
                  <a:lnTo>
                    <a:pt x="2644140" y="3063240"/>
                  </a:lnTo>
                  <a:lnTo>
                    <a:pt x="2735580" y="3063240"/>
                  </a:lnTo>
                  <a:lnTo>
                    <a:pt x="2796540" y="3063240"/>
                  </a:lnTo>
                  <a:lnTo>
                    <a:pt x="2796540" y="3032760"/>
                  </a:lnTo>
                  <a:lnTo>
                    <a:pt x="2842260" y="3025140"/>
                  </a:lnTo>
                  <a:lnTo>
                    <a:pt x="2880360" y="3048000"/>
                  </a:lnTo>
                  <a:lnTo>
                    <a:pt x="2903220" y="2994660"/>
                  </a:lnTo>
                  <a:lnTo>
                    <a:pt x="2964180" y="2994660"/>
                  </a:lnTo>
                  <a:lnTo>
                    <a:pt x="3040380" y="2933700"/>
                  </a:lnTo>
                  <a:lnTo>
                    <a:pt x="3093720" y="2918460"/>
                  </a:lnTo>
                  <a:lnTo>
                    <a:pt x="3169920" y="2720340"/>
                  </a:lnTo>
                  <a:lnTo>
                    <a:pt x="3215640" y="2689860"/>
                  </a:lnTo>
                  <a:lnTo>
                    <a:pt x="3268980" y="2537460"/>
                  </a:lnTo>
                  <a:lnTo>
                    <a:pt x="3398520" y="2484120"/>
                  </a:lnTo>
                  <a:lnTo>
                    <a:pt x="3451860" y="2628900"/>
                  </a:lnTo>
                  <a:lnTo>
                    <a:pt x="3497580" y="2697480"/>
                  </a:lnTo>
                  <a:lnTo>
                    <a:pt x="3566160" y="2918460"/>
                  </a:lnTo>
                  <a:lnTo>
                    <a:pt x="3581400" y="2956560"/>
                  </a:lnTo>
                  <a:lnTo>
                    <a:pt x="3619500" y="2956560"/>
                  </a:lnTo>
                  <a:lnTo>
                    <a:pt x="3688080" y="3032760"/>
                  </a:lnTo>
                  <a:lnTo>
                    <a:pt x="3733800" y="3025140"/>
                  </a:lnTo>
                  <a:lnTo>
                    <a:pt x="3787140" y="3055620"/>
                  </a:lnTo>
                  <a:lnTo>
                    <a:pt x="3810000" y="3032760"/>
                  </a:lnTo>
                  <a:lnTo>
                    <a:pt x="3878580" y="2994660"/>
                  </a:lnTo>
                  <a:lnTo>
                    <a:pt x="3924300" y="3025140"/>
                  </a:lnTo>
                  <a:lnTo>
                    <a:pt x="4008120" y="2948940"/>
                  </a:lnTo>
                  <a:lnTo>
                    <a:pt x="4008120" y="2948940"/>
                  </a:lnTo>
                  <a:lnTo>
                    <a:pt x="4122420" y="2941320"/>
                  </a:lnTo>
                  <a:lnTo>
                    <a:pt x="4137660" y="2811780"/>
                  </a:lnTo>
                  <a:lnTo>
                    <a:pt x="4297680" y="198120"/>
                  </a:lnTo>
                  <a:lnTo>
                    <a:pt x="4335780" y="0"/>
                  </a:lnTo>
                  <a:lnTo>
                    <a:pt x="4389120" y="243840"/>
                  </a:lnTo>
                  <a:lnTo>
                    <a:pt x="4434840" y="236220"/>
                  </a:lnTo>
                  <a:lnTo>
                    <a:pt x="4480560" y="396240"/>
                  </a:lnTo>
                  <a:lnTo>
                    <a:pt x="4556760" y="3154680"/>
                  </a:lnTo>
                  <a:lnTo>
                    <a:pt x="4594860" y="3147060"/>
                  </a:lnTo>
                  <a:lnTo>
                    <a:pt x="4648200" y="3406140"/>
                  </a:lnTo>
                  <a:lnTo>
                    <a:pt x="4663440" y="3398520"/>
                  </a:lnTo>
                  <a:lnTo>
                    <a:pt x="4747260" y="3482340"/>
                  </a:lnTo>
                  <a:lnTo>
                    <a:pt x="4808220" y="3436620"/>
                  </a:lnTo>
                  <a:lnTo>
                    <a:pt x="4861560" y="3642360"/>
                  </a:lnTo>
                  <a:lnTo>
                    <a:pt x="4892040" y="3665220"/>
                  </a:lnTo>
                  <a:lnTo>
                    <a:pt x="4953000" y="3817620"/>
                  </a:lnTo>
                  <a:lnTo>
                    <a:pt x="4968240" y="3954780"/>
                  </a:lnTo>
                  <a:lnTo>
                    <a:pt x="5006340" y="3992880"/>
                  </a:lnTo>
                  <a:lnTo>
                    <a:pt x="5097780" y="4320540"/>
                  </a:lnTo>
                  <a:lnTo>
                    <a:pt x="5120640" y="4343400"/>
                  </a:lnTo>
                  <a:lnTo>
                    <a:pt x="5196840" y="4541520"/>
                  </a:lnTo>
                  <a:lnTo>
                    <a:pt x="5234940" y="4549140"/>
                  </a:lnTo>
                  <a:lnTo>
                    <a:pt x="5288280" y="4549140"/>
                  </a:lnTo>
                  <a:lnTo>
                    <a:pt x="5334000" y="4480560"/>
                  </a:lnTo>
                  <a:lnTo>
                    <a:pt x="5478780" y="3634740"/>
                  </a:lnTo>
                  <a:lnTo>
                    <a:pt x="5501640" y="3505200"/>
                  </a:lnTo>
                  <a:lnTo>
                    <a:pt x="5539740" y="3398520"/>
                  </a:lnTo>
                  <a:lnTo>
                    <a:pt x="5608320" y="3276600"/>
                  </a:lnTo>
                  <a:lnTo>
                    <a:pt x="5684520" y="3291840"/>
                  </a:lnTo>
                  <a:lnTo>
                    <a:pt x="5753100" y="3238500"/>
                  </a:lnTo>
                  <a:lnTo>
                    <a:pt x="5798820" y="3268980"/>
                  </a:lnTo>
                  <a:lnTo>
                    <a:pt x="5829300" y="3223260"/>
                  </a:lnTo>
                  <a:lnTo>
                    <a:pt x="5913120" y="3261360"/>
                  </a:lnTo>
                  <a:lnTo>
                    <a:pt x="5974080" y="3192780"/>
                  </a:lnTo>
                  <a:lnTo>
                    <a:pt x="6019800" y="3215640"/>
                  </a:lnTo>
                  <a:lnTo>
                    <a:pt x="6088380" y="3162300"/>
                  </a:lnTo>
                  <a:lnTo>
                    <a:pt x="6156960" y="3192780"/>
                  </a:lnTo>
                  <a:lnTo>
                    <a:pt x="6210300" y="3154680"/>
                  </a:lnTo>
                  <a:lnTo>
                    <a:pt x="6278880" y="3192780"/>
                  </a:lnTo>
                  <a:lnTo>
                    <a:pt x="6332220" y="3139440"/>
                  </a:lnTo>
                  <a:lnTo>
                    <a:pt x="6370320" y="3177540"/>
                  </a:lnTo>
                  <a:lnTo>
                    <a:pt x="6431280" y="3108960"/>
                  </a:lnTo>
                  <a:lnTo>
                    <a:pt x="6515100" y="3177540"/>
                  </a:lnTo>
                  <a:lnTo>
                    <a:pt x="6553200" y="3131820"/>
                  </a:lnTo>
                  <a:lnTo>
                    <a:pt x="6553200" y="3131820"/>
                  </a:lnTo>
                  <a:lnTo>
                    <a:pt x="6690360" y="3139440"/>
                  </a:lnTo>
                  <a:lnTo>
                    <a:pt x="6720840" y="3177540"/>
                  </a:lnTo>
                  <a:lnTo>
                    <a:pt x="6789420" y="3108960"/>
                  </a:lnTo>
                  <a:lnTo>
                    <a:pt x="6850380" y="3139440"/>
                  </a:lnTo>
                  <a:lnTo>
                    <a:pt x="6903720" y="3131820"/>
                  </a:lnTo>
                  <a:lnTo>
                    <a:pt x="6987540" y="3162300"/>
                  </a:lnTo>
                  <a:lnTo>
                    <a:pt x="7048500" y="3116580"/>
                  </a:lnTo>
                  <a:lnTo>
                    <a:pt x="7078980" y="3139440"/>
                  </a:lnTo>
                  <a:lnTo>
                    <a:pt x="7147560" y="3101340"/>
                  </a:lnTo>
                  <a:lnTo>
                    <a:pt x="7193280" y="3108960"/>
                  </a:lnTo>
                  <a:lnTo>
                    <a:pt x="7254240" y="3093720"/>
                  </a:lnTo>
                  <a:lnTo>
                    <a:pt x="7299960" y="3116580"/>
                  </a:lnTo>
                  <a:lnTo>
                    <a:pt x="7376160" y="3086100"/>
                  </a:lnTo>
                  <a:lnTo>
                    <a:pt x="7429500" y="3108960"/>
                  </a:lnTo>
                  <a:lnTo>
                    <a:pt x="7498080" y="3078480"/>
                  </a:lnTo>
                  <a:lnTo>
                    <a:pt x="7528560" y="3116580"/>
                  </a:lnTo>
                  <a:lnTo>
                    <a:pt x="7597140" y="3078480"/>
                  </a:lnTo>
                  <a:lnTo>
                    <a:pt x="7650480" y="3108960"/>
                  </a:lnTo>
                  <a:lnTo>
                    <a:pt x="7719060" y="3086100"/>
                  </a:lnTo>
                  <a:lnTo>
                    <a:pt x="7757160" y="3108960"/>
                  </a:lnTo>
                  <a:lnTo>
                    <a:pt x="7856220" y="3070860"/>
                  </a:lnTo>
                  <a:lnTo>
                    <a:pt x="7901940" y="3093720"/>
                  </a:lnTo>
                  <a:lnTo>
                    <a:pt x="7940040" y="3055620"/>
                  </a:lnTo>
                  <a:lnTo>
                    <a:pt x="8016240" y="3055620"/>
                  </a:lnTo>
                  <a:lnTo>
                    <a:pt x="8092440" y="2903220"/>
                  </a:lnTo>
                  <a:lnTo>
                    <a:pt x="8115300" y="2964180"/>
                  </a:lnTo>
                  <a:lnTo>
                    <a:pt x="8191500" y="2964180"/>
                  </a:lnTo>
                  <a:lnTo>
                    <a:pt x="8237220" y="3101340"/>
                  </a:lnTo>
                  <a:lnTo>
                    <a:pt x="8351520" y="3078480"/>
                  </a:lnTo>
                  <a:lnTo>
                    <a:pt x="8420100" y="3032760"/>
                  </a:lnTo>
                  <a:lnTo>
                    <a:pt x="8488680" y="3101340"/>
                  </a:lnTo>
                  <a:lnTo>
                    <a:pt x="8503920" y="3032760"/>
                  </a:lnTo>
                  <a:lnTo>
                    <a:pt x="8610600" y="723900"/>
                  </a:lnTo>
                  <a:lnTo>
                    <a:pt x="8671560" y="3223260"/>
                  </a:lnTo>
                  <a:lnTo>
                    <a:pt x="8717280" y="2827020"/>
                  </a:lnTo>
                  <a:lnTo>
                    <a:pt x="8755380" y="3002280"/>
                  </a:lnTo>
                  <a:lnTo>
                    <a:pt x="8793480" y="3009900"/>
                  </a:lnTo>
                  <a:lnTo>
                    <a:pt x="8831580" y="3040380"/>
                  </a:lnTo>
                  <a:lnTo>
                    <a:pt x="8884920" y="3040380"/>
                  </a:lnTo>
                  <a:lnTo>
                    <a:pt x="8961120" y="3070860"/>
                  </a:lnTo>
                  <a:lnTo>
                    <a:pt x="9014460" y="3040380"/>
                  </a:lnTo>
                  <a:lnTo>
                    <a:pt x="9067800" y="3063240"/>
                  </a:lnTo>
                  <a:lnTo>
                    <a:pt x="9128760" y="3032760"/>
                  </a:lnTo>
                  <a:lnTo>
                    <a:pt x="9197340" y="3048000"/>
                  </a:lnTo>
                  <a:lnTo>
                    <a:pt x="9212580" y="2994660"/>
                  </a:lnTo>
                  <a:lnTo>
                    <a:pt x="9296400" y="2994660"/>
                  </a:lnTo>
                  <a:lnTo>
                    <a:pt x="9380220" y="2887980"/>
                  </a:lnTo>
                  <a:lnTo>
                    <a:pt x="9448800" y="2910840"/>
                  </a:lnTo>
                  <a:lnTo>
                    <a:pt x="9441180" y="2781300"/>
                  </a:lnTo>
                  <a:lnTo>
                    <a:pt x="9494520" y="2735580"/>
                  </a:lnTo>
                  <a:lnTo>
                    <a:pt x="9517380" y="2735580"/>
                  </a:lnTo>
                  <a:lnTo>
                    <a:pt x="9608820" y="2590800"/>
                  </a:lnTo>
                  <a:lnTo>
                    <a:pt x="9700260" y="2522220"/>
                  </a:lnTo>
                  <a:lnTo>
                    <a:pt x="9753600" y="2651760"/>
                  </a:lnTo>
                  <a:lnTo>
                    <a:pt x="9814560" y="2819400"/>
                  </a:lnTo>
                  <a:lnTo>
                    <a:pt x="9875520" y="2933700"/>
                  </a:lnTo>
                  <a:lnTo>
                    <a:pt x="9936480" y="2979420"/>
                  </a:lnTo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6DDDF021-B227-414F-8625-126416E3A6E8}"/>
                </a:ext>
              </a:extLst>
            </p:cNvPr>
            <p:cNvSpPr/>
            <p:nvPr/>
          </p:nvSpPr>
          <p:spPr>
            <a:xfrm>
              <a:off x="2678938" y="2878402"/>
              <a:ext cx="2153362" cy="89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97C7A3A8-B295-4AB7-8756-CA7142126EC3}"/>
                </a:ext>
              </a:extLst>
            </p:cNvPr>
            <p:cNvSpPr txBox="1"/>
            <p:nvPr/>
          </p:nvSpPr>
          <p:spPr>
            <a:xfrm>
              <a:off x="1848148" y="3055008"/>
              <a:ext cx="569291" cy="332664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</p:spPr>
          <p:txBody>
            <a:bodyPr wrap="none" lIns="0" tIns="0" rIns="0" rtlCol="0" anchor="ctr">
              <a:spAutoFit/>
            </a:bodyPr>
            <a:lstStyle/>
            <a:p>
              <a:pPr algn="ctr"/>
              <a:r>
                <a:rPr lang="cs-CZ" sz="1100" dirty="0">
                  <a:solidFill>
                    <a:srgbClr val="00234C"/>
                  </a:solidFill>
                </a:rPr>
                <a:t>Krátká</a:t>
              </a:r>
              <a:endParaRPr lang="en-US" sz="1100" dirty="0">
                <a:solidFill>
                  <a:srgbClr val="00234C"/>
                </a:solidFill>
              </a:endParaRPr>
            </a:p>
          </p:txBody>
        </p:sp>
        <p:sp>
          <p:nvSpPr>
            <p:cNvPr id="53" name="TextBox 38">
              <a:extLst>
                <a:ext uri="{FF2B5EF4-FFF2-40B4-BE49-F238E27FC236}">
                  <a16:creationId xmlns:a16="http://schemas.microsoft.com/office/drawing/2014/main" id="{6D2B2768-1DDF-4A56-99ED-BA89F5646E0A}"/>
                </a:ext>
              </a:extLst>
            </p:cNvPr>
            <p:cNvSpPr txBox="1"/>
            <p:nvPr/>
          </p:nvSpPr>
          <p:spPr>
            <a:xfrm>
              <a:off x="3373181" y="3055008"/>
              <a:ext cx="727702" cy="332664"/>
            </a:xfrm>
            <a:prstGeom prst="rect">
              <a:avLst/>
            </a:prstGeom>
            <a:solidFill>
              <a:srgbClr val="FFFFFF">
                <a:alpha val="58039"/>
              </a:srgbClr>
            </a:solidFill>
          </p:spPr>
          <p:txBody>
            <a:bodyPr wrap="none" lIns="0" tIns="0" rIns="0" rtlCol="0" anchor="ctr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234C"/>
                  </a:solidFill>
                </a:rPr>
                <a:t> </a:t>
              </a:r>
              <a:r>
                <a:rPr lang="cs-CZ" sz="1100" dirty="0">
                  <a:solidFill>
                    <a:srgbClr val="00234C"/>
                  </a:solidFill>
                </a:rPr>
                <a:t>Dlouhá</a:t>
              </a:r>
              <a:r>
                <a:rPr lang="en-US" sz="1100" dirty="0">
                  <a:solidFill>
                    <a:srgbClr val="00234C"/>
                  </a:solidFill>
                </a:rPr>
                <a:t> </a:t>
              </a: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E9E4052F-120B-4422-B488-F1CD3A5FAF42}"/>
                </a:ext>
              </a:extLst>
            </p:cNvPr>
            <p:cNvSpPr/>
            <p:nvPr/>
          </p:nvSpPr>
          <p:spPr>
            <a:xfrm>
              <a:off x="1641602" y="2800148"/>
              <a:ext cx="1033315" cy="78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1" name="Rectangle 90">
            <a:hlinkClick r:id="rId6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200525" y="1055478"/>
            <a:ext cx="45897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/>
              <a:t>52 % falešně pozitivních detekcí </a:t>
            </a:r>
            <a:r>
              <a:rPr lang="cs-CZ" sz="1800" dirty="0"/>
              <a:t>je způsobeno extrasystolami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err="1"/>
              <a:t>RhythmCheck</a:t>
            </a:r>
            <a:r>
              <a:rPr lang="cs-CZ" sz="1800" dirty="0"/>
              <a:t> </a:t>
            </a:r>
            <a:r>
              <a:rPr lang="cs-CZ" sz="1800" b="1" dirty="0"/>
              <a:t>eliminuje 72 % falešně pozitivních detekcí FS</a:t>
            </a:r>
            <a:r>
              <a:rPr lang="cs-CZ" sz="1800" dirty="0"/>
              <a:t> u pacientů s extrasystolami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Pro maximální přesnost se </a:t>
            </a:r>
            <a:r>
              <a:rPr lang="cs-CZ" sz="1800" dirty="0" err="1"/>
              <a:t>RhythmCheck</a:t>
            </a:r>
            <a:r>
              <a:rPr lang="cs-CZ" sz="1800" dirty="0"/>
              <a:t> </a:t>
            </a:r>
            <a:r>
              <a:rPr lang="cs-CZ" sz="1800" b="1" dirty="0"/>
              <a:t>dynamicky přizpůsobuje</a:t>
            </a:r>
            <a:r>
              <a:rPr lang="cs-CZ" sz="1800" dirty="0"/>
              <a:t> rytmu každého pacienta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err="1"/>
              <a:t>RhythmCheck</a:t>
            </a:r>
            <a:r>
              <a:rPr lang="cs-CZ" sz="1800" dirty="0"/>
              <a:t> </a:t>
            </a:r>
            <a:r>
              <a:rPr lang="cs-CZ" sz="1800" b="1" dirty="0"/>
              <a:t>výrazně snižuje</a:t>
            </a:r>
            <a:r>
              <a:rPr lang="cs-CZ" sz="1800" dirty="0"/>
              <a:t> časovou náročnost kontrol epizod falešně detekovaných jako FS. </a:t>
            </a:r>
          </a:p>
        </p:txBody>
      </p:sp>
    </p:spTree>
    <p:extLst>
      <p:ext uri="{BB962C8B-B14F-4D97-AF65-F5344CB8AC3E}">
        <p14:creationId xmlns:p14="http://schemas.microsoft.com/office/powerpoint/2010/main" val="416018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>
            <a:extLst>
              <a:ext uri="{FF2B5EF4-FFF2-40B4-BE49-F238E27FC236}">
                <a16:creationId xmlns:a16="http://schemas.microsoft.com/office/drawing/2014/main" id="{742D8FC3-B45C-4527-BD1C-CCBBF30E0A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75945224-D728-4B8B-8377-3A4561A61B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50" b="1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4" name="Rechteck: obere Ecken abgerundet 23">
            <a:extLst>
              <a:ext uri="{FF2B5EF4-FFF2-40B4-BE49-F238E27FC236}">
                <a16:creationId xmlns:a16="http://schemas.microsoft.com/office/drawing/2014/main" id="{8A614885-2D45-4942-80BB-407E93775A9A}"/>
              </a:ext>
            </a:extLst>
          </p:cNvPr>
          <p:cNvSpPr/>
          <p:nvPr/>
        </p:nvSpPr>
        <p:spPr>
          <a:xfrm rot="5400000" flipH="1" flipV="1">
            <a:off x="6793920" y="777991"/>
            <a:ext cx="186800" cy="22423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25" dirty="0"/>
          </a:p>
        </p:txBody>
      </p:sp>
      <p:sp>
        <p:nvSpPr>
          <p:cNvPr id="25" name="Rechteck: obere Ecken abgerundet 24">
            <a:extLst>
              <a:ext uri="{FF2B5EF4-FFF2-40B4-BE49-F238E27FC236}">
                <a16:creationId xmlns:a16="http://schemas.microsoft.com/office/drawing/2014/main" id="{70DE1F9F-E384-45F0-945C-396DF5ECBADF}"/>
              </a:ext>
            </a:extLst>
          </p:cNvPr>
          <p:cNvSpPr/>
          <p:nvPr/>
        </p:nvSpPr>
        <p:spPr>
          <a:xfrm rot="16200000" flipV="1">
            <a:off x="8148749" y="1672574"/>
            <a:ext cx="186800" cy="453191"/>
          </a:xfrm>
          <a:prstGeom prst="round2SameRect">
            <a:avLst>
              <a:gd name="adj1" fmla="val 50000"/>
              <a:gd name="adj2" fmla="val 0"/>
            </a:avLst>
          </a:prstGeom>
          <a:pattFill prst="wdDnDiag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2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9" y="157201"/>
            <a:ext cx="8632031" cy="514859"/>
          </a:xfrm>
        </p:spPr>
        <p:txBody>
          <a:bodyPr/>
          <a:lstStyle/>
          <a:p>
            <a:r>
              <a:rPr lang="cs-CZ" dirty="0"/>
              <a:t>5 automatických spouštěčů detekce arytmií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340519" y="809091"/>
            <a:ext cx="8632031" cy="219610"/>
          </a:xfrm>
        </p:spPr>
        <p:txBody>
          <a:bodyPr/>
          <a:lstStyle/>
          <a:p>
            <a:r>
              <a:rPr lang="en-US" sz="1600" dirty="0"/>
              <a:t>Automatic</a:t>
            </a:r>
            <a:r>
              <a:rPr lang="cs-CZ" sz="1600" dirty="0" err="1"/>
              <a:t>ky</a:t>
            </a:r>
            <a:r>
              <a:rPr lang="cs-CZ" sz="1600" dirty="0"/>
              <a:t> detekované arytmické epizody </a:t>
            </a:r>
            <a:r>
              <a:rPr lang="en-US" sz="1600" dirty="0"/>
              <a:t>&amp; </a:t>
            </a:r>
            <a:r>
              <a:rPr lang="cs-CZ" sz="1600" dirty="0"/>
              <a:t>pacientem spouštěné epizody</a:t>
            </a:r>
            <a:endParaRPr lang="en-US" sz="1600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3A21C6D-40A1-4344-BA77-CE3F138E24FF}"/>
              </a:ext>
            </a:extLst>
          </p:cNvPr>
          <p:cNvSpPr txBox="1">
            <a:spLocks/>
          </p:cNvSpPr>
          <p:nvPr/>
        </p:nvSpPr>
        <p:spPr>
          <a:xfrm>
            <a:off x="392277" y="3516099"/>
            <a:ext cx="3738389" cy="2077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450"/>
              </a:spcAft>
            </a:pPr>
            <a:r>
              <a:rPr lang="en-US" sz="1350" b="1" dirty="0"/>
              <a:t>Pa</a:t>
            </a:r>
            <a:r>
              <a:rPr lang="cs-CZ" sz="1350" b="1" dirty="0"/>
              <a:t>c</a:t>
            </a:r>
            <a:r>
              <a:rPr lang="en-US" sz="1350" b="1" dirty="0" err="1"/>
              <a:t>ient</a:t>
            </a:r>
            <a:r>
              <a:rPr lang="cs-CZ" sz="1350" b="1" dirty="0" err="1"/>
              <a:t>em</a:t>
            </a:r>
            <a:r>
              <a:rPr lang="cs-CZ" sz="1350" b="1" dirty="0"/>
              <a:t> spouštěné nahrávání</a:t>
            </a:r>
            <a:endParaRPr lang="en-US" sz="1350" b="1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CE6C7530-5440-42CA-8D07-B91ED7E9E442}"/>
              </a:ext>
            </a:extLst>
          </p:cNvPr>
          <p:cNvSpPr txBox="1">
            <a:spLocks/>
          </p:cNvSpPr>
          <p:nvPr/>
        </p:nvSpPr>
        <p:spPr>
          <a:xfrm>
            <a:off x="7833292" y="2351824"/>
            <a:ext cx="383118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dirty="0" err="1"/>
              <a:t>Dete</a:t>
            </a:r>
            <a:r>
              <a:rPr lang="cs-CZ" sz="900" dirty="0" err="1"/>
              <a:t>kce</a:t>
            </a:r>
            <a:endParaRPr lang="en-US" sz="1200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75630CE1-BBC5-42AD-9B98-FD11338E5387}"/>
              </a:ext>
            </a:extLst>
          </p:cNvPr>
          <p:cNvSpPr txBox="1">
            <a:spLocks/>
          </p:cNvSpPr>
          <p:nvPr/>
        </p:nvSpPr>
        <p:spPr>
          <a:xfrm>
            <a:off x="8279355" y="2045227"/>
            <a:ext cx="185948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i="1" dirty="0"/>
              <a:t>10 s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F3B1FC3F-8B18-4E4D-B40C-B41024A20231}"/>
              </a:ext>
            </a:extLst>
          </p:cNvPr>
          <p:cNvSpPr txBox="1">
            <a:spLocks/>
          </p:cNvSpPr>
          <p:nvPr/>
        </p:nvSpPr>
        <p:spPr>
          <a:xfrm>
            <a:off x="6568328" y="2045227"/>
            <a:ext cx="637995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i="1" dirty="0"/>
              <a:t>50 s (</a:t>
            </a:r>
            <a:r>
              <a:rPr lang="cs-CZ" sz="900" i="1" dirty="0"/>
              <a:t>obvykle</a:t>
            </a:r>
            <a:r>
              <a:rPr lang="en-US" sz="900" i="1" dirty="0"/>
              <a:t>)</a:t>
            </a:r>
          </a:p>
        </p:txBody>
      </p:sp>
      <p:cxnSp>
        <p:nvCxnSpPr>
          <p:cNvPr id="33" name="Straight Connector 7">
            <a:extLst>
              <a:ext uri="{FF2B5EF4-FFF2-40B4-BE49-F238E27FC236}">
                <a16:creationId xmlns:a16="http://schemas.microsoft.com/office/drawing/2014/main" id="{DA710B50-423C-459C-B301-270A8E4E2596}"/>
              </a:ext>
            </a:extLst>
          </p:cNvPr>
          <p:cNvCxnSpPr>
            <a:cxnSpLocks/>
          </p:cNvCxnSpPr>
          <p:nvPr/>
        </p:nvCxnSpPr>
        <p:spPr>
          <a:xfrm>
            <a:off x="8015555" y="1527841"/>
            <a:ext cx="0" cy="7426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BAA3D96B-4D6D-4EBE-9CBF-4C48D5BFA67B}"/>
              </a:ext>
            </a:extLst>
          </p:cNvPr>
          <p:cNvSpPr txBox="1"/>
          <p:nvPr/>
        </p:nvSpPr>
        <p:spPr>
          <a:xfrm>
            <a:off x="6410293" y="1263645"/>
            <a:ext cx="1500411" cy="3462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Automatic</a:t>
            </a:r>
            <a:r>
              <a:rPr lang="cs-CZ" sz="1125" b="1" dirty="0" err="1">
                <a:solidFill>
                  <a:schemeClr val="bg1">
                    <a:lumMod val="50000"/>
                  </a:schemeClr>
                </a:solidFill>
              </a:rPr>
              <a:t>ky</a:t>
            </a:r>
            <a:r>
              <a:rPr lang="cs-CZ" sz="1125" b="1" dirty="0">
                <a:solidFill>
                  <a:schemeClr val="bg1">
                    <a:lumMod val="50000"/>
                  </a:schemeClr>
                </a:solidFill>
              </a:rPr>
              <a:t> detekované</a:t>
            </a:r>
          </a:p>
          <a:p>
            <a:r>
              <a:rPr lang="cs-CZ" sz="1125" b="1" dirty="0">
                <a:solidFill>
                  <a:schemeClr val="bg1">
                    <a:lumMod val="50000"/>
                  </a:schemeClr>
                </a:solidFill>
              </a:rPr>
              <a:t>epizody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42" y="3816641"/>
            <a:ext cx="1977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10 min </a:t>
            </a:r>
            <a:r>
              <a:rPr lang="cs-CZ" sz="1200" dirty="0"/>
              <a:t>uložených</a:t>
            </a:r>
            <a:r>
              <a:rPr lang="en-US" sz="1200" dirty="0"/>
              <a:t> (typic</a:t>
            </a:r>
            <a:r>
              <a:rPr lang="cs-CZ" sz="1200" dirty="0" err="1"/>
              <a:t>ky</a:t>
            </a:r>
            <a:r>
              <a:rPr lang="en-US" sz="12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760" y="1512453"/>
            <a:ext cx="4065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dirty="0"/>
              <a:t>Asystolie</a:t>
            </a:r>
            <a:endParaRPr lang="en-US" sz="1400" dirty="0"/>
          </a:p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dirty="0"/>
              <a:t>Fibrilace síní</a:t>
            </a:r>
            <a:r>
              <a:rPr lang="en-US" sz="1400" dirty="0"/>
              <a:t> (</a:t>
            </a:r>
            <a:r>
              <a:rPr lang="cs-CZ" sz="1400" dirty="0"/>
              <a:t>začátek + ukončení</a:t>
            </a:r>
            <a:r>
              <a:rPr lang="en-US" sz="1400" dirty="0"/>
              <a:t>)</a:t>
            </a:r>
          </a:p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Brady</a:t>
            </a:r>
            <a:r>
              <a:rPr lang="cs-CZ" sz="1400" dirty="0"/>
              <a:t>k</a:t>
            </a:r>
            <a:r>
              <a:rPr lang="en-US" sz="1400" dirty="0" err="1"/>
              <a:t>ardi</a:t>
            </a:r>
            <a:r>
              <a:rPr lang="cs-CZ" sz="1400" dirty="0"/>
              <a:t>e</a:t>
            </a:r>
            <a:endParaRPr lang="en-US" sz="1400" dirty="0"/>
          </a:p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High Ventricular Rate (HVR)</a:t>
            </a:r>
          </a:p>
          <a:p>
            <a:pPr marL="135000" lvl="2" indent="-13573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Sudden Rate Drop (SRD)</a:t>
            </a:r>
          </a:p>
        </p:txBody>
      </p:sp>
      <p:sp>
        <p:nvSpPr>
          <p:cNvPr id="32" name="Rechteck: obere Ecken abgerundet 57">
            <a:extLst>
              <a:ext uri="{FF2B5EF4-FFF2-40B4-BE49-F238E27FC236}">
                <a16:creationId xmlns:a16="http://schemas.microsoft.com/office/drawing/2014/main" id="{70A60572-226E-4E3C-B60F-3A07DB37B7BE}"/>
              </a:ext>
            </a:extLst>
          </p:cNvPr>
          <p:cNvSpPr/>
          <p:nvPr/>
        </p:nvSpPr>
        <p:spPr>
          <a:xfrm rot="5400000" flipH="1" flipV="1">
            <a:off x="6212700" y="2271359"/>
            <a:ext cx="186800" cy="34731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25"/>
          </a:p>
        </p:txBody>
      </p:sp>
      <p:sp>
        <p:nvSpPr>
          <p:cNvPr id="34" name="Rechteck: obere Ecken abgerundet 59">
            <a:extLst>
              <a:ext uri="{FF2B5EF4-FFF2-40B4-BE49-F238E27FC236}">
                <a16:creationId xmlns:a16="http://schemas.microsoft.com/office/drawing/2014/main" id="{006B3527-9E23-4AA8-8B47-2DBE75430F43}"/>
              </a:ext>
            </a:extLst>
          </p:cNvPr>
          <p:cNvSpPr/>
          <p:nvPr/>
        </p:nvSpPr>
        <p:spPr>
          <a:xfrm rot="16200000" flipV="1">
            <a:off x="8454973" y="3507695"/>
            <a:ext cx="186800" cy="1000523"/>
          </a:xfrm>
          <a:prstGeom prst="round2SameRect">
            <a:avLst>
              <a:gd name="adj1" fmla="val 50000"/>
              <a:gd name="adj2" fmla="val 0"/>
            </a:avLst>
          </a:prstGeom>
          <a:pattFill prst="wdDnDiag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125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E4845ED-3CE7-4A2A-89EC-BA9E9DA5B0A4}"/>
              </a:ext>
            </a:extLst>
          </p:cNvPr>
          <p:cNvSpPr txBox="1">
            <a:spLocks/>
          </p:cNvSpPr>
          <p:nvPr/>
        </p:nvSpPr>
        <p:spPr>
          <a:xfrm>
            <a:off x="7855680" y="4316490"/>
            <a:ext cx="399148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dirty="0"/>
              <a:t>A</a:t>
            </a:r>
            <a:r>
              <a:rPr lang="cs-CZ" sz="900" dirty="0"/>
              <a:t>k</a:t>
            </a:r>
            <a:r>
              <a:rPr lang="en-US" sz="900" dirty="0" err="1"/>
              <a:t>tiva</a:t>
            </a:r>
            <a:r>
              <a:rPr lang="cs-CZ" sz="900" dirty="0" err="1"/>
              <a:t>ce</a:t>
            </a:r>
            <a:endParaRPr lang="en-US" sz="900" dirty="0"/>
          </a:p>
        </p:txBody>
      </p:sp>
      <p:cxnSp>
        <p:nvCxnSpPr>
          <p:cNvPr id="39" name="Straight Connector 7">
            <a:extLst>
              <a:ext uri="{FF2B5EF4-FFF2-40B4-BE49-F238E27FC236}">
                <a16:creationId xmlns:a16="http://schemas.microsoft.com/office/drawing/2014/main" id="{52245E3E-97D9-465E-8C2F-04048DB2F095}"/>
              </a:ext>
            </a:extLst>
          </p:cNvPr>
          <p:cNvCxnSpPr>
            <a:cxnSpLocks/>
          </p:cNvCxnSpPr>
          <p:nvPr/>
        </p:nvCxnSpPr>
        <p:spPr>
          <a:xfrm>
            <a:off x="8048111" y="3754854"/>
            <a:ext cx="0" cy="5062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102006E3-4624-475B-AC12-0A4FB71C0C39}"/>
              </a:ext>
            </a:extLst>
          </p:cNvPr>
          <p:cNvSpPr txBox="1">
            <a:spLocks/>
          </p:cNvSpPr>
          <p:nvPr/>
        </p:nvSpPr>
        <p:spPr>
          <a:xfrm>
            <a:off x="8449452" y="4136086"/>
            <a:ext cx="185948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i="1" dirty="0"/>
              <a:t>30 s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12D0892-E122-42E7-BF07-36FFFF30C01C}"/>
              </a:ext>
            </a:extLst>
          </p:cNvPr>
          <p:cNvSpPr txBox="1">
            <a:spLocks/>
          </p:cNvSpPr>
          <p:nvPr/>
        </p:nvSpPr>
        <p:spPr>
          <a:xfrm>
            <a:off x="5893327" y="4136086"/>
            <a:ext cx="825547" cy="1384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450"/>
              </a:spcAft>
            </a:pPr>
            <a:r>
              <a:rPr lang="en-US" sz="900" i="1" dirty="0"/>
              <a:t>9.5 min  (</a:t>
            </a:r>
            <a:r>
              <a:rPr lang="cs-CZ" sz="900" i="1" dirty="0"/>
              <a:t>obvykle</a:t>
            </a:r>
            <a:r>
              <a:rPr lang="en-US" sz="900" i="1" dirty="0"/>
              <a:t>)</a:t>
            </a:r>
          </a:p>
        </p:txBody>
      </p:sp>
      <p:grpSp>
        <p:nvGrpSpPr>
          <p:cNvPr id="47" name="Gruppieren 86">
            <a:extLst>
              <a:ext uri="{FF2B5EF4-FFF2-40B4-BE49-F238E27FC236}">
                <a16:creationId xmlns:a16="http://schemas.microsoft.com/office/drawing/2014/main" id="{4B0339BA-EE44-4F8B-8749-39B429E7B9F3}"/>
              </a:ext>
            </a:extLst>
          </p:cNvPr>
          <p:cNvGrpSpPr/>
          <p:nvPr/>
        </p:nvGrpSpPr>
        <p:grpSpPr>
          <a:xfrm>
            <a:off x="4848110" y="3885601"/>
            <a:ext cx="114193" cy="244710"/>
            <a:chOff x="6362701" y="3752919"/>
            <a:chExt cx="152257" cy="326280"/>
          </a:xfrm>
        </p:grpSpPr>
        <p:cxnSp>
          <p:nvCxnSpPr>
            <p:cNvPr id="48" name="Gerader Verbinder 85">
              <a:extLst>
                <a:ext uri="{FF2B5EF4-FFF2-40B4-BE49-F238E27FC236}">
                  <a16:creationId xmlns:a16="http://schemas.microsoft.com/office/drawing/2014/main" id="{83DCD8A5-F30F-4C80-8643-FB94E92080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9310" y="3752919"/>
              <a:ext cx="85724" cy="32628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82">
              <a:extLst>
                <a:ext uri="{FF2B5EF4-FFF2-40B4-BE49-F238E27FC236}">
                  <a16:creationId xmlns:a16="http://schemas.microsoft.com/office/drawing/2014/main" id="{AF8A2351-87E9-43F2-B730-3ED784233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2701" y="3752919"/>
              <a:ext cx="85724" cy="32628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84">
              <a:extLst>
                <a:ext uri="{FF2B5EF4-FFF2-40B4-BE49-F238E27FC236}">
                  <a16:creationId xmlns:a16="http://schemas.microsoft.com/office/drawing/2014/main" id="{42769DD8-353A-43A0-B5F4-9F92350C1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9234" y="3752919"/>
              <a:ext cx="85724" cy="32628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feld 35">
            <a:extLst>
              <a:ext uri="{FF2B5EF4-FFF2-40B4-BE49-F238E27FC236}">
                <a16:creationId xmlns:a16="http://schemas.microsoft.com/office/drawing/2014/main" id="{BAA3D96B-4D6D-4EBE-9CBF-4C48D5BFA67B}"/>
              </a:ext>
            </a:extLst>
          </p:cNvPr>
          <p:cNvSpPr txBox="1"/>
          <p:nvPr/>
        </p:nvSpPr>
        <p:spPr>
          <a:xfrm>
            <a:off x="6410293" y="3381228"/>
            <a:ext cx="2012570" cy="1731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cs-CZ" sz="1125" b="1" dirty="0">
                <a:solidFill>
                  <a:schemeClr val="bg1">
                    <a:lumMod val="50000"/>
                  </a:schemeClr>
                </a:solidFill>
              </a:rPr>
              <a:t>Pacientem spouštěná epizoda</a:t>
            </a:r>
            <a:r>
              <a:rPr lang="en-US" sz="1125" b="1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53" name="Textfeld 19"/>
          <p:cNvSpPr txBox="1"/>
          <p:nvPr/>
        </p:nvSpPr>
        <p:spPr>
          <a:xfrm>
            <a:off x="3687661" y="4417692"/>
            <a:ext cx="533800" cy="2769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l"/>
            <a:r>
              <a:rPr lang="en-US" sz="900" dirty="0"/>
              <a:t>Remote</a:t>
            </a:r>
            <a:br>
              <a:rPr lang="en-US" sz="900" dirty="0"/>
            </a:br>
            <a:r>
              <a:rPr lang="en-US" sz="900" dirty="0"/>
              <a:t>Assistant III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/>
          <a:stretch/>
        </p:blipFill>
        <p:spPr bwMode="auto">
          <a:xfrm>
            <a:off x="3659324" y="3352764"/>
            <a:ext cx="660131" cy="10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hlinkClick r:id="rId7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 The minimum ECG storage is 67 minutes. (40 sec auto detected episodes, 7.5 minutes for patient initiated episodes)</a:t>
            </a:r>
          </a:p>
        </p:txBody>
      </p:sp>
    </p:spTree>
    <p:extLst>
      <p:ext uri="{BB962C8B-B14F-4D97-AF65-F5344CB8AC3E}">
        <p14:creationId xmlns:p14="http://schemas.microsoft.com/office/powerpoint/2010/main" val="72577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2D8B1-4449-4AB4-8C15-DDE4CA6F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Zkušenosti pracoviště</a:t>
            </a:r>
          </a:p>
        </p:txBody>
      </p:sp>
    </p:spTree>
    <p:extLst>
      <p:ext uri="{BB962C8B-B14F-4D97-AF65-F5344CB8AC3E}">
        <p14:creationId xmlns:p14="http://schemas.microsoft.com/office/powerpoint/2010/main" val="7666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BE0279-703D-48DB-A9D5-5BA9E2E1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implantovaných ILR 2016-2021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62AD00-067E-4B87-BE20-CD1B9A99C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3AD660E-8C64-4612-AC6F-F4D246A6C18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70980612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10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85900" y="120015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839C798F-A25C-4FDB-8C2C-C94763BB2B74}"/>
              </a:ext>
            </a:extLst>
          </p:cNvPr>
          <p:cNvSpPr txBox="1"/>
          <p:nvPr/>
        </p:nvSpPr>
        <p:spPr>
          <a:xfrm>
            <a:off x="6711047" y="1079110"/>
            <a:ext cx="21647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/>
              <a:t>CELKOVÝ POČET PACIENTŮ</a:t>
            </a:r>
          </a:p>
          <a:p>
            <a:pPr>
              <a:lnSpc>
                <a:spcPct val="150000"/>
              </a:lnSpc>
            </a:pPr>
            <a:r>
              <a:rPr lang="cs-CZ" sz="1400" b="1" dirty="0">
                <a:solidFill>
                  <a:srgbClr val="FF0000"/>
                </a:solidFill>
              </a:rPr>
              <a:t>140</a:t>
            </a:r>
          </a:p>
          <a:p>
            <a:pPr>
              <a:lnSpc>
                <a:spcPct val="150000"/>
              </a:lnSpc>
            </a:pPr>
            <a:endParaRPr lang="cs-CZ" sz="1400" b="1" dirty="0"/>
          </a:p>
          <a:p>
            <a:pPr>
              <a:lnSpc>
                <a:spcPct val="150000"/>
              </a:lnSpc>
            </a:pPr>
            <a:r>
              <a:rPr lang="cs-CZ" sz="1400" b="1" dirty="0"/>
              <a:t>MUŽI/ŽENY</a:t>
            </a:r>
          </a:p>
          <a:p>
            <a:pPr>
              <a:lnSpc>
                <a:spcPct val="150000"/>
              </a:lnSpc>
            </a:pPr>
            <a:r>
              <a:rPr lang="cs-CZ" sz="1400" b="1" dirty="0">
                <a:solidFill>
                  <a:srgbClr val="FF0000"/>
                </a:solidFill>
              </a:rPr>
              <a:t>78/62</a:t>
            </a:r>
          </a:p>
          <a:p>
            <a:pPr>
              <a:lnSpc>
                <a:spcPct val="150000"/>
              </a:lnSpc>
            </a:pPr>
            <a:endParaRPr lang="cs-CZ" sz="1400" b="1" dirty="0"/>
          </a:p>
          <a:p>
            <a:pPr>
              <a:lnSpc>
                <a:spcPct val="150000"/>
              </a:lnSpc>
            </a:pPr>
            <a:r>
              <a:rPr lang="cs-CZ" sz="1400" b="1" dirty="0"/>
              <a:t>PRŮMĚRNÝ VĚK</a:t>
            </a:r>
          </a:p>
          <a:p>
            <a:pPr>
              <a:lnSpc>
                <a:spcPct val="150000"/>
              </a:lnSpc>
            </a:pPr>
            <a:r>
              <a:rPr lang="cs-CZ" sz="1400" b="1" dirty="0">
                <a:solidFill>
                  <a:srgbClr val="FF0000"/>
                </a:solidFill>
              </a:rPr>
              <a:t>56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2AFDF9-CB28-4ED9-A4E0-52B00D02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9" y="565580"/>
            <a:ext cx="6414174" cy="37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9271" r="14793" b="15217"/>
          <a:stretch/>
        </p:blipFill>
        <p:spPr bwMode="auto">
          <a:xfrm>
            <a:off x="1216309" y="410937"/>
            <a:ext cx="6832120" cy="3998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018581" y="966158"/>
            <a:ext cx="1475117" cy="2760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268747" y="1647645"/>
            <a:ext cx="862642" cy="271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AutoShape 2" descr="Národní telemedicínské centrum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Národní telemedicínské centrum -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24878" r="9677" b="27525"/>
          <a:stretch/>
        </p:blipFill>
        <p:spPr>
          <a:xfrm>
            <a:off x="4991100" y="505993"/>
            <a:ext cx="1847850" cy="9203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60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err="1"/>
              <a:t>Home</a:t>
            </a:r>
            <a:r>
              <a:rPr lang="cs-CZ" dirty="0"/>
              <a:t> Monitoring </a:t>
            </a:r>
            <a:r>
              <a:rPr lang="cs-CZ" dirty="0" err="1"/>
              <a:t>Biomonitor</a:t>
            </a:r>
            <a:r>
              <a:rPr lang="cs-CZ" dirty="0"/>
              <a:t> 2-AF, III, </a:t>
            </a:r>
            <a:r>
              <a:rPr lang="cs-CZ" dirty="0" err="1"/>
              <a:t>IIIm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0313870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60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5C1953-0E77-4FCF-B467-ED058ECD3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C2E558-E541-49C9-94E5-0D80678D4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t="16223" r="26786" b="4921"/>
          <a:stretch/>
        </p:blipFill>
        <p:spPr>
          <a:xfrm>
            <a:off x="955222" y="145581"/>
            <a:ext cx="3159583" cy="4336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0AA33FA-6024-4975-942C-9886BE9D3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16666" r="26518" b="4074"/>
          <a:stretch/>
        </p:blipFill>
        <p:spPr>
          <a:xfrm>
            <a:off x="5029195" y="145581"/>
            <a:ext cx="3159583" cy="4336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7239A25F-E131-4EAB-B768-193E59ACF737}"/>
              </a:ext>
            </a:extLst>
          </p:cNvPr>
          <p:cNvSpPr/>
          <p:nvPr/>
        </p:nvSpPr>
        <p:spPr>
          <a:xfrm>
            <a:off x="6066064" y="1943100"/>
            <a:ext cx="302079" cy="840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75BB48D-DAB8-47F3-8C4A-3BBBD8856C3F}"/>
              </a:ext>
            </a:extLst>
          </p:cNvPr>
          <p:cNvSpPr/>
          <p:nvPr/>
        </p:nvSpPr>
        <p:spPr>
          <a:xfrm>
            <a:off x="1143000" y="462650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90C1EB-BBD1-435F-985A-4152E46EDDF2}"/>
              </a:ext>
            </a:extLst>
          </p:cNvPr>
          <p:cNvSpPr/>
          <p:nvPr/>
        </p:nvSpPr>
        <p:spPr>
          <a:xfrm>
            <a:off x="5181605" y="462650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DDC4A9-A05C-4C0D-B47A-0D746DA0D569}"/>
              </a:ext>
            </a:extLst>
          </p:cNvPr>
          <p:cNvSpPr txBox="1"/>
          <p:nvPr/>
        </p:nvSpPr>
        <p:spPr>
          <a:xfrm>
            <a:off x="5288464" y="3617553"/>
            <a:ext cx="26410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Pacientem označené symptomy</a:t>
            </a:r>
          </a:p>
        </p:txBody>
      </p:sp>
    </p:spTree>
    <p:extLst>
      <p:ext uri="{BB962C8B-B14F-4D97-AF65-F5344CB8AC3E}">
        <p14:creationId xmlns:p14="http://schemas.microsoft.com/office/powerpoint/2010/main" val="32494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3F390F-A187-4AFB-9997-34E464C4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08" t="16999" r="27519" b="15004"/>
          <a:stretch/>
        </p:blipFill>
        <p:spPr>
          <a:xfrm>
            <a:off x="734190" y="186558"/>
            <a:ext cx="3363924" cy="4278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04084B-C87E-4B22-A2E1-3179CC3B2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8" t="16480" r="27299" b="15524"/>
          <a:stretch/>
        </p:blipFill>
        <p:spPr>
          <a:xfrm>
            <a:off x="5092607" y="186557"/>
            <a:ext cx="3317203" cy="4278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5C6D233A-7067-4A91-9B57-8C9A2680EFC7}"/>
              </a:ext>
            </a:extLst>
          </p:cNvPr>
          <p:cNvSpPr/>
          <p:nvPr/>
        </p:nvSpPr>
        <p:spPr>
          <a:xfrm>
            <a:off x="6087101" y="2169197"/>
            <a:ext cx="393792" cy="102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235A6F7-6CC0-41B2-BB0D-EFA6C54BBC82}"/>
              </a:ext>
            </a:extLst>
          </p:cNvPr>
          <p:cNvSpPr/>
          <p:nvPr/>
        </p:nvSpPr>
        <p:spPr>
          <a:xfrm>
            <a:off x="1435007" y="1381612"/>
            <a:ext cx="1168029" cy="220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61B7A18-F72B-4832-91C8-646EDC1E934E}"/>
              </a:ext>
            </a:extLst>
          </p:cNvPr>
          <p:cNvSpPr/>
          <p:nvPr/>
        </p:nvSpPr>
        <p:spPr>
          <a:xfrm>
            <a:off x="822685" y="522935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11BA1B1-72D2-4B79-9211-D7769015691C}"/>
              </a:ext>
            </a:extLst>
          </p:cNvPr>
          <p:cNvSpPr/>
          <p:nvPr/>
        </p:nvSpPr>
        <p:spPr>
          <a:xfrm>
            <a:off x="5159830" y="538842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21FD05-2D7C-4D62-A527-CC2FA1F16CB0}"/>
              </a:ext>
            </a:extLst>
          </p:cNvPr>
          <p:cNvSpPr txBox="1"/>
          <p:nvPr/>
        </p:nvSpPr>
        <p:spPr>
          <a:xfrm>
            <a:off x="5985229" y="3964624"/>
            <a:ext cx="15319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Detekce asystolie</a:t>
            </a:r>
          </a:p>
        </p:txBody>
      </p:sp>
    </p:spTree>
    <p:extLst>
      <p:ext uri="{BB962C8B-B14F-4D97-AF65-F5344CB8AC3E}">
        <p14:creationId xmlns:p14="http://schemas.microsoft.com/office/powerpoint/2010/main" val="56335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67EBED-275A-4E6C-BE92-A4828E006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94" t="21152" r="26205" b="8386"/>
          <a:stretch/>
        </p:blipFill>
        <p:spPr>
          <a:xfrm>
            <a:off x="136342" y="418826"/>
            <a:ext cx="2990156" cy="3924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D64782-293C-4B3E-AA45-672B8F4E7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69" t="16609" r="26131" b="7088"/>
          <a:stretch/>
        </p:blipFill>
        <p:spPr>
          <a:xfrm>
            <a:off x="3235857" y="418826"/>
            <a:ext cx="2990156" cy="3924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5B3E0BD-9083-4213-906C-9CE0F4CAD739}"/>
              </a:ext>
            </a:extLst>
          </p:cNvPr>
          <p:cNvSpPr/>
          <p:nvPr/>
        </p:nvSpPr>
        <p:spPr>
          <a:xfrm>
            <a:off x="714105" y="1512061"/>
            <a:ext cx="2082430" cy="34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E1157D-3E98-46ED-A943-A22A98A62503}"/>
              </a:ext>
            </a:extLst>
          </p:cNvPr>
          <p:cNvSpPr/>
          <p:nvPr/>
        </p:nvSpPr>
        <p:spPr>
          <a:xfrm>
            <a:off x="236765" y="747274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31ABE2F-F078-4DCE-8108-47FE4D2E0EFB}"/>
              </a:ext>
            </a:extLst>
          </p:cNvPr>
          <p:cNvSpPr/>
          <p:nvPr/>
        </p:nvSpPr>
        <p:spPr>
          <a:xfrm>
            <a:off x="3346721" y="731812"/>
            <a:ext cx="1224643" cy="1556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D24A9D1-A8CD-42A0-B150-C2E311FB8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53" t="20617" r="25208" b="9012"/>
          <a:stretch/>
        </p:blipFill>
        <p:spPr>
          <a:xfrm>
            <a:off x="6335372" y="775605"/>
            <a:ext cx="2704963" cy="3047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4665328-F9E4-4F58-BA01-59DF9D00EF64}"/>
              </a:ext>
            </a:extLst>
          </p:cNvPr>
          <p:cNvSpPr/>
          <p:nvPr/>
        </p:nvSpPr>
        <p:spPr>
          <a:xfrm>
            <a:off x="6392522" y="1061741"/>
            <a:ext cx="1224643" cy="1711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CE5F58-FBC0-44B3-B71D-474D6928853B}"/>
              </a:ext>
            </a:extLst>
          </p:cNvPr>
          <p:cNvSpPr txBox="1"/>
          <p:nvPr/>
        </p:nvSpPr>
        <p:spPr>
          <a:xfrm>
            <a:off x="6535903" y="4020239"/>
            <a:ext cx="2162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Detekce fibrilace síní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3B39D30E-0AFD-4E67-8E52-CB44DBCB647F}"/>
              </a:ext>
            </a:extLst>
          </p:cNvPr>
          <p:cNvSpPr/>
          <p:nvPr/>
        </p:nvSpPr>
        <p:spPr>
          <a:xfrm>
            <a:off x="236765" y="2212383"/>
            <a:ext cx="2689202" cy="85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87A8732-8B5F-4759-AABF-0CD3DCF7A2B7}"/>
              </a:ext>
            </a:extLst>
          </p:cNvPr>
          <p:cNvCxnSpPr/>
          <p:nvPr/>
        </p:nvCxnSpPr>
        <p:spPr>
          <a:xfrm>
            <a:off x="4571364" y="3650926"/>
            <a:ext cx="57150" cy="171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FE063D7-57B3-47D9-B670-5605FE0EF9EB}"/>
              </a:ext>
            </a:extLst>
          </p:cNvPr>
          <p:cNvCxnSpPr/>
          <p:nvPr/>
        </p:nvCxnSpPr>
        <p:spPr>
          <a:xfrm>
            <a:off x="5084187" y="3663168"/>
            <a:ext cx="57150" cy="171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D0D0DE9-4355-4357-A9B4-B936ADA142A1}"/>
              </a:ext>
            </a:extLst>
          </p:cNvPr>
          <p:cNvCxnSpPr/>
          <p:nvPr/>
        </p:nvCxnSpPr>
        <p:spPr>
          <a:xfrm>
            <a:off x="5604797" y="3669844"/>
            <a:ext cx="57150" cy="171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6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54319"/>
              </p:ext>
            </p:extLst>
          </p:nvPr>
        </p:nvGraphicFramePr>
        <p:xfrm>
          <a:off x="386179" y="1252826"/>
          <a:ext cx="8316157" cy="358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8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  <a:p>
                      <a:pPr marL="0" marR="0" lvl="0" indent="0" algn="ctr" defTabSz="7680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Biotronik, </a:t>
                      </a:r>
                      <a:r>
                        <a:rPr lang="cs-CZ" sz="1100" dirty="0" err="1"/>
                        <a:t>Sorin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699"/>
          <a:stretch/>
        </p:blipFill>
        <p:spPr>
          <a:xfrm>
            <a:off x="0" y="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3865B81-5E39-4A2F-8703-70596E7818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61606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C9012DC1-27BD-441D-B4F9-85BE00D1AB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0" b="1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BA2586E-127A-439A-8620-6DED8F0E8C38}"/>
              </a:ext>
            </a:extLst>
          </p:cNvPr>
          <p:cNvSpPr/>
          <p:nvPr/>
        </p:nvSpPr>
        <p:spPr>
          <a:xfrm>
            <a:off x="346928" y="1859670"/>
            <a:ext cx="4206429" cy="66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900"/>
              </a:spcBef>
            </a:pPr>
            <a:r>
              <a:rPr lang="cs-CZ" sz="1200" b="1" dirty="0">
                <a:solidFill>
                  <a:schemeClr val="tx1"/>
                </a:solidFill>
              </a:rPr>
              <a:t>Síňové extrasystoly</a:t>
            </a:r>
            <a:r>
              <a:rPr lang="en-US" sz="1200" b="1" dirty="0">
                <a:solidFill>
                  <a:schemeClr val="tx1"/>
                </a:solidFill>
              </a:rPr>
              <a:t> (PAC)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</a:pPr>
            <a:r>
              <a:rPr lang="cs-CZ" sz="1200" dirty="0">
                <a:solidFill>
                  <a:schemeClr val="tx1"/>
                </a:solidFill>
              </a:rPr>
              <a:t>Vysoká frekvence síňových </a:t>
            </a:r>
            <a:r>
              <a:rPr lang="cs-CZ" sz="1200" dirty="0" err="1">
                <a:solidFill>
                  <a:schemeClr val="tx1"/>
                </a:solidFill>
              </a:rPr>
              <a:t>extrasystolje</a:t>
            </a:r>
            <a:r>
              <a:rPr lang="cs-CZ" sz="1200" dirty="0">
                <a:solidFill>
                  <a:schemeClr val="tx1"/>
                </a:solidFill>
              </a:rPr>
              <a:t> spojená s vyšším výskytem FS a zvýšeným rizikem CMP a mortality</a:t>
            </a:r>
            <a:r>
              <a:rPr lang="en-US" sz="1200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6F3BB89C-5C1C-40F0-9C7D-83E46B097627}"/>
              </a:ext>
            </a:extLst>
          </p:cNvPr>
          <p:cNvSpPr/>
          <p:nvPr/>
        </p:nvSpPr>
        <p:spPr>
          <a:xfrm>
            <a:off x="4747477" y="1859669"/>
            <a:ext cx="4225073" cy="66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900"/>
              </a:spcBef>
            </a:pPr>
            <a:r>
              <a:rPr lang="cs-CZ" sz="1200" b="1" dirty="0">
                <a:solidFill>
                  <a:schemeClr val="tx1"/>
                </a:solidFill>
              </a:rPr>
              <a:t>Komorové extrasystoly</a:t>
            </a:r>
            <a:r>
              <a:rPr lang="en-US" sz="1200" b="1" dirty="0">
                <a:solidFill>
                  <a:schemeClr val="tx1"/>
                </a:solidFill>
              </a:rPr>
              <a:t> (PVC)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900"/>
              </a:spcBef>
            </a:pPr>
            <a:r>
              <a:rPr lang="cs-CZ" sz="1200" dirty="0">
                <a:solidFill>
                  <a:schemeClr val="tx1"/>
                </a:solidFill>
              </a:rPr>
              <a:t>Vysoké frekvence komorových extrasystol je spojená s vyšším rizikem srdečního selhání a mortality</a:t>
            </a:r>
            <a:r>
              <a:rPr lang="en-US" sz="1200" baseline="30000" dirty="0">
                <a:solidFill>
                  <a:schemeClr val="tx1"/>
                </a:solidFill>
              </a:rPr>
              <a:t>3,4,5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9" y="223876"/>
            <a:ext cx="8632031" cy="514859"/>
          </a:xfrm>
        </p:spPr>
        <p:txBody>
          <a:bodyPr/>
          <a:lstStyle/>
          <a:p>
            <a:r>
              <a:rPr lang="cs-CZ" dirty="0"/>
              <a:t>Diagnostika ektopických stahů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0519" y="1075134"/>
            <a:ext cx="8629200" cy="534600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b="1" dirty="0"/>
              <a:t>E</a:t>
            </a:r>
            <a:r>
              <a:rPr lang="cs-CZ" b="1" dirty="0"/>
              <a:t>k</a:t>
            </a:r>
            <a:r>
              <a:rPr lang="en-US" b="1" dirty="0"/>
              <a:t>topic</a:t>
            </a:r>
            <a:r>
              <a:rPr lang="cs-CZ" b="1" dirty="0" err="1"/>
              <a:t>ké</a:t>
            </a:r>
            <a:r>
              <a:rPr lang="cs-CZ" b="1" dirty="0"/>
              <a:t> stahy jsou asociované se zvýšeným rizikem SS, FS a CMP</a:t>
            </a:r>
            <a:r>
              <a:rPr lang="cs-CZ" b="1" baseline="30000" dirty="0"/>
              <a:t>1-5</a:t>
            </a:r>
            <a:endParaRPr lang="en-US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F189D7-AFC3-4F12-8D18-2FD879D0F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182" y="4610100"/>
            <a:ext cx="4843472" cy="4899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dirty="0"/>
              <a:t>1 Binici Z, </a:t>
            </a:r>
            <a:r>
              <a:rPr lang="de-DE" dirty="0" err="1"/>
              <a:t>Intzilakis</a:t>
            </a:r>
            <a:r>
              <a:rPr lang="de-DE" dirty="0"/>
              <a:t> T, Nielsen OW, </a:t>
            </a:r>
            <a:r>
              <a:rPr lang="de-DE" dirty="0" err="1"/>
              <a:t>Køber</a:t>
            </a:r>
            <a:r>
              <a:rPr lang="de-DE" dirty="0"/>
              <a:t> L, </a:t>
            </a:r>
            <a:r>
              <a:rPr lang="de-DE" dirty="0" err="1"/>
              <a:t>Sajadieh</a:t>
            </a:r>
            <a:r>
              <a:rPr lang="de-DE" dirty="0"/>
              <a:t> A.. </a:t>
            </a:r>
            <a:r>
              <a:rPr lang="de-DE" dirty="0" err="1"/>
              <a:t>Circulation</a:t>
            </a:r>
            <a:r>
              <a:rPr lang="de-DE" dirty="0"/>
              <a:t>. 2010;121(17):1904–11. </a:t>
            </a:r>
            <a:r>
              <a:rPr lang="de-DE" dirty="0" err="1"/>
              <a:t>doi</a:t>
            </a:r>
            <a:r>
              <a:rPr lang="de-DE" dirty="0"/>
              <a:t>: 10.1161/CIRCULATIONAHA.109.874982.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dirty="0"/>
              <a:t>2 Larsen BS, </a:t>
            </a:r>
            <a:r>
              <a:rPr lang="de-DE" dirty="0" err="1"/>
              <a:t>Kumarathurai</a:t>
            </a:r>
            <a:r>
              <a:rPr lang="de-DE" dirty="0"/>
              <a:t> P, Falkenberg J, Nielsen OW, </a:t>
            </a:r>
            <a:r>
              <a:rPr lang="de-DE" dirty="0" err="1"/>
              <a:t>Sajadieh</a:t>
            </a:r>
            <a:r>
              <a:rPr lang="de-DE" dirty="0"/>
              <a:t> A.. J Am Coll </a:t>
            </a:r>
            <a:r>
              <a:rPr lang="de-DE" dirty="0" err="1"/>
              <a:t>Cardiol</a:t>
            </a:r>
            <a:r>
              <a:rPr lang="de-DE" dirty="0"/>
              <a:t>. 2015;66(3):232–41. </a:t>
            </a:r>
            <a:r>
              <a:rPr lang="de-DE" dirty="0" err="1"/>
              <a:t>doi</a:t>
            </a:r>
            <a:r>
              <a:rPr lang="de-DE" dirty="0"/>
              <a:t>: 10.1016/j.jacc.2015.05.018.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dirty="0"/>
              <a:t>3 Lee Y-H, Zhong L, Roger VL, </a:t>
            </a:r>
            <a:r>
              <a:rPr lang="de-DE" dirty="0" err="1"/>
              <a:t>Asirvatham</a:t>
            </a:r>
            <a:r>
              <a:rPr lang="de-DE" dirty="0"/>
              <a:t> SJ, Shen W-K, </a:t>
            </a:r>
            <a:r>
              <a:rPr lang="de-DE" dirty="0" err="1"/>
              <a:t>Slusser</a:t>
            </a:r>
            <a:r>
              <a:rPr lang="de-DE" dirty="0"/>
              <a:t> JP, et al. Am J </a:t>
            </a:r>
            <a:r>
              <a:rPr lang="de-DE" dirty="0" err="1"/>
              <a:t>Cardiol</a:t>
            </a:r>
            <a:r>
              <a:rPr lang="de-DE" dirty="0"/>
              <a:t>. 2014;114(9):1373–8. </a:t>
            </a:r>
            <a:r>
              <a:rPr lang="de-DE" dirty="0" err="1"/>
              <a:t>doi</a:t>
            </a:r>
            <a:r>
              <a:rPr lang="de-DE" dirty="0"/>
              <a:t>: 10.1016/j.amjcard.2014.07.072. </a:t>
            </a:r>
            <a:r>
              <a:rPr lang="de-DE" dirty="0" err="1"/>
              <a:t>PubMed</a:t>
            </a:r>
            <a:r>
              <a:rPr lang="de-DE" dirty="0"/>
              <a:t> PMID: 25205629.  4 Lee V, Hemingway H, Harb R, </a:t>
            </a:r>
            <a:r>
              <a:rPr lang="de-DE" dirty="0" err="1"/>
              <a:t>Crake</a:t>
            </a:r>
            <a:r>
              <a:rPr lang="de-DE" dirty="0"/>
              <a:t> T, </a:t>
            </a:r>
            <a:r>
              <a:rPr lang="de-DE" dirty="0" err="1"/>
              <a:t>Lambiase</a:t>
            </a:r>
            <a:r>
              <a:rPr lang="de-DE" dirty="0"/>
              <a:t> P.. Heart [Internet]. 2012;98(17):1290–8.  5 Dukes JW, </a:t>
            </a:r>
            <a:r>
              <a:rPr lang="de-DE" dirty="0" err="1"/>
              <a:t>Dewland</a:t>
            </a:r>
            <a:r>
              <a:rPr lang="de-DE" dirty="0"/>
              <a:t> TA, </a:t>
            </a:r>
            <a:r>
              <a:rPr lang="de-DE" dirty="0" err="1"/>
              <a:t>Vittinghoff</a:t>
            </a:r>
            <a:r>
              <a:rPr lang="de-DE" dirty="0"/>
              <a:t> E, </a:t>
            </a:r>
            <a:r>
              <a:rPr lang="de-DE" dirty="0" err="1"/>
              <a:t>Mandyam</a:t>
            </a:r>
            <a:r>
              <a:rPr lang="de-DE" dirty="0"/>
              <a:t> MC, </a:t>
            </a:r>
            <a:r>
              <a:rPr lang="de-DE" dirty="0" err="1"/>
              <a:t>Heckbert</a:t>
            </a:r>
            <a:r>
              <a:rPr lang="de-DE" dirty="0"/>
              <a:t> SR, </a:t>
            </a:r>
            <a:r>
              <a:rPr lang="de-DE" dirty="0" err="1"/>
              <a:t>Siscovick</a:t>
            </a:r>
            <a:r>
              <a:rPr lang="de-DE" dirty="0"/>
              <a:t> DS, et al.. J Am Coll </a:t>
            </a:r>
            <a:r>
              <a:rPr lang="de-DE" dirty="0" err="1"/>
              <a:t>Cardiol</a:t>
            </a:r>
            <a:r>
              <a:rPr lang="de-DE" dirty="0"/>
              <a:t>. 2015;66(2):101–9. </a:t>
            </a:r>
            <a:r>
              <a:rPr lang="de-DE" dirty="0" err="1"/>
              <a:t>doi</a:t>
            </a:r>
            <a:r>
              <a:rPr lang="de-DE" dirty="0"/>
              <a:t>: 10.1016/j.jacc.2015.04.062.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3B34B1D-24CC-4892-8A24-31DD64023CDA}"/>
              </a:ext>
            </a:extLst>
          </p:cNvPr>
          <p:cNvGrpSpPr/>
          <p:nvPr/>
        </p:nvGrpSpPr>
        <p:grpSpPr>
          <a:xfrm>
            <a:off x="4656868" y="3081683"/>
            <a:ext cx="3641614" cy="1245875"/>
            <a:chOff x="-79177" y="2718726"/>
            <a:chExt cx="9922222" cy="3394608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B1F30001-C808-4B1C-B4DE-12BAF2DB20C2}"/>
                </a:ext>
              </a:extLst>
            </p:cNvPr>
            <p:cNvGrpSpPr/>
            <p:nvPr/>
          </p:nvGrpSpPr>
          <p:grpSpPr>
            <a:xfrm>
              <a:off x="-79177" y="2718726"/>
              <a:ext cx="9922222" cy="3394608"/>
              <a:chOff x="-79177" y="2718726"/>
              <a:chExt cx="9922222" cy="3394608"/>
            </a:xfrm>
          </p:grpSpPr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45264E67-865F-49D4-8B5F-C5E2F99DABDE}"/>
                  </a:ext>
                </a:extLst>
              </p:cNvPr>
              <p:cNvGrpSpPr/>
              <p:nvPr/>
            </p:nvGrpSpPr>
            <p:grpSpPr>
              <a:xfrm>
                <a:off x="695629" y="2718726"/>
                <a:ext cx="8776812" cy="3394608"/>
                <a:chOff x="695629" y="122684"/>
                <a:chExt cx="8776812" cy="3625500"/>
              </a:xfrm>
            </p:grpSpPr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F10DCADE-2E4A-4176-997E-578F89E14032}"/>
                    </a:ext>
                  </a:extLst>
                </p:cNvPr>
                <p:cNvCxnSpPr/>
                <p:nvPr/>
              </p:nvCxnSpPr>
              <p:spPr>
                <a:xfrm>
                  <a:off x="695629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>
                  <a:extLst>
                    <a:ext uri="{FF2B5EF4-FFF2-40B4-BE49-F238E27FC236}">
                      <a16:creationId xmlns:a16="http://schemas.microsoft.com/office/drawing/2014/main" id="{A7076569-193A-4E31-A6D0-7951EA417B29}"/>
                    </a:ext>
                  </a:extLst>
                </p:cNvPr>
                <p:cNvCxnSpPr/>
                <p:nvPr/>
              </p:nvCxnSpPr>
              <p:spPr>
                <a:xfrm>
                  <a:off x="1094575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r Verbinder 66">
                  <a:extLst>
                    <a:ext uri="{FF2B5EF4-FFF2-40B4-BE49-F238E27FC236}">
                      <a16:creationId xmlns:a16="http://schemas.microsoft.com/office/drawing/2014/main" id="{39AC1977-F6A6-47EF-8435-03F5C08BE719}"/>
                    </a:ext>
                  </a:extLst>
                </p:cNvPr>
                <p:cNvCxnSpPr/>
                <p:nvPr/>
              </p:nvCxnSpPr>
              <p:spPr>
                <a:xfrm>
                  <a:off x="1493521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r Verbinder 67">
                  <a:extLst>
                    <a:ext uri="{FF2B5EF4-FFF2-40B4-BE49-F238E27FC236}">
                      <a16:creationId xmlns:a16="http://schemas.microsoft.com/office/drawing/2014/main" id="{76C68845-8D14-434B-AA41-494A33EBE991}"/>
                    </a:ext>
                  </a:extLst>
                </p:cNvPr>
                <p:cNvCxnSpPr/>
                <p:nvPr/>
              </p:nvCxnSpPr>
              <p:spPr>
                <a:xfrm>
                  <a:off x="1892467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CDA48810-666E-4493-8DC8-3C957784F71B}"/>
                    </a:ext>
                  </a:extLst>
                </p:cNvPr>
                <p:cNvCxnSpPr/>
                <p:nvPr/>
              </p:nvCxnSpPr>
              <p:spPr>
                <a:xfrm>
                  <a:off x="2291413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D8001DBE-9AB7-4478-BC59-E7694269CA54}"/>
                    </a:ext>
                  </a:extLst>
                </p:cNvPr>
                <p:cNvCxnSpPr/>
                <p:nvPr/>
              </p:nvCxnSpPr>
              <p:spPr>
                <a:xfrm>
                  <a:off x="2690359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>
                  <a:extLst>
                    <a:ext uri="{FF2B5EF4-FFF2-40B4-BE49-F238E27FC236}">
                      <a16:creationId xmlns:a16="http://schemas.microsoft.com/office/drawing/2014/main" id="{2C74ECDC-6D36-4123-AF0A-C3AA2893C994}"/>
                    </a:ext>
                  </a:extLst>
                </p:cNvPr>
                <p:cNvCxnSpPr/>
                <p:nvPr/>
              </p:nvCxnSpPr>
              <p:spPr>
                <a:xfrm>
                  <a:off x="3089305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>
                  <a:extLst>
                    <a:ext uri="{FF2B5EF4-FFF2-40B4-BE49-F238E27FC236}">
                      <a16:creationId xmlns:a16="http://schemas.microsoft.com/office/drawing/2014/main" id="{D81A895E-2F39-49CC-98A5-ECB81028EEDE}"/>
                    </a:ext>
                  </a:extLst>
                </p:cNvPr>
                <p:cNvCxnSpPr/>
                <p:nvPr/>
              </p:nvCxnSpPr>
              <p:spPr>
                <a:xfrm>
                  <a:off x="3488251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r Verbinder 72">
                  <a:extLst>
                    <a:ext uri="{FF2B5EF4-FFF2-40B4-BE49-F238E27FC236}">
                      <a16:creationId xmlns:a16="http://schemas.microsoft.com/office/drawing/2014/main" id="{161FA256-1DED-4759-9E57-2AD0A76758E6}"/>
                    </a:ext>
                  </a:extLst>
                </p:cNvPr>
                <p:cNvCxnSpPr/>
                <p:nvPr/>
              </p:nvCxnSpPr>
              <p:spPr>
                <a:xfrm>
                  <a:off x="3887197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23E9197D-86FB-4DF1-9C5F-2F0B7B43418B}"/>
                    </a:ext>
                  </a:extLst>
                </p:cNvPr>
                <p:cNvCxnSpPr/>
                <p:nvPr/>
              </p:nvCxnSpPr>
              <p:spPr>
                <a:xfrm>
                  <a:off x="4286143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CDCDAFB3-E329-443C-ACE4-8DC221209586}"/>
                    </a:ext>
                  </a:extLst>
                </p:cNvPr>
                <p:cNvCxnSpPr/>
                <p:nvPr/>
              </p:nvCxnSpPr>
              <p:spPr>
                <a:xfrm>
                  <a:off x="4685089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r Verbinder 75">
                  <a:extLst>
                    <a:ext uri="{FF2B5EF4-FFF2-40B4-BE49-F238E27FC236}">
                      <a16:creationId xmlns:a16="http://schemas.microsoft.com/office/drawing/2014/main" id="{ED8BCAE9-D24B-4EFA-B298-1A2620CEEF64}"/>
                    </a:ext>
                  </a:extLst>
                </p:cNvPr>
                <p:cNvCxnSpPr/>
                <p:nvPr/>
              </p:nvCxnSpPr>
              <p:spPr>
                <a:xfrm>
                  <a:off x="5084035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r Verbinder 76">
                  <a:extLst>
                    <a:ext uri="{FF2B5EF4-FFF2-40B4-BE49-F238E27FC236}">
                      <a16:creationId xmlns:a16="http://schemas.microsoft.com/office/drawing/2014/main" id="{A9909E03-95A2-41D5-B023-9B35BAF1ACBF}"/>
                    </a:ext>
                  </a:extLst>
                </p:cNvPr>
                <p:cNvCxnSpPr/>
                <p:nvPr/>
              </p:nvCxnSpPr>
              <p:spPr>
                <a:xfrm>
                  <a:off x="5482981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r Verbinder 77">
                  <a:extLst>
                    <a:ext uri="{FF2B5EF4-FFF2-40B4-BE49-F238E27FC236}">
                      <a16:creationId xmlns:a16="http://schemas.microsoft.com/office/drawing/2014/main" id="{C07421B1-3CA3-478F-B4AE-B74DDCCB8C18}"/>
                    </a:ext>
                  </a:extLst>
                </p:cNvPr>
                <p:cNvCxnSpPr/>
                <p:nvPr/>
              </p:nvCxnSpPr>
              <p:spPr>
                <a:xfrm>
                  <a:off x="5881927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>
                  <a:extLst>
                    <a:ext uri="{FF2B5EF4-FFF2-40B4-BE49-F238E27FC236}">
                      <a16:creationId xmlns:a16="http://schemas.microsoft.com/office/drawing/2014/main" id="{CFAE23F5-B33A-43F1-AC2D-2DBF6D59B63C}"/>
                    </a:ext>
                  </a:extLst>
                </p:cNvPr>
                <p:cNvCxnSpPr/>
                <p:nvPr/>
              </p:nvCxnSpPr>
              <p:spPr>
                <a:xfrm>
                  <a:off x="6280873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r Verbinder 79">
                  <a:extLst>
                    <a:ext uri="{FF2B5EF4-FFF2-40B4-BE49-F238E27FC236}">
                      <a16:creationId xmlns:a16="http://schemas.microsoft.com/office/drawing/2014/main" id="{11864FE0-5736-4F69-97F3-C4F113AFB763}"/>
                    </a:ext>
                  </a:extLst>
                </p:cNvPr>
                <p:cNvCxnSpPr/>
                <p:nvPr/>
              </p:nvCxnSpPr>
              <p:spPr>
                <a:xfrm>
                  <a:off x="6679819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r Verbinder 80">
                  <a:extLst>
                    <a:ext uri="{FF2B5EF4-FFF2-40B4-BE49-F238E27FC236}">
                      <a16:creationId xmlns:a16="http://schemas.microsoft.com/office/drawing/2014/main" id="{7234F739-094B-424E-BD4D-D2301B98BDA6}"/>
                    </a:ext>
                  </a:extLst>
                </p:cNvPr>
                <p:cNvCxnSpPr/>
                <p:nvPr/>
              </p:nvCxnSpPr>
              <p:spPr>
                <a:xfrm>
                  <a:off x="7078765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r Verbinder 81">
                  <a:extLst>
                    <a:ext uri="{FF2B5EF4-FFF2-40B4-BE49-F238E27FC236}">
                      <a16:creationId xmlns:a16="http://schemas.microsoft.com/office/drawing/2014/main" id="{E9BDADD1-51D2-4D21-9F05-39A8B36D8EE2}"/>
                    </a:ext>
                  </a:extLst>
                </p:cNvPr>
                <p:cNvCxnSpPr/>
                <p:nvPr/>
              </p:nvCxnSpPr>
              <p:spPr>
                <a:xfrm>
                  <a:off x="7477711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r Verbinder 82">
                  <a:extLst>
                    <a:ext uri="{FF2B5EF4-FFF2-40B4-BE49-F238E27FC236}">
                      <a16:creationId xmlns:a16="http://schemas.microsoft.com/office/drawing/2014/main" id="{85F8E546-B9D2-4F57-B48B-10700CEF5D39}"/>
                    </a:ext>
                  </a:extLst>
                </p:cNvPr>
                <p:cNvCxnSpPr/>
                <p:nvPr/>
              </p:nvCxnSpPr>
              <p:spPr>
                <a:xfrm>
                  <a:off x="7876657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83">
                  <a:extLst>
                    <a:ext uri="{FF2B5EF4-FFF2-40B4-BE49-F238E27FC236}">
                      <a16:creationId xmlns:a16="http://schemas.microsoft.com/office/drawing/2014/main" id="{1FAC6512-402E-4653-AC1E-C111CE07B14E}"/>
                    </a:ext>
                  </a:extLst>
                </p:cNvPr>
                <p:cNvCxnSpPr/>
                <p:nvPr/>
              </p:nvCxnSpPr>
              <p:spPr>
                <a:xfrm>
                  <a:off x="8275603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84">
                  <a:extLst>
                    <a:ext uri="{FF2B5EF4-FFF2-40B4-BE49-F238E27FC236}">
                      <a16:creationId xmlns:a16="http://schemas.microsoft.com/office/drawing/2014/main" id="{9CF4EB46-D1F2-4692-8694-CBAAF5EBDAA5}"/>
                    </a:ext>
                  </a:extLst>
                </p:cNvPr>
                <p:cNvCxnSpPr/>
                <p:nvPr/>
              </p:nvCxnSpPr>
              <p:spPr>
                <a:xfrm>
                  <a:off x="8674549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id="{3B04B658-D582-4449-B1A9-EA860E8069E0}"/>
                    </a:ext>
                  </a:extLst>
                </p:cNvPr>
                <p:cNvCxnSpPr/>
                <p:nvPr/>
              </p:nvCxnSpPr>
              <p:spPr>
                <a:xfrm>
                  <a:off x="9073495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4B99BBE2-89B0-4258-BC49-5601800B344C}"/>
                    </a:ext>
                  </a:extLst>
                </p:cNvPr>
                <p:cNvCxnSpPr/>
                <p:nvPr/>
              </p:nvCxnSpPr>
              <p:spPr>
                <a:xfrm>
                  <a:off x="9472441" y="122684"/>
                  <a:ext cx="0" cy="3625500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1B2DB323-EA6E-431A-96BB-E68858A7946C}"/>
                  </a:ext>
                </a:extLst>
              </p:cNvPr>
              <p:cNvGrpSpPr/>
              <p:nvPr/>
            </p:nvGrpSpPr>
            <p:grpSpPr>
              <a:xfrm>
                <a:off x="-79177" y="2841113"/>
                <a:ext cx="9922222" cy="3111481"/>
                <a:chOff x="-358194" y="2841113"/>
                <a:chExt cx="12165723" cy="3111481"/>
              </a:xfrm>
            </p:grpSpPr>
            <p:cxnSp>
              <p:nvCxnSpPr>
                <p:cNvPr id="56" name="Gerader Verbinder 55">
                  <a:extLst>
                    <a:ext uri="{FF2B5EF4-FFF2-40B4-BE49-F238E27FC236}">
                      <a16:creationId xmlns:a16="http://schemas.microsoft.com/office/drawing/2014/main" id="{CF5D90A1-15A5-44DD-9794-A23447747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2841113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>
                  <a:extLst>
                    <a:ext uri="{FF2B5EF4-FFF2-40B4-BE49-F238E27FC236}">
                      <a16:creationId xmlns:a16="http://schemas.microsoft.com/office/drawing/2014/main" id="{50EABDA5-1606-48FC-9159-E32A6E3AC2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3229932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>
                  <a:extLst>
                    <a:ext uri="{FF2B5EF4-FFF2-40B4-BE49-F238E27FC236}">
                      <a16:creationId xmlns:a16="http://schemas.microsoft.com/office/drawing/2014/main" id="{2C886E18-FE91-486F-BD4B-7D6195927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3618751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2606C4DC-3F01-443F-8A9E-BCADE3CB7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4007570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>
                  <a:extLst>
                    <a:ext uri="{FF2B5EF4-FFF2-40B4-BE49-F238E27FC236}">
                      <a16:creationId xmlns:a16="http://schemas.microsoft.com/office/drawing/2014/main" id="{A019C4A2-DE2D-49F7-A6CB-EF9F50053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4396389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>
                  <a:extLst>
                    <a:ext uri="{FF2B5EF4-FFF2-40B4-BE49-F238E27FC236}">
                      <a16:creationId xmlns:a16="http://schemas.microsoft.com/office/drawing/2014/main" id="{C125A7D3-2D0A-4572-A5AF-7F154DE708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4785208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>
                  <a:extLst>
                    <a:ext uri="{FF2B5EF4-FFF2-40B4-BE49-F238E27FC236}">
                      <a16:creationId xmlns:a16="http://schemas.microsoft.com/office/drawing/2014/main" id="{CB7CD492-13E9-4BFD-9D5A-BD39DE64B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5174027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62">
                  <a:extLst>
                    <a:ext uri="{FF2B5EF4-FFF2-40B4-BE49-F238E27FC236}">
                      <a16:creationId xmlns:a16="http://schemas.microsoft.com/office/drawing/2014/main" id="{B85A3022-4114-469A-8FF6-26ABF24200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358194" y="5679633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262E7A10-6DE3-42CB-92FC-A757305CFC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5570" y="5951668"/>
                  <a:ext cx="11511959" cy="926"/>
                </a:xfrm>
                <a:prstGeom prst="line">
                  <a:avLst/>
                </a:prstGeom>
                <a:ln w="31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41AAEF0-9872-459E-BE2A-B65B2A8AD1FA}"/>
                </a:ext>
              </a:extLst>
            </p:cNvPr>
            <p:cNvSpPr/>
            <p:nvPr/>
          </p:nvSpPr>
          <p:spPr>
            <a:xfrm>
              <a:off x="451884" y="2785730"/>
              <a:ext cx="9383232" cy="3258879"/>
            </a:xfrm>
            <a:custGeom>
              <a:avLst/>
              <a:gdLst>
                <a:gd name="connsiteX0" fmla="*/ 0 w 9383232"/>
                <a:gd name="connsiteY0" fmla="*/ 1504507 h 3258879"/>
                <a:gd name="connsiteX1" fmla="*/ 164804 w 9383232"/>
                <a:gd name="connsiteY1" fmla="*/ 1313121 h 3258879"/>
                <a:gd name="connsiteX2" fmla="*/ 361507 w 9383232"/>
                <a:gd name="connsiteY2" fmla="*/ 1589568 h 3258879"/>
                <a:gd name="connsiteX3" fmla="*/ 590107 w 9383232"/>
                <a:gd name="connsiteY3" fmla="*/ 1642730 h 3258879"/>
                <a:gd name="connsiteX4" fmla="*/ 669851 w 9383232"/>
                <a:gd name="connsiteY4" fmla="*/ 1616149 h 3258879"/>
                <a:gd name="connsiteX5" fmla="*/ 834656 w 9383232"/>
                <a:gd name="connsiteY5" fmla="*/ 1626782 h 3258879"/>
                <a:gd name="connsiteX6" fmla="*/ 882502 w 9383232"/>
                <a:gd name="connsiteY6" fmla="*/ 1600200 h 3258879"/>
                <a:gd name="connsiteX7" fmla="*/ 967563 w 9383232"/>
                <a:gd name="connsiteY7" fmla="*/ 1605517 h 3258879"/>
                <a:gd name="connsiteX8" fmla="*/ 1084521 w 9383232"/>
                <a:gd name="connsiteY8" fmla="*/ 1467293 h 3258879"/>
                <a:gd name="connsiteX9" fmla="*/ 1190846 w 9383232"/>
                <a:gd name="connsiteY9" fmla="*/ 1626782 h 3258879"/>
                <a:gd name="connsiteX10" fmla="*/ 1297172 w 9383232"/>
                <a:gd name="connsiteY10" fmla="*/ 1637414 h 3258879"/>
                <a:gd name="connsiteX11" fmla="*/ 1392865 w 9383232"/>
                <a:gd name="connsiteY11" fmla="*/ 1584251 h 3258879"/>
                <a:gd name="connsiteX12" fmla="*/ 1446028 w 9383232"/>
                <a:gd name="connsiteY12" fmla="*/ 1547037 h 3258879"/>
                <a:gd name="connsiteX13" fmla="*/ 1499190 w 9383232"/>
                <a:gd name="connsiteY13" fmla="*/ 0 h 3258879"/>
                <a:gd name="connsiteX14" fmla="*/ 1573618 w 9383232"/>
                <a:gd name="connsiteY14" fmla="*/ 2147777 h 3258879"/>
                <a:gd name="connsiteX15" fmla="*/ 1600200 w 9383232"/>
                <a:gd name="connsiteY15" fmla="*/ 2115879 h 3258879"/>
                <a:gd name="connsiteX16" fmla="*/ 1653363 w 9383232"/>
                <a:gd name="connsiteY16" fmla="*/ 2296633 h 3258879"/>
                <a:gd name="connsiteX17" fmla="*/ 1701209 w 9383232"/>
                <a:gd name="connsiteY17" fmla="*/ 1786270 h 3258879"/>
                <a:gd name="connsiteX18" fmla="*/ 1738423 w 9383232"/>
                <a:gd name="connsiteY18" fmla="*/ 1690577 h 3258879"/>
                <a:gd name="connsiteX19" fmla="*/ 1812851 w 9383232"/>
                <a:gd name="connsiteY19" fmla="*/ 1616149 h 3258879"/>
                <a:gd name="connsiteX20" fmla="*/ 1951074 w 9383232"/>
                <a:gd name="connsiteY20" fmla="*/ 1573619 h 3258879"/>
                <a:gd name="connsiteX21" fmla="*/ 2169042 w 9383232"/>
                <a:gd name="connsiteY21" fmla="*/ 1350335 h 3258879"/>
                <a:gd name="connsiteX22" fmla="*/ 2317897 w 9383232"/>
                <a:gd name="connsiteY22" fmla="*/ 1589568 h 3258879"/>
                <a:gd name="connsiteX23" fmla="*/ 2519916 w 9383232"/>
                <a:gd name="connsiteY23" fmla="*/ 1674628 h 3258879"/>
                <a:gd name="connsiteX24" fmla="*/ 2929269 w 9383232"/>
                <a:gd name="connsiteY24" fmla="*/ 1658679 h 3258879"/>
                <a:gd name="connsiteX25" fmla="*/ 3094074 w 9383232"/>
                <a:gd name="connsiteY25" fmla="*/ 1509823 h 3258879"/>
                <a:gd name="connsiteX26" fmla="*/ 3195083 w 9383232"/>
                <a:gd name="connsiteY26" fmla="*/ 1685261 h 3258879"/>
                <a:gd name="connsiteX27" fmla="*/ 3290776 w 9383232"/>
                <a:gd name="connsiteY27" fmla="*/ 1695893 h 3258879"/>
                <a:gd name="connsiteX28" fmla="*/ 3434316 w 9383232"/>
                <a:gd name="connsiteY28" fmla="*/ 1642730 h 3258879"/>
                <a:gd name="connsiteX29" fmla="*/ 3466214 w 9383232"/>
                <a:gd name="connsiteY29" fmla="*/ 1594884 h 3258879"/>
                <a:gd name="connsiteX30" fmla="*/ 3498111 w 9383232"/>
                <a:gd name="connsiteY30" fmla="*/ 180754 h 3258879"/>
                <a:gd name="connsiteX31" fmla="*/ 3567223 w 9383232"/>
                <a:gd name="connsiteY31" fmla="*/ 2137144 h 3258879"/>
                <a:gd name="connsiteX32" fmla="*/ 3662916 w 9383232"/>
                <a:gd name="connsiteY32" fmla="*/ 2365744 h 3258879"/>
                <a:gd name="connsiteX33" fmla="*/ 3700130 w 9383232"/>
                <a:gd name="connsiteY33" fmla="*/ 1818168 h 3258879"/>
                <a:gd name="connsiteX34" fmla="*/ 3774558 w 9383232"/>
                <a:gd name="connsiteY34" fmla="*/ 1663996 h 3258879"/>
                <a:gd name="connsiteX35" fmla="*/ 3965944 w 9383232"/>
                <a:gd name="connsiteY35" fmla="*/ 1589568 h 3258879"/>
                <a:gd name="connsiteX36" fmla="*/ 4152014 w 9383232"/>
                <a:gd name="connsiteY36" fmla="*/ 1419447 h 3258879"/>
                <a:gd name="connsiteX37" fmla="*/ 4311502 w 9383232"/>
                <a:gd name="connsiteY37" fmla="*/ 1594884 h 3258879"/>
                <a:gd name="connsiteX38" fmla="*/ 4513521 w 9383232"/>
                <a:gd name="connsiteY38" fmla="*/ 1685261 h 3258879"/>
                <a:gd name="connsiteX39" fmla="*/ 4587949 w 9383232"/>
                <a:gd name="connsiteY39" fmla="*/ 2158410 h 3258879"/>
                <a:gd name="connsiteX40" fmla="*/ 4635795 w 9383232"/>
                <a:gd name="connsiteY40" fmla="*/ 1967023 h 3258879"/>
                <a:gd name="connsiteX41" fmla="*/ 4704907 w 9383232"/>
                <a:gd name="connsiteY41" fmla="*/ 3258879 h 3258879"/>
                <a:gd name="connsiteX42" fmla="*/ 4795283 w 9383232"/>
                <a:gd name="connsiteY42" fmla="*/ 2030819 h 3258879"/>
                <a:gd name="connsiteX43" fmla="*/ 4816549 w 9383232"/>
                <a:gd name="connsiteY43" fmla="*/ 1610833 h 3258879"/>
                <a:gd name="connsiteX44" fmla="*/ 5055781 w 9383232"/>
                <a:gd name="connsiteY44" fmla="*/ 1036675 h 3258879"/>
                <a:gd name="connsiteX45" fmla="*/ 5140842 w 9383232"/>
                <a:gd name="connsiteY45" fmla="*/ 978196 h 3258879"/>
                <a:gd name="connsiteX46" fmla="*/ 5252483 w 9383232"/>
                <a:gd name="connsiteY46" fmla="*/ 744279 h 3258879"/>
                <a:gd name="connsiteX47" fmla="*/ 5443869 w 9383232"/>
                <a:gd name="connsiteY47" fmla="*/ 1525772 h 3258879"/>
                <a:gd name="connsiteX48" fmla="*/ 5693735 w 9383232"/>
                <a:gd name="connsiteY48" fmla="*/ 1637414 h 3258879"/>
                <a:gd name="connsiteX49" fmla="*/ 6937744 w 9383232"/>
                <a:gd name="connsiteY49" fmla="*/ 1584251 h 3258879"/>
                <a:gd name="connsiteX50" fmla="*/ 7075967 w 9383232"/>
                <a:gd name="connsiteY50" fmla="*/ 1461977 h 3258879"/>
                <a:gd name="connsiteX51" fmla="*/ 7192925 w 9383232"/>
                <a:gd name="connsiteY51" fmla="*/ 1621465 h 3258879"/>
                <a:gd name="connsiteX52" fmla="*/ 7416209 w 9383232"/>
                <a:gd name="connsiteY52" fmla="*/ 1541721 h 3258879"/>
                <a:gd name="connsiteX53" fmla="*/ 7453423 w 9383232"/>
                <a:gd name="connsiteY53" fmla="*/ 106326 h 3258879"/>
                <a:gd name="connsiteX54" fmla="*/ 7511902 w 9383232"/>
                <a:gd name="connsiteY54" fmla="*/ 2014870 h 3258879"/>
                <a:gd name="connsiteX55" fmla="*/ 7602279 w 9383232"/>
                <a:gd name="connsiteY55" fmla="*/ 2280684 h 3258879"/>
                <a:gd name="connsiteX56" fmla="*/ 7650125 w 9383232"/>
                <a:gd name="connsiteY56" fmla="*/ 1791586 h 3258879"/>
                <a:gd name="connsiteX57" fmla="*/ 7719237 w 9383232"/>
                <a:gd name="connsiteY57" fmla="*/ 1642730 h 3258879"/>
                <a:gd name="connsiteX58" fmla="*/ 7915939 w 9383232"/>
                <a:gd name="connsiteY58" fmla="*/ 1547037 h 3258879"/>
                <a:gd name="connsiteX59" fmla="*/ 8144539 w 9383232"/>
                <a:gd name="connsiteY59" fmla="*/ 1291856 h 3258879"/>
                <a:gd name="connsiteX60" fmla="*/ 8330609 w 9383232"/>
                <a:gd name="connsiteY60" fmla="*/ 1547037 h 3258879"/>
                <a:gd name="connsiteX61" fmla="*/ 8506046 w 9383232"/>
                <a:gd name="connsiteY61" fmla="*/ 1663996 h 3258879"/>
                <a:gd name="connsiteX62" fmla="*/ 8878186 w 9383232"/>
                <a:gd name="connsiteY62" fmla="*/ 1578935 h 3258879"/>
                <a:gd name="connsiteX63" fmla="*/ 9032358 w 9383232"/>
                <a:gd name="connsiteY63" fmla="*/ 1451344 h 3258879"/>
                <a:gd name="connsiteX64" fmla="*/ 9112102 w 9383232"/>
                <a:gd name="connsiteY64" fmla="*/ 1621465 h 3258879"/>
                <a:gd name="connsiteX65" fmla="*/ 9276907 w 9383232"/>
                <a:gd name="connsiteY65" fmla="*/ 1600200 h 3258879"/>
                <a:gd name="connsiteX66" fmla="*/ 9383232 w 9383232"/>
                <a:gd name="connsiteY66" fmla="*/ 1467293 h 325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383232" h="3258879">
                  <a:moveTo>
                    <a:pt x="0" y="1504507"/>
                  </a:moveTo>
                  <a:lnTo>
                    <a:pt x="164804" y="1313121"/>
                  </a:lnTo>
                  <a:lnTo>
                    <a:pt x="361507" y="1589568"/>
                  </a:lnTo>
                  <a:lnTo>
                    <a:pt x="590107" y="1642730"/>
                  </a:lnTo>
                  <a:lnTo>
                    <a:pt x="669851" y="1616149"/>
                  </a:lnTo>
                  <a:lnTo>
                    <a:pt x="834656" y="1626782"/>
                  </a:lnTo>
                  <a:lnTo>
                    <a:pt x="882502" y="1600200"/>
                  </a:lnTo>
                  <a:lnTo>
                    <a:pt x="967563" y="1605517"/>
                  </a:lnTo>
                  <a:lnTo>
                    <a:pt x="1084521" y="1467293"/>
                  </a:lnTo>
                  <a:lnTo>
                    <a:pt x="1190846" y="1626782"/>
                  </a:lnTo>
                  <a:lnTo>
                    <a:pt x="1297172" y="1637414"/>
                  </a:lnTo>
                  <a:lnTo>
                    <a:pt x="1392865" y="1584251"/>
                  </a:lnTo>
                  <a:lnTo>
                    <a:pt x="1446028" y="1547037"/>
                  </a:lnTo>
                  <a:lnTo>
                    <a:pt x="1499190" y="0"/>
                  </a:lnTo>
                  <a:lnTo>
                    <a:pt x="1573618" y="2147777"/>
                  </a:lnTo>
                  <a:lnTo>
                    <a:pt x="1600200" y="2115879"/>
                  </a:lnTo>
                  <a:lnTo>
                    <a:pt x="1653363" y="2296633"/>
                  </a:lnTo>
                  <a:lnTo>
                    <a:pt x="1701209" y="1786270"/>
                  </a:lnTo>
                  <a:lnTo>
                    <a:pt x="1738423" y="1690577"/>
                  </a:lnTo>
                  <a:lnTo>
                    <a:pt x="1812851" y="1616149"/>
                  </a:lnTo>
                  <a:lnTo>
                    <a:pt x="1951074" y="1573619"/>
                  </a:lnTo>
                  <a:lnTo>
                    <a:pt x="2169042" y="1350335"/>
                  </a:lnTo>
                  <a:lnTo>
                    <a:pt x="2317897" y="1589568"/>
                  </a:lnTo>
                  <a:lnTo>
                    <a:pt x="2519916" y="1674628"/>
                  </a:lnTo>
                  <a:lnTo>
                    <a:pt x="2929269" y="1658679"/>
                  </a:lnTo>
                  <a:lnTo>
                    <a:pt x="3094074" y="1509823"/>
                  </a:lnTo>
                  <a:lnTo>
                    <a:pt x="3195083" y="1685261"/>
                  </a:lnTo>
                  <a:lnTo>
                    <a:pt x="3290776" y="1695893"/>
                  </a:lnTo>
                  <a:lnTo>
                    <a:pt x="3434316" y="1642730"/>
                  </a:lnTo>
                  <a:lnTo>
                    <a:pt x="3466214" y="1594884"/>
                  </a:lnTo>
                  <a:lnTo>
                    <a:pt x="3498111" y="180754"/>
                  </a:lnTo>
                  <a:lnTo>
                    <a:pt x="3567223" y="2137144"/>
                  </a:lnTo>
                  <a:lnTo>
                    <a:pt x="3662916" y="2365744"/>
                  </a:lnTo>
                  <a:lnTo>
                    <a:pt x="3700130" y="1818168"/>
                  </a:lnTo>
                  <a:lnTo>
                    <a:pt x="3774558" y="1663996"/>
                  </a:lnTo>
                  <a:lnTo>
                    <a:pt x="3965944" y="1589568"/>
                  </a:lnTo>
                  <a:lnTo>
                    <a:pt x="4152014" y="1419447"/>
                  </a:lnTo>
                  <a:lnTo>
                    <a:pt x="4311502" y="1594884"/>
                  </a:lnTo>
                  <a:lnTo>
                    <a:pt x="4513521" y="1685261"/>
                  </a:lnTo>
                  <a:lnTo>
                    <a:pt x="4587949" y="2158410"/>
                  </a:lnTo>
                  <a:lnTo>
                    <a:pt x="4635795" y="1967023"/>
                  </a:lnTo>
                  <a:lnTo>
                    <a:pt x="4704907" y="3258879"/>
                  </a:lnTo>
                  <a:lnTo>
                    <a:pt x="4795283" y="2030819"/>
                  </a:lnTo>
                  <a:lnTo>
                    <a:pt x="4816549" y="1610833"/>
                  </a:lnTo>
                  <a:lnTo>
                    <a:pt x="5055781" y="1036675"/>
                  </a:lnTo>
                  <a:lnTo>
                    <a:pt x="5140842" y="978196"/>
                  </a:lnTo>
                  <a:lnTo>
                    <a:pt x="5252483" y="744279"/>
                  </a:lnTo>
                  <a:lnTo>
                    <a:pt x="5443869" y="1525772"/>
                  </a:lnTo>
                  <a:lnTo>
                    <a:pt x="5693735" y="1637414"/>
                  </a:lnTo>
                  <a:lnTo>
                    <a:pt x="6937744" y="1584251"/>
                  </a:lnTo>
                  <a:lnTo>
                    <a:pt x="7075967" y="1461977"/>
                  </a:lnTo>
                  <a:lnTo>
                    <a:pt x="7192925" y="1621465"/>
                  </a:lnTo>
                  <a:lnTo>
                    <a:pt x="7416209" y="1541721"/>
                  </a:lnTo>
                  <a:lnTo>
                    <a:pt x="7453423" y="106326"/>
                  </a:lnTo>
                  <a:lnTo>
                    <a:pt x="7511902" y="2014870"/>
                  </a:lnTo>
                  <a:lnTo>
                    <a:pt x="7602279" y="2280684"/>
                  </a:lnTo>
                  <a:lnTo>
                    <a:pt x="7650125" y="1791586"/>
                  </a:lnTo>
                  <a:lnTo>
                    <a:pt x="7719237" y="1642730"/>
                  </a:lnTo>
                  <a:lnTo>
                    <a:pt x="7915939" y="1547037"/>
                  </a:lnTo>
                  <a:lnTo>
                    <a:pt x="8144539" y="1291856"/>
                  </a:lnTo>
                  <a:lnTo>
                    <a:pt x="8330609" y="1547037"/>
                  </a:lnTo>
                  <a:lnTo>
                    <a:pt x="8506046" y="1663996"/>
                  </a:lnTo>
                  <a:lnTo>
                    <a:pt x="8878186" y="1578935"/>
                  </a:lnTo>
                  <a:lnTo>
                    <a:pt x="9032358" y="1451344"/>
                  </a:lnTo>
                  <a:lnTo>
                    <a:pt x="9112102" y="1621465"/>
                  </a:lnTo>
                  <a:lnTo>
                    <a:pt x="9276907" y="1600200"/>
                  </a:lnTo>
                  <a:lnTo>
                    <a:pt x="9383232" y="1467293"/>
                  </a:lnTo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20">
              <a:extLst>
                <a:ext uri="{FF2B5EF4-FFF2-40B4-BE49-F238E27FC236}">
                  <a16:creationId xmlns:a16="http://schemas.microsoft.com/office/drawing/2014/main" id="{511F4CFF-E732-4584-B84F-FEE42923B0FE}"/>
                </a:ext>
              </a:extLst>
            </p:cNvPr>
            <p:cNvSpPr/>
            <p:nvPr/>
          </p:nvSpPr>
          <p:spPr>
            <a:xfrm>
              <a:off x="4244508" y="2800352"/>
              <a:ext cx="2677339" cy="3303269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F00101-FC28-417C-ABE1-627C692CB9C9}"/>
              </a:ext>
            </a:extLst>
          </p:cNvPr>
          <p:cNvGrpSpPr/>
          <p:nvPr/>
        </p:nvGrpSpPr>
        <p:grpSpPr>
          <a:xfrm>
            <a:off x="328283" y="2938543"/>
            <a:ext cx="4225073" cy="1330616"/>
            <a:chOff x="462570" y="3517458"/>
            <a:chExt cx="5633430" cy="177415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6A53EEE9-757C-4725-961C-772ED3E8EF2D}"/>
                </a:ext>
              </a:extLst>
            </p:cNvPr>
            <p:cNvGrpSpPr/>
            <p:nvPr/>
          </p:nvGrpSpPr>
          <p:grpSpPr>
            <a:xfrm>
              <a:off x="812203" y="3517458"/>
              <a:ext cx="5027141" cy="1774155"/>
              <a:chOff x="1165917" y="999244"/>
              <a:chExt cx="10273003" cy="2954512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A49675A6-182E-45B8-970D-74357324A513}"/>
                  </a:ext>
                </a:extLst>
              </p:cNvPr>
              <p:cNvCxnSpPr/>
              <p:nvPr/>
            </p:nvCxnSpPr>
            <p:spPr>
              <a:xfrm>
                <a:off x="1165917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ABD63C18-F60E-4B58-B19C-A90B3D96E788}"/>
                  </a:ext>
                </a:extLst>
              </p:cNvPr>
              <p:cNvCxnSpPr/>
              <p:nvPr/>
            </p:nvCxnSpPr>
            <p:spPr>
              <a:xfrm>
                <a:off x="1899703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738BC7A7-AECB-480E-95DE-77E62521660E}"/>
                  </a:ext>
                </a:extLst>
              </p:cNvPr>
              <p:cNvCxnSpPr/>
              <p:nvPr/>
            </p:nvCxnSpPr>
            <p:spPr>
              <a:xfrm>
                <a:off x="2633489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433E1A33-0970-4C46-9F98-F4513ECF0E8C}"/>
                  </a:ext>
                </a:extLst>
              </p:cNvPr>
              <p:cNvCxnSpPr/>
              <p:nvPr/>
            </p:nvCxnSpPr>
            <p:spPr>
              <a:xfrm>
                <a:off x="3367275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4C9E5F5F-1812-4151-9635-18AD896262AC}"/>
                  </a:ext>
                </a:extLst>
              </p:cNvPr>
              <p:cNvCxnSpPr/>
              <p:nvPr/>
            </p:nvCxnSpPr>
            <p:spPr>
              <a:xfrm>
                <a:off x="4101061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B1FA0CEE-35E6-4772-99DD-2F06937FFE99}"/>
                  </a:ext>
                </a:extLst>
              </p:cNvPr>
              <p:cNvCxnSpPr/>
              <p:nvPr/>
            </p:nvCxnSpPr>
            <p:spPr>
              <a:xfrm>
                <a:off x="4834847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0E7B8022-F3BF-4811-9E28-863D5CDB527F}"/>
                  </a:ext>
                </a:extLst>
              </p:cNvPr>
              <p:cNvCxnSpPr/>
              <p:nvPr/>
            </p:nvCxnSpPr>
            <p:spPr>
              <a:xfrm>
                <a:off x="5568633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A16A5073-C64A-4328-BEAC-CE8141BC58A9}"/>
                  </a:ext>
                </a:extLst>
              </p:cNvPr>
              <p:cNvCxnSpPr/>
              <p:nvPr/>
            </p:nvCxnSpPr>
            <p:spPr>
              <a:xfrm>
                <a:off x="6302419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EDA0C280-8F55-4ADC-8E7C-931D532060F0}"/>
                  </a:ext>
                </a:extLst>
              </p:cNvPr>
              <p:cNvCxnSpPr/>
              <p:nvPr/>
            </p:nvCxnSpPr>
            <p:spPr>
              <a:xfrm>
                <a:off x="7036205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D6D68BE1-8BE8-4108-9B5D-F3A7BD6535DE}"/>
                  </a:ext>
                </a:extLst>
              </p:cNvPr>
              <p:cNvCxnSpPr/>
              <p:nvPr/>
            </p:nvCxnSpPr>
            <p:spPr>
              <a:xfrm>
                <a:off x="7769991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9DE07BCB-01E8-4982-80ED-D3A404F2735E}"/>
                  </a:ext>
                </a:extLst>
              </p:cNvPr>
              <p:cNvCxnSpPr/>
              <p:nvPr/>
            </p:nvCxnSpPr>
            <p:spPr>
              <a:xfrm>
                <a:off x="8503777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A58D391-B0C6-42B6-98E8-5A5D654E3088}"/>
                  </a:ext>
                </a:extLst>
              </p:cNvPr>
              <p:cNvCxnSpPr/>
              <p:nvPr/>
            </p:nvCxnSpPr>
            <p:spPr>
              <a:xfrm>
                <a:off x="9237563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704C2B6B-9CA6-4B2A-921F-E5549081ED2D}"/>
                  </a:ext>
                </a:extLst>
              </p:cNvPr>
              <p:cNvCxnSpPr/>
              <p:nvPr/>
            </p:nvCxnSpPr>
            <p:spPr>
              <a:xfrm>
                <a:off x="9971349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936D4E78-94D0-4246-A4EC-821F6BB1DBC5}"/>
                  </a:ext>
                </a:extLst>
              </p:cNvPr>
              <p:cNvCxnSpPr/>
              <p:nvPr/>
            </p:nvCxnSpPr>
            <p:spPr>
              <a:xfrm>
                <a:off x="10705135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82DF79F4-1845-4F97-9550-E53FD1B74C7C}"/>
                  </a:ext>
                </a:extLst>
              </p:cNvPr>
              <p:cNvCxnSpPr/>
              <p:nvPr/>
            </p:nvCxnSpPr>
            <p:spPr>
              <a:xfrm>
                <a:off x="11438920" y="999244"/>
                <a:ext cx="0" cy="2954512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54F09F9-8FC2-49E1-A1E0-0FE60185E864}"/>
                </a:ext>
              </a:extLst>
            </p:cNvPr>
            <p:cNvGrpSpPr/>
            <p:nvPr/>
          </p:nvGrpSpPr>
          <p:grpSpPr>
            <a:xfrm>
              <a:off x="462570" y="3884574"/>
              <a:ext cx="5633430" cy="1362347"/>
              <a:chOff x="142058" y="3356131"/>
              <a:chExt cx="5039670" cy="2783968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EDCA9077-4FF2-4CF9-9846-B2056E196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058" y="3356131"/>
                <a:ext cx="5039670" cy="926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0D000F08-F846-4218-8FF1-535E2B4C62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058" y="4283812"/>
                <a:ext cx="5039670" cy="926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4B2AD01A-2FCC-47AA-B5D6-789E0E3A85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058" y="5211493"/>
                <a:ext cx="5039670" cy="926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46B74F9A-2EC7-4D40-8AED-011DB7BFD3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058" y="6139173"/>
                <a:ext cx="5039670" cy="926"/>
              </a:xfrm>
              <a:prstGeom prst="line">
                <a:avLst/>
              </a:prstGeom>
              <a:ln w="31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77B0F01-EBE8-4DED-B263-56A2EEB8FF1A}"/>
                </a:ext>
              </a:extLst>
            </p:cNvPr>
            <p:cNvSpPr/>
            <p:nvPr/>
          </p:nvSpPr>
          <p:spPr>
            <a:xfrm>
              <a:off x="468496" y="3808367"/>
              <a:ext cx="5602645" cy="845213"/>
            </a:xfrm>
            <a:custGeom>
              <a:avLst/>
              <a:gdLst>
                <a:gd name="connsiteX0" fmla="*/ 0 w 11449050"/>
                <a:gd name="connsiteY0" fmla="*/ 1409700 h 1727200"/>
                <a:gd name="connsiteX1" fmla="*/ 101600 w 11449050"/>
                <a:gd name="connsiteY1" fmla="*/ 1409700 h 1727200"/>
                <a:gd name="connsiteX2" fmla="*/ 215900 w 11449050"/>
                <a:gd name="connsiteY2" fmla="*/ 1225550 h 1727200"/>
                <a:gd name="connsiteX3" fmla="*/ 342900 w 11449050"/>
                <a:gd name="connsiteY3" fmla="*/ 1447800 h 1727200"/>
                <a:gd name="connsiteX4" fmla="*/ 444500 w 11449050"/>
                <a:gd name="connsiteY4" fmla="*/ 1447800 h 1727200"/>
                <a:gd name="connsiteX5" fmla="*/ 476250 w 11449050"/>
                <a:gd name="connsiteY5" fmla="*/ 692150 h 1727200"/>
                <a:gd name="connsiteX6" fmla="*/ 514350 w 11449050"/>
                <a:gd name="connsiteY6" fmla="*/ 12700 h 1727200"/>
                <a:gd name="connsiteX7" fmla="*/ 527050 w 11449050"/>
                <a:gd name="connsiteY7" fmla="*/ 704850 h 1727200"/>
                <a:gd name="connsiteX8" fmla="*/ 552450 w 11449050"/>
                <a:gd name="connsiteY8" fmla="*/ 1682750 h 1727200"/>
                <a:gd name="connsiteX9" fmla="*/ 609600 w 11449050"/>
                <a:gd name="connsiteY9" fmla="*/ 1498600 h 1727200"/>
                <a:gd name="connsiteX10" fmla="*/ 742950 w 11449050"/>
                <a:gd name="connsiteY10" fmla="*/ 1466850 h 1727200"/>
                <a:gd name="connsiteX11" fmla="*/ 971550 w 11449050"/>
                <a:gd name="connsiteY11" fmla="*/ 1263650 h 1727200"/>
                <a:gd name="connsiteX12" fmla="*/ 1079500 w 11449050"/>
                <a:gd name="connsiteY12" fmla="*/ 1371600 h 1727200"/>
                <a:gd name="connsiteX13" fmla="*/ 1149350 w 11449050"/>
                <a:gd name="connsiteY13" fmla="*/ 1117600 h 1727200"/>
                <a:gd name="connsiteX14" fmla="*/ 1212850 w 11449050"/>
                <a:gd name="connsiteY14" fmla="*/ 1238250 h 1727200"/>
                <a:gd name="connsiteX15" fmla="*/ 1212850 w 11449050"/>
                <a:gd name="connsiteY15" fmla="*/ 1403350 h 1727200"/>
                <a:gd name="connsiteX16" fmla="*/ 1371600 w 11449050"/>
                <a:gd name="connsiteY16" fmla="*/ 1473200 h 1727200"/>
                <a:gd name="connsiteX17" fmla="*/ 1390650 w 11449050"/>
                <a:gd name="connsiteY17" fmla="*/ 1581150 h 1727200"/>
                <a:gd name="connsiteX18" fmla="*/ 1504950 w 11449050"/>
                <a:gd name="connsiteY18" fmla="*/ 19050 h 1727200"/>
                <a:gd name="connsiteX19" fmla="*/ 1530350 w 11449050"/>
                <a:gd name="connsiteY19" fmla="*/ 1701800 h 1727200"/>
                <a:gd name="connsiteX20" fmla="*/ 1638300 w 11449050"/>
                <a:gd name="connsiteY20" fmla="*/ 1485900 h 1727200"/>
                <a:gd name="connsiteX21" fmla="*/ 1809750 w 11449050"/>
                <a:gd name="connsiteY21" fmla="*/ 1460500 h 1727200"/>
                <a:gd name="connsiteX22" fmla="*/ 1873250 w 11449050"/>
                <a:gd name="connsiteY22" fmla="*/ 1390650 h 1727200"/>
                <a:gd name="connsiteX23" fmla="*/ 1924050 w 11449050"/>
                <a:gd name="connsiteY23" fmla="*/ 1276350 h 1727200"/>
                <a:gd name="connsiteX24" fmla="*/ 2012950 w 11449050"/>
                <a:gd name="connsiteY24" fmla="*/ 1358900 h 1727200"/>
                <a:gd name="connsiteX25" fmla="*/ 2070100 w 11449050"/>
                <a:gd name="connsiteY25" fmla="*/ 1435100 h 1727200"/>
                <a:gd name="connsiteX26" fmla="*/ 2743200 w 11449050"/>
                <a:gd name="connsiteY26" fmla="*/ 1435100 h 1727200"/>
                <a:gd name="connsiteX27" fmla="*/ 2882900 w 11449050"/>
                <a:gd name="connsiteY27" fmla="*/ 1212850 h 1727200"/>
                <a:gd name="connsiteX28" fmla="*/ 2997200 w 11449050"/>
                <a:gd name="connsiteY28" fmla="*/ 1422400 h 1727200"/>
                <a:gd name="connsiteX29" fmla="*/ 3117850 w 11449050"/>
                <a:gd name="connsiteY29" fmla="*/ 1447800 h 1727200"/>
                <a:gd name="connsiteX30" fmla="*/ 3200400 w 11449050"/>
                <a:gd name="connsiteY30" fmla="*/ 0 h 1727200"/>
                <a:gd name="connsiteX31" fmla="*/ 3244850 w 11449050"/>
                <a:gd name="connsiteY31" fmla="*/ 1720850 h 1727200"/>
                <a:gd name="connsiteX32" fmla="*/ 3314700 w 11449050"/>
                <a:gd name="connsiteY32" fmla="*/ 1479550 h 1727200"/>
                <a:gd name="connsiteX33" fmla="*/ 3397250 w 11449050"/>
                <a:gd name="connsiteY33" fmla="*/ 1479550 h 1727200"/>
                <a:gd name="connsiteX34" fmla="*/ 3638550 w 11449050"/>
                <a:gd name="connsiteY34" fmla="*/ 1270000 h 1727200"/>
                <a:gd name="connsiteX35" fmla="*/ 3867150 w 11449050"/>
                <a:gd name="connsiteY35" fmla="*/ 1460500 h 1727200"/>
                <a:gd name="connsiteX36" fmla="*/ 4210050 w 11449050"/>
                <a:gd name="connsiteY36" fmla="*/ 1460500 h 1727200"/>
                <a:gd name="connsiteX37" fmla="*/ 4368800 w 11449050"/>
                <a:gd name="connsiteY37" fmla="*/ 1231900 h 1727200"/>
                <a:gd name="connsiteX38" fmla="*/ 4527550 w 11449050"/>
                <a:gd name="connsiteY38" fmla="*/ 1460500 h 1727200"/>
                <a:gd name="connsiteX39" fmla="*/ 4597400 w 11449050"/>
                <a:gd name="connsiteY39" fmla="*/ 1511300 h 1727200"/>
                <a:gd name="connsiteX40" fmla="*/ 4673600 w 11449050"/>
                <a:gd name="connsiteY40" fmla="*/ 6350 h 1727200"/>
                <a:gd name="connsiteX41" fmla="*/ 4718050 w 11449050"/>
                <a:gd name="connsiteY41" fmla="*/ 1682750 h 1727200"/>
                <a:gd name="connsiteX42" fmla="*/ 4775200 w 11449050"/>
                <a:gd name="connsiteY42" fmla="*/ 1479550 h 1727200"/>
                <a:gd name="connsiteX43" fmla="*/ 4883150 w 11449050"/>
                <a:gd name="connsiteY43" fmla="*/ 1479550 h 1727200"/>
                <a:gd name="connsiteX44" fmla="*/ 5111750 w 11449050"/>
                <a:gd name="connsiteY44" fmla="*/ 1282700 h 1727200"/>
                <a:gd name="connsiteX45" fmla="*/ 5308600 w 11449050"/>
                <a:gd name="connsiteY45" fmla="*/ 1454150 h 1727200"/>
                <a:gd name="connsiteX46" fmla="*/ 5689600 w 11449050"/>
                <a:gd name="connsiteY46" fmla="*/ 1454150 h 1727200"/>
                <a:gd name="connsiteX47" fmla="*/ 5848350 w 11449050"/>
                <a:gd name="connsiteY47" fmla="*/ 1250950 h 1727200"/>
                <a:gd name="connsiteX48" fmla="*/ 5975350 w 11449050"/>
                <a:gd name="connsiteY48" fmla="*/ 1441450 h 1727200"/>
                <a:gd name="connsiteX49" fmla="*/ 6070600 w 11449050"/>
                <a:gd name="connsiteY49" fmla="*/ 1498600 h 1727200"/>
                <a:gd name="connsiteX50" fmla="*/ 6146800 w 11449050"/>
                <a:gd name="connsiteY50" fmla="*/ 25400 h 1727200"/>
                <a:gd name="connsiteX51" fmla="*/ 6184900 w 11449050"/>
                <a:gd name="connsiteY51" fmla="*/ 1701800 h 1727200"/>
                <a:gd name="connsiteX52" fmla="*/ 6235700 w 11449050"/>
                <a:gd name="connsiteY52" fmla="*/ 1543050 h 1727200"/>
                <a:gd name="connsiteX53" fmla="*/ 6305550 w 11449050"/>
                <a:gd name="connsiteY53" fmla="*/ 1473200 h 1727200"/>
                <a:gd name="connsiteX54" fmla="*/ 6400800 w 11449050"/>
                <a:gd name="connsiteY54" fmla="*/ 1473200 h 1727200"/>
                <a:gd name="connsiteX55" fmla="*/ 6578600 w 11449050"/>
                <a:gd name="connsiteY55" fmla="*/ 1282700 h 1727200"/>
                <a:gd name="connsiteX56" fmla="*/ 6800850 w 11449050"/>
                <a:gd name="connsiteY56" fmla="*/ 1441450 h 1727200"/>
                <a:gd name="connsiteX57" fmla="*/ 7321550 w 11449050"/>
                <a:gd name="connsiteY57" fmla="*/ 1441450 h 1727200"/>
                <a:gd name="connsiteX58" fmla="*/ 7429500 w 11449050"/>
                <a:gd name="connsiteY58" fmla="*/ 1257300 h 1727200"/>
                <a:gd name="connsiteX59" fmla="*/ 7569200 w 11449050"/>
                <a:gd name="connsiteY59" fmla="*/ 1466850 h 1727200"/>
                <a:gd name="connsiteX60" fmla="*/ 7613650 w 11449050"/>
                <a:gd name="connsiteY60" fmla="*/ 1466850 h 1727200"/>
                <a:gd name="connsiteX61" fmla="*/ 7664450 w 11449050"/>
                <a:gd name="connsiteY61" fmla="*/ 1536700 h 1727200"/>
                <a:gd name="connsiteX62" fmla="*/ 7747000 w 11449050"/>
                <a:gd name="connsiteY62" fmla="*/ 31750 h 1727200"/>
                <a:gd name="connsiteX63" fmla="*/ 7791450 w 11449050"/>
                <a:gd name="connsiteY63" fmla="*/ 1663700 h 1727200"/>
                <a:gd name="connsiteX64" fmla="*/ 7848600 w 11449050"/>
                <a:gd name="connsiteY64" fmla="*/ 1504950 h 1727200"/>
                <a:gd name="connsiteX65" fmla="*/ 7988300 w 11449050"/>
                <a:gd name="connsiteY65" fmla="*/ 1504950 h 1727200"/>
                <a:gd name="connsiteX66" fmla="*/ 8197850 w 11449050"/>
                <a:gd name="connsiteY66" fmla="*/ 1289050 h 1727200"/>
                <a:gd name="connsiteX67" fmla="*/ 8293100 w 11449050"/>
                <a:gd name="connsiteY67" fmla="*/ 1403350 h 1727200"/>
                <a:gd name="connsiteX68" fmla="*/ 8369300 w 11449050"/>
                <a:gd name="connsiteY68" fmla="*/ 1162050 h 1727200"/>
                <a:gd name="connsiteX69" fmla="*/ 8451850 w 11449050"/>
                <a:gd name="connsiteY69" fmla="*/ 1270000 h 1727200"/>
                <a:gd name="connsiteX70" fmla="*/ 8451850 w 11449050"/>
                <a:gd name="connsiteY70" fmla="*/ 1397000 h 1727200"/>
                <a:gd name="connsiteX71" fmla="*/ 8636000 w 11449050"/>
                <a:gd name="connsiteY71" fmla="*/ 1549400 h 1727200"/>
                <a:gd name="connsiteX72" fmla="*/ 8731250 w 11449050"/>
                <a:gd name="connsiteY72" fmla="*/ 38100 h 1727200"/>
                <a:gd name="connsiteX73" fmla="*/ 8763000 w 11449050"/>
                <a:gd name="connsiteY73" fmla="*/ 1714500 h 1727200"/>
                <a:gd name="connsiteX74" fmla="*/ 8858250 w 11449050"/>
                <a:gd name="connsiteY74" fmla="*/ 1524000 h 1727200"/>
                <a:gd name="connsiteX75" fmla="*/ 8966200 w 11449050"/>
                <a:gd name="connsiteY75" fmla="*/ 1524000 h 1727200"/>
                <a:gd name="connsiteX76" fmla="*/ 9163050 w 11449050"/>
                <a:gd name="connsiteY76" fmla="*/ 1320800 h 1727200"/>
                <a:gd name="connsiteX77" fmla="*/ 9321800 w 11449050"/>
                <a:gd name="connsiteY77" fmla="*/ 1466850 h 1727200"/>
                <a:gd name="connsiteX78" fmla="*/ 9988550 w 11449050"/>
                <a:gd name="connsiteY78" fmla="*/ 1466850 h 1727200"/>
                <a:gd name="connsiteX79" fmla="*/ 10102850 w 11449050"/>
                <a:gd name="connsiteY79" fmla="*/ 1231900 h 1727200"/>
                <a:gd name="connsiteX80" fmla="*/ 10236200 w 11449050"/>
                <a:gd name="connsiteY80" fmla="*/ 1492250 h 1727200"/>
                <a:gd name="connsiteX81" fmla="*/ 10312400 w 11449050"/>
                <a:gd name="connsiteY81" fmla="*/ 1492250 h 1727200"/>
                <a:gd name="connsiteX82" fmla="*/ 10363200 w 11449050"/>
                <a:gd name="connsiteY82" fmla="*/ 1543050 h 1727200"/>
                <a:gd name="connsiteX83" fmla="*/ 10426700 w 11449050"/>
                <a:gd name="connsiteY83" fmla="*/ 38100 h 1727200"/>
                <a:gd name="connsiteX84" fmla="*/ 10477500 w 11449050"/>
                <a:gd name="connsiteY84" fmla="*/ 1727200 h 1727200"/>
                <a:gd name="connsiteX85" fmla="*/ 10528300 w 11449050"/>
                <a:gd name="connsiteY85" fmla="*/ 1524000 h 1727200"/>
                <a:gd name="connsiteX86" fmla="*/ 10604500 w 11449050"/>
                <a:gd name="connsiteY86" fmla="*/ 1473200 h 1727200"/>
                <a:gd name="connsiteX87" fmla="*/ 10877550 w 11449050"/>
                <a:gd name="connsiteY87" fmla="*/ 1289050 h 1727200"/>
                <a:gd name="connsiteX88" fmla="*/ 11080750 w 11449050"/>
                <a:gd name="connsiteY88" fmla="*/ 1485900 h 1727200"/>
                <a:gd name="connsiteX89" fmla="*/ 11449050 w 11449050"/>
                <a:gd name="connsiteY89" fmla="*/ 14859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449050" h="1727200">
                  <a:moveTo>
                    <a:pt x="0" y="1409700"/>
                  </a:moveTo>
                  <a:lnTo>
                    <a:pt x="101600" y="1409700"/>
                  </a:lnTo>
                  <a:lnTo>
                    <a:pt x="215900" y="1225550"/>
                  </a:lnTo>
                  <a:lnTo>
                    <a:pt x="342900" y="1447800"/>
                  </a:lnTo>
                  <a:lnTo>
                    <a:pt x="444500" y="1447800"/>
                  </a:lnTo>
                  <a:lnTo>
                    <a:pt x="476250" y="692150"/>
                  </a:lnTo>
                  <a:lnTo>
                    <a:pt x="514350" y="12700"/>
                  </a:lnTo>
                  <a:lnTo>
                    <a:pt x="527050" y="704850"/>
                  </a:lnTo>
                  <a:lnTo>
                    <a:pt x="552450" y="1682750"/>
                  </a:lnTo>
                  <a:lnTo>
                    <a:pt x="609600" y="1498600"/>
                  </a:lnTo>
                  <a:lnTo>
                    <a:pt x="742950" y="1466850"/>
                  </a:lnTo>
                  <a:lnTo>
                    <a:pt x="971550" y="1263650"/>
                  </a:lnTo>
                  <a:lnTo>
                    <a:pt x="1079500" y="1371600"/>
                  </a:lnTo>
                  <a:lnTo>
                    <a:pt x="1149350" y="1117600"/>
                  </a:lnTo>
                  <a:lnTo>
                    <a:pt x="1212850" y="1238250"/>
                  </a:lnTo>
                  <a:lnTo>
                    <a:pt x="1212850" y="1403350"/>
                  </a:lnTo>
                  <a:lnTo>
                    <a:pt x="1371600" y="1473200"/>
                  </a:lnTo>
                  <a:lnTo>
                    <a:pt x="1390650" y="1581150"/>
                  </a:lnTo>
                  <a:lnTo>
                    <a:pt x="1504950" y="19050"/>
                  </a:lnTo>
                  <a:lnTo>
                    <a:pt x="1530350" y="1701800"/>
                  </a:lnTo>
                  <a:lnTo>
                    <a:pt x="1638300" y="1485900"/>
                  </a:lnTo>
                  <a:lnTo>
                    <a:pt x="1809750" y="1460500"/>
                  </a:lnTo>
                  <a:lnTo>
                    <a:pt x="1873250" y="1390650"/>
                  </a:lnTo>
                  <a:lnTo>
                    <a:pt x="1924050" y="1276350"/>
                  </a:lnTo>
                  <a:lnTo>
                    <a:pt x="2012950" y="1358900"/>
                  </a:lnTo>
                  <a:lnTo>
                    <a:pt x="2070100" y="1435100"/>
                  </a:lnTo>
                  <a:lnTo>
                    <a:pt x="2743200" y="1435100"/>
                  </a:lnTo>
                  <a:lnTo>
                    <a:pt x="2882900" y="1212850"/>
                  </a:lnTo>
                  <a:lnTo>
                    <a:pt x="2997200" y="1422400"/>
                  </a:lnTo>
                  <a:lnTo>
                    <a:pt x="3117850" y="1447800"/>
                  </a:lnTo>
                  <a:lnTo>
                    <a:pt x="3200400" y="0"/>
                  </a:lnTo>
                  <a:lnTo>
                    <a:pt x="3244850" y="1720850"/>
                  </a:lnTo>
                  <a:lnTo>
                    <a:pt x="3314700" y="1479550"/>
                  </a:lnTo>
                  <a:lnTo>
                    <a:pt x="3397250" y="1479550"/>
                  </a:lnTo>
                  <a:lnTo>
                    <a:pt x="3638550" y="1270000"/>
                  </a:lnTo>
                  <a:lnTo>
                    <a:pt x="3867150" y="1460500"/>
                  </a:lnTo>
                  <a:lnTo>
                    <a:pt x="4210050" y="1460500"/>
                  </a:lnTo>
                  <a:lnTo>
                    <a:pt x="4368800" y="1231900"/>
                  </a:lnTo>
                  <a:lnTo>
                    <a:pt x="4527550" y="1460500"/>
                  </a:lnTo>
                  <a:lnTo>
                    <a:pt x="4597400" y="1511300"/>
                  </a:lnTo>
                  <a:lnTo>
                    <a:pt x="4673600" y="6350"/>
                  </a:lnTo>
                  <a:lnTo>
                    <a:pt x="4718050" y="1682750"/>
                  </a:lnTo>
                  <a:lnTo>
                    <a:pt x="4775200" y="1479550"/>
                  </a:lnTo>
                  <a:lnTo>
                    <a:pt x="4883150" y="1479550"/>
                  </a:lnTo>
                  <a:lnTo>
                    <a:pt x="5111750" y="1282700"/>
                  </a:lnTo>
                  <a:lnTo>
                    <a:pt x="5308600" y="1454150"/>
                  </a:lnTo>
                  <a:lnTo>
                    <a:pt x="5689600" y="1454150"/>
                  </a:lnTo>
                  <a:lnTo>
                    <a:pt x="5848350" y="1250950"/>
                  </a:lnTo>
                  <a:lnTo>
                    <a:pt x="5975350" y="1441450"/>
                  </a:lnTo>
                  <a:lnTo>
                    <a:pt x="6070600" y="1498600"/>
                  </a:lnTo>
                  <a:lnTo>
                    <a:pt x="6146800" y="25400"/>
                  </a:lnTo>
                  <a:lnTo>
                    <a:pt x="6184900" y="1701800"/>
                  </a:lnTo>
                  <a:lnTo>
                    <a:pt x="6235700" y="1543050"/>
                  </a:lnTo>
                  <a:lnTo>
                    <a:pt x="6305550" y="1473200"/>
                  </a:lnTo>
                  <a:lnTo>
                    <a:pt x="6400800" y="1473200"/>
                  </a:lnTo>
                  <a:lnTo>
                    <a:pt x="6578600" y="1282700"/>
                  </a:lnTo>
                  <a:lnTo>
                    <a:pt x="6800850" y="1441450"/>
                  </a:lnTo>
                  <a:lnTo>
                    <a:pt x="7321550" y="1441450"/>
                  </a:lnTo>
                  <a:lnTo>
                    <a:pt x="7429500" y="1257300"/>
                  </a:lnTo>
                  <a:lnTo>
                    <a:pt x="7569200" y="1466850"/>
                  </a:lnTo>
                  <a:lnTo>
                    <a:pt x="7613650" y="1466850"/>
                  </a:lnTo>
                  <a:lnTo>
                    <a:pt x="7664450" y="1536700"/>
                  </a:lnTo>
                  <a:lnTo>
                    <a:pt x="7747000" y="31750"/>
                  </a:lnTo>
                  <a:lnTo>
                    <a:pt x="7791450" y="1663700"/>
                  </a:lnTo>
                  <a:lnTo>
                    <a:pt x="7848600" y="1504950"/>
                  </a:lnTo>
                  <a:lnTo>
                    <a:pt x="7988300" y="1504950"/>
                  </a:lnTo>
                  <a:lnTo>
                    <a:pt x="8197850" y="1289050"/>
                  </a:lnTo>
                  <a:lnTo>
                    <a:pt x="8293100" y="1403350"/>
                  </a:lnTo>
                  <a:lnTo>
                    <a:pt x="8369300" y="1162050"/>
                  </a:lnTo>
                  <a:lnTo>
                    <a:pt x="8451850" y="1270000"/>
                  </a:lnTo>
                  <a:lnTo>
                    <a:pt x="8451850" y="1397000"/>
                  </a:lnTo>
                  <a:lnTo>
                    <a:pt x="8636000" y="1549400"/>
                  </a:lnTo>
                  <a:lnTo>
                    <a:pt x="8731250" y="38100"/>
                  </a:lnTo>
                  <a:lnTo>
                    <a:pt x="8763000" y="1714500"/>
                  </a:lnTo>
                  <a:lnTo>
                    <a:pt x="8858250" y="1524000"/>
                  </a:lnTo>
                  <a:lnTo>
                    <a:pt x="8966200" y="1524000"/>
                  </a:lnTo>
                  <a:lnTo>
                    <a:pt x="9163050" y="1320800"/>
                  </a:lnTo>
                  <a:lnTo>
                    <a:pt x="9321800" y="1466850"/>
                  </a:lnTo>
                  <a:lnTo>
                    <a:pt x="9988550" y="1466850"/>
                  </a:lnTo>
                  <a:lnTo>
                    <a:pt x="10102850" y="1231900"/>
                  </a:lnTo>
                  <a:lnTo>
                    <a:pt x="10236200" y="1492250"/>
                  </a:lnTo>
                  <a:lnTo>
                    <a:pt x="10312400" y="1492250"/>
                  </a:lnTo>
                  <a:lnTo>
                    <a:pt x="10363200" y="1543050"/>
                  </a:lnTo>
                  <a:lnTo>
                    <a:pt x="10426700" y="38100"/>
                  </a:lnTo>
                  <a:lnTo>
                    <a:pt x="10477500" y="1727200"/>
                  </a:lnTo>
                  <a:lnTo>
                    <a:pt x="10528300" y="1524000"/>
                  </a:lnTo>
                  <a:lnTo>
                    <a:pt x="10604500" y="1473200"/>
                  </a:lnTo>
                  <a:lnTo>
                    <a:pt x="10877550" y="1289050"/>
                  </a:lnTo>
                  <a:lnTo>
                    <a:pt x="11080750" y="1485900"/>
                  </a:lnTo>
                  <a:lnTo>
                    <a:pt x="11449050" y="1485900"/>
                  </a:lnTo>
                </a:path>
              </a:pathLst>
            </a:cu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19">
              <a:extLst>
                <a:ext uri="{FF2B5EF4-FFF2-40B4-BE49-F238E27FC236}">
                  <a16:creationId xmlns:a16="http://schemas.microsoft.com/office/drawing/2014/main" id="{B70DA4CC-1195-4989-892C-92DF30D93E73}"/>
                </a:ext>
              </a:extLst>
            </p:cNvPr>
            <p:cNvSpPr/>
            <p:nvPr/>
          </p:nvSpPr>
          <p:spPr>
            <a:xfrm>
              <a:off x="4517471" y="3632163"/>
              <a:ext cx="421371" cy="118159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/>
            </a:p>
          </p:txBody>
        </p:sp>
        <p:sp>
          <p:nvSpPr>
            <p:cNvPr id="27" name="Ellipse 20">
              <a:extLst>
                <a:ext uri="{FF2B5EF4-FFF2-40B4-BE49-F238E27FC236}">
                  <a16:creationId xmlns:a16="http://schemas.microsoft.com/office/drawing/2014/main" id="{15EDEC40-B57B-4194-BB9F-650CFEF2B439}"/>
                </a:ext>
              </a:extLst>
            </p:cNvPr>
            <p:cNvSpPr/>
            <p:nvPr/>
          </p:nvSpPr>
          <p:spPr>
            <a:xfrm>
              <a:off x="960806" y="3632163"/>
              <a:ext cx="421371" cy="118159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/>
            </a:p>
          </p:txBody>
        </p:sp>
      </p:grpSp>
      <p:sp>
        <p:nvSpPr>
          <p:cNvPr id="103" name="Rectangle 102">
            <a:hlinkClick r:id="rId6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14B31-7442-4788-B909-64EE9CB2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Manažment</a:t>
            </a:r>
            <a:r>
              <a:rPr lang="cs-CZ" dirty="0"/>
              <a:t> pacienta po implantaci</a:t>
            </a:r>
          </a:p>
        </p:txBody>
      </p:sp>
    </p:spTree>
    <p:extLst>
      <p:ext uri="{BB962C8B-B14F-4D97-AF65-F5344CB8AC3E}">
        <p14:creationId xmlns:p14="http://schemas.microsoft.com/office/powerpoint/2010/main" val="99470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61951"/>
            <a:ext cx="8280000" cy="891079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ProgramConsult</a:t>
            </a:r>
            <a:r>
              <a:rPr lang="cs-CZ" dirty="0"/>
              <a:t> </a:t>
            </a:r>
            <a:br>
              <a:rPr lang="cs-CZ" dirty="0"/>
            </a:br>
            <a:r>
              <a:rPr lang="cs-CZ" sz="2000" dirty="0"/>
              <a:t>Pro každou indikaci existuje kombinace předem nastavených parametrů detekce</a:t>
            </a:r>
            <a:br>
              <a:rPr lang="cs-CZ" sz="2000" dirty="0"/>
            </a:br>
            <a:r>
              <a:rPr lang="cs-CZ" sz="3100" dirty="0">
                <a:solidFill>
                  <a:srgbClr val="FF0000"/>
                </a:solidFill>
              </a:rPr>
              <a:t>FIBRILACE SÍNÍ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5" t="19828" r="15423" b="36468"/>
          <a:stretch/>
        </p:blipFill>
        <p:spPr bwMode="auto">
          <a:xfrm>
            <a:off x="94964" y="1629347"/>
            <a:ext cx="4468258" cy="257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2829" r="16610" b="9701"/>
          <a:stretch/>
        </p:blipFill>
        <p:spPr bwMode="auto">
          <a:xfrm>
            <a:off x="4427059" y="2060806"/>
            <a:ext cx="4667887" cy="17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238375" y="2200275"/>
            <a:ext cx="1724025" cy="4572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257425" y="2933700"/>
            <a:ext cx="1876425" cy="4572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266950" y="3733800"/>
            <a:ext cx="1724025" cy="4572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762750" y="2457450"/>
            <a:ext cx="1943100" cy="4572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741952" y="3276600"/>
            <a:ext cx="2125823" cy="4572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09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FAA28-4CE0-4037-B725-EBE0856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/>
              <a:t>Pacientský hardware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CE8E71-2332-41C3-8938-323B4115CE8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" y="1187588"/>
            <a:ext cx="2879367" cy="2879367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0E8279-8BA7-44D5-B5FF-17FB3C5EDF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4A55A0-BAA5-465F-9D0E-77702BD00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/>
          <a:stretch/>
        </p:blipFill>
        <p:spPr bwMode="auto">
          <a:xfrm>
            <a:off x="4035029" y="1187588"/>
            <a:ext cx="1803997" cy="287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C3C9A5-E77A-4DB8-A836-EA900F9B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025" y="536875"/>
            <a:ext cx="1630271" cy="353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FC4693-3BF8-400F-9F87-1C3405EEDD5C}"/>
              </a:ext>
            </a:extLst>
          </p:cNvPr>
          <p:cNvSpPr txBox="1"/>
          <p:nvPr/>
        </p:nvSpPr>
        <p:spPr>
          <a:xfrm>
            <a:off x="867306" y="4204694"/>
            <a:ext cx="20591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Cardio</a:t>
            </a:r>
            <a:r>
              <a:rPr lang="cs-CZ" dirty="0"/>
              <a:t> </a:t>
            </a:r>
            <a:r>
              <a:rPr lang="cs-CZ" dirty="0" err="1"/>
              <a:t>MessengerSmart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79BCBB3-8CDC-457C-9302-A5B06F4B54C8}"/>
              </a:ext>
            </a:extLst>
          </p:cNvPr>
          <p:cNvSpPr txBox="1"/>
          <p:nvPr/>
        </p:nvSpPr>
        <p:spPr>
          <a:xfrm>
            <a:off x="4035029" y="4217614"/>
            <a:ext cx="17662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Assistant</a:t>
            </a:r>
            <a:r>
              <a:rPr lang="cs-CZ" dirty="0"/>
              <a:t> III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D7C4420-B078-476E-974A-3AFFE226253E}"/>
              </a:ext>
            </a:extLst>
          </p:cNvPr>
          <p:cNvSpPr txBox="1"/>
          <p:nvPr/>
        </p:nvSpPr>
        <p:spPr>
          <a:xfrm>
            <a:off x="6590185" y="4111600"/>
            <a:ext cx="1731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Pacientská aplikace </a:t>
            </a:r>
          </a:p>
          <a:p>
            <a:pPr algn="ctr"/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phone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30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889616"/>
          </a:xfrm>
        </p:spPr>
        <p:txBody>
          <a:bodyPr>
            <a:normAutofit fontScale="90000"/>
          </a:bodyPr>
          <a:lstStyle/>
          <a:p>
            <a:r>
              <a:rPr lang="cs-CZ" dirty="0"/>
              <a:t>Multidisciplinární přístup</a:t>
            </a:r>
            <a:br>
              <a:rPr lang="cs-CZ" dirty="0"/>
            </a:br>
            <a:r>
              <a:rPr lang="cs-CZ" dirty="0"/>
              <a:t>+ HOME MONITORING !!!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Gruppieren 8"/>
          <p:cNvGrpSpPr/>
          <p:nvPr/>
        </p:nvGrpSpPr>
        <p:grpSpPr>
          <a:xfrm>
            <a:off x="485776" y="1504949"/>
            <a:ext cx="8272468" cy="2708877"/>
            <a:chOff x="625218" y="3067317"/>
            <a:chExt cx="5884892" cy="158116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03B708F-C3D3-4663-BD4E-E3602A81F93F}"/>
                </a:ext>
              </a:extLst>
            </p:cNvPr>
            <p:cNvGrpSpPr/>
            <p:nvPr/>
          </p:nvGrpSpPr>
          <p:grpSpPr>
            <a:xfrm>
              <a:off x="1112270" y="3368072"/>
              <a:ext cx="674585" cy="349907"/>
              <a:chOff x="6784348" y="3376748"/>
              <a:chExt cx="674585" cy="349907"/>
            </a:xfrm>
          </p:grpSpPr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8B87F00D-C771-48CE-86A5-EE056099AACF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64427" y="3227058"/>
                <a:ext cx="339725" cy="649287"/>
              </a:xfrm>
              <a:custGeom>
                <a:avLst/>
                <a:gdLst>
                  <a:gd name="T0" fmla="*/ 12 w 214"/>
                  <a:gd name="T1" fmla="*/ 290 h 409"/>
                  <a:gd name="T2" fmla="*/ 99 w 214"/>
                  <a:gd name="T3" fmla="*/ 377 h 409"/>
                  <a:gd name="T4" fmla="*/ 99 w 214"/>
                  <a:gd name="T5" fmla="*/ 0 h 409"/>
                  <a:gd name="T6" fmla="*/ 116 w 214"/>
                  <a:gd name="T7" fmla="*/ 0 h 409"/>
                  <a:gd name="T8" fmla="*/ 116 w 214"/>
                  <a:gd name="T9" fmla="*/ 377 h 409"/>
                  <a:gd name="T10" fmla="*/ 202 w 214"/>
                  <a:gd name="T11" fmla="*/ 290 h 409"/>
                  <a:gd name="T12" fmla="*/ 214 w 214"/>
                  <a:gd name="T13" fmla="*/ 302 h 409"/>
                  <a:gd name="T14" fmla="*/ 107 w 214"/>
                  <a:gd name="T15" fmla="*/ 409 h 409"/>
                  <a:gd name="T16" fmla="*/ 0 w 214"/>
                  <a:gd name="T17" fmla="*/ 302 h 409"/>
                  <a:gd name="T18" fmla="*/ 12 w 214"/>
                  <a:gd name="T19" fmla="*/ 2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409">
                    <a:moveTo>
                      <a:pt x="12" y="290"/>
                    </a:moveTo>
                    <a:lnTo>
                      <a:pt x="99" y="377"/>
                    </a:lnTo>
                    <a:lnTo>
                      <a:pt x="99" y="0"/>
                    </a:lnTo>
                    <a:lnTo>
                      <a:pt x="116" y="0"/>
                    </a:lnTo>
                    <a:lnTo>
                      <a:pt x="116" y="377"/>
                    </a:lnTo>
                    <a:lnTo>
                      <a:pt x="202" y="290"/>
                    </a:lnTo>
                    <a:lnTo>
                      <a:pt x="214" y="302"/>
                    </a:lnTo>
                    <a:lnTo>
                      <a:pt x="107" y="409"/>
                    </a:lnTo>
                    <a:lnTo>
                      <a:pt x="0" y="302"/>
                    </a:lnTo>
                    <a:lnTo>
                      <a:pt x="12" y="29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Rechteck 4">
                <a:extLst>
                  <a:ext uri="{FF2B5EF4-FFF2-40B4-BE49-F238E27FC236}">
                    <a16:creationId xmlns:a16="http://schemas.microsoft.com/office/drawing/2014/main" id="{805BEEA0-CC56-4122-B565-829B6F34987F}"/>
                  </a:ext>
                </a:extLst>
              </p:cNvPr>
              <p:cNvSpPr/>
              <p:nvPr/>
            </p:nvSpPr>
            <p:spPr>
              <a:xfrm>
                <a:off x="6784348" y="3376748"/>
                <a:ext cx="285102" cy="349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" name="Gruppieren 48">
              <a:extLst>
                <a:ext uri="{FF2B5EF4-FFF2-40B4-BE49-F238E27FC236}">
                  <a16:creationId xmlns:a16="http://schemas.microsoft.com/office/drawing/2014/main" id="{759F6B67-3853-41AE-AED8-90144C032AEF}"/>
                </a:ext>
              </a:extLst>
            </p:cNvPr>
            <p:cNvGrpSpPr/>
            <p:nvPr/>
          </p:nvGrpSpPr>
          <p:grpSpPr>
            <a:xfrm>
              <a:off x="2289376" y="3368072"/>
              <a:ext cx="674585" cy="349907"/>
              <a:chOff x="6784348" y="3376748"/>
              <a:chExt cx="674585" cy="349907"/>
            </a:xfrm>
          </p:grpSpPr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4FF53ABF-95F2-46BF-9DA0-9576C3F929F5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64427" y="3227058"/>
                <a:ext cx="339725" cy="649287"/>
              </a:xfrm>
              <a:custGeom>
                <a:avLst/>
                <a:gdLst>
                  <a:gd name="T0" fmla="*/ 12 w 214"/>
                  <a:gd name="T1" fmla="*/ 290 h 409"/>
                  <a:gd name="T2" fmla="*/ 99 w 214"/>
                  <a:gd name="T3" fmla="*/ 377 h 409"/>
                  <a:gd name="T4" fmla="*/ 99 w 214"/>
                  <a:gd name="T5" fmla="*/ 0 h 409"/>
                  <a:gd name="T6" fmla="*/ 116 w 214"/>
                  <a:gd name="T7" fmla="*/ 0 h 409"/>
                  <a:gd name="T8" fmla="*/ 116 w 214"/>
                  <a:gd name="T9" fmla="*/ 377 h 409"/>
                  <a:gd name="T10" fmla="*/ 202 w 214"/>
                  <a:gd name="T11" fmla="*/ 290 h 409"/>
                  <a:gd name="T12" fmla="*/ 214 w 214"/>
                  <a:gd name="T13" fmla="*/ 302 h 409"/>
                  <a:gd name="T14" fmla="*/ 107 w 214"/>
                  <a:gd name="T15" fmla="*/ 409 h 409"/>
                  <a:gd name="T16" fmla="*/ 0 w 214"/>
                  <a:gd name="T17" fmla="*/ 302 h 409"/>
                  <a:gd name="T18" fmla="*/ 12 w 214"/>
                  <a:gd name="T19" fmla="*/ 2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409">
                    <a:moveTo>
                      <a:pt x="12" y="290"/>
                    </a:moveTo>
                    <a:lnTo>
                      <a:pt x="99" y="377"/>
                    </a:lnTo>
                    <a:lnTo>
                      <a:pt x="99" y="0"/>
                    </a:lnTo>
                    <a:lnTo>
                      <a:pt x="116" y="0"/>
                    </a:lnTo>
                    <a:lnTo>
                      <a:pt x="116" y="377"/>
                    </a:lnTo>
                    <a:lnTo>
                      <a:pt x="202" y="290"/>
                    </a:lnTo>
                    <a:lnTo>
                      <a:pt x="214" y="302"/>
                    </a:lnTo>
                    <a:lnTo>
                      <a:pt x="107" y="409"/>
                    </a:lnTo>
                    <a:lnTo>
                      <a:pt x="0" y="302"/>
                    </a:lnTo>
                    <a:lnTo>
                      <a:pt x="12" y="29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Rechteck 50">
                <a:extLst>
                  <a:ext uri="{FF2B5EF4-FFF2-40B4-BE49-F238E27FC236}">
                    <a16:creationId xmlns:a16="http://schemas.microsoft.com/office/drawing/2014/main" id="{B1297512-64DF-4811-991C-9F7B78320110}"/>
                  </a:ext>
                </a:extLst>
              </p:cNvPr>
              <p:cNvSpPr/>
              <p:nvPr/>
            </p:nvSpPr>
            <p:spPr>
              <a:xfrm>
                <a:off x="6784348" y="3376748"/>
                <a:ext cx="285102" cy="349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en 51">
              <a:extLst>
                <a:ext uri="{FF2B5EF4-FFF2-40B4-BE49-F238E27FC236}">
                  <a16:creationId xmlns:a16="http://schemas.microsoft.com/office/drawing/2014/main" id="{1FF65302-0E5E-4D27-8562-CA67A179C5EB}"/>
                </a:ext>
              </a:extLst>
            </p:cNvPr>
            <p:cNvGrpSpPr/>
            <p:nvPr/>
          </p:nvGrpSpPr>
          <p:grpSpPr>
            <a:xfrm>
              <a:off x="3673611" y="3368072"/>
              <a:ext cx="674585" cy="349907"/>
              <a:chOff x="6784348" y="3376748"/>
              <a:chExt cx="674585" cy="349907"/>
            </a:xfrm>
          </p:grpSpPr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5ADB39B3-DFD0-409A-AE65-209EE4D8B554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64427" y="3227058"/>
                <a:ext cx="339725" cy="649287"/>
              </a:xfrm>
              <a:custGeom>
                <a:avLst/>
                <a:gdLst>
                  <a:gd name="T0" fmla="*/ 12 w 214"/>
                  <a:gd name="T1" fmla="*/ 290 h 409"/>
                  <a:gd name="T2" fmla="*/ 99 w 214"/>
                  <a:gd name="T3" fmla="*/ 377 h 409"/>
                  <a:gd name="T4" fmla="*/ 99 w 214"/>
                  <a:gd name="T5" fmla="*/ 0 h 409"/>
                  <a:gd name="T6" fmla="*/ 116 w 214"/>
                  <a:gd name="T7" fmla="*/ 0 h 409"/>
                  <a:gd name="T8" fmla="*/ 116 w 214"/>
                  <a:gd name="T9" fmla="*/ 377 h 409"/>
                  <a:gd name="T10" fmla="*/ 202 w 214"/>
                  <a:gd name="T11" fmla="*/ 290 h 409"/>
                  <a:gd name="T12" fmla="*/ 214 w 214"/>
                  <a:gd name="T13" fmla="*/ 302 h 409"/>
                  <a:gd name="T14" fmla="*/ 107 w 214"/>
                  <a:gd name="T15" fmla="*/ 409 h 409"/>
                  <a:gd name="T16" fmla="*/ 0 w 214"/>
                  <a:gd name="T17" fmla="*/ 302 h 409"/>
                  <a:gd name="T18" fmla="*/ 12 w 214"/>
                  <a:gd name="T19" fmla="*/ 2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409">
                    <a:moveTo>
                      <a:pt x="12" y="290"/>
                    </a:moveTo>
                    <a:lnTo>
                      <a:pt x="99" y="377"/>
                    </a:lnTo>
                    <a:lnTo>
                      <a:pt x="99" y="0"/>
                    </a:lnTo>
                    <a:lnTo>
                      <a:pt x="116" y="0"/>
                    </a:lnTo>
                    <a:lnTo>
                      <a:pt x="116" y="377"/>
                    </a:lnTo>
                    <a:lnTo>
                      <a:pt x="202" y="290"/>
                    </a:lnTo>
                    <a:lnTo>
                      <a:pt x="214" y="302"/>
                    </a:lnTo>
                    <a:lnTo>
                      <a:pt x="107" y="409"/>
                    </a:lnTo>
                    <a:lnTo>
                      <a:pt x="0" y="302"/>
                    </a:lnTo>
                    <a:lnTo>
                      <a:pt x="12" y="29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Rechteck 53">
                <a:extLst>
                  <a:ext uri="{FF2B5EF4-FFF2-40B4-BE49-F238E27FC236}">
                    <a16:creationId xmlns:a16="http://schemas.microsoft.com/office/drawing/2014/main" id="{B2B221B3-293F-403D-BC57-31FB80636483}"/>
                  </a:ext>
                </a:extLst>
              </p:cNvPr>
              <p:cNvSpPr/>
              <p:nvPr/>
            </p:nvSpPr>
            <p:spPr>
              <a:xfrm>
                <a:off x="6784348" y="3376748"/>
                <a:ext cx="285102" cy="349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en 54">
              <a:extLst>
                <a:ext uri="{FF2B5EF4-FFF2-40B4-BE49-F238E27FC236}">
                  <a16:creationId xmlns:a16="http://schemas.microsoft.com/office/drawing/2014/main" id="{53DE2A48-B0C4-4567-B0AF-3EB093669FB7}"/>
                </a:ext>
              </a:extLst>
            </p:cNvPr>
            <p:cNvGrpSpPr/>
            <p:nvPr/>
          </p:nvGrpSpPr>
          <p:grpSpPr>
            <a:xfrm>
              <a:off x="4846486" y="3368072"/>
              <a:ext cx="674585" cy="349907"/>
              <a:chOff x="6784348" y="3376748"/>
              <a:chExt cx="674585" cy="349907"/>
            </a:xfrm>
          </p:grpSpPr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A9224D0A-DA8E-4631-B064-B6037AFEBA64}"/>
                  </a:ext>
                </a:extLst>
              </p:cNvPr>
              <p:cNvSpPr>
                <a:spLocks/>
              </p:cNvSpPr>
              <p:nvPr/>
            </p:nvSpPr>
            <p:spPr bwMode="gray">
              <a:xfrm rot="16200000">
                <a:off x="6964427" y="3227058"/>
                <a:ext cx="339725" cy="649287"/>
              </a:xfrm>
              <a:custGeom>
                <a:avLst/>
                <a:gdLst>
                  <a:gd name="T0" fmla="*/ 12 w 214"/>
                  <a:gd name="T1" fmla="*/ 290 h 409"/>
                  <a:gd name="T2" fmla="*/ 99 w 214"/>
                  <a:gd name="T3" fmla="*/ 377 h 409"/>
                  <a:gd name="T4" fmla="*/ 99 w 214"/>
                  <a:gd name="T5" fmla="*/ 0 h 409"/>
                  <a:gd name="T6" fmla="*/ 116 w 214"/>
                  <a:gd name="T7" fmla="*/ 0 h 409"/>
                  <a:gd name="T8" fmla="*/ 116 w 214"/>
                  <a:gd name="T9" fmla="*/ 377 h 409"/>
                  <a:gd name="T10" fmla="*/ 202 w 214"/>
                  <a:gd name="T11" fmla="*/ 290 h 409"/>
                  <a:gd name="T12" fmla="*/ 214 w 214"/>
                  <a:gd name="T13" fmla="*/ 302 h 409"/>
                  <a:gd name="T14" fmla="*/ 107 w 214"/>
                  <a:gd name="T15" fmla="*/ 409 h 409"/>
                  <a:gd name="T16" fmla="*/ 0 w 214"/>
                  <a:gd name="T17" fmla="*/ 302 h 409"/>
                  <a:gd name="T18" fmla="*/ 12 w 214"/>
                  <a:gd name="T19" fmla="*/ 29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409">
                    <a:moveTo>
                      <a:pt x="12" y="290"/>
                    </a:moveTo>
                    <a:lnTo>
                      <a:pt x="99" y="377"/>
                    </a:lnTo>
                    <a:lnTo>
                      <a:pt x="99" y="0"/>
                    </a:lnTo>
                    <a:lnTo>
                      <a:pt x="116" y="0"/>
                    </a:lnTo>
                    <a:lnTo>
                      <a:pt x="116" y="377"/>
                    </a:lnTo>
                    <a:lnTo>
                      <a:pt x="202" y="290"/>
                    </a:lnTo>
                    <a:lnTo>
                      <a:pt x="214" y="302"/>
                    </a:lnTo>
                    <a:lnTo>
                      <a:pt x="107" y="409"/>
                    </a:lnTo>
                    <a:lnTo>
                      <a:pt x="0" y="302"/>
                    </a:lnTo>
                    <a:lnTo>
                      <a:pt x="12" y="29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Rechteck 56">
                <a:extLst>
                  <a:ext uri="{FF2B5EF4-FFF2-40B4-BE49-F238E27FC236}">
                    <a16:creationId xmlns:a16="http://schemas.microsoft.com/office/drawing/2014/main" id="{9674872A-CBCA-45A6-87BD-C135B7274172}"/>
                  </a:ext>
                </a:extLst>
              </p:cNvPr>
              <p:cNvSpPr/>
              <p:nvPr/>
            </p:nvSpPr>
            <p:spPr>
              <a:xfrm>
                <a:off x="6784348" y="3376748"/>
                <a:ext cx="285102" cy="3499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3FA8F9DE-95F9-432A-8D7C-853C2B4D9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17" y="3067317"/>
              <a:ext cx="606999" cy="792342"/>
            </a:xfrm>
            <a:custGeom>
              <a:avLst/>
              <a:gdLst>
                <a:gd name="T0" fmla="*/ 2927 w 4636"/>
                <a:gd name="T1" fmla="*/ 4240 h 6022"/>
                <a:gd name="T2" fmla="*/ 2927 w 4636"/>
                <a:gd name="T3" fmla="*/ 3990 h 6022"/>
                <a:gd name="T4" fmla="*/ 3407 w 4636"/>
                <a:gd name="T5" fmla="*/ 4115 h 6022"/>
                <a:gd name="T6" fmla="*/ 2188 w 4636"/>
                <a:gd name="T7" fmla="*/ 3898 h 6022"/>
                <a:gd name="T8" fmla="*/ 1448 w 4636"/>
                <a:gd name="T9" fmla="*/ 2823 h 6022"/>
                <a:gd name="T10" fmla="*/ 250 w 4636"/>
                <a:gd name="T11" fmla="*/ 3678 h 6022"/>
                <a:gd name="T12" fmla="*/ 761 w 4636"/>
                <a:gd name="T13" fmla="*/ 5772 h 6022"/>
                <a:gd name="T14" fmla="*/ 886 w 4636"/>
                <a:gd name="T15" fmla="*/ 3771 h 6022"/>
                <a:gd name="T16" fmla="*/ 1011 w 4636"/>
                <a:gd name="T17" fmla="*/ 5772 h 6022"/>
                <a:gd name="T18" fmla="*/ 3625 w 4636"/>
                <a:gd name="T19" fmla="*/ 3896 h 6022"/>
                <a:gd name="T20" fmla="*/ 3876 w 4636"/>
                <a:gd name="T21" fmla="*/ 3896 h 6022"/>
                <a:gd name="T22" fmla="*/ 4386 w 4636"/>
                <a:gd name="T23" fmla="*/ 5772 h 6022"/>
                <a:gd name="T24" fmla="*/ 3521 w 4636"/>
                <a:gd name="T25" fmla="*/ 2823 h 6022"/>
                <a:gd name="T26" fmla="*/ 3188 w 4636"/>
                <a:gd name="T27" fmla="*/ 3105 h 6022"/>
                <a:gd name="T28" fmla="*/ 2438 w 4636"/>
                <a:gd name="T29" fmla="*/ 4971 h 6022"/>
                <a:gd name="T30" fmla="*/ 2313 w 4636"/>
                <a:gd name="T31" fmla="*/ 5657 h 6022"/>
                <a:gd name="T32" fmla="*/ 1959 w 4636"/>
                <a:gd name="T33" fmla="*/ 5303 h 6022"/>
                <a:gd name="T34" fmla="*/ 2188 w 4636"/>
                <a:gd name="T35" fmla="*/ 3898 h 6022"/>
                <a:gd name="T36" fmla="*/ 1698 w 4636"/>
                <a:gd name="T37" fmla="*/ 3105 h 6022"/>
                <a:gd name="T38" fmla="*/ 2938 w 4636"/>
                <a:gd name="T39" fmla="*/ 3105 h 6022"/>
                <a:gd name="T40" fmla="*/ 1698 w 4636"/>
                <a:gd name="T41" fmla="*/ 2823 h 6022"/>
                <a:gd name="T42" fmla="*/ 2209 w 4636"/>
                <a:gd name="T43" fmla="*/ 5303 h 6022"/>
                <a:gd name="T44" fmla="*/ 2417 w 4636"/>
                <a:gd name="T45" fmla="*/ 5303 h 6022"/>
                <a:gd name="T46" fmla="*/ 4511 w 4636"/>
                <a:gd name="T47" fmla="*/ 6022 h 6022"/>
                <a:gd name="T48" fmla="*/ 886 w 4636"/>
                <a:gd name="T49" fmla="*/ 6022 h 6022"/>
                <a:gd name="T50" fmla="*/ 0 w 4636"/>
                <a:gd name="T51" fmla="*/ 5897 h 6022"/>
                <a:gd name="T52" fmla="*/ 1104 w 4636"/>
                <a:gd name="T53" fmla="*/ 2573 h 6022"/>
                <a:gd name="T54" fmla="*/ 3063 w 4636"/>
                <a:gd name="T55" fmla="*/ 2573 h 6022"/>
                <a:gd name="T56" fmla="*/ 4636 w 4636"/>
                <a:gd name="T57" fmla="*/ 3730 h 6022"/>
                <a:gd name="T58" fmla="*/ 4511 w 4636"/>
                <a:gd name="T59" fmla="*/ 6022 h 6022"/>
                <a:gd name="T60" fmla="*/ 1177 w 4636"/>
                <a:gd name="T61" fmla="*/ 1146 h 6022"/>
                <a:gd name="T62" fmla="*/ 3480 w 4636"/>
                <a:gd name="T63" fmla="*/ 1146 h 6022"/>
                <a:gd name="T64" fmla="*/ 2323 w 4636"/>
                <a:gd name="T65" fmla="*/ 250 h 6022"/>
                <a:gd name="T66" fmla="*/ 2323 w 4636"/>
                <a:gd name="T67" fmla="*/ 2052 h 6022"/>
                <a:gd name="T68" fmla="*/ 2323 w 4636"/>
                <a:gd name="T69" fmla="*/ 250 h 6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36" h="6022">
                  <a:moveTo>
                    <a:pt x="3282" y="4240"/>
                  </a:moveTo>
                  <a:cubicBezTo>
                    <a:pt x="2927" y="4240"/>
                    <a:pt x="2927" y="4240"/>
                    <a:pt x="2927" y="4240"/>
                  </a:cubicBezTo>
                  <a:cubicBezTo>
                    <a:pt x="2855" y="4240"/>
                    <a:pt x="2802" y="4188"/>
                    <a:pt x="2802" y="4115"/>
                  </a:cubicBezTo>
                  <a:cubicBezTo>
                    <a:pt x="2802" y="4042"/>
                    <a:pt x="2855" y="3990"/>
                    <a:pt x="2927" y="3990"/>
                  </a:cubicBezTo>
                  <a:cubicBezTo>
                    <a:pt x="3282" y="3990"/>
                    <a:pt x="3282" y="3990"/>
                    <a:pt x="3282" y="3990"/>
                  </a:cubicBezTo>
                  <a:cubicBezTo>
                    <a:pt x="3344" y="3990"/>
                    <a:pt x="3407" y="4042"/>
                    <a:pt x="3407" y="4115"/>
                  </a:cubicBezTo>
                  <a:cubicBezTo>
                    <a:pt x="3407" y="4188"/>
                    <a:pt x="3344" y="4240"/>
                    <a:pt x="3282" y="4240"/>
                  </a:cubicBezTo>
                  <a:close/>
                  <a:moveTo>
                    <a:pt x="2188" y="3898"/>
                  </a:moveTo>
                  <a:cubicBezTo>
                    <a:pt x="1768" y="3841"/>
                    <a:pt x="1448" y="3503"/>
                    <a:pt x="1448" y="3105"/>
                  </a:cubicBezTo>
                  <a:lnTo>
                    <a:pt x="1448" y="2823"/>
                  </a:lnTo>
                  <a:lnTo>
                    <a:pt x="1104" y="2823"/>
                  </a:lnTo>
                  <a:cubicBezTo>
                    <a:pt x="625" y="2823"/>
                    <a:pt x="250" y="3209"/>
                    <a:pt x="250" y="3678"/>
                  </a:cubicBezTo>
                  <a:lnTo>
                    <a:pt x="250" y="5772"/>
                  </a:lnTo>
                  <a:lnTo>
                    <a:pt x="761" y="5772"/>
                  </a:lnTo>
                  <a:lnTo>
                    <a:pt x="761" y="3896"/>
                  </a:lnTo>
                  <a:cubicBezTo>
                    <a:pt x="761" y="3834"/>
                    <a:pt x="813" y="3771"/>
                    <a:pt x="886" y="3771"/>
                  </a:cubicBezTo>
                  <a:cubicBezTo>
                    <a:pt x="959" y="3771"/>
                    <a:pt x="1011" y="3834"/>
                    <a:pt x="1011" y="3896"/>
                  </a:cubicBezTo>
                  <a:lnTo>
                    <a:pt x="1011" y="5772"/>
                  </a:lnTo>
                  <a:lnTo>
                    <a:pt x="3625" y="5772"/>
                  </a:lnTo>
                  <a:lnTo>
                    <a:pt x="3625" y="3896"/>
                  </a:lnTo>
                  <a:cubicBezTo>
                    <a:pt x="3625" y="3834"/>
                    <a:pt x="3678" y="3771"/>
                    <a:pt x="3751" y="3771"/>
                  </a:cubicBezTo>
                  <a:cubicBezTo>
                    <a:pt x="3813" y="3771"/>
                    <a:pt x="3876" y="3834"/>
                    <a:pt x="3876" y="3896"/>
                  </a:cubicBezTo>
                  <a:lnTo>
                    <a:pt x="3876" y="5772"/>
                  </a:lnTo>
                  <a:lnTo>
                    <a:pt x="4386" y="5772"/>
                  </a:lnTo>
                  <a:cubicBezTo>
                    <a:pt x="4386" y="3730"/>
                    <a:pt x="4386" y="3730"/>
                    <a:pt x="4386" y="3730"/>
                  </a:cubicBezTo>
                  <a:cubicBezTo>
                    <a:pt x="4386" y="3230"/>
                    <a:pt x="4001" y="2823"/>
                    <a:pt x="3521" y="2823"/>
                  </a:cubicBezTo>
                  <a:lnTo>
                    <a:pt x="3188" y="2823"/>
                  </a:lnTo>
                  <a:lnTo>
                    <a:pt x="3188" y="3105"/>
                  </a:lnTo>
                  <a:cubicBezTo>
                    <a:pt x="3188" y="3503"/>
                    <a:pt x="2859" y="3842"/>
                    <a:pt x="2438" y="3898"/>
                  </a:cubicBezTo>
                  <a:lnTo>
                    <a:pt x="2438" y="4971"/>
                  </a:lnTo>
                  <a:cubicBezTo>
                    <a:pt x="2573" y="5020"/>
                    <a:pt x="2667" y="5149"/>
                    <a:pt x="2667" y="5303"/>
                  </a:cubicBezTo>
                  <a:cubicBezTo>
                    <a:pt x="2667" y="5501"/>
                    <a:pt x="2511" y="5657"/>
                    <a:pt x="2313" y="5657"/>
                  </a:cubicBezTo>
                  <a:lnTo>
                    <a:pt x="2313" y="5657"/>
                  </a:lnTo>
                  <a:cubicBezTo>
                    <a:pt x="2115" y="5657"/>
                    <a:pt x="1959" y="5501"/>
                    <a:pt x="1959" y="5303"/>
                  </a:cubicBezTo>
                  <a:cubicBezTo>
                    <a:pt x="1959" y="5149"/>
                    <a:pt x="2053" y="5020"/>
                    <a:pt x="2188" y="4971"/>
                  </a:cubicBezTo>
                  <a:lnTo>
                    <a:pt x="2188" y="3898"/>
                  </a:lnTo>
                  <a:close/>
                  <a:moveTo>
                    <a:pt x="1698" y="2823"/>
                  </a:moveTo>
                  <a:lnTo>
                    <a:pt x="1698" y="3105"/>
                  </a:lnTo>
                  <a:cubicBezTo>
                    <a:pt x="1698" y="3407"/>
                    <a:pt x="1969" y="3657"/>
                    <a:pt x="2313" y="3657"/>
                  </a:cubicBezTo>
                  <a:cubicBezTo>
                    <a:pt x="2657" y="3657"/>
                    <a:pt x="2938" y="3407"/>
                    <a:pt x="2938" y="3105"/>
                  </a:cubicBezTo>
                  <a:lnTo>
                    <a:pt x="2938" y="2823"/>
                  </a:lnTo>
                  <a:lnTo>
                    <a:pt x="1698" y="2823"/>
                  </a:lnTo>
                  <a:close/>
                  <a:moveTo>
                    <a:pt x="2313" y="5199"/>
                  </a:moveTo>
                  <a:cubicBezTo>
                    <a:pt x="2261" y="5199"/>
                    <a:pt x="2209" y="5240"/>
                    <a:pt x="2209" y="5303"/>
                  </a:cubicBezTo>
                  <a:cubicBezTo>
                    <a:pt x="2209" y="5365"/>
                    <a:pt x="2261" y="5407"/>
                    <a:pt x="2313" y="5407"/>
                  </a:cubicBezTo>
                  <a:cubicBezTo>
                    <a:pt x="2375" y="5407"/>
                    <a:pt x="2417" y="5365"/>
                    <a:pt x="2417" y="5303"/>
                  </a:cubicBezTo>
                  <a:cubicBezTo>
                    <a:pt x="2417" y="5240"/>
                    <a:pt x="2375" y="5199"/>
                    <a:pt x="2313" y="5199"/>
                  </a:cubicBezTo>
                  <a:close/>
                  <a:moveTo>
                    <a:pt x="4511" y="6022"/>
                  </a:moveTo>
                  <a:lnTo>
                    <a:pt x="3751" y="6022"/>
                  </a:lnTo>
                  <a:lnTo>
                    <a:pt x="886" y="6022"/>
                  </a:lnTo>
                  <a:lnTo>
                    <a:pt x="125" y="6022"/>
                  </a:lnTo>
                  <a:cubicBezTo>
                    <a:pt x="52" y="6022"/>
                    <a:pt x="0" y="5969"/>
                    <a:pt x="0" y="5897"/>
                  </a:cubicBezTo>
                  <a:cubicBezTo>
                    <a:pt x="0" y="3678"/>
                    <a:pt x="0" y="3678"/>
                    <a:pt x="0" y="3678"/>
                  </a:cubicBezTo>
                  <a:cubicBezTo>
                    <a:pt x="0" y="3073"/>
                    <a:pt x="490" y="2573"/>
                    <a:pt x="1104" y="2573"/>
                  </a:cubicBezTo>
                  <a:lnTo>
                    <a:pt x="1573" y="2573"/>
                  </a:lnTo>
                  <a:lnTo>
                    <a:pt x="3063" y="2573"/>
                  </a:lnTo>
                  <a:lnTo>
                    <a:pt x="3521" y="2573"/>
                  </a:lnTo>
                  <a:cubicBezTo>
                    <a:pt x="4146" y="2573"/>
                    <a:pt x="4636" y="3084"/>
                    <a:pt x="4636" y="3730"/>
                  </a:cubicBezTo>
                  <a:cubicBezTo>
                    <a:pt x="4636" y="5897"/>
                    <a:pt x="4636" y="5897"/>
                    <a:pt x="4636" y="5897"/>
                  </a:cubicBezTo>
                  <a:cubicBezTo>
                    <a:pt x="4636" y="5969"/>
                    <a:pt x="4584" y="6022"/>
                    <a:pt x="4511" y="6022"/>
                  </a:cubicBezTo>
                  <a:close/>
                  <a:moveTo>
                    <a:pt x="2323" y="2302"/>
                  </a:moveTo>
                  <a:cubicBezTo>
                    <a:pt x="1688" y="2302"/>
                    <a:pt x="1177" y="1782"/>
                    <a:pt x="1177" y="1146"/>
                  </a:cubicBezTo>
                  <a:cubicBezTo>
                    <a:pt x="1177" y="511"/>
                    <a:pt x="1688" y="0"/>
                    <a:pt x="2323" y="0"/>
                  </a:cubicBezTo>
                  <a:cubicBezTo>
                    <a:pt x="2959" y="0"/>
                    <a:pt x="3480" y="511"/>
                    <a:pt x="3480" y="1146"/>
                  </a:cubicBezTo>
                  <a:cubicBezTo>
                    <a:pt x="3480" y="1782"/>
                    <a:pt x="2959" y="2302"/>
                    <a:pt x="2323" y="2302"/>
                  </a:cubicBezTo>
                  <a:close/>
                  <a:moveTo>
                    <a:pt x="2323" y="250"/>
                  </a:moveTo>
                  <a:cubicBezTo>
                    <a:pt x="1834" y="250"/>
                    <a:pt x="1427" y="656"/>
                    <a:pt x="1427" y="1146"/>
                  </a:cubicBezTo>
                  <a:cubicBezTo>
                    <a:pt x="1427" y="1646"/>
                    <a:pt x="1834" y="2052"/>
                    <a:pt x="2323" y="2052"/>
                  </a:cubicBezTo>
                  <a:cubicBezTo>
                    <a:pt x="2823" y="2052"/>
                    <a:pt x="3230" y="1646"/>
                    <a:pt x="3230" y="1146"/>
                  </a:cubicBezTo>
                  <a:cubicBezTo>
                    <a:pt x="3230" y="656"/>
                    <a:pt x="2823" y="250"/>
                    <a:pt x="2323" y="25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B82161F-2A42-412A-95AD-B9A0039E3D8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5218" y="3079675"/>
              <a:ext cx="599275" cy="779984"/>
            </a:xfrm>
            <a:custGeom>
              <a:avLst/>
              <a:gdLst>
                <a:gd name="T0" fmla="*/ 3338 w 4646"/>
                <a:gd name="T1" fmla="*/ 3708 h 6021"/>
                <a:gd name="T2" fmla="*/ 3407 w 4646"/>
                <a:gd name="T3" fmla="*/ 3562 h 6021"/>
                <a:gd name="T4" fmla="*/ 3219 w 4646"/>
                <a:gd name="T5" fmla="*/ 3375 h 6021"/>
                <a:gd name="T6" fmla="*/ 3032 w 4646"/>
                <a:gd name="T7" fmla="*/ 3562 h 6021"/>
                <a:gd name="T8" fmla="*/ 3101 w 4646"/>
                <a:gd name="T9" fmla="*/ 3709 h 6021"/>
                <a:gd name="T10" fmla="*/ 3094 w 4646"/>
                <a:gd name="T11" fmla="*/ 3750 h 6021"/>
                <a:gd name="T12" fmla="*/ 3094 w 4646"/>
                <a:gd name="T13" fmla="*/ 4781 h 6021"/>
                <a:gd name="T14" fmla="*/ 2802 w 4646"/>
                <a:gd name="T15" fmla="*/ 5062 h 6021"/>
                <a:gd name="T16" fmla="*/ 2500 w 4646"/>
                <a:gd name="T17" fmla="*/ 4781 h 6021"/>
                <a:gd name="T18" fmla="*/ 2500 w 4646"/>
                <a:gd name="T19" fmla="*/ 4566 h 6021"/>
                <a:gd name="T20" fmla="*/ 2771 w 4646"/>
                <a:gd name="T21" fmla="*/ 4156 h 6021"/>
                <a:gd name="T22" fmla="*/ 2563 w 4646"/>
                <a:gd name="T23" fmla="*/ 3948 h 6021"/>
                <a:gd name="T24" fmla="*/ 2375 w 4646"/>
                <a:gd name="T25" fmla="*/ 4073 h 6021"/>
                <a:gd name="T26" fmla="*/ 2188 w 4646"/>
                <a:gd name="T27" fmla="*/ 3948 h 6021"/>
                <a:gd name="T28" fmla="*/ 1990 w 4646"/>
                <a:gd name="T29" fmla="*/ 4156 h 6021"/>
                <a:gd name="T30" fmla="*/ 2250 w 4646"/>
                <a:gd name="T31" fmla="*/ 4563 h 6021"/>
                <a:gd name="T32" fmla="*/ 2250 w 4646"/>
                <a:gd name="T33" fmla="*/ 4781 h 6021"/>
                <a:gd name="T34" fmla="*/ 2802 w 4646"/>
                <a:gd name="T35" fmla="*/ 5312 h 6021"/>
                <a:gd name="T36" fmla="*/ 2802 w 4646"/>
                <a:gd name="T37" fmla="*/ 5312 h 6021"/>
                <a:gd name="T38" fmla="*/ 3344 w 4646"/>
                <a:gd name="T39" fmla="*/ 4781 h 6021"/>
                <a:gd name="T40" fmla="*/ 3344 w 4646"/>
                <a:gd name="T41" fmla="*/ 3750 h 6021"/>
                <a:gd name="T42" fmla="*/ 3338 w 4646"/>
                <a:gd name="T43" fmla="*/ 3708 h 6021"/>
                <a:gd name="T44" fmla="*/ 3636 w 4646"/>
                <a:gd name="T45" fmla="*/ 5771 h 6021"/>
                <a:gd name="T46" fmla="*/ 3636 w 4646"/>
                <a:gd name="T47" fmla="*/ 3906 h 6021"/>
                <a:gd name="T48" fmla="*/ 3761 w 4646"/>
                <a:gd name="T49" fmla="*/ 3781 h 6021"/>
                <a:gd name="T50" fmla="*/ 3886 w 4646"/>
                <a:gd name="T51" fmla="*/ 3906 h 6021"/>
                <a:gd name="T52" fmla="*/ 3886 w 4646"/>
                <a:gd name="T53" fmla="*/ 5771 h 6021"/>
                <a:gd name="T54" fmla="*/ 4396 w 4646"/>
                <a:gd name="T55" fmla="*/ 5771 h 6021"/>
                <a:gd name="T56" fmla="*/ 4396 w 4646"/>
                <a:gd name="T57" fmla="*/ 3729 h 6021"/>
                <a:gd name="T58" fmla="*/ 3532 w 4646"/>
                <a:gd name="T59" fmla="*/ 2823 h 6021"/>
                <a:gd name="T60" fmla="*/ 1104 w 4646"/>
                <a:gd name="T61" fmla="*/ 2823 h 6021"/>
                <a:gd name="T62" fmla="*/ 250 w 4646"/>
                <a:gd name="T63" fmla="*/ 3687 h 6021"/>
                <a:gd name="T64" fmla="*/ 261 w 4646"/>
                <a:gd name="T65" fmla="*/ 5771 h 6021"/>
                <a:gd name="T66" fmla="*/ 771 w 4646"/>
                <a:gd name="T67" fmla="*/ 5771 h 6021"/>
                <a:gd name="T68" fmla="*/ 771 w 4646"/>
                <a:gd name="T69" fmla="*/ 3906 h 6021"/>
                <a:gd name="T70" fmla="*/ 896 w 4646"/>
                <a:gd name="T71" fmla="*/ 3781 h 6021"/>
                <a:gd name="T72" fmla="*/ 1021 w 4646"/>
                <a:gd name="T73" fmla="*/ 3906 h 6021"/>
                <a:gd name="T74" fmla="*/ 1021 w 4646"/>
                <a:gd name="T75" fmla="*/ 5771 h 6021"/>
                <a:gd name="T76" fmla="*/ 3636 w 4646"/>
                <a:gd name="T77" fmla="*/ 5771 h 6021"/>
                <a:gd name="T78" fmla="*/ 4521 w 4646"/>
                <a:gd name="T79" fmla="*/ 6021 h 6021"/>
                <a:gd name="T80" fmla="*/ 3761 w 4646"/>
                <a:gd name="T81" fmla="*/ 6021 h 6021"/>
                <a:gd name="T82" fmla="*/ 896 w 4646"/>
                <a:gd name="T83" fmla="*/ 6021 h 6021"/>
                <a:gd name="T84" fmla="*/ 136 w 4646"/>
                <a:gd name="T85" fmla="*/ 6021 h 6021"/>
                <a:gd name="T86" fmla="*/ 11 w 4646"/>
                <a:gd name="T87" fmla="*/ 5896 h 6021"/>
                <a:gd name="T88" fmla="*/ 0 w 4646"/>
                <a:gd name="T89" fmla="*/ 3687 h 6021"/>
                <a:gd name="T90" fmla="*/ 1104 w 4646"/>
                <a:gd name="T91" fmla="*/ 2573 h 6021"/>
                <a:gd name="T92" fmla="*/ 3532 w 4646"/>
                <a:gd name="T93" fmla="*/ 2573 h 6021"/>
                <a:gd name="T94" fmla="*/ 4646 w 4646"/>
                <a:gd name="T95" fmla="*/ 3729 h 6021"/>
                <a:gd name="T96" fmla="*/ 4646 w 4646"/>
                <a:gd name="T97" fmla="*/ 5896 h 6021"/>
                <a:gd name="T98" fmla="*/ 4521 w 4646"/>
                <a:gd name="T99" fmla="*/ 6021 h 6021"/>
                <a:gd name="T100" fmla="*/ 2334 w 4646"/>
                <a:gd name="T101" fmla="*/ 2302 h 6021"/>
                <a:gd name="T102" fmla="*/ 1177 w 4646"/>
                <a:gd name="T103" fmla="*/ 1146 h 6021"/>
                <a:gd name="T104" fmla="*/ 2334 w 4646"/>
                <a:gd name="T105" fmla="*/ 0 h 6021"/>
                <a:gd name="T106" fmla="*/ 3490 w 4646"/>
                <a:gd name="T107" fmla="*/ 1146 h 6021"/>
                <a:gd name="T108" fmla="*/ 2334 w 4646"/>
                <a:gd name="T109" fmla="*/ 2302 h 6021"/>
                <a:gd name="T110" fmla="*/ 2334 w 4646"/>
                <a:gd name="T111" fmla="*/ 250 h 6021"/>
                <a:gd name="T112" fmla="*/ 1427 w 4646"/>
                <a:gd name="T113" fmla="*/ 1146 h 6021"/>
                <a:gd name="T114" fmla="*/ 2334 w 4646"/>
                <a:gd name="T115" fmla="*/ 2052 h 6021"/>
                <a:gd name="T116" fmla="*/ 3240 w 4646"/>
                <a:gd name="T117" fmla="*/ 1146 h 6021"/>
                <a:gd name="T118" fmla="*/ 2334 w 4646"/>
                <a:gd name="T119" fmla="*/ 250 h 6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46" h="6021">
                  <a:moveTo>
                    <a:pt x="3338" y="3708"/>
                  </a:moveTo>
                  <a:cubicBezTo>
                    <a:pt x="3380" y="3674"/>
                    <a:pt x="3407" y="3621"/>
                    <a:pt x="3407" y="3562"/>
                  </a:cubicBezTo>
                  <a:cubicBezTo>
                    <a:pt x="3407" y="3458"/>
                    <a:pt x="3323" y="3375"/>
                    <a:pt x="3219" y="3375"/>
                  </a:cubicBezTo>
                  <a:cubicBezTo>
                    <a:pt x="3115" y="3375"/>
                    <a:pt x="3032" y="3458"/>
                    <a:pt x="3032" y="3562"/>
                  </a:cubicBezTo>
                  <a:cubicBezTo>
                    <a:pt x="3032" y="3622"/>
                    <a:pt x="3059" y="3674"/>
                    <a:pt x="3101" y="3709"/>
                  </a:cubicBezTo>
                  <a:cubicBezTo>
                    <a:pt x="3097" y="3721"/>
                    <a:pt x="3094" y="3735"/>
                    <a:pt x="3094" y="3750"/>
                  </a:cubicBezTo>
                  <a:cubicBezTo>
                    <a:pt x="3094" y="3750"/>
                    <a:pt x="3094" y="3750"/>
                    <a:pt x="3094" y="4781"/>
                  </a:cubicBezTo>
                  <a:cubicBezTo>
                    <a:pt x="3094" y="4937"/>
                    <a:pt x="2959" y="5062"/>
                    <a:pt x="2802" y="5062"/>
                  </a:cubicBezTo>
                  <a:cubicBezTo>
                    <a:pt x="2636" y="5062"/>
                    <a:pt x="2500" y="4937"/>
                    <a:pt x="2500" y="4781"/>
                  </a:cubicBezTo>
                  <a:lnTo>
                    <a:pt x="2500" y="4566"/>
                  </a:lnTo>
                  <a:cubicBezTo>
                    <a:pt x="2616" y="4463"/>
                    <a:pt x="2771" y="4300"/>
                    <a:pt x="2771" y="4156"/>
                  </a:cubicBezTo>
                  <a:cubicBezTo>
                    <a:pt x="2771" y="4042"/>
                    <a:pt x="2677" y="3948"/>
                    <a:pt x="2563" y="3948"/>
                  </a:cubicBezTo>
                  <a:cubicBezTo>
                    <a:pt x="2479" y="3948"/>
                    <a:pt x="2407" y="4000"/>
                    <a:pt x="2375" y="4073"/>
                  </a:cubicBezTo>
                  <a:cubicBezTo>
                    <a:pt x="2344" y="4000"/>
                    <a:pt x="2271" y="3948"/>
                    <a:pt x="2188" y="3948"/>
                  </a:cubicBezTo>
                  <a:cubicBezTo>
                    <a:pt x="2073" y="3948"/>
                    <a:pt x="1990" y="4042"/>
                    <a:pt x="1990" y="4156"/>
                  </a:cubicBezTo>
                  <a:cubicBezTo>
                    <a:pt x="1990" y="4298"/>
                    <a:pt x="2138" y="4460"/>
                    <a:pt x="2250" y="4563"/>
                  </a:cubicBezTo>
                  <a:lnTo>
                    <a:pt x="2250" y="4781"/>
                  </a:lnTo>
                  <a:cubicBezTo>
                    <a:pt x="2250" y="5073"/>
                    <a:pt x="2500" y="5312"/>
                    <a:pt x="2802" y="5312"/>
                  </a:cubicBezTo>
                  <a:lnTo>
                    <a:pt x="2802" y="5312"/>
                  </a:lnTo>
                  <a:cubicBezTo>
                    <a:pt x="3104" y="5312"/>
                    <a:pt x="3344" y="5073"/>
                    <a:pt x="3344" y="4781"/>
                  </a:cubicBezTo>
                  <a:cubicBezTo>
                    <a:pt x="3344" y="4781"/>
                    <a:pt x="3344" y="4781"/>
                    <a:pt x="3344" y="3750"/>
                  </a:cubicBezTo>
                  <a:cubicBezTo>
                    <a:pt x="3344" y="3735"/>
                    <a:pt x="3342" y="3721"/>
                    <a:pt x="3338" y="3708"/>
                  </a:cubicBezTo>
                  <a:close/>
                  <a:moveTo>
                    <a:pt x="3636" y="5771"/>
                  </a:moveTo>
                  <a:lnTo>
                    <a:pt x="3636" y="3906"/>
                  </a:lnTo>
                  <a:cubicBezTo>
                    <a:pt x="3636" y="3833"/>
                    <a:pt x="3688" y="3781"/>
                    <a:pt x="3761" y="3781"/>
                  </a:cubicBezTo>
                  <a:cubicBezTo>
                    <a:pt x="3823" y="3781"/>
                    <a:pt x="3886" y="3833"/>
                    <a:pt x="3886" y="3906"/>
                  </a:cubicBezTo>
                  <a:lnTo>
                    <a:pt x="3886" y="5771"/>
                  </a:lnTo>
                  <a:lnTo>
                    <a:pt x="4396" y="5771"/>
                  </a:lnTo>
                  <a:cubicBezTo>
                    <a:pt x="4396" y="3729"/>
                    <a:pt x="4396" y="3729"/>
                    <a:pt x="4396" y="3729"/>
                  </a:cubicBezTo>
                  <a:cubicBezTo>
                    <a:pt x="4386" y="3229"/>
                    <a:pt x="4011" y="2823"/>
                    <a:pt x="3532" y="2823"/>
                  </a:cubicBezTo>
                  <a:cubicBezTo>
                    <a:pt x="1104" y="2823"/>
                    <a:pt x="1104" y="2823"/>
                    <a:pt x="1104" y="2823"/>
                  </a:cubicBezTo>
                  <a:cubicBezTo>
                    <a:pt x="636" y="2823"/>
                    <a:pt x="250" y="3208"/>
                    <a:pt x="250" y="3687"/>
                  </a:cubicBezTo>
                  <a:lnTo>
                    <a:pt x="261" y="5771"/>
                  </a:lnTo>
                  <a:lnTo>
                    <a:pt x="771" y="5771"/>
                  </a:lnTo>
                  <a:lnTo>
                    <a:pt x="771" y="3906"/>
                  </a:lnTo>
                  <a:cubicBezTo>
                    <a:pt x="771" y="3833"/>
                    <a:pt x="823" y="3781"/>
                    <a:pt x="896" y="3781"/>
                  </a:cubicBezTo>
                  <a:cubicBezTo>
                    <a:pt x="969" y="3781"/>
                    <a:pt x="1021" y="3833"/>
                    <a:pt x="1021" y="3906"/>
                  </a:cubicBezTo>
                  <a:lnTo>
                    <a:pt x="1021" y="5771"/>
                  </a:lnTo>
                  <a:lnTo>
                    <a:pt x="3636" y="5771"/>
                  </a:lnTo>
                  <a:close/>
                  <a:moveTo>
                    <a:pt x="4521" y="6021"/>
                  </a:moveTo>
                  <a:lnTo>
                    <a:pt x="3761" y="6021"/>
                  </a:lnTo>
                  <a:lnTo>
                    <a:pt x="896" y="6021"/>
                  </a:lnTo>
                  <a:lnTo>
                    <a:pt x="136" y="6021"/>
                  </a:lnTo>
                  <a:cubicBezTo>
                    <a:pt x="63" y="6021"/>
                    <a:pt x="11" y="5969"/>
                    <a:pt x="11" y="5896"/>
                  </a:cubicBezTo>
                  <a:cubicBezTo>
                    <a:pt x="0" y="3687"/>
                    <a:pt x="0" y="3687"/>
                    <a:pt x="0" y="3687"/>
                  </a:cubicBezTo>
                  <a:cubicBezTo>
                    <a:pt x="0" y="3073"/>
                    <a:pt x="500" y="2573"/>
                    <a:pt x="1104" y="2573"/>
                  </a:cubicBezTo>
                  <a:cubicBezTo>
                    <a:pt x="3532" y="2573"/>
                    <a:pt x="3532" y="2573"/>
                    <a:pt x="3532" y="2573"/>
                  </a:cubicBezTo>
                  <a:cubicBezTo>
                    <a:pt x="4157" y="2573"/>
                    <a:pt x="4636" y="3083"/>
                    <a:pt x="4646" y="3729"/>
                  </a:cubicBezTo>
                  <a:cubicBezTo>
                    <a:pt x="4646" y="5896"/>
                    <a:pt x="4646" y="5896"/>
                    <a:pt x="4646" y="5896"/>
                  </a:cubicBezTo>
                  <a:cubicBezTo>
                    <a:pt x="4646" y="5969"/>
                    <a:pt x="4584" y="6021"/>
                    <a:pt x="4521" y="6021"/>
                  </a:cubicBezTo>
                  <a:close/>
                  <a:moveTo>
                    <a:pt x="2334" y="2302"/>
                  </a:moveTo>
                  <a:cubicBezTo>
                    <a:pt x="1698" y="2302"/>
                    <a:pt x="1177" y="1781"/>
                    <a:pt x="1177" y="1146"/>
                  </a:cubicBezTo>
                  <a:cubicBezTo>
                    <a:pt x="1177" y="510"/>
                    <a:pt x="1698" y="0"/>
                    <a:pt x="2334" y="0"/>
                  </a:cubicBezTo>
                  <a:cubicBezTo>
                    <a:pt x="2969" y="0"/>
                    <a:pt x="3490" y="510"/>
                    <a:pt x="3490" y="1146"/>
                  </a:cubicBezTo>
                  <a:cubicBezTo>
                    <a:pt x="3490" y="1781"/>
                    <a:pt x="2969" y="2302"/>
                    <a:pt x="2334" y="2302"/>
                  </a:cubicBezTo>
                  <a:close/>
                  <a:moveTo>
                    <a:pt x="2334" y="250"/>
                  </a:moveTo>
                  <a:cubicBezTo>
                    <a:pt x="1834" y="250"/>
                    <a:pt x="1427" y="656"/>
                    <a:pt x="1427" y="1146"/>
                  </a:cubicBezTo>
                  <a:cubicBezTo>
                    <a:pt x="1427" y="1646"/>
                    <a:pt x="1834" y="2052"/>
                    <a:pt x="2334" y="2052"/>
                  </a:cubicBezTo>
                  <a:cubicBezTo>
                    <a:pt x="2834" y="2052"/>
                    <a:pt x="3240" y="1646"/>
                    <a:pt x="3240" y="1146"/>
                  </a:cubicBezTo>
                  <a:cubicBezTo>
                    <a:pt x="3240" y="656"/>
                    <a:pt x="2834" y="250"/>
                    <a:pt x="2334" y="25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901888DB-005D-4B68-9639-403A1BA776C8}"/>
                </a:ext>
              </a:extLst>
            </p:cNvPr>
            <p:cNvSpPr txBox="1"/>
            <p:nvPr/>
          </p:nvSpPr>
          <p:spPr>
            <a:xfrm>
              <a:off x="708167" y="4199360"/>
              <a:ext cx="433379" cy="143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de-DE" sz="1600" dirty="0" err="1">
                  <a:solidFill>
                    <a:schemeClr val="tx2"/>
                  </a:solidFill>
                </a:rPr>
                <a:t>Pa</a:t>
              </a:r>
              <a:r>
                <a:rPr lang="cs-CZ" sz="1600" dirty="0" err="1">
                  <a:solidFill>
                    <a:schemeClr val="tx2"/>
                  </a:solidFill>
                </a:rPr>
                <a:t>cient</a:t>
              </a:r>
              <a:endParaRPr lang="en-US" sz="1600" dirty="0" err="1">
                <a:solidFill>
                  <a:schemeClr val="tx2"/>
                </a:solidFill>
              </a:endParaRPr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FADBFF24-ADA9-41C5-BC68-C204B6BA02FE}"/>
                </a:ext>
              </a:extLst>
            </p:cNvPr>
            <p:cNvSpPr txBox="1"/>
            <p:nvPr/>
          </p:nvSpPr>
          <p:spPr>
            <a:xfrm>
              <a:off x="1864450" y="4127500"/>
              <a:ext cx="652188" cy="2874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de-DE" sz="1600" dirty="0" err="1">
                  <a:solidFill>
                    <a:schemeClr val="tx2"/>
                  </a:solidFill>
                </a:rPr>
                <a:t>Cardio</a:t>
              </a:r>
              <a:br>
                <a:rPr lang="de-DE" sz="1600" dirty="0">
                  <a:solidFill>
                    <a:schemeClr val="tx2"/>
                  </a:solidFill>
                </a:rPr>
              </a:br>
              <a:r>
                <a:rPr lang="de-DE" sz="1600" dirty="0">
                  <a:solidFill>
                    <a:schemeClr val="tx2"/>
                  </a:solidFill>
                </a:rPr>
                <a:t>Messenger</a:t>
              </a:r>
              <a:endParaRPr lang="en-US" sz="1600" dirty="0" err="1">
                <a:solidFill>
                  <a:schemeClr val="tx2"/>
                </a:solidFill>
              </a:endParaRP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6A17E257-6912-44DB-9BB4-71F103A1B96C}"/>
                </a:ext>
              </a:extLst>
            </p:cNvPr>
            <p:cNvSpPr txBox="1"/>
            <p:nvPr/>
          </p:nvSpPr>
          <p:spPr>
            <a:xfrm>
              <a:off x="3202508" y="4101942"/>
              <a:ext cx="5899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2"/>
                  </a:solidFill>
                </a:rPr>
                <a:t>Mobile </a:t>
              </a:r>
              <a:br>
                <a:rPr lang="de-DE" sz="1100" dirty="0">
                  <a:solidFill>
                    <a:schemeClr val="bg2"/>
                  </a:solidFill>
                </a:rPr>
              </a:br>
              <a:r>
                <a:rPr lang="de-DE" sz="1100" dirty="0">
                  <a:solidFill>
                    <a:schemeClr val="bg2"/>
                  </a:solidFill>
                </a:rPr>
                <a:t>Network</a:t>
              </a:r>
              <a:endParaRPr lang="en-US" sz="1100" dirty="0" err="1">
                <a:solidFill>
                  <a:schemeClr val="bg2"/>
                </a:solidFill>
              </a:endParaRPr>
            </a:p>
          </p:txBody>
        </p: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3E29F6E9-D285-48D0-AD19-EEC543F4BB57}"/>
                </a:ext>
              </a:extLst>
            </p:cNvPr>
            <p:cNvSpPr txBox="1"/>
            <p:nvPr/>
          </p:nvSpPr>
          <p:spPr>
            <a:xfrm>
              <a:off x="4418684" y="4101942"/>
              <a:ext cx="655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2"/>
                  </a:solidFill>
                </a:rPr>
                <a:t>HMSC </a:t>
              </a:r>
              <a:br>
                <a:rPr lang="de-DE" sz="1100" dirty="0">
                  <a:solidFill>
                    <a:schemeClr val="bg2"/>
                  </a:solidFill>
                </a:rPr>
              </a:br>
              <a:r>
                <a:rPr lang="de-DE" sz="1100" dirty="0">
                  <a:solidFill>
                    <a:schemeClr val="bg2"/>
                  </a:solidFill>
                </a:rPr>
                <a:t>Webpage</a:t>
              </a:r>
              <a:endParaRPr lang="en-US" sz="1100" dirty="0" err="1">
                <a:solidFill>
                  <a:schemeClr val="bg2"/>
                </a:solidFill>
              </a:endParaRP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BFA14088-7F9D-4EFC-8758-35603A4DC352}"/>
                </a:ext>
              </a:extLst>
            </p:cNvPr>
            <p:cNvSpPr txBox="1"/>
            <p:nvPr/>
          </p:nvSpPr>
          <p:spPr>
            <a:xfrm>
              <a:off x="5360182" y="3893958"/>
              <a:ext cx="1149928" cy="75452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Biomedicínský inženýr</a:t>
              </a:r>
            </a:p>
            <a:p>
              <a:pPr algn="ctr"/>
              <a:r>
                <a:rPr lang="cs-CZ" sz="1400" dirty="0" err="1">
                  <a:solidFill>
                    <a:srgbClr val="FF0000"/>
                  </a:solidFill>
                </a:rPr>
                <a:t>Arytmolog</a:t>
              </a:r>
              <a:endParaRPr lang="cs-CZ" sz="1400" dirty="0">
                <a:solidFill>
                  <a:srgbClr val="FF0000"/>
                </a:solidFill>
              </a:endParaRPr>
            </a:p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Ambulantní kardiolog</a:t>
              </a:r>
            </a:p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NEUROLOG</a:t>
              </a:r>
            </a:p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Internista</a:t>
              </a:r>
            </a:p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Praktický lékař</a:t>
              </a:r>
              <a:endParaRPr lang="en-US" sz="1400" dirty="0" err="1">
                <a:solidFill>
                  <a:srgbClr val="FF000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37BF4EA-E4CD-49F8-BDF8-E86CED49D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835" y="3138492"/>
              <a:ext cx="385419" cy="737468"/>
            </a:xfrm>
            <a:custGeom>
              <a:avLst/>
              <a:gdLst>
                <a:gd name="T0" fmla="*/ 2219 w 2750"/>
                <a:gd name="T1" fmla="*/ 5250 h 5250"/>
                <a:gd name="T2" fmla="*/ 532 w 2750"/>
                <a:gd name="T3" fmla="*/ 5250 h 5250"/>
                <a:gd name="T4" fmla="*/ 0 w 2750"/>
                <a:gd name="T5" fmla="*/ 4708 h 5250"/>
                <a:gd name="T6" fmla="*/ 0 w 2750"/>
                <a:gd name="T7" fmla="*/ 541 h 5250"/>
                <a:gd name="T8" fmla="*/ 532 w 2750"/>
                <a:gd name="T9" fmla="*/ 0 h 5250"/>
                <a:gd name="T10" fmla="*/ 2219 w 2750"/>
                <a:gd name="T11" fmla="*/ 0 h 5250"/>
                <a:gd name="T12" fmla="*/ 2750 w 2750"/>
                <a:gd name="T13" fmla="*/ 541 h 5250"/>
                <a:gd name="T14" fmla="*/ 2750 w 2750"/>
                <a:gd name="T15" fmla="*/ 4708 h 5250"/>
                <a:gd name="T16" fmla="*/ 2219 w 2750"/>
                <a:gd name="T17" fmla="*/ 5250 h 5250"/>
                <a:gd name="T18" fmla="*/ 782 w 2750"/>
                <a:gd name="T19" fmla="*/ 2323 h 5250"/>
                <a:gd name="T20" fmla="*/ 417 w 2750"/>
                <a:gd name="T21" fmla="*/ 1958 h 5250"/>
                <a:gd name="T22" fmla="*/ 417 w 2750"/>
                <a:gd name="T23" fmla="*/ 1781 h 5250"/>
                <a:gd name="T24" fmla="*/ 782 w 2750"/>
                <a:gd name="T25" fmla="*/ 1427 h 5250"/>
                <a:gd name="T26" fmla="*/ 782 w 2750"/>
                <a:gd name="T27" fmla="*/ 1427 h 5250"/>
                <a:gd name="T28" fmla="*/ 1980 w 2750"/>
                <a:gd name="T29" fmla="*/ 1427 h 5250"/>
                <a:gd name="T30" fmla="*/ 2334 w 2750"/>
                <a:gd name="T31" fmla="*/ 1781 h 5250"/>
                <a:gd name="T32" fmla="*/ 2334 w 2750"/>
                <a:gd name="T33" fmla="*/ 1958 h 5250"/>
                <a:gd name="T34" fmla="*/ 1980 w 2750"/>
                <a:gd name="T35" fmla="*/ 2323 h 5250"/>
                <a:gd name="T36" fmla="*/ 782 w 2750"/>
                <a:gd name="T37" fmla="*/ 2323 h 5250"/>
                <a:gd name="T38" fmla="*/ 782 w 2750"/>
                <a:gd name="T39" fmla="*/ 1677 h 5250"/>
                <a:gd name="T40" fmla="*/ 667 w 2750"/>
                <a:gd name="T41" fmla="*/ 1781 h 5250"/>
                <a:gd name="T42" fmla="*/ 667 w 2750"/>
                <a:gd name="T43" fmla="*/ 1958 h 5250"/>
                <a:gd name="T44" fmla="*/ 782 w 2750"/>
                <a:gd name="T45" fmla="*/ 2073 h 5250"/>
                <a:gd name="T46" fmla="*/ 1980 w 2750"/>
                <a:gd name="T47" fmla="*/ 2073 h 5250"/>
                <a:gd name="T48" fmla="*/ 2084 w 2750"/>
                <a:gd name="T49" fmla="*/ 1958 h 5250"/>
                <a:gd name="T50" fmla="*/ 2084 w 2750"/>
                <a:gd name="T51" fmla="*/ 1781 h 5250"/>
                <a:gd name="T52" fmla="*/ 1980 w 2750"/>
                <a:gd name="T53" fmla="*/ 1677 h 5250"/>
                <a:gd name="T54" fmla="*/ 782 w 2750"/>
                <a:gd name="T55" fmla="*/ 1677 h 5250"/>
                <a:gd name="T56" fmla="*/ 1928 w 2750"/>
                <a:gd name="T57" fmla="*/ 823 h 5250"/>
                <a:gd name="T58" fmla="*/ 813 w 2750"/>
                <a:gd name="T59" fmla="*/ 823 h 5250"/>
                <a:gd name="T60" fmla="*/ 688 w 2750"/>
                <a:gd name="T61" fmla="*/ 698 h 5250"/>
                <a:gd name="T62" fmla="*/ 813 w 2750"/>
                <a:gd name="T63" fmla="*/ 573 h 5250"/>
                <a:gd name="T64" fmla="*/ 1928 w 2750"/>
                <a:gd name="T65" fmla="*/ 573 h 5250"/>
                <a:gd name="T66" fmla="*/ 2053 w 2750"/>
                <a:gd name="T67" fmla="*/ 698 h 5250"/>
                <a:gd name="T68" fmla="*/ 1928 w 2750"/>
                <a:gd name="T69" fmla="*/ 823 h 5250"/>
                <a:gd name="T70" fmla="*/ 532 w 2750"/>
                <a:gd name="T71" fmla="*/ 250 h 5250"/>
                <a:gd name="T72" fmla="*/ 250 w 2750"/>
                <a:gd name="T73" fmla="*/ 541 h 5250"/>
                <a:gd name="T74" fmla="*/ 250 w 2750"/>
                <a:gd name="T75" fmla="*/ 4708 h 5250"/>
                <a:gd name="T76" fmla="*/ 532 w 2750"/>
                <a:gd name="T77" fmla="*/ 5000 h 5250"/>
                <a:gd name="T78" fmla="*/ 2219 w 2750"/>
                <a:gd name="T79" fmla="*/ 5000 h 5250"/>
                <a:gd name="T80" fmla="*/ 2500 w 2750"/>
                <a:gd name="T81" fmla="*/ 4708 h 5250"/>
                <a:gd name="T82" fmla="*/ 2500 w 2750"/>
                <a:gd name="T83" fmla="*/ 541 h 5250"/>
                <a:gd name="T84" fmla="*/ 2219 w 2750"/>
                <a:gd name="T85" fmla="*/ 250 h 5250"/>
                <a:gd name="T86" fmla="*/ 532 w 2750"/>
                <a:gd name="T87" fmla="*/ 250 h 5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0" h="5250">
                  <a:moveTo>
                    <a:pt x="2219" y="5250"/>
                  </a:moveTo>
                  <a:cubicBezTo>
                    <a:pt x="532" y="5250"/>
                    <a:pt x="532" y="5250"/>
                    <a:pt x="532" y="5250"/>
                  </a:cubicBezTo>
                  <a:cubicBezTo>
                    <a:pt x="230" y="5250"/>
                    <a:pt x="0" y="5010"/>
                    <a:pt x="0" y="4708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239"/>
                    <a:pt x="230" y="0"/>
                    <a:pt x="532" y="0"/>
                  </a:cubicBezTo>
                  <a:cubicBezTo>
                    <a:pt x="2219" y="0"/>
                    <a:pt x="2219" y="0"/>
                    <a:pt x="2219" y="0"/>
                  </a:cubicBezTo>
                  <a:cubicBezTo>
                    <a:pt x="2511" y="0"/>
                    <a:pt x="2750" y="239"/>
                    <a:pt x="2750" y="541"/>
                  </a:cubicBezTo>
                  <a:cubicBezTo>
                    <a:pt x="2750" y="4708"/>
                    <a:pt x="2750" y="4708"/>
                    <a:pt x="2750" y="4708"/>
                  </a:cubicBezTo>
                  <a:cubicBezTo>
                    <a:pt x="2750" y="5010"/>
                    <a:pt x="2511" y="5250"/>
                    <a:pt x="2219" y="5250"/>
                  </a:cubicBezTo>
                  <a:close/>
                  <a:moveTo>
                    <a:pt x="782" y="2323"/>
                  </a:moveTo>
                  <a:cubicBezTo>
                    <a:pt x="532" y="2323"/>
                    <a:pt x="428" y="2135"/>
                    <a:pt x="417" y="1958"/>
                  </a:cubicBezTo>
                  <a:cubicBezTo>
                    <a:pt x="417" y="1781"/>
                    <a:pt x="417" y="1781"/>
                    <a:pt x="417" y="1781"/>
                  </a:cubicBezTo>
                  <a:cubicBezTo>
                    <a:pt x="417" y="1541"/>
                    <a:pt x="605" y="1427"/>
                    <a:pt x="782" y="1427"/>
                  </a:cubicBezTo>
                  <a:cubicBezTo>
                    <a:pt x="782" y="1427"/>
                    <a:pt x="782" y="1427"/>
                    <a:pt x="782" y="1427"/>
                  </a:cubicBezTo>
                  <a:cubicBezTo>
                    <a:pt x="1980" y="1427"/>
                    <a:pt x="1980" y="1427"/>
                    <a:pt x="1980" y="1427"/>
                  </a:cubicBezTo>
                  <a:cubicBezTo>
                    <a:pt x="2219" y="1427"/>
                    <a:pt x="2334" y="1614"/>
                    <a:pt x="2334" y="1781"/>
                  </a:cubicBezTo>
                  <a:cubicBezTo>
                    <a:pt x="2334" y="1958"/>
                    <a:pt x="2334" y="1958"/>
                    <a:pt x="2334" y="1958"/>
                  </a:cubicBezTo>
                  <a:cubicBezTo>
                    <a:pt x="2334" y="2208"/>
                    <a:pt x="2146" y="2323"/>
                    <a:pt x="1980" y="2323"/>
                  </a:cubicBezTo>
                  <a:lnTo>
                    <a:pt x="782" y="2323"/>
                  </a:lnTo>
                  <a:close/>
                  <a:moveTo>
                    <a:pt x="782" y="1677"/>
                  </a:moveTo>
                  <a:cubicBezTo>
                    <a:pt x="709" y="1677"/>
                    <a:pt x="667" y="1708"/>
                    <a:pt x="667" y="1781"/>
                  </a:cubicBezTo>
                  <a:cubicBezTo>
                    <a:pt x="667" y="1958"/>
                    <a:pt x="667" y="1958"/>
                    <a:pt x="667" y="1958"/>
                  </a:cubicBezTo>
                  <a:cubicBezTo>
                    <a:pt x="667" y="2031"/>
                    <a:pt x="709" y="2073"/>
                    <a:pt x="782" y="2073"/>
                  </a:cubicBezTo>
                  <a:cubicBezTo>
                    <a:pt x="1980" y="2073"/>
                    <a:pt x="1980" y="2073"/>
                    <a:pt x="1980" y="2073"/>
                  </a:cubicBezTo>
                  <a:cubicBezTo>
                    <a:pt x="2084" y="2073"/>
                    <a:pt x="2084" y="1989"/>
                    <a:pt x="2084" y="1958"/>
                  </a:cubicBezTo>
                  <a:cubicBezTo>
                    <a:pt x="2084" y="1781"/>
                    <a:pt x="2084" y="1781"/>
                    <a:pt x="2084" y="1781"/>
                  </a:cubicBezTo>
                  <a:cubicBezTo>
                    <a:pt x="2084" y="1677"/>
                    <a:pt x="2000" y="1677"/>
                    <a:pt x="1980" y="1677"/>
                  </a:cubicBezTo>
                  <a:lnTo>
                    <a:pt x="782" y="1677"/>
                  </a:lnTo>
                  <a:close/>
                  <a:moveTo>
                    <a:pt x="1928" y="823"/>
                  </a:moveTo>
                  <a:cubicBezTo>
                    <a:pt x="813" y="823"/>
                    <a:pt x="813" y="823"/>
                    <a:pt x="813" y="823"/>
                  </a:cubicBezTo>
                  <a:cubicBezTo>
                    <a:pt x="740" y="823"/>
                    <a:pt x="688" y="771"/>
                    <a:pt x="688" y="698"/>
                  </a:cubicBezTo>
                  <a:cubicBezTo>
                    <a:pt x="688" y="625"/>
                    <a:pt x="740" y="573"/>
                    <a:pt x="813" y="573"/>
                  </a:cubicBezTo>
                  <a:cubicBezTo>
                    <a:pt x="1928" y="573"/>
                    <a:pt x="1928" y="573"/>
                    <a:pt x="1928" y="573"/>
                  </a:cubicBezTo>
                  <a:cubicBezTo>
                    <a:pt x="2000" y="573"/>
                    <a:pt x="2053" y="625"/>
                    <a:pt x="2053" y="698"/>
                  </a:cubicBezTo>
                  <a:cubicBezTo>
                    <a:pt x="2053" y="771"/>
                    <a:pt x="2000" y="823"/>
                    <a:pt x="1928" y="823"/>
                  </a:cubicBezTo>
                  <a:close/>
                  <a:moveTo>
                    <a:pt x="532" y="250"/>
                  </a:moveTo>
                  <a:cubicBezTo>
                    <a:pt x="375" y="250"/>
                    <a:pt x="250" y="375"/>
                    <a:pt x="250" y="541"/>
                  </a:cubicBezTo>
                  <a:cubicBezTo>
                    <a:pt x="250" y="4708"/>
                    <a:pt x="250" y="4708"/>
                    <a:pt x="250" y="4708"/>
                  </a:cubicBezTo>
                  <a:cubicBezTo>
                    <a:pt x="250" y="4864"/>
                    <a:pt x="375" y="5000"/>
                    <a:pt x="532" y="5000"/>
                  </a:cubicBezTo>
                  <a:cubicBezTo>
                    <a:pt x="2219" y="5000"/>
                    <a:pt x="2219" y="5000"/>
                    <a:pt x="2219" y="5000"/>
                  </a:cubicBezTo>
                  <a:cubicBezTo>
                    <a:pt x="2365" y="5000"/>
                    <a:pt x="2500" y="4864"/>
                    <a:pt x="2500" y="4708"/>
                  </a:cubicBezTo>
                  <a:cubicBezTo>
                    <a:pt x="2500" y="541"/>
                    <a:pt x="2500" y="541"/>
                    <a:pt x="2500" y="541"/>
                  </a:cubicBezTo>
                  <a:cubicBezTo>
                    <a:pt x="2500" y="375"/>
                    <a:pt x="2365" y="250"/>
                    <a:pt x="2219" y="250"/>
                  </a:cubicBezTo>
                  <a:lnTo>
                    <a:pt x="532" y="25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A8DD028B-2A6E-499B-897A-679B200A4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949" y="3138492"/>
              <a:ext cx="519098" cy="717709"/>
            </a:xfrm>
            <a:custGeom>
              <a:avLst/>
              <a:gdLst>
                <a:gd name="T0" fmla="*/ 615 w 4073"/>
                <a:gd name="T1" fmla="*/ 5605 h 5605"/>
                <a:gd name="T2" fmla="*/ 0 w 4073"/>
                <a:gd name="T3" fmla="*/ 615 h 5605"/>
                <a:gd name="T4" fmla="*/ 3428 w 4073"/>
                <a:gd name="T5" fmla="*/ 0 h 5605"/>
                <a:gd name="T6" fmla="*/ 4073 w 4073"/>
                <a:gd name="T7" fmla="*/ 5001 h 5605"/>
                <a:gd name="T8" fmla="*/ 2125 w 4073"/>
                <a:gd name="T9" fmla="*/ 4251 h 5605"/>
                <a:gd name="T10" fmla="*/ 2000 w 4073"/>
                <a:gd name="T11" fmla="*/ 4136 h 5605"/>
                <a:gd name="T12" fmla="*/ 1615 w 4073"/>
                <a:gd name="T13" fmla="*/ 3125 h 5605"/>
                <a:gd name="T14" fmla="*/ 688 w 4073"/>
                <a:gd name="T15" fmla="*/ 3230 h 5605"/>
                <a:gd name="T16" fmla="*/ 688 w 4073"/>
                <a:gd name="T17" fmla="*/ 4617 h 5605"/>
                <a:gd name="T18" fmla="*/ 709 w 4073"/>
                <a:gd name="T19" fmla="*/ 4617 h 5605"/>
                <a:gd name="T20" fmla="*/ 3396 w 4073"/>
                <a:gd name="T21" fmla="*/ 4617 h 5605"/>
                <a:gd name="T22" fmla="*/ 3396 w 4073"/>
                <a:gd name="T23" fmla="*/ 4596 h 5605"/>
                <a:gd name="T24" fmla="*/ 2792 w 4073"/>
                <a:gd name="T25" fmla="*/ 3230 h 5605"/>
                <a:gd name="T26" fmla="*/ 2521 w 4073"/>
                <a:gd name="T27" fmla="*/ 2990 h 5605"/>
                <a:gd name="T28" fmla="*/ 2125 w 4073"/>
                <a:gd name="T29" fmla="*/ 4251 h 5605"/>
                <a:gd name="T30" fmla="*/ 1396 w 4073"/>
                <a:gd name="T31" fmla="*/ 2980 h 5605"/>
                <a:gd name="T32" fmla="*/ 1865 w 4073"/>
                <a:gd name="T33" fmla="*/ 1021 h 5605"/>
                <a:gd name="T34" fmla="*/ 2177 w 4073"/>
                <a:gd name="T35" fmla="*/ 3334 h 5605"/>
                <a:gd name="T36" fmla="*/ 2417 w 4073"/>
                <a:gd name="T37" fmla="*/ 2615 h 5605"/>
                <a:gd name="T38" fmla="*/ 2855 w 4073"/>
                <a:gd name="T39" fmla="*/ 2980 h 5605"/>
                <a:gd name="T40" fmla="*/ 3396 w 4073"/>
                <a:gd name="T41" fmla="*/ 709 h 5605"/>
                <a:gd name="T42" fmla="*/ 3386 w 4073"/>
                <a:gd name="T43" fmla="*/ 688 h 5605"/>
                <a:gd name="T44" fmla="*/ 709 w 4073"/>
                <a:gd name="T45" fmla="*/ 688 h 5605"/>
                <a:gd name="T46" fmla="*/ 688 w 4073"/>
                <a:gd name="T47" fmla="*/ 688 h 5605"/>
                <a:gd name="T48" fmla="*/ 688 w 4073"/>
                <a:gd name="T49" fmla="*/ 2980 h 5605"/>
                <a:gd name="T50" fmla="*/ 709 w 4073"/>
                <a:gd name="T51" fmla="*/ 4867 h 5605"/>
                <a:gd name="T52" fmla="*/ 438 w 4073"/>
                <a:gd name="T53" fmla="*/ 3105 h 5605"/>
                <a:gd name="T54" fmla="*/ 709 w 4073"/>
                <a:gd name="T55" fmla="*/ 438 h 5605"/>
                <a:gd name="T56" fmla="*/ 3646 w 4073"/>
                <a:gd name="T57" fmla="*/ 709 h 5605"/>
                <a:gd name="T58" fmla="*/ 3646 w 4073"/>
                <a:gd name="T59" fmla="*/ 4596 h 5605"/>
                <a:gd name="T60" fmla="*/ 3365 w 4073"/>
                <a:gd name="T61" fmla="*/ 4867 h 5605"/>
                <a:gd name="T62" fmla="*/ 1834 w 4073"/>
                <a:gd name="T63" fmla="*/ 5230 h 5605"/>
                <a:gd name="T64" fmla="*/ 1834 w 4073"/>
                <a:gd name="T65" fmla="*/ 4980 h 5605"/>
                <a:gd name="T66" fmla="*/ 2365 w 4073"/>
                <a:gd name="T67" fmla="*/ 5105 h 5605"/>
                <a:gd name="T68" fmla="*/ 615 w 4073"/>
                <a:gd name="T69" fmla="*/ 250 h 5605"/>
                <a:gd name="T70" fmla="*/ 250 w 4073"/>
                <a:gd name="T71" fmla="*/ 5001 h 5605"/>
                <a:gd name="T72" fmla="*/ 3469 w 4073"/>
                <a:gd name="T73" fmla="*/ 5355 h 5605"/>
                <a:gd name="T74" fmla="*/ 3823 w 4073"/>
                <a:gd name="T75" fmla="*/ 615 h 5605"/>
                <a:gd name="T76" fmla="*/ 615 w 4073"/>
                <a:gd name="T77" fmla="*/ 250 h 5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73" h="5605">
                  <a:moveTo>
                    <a:pt x="3469" y="5605"/>
                  </a:moveTo>
                  <a:cubicBezTo>
                    <a:pt x="615" y="5605"/>
                    <a:pt x="615" y="5605"/>
                    <a:pt x="615" y="5605"/>
                  </a:cubicBezTo>
                  <a:cubicBezTo>
                    <a:pt x="271" y="5605"/>
                    <a:pt x="0" y="5334"/>
                    <a:pt x="0" y="5001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271"/>
                    <a:pt x="271" y="0"/>
                    <a:pt x="615" y="0"/>
                  </a:cubicBezTo>
                  <a:cubicBezTo>
                    <a:pt x="3428" y="0"/>
                    <a:pt x="3428" y="0"/>
                    <a:pt x="3428" y="0"/>
                  </a:cubicBezTo>
                  <a:cubicBezTo>
                    <a:pt x="3771" y="0"/>
                    <a:pt x="4073" y="281"/>
                    <a:pt x="4073" y="615"/>
                  </a:cubicBezTo>
                  <a:cubicBezTo>
                    <a:pt x="4073" y="5001"/>
                    <a:pt x="4073" y="5001"/>
                    <a:pt x="4073" y="5001"/>
                  </a:cubicBezTo>
                  <a:cubicBezTo>
                    <a:pt x="4073" y="5334"/>
                    <a:pt x="3803" y="5605"/>
                    <a:pt x="3469" y="5605"/>
                  </a:cubicBezTo>
                  <a:close/>
                  <a:moveTo>
                    <a:pt x="2125" y="4251"/>
                  </a:moveTo>
                  <a:cubicBezTo>
                    <a:pt x="2125" y="4251"/>
                    <a:pt x="2125" y="4251"/>
                    <a:pt x="2115" y="4251"/>
                  </a:cubicBezTo>
                  <a:cubicBezTo>
                    <a:pt x="2052" y="4240"/>
                    <a:pt x="2011" y="4198"/>
                    <a:pt x="2000" y="4136"/>
                  </a:cubicBezTo>
                  <a:cubicBezTo>
                    <a:pt x="1813" y="2073"/>
                    <a:pt x="1813" y="2073"/>
                    <a:pt x="1813" y="2073"/>
                  </a:cubicBezTo>
                  <a:cubicBezTo>
                    <a:pt x="1615" y="3125"/>
                    <a:pt x="1615" y="3125"/>
                    <a:pt x="1615" y="3125"/>
                  </a:cubicBezTo>
                  <a:cubicBezTo>
                    <a:pt x="1604" y="3188"/>
                    <a:pt x="1552" y="3230"/>
                    <a:pt x="1500" y="3230"/>
                  </a:cubicBezTo>
                  <a:lnTo>
                    <a:pt x="688" y="3230"/>
                  </a:lnTo>
                  <a:lnTo>
                    <a:pt x="688" y="4596"/>
                  </a:lnTo>
                  <a:cubicBezTo>
                    <a:pt x="688" y="4596"/>
                    <a:pt x="688" y="4617"/>
                    <a:pt x="688" y="4617"/>
                  </a:cubicBezTo>
                  <a:lnTo>
                    <a:pt x="688" y="4617"/>
                  </a:lnTo>
                  <a:cubicBezTo>
                    <a:pt x="688" y="4617"/>
                    <a:pt x="698" y="4617"/>
                    <a:pt x="709" y="4617"/>
                  </a:cubicBezTo>
                  <a:cubicBezTo>
                    <a:pt x="3365" y="4617"/>
                    <a:pt x="3365" y="4617"/>
                    <a:pt x="3365" y="4617"/>
                  </a:cubicBezTo>
                  <a:cubicBezTo>
                    <a:pt x="3375" y="4617"/>
                    <a:pt x="3386" y="4617"/>
                    <a:pt x="3396" y="4617"/>
                  </a:cubicBezTo>
                  <a:cubicBezTo>
                    <a:pt x="3396" y="4617"/>
                    <a:pt x="3396" y="4617"/>
                    <a:pt x="3396" y="4617"/>
                  </a:cubicBezTo>
                  <a:cubicBezTo>
                    <a:pt x="3396" y="4617"/>
                    <a:pt x="3396" y="4607"/>
                    <a:pt x="3396" y="4596"/>
                  </a:cubicBezTo>
                  <a:lnTo>
                    <a:pt x="3396" y="3230"/>
                  </a:lnTo>
                  <a:lnTo>
                    <a:pt x="2792" y="3230"/>
                  </a:lnTo>
                  <a:cubicBezTo>
                    <a:pt x="2761" y="3230"/>
                    <a:pt x="2730" y="3209"/>
                    <a:pt x="2709" y="3188"/>
                  </a:cubicBezTo>
                  <a:cubicBezTo>
                    <a:pt x="2521" y="2990"/>
                    <a:pt x="2521" y="2990"/>
                    <a:pt x="2521" y="2990"/>
                  </a:cubicBezTo>
                  <a:cubicBezTo>
                    <a:pt x="2250" y="4146"/>
                    <a:pt x="2250" y="4146"/>
                    <a:pt x="2250" y="4146"/>
                  </a:cubicBezTo>
                  <a:cubicBezTo>
                    <a:pt x="2230" y="4209"/>
                    <a:pt x="2188" y="4251"/>
                    <a:pt x="2125" y="4251"/>
                  </a:cubicBezTo>
                  <a:close/>
                  <a:moveTo>
                    <a:pt x="688" y="2980"/>
                  </a:moveTo>
                  <a:lnTo>
                    <a:pt x="1396" y="2980"/>
                  </a:lnTo>
                  <a:cubicBezTo>
                    <a:pt x="1729" y="1125"/>
                    <a:pt x="1729" y="1125"/>
                    <a:pt x="1729" y="1125"/>
                  </a:cubicBezTo>
                  <a:cubicBezTo>
                    <a:pt x="1740" y="1063"/>
                    <a:pt x="1802" y="1021"/>
                    <a:pt x="1865" y="1021"/>
                  </a:cubicBezTo>
                  <a:cubicBezTo>
                    <a:pt x="1927" y="1031"/>
                    <a:pt x="1979" y="1073"/>
                    <a:pt x="1979" y="1136"/>
                  </a:cubicBezTo>
                  <a:cubicBezTo>
                    <a:pt x="2177" y="3334"/>
                    <a:pt x="2177" y="3334"/>
                    <a:pt x="2177" y="3334"/>
                  </a:cubicBezTo>
                  <a:cubicBezTo>
                    <a:pt x="2323" y="2709"/>
                    <a:pt x="2323" y="2709"/>
                    <a:pt x="2323" y="2709"/>
                  </a:cubicBezTo>
                  <a:cubicBezTo>
                    <a:pt x="2334" y="2667"/>
                    <a:pt x="2375" y="2625"/>
                    <a:pt x="2417" y="2615"/>
                  </a:cubicBezTo>
                  <a:cubicBezTo>
                    <a:pt x="2459" y="2605"/>
                    <a:pt x="2511" y="2615"/>
                    <a:pt x="2542" y="2657"/>
                  </a:cubicBezTo>
                  <a:cubicBezTo>
                    <a:pt x="2855" y="2980"/>
                    <a:pt x="2855" y="2980"/>
                    <a:pt x="2855" y="2980"/>
                  </a:cubicBezTo>
                  <a:lnTo>
                    <a:pt x="3396" y="2980"/>
                  </a:lnTo>
                  <a:lnTo>
                    <a:pt x="3396" y="709"/>
                  </a:lnTo>
                  <a:cubicBezTo>
                    <a:pt x="3396" y="698"/>
                    <a:pt x="3386" y="688"/>
                    <a:pt x="3386" y="688"/>
                  </a:cubicBezTo>
                  <a:cubicBezTo>
                    <a:pt x="3386" y="688"/>
                    <a:pt x="3386" y="688"/>
                    <a:pt x="3386" y="688"/>
                  </a:cubicBezTo>
                  <a:cubicBezTo>
                    <a:pt x="3386" y="688"/>
                    <a:pt x="3386" y="688"/>
                    <a:pt x="3365" y="688"/>
                  </a:cubicBezTo>
                  <a:cubicBezTo>
                    <a:pt x="709" y="688"/>
                    <a:pt x="709" y="688"/>
                    <a:pt x="709" y="688"/>
                  </a:cubicBezTo>
                  <a:cubicBezTo>
                    <a:pt x="709" y="688"/>
                    <a:pt x="688" y="688"/>
                    <a:pt x="688" y="688"/>
                  </a:cubicBezTo>
                  <a:cubicBezTo>
                    <a:pt x="688" y="688"/>
                    <a:pt x="688" y="688"/>
                    <a:pt x="688" y="688"/>
                  </a:cubicBezTo>
                  <a:cubicBezTo>
                    <a:pt x="688" y="688"/>
                    <a:pt x="688" y="698"/>
                    <a:pt x="688" y="709"/>
                  </a:cubicBezTo>
                  <a:lnTo>
                    <a:pt x="688" y="2980"/>
                  </a:lnTo>
                  <a:close/>
                  <a:moveTo>
                    <a:pt x="3365" y="4867"/>
                  </a:moveTo>
                  <a:cubicBezTo>
                    <a:pt x="709" y="4867"/>
                    <a:pt x="709" y="4867"/>
                    <a:pt x="709" y="4867"/>
                  </a:cubicBezTo>
                  <a:cubicBezTo>
                    <a:pt x="521" y="4867"/>
                    <a:pt x="438" y="4721"/>
                    <a:pt x="438" y="4596"/>
                  </a:cubicBezTo>
                  <a:lnTo>
                    <a:pt x="438" y="3105"/>
                  </a:lnTo>
                  <a:lnTo>
                    <a:pt x="438" y="709"/>
                  </a:lnTo>
                  <a:cubicBezTo>
                    <a:pt x="438" y="521"/>
                    <a:pt x="573" y="438"/>
                    <a:pt x="709" y="438"/>
                  </a:cubicBezTo>
                  <a:cubicBezTo>
                    <a:pt x="3365" y="438"/>
                    <a:pt x="3365" y="438"/>
                    <a:pt x="3365" y="438"/>
                  </a:cubicBezTo>
                  <a:cubicBezTo>
                    <a:pt x="3553" y="438"/>
                    <a:pt x="3646" y="573"/>
                    <a:pt x="3646" y="709"/>
                  </a:cubicBezTo>
                  <a:lnTo>
                    <a:pt x="3646" y="3105"/>
                  </a:lnTo>
                  <a:lnTo>
                    <a:pt x="3646" y="4596"/>
                  </a:lnTo>
                  <a:cubicBezTo>
                    <a:pt x="3646" y="4784"/>
                    <a:pt x="3500" y="4867"/>
                    <a:pt x="3365" y="4867"/>
                  </a:cubicBezTo>
                  <a:cubicBezTo>
                    <a:pt x="3365" y="4867"/>
                    <a:pt x="3365" y="4867"/>
                    <a:pt x="3365" y="4867"/>
                  </a:cubicBezTo>
                  <a:close/>
                  <a:moveTo>
                    <a:pt x="2240" y="5230"/>
                  </a:moveTo>
                  <a:cubicBezTo>
                    <a:pt x="1834" y="5230"/>
                    <a:pt x="1834" y="5230"/>
                    <a:pt x="1834" y="5230"/>
                  </a:cubicBezTo>
                  <a:cubicBezTo>
                    <a:pt x="1771" y="5230"/>
                    <a:pt x="1709" y="5167"/>
                    <a:pt x="1709" y="5105"/>
                  </a:cubicBezTo>
                  <a:cubicBezTo>
                    <a:pt x="1709" y="5032"/>
                    <a:pt x="1771" y="4980"/>
                    <a:pt x="1834" y="4980"/>
                  </a:cubicBezTo>
                  <a:cubicBezTo>
                    <a:pt x="2240" y="4980"/>
                    <a:pt x="2240" y="4980"/>
                    <a:pt x="2240" y="4980"/>
                  </a:cubicBezTo>
                  <a:cubicBezTo>
                    <a:pt x="2313" y="4980"/>
                    <a:pt x="2365" y="5032"/>
                    <a:pt x="2365" y="5105"/>
                  </a:cubicBezTo>
                  <a:cubicBezTo>
                    <a:pt x="2365" y="5167"/>
                    <a:pt x="2313" y="5230"/>
                    <a:pt x="2240" y="5230"/>
                  </a:cubicBezTo>
                  <a:close/>
                  <a:moveTo>
                    <a:pt x="615" y="250"/>
                  </a:moveTo>
                  <a:cubicBezTo>
                    <a:pt x="417" y="250"/>
                    <a:pt x="250" y="406"/>
                    <a:pt x="250" y="615"/>
                  </a:cubicBezTo>
                  <a:cubicBezTo>
                    <a:pt x="250" y="5001"/>
                    <a:pt x="250" y="5001"/>
                    <a:pt x="250" y="5001"/>
                  </a:cubicBezTo>
                  <a:cubicBezTo>
                    <a:pt x="250" y="5199"/>
                    <a:pt x="417" y="5355"/>
                    <a:pt x="615" y="5355"/>
                  </a:cubicBezTo>
                  <a:cubicBezTo>
                    <a:pt x="3469" y="5355"/>
                    <a:pt x="3469" y="5355"/>
                    <a:pt x="3469" y="5355"/>
                  </a:cubicBezTo>
                  <a:cubicBezTo>
                    <a:pt x="3667" y="5355"/>
                    <a:pt x="3823" y="5199"/>
                    <a:pt x="3823" y="5001"/>
                  </a:cubicBezTo>
                  <a:cubicBezTo>
                    <a:pt x="3823" y="615"/>
                    <a:pt x="3823" y="615"/>
                    <a:pt x="3823" y="615"/>
                  </a:cubicBezTo>
                  <a:cubicBezTo>
                    <a:pt x="3823" y="427"/>
                    <a:pt x="3636" y="250"/>
                    <a:pt x="3428" y="250"/>
                  </a:cubicBezTo>
                  <a:lnTo>
                    <a:pt x="615" y="25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343">
              <a:extLst>
                <a:ext uri="{FF2B5EF4-FFF2-40B4-BE49-F238E27FC236}">
                  <a16:creationId xmlns:a16="http://schemas.microsoft.com/office/drawing/2014/main" id="{4824D091-54D4-41C9-B2C6-7EA55ECD8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908" y="3138492"/>
              <a:ext cx="715963" cy="717709"/>
            </a:xfrm>
            <a:custGeom>
              <a:avLst/>
              <a:gdLst>
                <a:gd name="T0" fmla="*/ 2188 w 5298"/>
                <a:gd name="T1" fmla="*/ 5232 h 5276"/>
                <a:gd name="T2" fmla="*/ 2003 w 5298"/>
                <a:gd name="T3" fmla="*/ 5192 h 5276"/>
                <a:gd name="T4" fmla="*/ 1933 w 5298"/>
                <a:gd name="T5" fmla="*/ 5172 h 5276"/>
                <a:gd name="T6" fmla="*/ 228 w 5298"/>
                <a:gd name="T7" fmla="*/ 3623 h 5276"/>
                <a:gd name="T8" fmla="*/ 89 w 5298"/>
                <a:gd name="T9" fmla="*/ 2211 h 5276"/>
                <a:gd name="T10" fmla="*/ 734 w 5298"/>
                <a:gd name="T11" fmla="*/ 913 h 5276"/>
                <a:gd name="T12" fmla="*/ 2960 w 5298"/>
                <a:gd name="T13" fmla="*/ 89 h 5276"/>
                <a:gd name="T14" fmla="*/ 3105 w 5298"/>
                <a:gd name="T15" fmla="*/ 110 h 5276"/>
                <a:gd name="T16" fmla="*/ 5071 w 5298"/>
                <a:gd name="T17" fmla="*/ 1711 h 5276"/>
                <a:gd name="T18" fmla="*/ 5211 w 5298"/>
                <a:gd name="T19" fmla="*/ 3119 h 5276"/>
                <a:gd name="T20" fmla="*/ 4624 w 5298"/>
                <a:gd name="T21" fmla="*/ 4368 h 5276"/>
                <a:gd name="T22" fmla="*/ 2649 w 5298"/>
                <a:gd name="T23" fmla="*/ 5276 h 5276"/>
                <a:gd name="T24" fmla="*/ 2201 w 5298"/>
                <a:gd name="T25" fmla="*/ 5234 h 5276"/>
                <a:gd name="T26" fmla="*/ 3239 w 5298"/>
                <a:gd name="T27" fmla="*/ 4439 h 5276"/>
                <a:gd name="T28" fmla="*/ 2357 w 5298"/>
                <a:gd name="T29" fmla="*/ 5011 h 5276"/>
                <a:gd name="T30" fmla="*/ 3450 w 5298"/>
                <a:gd name="T31" fmla="*/ 4207 h 5276"/>
                <a:gd name="T32" fmla="*/ 2747 w 5298"/>
                <a:gd name="T33" fmla="*/ 2813 h 5276"/>
                <a:gd name="T34" fmla="*/ 3450 w 5298"/>
                <a:gd name="T35" fmla="*/ 4207 h 5276"/>
                <a:gd name="T36" fmla="*/ 3906 w 5298"/>
                <a:gd name="T37" fmla="*/ 1499 h 5276"/>
                <a:gd name="T38" fmla="*/ 2791 w 5298"/>
                <a:gd name="T39" fmla="*/ 2567 h 5276"/>
                <a:gd name="T40" fmla="*/ 3779 w 5298"/>
                <a:gd name="T41" fmla="*/ 1205 h 5276"/>
                <a:gd name="T42" fmla="*/ 3060 w 5298"/>
                <a:gd name="T43" fmla="*/ 1048 h 5276"/>
                <a:gd name="T44" fmla="*/ 3666 w 5298"/>
                <a:gd name="T45" fmla="*/ 547 h 5276"/>
                <a:gd name="T46" fmla="*/ 4695 w 5298"/>
                <a:gd name="T47" fmla="*/ 1505 h 5276"/>
                <a:gd name="T48" fmla="*/ 3666 w 5298"/>
                <a:gd name="T49" fmla="*/ 547 h 5276"/>
                <a:gd name="T50" fmla="*/ 4305 w 5298"/>
                <a:gd name="T51" fmla="*/ 2832 h 5276"/>
                <a:gd name="T52" fmla="*/ 4860 w 5298"/>
                <a:gd name="T53" fmla="*/ 1859 h 5276"/>
                <a:gd name="T54" fmla="*/ 4263 w 5298"/>
                <a:gd name="T55" fmla="*/ 3082 h 5276"/>
                <a:gd name="T56" fmla="*/ 4441 w 5298"/>
                <a:gd name="T57" fmla="*/ 4199 h 5276"/>
                <a:gd name="T58" fmla="*/ 4263 w 5298"/>
                <a:gd name="T59" fmla="*/ 3082 h 5276"/>
                <a:gd name="T60" fmla="*/ 2937 w 5298"/>
                <a:gd name="T61" fmla="*/ 5010 h 5276"/>
                <a:gd name="T62" fmla="*/ 3930 w 5298"/>
                <a:gd name="T63" fmla="*/ 4474 h 5276"/>
                <a:gd name="T64" fmla="*/ 3566 w 5298"/>
                <a:gd name="T65" fmla="*/ 4463 h 5276"/>
                <a:gd name="T66" fmla="*/ 1177 w 5298"/>
                <a:gd name="T67" fmla="*/ 4045 h 5276"/>
                <a:gd name="T68" fmla="*/ 1577 w 5298"/>
                <a:gd name="T69" fmla="*/ 4770 h 5276"/>
                <a:gd name="T70" fmla="*/ 1080 w 5298"/>
                <a:gd name="T71" fmla="*/ 3754 h 5276"/>
                <a:gd name="T72" fmla="*/ 309 w 5298"/>
                <a:gd name="T73" fmla="*/ 2382 h 5276"/>
                <a:gd name="T74" fmla="*/ 352 w 5298"/>
                <a:gd name="T75" fmla="*/ 2140 h 5276"/>
                <a:gd name="T76" fmla="*/ 1561 w 5298"/>
                <a:gd name="T77" fmla="*/ 1119 h 5276"/>
                <a:gd name="T78" fmla="*/ 352 w 5298"/>
                <a:gd name="T79" fmla="*/ 2140 h 5276"/>
                <a:gd name="T80" fmla="*/ 1758 w 5298"/>
                <a:gd name="T81" fmla="*/ 879 h 5276"/>
                <a:gd name="T82" fmla="*/ 1136 w 5298"/>
                <a:gd name="T83" fmla="*/ 870 h 5276"/>
                <a:gd name="T84" fmla="*/ 2931 w 5298"/>
                <a:gd name="T85" fmla="*/ 331 h 5276"/>
                <a:gd name="T86" fmla="*/ 2819 w 5298"/>
                <a:gd name="T87" fmla="*/ 1006 h 5276"/>
                <a:gd name="T88" fmla="*/ 2069 w 5298"/>
                <a:gd name="T89" fmla="*/ 4957 h 5276"/>
                <a:gd name="T90" fmla="*/ 2237 w 5298"/>
                <a:gd name="T91" fmla="*/ 4298 h 5276"/>
                <a:gd name="T92" fmla="*/ 2069 w 5298"/>
                <a:gd name="T93" fmla="*/ 4957 h 5276"/>
                <a:gd name="T94" fmla="*/ 1864 w 5298"/>
                <a:gd name="T95" fmla="*/ 1135 h 5276"/>
                <a:gd name="T96" fmla="*/ 2550 w 5298"/>
                <a:gd name="T97" fmla="*/ 2525 h 5276"/>
                <a:gd name="T98" fmla="*/ 1372 w 5298"/>
                <a:gd name="T99" fmla="*/ 3843 h 5276"/>
                <a:gd name="T100" fmla="*/ 2507 w 5298"/>
                <a:gd name="T101" fmla="*/ 2771 h 5276"/>
                <a:gd name="T102" fmla="*/ 1372 w 5298"/>
                <a:gd name="T103" fmla="*/ 3843 h 5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98" h="5276">
                  <a:moveTo>
                    <a:pt x="2201" y="5234"/>
                  </a:moveTo>
                  <a:cubicBezTo>
                    <a:pt x="2197" y="5233"/>
                    <a:pt x="2192" y="5233"/>
                    <a:pt x="2188" y="5232"/>
                  </a:cubicBezTo>
                  <a:cubicBezTo>
                    <a:pt x="2127" y="5221"/>
                    <a:pt x="2067" y="5207"/>
                    <a:pt x="2007" y="5192"/>
                  </a:cubicBezTo>
                  <a:lnTo>
                    <a:pt x="2003" y="5192"/>
                  </a:lnTo>
                  <a:lnTo>
                    <a:pt x="2003" y="5192"/>
                  </a:lnTo>
                  <a:cubicBezTo>
                    <a:pt x="1978" y="5192"/>
                    <a:pt x="1953" y="5186"/>
                    <a:pt x="1933" y="5172"/>
                  </a:cubicBezTo>
                  <a:cubicBezTo>
                    <a:pt x="1139" y="4944"/>
                    <a:pt x="522" y="4360"/>
                    <a:pt x="231" y="3631"/>
                  </a:cubicBezTo>
                  <a:cubicBezTo>
                    <a:pt x="230" y="3628"/>
                    <a:pt x="229" y="3626"/>
                    <a:pt x="228" y="3623"/>
                  </a:cubicBezTo>
                  <a:cubicBezTo>
                    <a:pt x="57" y="3192"/>
                    <a:pt x="0" y="2711"/>
                    <a:pt x="86" y="2224"/>
                  </a:cubicBezTo>
                  <a:cubicBezTo>
                    <a:pt x="87" y="2219"/>
                    <a:pt x="88" y="2215"/>
                    <a:pt x="89" y="2211"/>
                  </a:cubicBezTo>
                  <a:cubicBezTo>
                    <a:pt x="174" y="1738"/>
                    <a:pt x="383" y="1318"/>
                    <a:pt x="676" y="978"/>
                  </a:cubicBezTo>
                  <a:cubicBezTo>
                    <a:pt x="686" y="950"/>
                    <a:pt x="706" y="927"/>
                    <a:pt x="734" y="913"/>
                  </a:cubicBezTo>
                  <a:cubicBezTo>
                    <a:pt x="1272" y="328"/>
                    <a:pt x="2067" y="0"/>
                    <a:pt x="2897" y="82"/>
                  </a:cubicBezTo>
                  <a:cubicBezTo>
                    <a:pt x="2919" y="79"/>
                    <a:pt x="2940" y="81"/>
                    <a:pt x="2960" y="89"/>
                  </a:cubicBezTo>
                  <a:cubicBezTo>
                    <a:pt x="3005" y="94"/>
                    <a:pt x="3051" y="101"/>
                    <a:pt x="3097" y="109"/>
                  </a:cubicBezTo>
                  <a:cubicBezTo>
                    <a:pt x="3099" y="109"/>
                    <a:pt x="3102" y="110"/>
                    <a:pt x="3105" y="110"/>
                  </a:cubicBezTo>
                  <a:cubicBezTo>
                    <a:pt x="3789" y="227"/>
                    <a:pt x="4379" y="611"/>
                    <a:pt x="4784" y="1182"/>
                  </a:cubicBezTo>
                  <a:cubicBezTo>
                    <a:pt x="4901" y="1348"/>
                    <a:pt x="4997" y="1526"/>
                    <a:pt x="5071" y="1711"/>
                  </a:cubicBezTo>
                  <a:cubicBezTo>
                    <a:pt x="5075" y="1719"/>
                    <a:pt x="5078" y="1728"/>
                    <a:pt x="5081" y="1737"/>
                  </a:cubicBezTo>
                  <a:cubicBezTo>
                    <a:pt x="5250" y="2173"/>
                    <a:pt x="5298" y="2651"/>
                    <a:pt x="5211" y="3119"/>
                  </a:cubicBezTo>
                  <a:lnTo>
                    <a:pt x="5211" y="3123"/>
                  </a:lnTo>
                  <a:cubicBezTo>
                    <a:pt x="5127" y="3602"/>
                    <a:pt x="4919" y="4026"/>
                    <a:pt x="4624" y="4368"/>
                  </a:cubicBezTo>
                  <a:cubicBezTo>
                    <a:pt x="4616" y="4383"/>
                    <a:pt x="4604" y="4396"/>
                    <a:pt x="4590" y="4407"/>
                  </a:cubicBezTo>
                  <a:cubicBezTo>
                    <a:pt x="4105" y="4949"/>
                    <a:pt x="3402" y="5276"/>
                    <a:pt x="2649" y="5276"/>
                  </a:cubicBezTo>
                  <a:lnTo>
                    <a:pt x="2649" y="5276"/>
                  </a:lnTo>
                  <a:cubicBezTo>
                    <a:pt x="2503" y="5276"/>
                    <a:pt x="2347" y="5265"/>
                    <a:pt x="2201" y="5234"/>
                  </a:cubicBezTo>
                  <a:close/>
                  <a:moveTo>
                    <a:pt x="2408" y="5017"/>
                  </a:moveTo>
                  <a:cubicBezTo>
                    <a:pt x="2720" y="4871"/>
                    <a:pt x="3001" y="4674"/>
                    <a:pt x="3239" y="4439"/>
                  </a:cubicBezTo>
                  <a:cubicBezTo>
                    <a:pt x="2997" y="4417"/>
                    <a:pt x="2741" y="4384"/>
                    <a:pt x="2476" y="4340"/>
                  </a:cubicBezTo>
                  <a:lnTo>
                    <a:pt x="2357" y="5011"/>
                  </a:lnTo>
                  <a:cubicBezTo>
                    <a:pt x="2374" y="5013"/>
                    <a:pt x="2391" y="5015"/>
                    <a:pt x="2408" y="5017"/>
                  </a:cubicBezTo>
                  <a:close/>
                  <a:moveTo>
                    <a:pt x="3450" y="4207"/>
                  </a:moveTo>
                  <a:cubicBezTo>
                    <a:pt x="3726" y="3868"/>
                    <a:pt x="3922" y="3470"/>
                    <a:pt x="4014" y="3038"/>
                  </a:cubicBezTo>
                  <a:lnTo>
                    <a:pt x="2747" y="2813"/>
                  </a:lnTo>
                  <a:lnTo>
                    <a:pt x="2521" y="4091"/>
                  </a:lnTo>
                  <a:cubicBezTo>
                    <a:pt x="2850" y="4147"/>
                    <a:pt x="3163" y="4186"/>
                    <a:pt x="3450" y="4207"/>
                  </a:cubicBezTo>
                  <a:close/>
                  <a:moveTo>
                    <a:pt x="4056" y="2788"/>
                  </a:moveTo>
                  <a:cubicBezTo>
                    <a:pt x="4110" y="2349"/>
                    <a:pt x="4056" y="1910"/>
                    <a:pt x="3906" y="1499"/>
                  </a:cubicBezTo>
                  <a:cubicBezTo>
                    <a:pt x="3634" y="1422"/>
                    <a:pt x="3334" y="1352"/>
                    <a:pt x="3017" y="1290"/>
                  </a:cubicBezTo>
                  <a:lnTo>
                    <a:pt x="2791" y="2567"/>
                  </a:lnTo>
                  <a:lnTo>
                    <a:pt x="4056" y="2788"/>
                  </a:lnTo>
                  <a:close/>
                  <a:moveTo>
                    <a:pt x="3779" y="1205"/>
                  </a:moveTo>
                  <a:cubicBezTo>
                    <a:pt x="3631" y="906"/>
                    <a:pt x="3428" y="629"/>
                    <a:pt x="3177" y="387"/>
                  </a:cubicBezTo>
                  <a:lnTo>
                    <a:pt x="3060" y="1048"/>
                  </a:lnTo>
                  <a:cubicBezTo>
                    <a:pt x="3312" y="1093"/>
                    <a:pt x="3553" y="1146"/>
                    <a:pt x="3779" y="1205"/>
                  </a:cubicBezTo>
                  <a:close/>
                  <a:moveTo>
                    <a:pt x="3666" y="547"/>
                  </a:moveTo>
                  <a:cubicBezTo>
                    <a:pt x="3846" y="779"/>
                    <a:pt x="3991" y="1030"/>
                    <a:pt x="4099" y="1294"/>
                  </a:cubicBezTo>
                  <a:cubicBezTo>
                    <a:pt x="4319" y="1360"/>
                    <a:pt x="4519" y="1431"/>
                    <a:pt x="4695" y="1505"/>
                  </a:cubicBezTo>
                  <a:cubicBezTo>
                    <a:pt x="4658" y="1441"/>
                    <a:pt x="4619" y="1379"/>
                    <a:pt x="4576" y="1317"/>
                  </a:cubicBezTo>
                  <a:cubicBezTo>
                    <a:pt x="4337" y="983"/>
                    <a:pt x="4027" y="721"/>
                    <a:pt x="3666" y="547"/>
                  </a:cubicBezTo>
                  <a:close/>
                  <a:moveTo>
                    <a:pt x="4203" y="1590"/>
                  </a:moveTo>
                  <a:cubicBezTo>
                    <a:pt x="4322" y="1990"/>
                    <a:pt x="4358" y="2411"/>
                    <a:pt x="4305" y="2832"/>
                  </a:cubicBezTo>
                  <a:lnTo>
                    <a:pt x="4990" y="2951"/>
                  </a:lnTo>
                  <a:cubicBezTo>
                    <a:pt x="5033" y="2580"/>
                    <a:pt x="4989" y="2207"/>
                    <a:pt x="4860" y="1859"/>
                  </a:cubicBezTo>
                  <a:cubicBezTo>
                    <a:pt x="4684" y="1765"/>
                    <a:pt x="4461" y="1674"/>
                    <a:pt x="4203" y="1590"/>
                  </a:cubicBezTo>
                  <a:close/>
                  <a:moveTo>
                    <a:pt x="4263" y="3082"/>
                  </a:moveTo>
                  <a:cubicBezTo>
                    <a:pt x="4174" y="3497"/>
                    <a:pt x="4000" y="3885"/>
                    <a:pt x="3756" y="4224"/>
                  </a:cubicBezTo>
                  <a:cubicBezTo>
                    <a:pt x="4016" y="4232"/>
                    <a:pt x="4248" y="4224"/>
                    <a:pt x="4441" y="4199"/>
                  </a:cubicBezTo>
                  <a:cubicBezTo>
                    <a:pt x="4680" y="3920"/>
                    <a:pt x="4857" y="3582"/>
                    <a:pt x="4946" y="3202"/>
                  </a:cubicBezTo>
                  <a:lnTo>
                    <a:pt x="4263" y="3082"/>
                  </a:lnTo>
                  <a:close/>
                  <a:moveTo>
                    <a:pt x="3566" y="4463"/>
                  </a:moveTo>
                  <a:cubicBezTo>
                    <a:pt x="3383" y="4671"/>
                    <a:pt x="3172" y="4855"/>
                    <a:pt x="2937" y="5010"/>
                  </a:cubicBezTo>
                  <a:cubicBezTo>
                    <a:pt x="3397" y="4953"/>
                    <a:pt x="3824" y="4761"/>
                    <a:pt x="4170" y="4469"/>
                  </a:cubicBezTo>
                  <a:cubicBezTo>
                    <a:pt x="4094" y="4472"/>
                    <a:pt x="4014" y="4474"/>
                    <a:pt x="3930" y="4474"/>
                  </a:cubicBezTo>
                  <a:lnTo>
                    <a:pt x="3930" y="4474"/>
                  </a:lnTo>
                  <a:cubicBezTo>
                    <a:pt x="3815" y="4474"/>
                    <a:pt x="3693" y="4470"/>
                    <a:pt x="3566" y="4463"/>
                  </a:cubicBezTo>
                  <a:close/>
                  <a:moveTo>
                    <a:pt x="1577" y="4770"/>
                  </a:moveTo>
                  <a:cubicBezTo>
                    <a:pt x="1411" y="4544"/>
                    <a:pt x="1277" y="4301"/>
                    <a:pt x="1177" y="4045"/>
                  </a:cubicBezTo>
                  <a:cubicBezTo>
                    <a:pt x="970" y="3982"/>
                    <a:pt x="779" y="3915"/>
                    <a:pt x="610" y="3844"/>
                  </a:cubicBezTo>
                  <a:cubicBezTo>
                    <a:pt x="834" y="4234"/>
                    <a:pt x="1168" y="4558"/>
                    <a:pt x="1577" y="4770"/>
                  </a:cubicBezTo>
                  <a:close/>
                  <a:moveTo>
                    <a:pt x="443" y="3492"/>
                  </a:moveTo>
                  <a:cubicBezTo>
                    <a:pt x="617" y="3584"/>
                    <a:pt x="833" y="3672"/>
                    <a:pt x="1080" y="3754"/>
                  </a:cubicBezTo>
                  <a:cubicBezTo>
                    <a:pt x="968" y="3351"/>
                    <a:pt x="938" y="2926"/>
                    <a:pt x="996" y="2503"/>
                  </a:cubicBezTo>
                  <a:lnTo>
                    <a:pt x="309" y="2382"/>
                  </a:lnTo>
                  <a:cubicBezTo>
                    <a:pt x="262" y="2767"/>
                    <a:pt x="313" y="3146"/>
                    <a:pt x="443" y="3492"/>
                  </a:cubicBezTo>
                  <a:close/>
                  <a:moveTo>
                    <a:pt x="352" y="2140"/>
                  </a:moveTo>
                  <a:lnTo>
                    <a:pt x="1039" y="2261"/>
                  </a:lnTo>
                  <a:cubicBezTo>
                    <a:pt x="1131" y="1843"/>
                    <a:pt x="1310" y="1456"/>
                    <a:pt x="1561" y="1119"/>
                  </a:cubicBezTo>
                  <a:cubicBezTo>
                    <a:pt x="1295" y="1110"/>
                    <a:pt x="1056" y="1118"/>
                    <a:pt x="859" y="1143"/>
                  </a:cubicBezTo>
                  <a:cubicBezTo>
                    <a:pt x="619" y="1423"/>
                    <a:pt x="441" y="1761"/>
                    <a:pt x="352" y="2140"/>
                  </a:cubicBezTo>
                  <a:close/>
                  <a:moveTo>
                    <a:pt x="1136" y="870"/>
                  </a:moveTo>
                  <a:cubicBezTo>
                    <a:pt x="1325" y="862"/>
                    <a:pt x="1534" y="865"/>
                    <a:pt x="1758" y="879"/>
                  </a:cubicBezTo>
                  <a:cubicBezTo>
                    <a:pt x="1949" y="669"/>
                    <a:pt x="2171" y="483"/>
                    <a:pt x="2417" y="327"/>
                  </a:cubicBezTo>
                  <a:cubicBezTo>
                    <a:pt x="1941" y="376"/>
                    <a:pt x="1495" y="569"/>
                    <a:pt x="1136" y="870"/>
                  </a:cubicBezTo>
                  <a:close/>
                  <a:moveTo>
                    <a:pt x="2938" y="332"/>
                  </a:moveTo>
                  <a:lnTo>
                    <a:pt x="2931" y="331"/>
                  </a:lnTo>
                  <a:cubicBezTo>
                    <a:pt x="2609" y="475"/>
                    <a:pt x="2322" y="671"/>
                    <a:pt x="2079" y="904"/>
                  </a:cubicBezTo>
                  <a:cubicBezTo>
                    <a:pt x="2316" y="928"/>
                    <a:pt x="2565" y="961"/>
                    <a:pt x="2819" y="1006"/>
                  </a:cubicBezTo>
                  <a:lnTo>
                    <a:pt x="2938" y="332"/>
                  </a:lnTo>
                  <a:close/>
                  <a:moveTo>
                    <a:pt x="2069" y="4957"/>
                  </a:moveTo>
                  <a:cubicBezTo>
                    <a:pt x="2085" y="4961"/>
                    <a:pt x="2102" y="4965"/>
                    <a:pt x="2118" y="4969"/>
                  </a:cubicBezTo>
                  <a:lnTo>
                    <a:pt x="2237" y="4298"/>
                  </a:lnTo>
                  <a:cubicBezTo>
                    <a:pt x="1976" y="4250"/>
                    <a:pt x="1726" y="4195"/>
                    <a:pt x="1491" y="4133"/>
                  </a:cubicBezTo>
                  <a:cubicBezTo>
                    <a:pt x="1632" y="4433"/>
                    <a:pt x="1827" y="4712"/>
                    <a:pt x="2069" y="4957"/>
                  </a:cubicBezTo>
                  <a:close/>
                  <a:moveTo>
                    <a:pt x="2777" y="1246"/>
                  </a:moveTo>
                  <a:cubicBezTo>
                    <a:pt x="2461" y="1193"/>
                    <a:pt x="2151" y="1155"/>
                    <a:pt x="1864" y="1135"/>
                  </a:cubicBezTo>
                  <a:cubicBezTo>
                    <a:pt x="1583" y="1472"/>
                    <a:pt x="1381" y="1870"/>
                    <a:pt x="1281" y="2303"/>
                  </a:cubicBezTo>
                  <a:lnTo>
                    <a:pt x="2550" y="2525"/>
                  </a:lnTo>
                  <a:lnTo>
                    <a:pt x="2777" y="1246"/>
                  </a:lnTo>
                  <a:close/>
                  <a:moveTo>
                    <a:pt x="1372" y="3843"/>
                  </a:moveTo>
                  <a:cubicBezTo>
                    <a:pt x="1651" y="3922"/>
                    <a:pt x="1958" y="3992"/>
                    <a:pt x="2281" y="4049"/>
                  </a:cubicBezTo>
                  <a:lnTo>
                    <a:pt x="2507" y="2771"/>
                  </a:lnTo>
                  <a:lnTo>
                    <a:pt x="1237" y="2546"/>
                  </a:lnTo>
                  <a:cubicBezTo>
                    <a:pt x="1180" y="2985"/>
                    <a:pt x="1228" y="3428"/>
                    <a:pt x="1372" y="384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46304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FCB16-2F8C-40F0-81A9-9B05B195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ZÁVĚR – IMPLANTABILNÍ SRDEČNÍ MONITORY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9CA4A-90E0-44CD-9C09-2A20F8D6A6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345491"/>
            <a:ext cx="8280000" cy="26060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STANDARD V DIAGNOSTICE PORUCH SRDEČNÍHO RYTMU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AMBULANTNÍ FORMA IMPLANTACE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DÁLKOVÁ MONITORACE – HOME MONITORING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MINIMALIZACE „WORKLOADU“ LÉKAŘE/PACIENTA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5D8F3-F4BC-4445-81EC-B0D5A8003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5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0642D-CA4D-4C72-9E9A-2BC1B713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 by měl být „ideální“ ILR?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54585-0F4A-40B8-8A04-1F0265F414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„Malý“,</a:t>
            </a:r>
          </a:p>
          <a:p>
            <a:r>
              <a:rPr lang="cs-CZ" dirty="0"/>
              <a:t>„injekční“</a:t>
            </a:r>
          </a:p>
          <a:p>
            <a:r>
              <a:rPr lang="cs-CZ" dirty="0"/>
              <a:t>„chytrý“</a:t>
            </a:r>
          </a:p>
          <a:p>
            <a:r>
              <a:rPr lang="cs-CZ" dirty="0"/>
              <a:t>MRI kompatibilní,</a:t>
            </a:r>
          </a:p>
          <a:p>
            <a:r>
              <a:rPr lang="cs-CZ" dirty="0"/>
              <a:t>dálkově monitorovaný, </a:t>
            </a:r>
          </a:p>
          <a:p>
            <a:r>
              <a:rPr lang="cs-CZ" dirty="0"/>
              <a:t>s dlouhou životnosti.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D8DDBF-0643-4EB2-8C84-4CC78863C7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M:\MPV\_MPV_intern\3_PROJECTS\2019\BIOMONITOR IIIm_Image_Key Visual_EN_190077\Whole Master Biomonitor IIIm_Final Version C\Whole Master Biomonitor IIIm_Final Version C\Powerpoint\Whole Master Biomonitor IIIm_Final Version CPowerpoint.png">
            <a:extLst>
              <a:ext uri="{FF2B5EF4-FFF2-40B4-BE49-F238E27FC236}">
                <a16:creationId xmlns:a16="http://schemas.microsoft.com/office/drawing/2014/main" id="{7A29186C-3215-45EF-AD3E-BD73F0A63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2" t="27798" r="38557" b="35025"/>
          <a:stretch/>
        </p:blipFill>
        <p:spPr bwMode="auto">
          <a:xfrm>
            <a:off x="5668260" y="994428"/>
            <a:ext cx="2928732" cy="34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65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artifici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3" y="2917834"/>
            <a:ext cx="1842912" cy="6462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14" y="2819180"/>
            <a:ext cx="2048666" cy="90076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1875" y="1840780"/>
            <a:ext cx="4572000" cy="80021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2700" spc="100">
                <a:solidFill>
                  <a:schemeClr val="bg1"/>
                </a:solidFill>
                <a:ea typeface="Roboto Condensed Light" panose="02000000000000000000" pitchFamily="2" charset="0"/>
              </a:rPr>
              <a:t>Děkuji za pozornost</a:t>
            </a:r>
            <a:endParaRPr lang="en-US" sz="2700" spc="10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300"/>
              </a:spcBef>
            </a:pPr>
            <a:r>
              <a:rPr lang="cs-CZ" sz="1800" spc="10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1800" spc="10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42617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7D602-7A15-4C7D-BE23-D6973401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Indikace</a:t>
            </a:r>
          </a:p>
        </p:txBody>
      </p:sp>
    </p:spTree>
    <p:extLst>
      <p:ext uri="{BB962C8B-B14F-4D97-AF65-F5344CB8AC3E}">
        <p14:creationId xmlns:p14="http://schemas.microsoft.com/office/powerpoint/2010/main" val="14323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77DD6-5934-4600-A162-794386DC79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/>
              <a:t>palpitace</a:t>
            </a:r>
            <a:r>
              <a:rPr lang="cs-CZ" dirty="0"/>
              <a:t> s nejasnou etiologií</a:t>
            </a:r>
          </a:p>
          <a:p>
            <a:r>
              <a:rPr lang="cs-CZ" dirty="0"/>
              <a:t>opakující se </a:t>
            </a:r>
            <a:r>
              <a:rPr lang="cs-CZ" b="1" dirty="0"/>
              <a:t>synkopy</a:t>
            </a:r>
            <a:r>
              <a:rPr lang="cs-CZ" dirty="0"/>
              <a:t> nejasné etiologie</a:t>
            </a:r>
          </a:p>
          <a:p>
            <a:r>
              <a:rPr lang="cs-CZ" dirty="0"/>
              <a:t>potvrzení nebo monitorování </a:t>
            </a:r>
            <a:r>
              <a:rPr lang="cs-CZ" b="1" dirty="0"/>
              <a:t>fibrilace síní</a:t>
            </a:r>
            <a:r>
              <a:rPr lang="cs-CZ" dirty="0"/>
              <a:t> </a:t>
            </a:r>
          </a:p>
          <a:p>
            <a:r>
              <a:rPr lang="cs-CZ" dirty="0"/>
              <a:t>objasnění </a:t>
            </a:r>
            <a:r>
              <a:rPr lang="cs-CZ" b="1" dirty="0">
                <a:solidFill>
                  <a:srgbClr val="FF0000"/>
                </a:solidFill>
              </a:rPr>
              <a:t>kryptogenní cévní mozkové příhody</a:t>
            </a:r>
          </a:p>
          <a:p>
            <a:r>
              <a:rPr lang="cs-CZ" dirty="0"/>
              <a:t>klinické syndromy, které vedou ke zvýšenému riziku poruch srdečního rytmu </a:t>
            </a:r>
          </a:p>
          <a:p>
            <a:r>
              <a:rPr lang="cs-CZ" dirty="0"/>
              <a:t>přechodné klinické symptomy, včetně závratí, palpitací, synkop nebo bolestí na hrudi, které by mohly být důsledkem poruchy srdečního rytmu </a:t>
            </a:r>
          </a:p>
        </p:txBody>
      </p:sp>
    </p:spTree>
    <p:extLst>
      <p:ext uri="{BB962C8B-B14F-4D97-AF65-F5344CB8AC3E}">
        <p14:creationId xmlns:p14="http://schemas.microsoft.com/office/powerpoint/2010/main" val="349784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7D602-7A15-4C7D-BE23-D6973401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Implantace</a:t>
            </a:r>
          </a:p>
        </p:txBody>
      </p:sp>
    </p:spTree>
    <p:extLst>
      <p:ext uri="{BB962C8B-B14F-4D97-AF65-F5344CB8AC3E}">
        <p14:creationId xmlns:p14="http://schemas.microsoft.com/office/powerpoint/2010/main" val="241884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DAB35-F537-42C0-9193-C7B0D9BC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Implantace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9F97A-ACBA-4195-B5F4-ABA6E54D9E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000" dirty="0"/>
              <a:t>AMBULANTNÍ REŽIM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ATB profylaxe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LOKÁLNÍ ANESTEZIE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EDUKACE PACIENTA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DÁLKOVÁ MONITORACE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9A63BB-AA2C-4FEE-A571-41552B35A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06B7D7-3230-4397-9AD6-3295C945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6" t="41395" r="18832" b="22790"/>
          <a:stretch/>
        </p:blipFill>
        <p:spPr>
          <a:xfrm>
            <a:off x="4572000" y="1588519"/>
            <a:ext cx="3617553" cy="18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B50CB4A-24EB-4C7C-813A-5F060C21BE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B50CB4A-24EB-4C7C-813A-5F060C21B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98F38243-E3AE-4D91-8149-76BD2DD2AF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50" b="1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519" y="195301"/>
            <a:ext cx="8632031" cy="514859"/>
          </a:xfrm>
        </p:spPr>
        <p:txBody>
          <a:bodyPr>
            <a:normAutofit/>
          </a:bodyPr>
          <a:lstStyle/>
          <a:p>
            <a:r>
              <a:rPr lang="cs-CZ" dirty="0"/>
              <a:t>Technika implantace 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56987B-51CA-4290-BE8D-B123682C8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94D373-D88A-4DEE-9F52-75F3585F7B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816CE1-A51B-4D17-93AB-41BEB8F91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5" name="Rectangle 24"/>
          <p:cNvSpPr/>
          <p:nvPr/>
        </p:nvSpPr>
        <p:spPr>
          <a:xfrm>
            <a:off x="8111167" y="3498206"/>
            <a:ext cx="271236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dirty="0"/>
          </a:p>
        </p:txBody>
      </p:sp>
      <p:grpSp>
        <p:nvGrpSpPr>
          <p:cNvPr id="33" name="Group 32"/>
          <p:cNvGrpSpPr/>
          <p:nvPr/>
        </p:nvGrpSpPr>
        <p:grpSpPr>
          <a:xfrm rot="14298093">
            <a:off x="7741426" y="3282300"/>
            <a:ext cx="999175" cy="951488"/>
            <a:chOff x="9720961" y="2321648"/>
            <a:chExt cx="1743075" cy="2197222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961" y="2537670"/>
              <a:ext cx="17430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0217791" y="2550443"/>
              <a:ext cx="8389" cy="63737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7301907" flipH="1">
              <a:off x="10506943" y="2592933"/>
              <a:ext cx="516967" cy="243606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7301907" flipH="1" flipV="1">
              <a:off x="10258767" y="2350682"/>
              <a:ext cx="462456" cy="404388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335487" y="4347497"/>
            <a:ext cx="817531" cy="173124"/>
          </a:xfrm>
          <a:prstGeom prst="rect">
            <a:avLst/>
          </a:prstGeom>
          <a:noFill/>
        </p:spPr>
        <p:txBody>
          <a:bodyPr wrap="none" lIns="0" tIns="0" rIns="0" rtlCol="0" anchor="ctr">
            <a:spAutoFit/>
          </a:bodyPr>
          <a:lstStyle/>
          <a:p>
            <a:pPr algn="l"/>
            <a:r>
              <a:rPr lang="en-US" sz="825" dirty="0"/>
              <a:t>13 mm </a:t>
            </a:r>
            <a:r>
              <a:rPr lang="cs-CZ" sz="825" dirty="0"/>
              <a:t>kožní incize</a:t>
            </a:r>
            <a:endParaRPr lang="en-US" sz="825" dirty="0"/>
          </a:p>
        </p:txBody>
      </p:sp>
      <p:sp>
        <p:nvSpPr>
          <p:cNvPr id="68" name="TextBox 67"/>
          <p:cNvSpPr txBox="1"/>
          <p:nvPr/>
        </p:nvSpPr>
        <p:spPr>
          <a:xfrm>
            <a:off x="3699935" y="4347497"/>
            <a:ext cx="437620" cy="173124"/>
          </a:xfrm>
          <a:prstGeom prst="rect">
            <a:avLst/>
          </a:prstGeom>
          <a:noFill/>
        </p:spPr>
        <p:txBody>
          <a:bodyPr wrap="none" lIns="0" tIns="0" rIns="0" rtlCol="0" anchor="ctr">
            <a:spAutoFit/>
          </a:bodyPr>
          <a:lstStyle/>
          <a:p>
            <a:pPr algn="l"/>
            <a:r>
              <a:rPr lang="cs-CZ" sz="825" dirty="0"/>
              <a:t>Kožní řasa</a:t>
            </a:r>
            <a:endParaRPr lang="en-US" sz="825" dirty="0"/>
          </a:p>
        </p:txBody>
      </p:sp>
      <p:sp>
        <p:nvSpPr>
          <p:cNvPr id="69" name="TextBox 68"/>
          <p:cNvSpPr txBox="1"/>
          <p:nvPr/>
        </p:nvSpPr>
        <p:spPr>
          <a:xfrm>
            <a:off x="5570118" y="4347497"/>
            <a:ext cx="469680" cy="173124"/>
          </a:xfrm>
          <a:prstGeom prst="rect">
            <a:avLst/>
          </a:prstGeom>
          <a:noFill/>
        </p:spPr>
        <p:txBody>
          <a:bodyPr wrap="none" lIns="0" tIns="0" rIns="0" rtlCol="0" anchor="ctr">
            <a:spAutoFit/>
          </a:bodyPr>
          <a:lstStyle/>
          <a:p>
            <a:pPr algn="l"/>
            <a:r>
              <a:rPr lang="cs-CZ" sz="825" dirty="0"/>
              <a:t>Incize kůže</a:t>
            </a:r>
            <a:endParaRPr lang="en-US" sz="825" dirty="0"/>
          </a:p>
        </p:txBody>
      </p:sp>
      <p:sp>
        <p:nvSpPr>
          <p:cNvPr id="4" name="TextBox 3"/>
          <p:cNvSpPr txBox="1"/>
          <p:nvPr/>
        </p:nvSpPr>
        <p:spPr>
          <a:xfrm rot="2950366">
            <a:off x="7735043" y="4009784"/>
            <a:ext cx="216406" cy="138499"/>
          </a:xfrm>
          <a:prstGeom prst="rect">
            <a:avLst/>
          </a:prstGeom>
          <a:noFill/>
        </p:spPr>
        <p:txBody>
          <a:bodyPr wrap="none" lIns="0" tIns="0" rIns="0" rtlCol="0" anchor="ctr">
            <a:spAutoFit/>
          </a:bodyPr>
          <a:lstStyle/>
          <a:p>
            <a:pPr algn="l"/>
            <a:r>
              <a:rPr lang="en-US" sz="600" i="1" dirty="0"/>
              <a:t>13 mm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5" t="-341" r="5184" b="627"/>
          <a:stretch/>
        </p:blipFill>
        <p:spPr>
          <a:xfrm>
            <a:off x="0" y="1249957"/>
            <a:ext cx="2740633" cy="3264893"/>
          </a:xfrm>
          <a:prstGeom prst="rect">
            <a:avLst/>
          </a:prstGeom>
          <a:ln>
            <a:noFill/>
          </a:ln>
        </p:spPr>
      </p:pic>
      <p:sp>
        <p:nvSpPr>
          <p:cNvPr id="54" name="Oval 53"/>
          <p:cNvSpPr/>
          <p:nvPr/>
        </p:nvSpPr>
        <p:spPr>
          <a:xfrm>
            <a:off x="1865229" y="2166922"/>
            <a:ext cx="1379161" cy="13009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Výběr místa implantace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4779" y="3493156"/>
            <a:ext cx="0" cy="198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4779" y="2460943"/>
            <a:ext cx="0" cy="2149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955559" y="3379106"/>
            <a:ext cx="92443" cy="1577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6661" y="2548886"/>
            <a:ext cx="98746" cy="1691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35487" y="3189842"/>
            <a:ext cx="1637063" cy="11437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2149" r="2173" b="745"/>
          <a:stretch/>
        </p:blipFill>
        <p:spPr bwMode="auto">
          <a:xfrm>
            <a:off x="3699935" y="3189842"/>
            <a:ext cx="1741877" cy="11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/>
          <a:stretch/>
        </p:blipFill>
        <p:spPr bwMode="auto">
          <a:xfrm>
            <a:off x="5570119" y="3189842"/>
            <a:ext cx="1637063" cy="11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2D3C4EBA-0D26-4136-8948-5FCAB65DE72A}"/>
              </a:ext>
            </a:extLst>
          </p:cNvPr>
          <p:cNvSpPr txBox="1">
            <a:spLocks/>
          </p:cNvSpPr>
          <p:nvPr/>
        </p:nvSpPr>
        <p:spPr>
          <a:xfrm>
            <a:off x="3699934" y="1257182"/>
            <a:ext cx="527261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900"/>
              </a:spcBef>
            </a:pPr>
            <a:r>
              <a:rPr lang="cs-CZ" sz="1350" b="1" dirty="0">
                <a:solidFill>
                  <a:schemeClr val="tx2"/>
                </a:solidFill>
              </a:rPr>
              <a:t>Výběr místa implantace v závislosti na anatomii pacienta</a:t>
            </a:r>
            <a:endParaRPr lang="en-US" sz="1350" b="1" dirty="0">
              <a:solidFill>
                <a:schemeClr val="tx2"/>
              </a:solidFill>
            </a:endParaRPr>
          </a:p>
          <a:p>
            <a:pPr lvl="2">
              <a:spcBef>
                <a:spcPts val="900"/>
              </a:spcBef>
            </a:pPr>
            <a:r>
              <a:rPr lang="cs-CZ" dirty="0"/>
              <a:t>Paralelně se sternem</a:t>
            </a:r>
            <a:endParaRPr lang="en-US" dirty="0"/>
          </a:p>
          <a:p>
            <a:pPr lvl="2">
              <a:spcBef>
                <a:spcPts val="900"/>
              </a:spcBef>
            </a:pPr>
            <a:r>
              <a:rPr lang="en-US" dirty="0"/>
              <a:t>45° </a:t>
            </a:r>
            <a:r>
              <a:rPr lang="cs-CZ" dirty="0"/>
              <a:t>uhel</a:t>
            </a:r>
            <a:endParaRPr lang="en-US" dirty="0"/>
          </a:p>
          <a:p>
            <a:pPr lvl="2">
              <a:spcBef>
                <a:spcPts val="900"/>
              </a:spcBef>
            </a:pPr>
            <a:r>
              <a:rPr lang="cs-CZ" dirty="0"/>
              <a:t>Implantace možná směrem dolu i nahoru</a:t>
            </a:r>
            <a:endParaRPr lang="en-US" dirty="0"/>
          </a:p>
        </p:txBody>
      </p:sp>
      <p:sp>
        <p:nvSpPr>
          <p:cNvPr id="21" name="Abgerundetes Rechteck 20"/>
          <p:cNvSpPr/>
          <p:nvPr/>
        </p:nvSpPr>
        <p:spPr>
          <a:xfrm rot="19621027">
            <a:off x="691211" y="2735738"/>
            <a:ext cx="108000" cy="648000"/>
          </a:xfrm>
          <a:prstGeom prst="roundRect">
            <a:avLst>
              <a:gd name="adj" fmla="val 27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43" name="Abgerundetes Rechteck 42"/>
          <p:cNvSpPr/>
          <p:nvPr/>
        </p:nvSpPr>
        <p:spPr>
          <a:xfrm>
            <a:off x="503757" y="2781232"/>
            <a:ext cx="108000" cy="647036"/>
          </a:xfrm>
          <a:prstGeom prst="roundRect">
            <a:avLst>
              <a:gd name="adj" fmla="val 27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cxnSp>
        <p:nvCxnSpPr>
          <p:cNvPr id="55" name="Straight Connector 54"/>
          <p:cNvCxnSpPr/>
          <p:nvPr/>
        </p:nvCxnSpPr>
        <p:spPr>
          <a:xfrm>
            <a:off x="603894" y="2889524"/>
            <a:ext cx="126133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olid"/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hlinkClick r:id="rId12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37397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>
            <a:extLst>
              <a:ext uri="{FF2B5EF4-FFF2-40B4-BE49-F238E27FC236}">
                <a16:creationId xmlns:a16="http://schemas.microsoft.com/office/drawing/2014/main" id="{CEAAB3AE-272B-46A0-ADC2-31ED22AB8A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3553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19" y="262147"/>
            <a:ext cx="7739699" cy="514859"/>
          </a:xfrm>
        </p:spPr>
        <p:txBody>
          <a:bodyPr>
            <a:noAutofit/>
          </a:bodyPr>
          <a:lstStyle/>
          <a:p>
            <a:r>
              <a:rPr lang="en-US" sz="4000" dirty="0" err="1"/>
              <a:t>BIOvector</a:t>
            </a:r>
            <a:endParaRPr lang="en-US" sz="400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78AD090-E7AA-43DA-A2A3-F0CDD48F7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2000" dirty="0"/>
              <a:t>Unikátní </a:t>
            </a:r>
            <a:r>
              <a:rPr lang="en-US" sz="2000" dirty="0" err="1"/>
              <a:t>BIOvector</a:t>
            </a:r>
            <a:r>
              <a:rPr lang="en-US" sz="2000" dirty="0"/>
              <a:t> </a:t>
            </a:r>
            <a:r>
              <a:rPr lang="cs-CZ" sz="2000" dirty="0"/>
              <a:t>zajišťuje vysoké a stabilní amplitudy R vln</a:t>
            </a:r>
            <a:r>
              <a:rPr lang="en-US" sz="2000" dirty="0"/>
              <a:t>.</a:t>
            </a:r>
            <a:endParaRPr lang="de-DE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3707" y="4794022"/>
            <a:ext cx="4689768" cy="200549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Nedios</a:t>
            </a:r>
            <a:r>
              <a:rPr lang="en-US" dirty="0"/>
              <a:t> et al. Precordial electrode placement for optimal ECG monitoring: Implications for ambulatory monitor devices and event recorders. J.electrocard.2014.04.003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39221" r="9696" b="39221"/>
          <a:stretch/>
        </p:blipFill>
        <p:spPr>
          <a:xfrm>
            <a:off x="410408" y="2370087"/>
            <a:ext cx="3925469" cy="753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Arc 76"/>
          <p:cNvSpPr/>
          <p:nvPr/>
        </p:nvSpPr>
        <p:spPr>
          <a:xfrm rot="19407880">
            <a:off x="5596073" y="2426754"/>
            <a:ext cx="3198465" cy="1886886"/>
          </a:xfrm>
          <a:prstGeom prst="arc">
            <a:avLst>
              <a:gd name="adj1" fmla="val 13938975"/>
              <a:gd name="adj2" fmla="val 18724982"/>
            </a:avLst>
          </a:prstGeom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5258045" y="1802294"/>
            <a:ext cx="3411492" cy="2557924"/>
            <a:chOff x="7010725" y="2403058"/>
            <a:chExt cx="4548655" cy="3410565"/>
          </a:xfrm>
        </p:grpSpPr>
        <p:sp>
          <p:nvSpPr>
            <p:cNvPr id="5" name="Rectangle 4"/>
            <p:cNvSpPr/>
            <p:nvPr/>
          </p:nvSpPr>
          <p:spPr>
            <a:xfrm>
              <a:off x="7330030" y="2403058"/>
              <a:ext cx="416875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>
                  <a:solidFill>
                    <a:schemeClr val="bg2"/>
                  </a:solidFill>
                </a:rPr>
                <a:t>Vector length and QRS amplitude correlation</a:t>
              </a:r>
              <a:r>
                <a:rPr lang="en-US" sz="1100" baseline="30000" dirty="0">
                  <a:solidFill>
                    <a:schemeClr val="bg2"/>
                  </a:solidFill>
                </a:rPr>
                <a:t>1</a:t>
              </a:r>
              <a:r>
                <a:rPr lang="en-US" sz="1100" dirty="0">
                  <a:solidFill>
                    <a:schemeClr val="bg2"/>
                  </a:solidFill>
                </a:rPr>
                <a:t>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10725" y="2955405"/>
              <a:ext cx="4548655" cy="2858218"/>
              <a:chOff x="7066292" y="3339039"/>
              <a:chExt cx="4134899" cy="254042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986387" y="3492013"/>
                <a:ext cx="1214804" cy="119156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 err="1">
                    <a:solidFill>
                      <a:schemeClr val="bg1"/>
                    </a:solidFill>
                  </a:rPr>
                  <a:t>BIOvector</a:t>
                </a:r>
                <a:r>
                  <a:rPr lang="en-US" sz="900" b="1" dirty="0">
                    <a:solidFill>
                      <a:schemeClr val="bg1"/>
                    </a:solidFill>
                  </a:rPr>
                  <a:t> </a:t>
                </a:r>
                <a:r>
                  <a:rPr lang="cs-CZ" sz="900" b="1" dirty="0">
                    <a:solidFill>
                      <a:schemeClr val="bg1"/>
                    </a:solidFill>
                  </a:rPr>
                  <a:t>zvyšuje amplitudu snímaní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790" name="Oval 203789"/>
              <p:cNvSpPr/>
              <p:nvPr/>
            </p:nvSpPr>
            <p:spPr>
              <a:xfrm>
                <a:off x="8585926" y="5112910"/>
                <a:ext cx="179247" cy="179247"/>
              </a:xfrm>
              <a:prstGeom prst="ellipse">
                <a:avLst/>
              </a:prstGeom>
              <a:noFill/>
              <a:ln w="1270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603785" y="5387062"/>
                <a:ext cx="1909890" cy="492401"/>
              </a:xfrm>
              <a:prstGeom prst="rect">
                <a:avLst/>
              </a:prstGeom>
              <a:noFill/>
            </p:spPr>
            <p:txBody>
              <a:bodyPr wrap="none" lIns="0" tIns="0" rIns="0" rtlCol="0" anchor="ctr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2"/>
                    </a:solidFill>
                  </a:rPr>
                  <a:t>Vector length</a:t>
                </a:r>
              </a:p>
              <a:p>
                <a:pPr algn="ctr"/>
                <a:br>
                  <a:rPr lang="en-US" sz="800" dirty="0"/>
                </a:br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</a:rPr>
                  <a:t>(distance between electrodes in mm) 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6867347" y="3755949"/>
                <a:ext cx="752279" cy="354389"/>
              </a:xfrm>
              <a:prstGeom prst="rect">
                <a:avLst/>
              </a:prstGeom>
              <a:noFill/>
            </p:spPr>
            <p:txBody>
              <a:bodyPr wrap="none" lIns="0" tIns="0" rIns="0" rtlCol="0" anchor="ctr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2"/>
                    </a:solidFill>
                  </a:rPr>
                  <a:t>QRS amplitude</a:t>
                </a:r>
                <a:br>
                  <a:rPr lang="en-US" sz="800" b="1" dirty="0">
                    <a:solidFill>
                      <a:schemeClr val="bg2"/>
                    </a:solidFill>
                  </a:rPr>
                </a:br>
                <a:r>
                  <a:rPr lang="en-US" sz="800" dirty="0">
                    <a:solidFill>
                      <a:schemeClr val="bg2"/>
                    </a:solidFill>
                  </a:rPr>
                  <a:t>(mV)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420388" y="5141169"/>
                <a:ext cx="4663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0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286161" y="4294245"/>
                <a:ext cx="864807" cy="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671703" y="3879058"/>
                <a:ext cx="479265" cy="6764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93">
                <a:extLst>
                  <a:ext uri="{FF2B5EF4-FFF2-40B4-BE49-F238E27FC236}">
                    <a16:creationId xmlns:a16="http://schemas.microsoft.com/office/drawing/2014/main" id="{B32CA02C-0984-446C-B4B2-E7699AEE5D52}"/>
                  </a:ext>
                </a:extLst>
              </p:cNvPr>
              <p:cNvSpPr txBox="1"/>
              <p:nvPr/>
            </p:nvSpPr>
            <p:spPr>
              <a:xfrm>
                <a:off x="7749291" y="5141169"/>
                <a:ext cx="9326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20</a:t>
                </a:r>
              </a:p>
            </p:txBody>
          </p:sp>
          <p:sp>
            <p:nvSpPr>
              <p:cNvPr id="103" name="TextBox 93">
                <a:extLst>
                  <a:ext uri="{FF2B5EF4-FFF2-40B4-BE49-F238E27FC236}">
                    <a16:creationId xmlns:a16="http://schemas.microsoft.com/office/drawing/2014/main" id="{39208CCA-64B6-4621-A3A0-D965185B0BCB}"/>
                  </a:ext>
                </a:extLst>
              </p:cNvPr>
              <p:cNvSpPr txBox="1"/>
              <p:nvPr/>
            </p:nvSpPr>
            <p:spPr>
              <a:xfrm>
                <a:off x="8101509" y="5141169"/>
                <a:ext cx="9326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40</a:t>
                </a:r>
              </a:p>
            </p:txBody>
          </p:sp>
          <p:sp>
            <p:nvSpPr>
              <p:cNvPr id="104" name="TextBox 93">
                <a:extLst>
                  <a:ext uri="{FF2B5EF4-FFF2-40B4-BE49-F238E27FC236}">
                    <a16:creationId xmlns:a16="http://schemas.microsoft.com/office/drawing/2014/main" id="{AD255D07-324E-4D71-AB58-953F375E5454}"/>
                  </a:ext>
                </a:extLst>
              </p:cNvPr>
              <p:cNvSpPr txBox="1"/>
              <p:nvPr/>
            </p:nvSpPr>
            <p:spPr>
              <a:xfrm>
                <a:off x="8453726" y="5141169"/>
                <a:ext cx="9326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60</a:t>
                </a:r>
              </a:p>
            </p:txBody>
          </p:sp>
          <p:sp>
            <p:nvSpPr>
              <p:cNvPr id="105" name="TextBox 93">
                <a:extLst>
                  <a:ext uri="{FF2B5EF4-FFF2-40B4-BE49-F238E27FC236}">
                    <a16:creationId xmlns:a16="http://schemas.microsoft.com/office/drawing/2014/main" id="{2C599F97-F86F-4E16-A3D4-0F433CA4E7D5}"/>
                  </a:ext>
                </a:extLst>
              </p:cNvPr>
              <p:cNvSpPr txBox="1"/>
              <p:nvPr/>
            </p:nvSpPr>
            <p:spPr>
              <a:xfrm>
                <a:off x="8805944" y="5141169"/>
                <a:ext cx="9326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80</a:t>
                </a:r>
              </a:p>
            </p:txBody>
          </p:sp>
          <p:sp>
            <p:nvSpPr>
              <p:cNvPr id="106" name="TextBox 93">
                <a:extLst>
                  <a:ext uri="{FF2B5EF4-FFF2-40B4-BE49-F238E27FC236}">
                    <a16:creationId xmlns:a16="http://schemas.microsoft.com/office/drawing/2014/main" id="{EEB9179C-22B6-499D-8566-49BB26F7FC1C}"/>
                  </a:ext>
                </a:extLst>
              </p:cNvPr>
              <p:cNvSpPr txBox="1"/>
              <p:nvPr/>
            </p:nvSpPr>
            <p:spPr>
              <a:xfrm>
                <a:off x="9134848" y="5141169"/>
                <a:ext cx="13989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100</a:t>
                </a:r>
              </a:p>
            </p:txBody>
          </p:sp>
          <p:sp>
            <p:nvSpPr>
              <p:cNvPr id="107" name="TextBox 93">
                <a:extLst>
                  <a:ext uri="{FF2B5EF4-FFF2-40B4-BE49-F238E27FC236}">
                    <a16:creationId xmlns:a16="http://schemas.microsoft.com/office/drawing/2014/main" id="{B8BFD456-7CF9-4765-9DE5-9F02D280549E}"/>
                  </a:ext>
                </a:extLst>
              </p:cNvPr>
              <p:cNvSpPr txBox="1"/>
              <p:nvPr/>
            </p:nvSpPr>
            <p:spPr>
              <a:xfrm>
                <a:off x="9487067" y="5141169"/>
                <a:ext cx="13989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120</a:t>
                </a:r>
              </a:p>
            </p:txBody>
          </p:sp>
          <p:sp>
            <p:nvSpPr>
              <p:cNvPr id="108" name="TextBox 93">
                <a:extLst>
                  <a:ext uri="{FF2B5EF4-FFF2-40B4-BE49-F238E27FC236}">
                    <a16:creationId xmlns:a16="http://schemas.microsoft.com/office/drawing/2014/main" id="{AB8CB64E-13AE-4492-98C1-834141E41310}"/>
                  </a:ext>
                </a:extLst>
              </p:cNvPr>
              <p:cNvSpPr txBox="1"/>
              <p:nvPr/>
            </p:nvSpPr>
            <p:spPr>
              <a:xfrm>
                <a:off x="8629835" y="5141169"/>
                <a:ext cx="93260" cy="1094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en-US" sz="600" dirty="0"/>
                  <a:t>70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7443432" y="3339039"/>
                <a:ext cx="19734" cy="169454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800811" y="3348600"/>
                <a:ext cx="0" cy="1684982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8150721" y="3339039"/>
                <a:ext cx="24625" cy="1694543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500357" y="3339039"/>
                <a:ext cx="274" cy="1694543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858011" y="3339039"/>
                <a:ext cx="0" cy="1694543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9207921" y="3348600"/>
                <a:ext cx="30454" cy="1684982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9557830" y="3348600"/>
                <a:ext cx="0" cy="1709259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453014" y="5033582"/>
                <a:ext cx="2104816" cy="0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7463166" y="4623502"/>
                <a:ext cx="2094664" cy="0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453014" y="4200565"/>
                <a:ext cx="2104816" cy="0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7453298" y="3755749"/>
                <a:ext cx="2104532" cy="2478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443703" y="3345209"/>
                <a:ext cx="2094664" cy="0"/>
              </a:xfrm>
              <a:prstGeom prst="line">
                <a:avLst/>
              </a:prstGeom>
              <a:ln w="127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cxnSpLocks/>
                <a:stCxn id="203790" idx="0"/>
              </p:cNvCxnSpPr>
              <p:nvPr/>
            </p:nvCxnSpPr>
            <p:spPr>
              <a:xfrm flipV="1">
                <a:off x="8675550" y="3879058"/>
                <a:ext cx="916" cy="1233852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ot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7483892" y="4218230"/>
                <a:ext cx="946930" cy="200608"/>
              </a:xfrm>
              <a:prstGeom prst="rect">
                <a:avLst/>
              </a:prstGeom>
              <a:noFill/>
            </p:spPr>
            <p:txBody>
              <a:bodyPr wrap="square" lIns="0" tIns="0" rIns="0" rtlCol="0" anchor="ctr">
                <a:spAutoFit/>
              </a:bodyPr>
              <a:lstStyle/>
              <a:p>
                <a:pPr algn="l"/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</a:rPr>
                  <a:t>Other ICM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8231695" y="4272815"/>
                <a:ext cx="0" cy="785044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sysDot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0" idx="2"/>
              </p:cNvCxnSpPr>
              <p:nvPr/>
            </p:nvCxnSpPr>
            <p:spPr>
              <a:xfrm flipH="1">
                <a:off x="9061105" y="4087797"/>
                <a:ext cx="925281" cy="0"/>
              </a:xfrm>
              <a:prstGeom prst="line">
                <a:avLst/>
              </a:prstGeom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503626" y="3785519"/>
                <a:ext cx="1343440" cy="200608"/>
              </a:xfrm>
              <a:prstGeom prst="rect">
                <a:avLst/>
              </a:prstGeom>
              <a:noFill/>
            </p:spPr>
            <p:txBody>
              <a:bodyPr wrap="square" lIns="0" tIns="0" rIns="0" rtlCol="0" anchor="ctr">
                <a:spAutoFit/>
              </a:bodyPr>
              <a:lstStyle/>
              <a:p>
                <a:pPr algn="l"/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</a:rPr>
                  <a:t>BIOMONITOR </a:t>
                </a:r>
                <a:r>
                  <a:rPr lang="en-US" sz="800" dirty="0" err="1">
                    <a:solidFill>
                      <a:schemeClr val="bg1">
                        <a:lumMod val="50000"/>
                      </a:schemeClr>
                    </a:solidFill>
                  </a:rPr>
                  <a:t>IIIm</a:t>
                </a:r>
                <a:endParaRPr lang="en-US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106293" y="3570588"/>
              <a:ext cx="197710" cy="458328"/>
              <a:chOff x="6492697" y="4468690"/>
              <a:chExt cx="152400" cy="51353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568897" y="4468690"/>
                <a:ext cx="0" cy="509227"/>
              </a:xfrm>
              <a:prstGeom prst="line">
                <a:avLst/>
              </a:prstGeom>
              <a:ln w="38100" cap="rnd">
                <a:solidFill>
                  <a:srgbClr val="ADAD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568897" y="4468690"/>
                <a:ext cx="76200" cy="96489"/>
              </a:xfrm>
              <a:prstGeom prst="line">
                <a:avLst/>
              </a:prstGeom>
              <a:ln w="38100">
                <a:solidFill>
                  <a:srgbClr val="ADAD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6492697" y="4468690"/>
                <a:ext cx="76200" cy="102096"/>
              </a:xfrm>
              <a:prstGeom prst="line">
                <a:avLst/>
              </a:prstGeom>
              <a:ln w="38100">
                <a:solidFill>
                  <a:srgbClr val="ADAD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492697" y="4885739"/>
                <a:ext cx="76200" cy="96489"/>
              </a:xfrm>
              <a:prstGeom prst="line">
                <a:avLst/>
              </a:prstGeom>
              <a:ln w="38100">
                <a:solidFill>
                  <a:srgbClr val="ADAD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6568897" y="4879851"/>
                <a:ext cx="76200" cy="102096"/>
              </a:xfrm>
              <a:prstGeom prst="line">
                <a:avLst/>
              </a:prstGeom>
              <a:ln w="38100">
                <a:solidFill>
                  <a:srgbClr val="ADAD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Freihandform: Form 15">
            <a:extLst>
              <a:ext uri="{FF2B5EF4-FFF2-40B4-BE49-F238E27FC236}">
                <a16:creationId xmlns:a16="http://schemas.microsoft.com/office/drawing/2014/main" id="{897398F0-465A-43EB-BA48-2746CAB6B82F}"/>
              </a:ext>
            </a:extLst>
          </p:cNvPr>
          <p:cNvSpPr/>
          <p:nvPr/>
        </p:nvSpPr>
        <p:spPr>
          <a:xfrm flipV="1">
            <a:off x="614631" y="2755853"/>
            <a:ext cx="3467821" cy="897887"/>
          </a:xfrm>
          <a:custGeom>
            <a:avLst/>
            <a:gdLst>
              <a:gd name="connsiteX0" fmla="*/ 0 w 4629751"/>
              <a:gd name="connsiteY0" fmla="*/ 693019 h 693019"/>
              <a:gd name="connsiteX1" fmla="*/ 0 w 4629751"/>
              <a:gd name="connsiteY1" fmla="*/ 0 h 693019"/>
              <a:gd name="connsiteX2" fmla="*/ 4629751 w 4629751"/>
              <a:gd name="connsiteY2" fmla="*/ 0 h 693019"/>
              <a:gd name="connsiteX3" fmla="*/ 4629751 w 4629751"/>
              <a:gd name="connsiteY3" fmla="*/ 693019 h 6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9751" h="693019">
                <a:moveTo>
                  <a:pt x="0" y="693019"/>
                </a:moveTo>
                <a:lnTo>
                  <a:pt x="0" y="0"/>
                </a:lnTo>
                <a:lnTo>
                  <a:pt x="4629751" y="0"/>
                </a:lnTo>
                <a:lnTo>
                  <a:pt x="4629751" y="693019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61" name="Freihandform: Form 15">
            <a:extLst>
              <a:ext uri="{FF2B5EF4-FFF2-40B4-BE49-F238E27FC236}">
                <a16:creationId xmlns:a16="http://schemas.microsoft.com/office/drawing/2014/main" id="{897398F0-465A-43EB-BA48-2746CAB6B82F}"/>
              </a:ext>
            </a:extLst>
          </p:cNvPr>
          <p:cNvSpPr/>
          <p:nvPr/>
        </p:nvSpPr>
        <p:spPr>
          <a:xfrm>
            <a:off x="614632" y="2123037"/>
            <a:ext cx="3467820" cy="312983"/>
          </a:xfrm>
          <a:custGeom>
            <a:avLst/>
            <a:gdLst>
              <a:gd name="connsiteX0" fmla="*/ 0 w 4629751"/>
              <a:gd name="connsiteY0" fmla="*/ 693019 h 693019"/>
              <a:gd name="connsiteX1" fmla="*/ 0 w 4629751"/>
              <a:gd name="connsiteY1" fmla="*/ 0 h 693019"/>
              <a:gd name="connsiteX2" fmla="*/ 4629751 w 4629751"/>
              <a:gd name="connsiteY2" fmla="*/ 0 h 693019"/>
              <a:gd name="connsiteX3" fmla="*/ 4629751 w 4629751"/>
              <a:gd name="connsiteY3" fmla="*/ 693019 h 6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9751" h="693019">
                <a:moveTo>
                  <a:pt x="0" y="693019"/>
                </a:moveTo>
                <a:lnTo>
                  <a:pt x="0" y="0"/>
                </a:lnTo>
                <a:lnTo>
                  <a:pt x="4629751" y="0"/>
                </a:lnTo>
                <a:lnTo>
                  <a:pt x="4629751" y="693019"/>
                </a:lnTo>
              </a:path>
            </a:pathLst>
          </a:custGeom>
          <a:ln w="1270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62" name="TextBox 203799"/>
          <p:cNvSpPr txBox="1"/>
          <p:nvPr/>
        </p:nvSpPr>
        <p:spPr>
          <a:xfrm>
            <a:off x="1728115" y="3779608"/>
            <a:ext cx="1337699" cy="2808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4290" rtlCol="0" anchor="t">
            <a:spAutoFit/>
          </a:bodyPr>
          <a:lstStyle/>
          <a:p>
            <a:pPr marL="66675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Fractal coated electrodes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enlarge sensing surface</a:t>
            </a:r>
          </a:p>
        </p:txBody>
      </p:sp>
      <p:sp>
        <p:nvSpPr>
          <p:cNvPr id="63" name="Ellipse 5"/>
          <p:cNvSpPr/>
          <p:nvPr/>
        </p:nvSpPr>
        <p:spPr>
          <a:xfrm>
            <a:off x="774825" y="3200072"/>
            <a:ext cx="907350" cy="90734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1" r="-42594" b="-425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119"/>
          <p:cNvSpPr txBox="1"/>
          <p:nvPr/>
        </p:nvSpPr>
        <p:spPr>
          <a:xfrm rot="10800000" flipV="1">
            <a:off x="774825" y="2015315"/>
            <a:ext cx="1693819" cy="215444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txBody>
          <a:bodyPr wrap="square" lIns="27000" tIns="0" rIns="27000" bIns="0" rtlCol="0" anchor="ctr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BIOvector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(70 mm)</a:t>
            </a:r>
          </a:p>
        </p:txBody>
      </p:sp>
      <p:sp>
        <p:nvSpPr>
          <p:cNvPr id="14" name="Ellipse 13"/>
          <p:cNvSpPr/>
          <p:nvPr/>
        </p:nvSpPr>
        <p:spPr>
          <a:xfrm>
            <a:off x="4055662" y="2729063"/>
            <a:ext cx="53579" cy="53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589627" y="2731000"/>
            <a:ext cx="53579" cy="53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>
            <a:hlinkClick r:id="rId7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Inhaltsplatzhalter 12">
            <a:extLst>
              <a:ext uri="{FF2B5EF4-FFF2-40B4-BE49-F238E27FC236}">
                <a16:creationId xmlns:a16="http://schemas.microsoft.com/office/drawing/2014/main" id="{751A9DFF-DAF1-43B6-86E0-300EF317486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94932263"/>
              </p:ext>
            </p:extLst>
          </p:nvPr>
        </p:nvGraphicFramePr>
        <p:xfrm>
          <a:off x="654067" y="2081263"/>
          <a:ext cx="2455286" cy="238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A91126B-5652-4ABF-B133-4CE8573DC1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2830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AAEFD60-24AA-4BD5-9CFB-FE26A25A32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0" b="1" dirty="0">
              <a:solidFill>
                <a:prstClr val="white"/>
              </a:solidFill>
              <a:sym typeface="Verdana" panose="020B060403050404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0519" y="175887"/>
            <a:ext cx="8632031" cy="514859"/>
          </a:xfrm>
        </p:spPr>
        <p:txBody>
          <a:bodyPr>
            <a:normAutofit/>
          </a:bodyPr>
          <a:lstStyle/>
          <a:p>
            <a:r>
              <a:rPr lang="en-US" dirty="0"/>
              <a:t>Stab</a:t>
            </a:r>
            <a:r>
              <a:rPr lang="cs-CZ" dirty="0" err="1"/>
              <a:t>ilní</a:t>
            </a:r>
            <a:r>
              <a:rPr lang="cs-CZ" dirty="0"/>
              <a:t> amplituda </a:t>
            </a:r>
            <a:r>
              <a:rPr lang="en-US" dirty="0"/>
              <a:t>R-</a:t>
            </a:r>
            <a:r>
              <a:rPr lang="cs-CZ" dirty="0"/>
              <a:t>vlny</a:t>
            </a:r>
            <a:r>
              <a:rPr lang="en-US" dirty="0"/>
              <a:t> 0.7 mV</a:t>
            </a:r>
            <a:r>
              <a:rPr lang="en-US" baseline="30000" dirty="0"/>
              <a:t>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2332" y="4810125"/>
            <a:ext cx="3984918" cy="213750"/>
          </a:xfrm>
        </p:spPr>
        <p:txBody>
          <a:bodyPr/>
          <a:lstStyle/>
          <a:p>
            <a:r>
              <a:rPr lang="en-US" dirty="0"/>
              <a:t>1 </a:t>
            </a:r>
            <a:r>
              <a:rPr lang="nl-NL" altLang="de-DE" dirty="0"/>
              <a:t>Lovibond S et al. </a:t>
            </a:r>
            <a:r>
              <a:rPr lang="en-US" dirty="0"/>
              <a:t>The BIO|CONCEPT.BIOMONITOR III study: Sensing performance and Home Monitoring transmission success of a new miniaturized Implantable Cardiac Monitor; AP19-00775 – 12th Asia Pacific Heart Rhythm Society Scientific Session: Bangkok 24-27 October 2019.</a:t>
            </a:r>
          </a:p>
        </p:txBody>
      </p:sp>
      <p:sp>
        <p:nvSpPr>
          <p:cNvPr id="30" name="Rechteck 29"/>
          <p:cNvSpPr/>
          <p:nvPr/>
        </p:nvSpPr>
        <p:spPr>
          <a:xfrm>
            <a:off x="860266" y="2040197"/>
            <a:ext cx="2179547" cy="1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Mean R-wave amplitude (+SD) in mV</a:t>
            </a:r>
          </a:p>
        </p:txBody>
      </p: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F66090CC-6C89-4DC2-BF0B-BAC74DFB52F1}"/>
              </a:ext>
            </a:extLst>
          </p:cNvPr>
          <p:cNvSpPr/>
          <p:nvPr/>
        </p:nvSpPr>
        <p:spPr>
          <a:xfrm>
            <a:off x="340519" y="1538244"/>
            <a:ext cx="4800600" cy="2976719"/>
          </a:xfrm>
          <a:custGeom>
            <a:avLst/>
            <a:gdLst>
              <a:gd name="connsiteX0" fmla="*/ 0 w 8534400"/>
              <a:gd name="connsiteY0" fmla="*/ 0 h 4606834"/>
              <a:gd name="connsiteX1" fmla="*/ 8534400 w 8534400"/>
              <a:gd name="connsiteY1" fmla="*/ 0 h 4606834"/>
              <a:gd name="connsiteX2" fmla="*/ 8534400 w 8534400"/>
              <a:gd name="connsiteY2" fmla="*/ 4606834 h 460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4400" h="4606834">
                <a:moveTo>
                  <a:pt x="0" y="0"/>
                </a:moveTo>
                <a:lnTo>
                  <a:pt x="8534400" y="0"/>
                </a:lnTo>
                <a:lnTo>
                  <a:pt x="8534400" y="4606834"/>
                </a:lnTo>
              </a:path>
            </a:pathLst>
          </a:custGeom>
          <a:ln w="19050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 sz="1000">
              <a:solidFill>
                <a:srgbClr val="00234C"/>
              </a:solidFill>
            </a:endParaRPr>
          </a:p>
        </p:txBody>
      </p:sp>
      <p:sp>
        <p:nvSpPr>
          <p:cNvPr id="95" name="Content Placeholder 1">
            <a:extLst>
              <a:ext uri="{FF2B5EF4-FFF2-40B4-BE49-F238E27FC236}">
                <a16:creationId xmlns:a16="http://schemas.microsoft.com/office/drawing/2014/main" id="{E377B6E4-B060-48DD-8961-9DD822AAD1D7}"/>
              </a:ext>
            </a:extLst>
          </p:cNvPr>
          <p:cNvSpPr txBox="1">
            <a:spLocks/>
          </p:cNvSpPr>
          <p:nvPr/>
        </p:nvSpPr>
        <p:spPr>
          <a:xfrm>
            <a:off x="315602" y="794464"/>
            <a:ext cx="3107531" cy="977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93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spcBef>
                <a:spcPts val="900"/>
              </a:spcBef>
            </a:pPr>
            <a:r>
              <a:rPr lang="cs-CZ" sz="1400" dirty="0"/>
              <a:t>Průměrná amplituda R vlny </a:t>
            </a:r>
            <a:r>
              <a:rPr lang="en-US" sz="1400" dirty="0"/>
              <a:t>0.7 mV (n=44)</a:t>
            </a:r>
          </a:p>
          <a:p>
            <a:pPr lvl="2" algn="just">
              <a:spcBef>
                <a:spcPts val="900"/>
              </a:spcBef>
            </a:pPr>
            <a:r>
              <a:rPr lang="en-US" sz="1400" dirty="0"/>
              <a:t>Stab</a:t>
            </a:r>
            <a:r>
              <a:rPr lang="cs-CZ" sz="1400" dirty="0" err="1"/>
              <a:t>ilní</a:t>
            </a:r>
            <a:r>
              <a:rPr lang="cs-CZ" sz="1400" dirty="0"/>
              <a:t> amplituda R vlny v průběhu prvních 4  týdnech</a:t>
            </a:r>
            <a:endParaRPr lang="en-US" sz="1400" dirty="0"/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7AAC45C2-84A2-4FB1-9955-BE723C8D88C4}"/>
              </a:ext>
            </a:extLst>
          </p:cNvPr>
          <p:cNvSpPr/>
          <p:nvPr/>
        </p:nvSpPr>
        <p:spPr>
          <a:xfrm>
            <a:off x="1424744" y="4278936"/>
            <a:ext cx="1344923" cy="12311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800" dirty="0">
                <a:solidFill>
                  <a:srgbClr val="8B8B8B"/>
                </a:solidFill>
              </a:rPr>
              <a:t>Week of HM data after injection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CBE7EE-3424-4941-900D-BDED37D63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94D373-D88A-4DEE-9F52-75F3585F7BC2}" type="slidenum">
              <a:rPr lang="en-US" smtClean="0">
                <a:solidFill>
                  <a:srgbClr val="8B8B8B"/>
                </a:solidFill>
              </a:rPr>
              <a:pPr/>
              <a:t>9</a:t>
            </a:fld>
            <a:endParaRPr lang="en-US" dirty="0">
              <a:solidFill>
                <a:srgbClr val="8B8B8B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175860" y="2428132"/>
            <a:ext cx="1813328" cy="1624389"/>
            <a:chOff x="4652724" y="3045858"/>
            <a:chExt cx="2319972" cy="244863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696285" y="3118675"/>
              <a:ext cx="79907" cy="809038"/>
              <a:chOff x="1556109" y="3033080"/>
              <a:chExt cx="148282" cy="809038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V="1">
                <a:off x="1628940" y="3033080"/>
                <a:ext cx="2621" cy="80903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556109" y="3033080"/>
                <a:ext cx="148282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pieren 4"/>
            <p:cNvGrpSpPr/>
            <p:nvPr/>
          </p:nvGrpSpPr>
          <p:grpSpPr>
            <a:xfrm>
              <a:off x="5410510" y="3045858"/>
              <a:ext cx="79907" cy="798073"/>
              <a:chOff x="2958490" y="2960263"/>
              <a:chExt cx="148282" cy="798072"/>
            </a:xfrm>
          </p:grpSpPr>
          <p:cxnSp>
            <p:nvCxnSpPr>
              <p:cNvPr id="70" name="Straight Connector 69"/>
              <p:cNvCxnSpPr>
                <a:cxnSpLocks/>
              </p:cNvCxnSpPr>
              <p:nvPr/>
            </p:nvCxnSpPr>
            <p:spPr>
              <a:xfrm flipV="1">
                <a:off x="3031605" y="2960263"/>
                <a:ext cx="2052" cy="798072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2958490" y="2960263"/>
                <a:ext cx="148282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6127576" y="3078131"/>
              <a:ext cx="79907" cy="762687"/>
              <a:chOff x="4354285" y="2992536"/>
              <a:chExt cx="148282" cy="762687"/>
            </a:xfrm>
          </p:grpSpPr>
          <p:cxnSp>
            <p:nvCxnSpPr>
              <p:cNvPr id="71" name="Straight Connector 70"/>
              <p:cNvCxnSpPr>
                <a:cxnSpLocks/>
              </p:cNvCxnSpPr>
              <p:nvPr/>
            </p:nvCxnSpPr>
            <p:spPr>
              <a:xfrm flipV="1">
                <a:off x="4427657" y="2992536"/>
                <a:ext cx="1539" cy="762687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4354285" y="2992536"/>
                <a:ext cx="148282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uppieren 2"/>
            <p:cNvGrpSpPr/>
            <p:nvPr/>
          </p:nvGrpSpPr>
          <p:grpSpPr>
            <a:xfrm>
              <a:off x="6843759" y="3048844"/>
              <a:ext cx="79907" cy="791974"/>
              <a:chOff x="5758625" y="2963249"/>
              <a:chExt cx="148282" cy="791974"/>
            </a:xfrm>
          </p:grpSpPr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flipV="1">
                <a:off x="5832766" y="2963249"/>
                <a:ext cx="0" cy="791974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758625" y="2963249"/>
                <a:ext cx="148282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hteck: obere Ecken abgerundet 35">
              <a:extLst>
                <a:ext uri="{FF2B5EF4-FFF2-40B4-BE49-F238E27FC236}">
                  <a16:creationId xmlns:a16="http://schemas.microsoft.com/office/drawing/2014/main" id="{E4EE8C12-D1E3-4E95-925D-DACF49505670}"/>
                </a:ext>
              </a:extLst>
            </p:cNvPr>
            <p:cNvSpPr/>
            <p:nvPr/>
          </p:nvSpPr>
          <p:spPr>
            <a:xfrm>
              <a:off x="4652724" y="3924532"/>
              <a:ext cx="168441" cy="1569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3" name="Rechteck: obere Ecken abgerundet 36">
              <a:extLst>
                <a:ext uri="{FF2B5EF4-FFF2-40B4-BE49-F238E27FC236}">
                  <a16:creationId xmlns:a16="http://schemas.microsoft.com/office/drawing/2014/main" id="{1B671E18-16CA-4F9A-BD5E-5B18089CD03E}"/>
                </a:ext>
              </a:extLst>
            </p:cNvPr>
            <p:cNvSpPr/>
            <p:nvPr/>
          </p:nvSpPr>
          <p:spPr>
            <a:xfrm>
              <a:off x="5371557" y="3846531"/>
              <a:ext cx="168441" cy="164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4" name="Rechteck: obere Ecken abgerundet 37">
              <a:extLst>
                <a:ext uri="{FF2B5EF4-FFF2-40B4-BE49-F238E27FC236}">
                  <a16:creationId xmlns:a16="http://schemas.microsoft.com/office/drawing/2014/main" id="{3068C9F4-2231-47F2-8911-EFAE1574335A}"/>
                </a:ext>
              </a:extLst>
            </p:cNvPr>
            <p:cNvSpPr/>
            <p:nvPr/>
          </p:nvSpPr>
          <p:spPr>
            <a:xfrm>
              <a:off x="6082894" y="3847602"/>
              <a:ext cx="168441" cy="1646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6" name="Rechteck: obere Ecken abgerundet 38">
              <a:extLst>
                <a:ext uri="{FF2B5EF4-FFF2-40B4-BE49-F238E27FC236}">
                  <a16:creationId xmlns:a16="http://schemas.microsoft.com/office/drawing/2014/main" id="{9D822B1A-9037-48F1-8A09-B6CB0C9EEC06}"/>
                </a:ext>
              </a:extLst>
            </p:cNvPr>
            <p:cNvSpPr/>
            <p:nvPr/>
          </p:nvSpPr>
          <p:spPr>
            <a:xfrm>
              <a:off x="6804255" y="3848690"/>
              <a:ext cx="168441" cy="16457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52" name="Rectangle 51">
            <a:hlinkClick r:id="rId7" action="ppaction://hlinksldjump"/>
          </p:cNvPr>
          <p:cNvSpPr/>
          <p:nvPr/>
        </p:nvSpPr>
        <p:spPr>
          <a:xfrm>
            <a:off x="7740712" y="4615995"/>
            <a:ext cx="1403288" cy="527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8" t="41374" r="22328" b="21483"/>
          <a:stretch/>
        </p:blipFill>
        <p:spPr bwMode="auto">
          <a:xfrm>
            <a:off x="4219574" y="1480662"/>
            <a:ext cx="4438651" cy="27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674811" y="1121476"/>
            <a:ext cx="161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Viditelnost P vlny</a:t>
            </a:r>
          </a:p>
        </p:txBody>
      </p:sp>
    </p:spTree>
    <p:extLst>
      <p:ext uri="{BB962C8B-B14F-4D97-AF65-F5344CB8AC3E}">
        <p14:creationId xmlns:p14="http://schemas.microsoft.com/office/powerpoint/2010/main" val="793056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GhtPvv9s47uY1PxIj6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fmTiZ2_pkz0QJwPnYV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zErJAW1HPIYmRJ1Tfp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qCfZcP4K_zyYDxorU2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705.jQ_jq2RXYBjzWD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30bGynk19ooFThiVTFrQ"/>
</p:tagLst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983</Words>
  <Application>Microsoft Office PowerPoint</Application>
  <PresentationFormat>On-screen Show (16:9)</PresentationFormat>
  <Paragraphs>174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Wingdings</vt:lpstr>
      <vt:lpstr>Calibri</vt:lpstr>
      <vt:lpstr>Verdana</vt:lpstr>
      <vt:lpstr>Arial</vt:lpstr>
      <vt:lpstr>Medical</vt:lpstr>
      <vt:lpstr>think-cell Folie</vt:lpstr>
      <vt:lpstr>BIOMONITOR IIIm  indikace, implantace, výsledky pracoviště</vt:lpstr>
      <vt:lpstr>PowerPoint Presentation</vt:lpstr>
      <vt:lpstr>I. Indikace</vt:lpstr>
      <vt:lpstr>PowerPoint Presentation</vt:lpstr>
      <vt:lpstr>II. Implantace</vt:lpstr>
      <vt:lpstr>Implantace </vt:lpstr>
      <vt:lpstr>Technika implantace </vt:lpstr>
      <vt:lpstr>BIOvector</vt:lpstr>
      <vt:lpstr>Stabilní amplituda R-vlny 0.7 mV1</vt:lpstr>
      <vt:lpstr>Algoritmus RhythmCheck</vt:lpstr>
      <vt:lpstr>5 automatických spouštěčů detekce arytmií</vt:lpstr>
      <vt:lpstr>III. Zkušenosti pracoviště</vt:lpstr>
      <vt:lpstr>Počet implantovaných ILR 2016-2021</vt:lpstr>
      <vt:lpstr>PowerPoint Presentation</vt:lpstr>
      <vt:lpstr>PowerPoint Presentation</vt:lpstr>
      <vt:lpstr>Home Monitoring Biomonitor 2-AF, III, IIIm</vt:lpstr>
      <vt:lpstr>PowerPoint Presentation</vt:lpstr>
      <vt:lpstr>PowerPoint Presentation</vt:lpstr>
      <vt:lpstr>PowerPoint Presentation</vt:lpstr>
      <vt:lpstr>Diagnostika ektopických stahů</vt:lpstr>
      <vt:lpstr>Manažment pacienta po implantaci</vt:lpstr>
      <vt:lpstr>ProgramConsult  Pro každou indikaci existuje kombinace předem nastavených parametrů detekce FIBRILACE SÍNÍ</vt:lpstr>
      <vt:lpstr>Pacientský hardware</vt:lpstr>
      <vt:lpstr>Multidisciplinární přístup + HOME MONITORING !!!</vt:lpstr>
      <vt:lpstr>ZÁVĚR – IMPLANTABILNÍ SRDEČNÍ MONITORY</vt:lpstr>
      <vt:lpstr>Jaký by měl být „ideální“ ILR?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CMP-AF_monitorace</dc:title>
  <dc:creator>MT</dc:creator>
  <cp:lastModifiedBy>GT3</cp:lastModifiedBy>
  <cp:revision>1219</cp:revision>
  <dcterms:created xsi:type="dcterms:W3CDTF">2015-11-01T18:08:10Z</dcterms:created>
  <dcterms:modified xsi:type="dcterms:W3CDTF">2021-11-08T09:17:57Z</dcterms:modified>
</cp:coreProperties>
</file>