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84" r:id="rId2"/>
    <p:sldId id="430" r:id="rId3"/>
    <p:sldId id="590" r:id="rId4"/>
    <p:sldId id="588" r:id="rId5"/>
    <p:sldId id="587" r:id="rId6"/>
    <p:sldId id="942" r:id="rId7"/>
    <p:sldId id="944" r:id="rId8"/>
    <p:sldId id="589" r:id="rId9"/>
    <p:sldId id="943" r:id="rId10"/>
    <p:sldId id="591" r:id="rId11"/>
    <p:sldId id="416" r:id="rId12"/>
    <p:sldId id="417" r:id="rId13"/>
    <p:sldId id="418" r:id="rId14"/>
    <p:sldId id="401" r:id="rId15"/>
    <p:sldId id="573" r:id="rId16"/>
    <p:sldId id="941" r:id="rId17"/>
    <p:sldId id="940" r:id="rId18"/>
    <p:sldId id="599" r:id="rId19"/>
    <p:sldId id="604" r:id="rId20"/>
    <p:sldId id="601" r:id="rId21"/>
    <p:sldId id="823" r:id="rId22"/>
    <p:sldId id="602" r:id="rId23"/>
    <p:sldId id="603" r:id="rId24"/>
    <p:sldId id="605" r:id="rId25"/>
    <p:sldId id="824" r:id="rId26"/>
    <p:sldId id="825" r:id="rId27"/>
    <p:sldId id="826" r:id="rId28"/>
    <p:sldId id="595" r:id="rId29"/>
    <p:sldId id="828" r:id="rId30"/>
    <p:sldId id="827" r:id="rId31"/>
    <p:sldId id="829" r:id="rId32"/>
    <p:sldId id="594" r:id="rId33"/>
    <p:sldId id="925" r:id="rId34"/>
    <p:sldId id="926" r:id="rId35"/>
    <p:sldId id="908" r:id="rId36"/>
    <p:sldId id="928" r:id="rId37"/>
    <p:sldId id="927" r:id="rId38"/>
    <p:sldId id="931" r:id="rId39"/>
    <p:sldId id="930" r:id="rId40"/>
    <p:sldId id="934" r:id="rId41"/>
    <p:sldId id="559" r:id="rId42"/>
    <p:sldId id="560" r:id="rId43"/>
    <p:sldId id="946" r:id="rId44"/>
    <p:sldId id="947" r:id="rId45"/>
    <p:sldId id="830" r:id="rId46"/>
    <p:sldId id="935" r:id="rId47"/>
    <p:sldId id="945" r:id="rId48"/>
    <p:sldId id="936" r:id="rId49"/>
    <p:sldId id="937" r:id="rId50"/>
    <p:sldId id="950" r:id="rId51"/>
    <p:sldId id="551" r:id="rId52"/>
    <p:sldId id="571" r:id="rId53"/>
    <p:sldId id="557" r:id="rId54"/>
    <p:sldId id="552" r:id="rId55"/>
    <p:sldId id="558" r:id="rId56"/>
    <p:sldId id="553" r:id="rId57"/>
    <p:sldId id="554" r:id="rId58"/>
    <p:sldId id="593" r:id="rId59"/>
    <p:sldId id="948" r:id="rId60"/>
    <p:sldId id="561" r:id="rId61"/>
    <p:sldId id="562" r:id="rId62"/>
    <p:sldId id="566" r:id="rId63"/>
    <p:sldId id="949" r:id="rId64"/>
    <p:sldId id="596" r:id="rId65"/>
    <p:sldId id="597" r:id="rId66"/>
    <p:sldId id="598" r:id="rId67"/>
    <p:sldId id="586" r:id="rId6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6666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412" autoAdjust="0"/>
    <p:restoredTop sz="86905" autoAdjust="0"/>
  </p:normalViewPr>
  <p:slideViewPr>
    <p:cSldViewPr>
      <p:cViewPr varScale="1">
        <p:scale>
          <a:sx n="108" d="100"/>
          <a:sy n="108" d="100"/>
        </p:scale>
        <p:origin x="1685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2C609B6-C8FC-4379-B24B-EA7FC7B719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E0AE21-05EE-422B-81AE-9E4046D6C4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A3F3FD4-49DB-4C30-8F4D-996CFA9DEC3E}" type="datetimeFigureOut">
              <a:rPr lang="cs-CZ"/>
              <a:pPr>
                <a:defRPr/>
              </a:pPr>
              <a:t>07.11.2021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639FA4EF-3188-4F05-AFF0-5307163382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2415750-D5F8-40A4-8EE0-E0FFA5227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12298E-48C1-450C-A736-D4EF701FC5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A81234-1F7F-406F-9350-B91FC4F2E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32FAF0-587F-41CE-94CC-1D221393002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2FAF0-587F-41CE-94CC-1D2213930025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989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2FAF0-587F-41CE-94CC-1D2213930025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914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Association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MV prolaps </a:t>
            </a:r>
            <a:r>
              <a:rPr lang="cs-CZ" dirty="0" err="1"/>
              <a:t>app</a:t>
            </a:r>
            <a:r>
              <a:rPr lang="cs-CZ" dirty="0"/>
              <a:t> 25% </a:t>
            </a:r>
            <a:r>
              <a:rPr lang="cs-CZ" dirty="0" err="1"/>
              <a:t>undergoing</a:t>
            </a:r>
            <a:r>
              <a:rPr lang="cs-CZ" dirty="0"/>
              <a:t> PM </a:t>
            </a:r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prolaps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FA58A0-474E-4A84-844A-E2B535DCE5C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55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C80E-0D77-474E-9405-0243359BC93F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791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0654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107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8945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6354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5551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3111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5246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816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3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1238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145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DFF53DC-713D-459A-898C-BAFADEE95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F441580-3EDA-48C4-BB88-E233A86C5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8" name="Picture 7" descr="sleid d">
            <a:extLst>
              <a:ext uri="{FF2B5EF4-FFF2-40B4-BE49-F238E27FC236}">
                <a16:creationId xmlns:a16="http://schemas.microsoft.com/office/drawing/2014/main" id="{AEE22285-D7FC-4289-B641-95E1D2DCCE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ti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5.mp4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A0275FE1-E96F-4C60-B37A-F04E199FB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05" y="501973"/>
            <a:ext cx="8713787" cy="1173669"/>
          </a:xfrm>
        </p:spPr>
        <p:txBody>
          <a:bodyPr/>
          <a:lstStyle/>
          <a:p>
            <a:r>
              <a:rPr lang="cs-CZ" altLang="cs-CZ" sz="6000" dirty="0"/>
              <a:t>EKG kvíz I.</a:t>
            </a:r>
          </a:p>
        </p:txBody>
      </p:sp>
      <p:sp>
        <p:nvSpPr>
          <p:cNvPr id="2051" name="Podnadpis 2">
            <a:extLst>
              <a:ext uri="{FF2B5EF4-FFF2-40B4-BE49-F238E27FC236}">
                <a16:creationId xmlns:a16="http://schemas.microsoft.com/office/drawing/2014/main" id="{5A16FF49-20E5-406B-B486-E28C16B92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9" y="5373216"/>
            <a:ext cx="6400800" cy="601167"/>
          </a:xfrm>
        </p:spPr>
        <p:txBody>
          <a:bodyPr/>
          <a:lstStyle/>
          <a:p>
            <a:r>
              <a:rPr lang="cs-CZ" altLang="cs-CZ" sz="2400" dirty="0"/>
              <a:t>Doc. MUDr. P. Peichl, Ph.D.</a:t>
            </a:r>
          </a:p>
        </p:txBody>
      </p:sp>
      <p:pic>
        <p:nvPicPr>
          <p:cNvPr id="4" name="Picture 2" descr="L:\To be distributed\SJM SVT training\ICSignals final\kant-518.jpg">
            <a:extLst>
              <a:ext uri="{FF2B5EF4-FFF2-40B4-BE49-F238E27FC236}">
                <a16:creationId xmlns:a16="http://schemas.microsoft.com/office/drawing/2014/main" id="{E0ED032C-93EF-4F3C-869A-1BC3CB22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8" y="2270451"/>
            <a:ext cx="5099322" cy="308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442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03D3B-D3D1-4E25-B275-5D0D6F2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cs-CZ" sz="3200" dirty="0"/>
              <a:t>20-letý mladík bez </a:t>
            </a:r>
            <a:r>
              <a:rPr lang="cs-CZ" sz="3200" dirty="0" err="1"/>
              <a:t>org</a:t>
            </a:r>
            <a:r>
              <a:rPr lang="cs-CZ" sz="3200" dirty="0"/>
              <a:t>. nálezu na srdci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1525AD-D267-426B-B195-4CF7167C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27530"/>
          </a:xfr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D6B810A-603E-4D55-A965-5D121005747B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Flutter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síní				C. SVT na podkladě přídatné dráhy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	Atypická AVNRT			D. Fokální síňová tachykardie</a:t>
            </a:r>
          </a:p>
        </p:txBody>
      </p:sp>
    </p:spTree>
    <p:extLst>
      <p:ext uri="{BB962C8B-B14F-4D97-AF65-F5344CB8AC3E}">
        <p14:creationId xmlns:p14="http://schemas.microsoft.com/office/powerpoint/2010/main" val="351335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03D3B-D3D1-4E25-B275-5D0D6F2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cs-CZ" sz="3200" dirty="0"/>
              <a:t>20-letý mladík bez </a:t>
            </a:r>
            <a:r>
              <a:rPr lang="cs-CZ" sz="3200" dirty="0" err="1"/>
              <a:t>org</a:t>
            </a:r>
            <a:r>
              <a:rPr lang="cs-CZ" sz="3200" dirty="0"/>
              <a:t>. nálezu na srdci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1525AD-D267-426B-B195-4CF7167C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27530"/>
          </a:xfr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D6B810A-603E-4D55-A965-5D121005747B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Flutter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síní				C. SVT na podkladě přídatné dráhy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	Atypická AVNRT			D. Fokální síňová tachykardie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F5283B0-76DF-4C8F-B563-1A20FFAACFC6}"/>
              </a:ext>
            </a:extLst>
          </p:cNvPr>
          <p:cNvCxnSpPr>
            <a:cxnSpLocks/>
          </p:cNvCxnSpPr>
          <p:nvPr/>
        </p:nvCxnSpPr>
        <p:spPr>
          <a:xfrm flipH="1">
            <a:off x="1115616" y="2204864"/>
            <a:ext cx="216024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Petr2\Documents\Publikace\Kniha Vojacek KT vs SVT\Final pictures\8 Dif dg SVT.jpg">
            <a:extLst>
              <a:ext uri="{FF2B5EF4-FFF2-40B4-BE49-F238E27FC236}">
                <a16:creationId xmlns:a16="http://schemas.microsoft.com/office/drawing/2014/main" id="{F2353D26-C20A-4B41-8C18-5AD4EC88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860032" cy="488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22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03D3B-D3D1-4E25-B275-5D0D6F2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sz="3600" dirty="0"/>
              <a:t>P vlna je </a:t>
            </a:r>
            <a:r>
              <a:rPr lang="cs-CZ" sz="3600" dirty="0" err="1"/>
              <a:t>bifasická</a:t>
            </a:r>
            <a:r>
              <a:rPr lang="cs-CZ" sz="3600" dirty="0"/>
              <a:t> a pozitivní ve spodních svodech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21525AD-D267-426B-B195-4CF7167C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1" b="51128"/>
          <a:stretch/>
        </p:blipFill>
        <p:spPr>
          <a:xfrm>
            <a:off x="0" y="1268760"/>
            <a:ext cx="9144000" cy="4680520"/>
          </a:xfr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F5283B0-76DF-4C8F-B563-1A20FFAACFC6}"/>
              </a:ext>
            </a:extLst>
          </p:cNvPr>
          <p:cNvCxnSpPr>
            <a:cxnSpLocks/>
          </p:cNvCxnSpPr>
          <p:nvPr/>
        </p:nvCxnSpPr>
        <p:spPr>
          <a:xfrm flipH="1">
            <a:off x="3059832" y="3212976"/>
            <a:ext cx="216024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641E19C-73CB-4BFA-9283-68649880DCEC}"/>
              </a:ext>
            </a:extLst>
          </p:cNvPr>
          <p:cNvCxnSpPr/>
          <p:nvPr/>
        </p:nvCxnSpPr>
        <p:spPr>
          <a:xfrm>
            <a:off x="2843808" y="1268760"/>
            <a:ext cx="144016" cy="4680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B1125DD4-6EFA-4452-9EF6-7879D55A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4" t="752" r="27324" b="51153"/>
          <a:stretch/>
        </p:blipFill>
        <p:spPr bwMode="auto">
          <a:xfrm>
            <a:off x="4860032" y="1343199"/>
            <a:ext cx="4608513" cy="460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5716837E-0FB5-45BE-8745-FEA5B9986140}"/>
              </a:ext>
            </a:extLst>
          </p:cNvPr>
          <p:cNvGrpSpPr/>
          <p:nvPr/>
        </p:nvGrpSpPr>
        <p:grpSpPr>
          <a:xfrm>
            <a:off x="2987824" y="1700808"/>
            <a:ext cx="288032" cy="3968824"/>
            <a:chOff x="2987824" y="1772816"/>
            <a:chExt cx="288032" cy="3968824"/>
          </a:xfrm>
        </p:grpSpPr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3945ADC-A1F2-4CC8-A9BB-B26D64C02BD0}"/>
                </a:ext>
              </a:extLst>
            </p:cNvPr>
            <p:cNvCxnSpPr/>
            <p:nvPr/>
          </p:nvCxnSpPr>
          <p:spPr>
            <a:xfrm>
              <a:off x="2987824" y="1772816"/>
              <a:ext cx="0" cy="39604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58898787-43DD-4987-B4C6-9F6414363729}"/>
                </a:ext>
              </a:extLst>
            </p:cNvPr>
            <p:cNvCxnSpPr/>
            <p:nvPr/>
          </p:nvCxnSpPr>
          <p:spPr>
            <a:xfrm>
              <a:off x="3275856" y="1781200"/>
              <a:ext cx="0" cy="396044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0A1D743-498E-438E-9524-CA5D8511CD48}"/>
              </a:ext>
            </a:extLst>
          </p:cNvPr>
          <p:cNvCxnSpPr>
            <a:cxnSpLocks/>
          </p:cNvCxnSpPr>
          <p:nvPr/>
        </p:nvCxnSpPr>
        <p:spPr>
          <a:xfrm flipH="1">
            <a:off x="6156176" y="1484784"/>
            <a:ext cx="216024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C374A16-1D12-4512-8F20-9B50400EB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1" b="51128"/>
          <a:stretch/>
        </p:blipFill>
        <p:spPr bwMode="auto">
          <a:xfrm>
            <a:off x="35496" y="2022191"/>
            <a:ext cx="91440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Nadpis 1">
            <a:extLst>
              <a:ext uri="{FF2B5EF4-FFF2-40B4-BE49-F238E27FC236}">
                <a16:creationId xmlns:a16="http://schemas.microsoft.com/office/drawing/2014/main" id="{32247C10-0935-45C9-B63D-A0A9328DF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28" y="363396"/>
            <a:ext cx="5081067" cy="1143000"/>
          </a:xfrm>
        </p:spPr>
        <p:txBody>
          <a:bodyPr/>
          <a:lstStyle/>
          <a:p>
            <a:r>
              <a:rPr lang="cs-CZ" altLang="cs-CZ" dirty="0"/>
              <a:t>Morfologie P vlny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65351DC6-A4A3-4C2E-9CE5-5CEDBE870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732" y="1506396"/>
            <a:ext cx="6562725" cy="452596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dirty="0" err="1"/>
              <a:t>Kistler</a:t>
            </a:r>
            <a:r>
              <a:rPr lang="cs-CZ" altLang="cs-CZ" sz="2000" dirty="0"/>
              <a:t> JACC 2006;48:1010</a:t>
            </a:r>
          </a:p>
        </p:txBody>
      </p:sp>
      <p:pic>
        <p:nvPicPr>
          <p:cNvPr id="20485" name="Picture 2" descr="Image not available.">
            <a:extLst>
              <a:ext uri="{FF2B5EF4-FFF2-40B4-BE49-F238E27FC236}">
                <a16:creationId xmlns:a16="http://schemas.microsoft.com/office/drawing/2014/main" id="{72CBF126-396D-4DC9-9ABF-7F7D16A1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79" y="2565400"/>
            <a:ext cx="68738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Image not available.">
            <a:extLst>
              <a:ext uri="{FF2B5EF4-FFF2-40B4-BE49-F238E27FC236}">
                <a16:creationId xmlns:a16="http://schemas.microsoft.com/office/drawing/2014/main" id="{03FB59D3-95BB-4018-A0BA-C45956C4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9" y="0"/>
            <a:ext cx="34004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13918653-E0B6-49DE-AAEA-65E17D59A244}"/>
              </a:ext>
            </a:extLst>
          </p:cNvPr>
          <p:cNvSpPr/>
          <p:nvPr/>
        </p:nvSpPr>
        <p:spPr>
          <a:xfrm>
            <a:off x="6624811" y="5949950"/>
            <a:ext cx="1223962" cy="7191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657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2FB29-9D25-4631-A2AF-C0974FE4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/>
              <a:t>Síňová tachykardie z ouška LS</a:t>
            </a:r>
          </a:p>
        </p:txBody>
      </p:sp>
      <p:pic>
        <p:nvPicPr>
          <p:cNvPr id="8" name="Zástupný obsah 7" descr="Obsah obrázku kreslení&#10;&#10;Popis byl vytvořen automaticky">
            <a:extLst>
              <a:ext uri="{FF2B5EF4-FFF2-40B4-BE49-F238E27FC236}">
                <a16:creationId xmlns:a16="http://schemas.microsoft.com/office/drawing/2014/main" id="{C81B7976-F0D8-4B8F-B1B4-E12BFBF2A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76772"/>
            <a:ext cx="4571338" cy="4104456"/>
          </a:xfrm>
        </p:spPr>
      </p:pic>
      <p:pic>
        <p:nvPicPr>
          <p:cNvPr id="3" name="+ICE - vztah k cevám">
            <a:hlinkClick r:id="" action="ppaction://media"/>
            <a:extLst>
              <a:ext uri="{FF2B5EF4-FFF2-40B4-BE49-F238E27FC236}">
                <a16:creationId xmlns:a16="http://schemas.microsoft.com/office/drawing/2014/main" id="{EE0EE8B8-8D6D-4058-83CD-AE1019B21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030" y="908720"/>
            <a:ext cx="3971309" cy="2664296"/>
          </a:xfrm>
          <a:prstGeom prst="rect">
            <a:avLst/>
          </a:prstGeom>
        </p:spPr>
      </p:pic>
      <p:pic>
        <p:nvPicPr>
          <p:cNvPr id="4" name="+misto ablace v oušku">
            <a:hlinkClick r:id="" action="ppaction://media"/>
            <a:extLst>
              <a:ext uri="{FF2B5EF4-FFF2-40B4-BE49-F238E27FC236}">
                <a16:creationId xmlns:a16="http://schemas.microsoft.com/office/drawing/2014/main" id="{7B4089C6-E20B-45DA-B9AF-D0A6AEE099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0030" y="3573016"/>
            <a:ext cx="3971308" cy="32172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47D77D-FE1E-4F9E-87A1-258D0C878277}"/>
              </a:ext>
            </a:extLst>
          </p:cNvPr>
          <p:cNvSpPr txBox="1"/>
          <p:nvPr/>
        </p:nvSpPr>
        <p:spPr>
          <a:xfrm>
            <a:off x="7884368" y="576461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Abl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9D22F73-11FF-4A81-A98A-586C4B6F322D}"/>
              </a:ext>
            </a:extLst>
          </p:cNvPr>
          <p:cNvCxnSpPr/>
          <p:nvPr/>
        </p:nvCxnSpPr>
        <p:spPr>
          <a:xfrm flipH="1" flipV="1">
            <a:off x="7668344" y="5373216"/>
            <a:ext cx="21602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3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0691C-976F-4102-B409-82D018F0F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Jin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en-US" dirty="0" err="1"/>
              <a:t>pacient</a:t>
            </a:r>
            <a:r>
              <a:rPr lang="cs-CZ" dirty="0"/>
              <a:t>….</a:t>
            </a:r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7A071823-2AE1-4A8B-84CE-2FD42BA24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626743"/>
          </a:xfrm>
        </p:spPr>
      </p:pic>
      <p:pic>
        <p:nvPicPr>
          <p:cNvPr id="6" name="Picture 2" descr="Image not available.">
            <a:extLst>
              <a:ext uri="{FF2B5EF4-FFF2-40B4-BE49-F238E27FC236}">
                <a16:creationId xmlns:a16="http://schemas.microsoft.com/office/drawing/2014/main" id="{12C2709F-C560-482A-BE51-8E89AB22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16"/>
            <a:ext cx="5254550" cy="308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73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6769A-A518-4CA8-8C48-7541ABC1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9430417-CAD5-40BA-8544-C08E0B63F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6120680" cy="6967374"/>
          </a:xfrm>
        </p:spPr>
      </p:pic>
      <p:pic>
        <p:nvPicPr>
          <p:cNvPr id="6" name="Picture 4" descr="Image not available.">
            <a:extLst>
              <a:ext uri="{FF2B5EF4-FFF2-40B4-BE49-F238E27FC236}">
                <a16:creationId xmlns:a16="http://schemas.microsoft.com/office/drawing/2014/main" id="{163796B0-D858-4155-A401-B04567D9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9" y="0"/>
            <a:ext cx="34004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7B99727A-E6F4-4355-B3D2-EF856D4652BB}"/>
              </a:ext>
            </a:extLst>
          </p:cNvPr>
          <p:cNvSpPr/>
          <p:nvPr/>
        </p:nvSpPr>
        <p:spPr>
          <a:xfrm>
            <a:off x="6444208" y="1628800"/>
            <a:ext cx="504056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24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025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2FBE5-59B4-4F9B-B1DF-D31FB861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C321EF-A0E9-4D99-BCA9-8FFDD94A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6484"/>
            <a:ext cx="6589942" cy="6142219"/>
          </a:xfr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1DF7F0DC-D2D5-4565-AB9F-38F72349C3FC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Síňová tachykardie			C. PJRT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	AVB I .stupně			D. Akcelerovaný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junkční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rytmus</a:t>
            </a:r>
          </a:p>
        </p:txBody>
      </p:sp>
    </p:spTree>
    <p:extLst>
      <p:ext uri="{BB962C8B-B14F-4D97-AF65-F5344CB8AC3E}">
        <p14:creationId xmlns:p14="http://schemas.microsoft.com/office/powerpoint/2010/main" val="164919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386179" y="2110076"/>
          <a:ext cx="8316157" cy="3429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618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343193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218461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25588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857250"/>
            <a:ext cx="9144000" cy="11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A1CC55-1A8E-4A50-998A-818C3C312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091EADC-D320-4034-B652-263E07CF3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624736" cy="6836389"/>
          </a:xfrm>
        </p:spPr>
      </p:pic>
    </p:spTree>
    <p:extLst>
      <p:ext uri="{BB962C8B-B14F-4D97-AF65-F5344CB8AC3E}">
        <p14:creationId xmlns:p14="http://schemas.microsoft.com/office/powerpoint/2010/main" val="46370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219703-606E-44F1-85FB-77B1BE5CA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4ACC4A-5B6A-4D62-B5F1-FBB9497E1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30ED73-C004-4004-99F1-A5910F4FD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496944" cy="560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8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E6495-22D9-47C3-AAA3-41F50256B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/>
              <a:t>Kardioneuroablace</a:t>
            </a:r>
            <a:endParaRPr lang="cs-CZ" dirty="0"/>
          </a:p>
        </p:txBody>
      </p:sp>
      <p:pic>
        <p:nvPicPr>
          <p:cNvPr id="5" name="Zástupný obsah 4" descr="Obsah obrázku text, interiér, několik&#10;&#10;Popis byl vytvořen automaticky">
            <a:extLst>
              <a:ext uri="{FF2B5EF4-FFF2-40B4-BE49-F238E27FC236}">
                <a16:creationId xmlns:a16="http://schemas.microsoft.com/office/drawing/2014/main" id="{56953108-AA96-44C0-A8B0-E2191AF33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018"/>
            <a:ext cx="4594886" cy="4525963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05893BA7-3303-4589-A2CE-3D923DC7D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25" y="1166018"/>
            <a:ext cx="4594887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4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6D999-B31B-4A09-BBCB-A86F38A8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EKG po ablaci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7CAC543-098D-4CF5-A233-161A3EF82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52605" cy="4608512"/>
          </a:xfrm>
        </p:spPr>
      </p:pic>
    </p:spTree>
    <p:extLst>
      <p:ext uri="{BB962C8B-B14F-4D97-AF65-F5344CB8AC3E}">
        <p14:creationId xmlns:p14="http://schemas.microsoft.com/office/powerpoint/2010/main" val="2240823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4753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0CAC7-6F6B-44F3-A7BA-04BA6F05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dirty="0"/>
              <a:t>Mladý pacient s palpitacemi…</a:t>
            </a:r>
          </a:p>
        </p:txBody>
      </p:sp>
      <p:pic>
        <p:nvPicPr>
          <p:cNvPr id="5" name="Zástupný obsah 4" descr="Obsah obrázku text, interiér&#10;&#10;Popis byl vytvořen automaticky">
            <a:extLst>
              <a:ext uri="{FF2B5EF4-FFF2-40B4-BE49-F238E27FC236}">
                <a16:creationId xmlns:a16="http://schemas.microsoft.com/office/drawing/2014/main" id="{91D502A4-C6EC-4698-A4A2-4F1721F9D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0" y="908720"/>
            <a:ext cx="8503395" cy="5472608"/>
          </a:xfr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DDF82D6-CDE9-4F8A-882D-68C2A0D03199}"/>
              </a:ext>
            </a:extLst>
          </p:cNvPr>
          <p:cNvSpPr txBox="1">
            <a:spLocks/>
          </p:cNvSpPr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Intermitentní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preexcitace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		B. SR s extrasystolami</a:t>
            </a:r>
          </a:p>
        </p:txBody>
      </p:sp>
    </p:spTree>
    <p:extLst>
      <p:ext uri="{BB962C8B-B14F-4D97-AF65-F5344CB8AC3E}">
        <p14:creationId xmlns:p14="http://schemas.microsoft.com/office/powerpoint/2010/main" val="1880700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31558-C7AF-4DF6-AC55-20303AAC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7E6C543-F7C2-4CFD-AFF4-A934BD33E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3" y="723"/>
            <a:ext cx="9149183" cy="224664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25FFDA-C55A-474A-9CBB-2FE52F16D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9" y="2186958"/>
            <a:ext cx="9144000" cy="24840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C9E2BE3-F6DC-4B03-96DE-116D0E66A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6252"/>
            <a:ext cx="9144000" cy="23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7009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55C39-A9B7-4205-A96B-8F1AA246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701"/>
            <a:ext cx="8229600" cy="994122"/>
          </a:xfrm>
        </p:spPr>
        <p:txBody>
          <a:bodyPr/>
          <a:lstStyle/>
          <a:p>
            <a:r>
              <a:rPr lang="cs-CZ" dirty="0"/>
              <a:t>Mladý pacient bez anamnézy srdečního onemocnění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A39197-7C06-4DB1-8B64-36483B3FD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Burgermeister</a:t>
            </a:r>
            <a:endParaRPr lang="cs-CZ" dirty="0"/>
          </a:p>
          <a:p>
            <a:r>
              <a:rPr lang="cs-CZ" dirty="0"/>
              <a:t>Sommer/Dvořáková</a:t>
            </a:r>
          </a:p>
          <a:p>
            <a:r>
              <a:rPr lang="cs-CZ" dirty="0"/>
              <a:t>Intermitentní </a:t>
            </a:r>
            <a:r>
              <a:rPr lang="cs-CZ" dirty="0" err="1"/>
              <a:t>preexcitace</a:t>
            </a:r>
            <a:endParaRPr lang="cs-CZ" dirty="0"/>
          </a:p>
          <a:p>
            <a:r>
              <a:rPr lang="cs-CZ" dirty="0"/>
              <a:t>Kružík</a:t>
            </a:r>
          </a:p>
          <a:p>
            <a:r>
              <a:rPr lang="cs-CZ" dirty="0" err="1"/>
              <a:t>Moderator</a:t>
            </a:r>
            <a:r>
              <a:rPr lang="cs-CZ" dirty="0"/>
              <a:t> band</a:t>
            </a:r>
          </a:p>
          <a:p>
            <a:r>
              <a:rPr lang="cs-CZ" dirty="0"/>
              <a:t>Šťastná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09E824-928B-4300-9260-90699AFEC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661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9F759A-6DCE-474C-9C97-76F4986D9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28" y="1226269"/>
            <a:ext cx="2397872" cy="2636912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7A2CEB1-29C5-4D1B-A7DC-DF65C57963C4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Brugada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syndrom			C. ARVC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	Sarkoidóza				D. VVS -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Fallotova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tetralogie</a:t>
            </a:r>
          </a:p>
        </p:txBody>
      </p:sp>
    </p:spTree>
    <p:extLst>
      <p:ext uri="{BB962C8B-B14F-4D97-AF65-F5344CB8AC3E}">
        <p14:creationId xmlns:p14="http://schemas.microsoft.com/office/powerpoint/2010/main" val="1883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DDE21-E77A-42EE-A350-C6D8F2C4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C0CAF-1A2E-42CF-B322-FCED31524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ECHO – dysfunkce PK při zachovalé funkci LK</a:t>
            </a:r>
          </a:p>
          <a:p>
            <a:r>
              <a:rPr lang="cs-CZ" dirty="0"/>
              <a:t>MRI – těžká dysfunkce PK </a:t>
            </a:r>
          </a:p>
          <a:p>
            <a:r>
              <a:rPr lang="cs-CZ" dirty="0"/>
              <a:t>Genetické vyšetření – PKP2 mutace</a:t>
            </a:r>
          </a:p>
          <a:p>
            <a:r>
              <a:rPr lang="cs-CZ" dirty="0"/>
              <a:t>Absence symptomů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927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669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A2D3E-9CD1-4E87-93F7-7C0CCF58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Elektroanatomické</a:t>
            </a:r>
            <a:r>
              <a:rPr lang="cs-CZ" sz="4000" dirty="0"/>
              <a:t> mapování PK</a:t>
            </a:r>
          </a:p>
        </p:txBody>
      </p:sp>
      <p:pic>
        <p:nvPicPr>
          <p:cNvPr id="5" name="Zástupný obsah 4" descr="Obsah obrázku text, interiér&#10;&#10;Popis byl vytvořen automaticky">
            <a:extLst>
              <a:ext uri="{FF2B5EF4-FFF2-40B4-BE49-F238E27FC236}">
                <a16:creationId xmlns:a16="http://schemas.microsoft.com/office/drawing/2014/main" id="{9ED5EEFE-076B-4565-A286-AEF5CDE80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8" y="1484784"/>
            <a:ext cx="4056487" cy="4178182"/>
          </a:xfrm>
        </p:spPr>
      </p:pic>
      <p:pic>
        <p:nvPicPr>
          <p:cNvPr id="7" name="Obrázek 6" descr="Obsah obrázku text, interiér, počítač, přenosný počítač&#10;&#10;Popis byl vytvořen automaticky">
            <a:extLst>
              <a:ext uri="{FF2B5EF4-FFF2-40B4-BE49-F238E27FC236}">
                <a16:creationId xmlns:a16="http://schemas.microsoft.com/office/drawing/2014/main" id="{23414614-DE05-44ED-B911-51E308FEC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15" y="1484784"/>
            <a:ext cx="4056487" cy="41781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66E6C68-A5A8-406D-9F98-1CD6C8FCA354}"/>
              </a:ext>
            </a:extLst>
          </p:cNvPr>
          <p:cNvSpPr txBox="1"/>
          <p:nvPr/>
        </p:nvSpPr>
        <p:spPr>
          <a:xfrm>
            <a:off x="107504" y="5937031"/>
            <a:ext cx="515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Indukovatelné</a:t>
            </a:r>
            <a:r>
              <a:rPr lang="cs-CZ" dirty="0"/>
              <a:t> 2 monomorfní KT z PK – 180/min </a:t>
            </a:r>
          </a:p>
          <a:p>
            <a:r>
              <a:rPr lang="cs-CZ" dirty="0"/>
              <a:t>a 160/min</a:t>
            </a:r>
          </a:p>
        </p:txBody>
      </p:sp>
    </p:spTree>
    <p:extLst>
      <p:ext uri="{BB962C8B-B14F-4D97-AF65-F5344CB8AC3E}">
        <p14:creationId xmlns:p14="http://schemas.microsoft.com/office/powerpoint/2010/main" val="2585286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99F52-0ADE-4759-B931-A3E40FC9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5191"/>
            <a:ext cx="8229600" cy="1143000"/>
          </a:xfrm>
        </p:spPr>
        <p:txBody>
          <a:bodyPr/>
          <a:lstStyle/>
          <a:p>
            <a:r>
              <a:rPr lang="cs-CZ" sz="4000" dirty="0"/>
              <a:t>Pacientka po opak. korekci TOF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39DFE6-1D39-457C-A71B-23BE5F2CD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5" y="1161459"/>
            <a:ext cx="9180512" cy="5696541"/>
          </a:xfrm>
        </p:spPr>
      </p:pic>
    </p:spTree>
    <p:extLst>
      <p:ext uri="{BB962C8B-B14F-4D97-AF65-F5344CB8AC3E}">
        <p14:creationId xmlns:p14="http://schemas.microsoft.com/office/powerpoint/2010/main" val="1964695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0619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82408"/>
          </a:xfrm>
        </p:spPr>
        <p:txBody>
          <a:bodyPr/>
          <a:lstStyle/>
          <a:p>
            <a:r>
              <a:rPr lang="cs-CZ" sz="4400" dirty="0" err="1"/>
              <a:t>Recurrent</a:t>
            </a:r>
            <a:r>
              <a:rPr lang="cs-CZ" sz="4400" dirty="0"/>
              <a:t> ICD </a:t>
            </a:r>
            <a:r>
              <a:rPr lang="cs-CZ" sz="4400" dirty="0" err="1"/>
              <a:t>shocks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08520" y="5502637"/>
            <a:ext cx="7884876" cy="3102993"/>
          </a:xfrm>
        </p:spPr>
        <p:txBody>
          <a:bodyPr/>
          <a:lstStyle/>
          <a:p>
            <a:r>
              <a:rPr lang="cs-CZ" sz="1800" dirty="0"/>
              <a:t>No </a:t>
            </a:r>
            <a:r>
              <a:rPr lang="cs-CZ" sz="1800" dirty="0" err="1"/>
              <a:t>apparent</a:t>
            </a:r>
            <a:r>
              <a:rPr lang="cs-CZ" sz="1800" dirty="0"/>
              <a:t> </a:t>
            </a:r>
            <a:r>
              <a:rPr lang="cs-CZ" sz="1800" dirty="0" err="1"/>
              <a:t>structural</a:t>
            </a:r>
            <a:r>
              <a:rPr lang="cs-CZ" sz="1800" dirty="0"/>
              <a:t> </a:t>
            </a:r>
            <a:r>
              <a:rPr lang="cs-CZ" sz="1800" dirty="0" err="1"/>
              <a:t>heart</a:t>
            </a:r>
            <a:r>
              <a:rPr lang="cs-CZ" sz="1800" dirty="0"/>
              <a:t> </a:t>
            </a:r>
            <a:r>
              <a:rPr lang="cs-CZ" sz="1800" dirty="0" err="1"/>
              <a:t>disease</a:t>
            </a:r>
            <a:r>
              <a:rPr lang="cs-CZ" sz="1800" dirty="0"/>
              <a:t>, ICD </a:t>
            </a:r>
            <a:r>
              <a:rPr lang="cs-CZ" sz="1800" dirty="0" err="1"/>
              <a:t>since</a:t>
            </a:r>
            <a:r>
              <a:rPr lang="cs-CZ" sz="1800" dirty="0"/>
              <a:t> 2019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" y="836712"/>
            <a:ext cx="9144000" cy="46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2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421556"/>
          </a:xfrm>
        </p:spPr>
        <p:txBody>
          <a:bodyPr/>
          <a:lstStyle/>
          <a:p>
            <a:r>
              <a:rPr lang="cs-CZ" dirty="0"/>
              <a:t>Všechny epizody </a:t>
            </a:r>
            <a:r>
              <a:rPr lang="cs-CZ" dirty="0" err="1"/>
              <a:t>pKT</a:t>
            </a:r>
            <a:r>
              <a:rPr lang="cs-CZ" dirty="0"/>
              <a:t>/</a:t>
            </a:r>
            <a:r>
              <a:rPr lang="cs-CZ" dirty="0" err="1"/>
              <a:t>FiK</a:t>
            </a:r>
            <a:r>
              <a:rPr lang="cs-CZ" dirty="0"/>
              <a:t> jsou spouštěny stejnou KES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38"/>
          <a:stretch/>
        </p:blipFill>
        <p:spPr>
          <a:xfrm>
            <a:off x="0" y="1646803"/>
            <a:ext cx="2897814" cy="33944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34735"/>
          <a:stretch/>
        </p:blipFill>
        <p:spPr>
          <a:xfrm>
            <a:off x="3455622" y="1646801"/>
            <a:ext cx="2556636" cy="33818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1" r="32649"/>
          <a:stretch/>
        </p:blipFill>
        <p:spPr>
          <a:xfrm>
            <a:off x="6343578" y="1646802"/>
            <a:ext cx="2376264" cy="3395933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0" r="32620"/>
          <a:stretch/>
        </p:blipFill>
        <p:spPr bwMode="auto">
          <a:xfrm>
            <a:off x="261984" y="1646802"/>
            <a:ext cx="2862318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115616" y="50112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Episode</a:t>
            </a:r>
            <a:r>
              <a:rPr lang="cs-CZ" dirty="0"/>
              <a:t> 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27256" y="50112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Episode</a:t>
            </a:r>
            <a:r>
              <a:rPr lang="cs-CZ" dirty="0"/>
              <a:t> 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18294" y="501694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Episode</a:t>
            </a:r>
            <a:r>
              <a:rPr lang="cs-CZ" dirty="0"/>
              <a:t> 3</a:t>
            </a:r>
          </a:p>
        </p:txBody>
      </p:sp>
      <p:cxnSp>
        <p:nvCxnSpPr>
          <p:cNvPr id="12" name="Přímá spojnice 11"/>
          <p:cNvCxnSpPr/>
          <p:nvPr/>
        </p:nvCxnSpPr>
        <p:spPr>
          <a:xfrm>
            <a:off x="845586" y="1700808"/>
            <a:ext cx="0" cy="3240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115616" y="1700808"/>
            <a:ext cx="0" cy="3240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4085946" y="1700808"/>
            <a:ext cx="0" cy="3240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4355976" y="1700809"/>
            <a:ext cx="0" cy="3240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7002270" y="1754813"/>
            <a:ext cx="0" cy="3240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7272300" y="1754814"/>
            <a:ext cx="0" cy="32403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BFF61FF7-6294-4062-97A3-7109CC505590}"/>
              </a:ext>
            </a:extLst>
          </p:cNvPr>
          <p:cNvSpPr txBox="1">
            <a:spLocks/>
          </p:cNvSpPr>
          <p:nvPr/>
        </p:nvSpPr>
        <p:spPr bwMode="auto">
          <a:xfrm>
            <a:off x="0" y="6063567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Hrot pravé komory			C.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Moderator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band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Levé raménko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Tawarovo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		D. RVOT</a:t>
            </a:r>
          </a:p>
        </p:txBody>
      </p:sp>
    </p:spTree>
    <p:extLst>
      <p:ext uri="{BB962C8B-B14F-4D97-AF65-F5344CB8AC3E}">
        <p14:creationId xmlns:p14="http://schemas.microsoft.com/office/powerpoint/2010/main" val="1668950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nímek obrazovky 2016-10-13 v 0.24.42.png">
            <a:extLst>
              <a:ext uri="{FF2B5EF4-FFF2-40B4-BE49-F238E27FC236}">
                <a16:creationId xmlns:a16="http://schemas.microsoft.com/office/drawing/2014/main" id="{C15918FD-785B-4894-9FC6-013818223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24"/>
            <a:ext cx="7992888" cy="59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327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Snímek obrazovky 2016-10-13 v 6.49.23.png">
            <a:extLst>
              <a:ext uri="{FF2B5EF4-FFF2-40B4-BE49-F238E27FC236}">
                <a16:creationId xmlns:a16="http://schemas.microsoft.com/office/drawing/2014/main" id="{62192226-D7DE-45BF-A60B-A767AAB3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4" y="1814126"/>
            <a:ext cx="9184636" cy="398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4">
            <a:extLst>
              <a:ext uri="{FF2B5EF4-FFF2-40B4-BE49-F238E27FC236}">
                <a16:creationId xmlns:a16="http://schemas.microsoft.com/office/drawing/2014/main" id="{203E6197-A426-4BDF-BC7A-C32083D98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1" y="5589240"/>
            <a:ext cx="2435282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cs-CZ" sz="1013" dirty="0">
                <a:solidFill>
                  <a:srgbClr val="666699"/>
                </a:solidFill>
              </a:rPr>
              <a:t>Hai SHJJ, et al. JCE 2014; 25(1): 94–9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4124" y="548680"/>
            <a:ext cx="9082934" cy="857250"/>
          </a:xfrm>
        </p:spPr>
        <p:txBody>
          <a:bodyPr/>
          <a:lstStyle/>
          <a:p>
            <a:r>
              <a:rPr lang="cs-CZ" sz="4000" dirty="0"/>
              <a:t>Anatomy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endocardium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right</a:t>
            </a:r>
            <a:r>
              <a:rPr lang="cs-CZ" sz="4000" dirty="0"/>
              <a:t> </a:t>
            </a:r>
            <a:r>
              <a:rPr lang="cs-CZ" sz="4000" dirty="0" err="1"/>
              <a:t>ventricle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633649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CE - morfologie MB at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035" r="25853" b="36689"/>
          <a:stretch/>
        </p:blipFill>
        <p:spPr>
          <a:xfrm>
            <a:off x="1547664" y="944724"/>
            <a:ext cx="6045320" cy="49685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112061" y="192047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MB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274078" y="2186862"/>
            <a:ext cx="108012" cy="540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843808" y="149185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ICD </a:t>
            </a:r>
            <a:r>
              <a:rPr lang="cs-CZ" dirty="0" err="1">
                <a:solidFill>
                  <a:schemeClr val="bg1"/>
                </a:solidFill>
              </a:rPr>
              <a:t>lead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3275856" y="1825716"/>
            <a:ext cx="486054" cy="182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3640137" y="288894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PM</a:t>
            </a:r>
          </a:p>
        </p:txBody>
      </p:sp>
      <p:cxnSp>
        <p:nvCxnSpPr>
          <p:cNvPr id="14" name="Přímá spojnice se šipkou 13"/>
          <p:cNvCxnSpPr>
            <a:stCxn id="12" idx="3"/>
          </p:cNvCxnSpPr>
          <p:nvPr/>
        </p:nvCxnSpPr>
        <p:spPr>
          <a:xfrm>
            <a:off x="4171052" y="3073606"/>
            <a:ext cx="483952" cy="179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652047" y="521428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Apex</a:t>
            </a:r>
          </a:p>
        </p:txBody>
      </p:sp>
      <p:pic>
        <p:nvPicPr>
          <p:cNvPr id="13" name="Picture 3" descr="Snímek obrazovky 2016-10-13 v 6.49.23.png">
            <a:extLst>
              <a:ext uri="{FF2B5EF4-FFF2-40B4-BE49-F238E27FC236}">
                <a16:creationId xmlns:a16="http://schemas.microsoft.com/office/drawing/2014/main" id="{A36872E8-49F8-4DD6-9AC9-891270AD94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0" b="1766"/>
          <a:stretch/>
        </p:blipFill>
        <p:spPr bwMode="auto">
          <a:xfrm>
            <a:off x="6820400" y="-15512"/>
            <a:ext cx="2335925" cy="211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5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" y="1592796"/>
            <a:ext cx="9144000" cy="44079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69498"/>
            <a:ext cx="6059016" cy="529568"/>
          </a:xfrm>
        </p:spPr>
        <p:txBody>
          <a:bodyPr/>
          <a:lstStyle/>
          <a:p>
            <a:r>
              <a:rPr lang="en-US" dirty="0"/>
              <a:t>ICE is crucial </a:t>
            </a:r>
            <a:br>
              <a:rPr lang="cs-CZ" dirty="0"/>
            </a:br>
            <a:r>
              <a:rPr lang="en-US" dirty="0"/>
              <a:t>for mapping!</a:t>
            </a:r>
          </a:p>
        </p:txBody>
      </p:sp>
      <p:pic>
        <p:nvPicPr>
          <p:cNvPr id="4" name="ICE junkce vice proximal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376" r="17288" b="21409"/>
          <a:stretch/>
        </p:blipFill>
        <p:spPr>
          <a:xfrm>
            <a:off x="197514" y="1700808"/>
            <a:ext cx="4050450" cy="3334680"/>
          </a:xfrm>
        </p:spPr>
      </p:pic>
      <p:sp>
        <p:nvSpPr>
          <p:cNvPr id="5" name="TextovéPole 4"/>
          <p:cNvSpPr txBox="1"/>
          <p:nvPr/>
        </p:nvSpPr>
        <p:spPr>
          <a:xfrm>
            <a:off x="1169622" y="51435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Bellow</a:t>
            </a:r>
            <a:r>
              <a:rPr lang="cs-CZ" dirty="0">
                <a:solidFill>
                  <a:schemeClr val="bg1"/>
                </a:solidFill>
              </a:rPr>
              <a:t> MB/PM </a:t>
            </a:r>
            <a:r>
              <a:rPr lang="cs-CZ" dirty="0" err="1">
                <a:solidFill>
                  <a:schemeClr val="bg1"/>
                </a:solidFill>
              </a:rPr>
              <a:t>junction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ICE katetr na junkci s M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9716" r="22031" b="20310"/>
          <a:stretch/>
        </p:blipFill>
        <p:spPr>
          <a:xfrm>
            <a:off x="4896036" y="1700809"/>
            <a:ext cx="3672408" cy="333341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68144" y="514350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Above</a:t>
            </a:r>
            <a:r>
              <a:rPr lang="cs-CZ" dirty="0">
                <a:solidFill>
                  <a:schemeClr val="bg1"/>
                </a:solidFill>
              </a:rPr>
              <a:t> MB/PM </a:t>
            </a:r>
            <a:r>
              <a:rPr lang="cs-CZ" dirty="0" err="1">
                <a:solidFill>
                  <a:schemeClr val="bg1"/>
                </a:solidFill>
              </a:rPr>
              <a:t>junction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9" name="Picture 3" descr="Snímek obrazovky 2016-10-13 v 6.49.23.png">
            <a:extLst>
              <a:ext uri="{FF2B5EF4-FFF2-40B4-BE49-F238E27FC236}">
                <a16:creationId xmlns:a16="http://schemas.microsoft.com/office/drawing/2014/main" id="{736CD77B-BD3E-4847-8536-CF94CD9E7E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0" b="1766"/>
          <a:stretch/>
        </p:blipFill>
        <p:spPr bwMode="auto">
          <a:xfrm>
            <a:off x="6820400" y="-15512"/>
            <a:ext cx="2335925" cy="211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92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3228"/>
            <a:ext cx="8229600" cy="475562"/>
          </a:xfrm>
        </p:spPr>
        <p:txBody>
          <a:bodyPr/>
          <a:lstStyle/>
          <a:p>
            <a:r>
              <a:rPr lang="cs-CZ" dirty="0"/>
              <a:t>Best </a:t>
            </a:r>
            <a:r>
              <a:rPr lang="cs-CZ" dirty="0" err="1"/>
              <a:t>endocardial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site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2"/>
          <a:stretch/>
        </p:blipFill>
        <p:spPr>
          <a:xfrm>
            <a:off x="791580" y="1558111"/>
            <a:ext cx="7443748" cy="4249165"/>
          </a:xfrm>
        </p:spPr>
      </p:pic>
      <p:cxnSp>
        <p:nvCxnSpPr>
          <p:cNvPr id="6" name="Přímá spojnice se šipkou 5"/>
          <p:cNvCxnSpPr/>
          <p:nvPr/>
        </p:nvCxnSpPr>
        <p:spPr>
          <a:xfrm>
            <a:off x="1655676" y="3429000"/>
            <a:ext cx="216024" cy="2536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6678234" y="3429000"/>
            <a:ext cx="216024" cy="2536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951820" y="3302153"/>
            <a:ext cx="216024" cy="2536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241190" y="4887162"/>
            <a:ext cx="5148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82ms</a:t>
            </a:r>
          </a:p>
        </p:txBody>
      </p:sp>
    </p:spTree>
    <p:extLst>
      <p:ext uri="{BB962C8B-B14F-4D97-AF65-F5344CB8AC3E}">
        <p14:creationId xmlns:p14="http://schemas.microsoft.com/office/powerpoint/2010/main" val="293168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54594-07C5-4C6B-9D87-64A8E501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9"/>
            <a:ext cx="8229600" cy="707945"/>
          </a:xfrm>
        </p:spPr>
        <p:txBody>
          <a:bodyPr/>
          <a:lstStyle/>
          <a:p>
            <a:r>
              <a:rPr lang="cs-CZ" dirty="0"/>
              <a:t>20-letá žena s palpitacemi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59F002A7-306C-4D2D-B258-AF8D8D765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10511"/>
            <a:ext cx="8684233" cy="6035084"/>
          </a:xfrm>
        </p:spPr>
      </p:pic>
    </p:spTree>
    <p:extLst>
      <p:ext uri="{BB962C8B-B14F-4D97-AF65-F5344CB8AC3E}">
        <p14:creationId xmlns:p14="http://schemas.microsoft.com/office/powerpoint/2010/main" val="2895647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6361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3BCB9-B61A-41B4-8AB2-A7BD3990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525EC31A-F4C2-4449-96F5-11F88C2A4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8" y="846138"/>
            <a:ext cx="9146034" cy="4680520"/>
          </a:xfr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F1C00F43-F30E-4F7D-9F9D-674A07D00048}"/>
              </a:ext>
            </a:extLst>
          </p:cNvPr>
          <p:cNvSpPr txBox="1">
            <a:spLocks/>
          </p:cNvSpPr>
          <p:nvPr/>
        </p:nvSpPr>
        <p:spPr bwMode="auto">
          <a:xfrm>
            <a:off x="2034" y="5805264"/>
            <a:ext cx="9144000" cy="7721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1. Polymorfní KT typu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TdP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		3.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Repetitivní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monomorfní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KT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2.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Fibrilace komor			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4</a:t>
            </a:r>
            <a:r>
              <a:rPr lang="cs-CZ" sz="2000" b="1" kern="0" dirty="0">
                <a:solidFill>
                  <a:srgbClr val="1C1C1C"/>
                </a:solidFill>
                <a:latin typeface="+mn-lt"/>
              </a:rPr>
              <a:t>.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Fibrilace síní</a:t>
            </a:r>
            <a:endParaRPr lang="cs-CZ" sz="2000" kern="0" dirty="0">
              <a:solidFill>
                <a:srgbClr val="1C1C1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3721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34BDB-D307-4F64-B700-50714AEE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DA7F07EA-6113-4CF5-8CE7-F4DC3D8CF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2"/>
            <a:ext cx="9167624" cy="6336704"/>
          </a:xfr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44A2E6FD-9035-4615-B3FC-8749C0D26C1D}"/>
              </a:ext>
            </a:extLst>
          </p:cNvPr>
          <p:cNvSpPr txBox="1">
            <a:spLocks/>
          </p:cNvSpPr>
          <p:nvPr/>
        </p:nvSpPr>
        <p:spPr bwMode="auto">
          <a:xfrm>
            <a:off x="2034" y="6113190"/>
            <a:ext cx="9144000" cy="7721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kern="0" dirty="0">
                <a:solidFill>
                  <a:srgbClr val="1C1C1C"/>
                </a:solidFill>
                <a:latin typeface="+mn-lt"/>
              </a:rPr>
              <a:t>1. Přídatná dráha vpravo septálně		3. Přídatná dráha vlevo </a:t>
            </a:r>
            <a:r>
              <a:rPr lang="cs-CZ" kern="0" dirty="0" err="1">
                <a:solidFill>
                  <a:srgbClr val="1C1C1C"/>
                </a:solidFill>
                <a:latin typeface="+mn-lt"/>
              </a:rPr>
              <a:t>anterolaterálně</a:t>
            </a:r>
            <a:endParaRPr lang="cs-CZ" kern="0" dirty="0">
              <a:solidFill>
                <a:srgbClr val="1C1C1C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cs-CZ" kern="0" dirty="0">
                <a:solidFill>
                  <a:srgbClr val="1C1C1C"/>
                </a:solidFill>
                <a:latin typeface="+mn-lt"/>
              </a:rPr>
              <a:t>2. </a:t>
            </a:r>
            <a:r>
              <a:rPr lang="cs-CZ" kern="0" dirty="0">
                <a:solidFill>
                  <a:srgbClr val="1C1C1C"/>
                </a:solidFill>
                <a:latin typeface="Arial" charset="0"/>
              </a:rPr>
              <a:t>Přídatná dráha vpravo laterálně		</a:t>
            </a:r>
            <a:r>
              <a:rPr lang="cs-CZ" kern="0" dirty="0">
                <a:solidFill>
                  <a:srgbClr val="1C1C1C"/>
                </a:solidFill>
                <a:latin typeface="+mn-lt"/>
              </a:rPr>
              <a:t>4</a:t>
            </a:r>
            <a:r>
              <a:rPr lang="cs-CZ" b="1" kern="0" dirty="0">
                <a:solidFill>
                  <a:srgbClr val="1C1C1C"/>
                </a:solidFill>
                <a:latin typeface="+mn-lt"/>
              </a:rPr>
              <a:t>. </a:t>
            </a:r>
            <a:r>
              <a:rPr lang="cs-CZ" kern="0" dirty="0">
                <a:solidFill>
                  <a:srgbClr val="1C1C1C"/>
                </a:solidFill>
                <a:latin typeface="Arial" charset="0"/>
              </a:rPr>
              <a:t>Přídatná dráha vlevo </a:t>
            </a:r>
            <a:r>
              <a:rPr lang="cs-CZ" kern="0" dirty="0" err="1">
                <a:solidFill>
                  <a:srgbClr val="1C1C1C"/>
                </a:solidFill>
                <a:latin typeface="Arial" charset="0"/>
              </a:rPr>
              <a:t>posterolaterálně</a:t>
            </a:r>
            <a:endParaRPr lang="cs-CZ" kern="0" dirty="0">
              <a:solidFill>
                <a:srgbClr val="1C1C1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5499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4D8E5-3AA3-4654-BC00-F0565830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2F2CC-EAB0-475D-A961-A5CF1DCC2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2319FDDF-51D5-4FCF-955C-65AB1C9B9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77" r="24197"/>
          <a:stretch/>
        </p:blipFill>
        <p:spPr bwMode="auto">
          <a:xfrm>
            <a:off x="144982" y="620688"/>
            <a:ext cx="4987072" cy="531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2A41627E-C6B0-4A10-BD36-F7736BD0B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984"/>
          <a:stretch/>
        </p:blipFill>
        <p:spPr bwMode="auto">
          <a:xfrm>
            <a:off x="4830215" y="0"/>
            <a:ext cx="41688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E944054-757F-42E0-BAA0-967A84C83793}"/>
              </a:ext>
            </a:extLst>
          </p:cNvPr>
          <p:cNvGrpSpPr/>
          <p:nvPr/>
        </p:nvGrpSpPr>
        <p:grpSpPr>
          <a:xfrm>
            <a:off x="1132251" y="0"/>
            <a:ext cx="6879498" cy="6858000"/>
            <a:chOff x="1132251" y="0"/>
            <a:chExt cx="6879498" cy="6858000"/>
          </a:xfrm>
        </p:grpSpPr>
        <p:pic>
          <p:nvPicPr>
            <p:cNvPr id="4" name="Obrázek 3" descr="Obsah obrázku zeď, interiér&#10;&#10;Popis byl vytvořen automaticky">
              <a:extLst>
                <a:ext uri="{FF2B5EF4-FFF2-40B4-BE49-F238E27FC236}">
                  <a16:creationId xmlns:a16="http://schemas.microsoft.com/office/drawing/2014/main" id="{1F1BFA6B-45E2-4ED5-8E85-520BAC4DD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251" y="0"/>
              <a:ext cx="6879498" cy="6858000"/>
            </a:xfrm>
            <a:prstGeom prst="rect">
              <a:avLst/>
            </a:prstGeom>
          </p:spPr>
        </p:pic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2F99F509-0185-429B-A4A9-438CABC297C2}"/>
                </a:ext>
              </a:extLst>
            </p:cNvPr>
            <p:cNvSpPr/>
            <p:nvPr/>
          </p:nvSpPr>
          <p:spPr>
            <a:xfrm>
              <a:off x="2699792" y="2564904"/>
              <a:ext cx="2232248" cy="2520280"/>
            </a:xfrm>
            <a:prstGeom prst="ellipse">
              <a:avLst/>
            </a:prstGeom>
            <a:noFill/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4000" dirty="0"/>
                <a:t>TA</a:t>
              </a:r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B03480FB-2CF1-4C1F-BDB8-21D401C7F696}"/>
                </a:ext>
              </a:extLst>
            </p:cNvPr>
            <p:cNvSpPr/>
            <p:nvPr/>
          </p:nvSpPr>
          <p:spPr>
            <a:xfrm>
              <a:off x="5652120" y="2204864"/>
              <a:ext cx="2232248" cy="2520280"/>
            </a:xfrm>
            <a:prstGeom prst="ellipse">
              <a:avLst/>
            </a:prstGeom>
            <a:noFill/>
            <a:ln>
              <a:solidFill>
                <a:srgbClr val="1C1C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4000" dirty="0"/>
                <a:t>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7494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B27CF-543D-4B9F-96F7-53D9F890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Pacientka s opak. synkopami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628471-B0BD-41A6-8316-F7440D065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4847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08371DF-AD99-40BE-A503-FF549471F0E0}"/>
              </a:ext>
            </a:extLst>
          </p:cNvPr>
          <p:cNvSpPr txBox="1"/>
          <p:nvPr/>
        </p:nvSpPr>
        <p:spPr>
          <a:xfrm rot="-1020000">
            <a:off x="731222" y="3291129"/>
            <a:ext cx="7499703" cy="46166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LQT9 - </a:t>
            </a:r>
            <a:r>
              <a:rPr lang="pt-BR" sz="2400" dirty="0"/>
              <a:t>calveolin 3, NM_001234.4(CAV3):c.115-3C&gt;A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181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91FFC-60CA-4BE1-B89F-2E60839E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dirty="0"/>
              <a:t>Po implantaci AAI stimulátoru</a:t>
            </a:r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E019D7AF-EF6A-4257-ADF3-1D0FC24A2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0" y="1052736"/>
            <a:ext cx="7920880" cy="5624432"/>
          </a:xfrm>
        </p:spPr>
      </p:pic>
    </p:spTree>
    <p:extLst>
      <p:ext uri="{BB962C8B-B14F-4D97-AF65-F5344CB8AC3E}">
        <p14:creationId xmlns:p14="http://schemas.microsoft.com/office/powerpoint/2010/main" val="3905720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60472-5604-4CD1-AD78-BA658771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implantaci AAI stimulátoru </a:t>
            </a:r>
            <a:br>
              <a:rPr lang="cs-CZ" dirty="0"/>
            </a:br>
            <a:r>
              <a:rPr lang="cs-CZ" dirty="0"/>
              <a:t>(AAI 90/min)</a:t>
            </a:r>
          </a:p>
        </p:txBody>
      </p:sp>
      <p:pic>
        <p:nvPicPr>
          <p:cNvPr id="8" name="Zástupný obsah 7" descr="Obsah obrázku text, zařízení&#10;&#10;Popis byl vytvořen automaticky">
            <a:extLst>
              <a:ext uri="{FF2B5EF4-FFF2-40B4-BE49-F238E27FC236}">
                <a16:creationId xmlns:a16="http://schemas.microsoft.com/office/drawing/2014/main" id="{7BAD92E7-85FA-41EF-8A5F-0A1006343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" y="1700808"/>
            <a:ext cx="9111863" cy="1584176"/>
          </a:xfr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7BBE351A-6EA6-4EAC-81CB-169BEB28B472}"/>
              </a:ext>
            </a:extLst>
          </p:cNvPr>
          <p:cNvSpPr txBox="1">
            <a:spLocks/>
          </p:cNvSpPr>
          <p:nvPr/>
        </p:nvSpPr>
        <p:spPr bwMode="auto">
          <a:xfrm>
            <a:off x="0" y="6063567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A. Porucha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pacingu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			C. Porucha AV vedení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B. Porucha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senzingu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			D. PM funguje správně</a:t>
            </a:r>
          </a:p>
        </p:txBody>
      </p:sp>
    </p:spTree>
    <p:extLst>
      <p:ext uri="{BB962C8B-B14F-4D97-AF65-F5344CB8AC3E}">
        <p14:creationId xmlns:p14="http://schemas.microsoft.com/office/powerpoint/2010/main" val="2600627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60472-5604-4CD1-AD78-BA658771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implantaci AAI stimulátoru </a:t>
            </a:r>
            <a:br>
              <a:rPr lang="cs-CZ" dirty="0"/>
            </a:br>
            <a:r>
              <a:rPr lang="cs-CZ" dirty="0"/>
              <a:t>(AAI 90/min)</a:t>
            </a:r>
          </a:p>
        </p:txBody>
      </p:sp>
      <p:pic>
        <p:nvPicPr>
          <p:cNvPr id="8" name="Zástupný obsah 7" descr="Obsah obrázku text, zařízení&#10;&#10;Popis byl vytvořen automaticky">
            <a:extLst>
              <a:ext uri="{FF2B5EF4-FFF2-40B4-BE49-F238E27FC236}">
                <a16:creationId xmlns:a16="http://schemas.microsoft.com/office/drawing/2014/main" id="{7BAD92E7-85FA-41EF-8A5F-0A1006343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" y="1700808"/>
            <a:ext cx="9111863" cy="1584176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64BF3AB-92A7-4030-9F19-5104C4403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39"/>
          <a:stretch/>
        </p:blipFill>
        <p:spPr>
          <a:xfrm>
            <a:off x="971600" y="3501008"/>
            <a:ext cx="3456384" cy="29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54A80F-8ED5-485F-BC1B-F24FAE8A0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dirty="0"/>
              <a:t>Indukce </a:t>
            </a:r>
            <a:r>
              <a:rPr lang="cs-CZ" dirty="0" err="1"/>
              <a:t>TdP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5F7040-E36F-48A5-9EEF-AD8E29C1A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7" y="894788"/>
            <a:ext cx="8523885" cy="5963212"/>
          </a:xfrm>
        </p:spPr>
      </p:pic>
    </p:spTree>
    <p:extLst>
      <p:ext uri="{BB962C8B-B14F-4D97-AF65-F5344CB8AC3E}">
        <p14:creationId xmlns:p14="http://schemas.microsoft.com/office/powerpoint/2010/main" val="66098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B53C85-3384-4BA2-8951-D653CE236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/>
              <a:t>20-letá žena s palpitacemi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CE678B-CE77-4C7E-A313-2D0227A40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" y="1333475"/>
            <a:ext cx="9114512" cy="4641703"/>
          </a:xfr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4CD7FCCC-F716-43CC-AC16-53E6E02C9D63}"/>
              </a:ext>
            </a:extLst>
          </p:cNvPr>
          <p:cNvSpPr txBox="1">
            <a:spLocks/>
          </p:cNvSpPr>
          <p:nvPr/>
        </p:nvSpPr>
        <p:spPr bwMode="auto">
          <a:xfrm>
            <a:off x="0" y="6080126"/>
            <a:ext cx="9144000" cy="7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AutoNum type="alphaUcPeriod"/>
              <a:defRPr/>
            </a:pPr>
            <a:r>
              <a:rPr lang="cs-CZ" kern="0" dirty="0">
                <a:solidFill>
                  <a:srgbClr val="1C1C1C"/>
                </a:solidFill>
                <a:latin typeface="+mn-lt"/>
              </a:rPr>
              <a:t>Četná komorová ektopie		C. Dualita AV vedení </a:t>
            </a:r>
          </a:p>
          <a:p>
            <a:pPr marL="457200" indent="-457200" eaLnBrk="0" hangingPunct="0">
              <a:spcBef>
                <a:spcPct val="20000"/>
              </a:spcBef>
              <a:buAutoNum type="alphaUcPeriod"/>
              <a:defRPr/>
            </a:pPr>
            <a:r>
              <a:rPr lang="cs-CZ" kern="0" dirty="0">
                <a:solidFill>
                  <a:srgbClr val="1C1C1C"/>
                </a:solidFill>
                <a:latin typeface="+mn-lt"/>
              </a:rPr>
              <a:t>Četná síňová ektopie			D. Mnohočetná ektopie z převodního </a:t>
            </a:r>
            <a:r>
              <a:rPr lang="cs-CZ" kern="0" dirty="0" err="1">
                <a:solidFill>
                  <a:srgbClr val="1C1C1C"/>
                </a:solidFill>
                <a:latin typeface="+mn-lt"/>
              </a:rPr>
              <a:t>syst</a:t>
            </a:r>
            <a:r>
              <a:rPr lang="cs-CZ" kern="0" dirty="0">
                <a:solidFill>
                  <a:srgbClr val="1C1C1C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922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8735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D5742-60B5-4010-B790-F6623809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E21EEDD-BC49-4347-8A47-F3125B89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798085"/>
          </a:xfrm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</a:defRPr>
            </a:lvl9pPr>
          </a:lstStyle>
          <a:p>
            <a:r>
              <a:rPr lang="cs-CZ" kern="0" dirty="0"/>
              <a:t>Pacientka s </a:t>
            </a:r>
            <a:r>
              <a:rPr lang="cs-CZ" kern="0" dirty="0" err="1"/>
              <a:t>vertigem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143302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4644008" y="759555"/>
            <a:ext cx="4499992" cy="515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0" y="764704"/>
            <a:ext cx="4499992" cy="515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A41E6D-C642-4A20-B0A2-0A8119A3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6477"/>
            <a:ext cx="8229600" cy="829747"/>
          </a:xfrm>
        </p:spPr>
        <p:txBody>
          <a:bodyPr/>
          <a:lstStyle/>
          <a:p>
            <a:r>
              <a:rPr lang="cs-CZ" dirty="0"/>
              <a:t>Pacientka s </a:t>
            </a:r>
            <a:r>
              <a:rPr lang="cs-CZ" dirty="0" err="1"/>
              <a:t>vertigem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4CCC692-6B26-41C3-A973-EE6B4811C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7" y="868298"/>
            <a:ext cx="4413973" cy="4588088"/>
          </a:xfrm>
        </p:spPr>
      </p:pic>
      <p:pic>
        <p:nvPicPr>
          <p:cNvPr id="9" name="Obrázek 8" descr="Obsah obrázku japonské posuvné dveře, text&#10;&#10;Popis byl vytvořen automaticky">
            <a:extLst>
              <a:ext uri="{FF2B5EF4-FFF2-40B4-BE49-F238E27FC236}">
                <a16:creationId xmlns:a16="http://schemas.microsoft.com/office/drawing/2014/main" id="{84FB041A-B560-4741-AF5F-AFC8744DCC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528" y="896224"/>
            <a:ext cx="4272827" cy="4649230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1C00F43-F30E-4F7D-9F9D-674A07D00048}"/>
              </a:ext>
            </a:extLst>
          </p:cNvPr>
          <p:cNvSpPr txBox="1">
            <a:spLocks/>
          </p:cNvSpPr>
          <p:nvPr/>
        </p:nvSpPr>
        <p:spPr bwMode="auto">
          <a:xfrm>
            <a:off x="0" y="5986725"/>
            <a:ext cx="9144000" cy="7721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1. Long QT syndrom typ 2			3. Sinusová bradykardie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2.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Iontová dysbalance s </a:t>
            </a:r>
            <a:r>
              <a:rPr lang="cs-CZ" sz="2000" kern="0" dirty="0" err="1">
                <a:solidFill>
                  <a:srgbClr val="1C1C1C"/>
                </a:solidFill>
                <a:latin typeface="Arial" charset="0"/>
              </a:rPr>
              <a:t>prominující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 U vlnou	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4.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Bigeminické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SVES</a:t>
            </a:r>
            <a:endParaRPr lang="cs-CZ" sz="2000" kern="0" dirty="0">
              <a:solidFill>
                <a:srgbClr val="1C1C1C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39372" y="554626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EKG v době obtíží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47655" y="551414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EKG v době bez obtíží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4572000" y="764704"/>
            <a:ext cx="0" cy="504056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541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D5742-60B5-4010-B790-F6623809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E21EEDD-BC49-4347-8A47-F3125B89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79808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60" b="17840"/>
          <a:stretch/>
        </p:blipFill>
        <p:spPr>
          <a:xfrm>
            <a:off x="971600" y="3789040"/>
            <a:ext cx="3600400" cy="1982001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H="1">
            <a:off x="2915816" y="1417638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834429" y="4653136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1763688" y="1417638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4067944" y="1448557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5419E629-FBA1-4478-92A3-5DED6D3AD3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204864"/>
            <a:ext cx="3178696" cy="9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79B80-382B-4851-A732-419D525B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12" y="-26431"/>
            <a:ext cx="8229600" cy="1143000"/>
          </a:xfrm>
        </p:spPr>
        <p:txBody>
          <a:bodyPr/>
          <a:lstStyle/>
          <a:p>
            <a:r>
              <a:rPr lang="cs-CZ" sz="3600" dirty="0" err="1"/>
              <a:t>Bigeminické</a:t>
            </a:r>
            <a:r>
              <a:rPr lang="cs-CZ" sz="3600" dirty="0"/>
              <a:t> SVES s komorovou odpovědí…</a:t>
            </a:r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E4FF6852-1169-4202-B228-62313EE7D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24744"/>
            <a:ext cx="8566468" cy="5616624"/>
          </a:xfrm>
        </p:spPr>
      </p:pic>
      <p:cxnSp>
        <p:nvCxnSpPr>
          <p:cNvPr id="6" name="Přímá spojnice se šipkou 5"/>
          <p:cNvCxnSpPr/>
          <p:nvPr/>
        </p:nvCxnSpPr>
        <p:spPr>
          <a:xfrm>
            <a:off x="2523877" y="1823558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G:\To be distributed\Brno 2016\EKG kvíz\edit morfologie P vl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1084195"/>
            <a:ext cx="4777301" cy="575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9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60-letá pacientka s </a:t>
            </a:r>
            <a:r>
              <a:rPr lang="cs-CZ" dirty="0" err="1"/>
              <a:t>vertigem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2" y="1417638"/>
            <a:ext cx="9169831" cy="4130501"/>
          </a:xfr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1C00F43-F30E-4F7D-9F9D-674A07D00048}"/>
              </a:ext>
            </a:extLst>
          </p:cNvPr>
          <p:cNvSpPr txBox="1">
            <a:spLocks/>
          </p:cNvSpPr>
          <p:nvPr/>
        </p:nvSpPr>
        <p:spPr bwMode="auto">
          <a:xfrm>
            <a:off x="55822" y="5847339"/>
            <a:ext cx="9144000" cy="7721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1. SR + komorová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bigeminie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		3. AVB II.st. s intermitentní aberací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2.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SR + SVES s převodem na komory	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4. Intermitentní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preexcitace</a:t>
            </a:r>
            <a:endParaRPr lang="cs-CZ" sz="2000" kern="0" dirty="0">
              <a:solidFill>
                <a:srgbClr val="1C1C1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8020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3E967E59-FDCC-49AF-B929-B922C67DD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95"/>
          <a:stretch/>
        </p:blipFill>
        <p:spPr>
          <a:xfrm>
            <a:off x="0" y="5576"/>
            <a:ext cx="9011244" cy="5799688"/>
          </a:xfrm>
        </p:spPr>
      </p:pic>
      <p:sp>
        <p:nvSpPr>
          <p:cNvPr id="4" name="Obdélník 3"/>
          <p:cNvSpPr/>
          <p:nvPr/>
        </p:nvSpPr>
        <p:spPr>
          <a:xfrm>
            <a:off x="0" y="3913439"/>
            <a:ext cx="9144000" cy="294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C2FC04-1397-42FB-AA97-56506652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interiér, počítač, stůl, zeď&#10;&#10;Popis byl vytvořen automaticky">
            <a:extLst>
              <a:ext uri="{FF2B5EF4-FFF2-40B4-BE49-F238E27FC236}">
                <a16:creationId xmlns:a16="http://schemas.microsoft.com/office/drawing/2014/main" id="{BB1CA262-58EB-444D-8FEC-19857926AF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302" y="3968740"/>
            <a:ext cx="2713484" cy="2844636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>
            <a:off x="2267744" y="1124744"/>
            <a:ext cx="72008" cy="3551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SPlocation">
            <a:extLst>
              <a:ext uri="{FF2B5EF4-FFF2-40B4-BE49-F238E27FC236}">
                <a16:creationId xmlns:a16="http://schemas.microsoft.com/office/drawing/2014/main" id="{36134680-52A8-41F3-AF8F-86CDF877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052991"/>
            <a:ext cx="3058308" cy="268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347864" y="591632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CS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54173" y="42990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HDŽ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10174" y="63101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DDŽ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0" y="5576"/>
            <a:ext cx="539552" cy="3963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-46978" y="495167"/>
            <a:ext cx="63350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I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II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III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 err="1"/>
              <a:t>aVR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893385" y="188640"/>
            <a:ext cx="7425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err="1"/>
              <a:t>Abl</a:t>
            </a:r>
            <a:r>
              <a:rPr lang="cs-CZ" sz="1400" dirty="0"/>
              <a:t>: on</a:t>
            </a:r>
          </a:p>
        </p:txBody>
      </p:sp>
      <p:sp>
        <p:nvSpPr>
          <p:cNvPr id="3" name="Ovál 2"/>
          <p:cNvSpPr/>
          <p:nvPr/>
        </p:nvSpPr>
        <p:spPr>
          <a:xfrm>
            <a:off x="2843808" y="116632"/>
            <a:ext cx="864096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2349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41E6D-C642-4A20-B0A2-0A8119A3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9747"/>
          </a:xfrm>
        </p:spPr>
        <p:txBody>
          <a:bodyPr/>
          <a:lstStyle/>
          <a:p>
            <a:r>
              <a:rPr lang="cs-CZ" dirty="0"/>
              <a:t>Efekt ablace….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4CCC692-6B26-41C3-A973-EE6B4811C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878" y="1134956"/>
            <a:ext cx="4413973" cy="4588088"/>
          </a:xfrm>
        </p:spPr>
      </p:pic>
      <p:pic>
        <p:nvPicPr>
          <p:cNvPr id="9" name="Obrázek 8" descr="Obsah obrázku japonské posuvné dveře, text&#10;&#10;Popis byl vytvořen automaticky">
            <a:extLst>
              <a:ext uri="{FF2B5EF4-FFF2-40B4-BE49-F238E27FC236}">
                <a16:creationId xmlns:a16="http://schemas.microsoft.com/office/drawing/2014/main" id="{84FB041A-B560-4741-AF5F-AFC8744DC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96" y="1104385"/>
            <a:ext cx="4272827" cy="464923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2267744" y="2780928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388345" y="2780928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636802" y="459219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SR 41/min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88345" y="459219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SR 61/min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3121" y="6037888"/>
            <a:ext cx="540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Follow</a:t>
            </a:r>
            <a:r>
              <a:rPr lang="cs-CZ" dirty="0"/>
              <a:t> up 3 měsíční – </a:t>
            </a:r>
            <a:r>
              <a:rPr lang="cs-CZ" dirty="0" err="1"/>
              <a:t>Holter</a:t>
            </a:r>
            <a:r>
              <a:rPr lang="cs-CZ" dirty="0"/>
              <a:t> bez SVES, </a:t>
            </a:r>
          </a:p>
          <a:p>
            <a:r>
              <a:rPr lang="cs-CZ" dirty="0"/>
              <a:t>cítí se dobře, bez nutnosti implantace PM, bez AA. </a:t>
            </a:r>
          </a:p>
        </p:txBody>
      </p:sp>
    </p:spTree>
    <p:extLst>
      <p:ext uri="{BB962C8B-B14F-4D97-AF65-F5344CB8AC3E}">
        <p14:creationId xmlns:p14="http://schemas.microsoft.com/office/powerpoint/2010/main" val="3307519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0288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3357"/>
            <a:ext cx="9260978" cy="1143000"/>
          </a:xfrm>
        </p:spPr>
        <p:txBody>
          <a:bodyPr/>
          <a:lstStyle/>
          <a:p>
            <a:r>
              <a:rPr lang="cs-CZ" sz="4000" dirty="0" err="1"/>
              <a:t>Širokokomplexová</a:t>
            </a:r>
            <a:r>
              <a:rPr lang="cs-CZ" sz="4000" dirty="0"/>
              <a:t> tachykardie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22910"/>
            <a:ext cx="9144000" cy="46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3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B53C85-3384-4BA2-8951-D653CE23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20-letá žena s palpitacemi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CE678B-CE77-4C7E-A313-2D0227A40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" y="1333475"/>
            <a:ext cx="9114512" cy="4641703"/>
          </a:xfr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2AE8276-E45A-4D05-80F6-399987DADEBF}"/>
              </a:ext>
            </a:extLst>
          </p:cNvPr>
          <p:cNvCxnSpPr/>
          <p:nvPr/>
        </p:nvCxnSpPr>
        <p:spPr>
          <a:xfrm>
            <a:off x="395536" y="5013176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56ECE44-27DE-41CB-8874-E7116424576E}"/>
              </a:ext>
            </a:extLst>
          </p:cNvPr>
          <p:cNvCxnSpPr/>
          <p:nvPr/>
        </p:nvCxnSpPr>
        <p:spPr>
          <a:xfrm>
            <a:off x="1125960" y="5013176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FFDBEC6-CB4D-4C68-A12D-CFDC3DCBA278}"/>
              </a:ext>
            </a:extLst>
          </p:cNvPr>
          <p:cNvCxnSpPr/>
          <p:nvPr/>
        </p:nvCxnSpPr>
        <p:spPr>
          <a:xfrm>
            <a:off x="1774032" y="5013176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D8CFA07-46B9-4CFE-9355-436CF514CDAB}"/>
              </a:ext>
            </a:extLst>
          </p:cNvPr>
          <p:cNvCxnSpPr/>
          <p:nvPr/>
        </p:nvCxnSpPr>
        <p:spPr>
          <a:xfrm>
            <a:off x="2422104" y="5085184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D8613C5-C575-48DB-A8D0-CF4DDD281B83}"/>
              </a:ext>
            </a:extLst>
          </p:cNvPr>
          <p:cNvCxnSpPr/>
          <p:nvPr/>
        </p:nvCxnSpPr>
        <p:spPr>
          <a:xfrm>
            <a:off x="3214192" y="5085184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CF062F0-FAD8-4D02-85E7-255BDB53184F}"/>
              </a:ext>
            </a:extLst>
          </p:cNvPr>
          <p:cNvCxnSpPr/>
          <p:nvPr/>
        </p:nvCxnSpPr>
        <p:spPr>
          <a:xfrm>
            <a:off x="3862264" y="5085184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291DC7E-54A4-4B2F-9A46-3F1542018B1A}"/>
              </a:ext>
            </a:extLst>
          </p:cNvPr>
          <p:cNvCxnSpPr/>
          <p:nvPr/>
        </p:nvCxnSpPr>
        <p:spPr>
          <a:xfrm>
            <a:off x="333872" y="2849290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1B89E862-8F20-4EAC-9181-B08B0C23E2C6}"/>
              </a:ext>
            </a:extLst>
          </p:cNvPr>
          <p:cNvCxnSpPr/>
          <p:nvPr/>
        </p:nvCxnSpPr>
        <p:spPr>
          <a:xfrm>
            <a:off x="1125960" y="2849290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079B609-C35A-4C02-B5C8-F57256E376CD}"/>
              </a:ext>
            </a:extLst>
          </p:cNvPr>
          <p:cNvCxnSpPr/>
          <p:nvPr/>
        </p:nvCxnSpPr>
        <p:spPr>
          <a:xfrm>
            <a:off x="1856384" y="2777282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7D7BFB51-E43B-48B7-9A95-51486A6B148D}"/>
              </a:ext>
            </a:extLst>
          </p:cNvPr>
          <p:cNvCxnSpPr/>
          <p:nvPr/>
        </p:nvCxnSpPr>
        <p:spPr>
          <a:xfrm>
            <a:off x="2566120" y="2777282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BB48ACF-202F-45BD-B327-C17AF0789169}"/>
              </a:ext>
            </a:extLst>
          </p:cNvPr>
          <p:cNvCxnSpPr/>
          <p:nvPr/>
        </p:nvCxnSpPr>
        <p:spPr>
          <a:xfrm>
            <a:off x="3286200" y="2777282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BD87073-DFDB-41E4-A15C-4C49469D5864}"/>
              </a:ext>
            </a:extLst>
          </p:cNvPr>
          <p:cNvCxnSpPr/>
          <p:nvPr/>
        </p:nvCxnSpPr>
        <p:spPr>
          <a:xfrm>
            <a:off x="3934272" y="2777282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409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6573529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F1C00F43-F30E-4F7D-9F9D-674A07D00048}"/>
              </a:ext>
            </a:extLst>
          </p:cNvPr>
          <p:cNvSpPr txBox="1">
            <a:spLocks/>
          </p:cNvSpPr>
          <p:nvPr/>
        </p:nvSpPr>
        <p:spPr bwMode="auto">
          <a:xfrm>
            <a:off x="0" y="5986725"/>
            <a:ext cx="9144000" cy="7721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1.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Preexcitace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Mahaimova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typu		3. Komorová tachykardie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2.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Běhy SV ektopie s aberací vedení 	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4</a:t>
            </a:r>
            <a:r>
              <a:rPr lang="cs-CZ" sz="2000" b="1" kern="0" dirty="0">
                <a:solidFill>
                  <a:srgbClr val="1C1C1C"/>
                </a:solidFill>
                <a:latin typeface="+mn-lt"/>
              </a:rPr>
              <a:t>. 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AIVR -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reperfúzní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arytmie </a:t>
            </a:r>
          </a:p>
        </p:txBody>
      </p:sp>
    </p:spTree>
    <p:extLst>
      <p:ext uri="{BB962C8B-B14F-4D97-AF65-F5344CB8AC3E}">
        <p14:creationId xmlns:p14="http://schemas.microsoft.com/office/powerpoint/2010/main" val="1421843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548680"/>
            <a:ext cx="8784976" cy="5039444"/>
          </a:xfrm>
          <a:prstGeom prst="rect">
            <a:avLst/>
          </a:prstGeom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F1C00F43-F30E-4F7D-9F9D-674A07D00048}"/>
              </a:ext>
            </a:extLst>
          </p:cNvPr>
          <p:cNvSpPr txBox="1">
            <a:spLocks/>
          </p:cNvSpPr>
          <p:nvPr/>
        </p:nvSpPr>
        <p:spPr bwMode="auto">
          <a:xfrm>
            <a:off x="0" y="5986725"/>
            <a:ext cx="9144000" cy="7721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1.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Preexcitace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</a:t>
            </a:r>
            <a:r>
              <a:rPr lang="cs-CZ" sz="2000" kern="0" dirty="0" err="1">
                <a:solidFill>
                  <a:srgbClr val="1C1C1C"/>
                </a:solidFill>
                <a:latin typeface="+mn-lt"/>
              </a:rPr>
              <a:t>Mahaimova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 typu		3. Komorová tachykardie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cs-CZ" sz="2000" kern="0" dirty="0">
                <a:solidFill>
                  <a:srgbClr val="1C1C1C"/>
                </a:solidFill>
                <a:latin typeface="+mn-lt"/>
              </a:rPr>
              <a:t>2. </a:t>
            </a:r>
            <a:r>
              <a:rPr lang="cs-CZ" sz="2000" kern="0" dirty="0">
                <a:solidFill>
                  <a:srgbClr val="1C1C1C"/>
                </a:solidFill>
                <a:latin typeface="Arial" charset="0"/>
              </a:rPr>
              <a:t>Běhy SV ektopie s aberací vedení 	</a:t>
            </a:r>
            <a:r>
              <a:rPr lang="cs-CZ" sz="2000" kern="0" dirty="0">
                <a:solidFill>
                  <a:srgbClr val="1C1C1C"/>
                </a:solidFill>
                <a:latin typeface="+mn-lt"/>
              </a:rPr>
              <a:t>4</a:t>
            </a:r>
            <a:r>
              <a:rPr lang="cs-CZ" sz="2000" b="1" kern="0" dirty="0">
                <a:solidFill>
                  <a:srgbClr val="1C1C1C"/>
                </a:solidFill>
                <a:latin typeface="+mn-lt"/>
              </a:rPr>
              <a:t>. </a:t>
            </a:r>
            <a:r>
              <a:rPr lang="cs-CZ" sz="2000" kern="0" dirty="0">
                <a:solidFill>
                  <a:srgbClr val="1C1C1C"/>
                </a:solidFill>
              </a:rPr>
              <a:t>AIVR - </a:t>
            </a:r>
            <a:r>
              <a:rPr lang="cs-CZ" sz="2000" kern="0" dirty="0" err="1">
                <a:solidFill>
                  <a:srgbClr val="1C1C1C"/>
                </a:solidFill>
              </a:rPr>
              <a:t>reperfúzní</a:t>
            </a:r>
            <a:r>
              <a:rPr lang="cs-CZ" sz="2000" kern="0" dirty="0">
                <a:solidFill>
                  <a:srgbClr val="1C1C1C"/>
                </a:solidFill>
              </a:rPr>
              <a:t> arytmie </a:t>
            </a:r>
            <a:endParaRPr lang="cs-CZ" sz="2000" kern="0" dirty="0">
              <a:solidFill>
                <a:srgbClr val="1C1C1C"/>
              </a:solidFill>
              <a:latin typeface="+mn-lt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467544" y="2060848"/>
            <a:ext cx="7207251" cy="818748"/>
            <a:chOff x="467544" y="2060848"/>
            <a:chExt cx="7207251" cy="818748"/>
          </a:xfrm>
        </p:grpSpPr>
        <p:cxnSp>
          <p:nvCxnSpPr>
            <p:cNvPr id="6" name="Přímá spojnice se šipkou 5"/>
            <p:cNvCxnSpPr/>
            <p:nvPr/>
          </p:nvCxnSpPr>
          <p:spPr>
            <a:xfrm flipV="1">
              <a:off x="4860032" y="2060848"/>
              <a:ext cx="144016" cy="3600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se šipkou 6"/>
            <p:cNvCxnSpPr/>
            <p:nvPr/>
          </p:nvCxnSpPr>
          <p:spPr>
            <a:xfrm flipV="1">
              <a:off x="5940152" y="2060848"/>
              <a:ext cx="144016" cy="3600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se šipkou 7"/>
            <p:cNvCxnSpPr/>
            <p:nvPr/>
          </p:nvCxnSpPr>
          <p:spPr>
            <a:xfrm flipV="1">
              <a:off x="7164288" y="2060848"/>
              <a:ext cx="144016" cy="3600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>
            <a:xfrm flipV="1">
              <a:off x="1979712" y="2060848"/>
              <a:ext cx="144016" cy="3600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V="1">
              <a:off x="467544" y="2060848"/>
              <a:ext cx="144016" cy="36004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ovéPole 4"/>
            <p:cNvSpPr txBox="1"/>
            <p:nvPr/>
          </p:nvSpPr>
          <p:spPr>
            <a:xfrm>
              <a:off x="4493540" y="2510264"/>
              <a:ext cx="31812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/>
                <a:t>Retrográdní VA vedení při 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78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dirty="0" err="1"/>
              <a:t>Follow</a:t>
            </a:r>
            <a:r>
              <a:rPr lang="cs-CZ" dirty="0"/>
              <a:t> 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8964488" cy="4525963"/>
          </a:xfrm>
        </p:spPr>
        <p:txBody>
          <a:bodyPr/>
          <a:lstStyle/>
          <a:p>
            <a:r>
              <a:rPr lang="cs-CZ" sz="2000" dirty="0"/>
              <a:t>Pacient podstoupil RF ablaci</a:t>
            </a:r>
          </a:p>
          <a:p>
            <a:pPr lvl="1"/>
            <a:r>
              <a:rPr lang="cs-CZ" sz="1800" dirty="0"/>
              <a:t>KT vychází z malé jizva na spodní stěně bazálně, pod </a:t>
            </a:r>
            <a:r>
              <a:rPr lang="cs-CZ" sz="1800" dirty="0" err="1"/>
              <a:t>Hisovým</a:t>
            </a:r>
            <a:r>
              <a:rPr lang="cs-CZ" sz="1800" dirty="0"/>
              <a:t> svazkem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3E75F5-1D71-4A9E-A2BD-0AD309591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" y="2267744"/>
            <a:ext cx="3654274" cy="3384376"/>
          </a:xfrm>
          <a:prstGeom prst="rect">
            <a:avLst/>
          </a:prstGeom>
        </p:spPr>
      </p:pic>
      <p:pic>
        <p:nvPicPr>
          <p:cNvPr id="7" name="Obrázek 6" descr="Obsah obrázku dokument, snímek obrazovky&#10;&#10;Popis byl vytvořen automaticky">
            <a:extLst>
              <a:ext uri="{FF2B5EF4-FFF2-40B4-BE49-F238E27FC236}">
                <a16:creationId xmlns:a16="http://schemas.microsoft.com/office/drawing/2014/main" id="{6E0FC98C-3132-4032-B436-64F1F9E5A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33" y="2260866"/>
            <a:ext cx="5365071" cy="339125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6774CD77-1C35-4BE1-A065-AA0E6963738B}"/>
              </a:ext>
            </a:extLst>
          </p:cNvPr>
          <p:cNvSpPr/>
          <p:nvPr/>
        </p:nvSpPr>
        <p:spPr>
          <a:xfrm>
            <a:off x="5364088" y="2204864"/>
            <a:ext cx="432048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690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930631C9-4CA1-4CA9-909C-7F9BC04D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r>
              <a:rPr lang="cs-CZ" altLang="cs-CZ"/>
              <a:t>Kazuistika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33847ECA-E520-4D0C-95B6-64ED21CE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7018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7FD98-D604-452C-A3E5-CF6E1ACE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dirty="0"/>
              <a:t>Pacient s opakovanými intervencemi ICD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6D37D36-F1A6-4004-B33A-58796018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" y="1412776"/>
            <a:ext cx="9093935" cy="4608512"/>
          </a:xfrm>
        </p:spPr>
      </p:pic>
    </p:spTree>
    <p:extLst>
      <p:ext uri="{BB962C8B-B14F-4D97-AF65-F5344CB8AC3E}">
        <p14:creationId xmlns:p14="http://schemas.microsoft.com/office/powerpoint/2010/main" val="34846089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DA2A7-679D-40D2-99AA-B79E85E9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Epikardiální ablace u </a:t>
            </a:r>
            <a:r>
              <a:rPr lang="cs-CZ" dirty="0" err="1"/>
              <a:t>Brugada</a:t>
            </a:r>
            <a:r>
              <a:rPr lang="cs-CZ" dirty="0"/>
              <a:t> syndromu</a:t>
            </a:r>
          </a:p>
        </p:txBody>
      </p:sp>
      <p:pic>
        <p:nvPicPr>
          <p:cNvPr id="4" name="punkce perikardu">
            <a:hlinkClick r:id="" action="ppaction://media"/>
            <a:extLst>
              <a:ext uri="{FF2B5EF4-FFF2-40B4-BE49-F238E27FC236}">
                <a16:creationId xmlns:a16="http://schemas.microsoft.com/office/drawing/2014/main" id="{F50FE395-B973-4998-9295-578789FF8E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87" y="1448276"/>
            <a:ext cx="4525962" cy="4525963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612FA4-FCC9-41C5-830F-F863AEFCD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62" y="1449733"/>
            <a:ext cx="46579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7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C83E47B-5C24-4BB5-9106-45919950B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02244"/>
            <a:ext cx="8229600" cy="4184265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8D4E511-8900-426D-8134-E5EC1F67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3993"/>
            <a:ext cx="8229600" cy="1143000"/>
          </a:xfrm>
        </p:spPr>
        <p:txBody>
          <a:bodyPr/>
          <a:lstStyle/>
          <a:p>
            <a:r>
              <a:rPr lang="cs-CZ" dirty="0"/>
              <a:t>EKG po ablaci</a:t>
            </a:r>
            <a:br>
              <a:rPr lang="cs-CZ" dirty="0"/>
            </a:br>
            <a:r>
              <a:rPr lang="cs-CZ" sz="3600" dirty="0">
                <a:solidFill>
                  <a:srgbClr val="C00000"/>
                </a:solidFill>
              </a:rPr>
              <a:t>Vymizení STE v pravém </a:t>
            </a:r>
            <a:r>
              <a:rPr lang="cs-CZ" sz="3600" dirty="0" err="1">
                <a:solidFill>
                  <a:srgbClr val="C00000"/>
                </a:solidFill>
              </a:rPr>
              <a:t>prekordiu</a:t>
            </a:r>
            <a:endParaRPr lang="cs-CZ" sz="3600" dirty="0">
              <a:solidFill>
                <a:srgbClr val="C00000"/>
              </a:solidFill>
            </a:endParaRP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7990558D-68BB-403F-8E83-157330DDC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7" r="20978"/>
          <a:stretch/>
        </p:blipFill>
        <p:spPr bwMode="auto">
          <a:xfrm>
            <a:off x="6948264" y="1268760"/>
            <a:ext cx="136815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2288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724" y="12998"/>
            <a:ext cx="8229600" cy="1143000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Petr Peichl\Desktop\obrázek.PNG">
            <a:extLst>
              <a:ext uri="{FF2B5EF4-FFF2-40B4-BE49-F238E27FC236}">
                <a16:creationId xmlns:a16="http://schemas.microsoft.com/office/drawing/2014/main" id="{CE0C6A62-179B-4A1A-9F9A-A3BE83F9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156" y="847176"/>
            <a:ext cx="6624736" cy="525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763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8A40E-66A0-44CE-9A37-24F2451C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85078F-ECF9-438E-AB01-1AC2EE26D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885674" cy="5616624"/>
          </a:xfr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32D37AC-FFDF-46EA-863F-49D3CA56FD31}"/>
              </a:ext>
            </a:extLst>
          </p:cNvPr>
          <p:cNvCxnSpPr/>
          <p:nvPr/>
        </p:nvCxnSpPr>
        <p:spPr>
          <a:xfrm flipV="1">
            <a:off x="1331640" y="2564904"/>
            <a:ext cx="288032" cy="1800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58E1A25-9897-4899-A50A-D16A88148FFA}"/>
              </a:ext>
            </a:extLst>
          </p:cNvPr>
          <p:cNvCxnSpPr>
            <a:cxnSpLocks/>
          </p:cNvCxnSpPr>
          <p:nvPr/>
        </p:nvCxnSpPr>
        <p:spPr>
          <a:xfrm flipV="1">
            <a:off x="1484040" y="2492896"/>
            <a:ext cx="1647800" cy="18722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F28B2F1-6D15-4004-88EF-DC7B925B599B}"/>
              </a:ext>
            </a:extLst>
          </p:cNvPr>
          <p:cNvCxnSpPr/>
          <p:nvPr/>
        </p:nvCxnSpPr>
        <p:spPr>
          <a:xfrm flipV="1">
            <a:off x="5035862" y="2564904"/>
            <a:ext cx="288032" cy="1800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6EF68F7-2121-4F09-B4FE-BFD24C940753}"/>
              </a:ext>
            </a:extLst>
          </p:cNvPr>
          <p:cNvCxnSpPr>
            <a:cxnSpLocks/>
          </p:cNvCxnSpPr>
          <p:nvPr/>
        </p:nvCxnSpPr>
        <p:spPr>
          <a:xfrm flipV="1">
            <a:off x="5188262" y="2492896"/>
            <a:ext cx="1647800" cy="18722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DEEB118F-FCE3-422C-A665-A6EC519F9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31027" r="53524" b="51908"/>
          <a:stretch/>
        </p:blipFill>
        <p:spPr bwMode="auto">
          <a:xfrm>
            <a:off x="294499" y="5958692"/>
            <a:ext cx="425448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4AC8767-7785-4E56-9E8A-EFE0A27FDEF0}"/>
              </a:ext>
            </a:extLst>
          </p:cNvPr>
          <p:cNvCxnSpPr/>
          <p:nvPr/>
        </p:nvCxnSpPr>
        <p:spPr>
          <a:xfrm>
            <a:off x="611560" y="6054861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A8FB7BE-A694-451E-A10D-60D89BA08FA2}"/>
              </a:ext>
            </a:extLst>
          </p:cNvPr>
          <p:cNvCxnSpPr/>
          <p:nvPr/>
        </p:nvCxnSpPr>
        <p:spPr>
          <a:xfrm>
            <a:off x="1403648" y="6054861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081FB09-15F7-40B6-A760-DBCB871E582C}"/>
              </a:ext>
            </a:extLst>
          </p:cNvPr>
          <p:cNvCxnSpPr/>
          <p:nvPr/>
        </p:nvCxnSpPr>
        <p:spPr>
          <a:xfrm>
            <a:off x="2134072" y="5982853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30ED105-4690-4DE7-BC91-2FD04B1332C3}"/>
              </a:ext>
            </a:extLst>
          </p:cNvPr>
          <p:cNvCxnSpPr/>
          <p:nvPr/>
        </p:nvCxnSpPr>
        <p:spPr>
          <a:xfrm>
            <a:off x="2843808" y="5982853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E580591-8870-47AF-B976-9A6026C6C25E}"/>
              </a:ext>
            </a:extLst>
          </p:cNvPr>
          <p:cNvCxnSpPr/>
          <p:nvPr/>
        </p:nvCxnSpPr>
        <p:spPr>
          <a:xfrm>
            <a:off x="3563888" y="5982853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EE9CEF07-C65B-46F4-B089-F31871371CFE}"/>
              </a:ext>
            </a:extLst>
          </p:cNvPr>
          <p:cNvCxnSpPr/>
          <p:nvPr/>
        </p:nvCxnSpPr>
        <p:spPr>
          <a:xfrm>
            <a:off x="4211960" y="5982853"/>
            <a:ext cx="61664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A9ADC1E7-D828-46A0-9F11-D81EE68ACD03}"/>
              </a:ext>
            </a:extLst>
          </p:cNvPr>
          <p:cNvSpPr txBox="1"/>
          <p:nvPr/>
        </p:nvSpPr>
        <p:spPr>
          <a:xfrm>
            <a:off x="1308351" y="19170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7C43ED8-2E7E-4C1D-AA9A-9EDFC31BE5FC}"/>
              </a:ext>
            </a:extLst>
          </p:cNvPr>
          <p:cNvSpPr txBox="1"/>
          <p:nvPr/>
        </p:nvSpPr>
        <p:spPr>
          <a:xfrm>
            <a:off x="2698951" y="193703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3D36CF6-90BB-4FBE-A374-84FC38F230E8}"/>
              </a:ext>
            </a:extLst>
          </p:cNvPr>
          <p:cNvSpPr txBox="1"/>
          <p:nvPr/>
        </p:nvSpPr>
        <p:spPr>
          <a:xfrm>
            <a:off x="4972516" y="18615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AA6B8C5-0386-4421-9E6E-AF0D30412C69}"/>
              </a:ext>
            </a:extLst>
          </p:cNvPr>
          <p:cNvSpPr txBox="1"/>
          <p:nvPr/>
        </p:nvSpPr>
        <p:spPr>
          <a:xfrm>
            <a:off x="6484684" y="186779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1253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9DD46-D525-4FFC-8341-8D895DC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/>
              <a:t>Double </a:t>
            </a:r>
            <a:r>
              <a:rPr lang="cs-CZ" dirty="0" err="1"/>
              <a:t>ventricular</a:t>
            </a:r>
            <a:r>
              <a:rPr lang="cs-CZ" dirty="0"/>
              <a:t> response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4B12EF-A972-43A4-A76C-3BCE98F8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68" y="1135285"/>
            <a:ext cx="4978388" cy="4525963"/>
          </a:xfrm>
        </p:spPr>
        <p:txBody>
          <a:bodyPr/>
          <a:lstStyle/>
          <a:p>
            <a:r>
              <a:rPr lang="cs-CZ" sz="2400" dirty="0"/>
              <a:t>Jedna síňová aktivace se vede ke dvou komorovým odpovědím</a:t>
            </a:r>
          </a:p>
          <a:p>
            <a:r>
              <a:rPr lang="cs-CZ" sz="2400" dirty="0"/>
              <a:t>Příčinou je simultánní vedení rychlou a pomalou drahou</a:t>
            </a:r>
          </a:p>
          <a:p>
            <a:r>
              <a:rPr lang="cs-CZ" sz="2400" dirty="0"/>
              <a:t>Popsáno již v r. 1979</a:t>
            </a:r>
          </a:p>
          <a:p>
            <a:r>
              <a:rPr lang="cs-CZ" sz="2400" dirty="0"/>
              <a:t>Lze zaměnit za </a:t>
            </a:r>
            <a:r>
              <a:rPr lang="cs-CZ" sz="2400" dirty="0" err="1"/>
              <a:t>FiS</a:t>
            </a:r>
            <a:r>
              <a:rPr lang="cs-CZ" sz="2400" dirty="0"/>
              <a:t> </a:t>
            </a:r>
          </a:p>
          <a:p>
            <a:pPr lvl="1"/>
            <a:r>
              <a:rPr lang="cs-CZ" sz="1800" dirty="0"/>
              <a:t>3% pacientů referovaných k ablaci </a:t>
            </a:r>
            <a:r>
              <a:rPr lang="cs-CZ" sz="1800" dirty="0" err="1"/>
              <a:t>FiS</a:t>
            </a:r>
            <a:r>
              <a:rPr lang="cs-CZ" sz="1800" dirty="0"/>
              <a:t> měly DVR (</a:t>
            </a:r>
            <a:r>
              <a:rPr lang="cs-CZ" sz="1800" dirty="0" err="1"/>
              <a:t>Dixit</a:t>
            </a:r>
            <a:r>
              <a:rPr lang="cs-CZ" sz="1800" dirty="0"/>
              <a:t> S JCE 2006)</a:t>
            </a:r>
          </a:p>
          <a:p>
            <a:r>
              <a:rPr lang="cs-CZ" sz="2400" dirty="0" err="1"/>
              <a:t>Dif</a:t>
            </a:r>
            <a:r>
              <a:rPr lang="cs-CZ" sz="2400" dirty="0"/>
              <a:t> dg. </a:t>
            </a:r>
          </a:p>
          <a:p>
            <a:pPr lvl="1"/>
            <a:r>
              <a:rPr lang="cs-CZ" sz="1800" dirty="0"/>
              <a:t>Ektopie z </a:t>
            </a:r>
            <a:r>
              <a:rPr lang="cs-CZ" sz="1800" dirty="0" err="1"/>
              <a:t>Hisova</a:t>
            </a:r>
            <a:r>
              <a:rPr lang="cs-CZ" sz="1800" dirty="0"/>
              <a:t> svazku</a:t>
            </a:r>
          </a:p>
          <a:p>
            <a:r>
              <a:rPr lang="cs-CZ" sz="2400" dirty="0"/>
              <a:t>Léčba</a:t>
            </a:r>
          </a:p>
          <a:p>
            <a:pPr lvl="1"/>
            <a:r>
              <a:rPr lang="cs-CZ" sz="1800" dirty="0"/>
              <a:t>Ablace pomalé dráhy AV vedení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219CF3C-9229-4299-ABEE-56C1E02A9A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056" y="1772817"/>
          <a:ext cx="4067944" cy="272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882440" imgH="7593480" progId="">
                  <p:embed/>
                </p:oleObj>
              </mc:Choice>
              <mc:Fallback>
                <p:oleObj r:id="rId2" imgW="10882440" imgH="759348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0219CF3C-9229-4299-ABEE-56C1E02A9A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76056" y="1772817"/>
                        <a:ext cx="4067944" cy="2727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09EC6F52-266D-4753-88D9-C973AA39CAE0}"/>
              </a:ext>
            </a:extLst>
          </p:cNvPr>
          <p:cNvSpPr txBox="1"/>
          <p:nvPr/>
        </p:nvSpPr>
        <p:spPr>
          <a:xfrm flipH="1">
            <a:off x="208112" y="6308725"/>
            <a:ext cx="341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Csapo</a:t>
            </a:r>
            <a:r>
              <a:rPr lang="cs-CZ" dirty="0"/>
              <a:t> G A J </a:t>
            </a:r>
            <a:r>
              <a:rPr lang="cs-CZ" dirty="0" err="1"/>
              <a:t>Cardiol</a:t>
            </a:r>
            <a:r>
              <a:rPr lang="cs-CZ" dirty="0"/>
              <a:t> 1979 </a:t>
            </a:r>
          </a:p>
        </p:txBody>
      </p:sp>
    </p:spTree>
    <p:extLst>
      <p:ext uri="{BB962C8B-B14F-4D97-AF65-F5344CB8AC3E}">
        <p14:creationId xmlns:p14="http://schemas.microsoft.com/office/powerpoint/2010/main" val="2252713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28EC65-B417-4B42-9F8C-6473DF57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Ablace v oblasti pomalé dráhy vše vyřešila….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7BB01C-EBE4-4A57-A0E5-82102257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34C9933-7419-471C-9DED-771CED405197}"/>
              </a:ext>
            </a:extLst>
          </p:cNvPr>
          <p:cNvSpPr/>
          <p:nvPr/>
        </p:nvSpPr>
        <p:spPr>
          <a:xfrm>
            <a:off x="0" y="1772816"/>
            <a:ext cx="9144000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Obsah obrázku interiér, počítač, stůl, zeď&#10;&#10;Popis byl vytvořen automaticky">
            <a:extLst>
              <a:ext uri="{FF2B5EF4-FFF2-40B4-BE49-F238E27FC236}">
                <a16:creationId xmlns:a16="http://schemas.microsoft.com/office/drawing/2014/main" id="{F036797C-EF97-4FD8-9A60-B9995C8F5B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80" y="1885747"/>
            <a:ext cx="3590156" cy="3763681"/>
          </a:xfrm>
          <a:prstGeom prst="rect">
            <a:avLst/>
          </a:prstGeom>
        </p:spPr>
      </p:pic>
      <p:pic>
        <p:nvPicPr>
          <p:cNvPr id="6" name="Picture 2" descr="SPlocation">
            <a:extLst>
              <a:ext uri="{FF2B5EF4-FFF2-40B4-BE49-F238E27FC236}">
                <a16:creationId xmlns:a16="http://schemas.microsoft.com/office/drawing/2014/main" id="{CB1AC1E7-9618-4CB8-AE2A-740ACA9AA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940" y="1885747"/>
            <a:ext cx="4336547" cy="381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E4FE9F0-3878-4378-A9C6-5C116910C6B7}"/>
              </a:ext>
            </a:extLst>
          </p:cNvPr>
          <p:cNvSpPr txBox="1"/>
          <p:nvPr/>
        </p:nvSpPr>
        <p:spPr>
          <a:xfrm>
            <a:off x="3347864" y="413573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CS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8130C1-DF3B-40E9-9949-E0CE3A89A7F7}"/>
              </a:ext>
            </a:extLst>
          </p:cNvPr>
          <p:cNvSpPr txBox="1"/>
          <p:nvPr/>
        </p:nvSpPr>
        <p:spPr>
          <a:xfrm>
            <a:off x="2854173" y="251850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HDŽ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C8F0B33-30AA-4662-98E7-4C544BE5CB3B}"/>
              </a:ext>
            </a:extLst>
          </p:cNvPr>
          <p:cNvSpPr txBox="1"/>
          <p:nvPr/>
        </p:nvSpPr>
        <p:spPr>
          <a:xfrm>
            <a:off x="2010174" y="452959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DDŽ</a:t>
            </a:r>
          </a:p>
        </p:txBody>
      </p:sp>
    </p:spTree>
    <p:extLst>
      <p:ext uri="{BB962C8B-B14F-4D97-AF65-F5344CB8AC3E}">
        <p14:creationId xmlns:p14="http://schemas.microsoft.com/office/powerpoint/2010/main" val="255153696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897</Words>
  <Application>Microsoft Office PowerPoint</Application>
  <PresentationFormat>Předvádění na obrazovce (4:3)</PresentationFormat>
  <Paragraphs>175</Paragraphs>
  <Slides>67</Slides>
  <Notes>4</Notes>
  <HiddenSlides>1</HiddenSlides>
  <MMClips>6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67</vt:i4>
      </vt:variant>
    </vt:vector>
  </HeadingPairs>
  <TitlesOfParts>
    <vt:vector size="71" baseType="lpstr">
      <vt:lpstr>Arial</vt:lpstr>
      <vt:lpstr>Calibri</vt:lpstr>
      <vt:lpstr>Wingdings</vt:lpstr>
      <vt:lpstr>Výchozí návrh</vt:lpstr>
      <vt:lpstr>EKG kvíz I.</vt:lpstr>
      <vt:lpstr>Prezentace aplikace PowerPoint</vt:lpstr>
      <vt:lpstr>Kazuistika</vt:lpstr>
      <vt:lpstr>20-letá žena s palpitacemi</vt:lpstr>
      <vt:lpstr>20-letá žena s palpitacemi</vt:lpstr>
      <vt:lpstr>20-letá žena s palpitacemi</vt:lpstr>
      <vt:lpstr>Prezentace aplikace PowerPoint</vt:lpstr>
      <vt:lpstr>Double ventricular response</vt:lpstr>
      <vt:lpstr>Ablace v oblasti pomalé dráhy vše vyřešila….</vt:lpstr>
      <vt:lpstr>Kazuistika</vt:lpstr>
      <vt:lpstr>20-letý mladík bez org. nálezu na srdci</vt:lpstr>
      <vt:lpstr>20-letý mladík bez org. nálezu na srdci</vt:lpstr>
      <vt:lpstr>P vlna je bifasická a pozitivní ve spodních svodech</vt:lpstr>
      <vt:lpstr>Morfologie P vlny</vt:lpstr>
      <vt:lpstr>Síňová tachykardie z ouška LS</vt:lpstr>
      <vt:lpstr>Jiný pacient….</vt:lpstr>
      <vt:lpstr>Prezentace aplikace PowerPoint</vt:lpstr>
      <vt:lpstr>Kazuistika</vt:lpstr>
      <vt:lpstr>Prezentace aplikace PowerPoint</vt:lpstr>
      <vt:lpstr>Prezentace aplikace PowerPoint</vt:lpstr>
      <vt:lpstr>Prezentace aplikace PowerPoint</vt:lpstr>
      <vt:lpstr>Kardioneuroablace</vt:lpstr>
      <vt:lpstr>EKG po ablaci</vt:lpstr>
      <vt:lpstr>Kazuistika</vt:lpstr>
      <vt:lpstr>Mladý pacient s palpitacemi…</vt:lpstr>
      <vt:lpstr>Prezentace aplikace PowerPoint</vt:lpstr>
      <vt:lpstr>Kazuistika</vt:lpstr>
      <vt:lpstr>Mladý pacient bez anamnézy srdečního onemocnění</vt:lpstr>
      <vt:lpstr>Vyšetření…</vt:lpstr>
      <vt:lpstr>Elektroanatomické mapování PK</vt:lpstr>
      <vt:lpstr>Pacientka po opak. korekci TOF</vt:lpstr>
      <vt:lpstr>Kazuistika</vt:lpstr>
      <vt:lpstr>Recurrent ICD shocks</vt:lpstr>
      <vt:lpstr>Všechny epizody pKT/FiK jsou spouštěny stejnou KES</vt:lpstr>
      <vt:lpstr>Prezentace aplikace PowerPoint</vt:lpstr>
      <vt:lpstr>Anatomy of endocardium  of right ventricle</vt:lpstr>
      <vt:lpstr>Prezentace aplikace PowerPoint</vt:lpstr>
      <vt:lpstr>ICE is crucial  for mapping!</vt:lpstr>
      <vt:lpstr>Best endocardial activation site</vt:lpstr>
      <vt:lpstr>Kazuistika</vt:lpstr>
      <vt:lpstr>Prezentace aplikace PowerPoint</vt:lpstr>
      <vt:lpstr>Prezentace aplikace PowerPoint</vt:lpstr>
      <vt:lpstr>Prezentace aplikace PowerPoint</vt:lpstr>
      <vt:lpstr>Kazuistika</vt:lpstr>
      <vt:lpstr>Pacientka s opak. synkopami</vt:lpstr>
      <vt:lpstr>Po implantaci AAI stimulátoru</vt:lpstr>
      <vt:lpstr>Po implantaci AAI stimulátoru  (AAI 90/min)</vt:lpstr>
      <vt:lpstr>Po implantaci AAI stimulátoru  (AAI 90/min)</vt:lpstr>
      <vt:lpstr>Indukce TdP</vt:lpstr>
      <vt:lpstr>Kazuistika</vt:lpstr>
      <vt:lpstr>Prezentace aplikace PowerPoint</vt:lpstr>
      <vt:lpstr>Pacientka s vertigem</vt:lpstr>
      <vt:lpstr>Prezentace aplikace PowerPoint</vt:lpstr>
      <vt:lpstr>Bigeminické SVES s komorovou odpovědí…</vt:lpstr>
      <vt:lpstr>60-letá pacientka s vertigem</vt:lpstr>
      <vt:lpstr>Prezentace aplikace PowerPoint</vt:lpstr>
      <vt:lpstr>Efekt ablace….</vt:lpstr>
      <vt:lpstr>Kazuistika</vt:lpstr>
      <vt:lpstr>Širokokomplexová tachykardie</vt:lpstr>
      <vt:lpstr>Prezentace aplikace PowerPoint</vt:lpstr>
      <vt:lpstr>Prezentace aplikace PowerPoint</vt:lpstr>
      <vt:lpstr>Follow up</vt:lpstr>
      <vt:lpstr>Kazuistika</vt:lpstr>
      <vt:lpstr>Pacient s opakovanými intervencemi ICD</vt:lpstr>
      <vt:lpstr>Epikardiální ablace u Brugada syndromu</vt:lpstr>
      <vt:lpstr>EKG po ablaci Vymizení STE v pravém prekordiu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 Kautzner</dc:creator>
  <cp:lastModifiedBy>GT3</cp:lastModifiedBy>
  <cp:revision>120</cp:revision>
  <dcterms:created xsi:type="dcterms:W3CDTF">2009-04-28T09:15:43Z</dcterms:created>
  <dcterms:modified xsi:type="dcterms:W3CDTF">2021-11-07T08:34:05Z</dcterms:modified>
</cp:coreProperties>
</file>