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0"/>
  </p:notesMasterIdLst>
  <p:sldIdLst>
    <p:sldId id="256" r:id="rId2"/>
    <p:sldId id="258" r:id="rId3"/>
    <p:sldId id="305" r:id="rId4"/>
    <p:sldId id="259" r:id="rId5"/>
    <p:sldId id="257" r:id="rId6"/>
    <p:sldId id="260" r:id="rId7"/>
    <p:sldId id="261" r:id="rId8"/>
    <p:sldId id="262" r:id="rId9"/>
    <p:sldId id="268" r:id="rId10"/>
    <p:sldId id="264" r:id="rId11"/>
    <p:sldId id="272" r:id="rId12"/>
    <p:sldId id="306" r:id="rId13"/>
    <p:sldId id="304" r:id="rId14"/>
    <p:sldId id="270" r:id="rId15"/>
    <p:sldId id="278" r:id="rId16"/>
    <p:sldId id="275" r:id="rId17"/>
    <p:sldId id="283" r:id="rId18"/>
    <p:sldId id="285" r:id="rId19"/>
    <p:sldId id="286" r:id="rId20"/>
    <p:sldId id="287" r:id="rId21"/>
    <p:sldId id="297" r:id="rId22"/>
    <p:sldId id="288" r:id="rId23"/>
    <p:sldId id="290" r:id="rId24"/>
    <p:sldId id="289" r:id="rId25"/>
    <p:sldId id="291" r:id="rId26"/>
    <p:sldId id="298" r:id="rId27"/>
    <p:sldId id="292" r:id="rId28"/>
    <p:sldId id="293" r:id="rId29"/>
    <p:sldId id="294" r:id="rId30"/>
    <p:sldId id="295" r:id="rId31"/>
    <p:sldId id="296" r:id="rId32"/>
    <p:sldId id="299" r:id="rId33"/>
    <p:sldId id="281" r:id="rId34"/>
    <p:sldId id="274" r:id="rId35"/>
    <p:sldId id="273" r:id="rId36"/>
    <p:sldId id="303" r:id="rId37"/>
    <p:sldId id="279" r:id="rId38"/>
    <p:sldId id="266" r:id="rId3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657" autoAdjust="0"/>
  </p:normalViewPr>
  <p:slideViewPr>
    <p:cSldViewPr snapToGrid="0" snapToObjects="1">
      <p:cViewPr varScale="1">
        <p:scale>
          <a:sx n="109" d="100"/>
          <a:sy n="109" d="100"/>
        </p:scale>
        <p:origin x="706" y="101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0A1B7B-000E-3C4D-ACBD-4C2006E902D8}" type="datetimeFigureOut">
              <a:rPr lang="en-US" smtClean="0"/>
              <a:t>11/8/2021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01696-C796-E342-839C-C3546B6CD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233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Vazene</a:t>
            </a:r>
            <a:r>
              <a:rPr lang="en-US" baseline="0" dirty="0"/>
              <a:t> </a:t>
            </a:r>
            <a:r>
              <a:rPr lang="en-US" baseline="0" dirty="0" err="1"/>
              <a:t>predsednictvo</a:t>
            </a:r>
            <a:r>
              <a:rPr lang="en-US" baseline="0" dirty="0"/>
              <a:t>, </a:t>
            </a:r>
            <a:r>
              <a:rPr lang="en-US" baseline="0" dirty="0" err="1"/>
              <a:t>vazene</a:t>
            </a:r>
            <a:r>
              <a:rPr lang="en-US" baseline="0" dirty="0"/>
              <a:t> </a:t>
            </a:r>
            <a:r>
              <a:rPr lang="en-US" baseline="0" dirty="0" err="1"/>
              <a:t>damy</a:t>
            </a:r>
            <a:r>
              <a:rPr lang="en-US" baseline="0" dirty="0"/>
              <a:t> a </a:t>
            </a:r>
            <a:r>
              <a:rPr lang="en-US" baseline="0" dirty="0" err="1"/>
              <a:t>panidovolte</a:t>
            </a:r>
            <a:r>
              <a:rPr lang="en-US" baseline="0" dirty="0"/>
              <a:t> mi v </a:t>
            </a:r>
            <a:r>
              <a:rPr lang="en-US" baseline="0" dirty="0" err="1"/>
              <a:t>provom</a:t>
            </a:r>
            <a:r>
              <a:rPr lang="en-US" baseline="0" dirty="0"/>
              <a:t> </a:t>
            </a:r>
            <a:r>
              <a:rPr lang="en-US" baseline="0" dirty="0" err="1"/>
              <a:t>rade</a:t>
            </a:r>
            <a:r>
              <a:rPr lang="en-US" baseline="0" dirty="0"/>
              <a:t> </a:t>
            </a:r>
            <a:r>
              <a:rPr lang="en-US" baseline="0" dirty="0" err="1"/>
              <a:t>podakovat</a:t>
            </a:r>
            <a:r>
              <a:rPr lang="en-US" baseline="0" dirty="0"/>
              <a:t> </a:t>
            </a:r>
            <a:r>
              <a:rPr lang="en-US" baseline="0" dirty="0" err="1"/>
              <a:t>orhaizatorom</a:t>
            </a:r>
            <a:r>
              <a:rPr lang="en-US" baseline="0" dirty="0"/>
              <a:t> </a:t>
            </a:r>
            <a:r>
              <a:rPr lang="en-US" baseline="0" dirty="0" err="1"/>
              <a:t>cS</a:t>
            </a:r>
            <a:r>
              <a:rPr lang="en-US" baseline="0" dirty="0"/>
              <a:t> </a:t>
            </a:r>
            <a:r>
              <a:rPr lang="en-US" baseline="0" dirty="0" err="1"/>
              <a:t>arytmol</a:t>
            </a:r>
            <a:r>
              <a:rPr lang="en-US" baseline="0" dirty="0"/>
              <a:t>. </a:t>
            </a:r>
            <a:r>
              <a:rPr lang="en-US" baseline="0" dirty="0" err="1"/>
              <a:t>Zjazdu</a:t>
            </a:r>
            <a:r>
              <a:rPr lang="en-US" baseline="0" dirty="0"/>
              <a:t> </a:t>
            </a:r>
            <a:r>
              <a:rPr lang="en-US" baseline="0" dirty="0" err="1"/>
              <a:t>za</a:t>
            </a:r>
            <a:r>
              <a:rPr lang="en-US" baseline="0" dirty="0"/>
              <a:t> </a:t>
            </a:r>
            <a:r>
              <a:rPr lang="en-US" baseline="0" dirty="0" err="1"/>
              <a:t>pozvanie</a:t>
            </a:r>
            <a:r>
              <a:rPr lang="en-US" baseline="0" dirty="0"/>
              <a:t> a </a:t>
            </a:r>
            <a:r>
              <a:rPr lang="en-US" baseline="0" dirty="0" err="1"/>
              <a:t>moznst</a:t>
            </a:r>
            <a:r>
              <a:rPr lang="en-US" baseline="0" dirty="0"/>
              <a:t> </a:t>
            </a:r>
            <a:r>
              <a:rPr lang="en-US" baseline="0" dirty="0" err="1"/>
              <a:t>byt</a:t>
            </a:r>
            <a:r>
              <a:rPr lang="en-US" baseline="0" dirty="0"/>
              <a:t> </a:t>
            </a:r>
            <a:r>
              <a:rPr lang="en-US" baseline="0" dirty="0" err="1"/>
              <a:t>tu</a:t>
            </a:r>
            <a:r>
              <a:rPr lang="en-US" baseline="0" dirty="0"/>
              <a:t> a </a:t>
            </a:r>
            <a:r>
              <a:rPr lang="en-US" baseline="0" dirty="0" err="1"/>
              <a:t>prednies</a:t>
            </a:r>
            <a:r>
              <a:rPr lang="en-US" baseline="0" dirty="0"/>
              <a:t> </a:t>
            </a:r>
            <a:r>
              <a:rPr lang="en-US" baseline="0" dirty="0" err="1"/>
              <a:t>doporucenia</a:t>
            </a:r>
            <a:r>
              <a:rPr lang="en-US" baseline="0" dirty="0"/>
              <a:t> pre </a:t>
            </a:r>
            <a:r>
              <a:rPr lang="en-US" baseline="0" dirty="0" err="1"/>
              <a:t>kompexnu</a:t>
            </a:r>
            <a:r>
              <a:rPr lang="mr-IN" baseline="0" dirty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1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 </a:t>
            </a:r>
            <a:r>
              <a:rPr lang="en-US" dirty="0" err="1"/>
              <a:t>podani</a:t>
            </a:r>
            <a:r>
              <a:rPr lang="en-US" dirty="0"/>
              <a:t> </a:t>
            </a:r>
            <a:r>
              <a:rPr lang="en-US" dirty="0" err="1"/>
              <a:t>gadolinia</a:t>
            </a:r>
            <a:r>
              <a:rPr lang="en-US" dirty="0"/>
              <a:t> </a:t>
            </a:r>
            <a:r>
              <a:rPr lang="en-US" dirty="0" err="1"/>
              <a:t>tady</a:t>
            </a:r>
            <a:r>
              <a:rPr lang="en-US" dirty="0"/>
              <a:t> je  </a:t>
            </a:r>
            <a:r>
              <a:rPr lang="en-US" dirty="0" err="1"/>
              <a:t>tukova</a:t>
            </a:r>
            <a:r>
              <a:rPr lang="en-US" dirty="0"/>
              <a:t> </a:t>
            </a:r>
            <a:r>
              <a:rPr lang="en-US" dirty="0" err="1"/>
              <a:t>tkan</a:t>
            </a:r>
            <a:r>
              <a:rPr lang="en-US" dirty="0"/>
              <a:t> </a:t>
            </a:r>
            <a:r>
              <a:rPr lang="en-US" dirty="0" err="1"/>
              <a:t>typicka</a:t>
            </a:r>
            <a:r>
              <a:rPr lang="en-US" dirty="0"/>
              <a:t> pro ARVC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715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Prevod</a:t>
            </a:r>
            <a:r>
              <a:rPr lang="en-US" dirty="0"/>
              <a:t> v </a:t>
            </a:r>
            <a:r>
              <a:rPr lang="en-US" dirty="0" err="1"/>
              <a:t>nejakom</a:t>
            </a:r>
            <a:r>
              <a:rPr lang="en-US" dirty="0"/>
              <a:t> </a:t>
            </a:r>
            <a:r>
              <a:rPr lang="en-US" dirty="0" err="1"/>
              <a:t>okrsku</a:t>
            </a:r>
            <a:r>
              <a:rPr lang="en-US" dirty="0"/>
              <a:t> </a:t>
            </a:r>
            <a:r>
              <a:rPr lang="en-US" dirty="0" err="1"/>
              <a:t>myokardu</a:t>
            </a:r>
            <a:r>
              <a:rPr lang="en-US" dirty="0"/>
              <a:t> </a:t>
            </a:r>
            <a:r>
              <a:rPr lang="en-US" dirty="0" err="1"/>
              <a:t>spomaleny</a:t>
            </a:r>
            <a:r>
              <a:rPr lang="en-US" dirty="0"/>
              <a:t> a </a:t>
            </a:r>
            <a:r>
              <a:rPr lang="en-US" dirty="0" err="1"/>
              <a:t>tym</a:t>
            </a:r>
            <a:r>
              <a:rPr lang="en-US" dirty="0"/>
              <a:t> je </a:t>
            </a:r>
            <a:r>
              <a:rPr lang="en-US" dirty="0" err="1"/>
              <a:t>moznym</a:t>
            </a:r>
            <a:r>
              <a:rPr lang="en-US" dirty="0"/>
              <a:t> </a:t>
            </a:r>
            <a:r>
              <a:rPr lang="en-US" dirty="0" err="1"/>
              <a:t>zakladom</a:t>
            </a:r>
            <a:r>
              <a:rPr lang="en-US" dirty="0"/>
              <a:t> pre</a:t>
            </a:r>
            <a:r>
              <a:rPr lang="en-US" baseline="0" dirty="0"/>
              <a:t> </a:t>
            </a:r>
            <a:r>
              <a:rPr lang="en-US" baseline="0" dirty="0" err="1"/>
              <a:t>rozvoj</a:t>
            </a:r>
            <a:r>
              <a:rPr lang="en-US" baseline="0" dirty="0"/>
              <a:t> KT</a:t>
            </a:r>
          </a:p>
          <a:p>
            <a:r>
              <a:rPr lang="en-US" baseline="0" dirty="0" err="1"/>
              <a:t>Pozdni</a:t>
            </a:r>
            <a:r>
              <a:rPr lang="en-US" baseline="0" dirty="0"/>
              <a:t> </a:t>
            </a:r>
            <a:r>
              <a:rPr lang="en-US" baseline="0" dirty="0" err="1"/>
              <a:t>potencialy</a:t>
            </a:r>
            <a:r>
              <a:rPr lang="en-US" baseline="0" dirty="0"/>
              <a:t> </a:t>
            </a:r>
            <a:r>
              <a:rPr lang="mr-IN" baseline="0" dirty="0"/>
              <a:t>–</a:t>
            </a:r>
            <a:r>
              <a:rPr lang="en-US" baseline="0" dirty="0"/>
              <a:t> </a:t>
            </a:r>
            <a:r>
              <a:rPr lang="en-US" baseline="0" dirty="0" err="1"/>
              <a:t>jizavnata</a:t>
            </a:r>
            <a:r>
              <a:rPr lang="en-US" baseline="0" dirty="0"/>
              <a:t> </a:t>
            </a:r>
            <a:r>
              <a:rPr lang="en-US" baseline="0" dirty="0" err="1"/>
              <a:t>tkan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786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 </a:t>
            </a:r>
            <a:r>
              <a:rPr lang="en-US" dirty="0" err="1"/>
              <a:t>verifikacii</a:t>
            </a:r>
            <a:r>
              <a:rPr lang="en-US" dirty="0"/>
              <a:t> </a:t>
            </a:r>
            <a:r>
              <a:rPr lang="en-US" dirty="0" err="1"/>
              <a:t>nastartovania</a:t>
            </a:r>
            <a:r>
              <a:rPr lang="en-US" dirty="0"/>
              <a:t> reentry </a:t>
            </a:r>
            <a:r>
              <a:rPr lang="en-US" dirty="0" err="1"/>
              <a:t>arytmie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062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Epi</a:t>
            </a:r>
            <a:r>
              <a:rPr lang="cs-CZ" dirty="0"/>
              <a:t>: </a:t>
            </a:r>
            <a:r>
              <a:rPr lang="cs-CZ" dirty="0" err="1"/>
              <a:t>Aktivacní</a:t>
            </a:r>
            <a:r>
              <a:rPr lang="cs-CZ" dirty="0"/>
              <a:t> mapa ta </a:t>
            </a:r>
            <a:r>
              <a:rPr lang="cs-CZ" dirty="0" err="1"/>
              <a:t>prva</a:t>
            </a:r>
            <a:r>
              <a:rPr lang="cs-CZ" dirty="0"/>
              <a:t>. ta druha </a:t>
            </a:r>
            <a:r>
              <a:rPr lang="cs-CZ" dirty="0" err="1"/>
              <a:t>nasa</a:t>
            </a:r>
            <a:r>
              <a:rPr lang="cs-CZ" dirty="0"/>
              <a:t> je </a:t>
            </a:r>
            <a:r>
              <a:rPr lang="cs-CZ" dirty="0" err="1"/>
              <a:t>elektroana</a:t>
            </a:r>
            <a:r>
              <a:rPr lang="cs-CZ" dirty="0"/>
              <a:t> tom.</a:t>
            </a:r>
            <a:r>
              <a:rPr lang="cs-CZ" baseline="0" dirty="0"/>
              <a:t> </a:t>
            </a:r>
            <a:r>
              <a:rPr lang="cs-CZ" baseline="0" dirty="0" err="1"/>
              <a:t>Specialnym</a:t>
            </a:r>
            <a:r>
              <a:rPr lang="cs-CZ" baseline="0" dirty="0"/>
              <a:t> </a:t>
            </a:r>
            <a:r>
              <a:rPr lang="cs-CZ" baseline="0" dirty="0" err="1"/>
              <a:t>systemom</a:t>
            </a:r>
            <a:r>
              <a:rPr lang="cs-CZ" baseline="0" dirty="0"/>
              <a:t> ( </a:t>
            </a:r>
            <a:r>
              <a:rPr lang="cs-CZ" baseline="0" dirty="0" err="1"/>
              <a:t>aktv</a:t>
            </a:r>
            <a:r>
              <a:rPr lang="cs-CZ" baseline="0" dirty="0"/>
              <a:t> mapa za QRS je okno) </a:t>
            </a:r>
          </a:p>
          <a:p>
            <a:r>
              <a:rPr lang="cs-CZ" baseline="0" dirty="0" err="1"/>
              <a:t>Oneskorene</a:t>
            </a:r>
            <a:r>
              <a:rPr lang="cs-CZ" baseline="0" dirty="0"/>
              <a:t> </a:t>
            </a:r>
            <a:r>
              <a:rPr lang="cs-CZ" baseline="0" dirty="0" err="1"/>
              <a:t>potencialy</a:t>
            </a:r>
            <a:r>
              <a:rPr lang="cs-CZ" baseline="0" dirty="0"/>
              <a:t> v diastole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CC2AC6-8A9F-3440-B46F-CB6DFFE5426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393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Viac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ku</a:t>
            </a:r>
            <a:r>
              <a:rPr lang="en-US" baseline="0" dirty="0"/>
              <a:t> </a:t>
            </a:r>
            <a:r>
              <a:rPr lang="en-US" baseline="0" dirty="0" err="1"/>
              <a:t>genetickemu</a:t>
            </a:r>
            <a:r>
              <a:rPr lang="en-US" baseline="0" dirty="0"/>
              <a:t> </a:t>
            </a:r>
            <a:r>
              <a:rPr lang="en-US" baseline="0" dirty="0" err="1"/>
              <a:t>vysetreniu</a:t>
            </a:r>
            <a:r>
              <a:rPr lang="en-US" baseline="0" dirty="0"/>
              <a:t> </a:t>
            </a:r>
            <a:r>
              <a:rPr lang="en-US" baseline="0" dirty="0" err="1"/>
              <a:t>prezisích</a:t>
            </a:r>
            <a:r>
              <a:rPr lang="en-US" baseline="0" dirty="0"/>
              <a:t> </a:t>
            </a:r>
            <a:r>
              <a:rPr lang="en-US" baseline="0" dirty="0" err="1"/>
              <a:t>aj</a:t>
            </a:r>
            <a:r>
              <a:rPr lang="en-US" baseline="0" dirty="0"/>
              <a:t> </a:t>
            </a:r>
            <a:r>
              <a:rPr lang="en-US" baseline="0" dirty="0" err="1"/>
              <a:t>zomrelých</a:t>
            </a:r>
            <a:r>
              <a:rPr lang="en-US" baseline="0" dirty="0"/>
              <a:t> </a:t>
            </a:r>
            <a:r>
              <a:rPr lang="en-US" baseline="0" dirty="0" err="1"/>
              <a:t>budu</a:t>
            </a:r>
            <a:r>
              <a:rPr lang="en-US" baseline="0" dirty="0"/>
              <a:t> </a:t>
            </a:r>
            <a:r>
              <a:rPr lang="en-US" baseline="0" dirty="0" err="1"/>
              <a:t>venovat</a:t>
            </a:r>
            <a:r>
              <a:rPr lang="en-US" baseline="0" dirty="0"/>
              <a:t> </a:t>
            </a:r>
            <a:r>
              <a:rPr lang="en-US" baseline="0" dirty="0" err="1"/>
              <a:t>nasledujuci</a:t>
            </a:r>
            <a:r>
              <a:rPr lang="en-US" baseline="0" dirty="0"/>
              <a:t> </a:t>
            </a:r>
            <a:r>
              <a:rPr lang="en-US" baseline="0" dirty="0" err="1"/>
              <a:t>recnici</a:t>
            </a:r>
            <a:endParaRPr lang="en-US" baseline="0" dirty="0"/>
          </a:p>
          <a:p>
            <a:r>
              <a:rPr lang="en-US" baseline="0" dirty="0"/>
              <a:t>NSG next </a:t>
            </a:r>
            <a:r>
              <a:rPr lang="en-US" baseline="0" dirty="0" err="1"/>
              <a:t>sequece</a:t>
            </a:r>
            <a:r>
              <a:rPr lang="en-US" baseline="0" dirty="0"/>
              <a:t> generation</a:t>
            </a:r>
          </a:p>
          <a:p>
            <a:endParaRPr lang="en-US" baseline="0" dirty="0"/>
          </a:p>
          <a:p>
            <a:r>
              <a:rPr lang="en-US" baseline="0" dirty="0" err="1"/>
              <a:t>Stoji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4 </a:t>
            </a:r>
            <a:r>
              <a:rPr lang="en-US" baseline="0" dirty="0" err="1"/>
              <a:t>zakladnych</a:t>
            </a:r>
            <a:r>
              <a:rPr lang="en-US" baseline="0" dirty="0"/>
              <a:t> </a:t>
            </a:r>
            <a:r>
              <a:rPr lang="en-US" baseline="0" dirty="0" err="1"/>
              <a:t>pilierov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61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Nikeolko</a:t>
            </a:r>
            <a:r>
              <a:rPr lang="en-US" dirty="0"/>
              <a:t> </a:t>
            </a:r>
            <a:r>
              <a:rPr lang="en-US" dirty="0" err="1"/>
              <a:t>prac</a:t>
            </a:r>
            <a:r>
              <a:rPr lang="en-US" dirty="0"/>
              <a:t> ale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realita</a:t>
            </a:r>
            <a:r>
              <a:rPr lang="en-US" dirty="0"/>
              <a:t> </a:t>
            </a:r>
            <a:r>
              <a:rPr lang="en-US" dirty="0" err="1"/>
              <a:t>dokazuju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preztie</a:t>
            </a:r>
            <a:r>
              <a:rPr lang="en-US" dirty="0"/>
              <a:t> je </a:t>
            </a:r>
            <a:r>
              <a:rPr lang="en-US" dirty="0" err="1"/>
              <a:t>vyssie</a:t>
            </a:r>
            <a:r>
              <a:rPr lang="en-US" dirty="0"/>
              <a:t> a </a:t>
            </a:r>
            <a:r>
              <a:rPr lang="en-US" dirty="0" err="1"/>
              <a:t>celovy</a:t>
            </a:r>
            <a:r>
              <a:rPr lang="en-US" dirty="0"/>
              <a:t> </a:t>
            </a:r>
            <a:r>
              <a:rPr lang="en-US" dirty="0" err="1"/>
              <a:t>aoutcome</a:t>
            </a:r>
            <a:r>
              <a:rPr lang="en-US" dirty="0"/>
              <a:t> je </a:t>
            </a:r>
            <a:r>
              <a:rPr lang="en-US" dirty="0" err="1"/>
              <a:t>lepsi</a:t>
            </a:r>
            <a:r>
              <a:rPr lang="en-US" dirty="0"/>
              <a:t> u </a:t>
            </a:r>
            <a:r>
              <a:rPr lang="en-US" dirty="0" err="1"/>
              <a:t>paicnetov</a:t>
            </a:r>
            <a:r>
              <a:rPr lang="en-US" dirty="0"/>
              <a:t> </a:t>
            </a:r>
            <a:r>
              <a:rPr lang="en-US" dirty="0" err="1"/>
              <a:t>ktorí</a:t>
            </a:r>
            <a:r>
              <a:rPr lang="en-US" baseline="0" dirty="0"/>
              <a:t>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po</a:t>
            </a:r>
            <a:r>
              <a:rPr lang="en-US" baseline="0" dirty="0"/>
              <a:t> NZO </a:t>
            </a:r>
            <a:r>
              <a:rPr lang="en-US" baseline="0" dirty="0" err="1"/>
              <a:t>menezovany</a:t>
            </a:r>
            <a:r>
              <a:rPr lang="en-US" baseline="0" dirty="0"/>
              <a:t> v </a:t>
            </a:r>
            <a:r>
              <a:rPr lang="en-US" baseline="0" dirty="0" err="1"/>
              <a:t>komplexnych</a:t>
            </a:r>
            <a:r>
              <a:rPr lang="en-US" baseline="0" dirty="0"/>
              <a:t> </a:t>
            </a:r>
            <a:r>
              <a:rPr lang="en-US" baseline="0" dirty="0" err="1"/>
              <a:t>cetrach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946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Genetika</a:t>
            </a:r>
            <a:r>
              <a:rPr lang="en-US" dirty="0"/>
              <a:t>: tam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poviem</a:t>
            </a:r>
            <a:r>
              <a:rPr lang="en-US" dirty="0"/>
              <a:t> </a:t>
            </a:r>
            <a:r>
              <a:rPr lang="en-US" dirty="0" err="1"/>
              <a:t>nielen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je </a:t>
            </a:r>
            <a:r>
              <a:rPr lang="en-US" dirty="0" err="1"/>
              <a:t>polierom</a:t>
            </a:r>
            <a:r>
              <a:rPr lang="en-US" dirty="0"/>
              <a:t> ale </a:t>
            </a:r>
            <a:r>
              <a:rPr lang="en-US" dirty="0" err="1"/>
              <a:t>aj</a:t>
            </a:r>
            <a:r>
              <a:rPr lang="en-US" dirty="0"/>
              <a:t> </a:t>
            </a:r>
            <a:r>
              <a:rPr lang="en-US" dirty="0" err="1"/>
              <a:t>ze</a:t>
            </a:r>
            <a:r>
              <a:rPr lang="en-US" dirty="0"/>
              <a:t> </a:t>
            </a:r>
            <a:r>
              <a:rPr lang="en-US" dirty="0" err="1"/>
              <a:t>vysetrenie</a:t>
            </a:r>
            <a:r>
              <a:rPr lang="en-US" dirty="0"/>
              <a:t> u </a:t>
            </a:r>
            <a:r>
              <a:rPr lang="en-US" dirty="0" err="1"/>
              <a:t>pribuznych</a:t>
            </a:r>
            <a:r>
              <a:rPr lang="en-US" dirty="0"/>
              <a:t> </a:t>
            </a:r>
            <a:r>
              <a:rPr lang="en-US" dirty="0" err="1"/>
              <a:t>oveti</a:t>
            </a:r>
            <a:r>
              <a:rPr lang="en-US" dirty="0"/>
              <a:t> a </a:t>
            </a:r>
            <a:r>
              <a:rPr lang="en-US" dirty="0" err="1"/>
              <a:t>prezivsích</a:t>
            </a:r>
            <a:r>
              <a:rPr lang="en-US" baseline="0" dirty="0"/>
              <a:t> </a:t>
            </a:r>
            <a:r>
              <a:rPr lang="en-US" baseline="0" dirty="0" err="1"/>
              <a:t>dalej</a:t>
            </a:r>
            <a:r>
              <a:rPr lang="en-US" baseline="0" dirty="0"/>
              <a:t> </a:t>
            </a:r>
            <a:r>
              <a:rPr lang="en-US" baseline="0" dirty="0" err="1"/>
              <a:t>determinuje</a:t>
            </a:r>
            <a:r>
              <a:rPr lang="en-US" baseline="0" dirty="0"/>
              <a:t> </a:t>
            </a:r>
            <a:r>
              <a:rPr lang="en-US" baseline="0" dirty="0" err="1"/>
              <a:t>dalsie</a:t>
            </a:r>
            <a:r>
              <a:rPr lang="en-US" baseline="0" dirty="0"/>
              <a:t> </a:t>
            </a:r>
            <a:r>
              <a:rPr lang="en-US" baseline="0" dirty="0" err="1"/>
              <a:t>mozne</a:t>
            </a:r>
            <a:r>
              <a:rPr lang="en-US" baseline="0" dirty="0"/>
              <a:t> </a:t>
            </a:r>
            <a:r>
              <a:rPr lang="en-US" baseline="0" dirty="0" err="1"/>
              <a:t>obete</a:t>
            </a:r>
            <a:r>
              <a:rPr lang="en-US" baseline="0" dirty="0"/>
              <a:t> SCD. </a:t>
            </a:r>
            <a:r>
              <a:rPr lang="en-US" baseline="0" dirty="0" err="1"/>
              <a:t>Ako</a:t>
            </a:r>
            <a:r>
              <a:rPr lang="en-US" baseline="0" dirty="0"/>
              <a:t> </a:t>
            </a:r>
            <a:r>
              <a:rPr lang="en-US" baseline="0" dirty="0" err="1"/>
              <a:t>Vam</a:t>
            </a:r>
            <a:r>
              <a:rPr lang="en-US" baseline="0" dirty="0"/>
              <a:t> </a:t>
            </a:r>
            <a:r>
              <a:rPr lang="en-US" baseline="0" dirty="0" err="1"/>
              <a:t>ukazu</a:t>
            </a:r>
            <a:r>
              <a:rPr lang="en-US" baseline="0" dirty="0"/>
              <a:t> </a:t>
            </a:r>
            <a:r>
              <a:rPr lang="en-US" baseline="0" dirty="0" err="1"/>
              <a:t>mji</a:t>
            </a:r>
            <a:r>
              <a:rPr lang="en-US" baseline="0" dirty="0"/>
              <a:t> </a:t>
            </a:r>
            <a:r>
              <a:rPr lang="en-US" baseline="0" dirty="0" err="1"/>
              <a:t>dalsí</a:t>
            </a:r>
            <a:r>
              <a:rPr lang="en-US" baseline="0" dirty="0"/>
              <a:t> </a:t>
            </a:r>
            <a:r>
              <a:rPr lang="en-US" baseline="0" dirty="0" err="1"/>
              <a:t>kolegovia</a:t>
            </a:r>
            <a:r>
              <a:rPr lang="en-US" baseline="0" dirty="0"/>
              <a:t> a </a:t>
            </a:r>
            <a:r>
              <a:rPr lang="en-US" baseline="0" dirty="0" err="1"/>
              <a:t>recnici</a:t>
            </a:r>
            <a:r>
              <a:rPr lang="en-US" baseline="0" dirty="0"/>
              <a:t> v </a:t>
            </a:r>
            <a:r>
              <a:rPr lang="en-US" baseline="0" dirty="0" err="1"/>
              <a:t>tejto</a:t>
            </a:r>
            <a:r>
              <a:rPr lang="en-US" baseline="0" dirty="0"/>
              <a:t> </a:t>
            </a:r>
            <a:r>
              <a:rPr lang="en-US" baseline="0" dirty="0" err="1"/>
              <a:t>nasej</a:t>
            </a:r>
            <a:r>
              <a:rPr lang="en-US" baseline="0" dirty="0"/>
              <a:t> </a:t>
            </a:r>
            <a:r>
              <a:rPr lang="en-US" baseline="0" dirty="0" err="1"/>
              <a:t>sekcii</a:t>
            </a:r>
            <a:r>
              <a:rPr lang="en-US" baseline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473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7250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Sintoizmus</a:t>
            </a:r>
            <a:r>
              <a:rPr lang="en-US" dirty="0"/>
              <a:t> </a:t>
            </a:r>
            <a:r>
              <a:rPr lang="mr-IN" dirty="0"/>
              <a:t>–</a:t>
            </a:r>
            <a:r>
              <a:rPr lang="en-US" dirty="0"/>
              <a:t> </a:t>
            </a:r>
            <a:r>
              <a:rPr lang="en-US" dirty="0" err="1"/>
              <a:t>polyteizmus</a:t>
            </a:r>
            <a:endParaRPr lang="en-US" dirty="0"/>
          </a:p>
          <a:p>
            <a:r>
              <a:rPr lang="en-US" dirty="0" err="1"/>
              <a:t>Pokkur</a:t>
            </a:r>
            <a:endParaRPr lang="en-US" dirty="0"/>
          </a:p>
          <a:p>
            <a:endParaRPr lang="en-US" dirty="0"/>
          </a:p>
          <a:p>
            <a:r>
              <a:rPr lang="en-US" dirty="0"/>
              <a:t>HOVORI </a:t>
            </a:r>
            <a:r>
              <a:rPr lang="en-US" dirty="0" err="1"/>
              <a:t>sa</a:t>
            </a:r>
            <a:r>
              <a:rPr lang="en-US" dirty="0"/>
              <a:t> AKY KRAJ TAKY MRAV..</a:t>
            </a:r>
            <a:r>
              <a:rPr lang="en-US" dirty="0" err="1"/>
              <a:t>i</a:t>
            </a:r>
            <a:r>
              <a:rPr lang="en-US" dirty="0"/>
              <a:t> a </a:t>
            </a:r>
            <a:r>
              <a:rPr lang="en-US" dirty="0" err="1"/>
              <a:t>plati</a:t>
            </a:r>
            <a:r>
              <a:rPr lang="en-US" dirty="0"/>
              <a:t> </a:t>
            </a:r>
            <a:r>
              <a:rPr lang="en-US" dirty="0" err="1"/>
              <a:t>aj</a:t>
            </a:r>
            <a:r>
              <a:rPr lang="en-US" dirty="0"/>
              <a:t> pre 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00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Kedze</a:t>
            </a:r>
            <a:r>
              <a:rPr lang="en-US" dirty="0"/>
              <a:t> </a:t>
            </a:r>
            <a:r>
              <a:rPr lang="en-US" dirty="0" err="1"/>
              <a:t>tputo</a:t>
            </a:r>
            <a:r>
              <a:rPr lang="en-US" dirty="0"/>
              <a:t> </a:t>
            </a:r>
            <a:r>
              <a:rPr lang="en-US" dirty="0" err="1"/>
              <a:t>prezentaciu</a:t>
            </a:r>
            <a:r>
              <a:rPr lang="en-US" dirty="0"/>
              <a:t> </a:t>
            </a:r>
            <a:r>
              <a:rPr lang="en-US" dirty="0" err="1"/>
              <a:t>zacinam</a:t>
            </a:r>
            <a:r>
              <a:rPr lang="en-US" dirty="0"/>
              <a:t> </a:t>
            </a:r>
            <a:r>
              <a:rPr lang="en-US" dirty="0" err="1"/>
              <a:t>blok</a:t>
            </a:r>
            <a:r>
              <a:rPr lang="en-US" dirty="0"/>
              <a:t> o </a:t>
            </a:r>
            <a:r>
              <a:rPr lang="mr-IN" dirty="0"/>
              <a:t>…</a:t>
            </a:r>
            <a:r>
              <a:rPr lang="cs-CZ" dirty="0"/>
              <a:t> </a:t>
            </a:r>
            <a:r>
              <a:rPr lang="en-US" dirty="0" err="1"/>
              <a:t>Vyuzivam</a:t>
            </a:r>
            <a:r>
              <a:rPr lang="en-US" dirty="0"/>
              <a:t> </a:t>
            </a:r>
            <a:r>
              <a:rPr lang="en-US" dirty="0" err="1"/>
              <a:t>svoje</a:t>
            </a:r>
            <a:r>
              <a:rPr lang="en-US" dirty="0"/>
              <a:t> </a:t>
            </a:r>
            <a:r>
              <a:rPr lang="en-US" dirty="0" err="1"/>
              <a:t>pravo</a:t>
            </a:r>
            <a:r>
              <a:rPr lang="en-US" dirty="0"/>
              <a:t> </a:t>
            </a:r>
            <a:r>
              <a:rPr lang="en-US" dirty="0" err="1"/>
              <a:t>prvej</a:t>
            </a:r>
            <a:r>
              <a:rPr lang="en-US" dirty="0"/>
              <a:t> </a:t>
            </a:r>
            <a:r>
              <a:rPr lang="en-US" dirty="0" err="1"/>
              <a:t>prezentacie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6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Ems </a:t>
            </a:r>
            <a:r>
              <a:rPr lang="mr-IN" dirty="0"/>
              <a:t>–</a:t>
            </a:r>
            <a:r>
              <a:rPr lang="en-US" dirty="0"/>
              <a:t> emergency medical services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376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Pristup</a:t>
            </a:r>
            <a:r>
              <a:rPr lang="en-US" dirty="0"/>
              <a:t> v </a:t>
            </a:r>
            <a:r>
              <a:rPr lang="en-US" dirty="0" err="1"/>
              <a:t>predsazení</a:t>
            </a:r>
            <a:r>
              <a:rPr lang="en-US" baseline="0" dirty="0"/>
              <a:t> </a:t>
            </a:r>
            <a:r>
              <a:rPr lang="en-US" baseline="0" dirty="0" err="1"/>
              <a:t>jednotl</a:t>
            </a:r>
            <a:r>
              <a:rPr lang="en-US" baseline="0" dirty="0"/>
              <a:t> </a:t>
            </a:r>
            <a:r>
              <a:rPr lang="en-US" baseline="0" dirty="0" err="1"/>
              <a:t>vysetrení</a:t>
            </a:r>
            <a:r>
              <a:rPr lang="en-US" baseline="0" dirty="0"/>
              <a:t> je </a:t>
            </a:r>
            <a:r>
              <a:rPr lang="en-US" baseline="0" dirty="0" err="1"/>
              <a:t>iný</a:t>
            </a:r>
            <a:r>
              <a:rPr lang="en-US" baseline="0" dirty="0"/>
              <a:t> </a:t>
            </a:r>
            <a:r>
              <a:rPr lang="en-US" baseline="0" dirty="0" err="1"/>
              <a:t>podla</a:t>
            </a:r>
            <a:r>
              <a:rPr lang="en-US" baseline="0" dirty="0"/>
              <a:t> </a:t>
            </a:r>
            <a:r>
              <a:rPr lang="en-US" baseline="0" dirty="0" err="1"/>
              <a:t>veku</a:t>
            </a:r>
            <a:r>
              <a:rPr lang="en-US" baseline="0" dirty="0"/>
              <a:t> , </a:t>
            </a:r>
            <a:r>
              <a:rPr lang="en-US" baseline="0" dirty="0" err="1"/>
              <a:t>kym</a:t>
            </a:r>
            <a:r>
              <a:rPr lang="en-US" baseline="0" dirty="0"/>
              <a:t> u </a:t>
            </a:r>
            <a:r>
              <a:rPr lang="en-US" baseline="0" dirty="0" err="1"/>
              <a:t>mladcích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484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484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70B383-0CD0-FE47-B70D-1A8B7D4657D0}" type="slidenum">
              <a:rPr lang="cs-CZ"/>
              <a:pPr>
                <a:defRPr/>
              </a:pPr>
              <a:t>19</a:t>
            </a:fld>
            <a:endParaRPr lang="cs-CZ"/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93700" y="692150"/>
            <a:ext cx="6070600" cy="34163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3400"/>
            <a:ext cx="5029200" cy="4114800"/>
          </a:xfrm>
        </p:spPr>
        <p:txBody>
          <a:bodyPr/>
          <a:lstStyle/>
          <a:p>
            <a:pPr eaLnBrk="1" hangingPunct="1">
              <a:defRPr/>
            </a:pPr>
            <a:r>
              <a:rPr lang="cs-CZ">
                <a:cs typeface="+mn-cs"/>
              </a:rPr>
              <a:t>12 sv u 40 leteho muže po KPR – typické repol a depol abnormity (ST ele a PQ prolong 270 ms a QRS 120 ms a S vlny v I,II,III)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Inferiora</a:t>
            </a:r>
            <a:r>
              <a:rPr lang="en-US" dirty="0"/>
              <a:t> </a:t>
            </a:r>
            <a:r>
              <a:rPr lang="en-US" dirty="0" err="1"/>
              <a:t>steny</a:t>
            </a:r>
            <a:r>
              <a:rPr lang="en-US" dirty="0"/>
              <a:t> </a:t>
            </a:r>
            <a:r>
              <a:rPr lang="en-US" dirty="0" err="1"/>
              <a:t>akineza</a:t>
            </a:r>
            <a:r>
              <a:rPr lang="en-US" dirty="0"/>
              <a:t> </a:t>
            </a:r>
            <a:r>
              <a:rPr lang="en-US" dirty="0" err="1"/>
              <a:t>bazalne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4718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Leva</a:t>
            </a:r>
            <a:r>
              <a:rPr lang="en-US" baseline="0" dirty="0"/>
              <a:t> </a:t>
            </a:r>
            <a:r>
              <a:rPr lang="en-US" baseline="0" dirty="0" err="1"/>
              <a:t>odstupuje</a:t>
            </a:r>
            <a:r>
              <a:rPr lang="en-US" baseline="0" dirty="0"/>
              <a:t> z </a:t>
            </a:r>
            <a:r>
              <a:rPr lang="en-US" baseline="0" dirty="0" err="1"/>
              <a:t>pravej</a:t>
            </a:r>
            <a:r>
              <a:rPr lang="en-US" baseline="0" dirty="0"/>
              <a:t> ( </a:t>
            </a:r>
            <a:r>
              <a:rPr lang="en-US" baseline="0" dirty="0" err="1"/>
              <a:t>aj</a:t>
            </a:r>
            <a:r>
              <a:rPr lang="en-US" baseline="0" dirty="0"/>
              <a:t> </a:t>
            </a:r>
            <a:r>
              <a:rPr lang="en-US" baseline="0" dirty="0" err="1"/>
              <a:t>na</a:t>
            </a:r>
            <a:r>
              <a:rPr lang="en-US" baseline="0" dirty="0"/>
              <a:t> </a:t>
            </a:r>
            <a:r>
              <a:rPr lang="en-US" baseline="0" dirty="0" err="1"/>
              <a:t>ct</a:t>
            </a:r>
            <a:r>
              <a:rPr lang="en-US" baseline="0" dirty="0"/>
              <a:t> ide pod RVOT)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D01696-C796-E342-839C-C3546B6CDFC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205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37"/>
            <a:ext cx="7772400" cy="1102519"/>
          </a:xfrm>
        </p:spPr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12115629"/>
      </p:ext>
    </p:extLst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943743"/>
      </p:ext>
    </p:extLst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83"/>
            <a:ext cx="2057400" cy="4388644"/>
          </a:xfrm>
        </p:spPr>
        <p:txBody>
          <a:bodyPr vert="eaVert"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2983380"/>
      </p:ext>
    </p:extLst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05983"/>
            <a:ext cx="8229600" cy="4388644"/>
          </a:xfrm>
        </p:spPr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45402621"/>
      </p:ext>
    </p:extLst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plus referen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0"/>
              <a:t>Click to edit Master title style</a:t>
            </a:r>
            <a:endParaRPr lang="en-GB" noProof="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0375" y="1200151"/>
            <a:ext cx="8428037" cy="3394472"/>
          </a:xfrm>
        </p:spPr>
        <p:txBody>
          <a:bodyPr/>
          <a:lstStyle/>
          <a:p>
            <a:pPr lvl="0"/>
            <a:r>
              <a:rPr lang="cs-CZ" noProof="0"/>
              <a:t>Click to edit Master text styles</a:t>
            </a:r>
          </a:p>
          <a:p>
            <a:pPr lvl="1"/>
            <a:r>
              <a:rPr lang="cs-CZ" noProof="0"/>
              <a:t>Second level</a:t>
            </a:r>
          </a:p>
          <a:p>
            <a:pPr lvl="2"/>
            <a:r>
              <a:rPr lang="cs-CZ" noProof="0"/>
              <a:t>Third level</a:t>
            </a:r>
          </a:p>
          <a:p>
            <a:pPr lvl="3"/>
            <a:r>
              <a:rPr lang="cs-CZ" noProof="0"/>
              <a:t>Fourth level</a:t>
            </a:r>
          </a:p>
          <a:p>
            <a:pPr lvl="4"/>
            <a:r>
              <a:rPr lang="cs-CZ" noProof="0"/>
              <a:t>Fifth level</a:t>
            </a:r>
            <a:endParaRPr lang="en-GB" noProof="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60388" y="4764120"/>
            <a:ext cx="8326437" cy="276999"/>
          </a:xfrm>
        </p:spPr>
        <p:txBody>
          <a:bodyPr anchor="b">
            <a:spAutoFit/>
          </a:bodyPr>
          <a:lstStyle>
            <a:lvl1pPr marL="0" indent="0">
              <a:buNone/>
              <a:defRPr sz="1200"/>
            </a:lvl1pPr>
            <a:lvl2pPr marL="230188" indent="0">
              <a:buNone/>
              <a:defRPr/>
            </a:lvl2pPr>
            <a:lvl3pPr marL="514350" indent="0">
              <a:buNone/>
              <a:defRPr/>
            </a:lvl3pPr>
            <a:lvl4pPr marL="690563" indent="0">
              <a:buNone/>
              <a:defRPr/>
            </a:lvl4pPr>
            <a:lvl5pPr marL="912812" indent="0">
              <a:buNone/>
              <a:defRPr/>
            </a:lvl5pPr>
          </a:lstStyle>
          <a:p>
            <a:pPr lvl="0"/>
            <a:r>
              <a:rPr lang="cs-CZ" noProof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4"/>
          </p:nvPr>
        </p:nvSpPr>
        <p:spPr>
          <a:xfrm>
            <a:off x="8686800" y="4767264"/>
            <a:ext cx="457200" cy="274637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fld id="{0411C244-B26C-A04D-A6CE-4E90FD303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3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0679694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37694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190603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44400869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4084487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1975111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806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4671234"/>
      </p:ext>
    </p:extLst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Drag picture to placeholder or click icon to add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21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3534978"/>
      </p:ext>
    </p:extLst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1028" name="Picture 7" descr="sleid d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7"/>
          <a:stretch>
            <a:fillRect/>
          </a:stretch>
        </p:blipFill>
        <p:spPr bwMode="auto">
          <a:xfrm>
            <a:off x="0" y="-1588"/>
            <a:ext cx="9144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ransition spd="med">
    <p:zoom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1C1C1C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5.mov"/><Relationship Id="rId7" Type="http://schemas.openxmlformats.org/officeDocument/2006/relationships/image" Target="../media/image25.png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2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.mo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644" y="1597837"/>
            <a:ext cx="7772400" cy="1102519"/>
          </a:xfrm>
        </p:spPr>
        <p:txBody>
          <a:bodyPr/>
          <a:lstStyle/>
          <a:p>
            <a:r>
              <a:rPr lang="en-US" sz="4000" dirty="0">
                <a:solidFill>
                  <a:schemeClr val="accent1">
                    <a:lumMod val="25000"/>
                  </a:schemeClr>
                </a:solidFill>
              </a:rPr>
              <a:t>PREŽITÁ SRDCOVÁ ZÁSTAVA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248" y="2700356"/>
            <a:ext cx="8311208" cy="1314450"/>
          </a:xfrm>
        </p:spPr>
        <p:txBody>
          <a:bodyPr/>
          <a:lstStyle/>
          <a:p>
            <a:r>
              <a:rPr lang="en-US" dirty="0">
                <a:solidFill>
                  <a:srgbClr val="660066"/>
                </a:solidFill>
              </a:rPr>
              <a:t>DOPORUČENIA PRE KOMPLEXNÚ DIAGNOSTIKU  A STAROSTLIVOSŤ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59644" y="3985017"/>
            <a:ext cx="3215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25000"/>
                  </a:schemeClr>
                </a:solidFill>
              </a:rPr>
              <a:t>Jana </a:t>
            </a:r>
            <a:r>
              <a:rPr lang="en-US" dirty="0" err="1">
                <a:solidFill>
                  <a:schemeClr val="accent1">
                    <a:lumMod val="25000"/>
                  </a:schemeClr>
                </a:solidFill>
              </a:rPr>
              <a:t>Hašková</a:t>
            </a:r>
            <a:r>
              <a:rPr lang="en-US" dirty="0">
                <a:solidFill>
                  <a:schemeClr val="accent1">
                    <a:lumMod val="25000"/>
                  </a:schemeClr>
                </a:solidFill>
              </a:rPr>
              <a:t>, </a:t>
            </a:r>
            <a:r>
              <a:rPr lang="en-US" dirty="0" err="1">
                <a:solidFill>
                  <a:schemeClr val="accent1">
                    <a:lumMod val="25000"/>
                  </a:schemeClr>
                </a:solidFill>
              </a:rPr>
              <a:t>hasj@ikem.cz</a:t>
            </a:r>
            <a:endParaRPr lang="en-US" dirty="0">
              <a:solidFill>
                <a:schemeClr val="accent1">
                  <a:lumMod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0877" y="187867"/>
            <a:ext cx="34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XVIII.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ČESKÉ A SLOVENSKÉ SYMPÓZIUM O ARYTMIÍCH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 KARDIOSTIMULACI 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24611" y="187867"/>
            <a:ext cx="0" cy="1200329"/>
          </a:xfrm>
          <a:prstGeom prst="line">
            <a:avLst/>
          </a:prstGeom>
          <a:ln w="127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06078" y="187867"/>
            <a:ext cx="0" cy="1200329"/>
          </a:xfrm>
          <a:prstGeom prst="line">
            <a:avLst/>
          </a:prstGeom>
          <a:ln w="76200" cmpd="sng">
            <a:solidFill>
              <a:srgbClr val="FD65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57599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body" idx="1"/>
          </p:nvPr>
        </p:nvSpPr>
        <p:spPr>
          <a:xfrm>
            <a:off x="491873" y="2023271"/>
            <a:ext cx="8245727" cy="1125140"/>
          </a:xfrm>
        </p:spPr>
        <p:txBody>
          <a:bodyPr/>
          <a:lstStyle/>
          <a:p>
            <a:r>
              <a:rPr lang="en-US" sz="3600" b="1" dirty="0">
                <a:solidFill>
                  <a:srgbClr val="660066"/>
                </a:solidFill>
              </a:rPr>
              <a:t>DOPORUČENIA PRE KOMPLEXNÚ DIAGNOSTIKU  A STAROSTLIVOSŤ</a:t>
            </a:r>
          </a:p>
        </p:txBody>
      </p:sp>
      <p:pic>
        <p:nvPicPr>
          <p:cNvPr id="3" name="Picture 2" descr="Snímek obrazovky 2021-11-05 v 17.0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6"/>
            <a:ext cx="1346199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46822"/>
      </p:ext>
    </p:extLst>
  </p:cSld>
  <p:clrMapOvr>
    <a:masterClrMapping/>
  </p:clrMapOvr>
  <p:transition spd="med"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1534670"/>
              </p:ext>
            </p:extLst>
          </p:nvPr>
        </p:nvGraphicFramePr>
        <p:xfrm>
          <a:off x="209751" y="131494"/>
          <a:ext cx="8747174" cy="4255169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386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26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175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224B50"/>
                          </a:solidFill>
                        </a:rPr>
                        <a:t>VSTUPNÉ VYŠETRENIE</a:t>
                      </a:r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ANAMNÉZA, FYZ.VYŠETRENIE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rgbClr val="660066"/>
                          </a:solidFill>
                        </a:rPr>
                        <a:t>OA, RA, LA, SVEDKOVIA, PATOMORFY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425">
                <a:tc>
                  <a:txBody>
                    <a:bodyPr/>
                    <a:lstStyle/>
                    <a:p>
                      <a:r>
                        <a:rPr lang="en-US" sz="1400" baseline="0" dirty="0"/>
                        <a:t> </a:t>
                      </a:r>
                      <a:endParaRPr lang="en-US" sz="1400" dirty="0"/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RTG S+P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OCHORENIA SRDCE, PĽÚCA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425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LABORATÓRNE VYŠ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IONTY, KO,</a:t>
                      </a:r>
                      <a:r>
                        <a:rPr lang="en-US" sz="1400" baseline="0" dirty="0">
                          <a:solidFill>
                            <a:srgbClr val="660066"/>
                          </a:solidFill>
                        </a:rPr>
                        <a:t> </a:t>
                      </a:r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DROGY, LIEKY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52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EKG,</a:t>
                      </a:r>
                      <a:r>
                        <a:rPr lang="en-US" sz="1400" b="1" baseline="0" dirty="0">
                          <a:solidFill>
                            <a:srgbClr val="660066"/>
                          </a:solidFill>
                        </a:rPr>
                        <a:t> TELEMETRIA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ICHS,</a:t>
                      </a:r>
                      <a:r>
                        <a:rPr lang="en-US" sz="1400" baseline="0" dirty="0">
                          <a:solidFill>
                            <a:srgbClr val="660066"/>
                          </a:solidFill>
                        </a:rPr>
                        <a:t> KANALOPATIE</a:t>
                      </a:r>
                      <a:endParaRPr lang="en-US" sz="1400" dirty="0">
                        <a:solidFill>
                          <a:srgbClr val="660066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3333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52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ECHO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FUNKCIA</a:t>
                      </a:r>
                      <a:r>
                        <a:rPr lang="en-US" sz="1400" baseline="0" dirty="0">
                          <a:solidFill>
                            <a:srgbClr val="660066"/>
                          </a:solidFill>
                        </a:rPr>
                        <a:t> KOMOR, KMP</a:t>
                      </a:r>
                      <a:endParaRPr lang="en-US" sz="1400" dirty="0">
                        <a:solidFill>
                          <a:srgbClr val="660066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ANGIOGRAFIA</a:t>
                      </a:r>
                      <a:r>
                        <a:rPr lang="en-US" sz="1400" b="1" baseline="0" dirty="0">
                          <a:solidFill>
                            <a:srgbClr val="660066"/>
                          </a:solidFill>
                        </a:rPr>
                        <a:t> (CT,SKG)</a:t>
                      </a:r>
                      <a:endParaRPr lang="en-US" sz="1400" b="1" dirty="0">
                        <a:solidFill>
                          <a:srgbClr val="660066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ANOMALIE,</a:t>
                      </a:r>
                      <a:r>
                        <a:rPr lang="en-US" sz="1400" baseline="0" dirty="0">
                          <a:solidFill>
                            <a:srgbClr val="660066"/>
                          </a:solidFill>
                        </a:rPr>
                        <a:t> ICHS</a:t>
                      </a:r>
                      <a:endParaRPr lang="en-US" sz="1400" dirty="0">
                        <a:solidFill>
                          <a:srgbClr val="660066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524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24B50"/>
                          </a:solidFill>
                        </a:rPr>
                        <a:t>RUTINNÉ TESTY</a:t>
                      </a:r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ERGOMETRIA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ICHS, ARYTMIE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52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MRI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KMP,CHARAKTER JAZVY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524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SAECG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LATE POTENCIAL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224B50"/>
                          </a:solidFill>
                        </a:rPr>
                        <a:t>ŠPECIÁLNE TESTY</a:t>
                      </a:r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LIEKOVÉ TESTY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AJMALIN</a:t>
                      </a:r>
                      <a:r>
                        <a:rPr lang="en-US" sz="1400" baseline="0" dirty="0">
                          <a:solidFill>
                            <a:srgbClr val="660066"/>
                          </a:solidFill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60066"/>
                          </a:solidFill>
                        </a:rPr>
                        <a:t>BrSy</a:t>
                      </a:r>
                      <a:r>
                        <a:rPr lang="en-US" sz="1400" baseline="0" dirty="0">
                          <a:solidFill>
                            <a:srgbClr val="660066"/>
                          </a:solidFill>
                        </a:rPr>
                        <a:t>, ANEDOSIN WPW</a:t>
                      </a:r>
                      <a:endParaRPr lang="en-US" sz="1400" dirty="0">
                        <a:solidFill>
                          <a:srgbClr val="660066"/>
                        </a:solidFill>
                      </a:endParaRP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AD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T="34290" marB="34290"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rgbClr val="660066"/>
                          </a:solidFill>
                        </a:rPr>
                        <a:t>EFV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66"/>
                          </a:solidFill>
                        </a:rPr>
                        <a:t>PSK</a:t>
                      </a:r>
                    </a:p>
                  </a:txBody>
                  <a:tcPr marT="34290" marB="34290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327969"/>
      </p:ext>
    </p:extLst>
  </p:cSld>
  <p:clrMapOvr>
    <a:masterClrMapping/>
  </p:clrMapOvr>
  <p:transition spd="med"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nímek obrazovky 2021-11-05 v 19.04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50076"/>
            <a:ext cx="5053967" cy="345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742934"/>
            <a:ext cx="6323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660066"/>
                </a:solidFill>
              </a:rPr>
              <a:t>Srinivasa</a:t>
            </a:r>
            <a:r>
              <a:rPr lang="en-US" sz="1600" dirty="0">
                <a:solidFill>
                  <a:srgbClr val="660066"/>
                </a:solidFill>
              </a:rPr>
              <a:t> N.T, Arrhythmia t Electrophysiology </a:t>
            </a:r>
            <a:r>
              <a:rPr lang="en-US" sz="1600" dirty="0" err="1">
                <a:solidFill>
                  <a:srgbClr val="660066"/>
                </a:solidFill>
              </a:rPr>
              <a:t>Rew</a:t>
            </a:r>
            <a:r>
              <a:rPr lang="en-US" sz="1600" dirty="0">
                <a:solidFill>
                  <a:srgbClr val="660066"/>
                </a:solidFill>
              </a:rPr>
              <a:t>, 2018:7,(2):111-7 </a:t>
            </a:r>
          </a:p>
        </p:txBody>
      </p:sp>
      <p:pic>
        <p:nvPicPr>
          <p:cNvPr id="9" name="Picture 8" descr="Snímek obrazovky 2021-11-05 v 19.11.5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0" y="3520685"/>
            <a:ext cx="5053967" cy="997981"/>
          </a:xfrm>
          <a:prstGeom prst="rect">
            <a:avLst/>
          </a:prstGeom>
        </p:spPr>
      </p:pic>
      <p:pic>
        <p:nvPicPr>
          <p:cNvPr id="10" name="Picture 9" descr="Snímek obrazovky 2021-11-05 v 17.02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6"/>
            <a:ext cx="1346199" cy="69776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53143" y="3911604"/>
            <a:ext cx="2534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Wingdings"/>
                <a:ea typeface="Wingdings"/>
                <a:cs typeface="Wingdings"/>
              </a:rPr>
              <a:t>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907334"/>
      </p:ext>
    </p:extLst>
  </p:cSld>
  <p:clrMapOvr>
    <a:masterClrMapping/>
  </p:clrMapOvr>
  <p:transition spd="med">
    <p:zo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64265" y="216455"/>
            <a:ext cx="5740401" cy="2424290"/>
          </a:xfrm>
          <a:prstGeom prst="ellipse">
            <a:avLst/>
          </a:prstGeom>
          <a:solidFill>
            <a:srgbClr val="CC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660066"/>
                </a:solidFill>
              </a:rPr>
              <a:t>AKÁ JE NAJDOLEŽITEJŠIA OTÁZKA?</a:t>
            </a:r>
          </a:p>
        </p:txBody>
      </p:sp>
      <p:sp>
        <p:nvSpPr>
          <p:cNvPr id="5" name="Oval 4"/>
          <p:cNvSpPr/>
          <p:nvPr/>
        </p:nvSpPr>
        <p:spPr>
          <a:xfrm>
            <a:off x="2133600" y="2495731"/>
            <a:ext cx="5367866" cy="2229482"/>
          </a:xfrm>
          <a:prstGeom prst="ellipse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accent5">
                    <a:lumMod val="25000"/>
                  </a:schemeClr>
                </a:solidFill>
              </a:rPr>
              <a:t>VEK OBETE</a:t>
            </a:r>
          </a:p>
          <a:p>
            <a:pPr algn="ctr"/>
            <a:r>
              <a:rPr lang="en-US" sz="3200" b="1" dirty="0">
                <a:solidFill>
                  <a:schemeClr val="accent5">
                    <a:lumMod val="25000"/>
                  </a:schemeClr>
                </a:solidFill>
              </a:rPr>
              <a:t> SUD/SCD/SADS!</a:t>
            </a:r>
          </a:p>
        </p:txBody>
      </p:sp>
      <p:pic>
        <p:nvPicPr>
          <p:cNvPr id="6" name="Picture 5" descr="Snímek obrazovky 2021-11-05 v 17.0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6"/>
            <a:ext cx="1346199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59013"/>
      </p:ext>
    </p:extLst>
  </p:cSld>
  <p:clrMapOvr>
    <a:masterClrMapping/>
  </p:clrMapOvr>
  <p:transition spd="med">
    <p:zo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260" y="2220776"/>
            <a:ext cx="4501139" cy="727711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22226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SCD DO 35 ROKU VEKU</a:t>
            </a:r>
          </a:p>
        </p:txBody>
      </p:sp>
      <p:sp>
        <p:nvSpPr>
          <p:cNvPr id="6" name="Oval 5"/>
          <p:cNvSpPr/>
          <p:nvPr/>
        </p:nvSpPr>
        <p:spPr>
          <a:xfrm>
            <a:off x="1" y="974980"/>
            <a:ext cx="2312927" cy="1132226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24B50"/>
                </a:solidFill>
              </a:rPr>
              <a:t>ÚDAJE OD SVEDKOV</a:t>
            </a:r>
          </a:p>
        </p:txBody>
      </p:sp>
      <p:sp>
        <p:nvSpPr>
          <p:cNvPr id="13" name="Oval 12"/>
          <p:cNvSpPr/>
          <p:nvPr/>
        </p:nvSpPr>
        <p:spPr>
          <a:xfrm>
            <a:off x="3188863" y="3105199"/>
            <a:ext cx="1354877" cy="996539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EKG</a:t>
            </a:r>
          </a:p>
        </p:txBody>
      </p:sp>
      <p:sp>
        <p:nvSpPr>
          <p:cNvPr id="14" name="Oval 13"/>
          <p:cNvSpPr/>
          <p:nvPr/>
        </p:nvSpPr>
        <p:spPr>
          <a:xfrm>
            <a:off x="1680840" y="3139616"/>
            <a:ext cx="1264175" cy="962122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ECHO</a:t>
            </a:r>
          </a:p>
        </p:txBody>
      </p:sp>
      <p:sp>
        <p:nvSpPr>
          <p:cNvPr id="15" name="Oval 14"/>
          <p:cNvSpPr/>
          <p:nvPr/>
        </p:nvSpPr>
        <p:spPr>
          <a:xfrm>
            <a:off x="2358279" y="974980"/>
            <a:ext cx="2380955" cy="990431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TERAJŠIE OCHORENIE</a:t>
            </a:r>
          </a:p>
        </p:txBody>
      </p:sp>
      <p:sp>
        <p:nvSpPr>
          <p:cNvPr id="16" name="Oval 15"/>
          <p:cNvSpPr/>
          <p:nvPr/>
        </p:nvSpPr>
        <p:spPr>
          <a:xfrm>
            <a:off x="5184505" y="70129"/>
            <a:ext cx="3508552" cy="1209914"/>
          </a:xfrm>
          <a:prstGeom prst="ellipse">
            <a:avLst/>
          </a:prstGeom>
          <a:solidFill>
            <a:srgbClr val="CCFFCC"/>
          </a:solidFill>
          <a:ln w="38100" cmpd="sng">
            <a:solidFill>
              <a:srgbClr val="224B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CT ANGIOGRAFIA</a:t>
            </a:r>
          </a:p>
          <a:p>
            <a:pPr algn="ctr"/>
            <a:r>
              <a:rPr lang="en-US" b="1" dirty="0" err="1">
                <a:solidFill>
                  <a:srgbClr val="660066"/>
                </a:solidFill>
              </a:rPr>
              <a:t>Anomalie</a:t>
            </a:r>
            <a:r>
              <a:rPr lang="en-US" b="1" dirty="0">
                <a:solidFill>
                  <a:srgbClr val="660066"/>
                </a:solidFill>
              </a:rPr>
              <a:t> CA, EAP</a:t>
            </a:r>
          </a:p>
        </p:txBody>
      </p:sp>
      <p:sp>
        <p:nvSpPr>
          <p:cNvPr id="17" name="Oval 16"/>
          <p:cNvSpPr/>
          <p:nvPr/>
        </p:nvSpPr>
        <p:spPr>
          <a:xfrm>
            <a:off x="4611680" y="2684142"/>
            <a:ext cx="1411568" cy="862337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24B50"/>
                </a:solidFill>
              </a:rPr>
              <a:t>LABOR</a:t>
            </a:r>
          </a:p>
          <a:p>
            <a:pPr algn="ctr"/>
            <a:r>
              <a:rPr lang="en-US" b="1" dirty="0">
                <a:solidFill>
                  <a:srgbClr val="224B50"/>
                </a:solidFill>
              </a:rPr>
              <a:t>TESTY</a:t>
            </a:r>
          </a:p>
        </p:txBody>
      </p:sp>
      <p:sp>
        <p:nvSpPr>
          <p:cNvPr id="18" name="Oval 17"/>
          <p:cNvSpPr/>
          <p:nvPr/>
        </p:nvSpPr>
        <p:spPr>
          <a:xfrm>
            <a:off x="1" y="3115310"/>
            <a:ext cx="1354877" cy="996539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24B50"/>
                </a:solidFill>
              </a:rPr>
              <a:t>RTG</a:t>
            </a:r>
          </a:p>
        </p:txBody>
      </p:sp>
      <p:sp>
        <p:nvSpPr>
          <p:cNvPr id="19" name="Oval 18"/>
          <p:cNvSpPr/>
          <p:nvPr/>
        </p:nvSpPr>
        <p:spPr>
          <a:xfrm>
            <a:off x="6870841" y="1739072"/>
            <a:ext cx="895611" cy="825451"/>
          </a:xfrm>
          <a:prstGeom prst="ellipse">
            <a:avLst/>
          </a:prstGeom>
          <a:solidFill>
            <a:srgbClr val="CCFFCC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MRI</a:t>
            </a:r>
          </a:p>
        </p:txBody>
      </p:sp>
      <p:sp>
        <p:nvSpPr>
          <p:cNvPr id="20" name="Oval 19"/>
          <p:cNvSpPr/>
          <p:nvPr/>
        </p:nvSpPr>
        <p:spPr>
          <a:xfrm>
            <a:off x="7766451" y="1110548"/>
            <a:ext cx="1439910" cy="952696"/>
          </a:xfrm>
          <a:prstGeom prst="ellipse">
            <a:avLst/>
          </a:prstGeom>
          <a:solidFill>
            <a:srgbClr val="CCFFCC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SAECG</a:t>
            </a:r>
          </a:p>
        </p:txBody>
      </p:sp>
      <p:sp>
        <p:nvSpPr>
          <p:cNvPr id="21" name="Oval 20"/>
          <p:cNvSpPr/>
          <p:nvPr/>
        </p:nvSpPr>
        <p:spPr>
          <a:xfrm>
            <a:off x="7841349" y="2245510"/>
            <a:ext cx="1122451" cy="765971"/>
          </a:xfrm>
          <a:prstGeom prst="ellipse">
            <a:avLst/>
          </a:prstGeom>
          <a:solidFill>
            <a:srgbClr val="CCFFCC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EFV</a:t>
            </a:r>
          </a:p>
        </p:txBody>
      </p:sp>
      <p:sp>
        <p:nvSpPr>
          <p:cNvPr id="22" name="Oval 21"/>
          <p:cNvSpPr/>
          <p:nvPr/>
        </p:nvSpPr>
        <p:spPr>
          <a:xfrm>
            <a:off x="6414108" y="2987878"/>
            <a:ext cx="1859409" cy="1131069"/>
          </a:xfrm>
          <a:prstGeom prst="ellipse">
            <a:avLst/>
          </a:prstGeom>
          <a:solidFill>
            <a:srgbClr val="CCFFCC"/>
          </a:solidFill>
          <a:ln>
            <a:solidFill>
              <a:srgbClr val="224B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LIEKOVÉ TESTY</a:t>
            </a:r>
          </a:p>
        </p:txBody>
      </p:sp>
      <p:sp>
        <p:nvSpPr>
          <p:cNvPr id="23" name="Oval 22"/>
          <p:cNvSpPr/>
          <p:nvPr/>
        </p:nvSpPr>
        <p:spPr>
          <a:xfrm>
            <a:off x="3866302" y="3984417"/>
            <a:ext cx="3004539" cy="1159083"/>
          </a:xfrm>
          <a:prstGeom prst="ellipse">
            <a:avLst/>
          </a:prstGeom>
          <a:solidFill>
            <a:srgbClr val="CCFFCC"/>
          </a:solidFill>
          <a:ln w="38100" cmpd="sng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GENETIKA</a:t>
            </a:r>
          </a:p>
        </p:txBody>
      </p:sp>
      <p:sp>
        <p:nvSpPr>
          <p:cNvPr id="24" name="Freeform 23"/>
          <p:cNvSpPr/>
          <p:nvPr/>
        </p:nvSpPr>
        <p:spPr>
          <a:xfrm>
            <a:off x="-223406" y="70129"/>
            <a:ext cx="7014794" cy="4760176"/>
          </a:xfrm>
          <a:custGeom>
            <a:avLst/>
            <a:gdLst>
              <a:gd name="connsiteX0" fmla="*/ 0 w 6844729"/>
              <a:gd name="connsiteY0" fmla="*/ 0 h 6346901"/>
              <a:gd name="connsiteX1" fmla="*/ 6394564 w 6844729"/>
              <a:gd name="connsiteY1" fmla="*/ 1995879 h 6346901"/>
              <a:gd name="connsiteX2" fmla="*/ 5691615 w 6844729"/>
              <a:gd name="connsiteY2" fmla="*/ 4717533 h 6346901"/>
              <a:gd name="connsiteX3" fmla="*/ 702948 w 6844729"/>
              <a:gd name="connsiteY3" fmla="*/ 6078359 h 634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4729" h="6346901">
                <a:moveTo>
                  <a:pt x="0" y="0"/>
                </a:moveTo>
                <a:cubicBezTo>
                  <a:pt x="2722981" y="604812"/>
                  <a:pt x="5445962" y="1209624"/>
                  <a:pt x="6394564" y="1995879"/>
                </a:cubicBezTo>
                <a:cubicBezTo>
                  <a:pt x="7343167" y="2782135"/>
                  <a:pt x="6640218" y="4037120"/>
                  <a:pt x="5691615" y="4717533"/>
                </a:cubicBezTo>
                <a:cubicBezTo>
                  <a:pt x="4743012" y="5397946"/>
                  <a:pt x="325019" y="6974237"/>
                  <a:pt x="702948" y="6078359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2721091" y="0"/>
            <a:ext cx="2528348" cy="561341"/>
          </a:xfrm>
          <a:prstGeom prst="ellipse">
            <a:avLst/>
          </a:prstGeom>
          <a:solidFill>
            <a:srgbClr val="CCFFCC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ERGOMETRIA</a:t>
            </a:r>
          </a:p>
        </p:txBody>
      </p:sp>
      <p:sp>
        <p:nvSpPr>
          <p:cNvPr id="26" name="Oval 25"/>
          <p:cNvSpPr/>
          <p:nvPr/>
        </p:nvSpPr>
        <p:spPr>
          <a:xfrm>
            <a:off x="4645399" y="1280043"/>
            <a:ext cx="1768709" cy="1404099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24B50"/>
                </a:solidFill>
              </a:rPr>
              <a:t>OA, </a:t>
            </a:r>
            <a:r>
              <a:rPr lang="en-US" sz="2800" b="1" dirty="0">
                <a:solidFill>
                  <a:srgbClr val="FF0000"/>
                </a:solidFill>
              </a:rPr>
              <a:t>RA</a:t>
            </a:r>
            <a:r>
              <a:rPr lang="en-US" b="1" dirty="0">
                <a:solidFill>
                  <a:srgbClr val="224B50"/>
                </a:solidFill>
              </a:rPr>
              <a:t> </a:t>
            </a:r>
            <a:r>
              <a:rPr lang="en-US" sz="2400" b="1" dirty="0">
                <a:solidFill>
                  <a:schemeClr val="accent1">
                    <a:lumMod val="25000"/>
                  </a:schemeClr>
                </a:solidFill>
              </a:rPr>
              <a:t>LA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rgbClr val="FF0000"/>
                </a:solidFill>
              </a:rPr>
              <a:t>ABÚZY</a:t>
            </a:r>
          </a:p>
        </p:txBody>
      </p:sp>
      <p:pic>
        <p:nvPicPr>
          <p:cNvPr id="27" name="Picture 26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277214"/>
            <a:ext cx="872066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02587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0840" y="2220776"/>
            <a:ext cx="4308394" cy="727711"/>
          </a:xfrm>
          <a:prstGeom prst="rect">
            <a:avLst/>
          </a:prstGeom>
          <a:solidFill>
            <a:srgbClr val="CCFFCC"/>
          </a:solidFill>
          <a:ln w="38100" cmpd="sng">
            <a:solidFill>
              <a:srgbClr val="22226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accent6">
                    <a:lumMod val="75000"/>
                  </a:schemeClr>
                </a:solidFill>
              </a:rPr>
              <a:t>SCD PO 35 ROKU VEKU</a:t>
            </a:r>
          </a:p>
        </p:txBody>
      </p:sp>
      <p:sp>
        <p:nvSpPr>
          <p:cNvPr id="6" name="Oval 5"/>
          <p:cNvSpPr/>
          <p:nvPr/>
        </p:nvSpPr>
        <p:spPr>
          <a:xfrm>
            <a:off x="1" y="974980"/>
            <a:ext cx="2191561" cy="1132226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24B50"/>
                </a:solidFill>
              </a:rPr>
              <a:t>ÚDAJE OD SVEDKOV</a:t>
            </a:r>
          </a:p>
        </p:txBody>
      </p:sp>
      <p:sp>
        <p:nvSpPr>
          <p:cNvPr id="13" name="Oval 12"/>
          <p:cNvSpPr/>
          <p:nvPr/>
        </p:nvSpPr>
        <p:spPr>
          <a:xfrm>
            <a:off x="3764178" y="2987878"/>
            <a:ext cx="1354877" cy="996539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EKG</a:t>
            </a:r>
          </a:p>
        </p:txBody>
      </p:sp>
      <p:sp>
        <p:nvSpPr>
          <p:cNvPr id="14" name="Oval 13"/>
          <p:cNvSpPr/>
          <p:nvPr/>
        </p:nvSpPr>
        <p:spPr>
          <a:xfrm>
            <a:off x="2191561" y="3156867"/>
            <a:ext cx="1264175" cy="962122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ECHO</a:t>
            </a:r>
          </a:p>
        </p:txBody>
      </p:sp>
      <p:sp>
        <p:nvSpPr>
          <p:cNvPr id="15" name="Oval 14"/>
          <p:cNvSpPr/>
          <p:nvPr/>
        </p:nvSpPr>
        <p:spPr>
          <a:xfrm>
            <a:off x="2191562" y="936789"/>
            <a:ext cx="2380955" cy="990431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TERAJŠIE OCHORENIE</a:t>
            </a:r>
          </a:p>
        </p:txBody>
      </p:sp>
      <p:sp>
        <p:nvSpPr>
          <p:cNvPr id="16" name="Oval 15"/>
          <p:cNvSpPr/>
          <p:nvPr/>
        </p:nvSpPr>
        <p:spPr>
          <a:xfrm>
            <a:off x="6854560" y="1895792"/>
            <a:ext cx="1777030" cy="914048"/>
          </a:xfrm>
          <a:prstGeom prst="ellipse">
            <a:avLst/>
          </a:prstGeom>
          <a:solidFill>
            <a:srgbClr val="CCFFCC"/>
          </a:solidFill>
          <a:ln w="57150" cmpd="sng">
            <a:solidFill>
              <a:srgbClr val="224B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SKG</a:t>
            </a:r>
          </a:p>
          <a:p>
            <a:pPr algn="ctr"/>
            <a:endParaRPr lang="en-US" b="1" dirty="0">
              <a:solidFill>
                <a:srgbClr val="224B50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4968824" y="2277280"/>
            <a:ext cx="1411568" cy="862337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24B50"/>
                </a:solidFill>
              </a:rPr>
              <a:t>LABOR</a:t>
            </a:r>
          </a:p>
          <a:p>
            <a:pPr algn="ctr"/>
            <a:r>
              <a:rPr lang="en-US" b="1" dirty="0">
                <a:solidFill>
                  <a:srgbClr val="224B50"/>
                </a:solidFill>
              </a:rPr>
              <a:t>TESTY</a:t>
            </a:r>
          </a:p>
        </p:txBody>
      </p:sp>
      <p:sp>
        <p:nvSpPr>
          <p:cNvPr id="18" name="Oval 17"/>
          <p:cNvSpPr/>
          <p:nvPr/>
        </p:nvSpPr>
        <p:spPr>
          <a:xfrm>
            <a:off x="617913" y="3080893"/>
            <a:ext cx="1354877" cy="996539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224B50"/>
                </a:solidFill>
              </a:rPr>
              <a:t>RTG</a:t>
            </a:r>
          </a:p>
        </p:txBody>
      </p:sp>
      <p:sp>
        <p:nvSpPr>
          <p:cNvPr id="19" name="Oval 18"/>
          <p:cNvSpPr/>
          <p:nvPr/>
        </p:nvSpPr>
        <p:spPr>
          <a:xfrm>
            <a:off x="8202957" y="-1"/>
            <a:ext cx="963721" cy="862337"/>
          </a:xfrm>
          <a:prstGeom prst="ellipse">
            <a:avLst/>
          </a:prstGeom>
          <a:solidFill>
            <a:srgbClr val="CCFFCC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MRI</a:t>
            </a:r>
          </a:p>
        </p:txBody>
      </p:sp>
      <p:sp>
        <p:nvSpPr>
          <p:cNvPr id="20" name="Oval 19"/>
          <p:cNvSpPr/>
          <p:nvPr/>
        </p:nvSpPr>
        <p:spPr>
          <a:xfrm>
            <a:off x="4019279" y="1"/>
            <a:ext cx="1439910" cy="748751"/>
          </a:xfrm>
          <a:prstGeom prst="ellipse">
            <a:avLst/>
          </a:prstGeom>
          <a:solidFill>
            <a:srgbClr val="CCFFCC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SAECG</a:t>
            </a:r>
          </a:p>
        </p:txBody>
      </p:sp>
      <p:sp>
        <p:nvSpPr>
          <p:cNvPr id="21" name="Oval 20"/>
          <p:cNvSpPr/>
          <p:nvPr/>
        </p:nvSpPr>
        <p:spPr>
          <a:xfrm>
            <a:off x="4336739" y="4407262"/>
            <a:ext cx="1122451" cy="765971"/>
          </a:xfrm>
          <a:prstGeom prst="ellipse">
            <a:avLst/>
          </a:prstGeom>
          <a:solidFill>
            <a:srgbClr val="CCFFCC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EFV</a:t>
            </a:r>
          </a:p>
        </p:txBody>
      </p:sp>
      <p:sp>
        <p:nvSpPr>
          <p:cNvPr id="22" name="Oval 21"/>
          <p:cNvSpPr/>
          <p:nvPr/>
        </p:nvSpPr>
        <p:spPr>
          <a:xfrm>
            <a:off x="7009049" y="2886241"/>
            <a:ext cx="1859409" cy="1131069"/>
          </a:xfrm>
          <a:prstGeom prst="ellipse">
            <a:avLst/>
          </a:prstGeom>
          <a:solidFill>
            <a:srgbClr val="CCFFCC"/>
          </a:solidFill>
          <a:ln>
            <a:solidFill>
              <a:srgbClr val="224B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LIEKOVÉ TESTY</a:t>
            </a:r>
          </a:p>
        </p:txBody>
      </p:sp>
      <p:sp>
        <p:nvSpPr>
          <p:cNvPr id="23" name="Oval 22"/>
          <p:cNvSpPr/>
          <p:nvPr/>
        </p:nvSpPr>
        <p:spPr>
          <a:xfrm>
            <a:off x="5606577" y="3938062"/>
            <a:ext cx="2332177" cy="1252098"/>
          </a:xfrm>
          <a:prstGeom prst="ellipse">
            <a:avLst/>
          </a:prstGeom>
          <a:solidFill>
            <a:srgbClr val="CCFFCC"/>
          </a:solidFill>
          <a:ln w="19050" cmpd="sng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GENETIKA</a:t>
            </a:r>
          </a:p>
        </p:txBody>
      </p:sp>
      <p:sp>
        <p:nvSpPr>
          <p:cNvPr id="24" name="Freeform 23"/>
          <p:cNvSpPr/>
          <p:nvPr/>
        </p:nvSpPr>
        <p:spPr>
          <a:xfrm>
            <a:off x="-280095" y="70129"/>
            <a:ext cx="7014794" cy="4760176"/>
          </a:xfrm>
          <a:custGeom>
            <a:avLst/>
            <a:gdLst>
              <a:gd name="connsiteX0" fmla="*/ 0 w 6844729"/>
              <a:gd name="connsiteY0" fmla="*/ 0 h 6346901"/>
              <a:gd name="connsiteX1" fmla="*/ 6394564 w 6844729"/>
              <a:gd name="connsiteY1" fmla="*/ 1995879 h 6346901"/>
              <a:gd name="connsiteX2" fmla="*/ 5691615 w 6844729"/>
              <a:gd name="connsiteY2" fmla="*/ 4717533 h 6346901"/>
              <a:gd name="connsiteX3" fmla="*/ 702948 w 6844729"/>
              <a:gd name="connsiteY3" fmla="*/ 6078359 h 634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4729" h="6346901">
                <a:moveTo>
                  <a:pt x="0" y="0"/>
                </a:moveTo>
                <a:cubicBezTo>
                  <a:pt x="2722981" y="604812"/>
                  <a:pt x="5445962" y="1209624"/>
                  <a:pt x="6394564" y="1995879"/>
                </a:cubicBezTo>
                <a:cubicBezTo>
                  <a:pt x="7343167" y="2782135"/>
                  <a:pt x="6640218" y="4037120"/>
                  <a:pt x="5691615" y="4717533"/>
                </a:cubicBezTo>
                <a:cubicBezTo>
                  <a:pt x="4743012" y="5397946"/>
                  <a:pt x="325019" y="6974237"/>
                  <a:pt x="702948" y="6078359"/>
                </a:cubicBezTo>
              </a:path>
            </a:pathLst>
          </a:custGeom>
          <a:ln w="28575" cmpd="sng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5674608" y="-1"/>
            <a:ext cx="2528348" cy="562783"/>
          </a:xfrm>
          <a:prstGeom prst="ellipse">
            <a:avLst/>
          </a:prstGeom>
          <a:solidFill>
            <a:srgbClr val="CCFFCC"/>
          </a:solidFill>
          <a:ln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ERGOMETRIA</a:t>
            </a:r>
          </a:p>
        </p:txBody>
      </p:sp>
      <p:sp>
        <p:nvSpPr>
          <p:cNvPr id="26" name="Oval 25"/>
          <p:cNvSpPr/>
          <p:nvPr/>
        </p:nvSpPr>
        <p:spPr>
          <a:xfrm>
            <a:off x="4512472" y="1202267"/>
            <a:ext cx="1791389" cy="1061138"/>
          </a:xfrm>
          <a:prstGeom prst="ellipse">
            <a:avLst/>
          </a:prstGeom>
          <a:solidFill>
            <a:srgbClr val="CCFFCC"/>
          </a:solidFill>
          <a:ln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OA</a:t>
            </a:r>
            <a:r>
              <a:rPr lang="en-US" b="1" dirty="0">
                <a:solidFill>
                  <a:srgbClr val="224B50"/>
                </a:solidFill>
              </a:rPr>
              <a:t>, RA, </a:t>
            </a:r>
            <a:r>
              <a:rPr lang="en-US" sz="2400" b="1" dirty="0">
                <a:solidFill>
                  <a:srgbClr val="FF0000"/>
                </a:solidFill>
              </a:rPr>
              <a:t>LA</a:t>
            </a:r>
            <a:r>
              <a:rPr lang="en-US" b="1" dirty="0">
                <a:solidFill>
                  <a:srgbClr val="FF0000"/>
                </a:solidFill>
              </a:rPr>
              <a:t>,  </a:t>
            </a:r>
            <a:r>
              <a:rPr lang="en-US" sz="2400" b="1" dirty="0">
                <a:solidFill>
                  <a:srgbClr val="FF0000"/>
                </a:solidFill>
              </a:rPr>
              <a:t>ABUZY</a:t>
            </a:r>
          </a:p>
        </p:txBody>
      </p:sp>
      <p:sp>
        <p:nvSpPr>
          <p:cNvPr id="27" name="Oval 26"/>
          <p:cNvSpPr/>
          <p:nvPr/>
        </p:nvSpPr>
        <p:spPr>
          <a:xfrm>
            <a:off x="6553200" y="862336"/>
            <a:ext cx="2078390" cy="927648"/>
          </a:xfrm>
          <a:prstGeom prst="ellipse">
            <a:avLst/>
          </a:prstGeom>
          <a:solidFill>
            <a:srgbClr val="CCFFCC"/>
          </a:solidFill>
          <a:ln w="19050" cmpd="sng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660066"/>
                </a:solidFill>
              </a:rPr>
              <a:t>CT ANGIO EAP, </a:t>
            </a:r>
            <a:r>
              <a:rPr lang="en-US" b="1" dirty="0" err="1">
                <a:solidFill>
                  <a:srgbClr val="660066"/>
                </a:solidFill>
              </a:rPr>
              <a:t>DISAo</a:t>
            </a:r>
            <a:r>
              <a:rPr lang="en-US" b="1" dirty="0">
                <a:solidFill>
                  <a:srgbClr val="660066"/>
                </a:solidFill>
              </a:rPr>
              <a:t> </a:t>
            </a:r>
          </a:p>
        </p:txBody>
      </p:sp>
      <p:pic>
        <p:nvPicPr>
          <p:cNvPr id="28" name="Picture 27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4" y="263058"/>
            <a:ext cx="804332" cy="677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56077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9918" y="3151738"/>
            <a:ext cx="7224796" cy="630977"/>
          </a:xfrm>
        </p:spPr>
        <p:txBody>
          <a:bodyPr/>
          <a:lstStyle/>
          <a:p>
            <a:r>
              <a:rPr lang="en-US" sz="3200" dirty="0">
                <a:solidFill>
                  <a:srgbClr val="660066"/>
                </a:solidFill>
              </a:rPr>
              <a:t>ČASTÝ KĽÚČ k DIAGNÓZE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82007"/>
            <a:ext cx="7772400" cy="681765"/>
          </a:xfrm>
        </p:spPr>
        <p:txBody>
          <a:bodyPr/>
          <a:lstStyle/>
          <a:p>
            <a:r>
              <a:rPr lang="en-US" sz="4000" b="1" dirty="0">
                <a:solidFill>
                  <a:schemeClr val="accent5">
                    <a:lumMod val="25000"/>
                  </a:schemeClr>
                </a:solidFill>
              </a:rPr>
              <a:t>			</a:t>
            </a:r>
            <a:r>
              <a:rPr lang="en-US" sz="3600" b="1" dirty="0">
                <a:solidFill>
                  <a:schemeClr val="accent5">
                    <a:lumMod val="25000"/>
                  </a:schemeClr>
                </a:solidFill>
              </a:rPr>
              <a:t>EKG</a:t>
            </a:r>
          </a:p>
        </p:txBody>
      </p:sp>
      <p:pic>
        <p:nvPicPr>
          <p:cNvPr id="4" name="Picture 3" descr="Snímek obrazovky 2021-11-05 v 17.0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1142916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22265"/>
      </p:ext>
    </p:extLst>
  </p:cSld>
  <p:clrMapOvr>
    <a:masterClrMapping/>
  </p:clrMapOvr>
  <p:transition spd="med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emi prední sten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9918" y="843113"/>
            <a:ext cx="6994874" cy="28884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64852" y="3731570"/>
            <a:ext cx="56292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224B50"/>
                </a:solidFill>
              </a:rPr>
              <a:t>Transmurálný</a:t>
            </a:r>
            <a:r>
              <a:rPr lang="en-US" sz="2400" dirty="0">
                <a:solidFill>
                  <a:srgbClr val="224B50"/>
                </a:solidFill>
              </a:rPr>
              <a:t> IM (</a:t>
            </a:r>
            <a:r>
              <a:rPr lang="en-US" sz="2400" dirty="0" err="1">
                <a:solidFill>
                  <a:srgbClr val="224B50"/>
                </a:solidFill>
              </a:rPr>
              <a:t>STEMi</a:t>
            </a:r>
            <a:r>
              <a:rPr lang="en-US" sz="2400" dirty="0">
                <a:solidFill>
                  <a:srgbClr val="224B50"/>
                </a:solidFill>
              </a:rPr>
              <a:t>) </a:t>
            </a:r>
            <a:r>
              <a:rPr lang="en-US" sz="2400" dirty="0" err="1">
                <a:solidFill>
                  <a:srgbClr val="224B50"/>
                </a:solidFill>
              </a:rPr>
              <a:t>prednej</a:t>
            </a:r>
            <a:r>
              <a:rPr lang="en-US" sz="2400" dirty="0">
                <a:solidFill>
                  <a:srgbClr val="224B50"/>
                </a:solidFill>
              </a:rPr>
              <a:t> </a:t>
            </a:r>
            <a:r>
              <a:rPr lang="en-US" sz="2400" dirty="0" err="1">
                <a:solidFill>
                  <a:srgbClr val="224B50"/>
                </a:solidFill>
              </a:rPr>
              <a:t>steny</a:t>
            </a:r>
            <a:endParaRPr lang="en-US" sz="2400" dirty="0">
              <a:solidFill>
                <a:srgbClr val="224B50"/>
              </a:solidFill>
            </a:endParaRPr>
          </a:p>
        </p:txBody>
      </p:sp>
      <p:pic>
        <p:nvPicPr>
          <p:cNvPr id="4" name="Picture 3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1142916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10700"/>
      </p:ext>
    </p:extLst>
  </p:cSld>
  <p:clrMapOvr>
    <a:masterClrMapping/>
  </p:clrMapOvr>
  <p:transition spd="med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kau18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70" r="8240"/>
          <a:stretch>
            <a:fillRect/>
          </a:stretch>
        </p:blipFill>
        <p:spPr bwMode="auto">
          <a:xfrm>
            <a:off x="212725" y="1082158"/>
            <a:ext cx="4199514" cy="3221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-103327" y="1382846"/>
            <a:ext cx="695994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cs-CZ" sz="3200" b="1" dirty="0">
                <a:solidFill>
                  <a:srgbClr val="1C1C1C"/>
                </a:solidFill>
                <a:cs typeface="+mn-cs"/>
              </a:rPr>
              <a:t>I</a:t>
            </a:r>
          </a:p>
          <a:p>
            <a:pPr algn="r">
              <a:defRPr/>
            </a:pPr>
            <a:endParaRPr lang="cs-CZ" sz="3200" b="1" dirty="0">
              <a:solidFill>
                <a:srgbClr val="1C1C1C"/>
              </a:solidFill>
              <a:cs typeface="+mn-cs"/>
            </a:endParaRPr>
          </a:p>
          <a:p>
            <a:pPr algn="r">
              <a:defRPr/>
            </a:pPr>
            <a:r>
              <a:rPr lang="cs-CZ" sz="3200" b="1" dirty="0">
                <a:solidFill>
                  <a:srgbClr val="1C1C1C"/>
                </a:solidFill>
                <a:cs typeface="+mn-cs"/>
              </a:rPr>
              <a:t>II</a:t>
            </a:r>
          </a:p>
          <a:p>
            <a:pPr algn="r">
              <a:defRPr/>
            </a:pPr>
            <a:endParaRPr lang="cs-CZ" sz="3200" b="1" dirty="0">
              <a:solidFill>
                <a:srgbClr val="1C1C1C"/>
              </a:solidFill>
              <a:cs typeface="+mn-cs"/>
            </a:endParaRPr>
          </a:p>
          <a:p>
            <a:pPr algn="r">
              <a:defRPr/>
            </a:pPr>
            <a:r>
              <a:rPr lang="cs-CZ" sz="3200" b="1" dirty="0">
                <a:solidFill>
                  <a:srgbClr val="1C1C1C"/>
                </a:solidFill>
                <a:cs typeface="+mn-cs"/>
              </a:rPr>
              <a:t>III</a:t>
            </a:r>
          </a:p>
        </p:txBody>
      </p:sp>
      <p:pic>
        <p:nvPicPr>
          <p:cNvPr id="5" name="Picture 4" descr="short QT další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0854" y="1082157"/>
            <a:ext cx="4233146" cy="322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25600" y="455775"/>
            <a:ext cx="6170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224B50"/>
                </a:solidFill>
              </a:rPr>
              <a:t>Syndróm</a:t>
            </a:r>
            <a:r>
              <a:rPr lang="en-US" sz="2400" b="1" dirty="0">
                <a:solidFill>
                  <a:srgbClr val="224B50"/>
                </a:solidFill>
              </a:rPr>
              <a:t> </a:t>
            </a:r>
            <a:r>
              <a:rPr lang="en-US" sz="2400" b="1" dirty="0" err="1">
                <a:solidFill>
                  <a:srgbClr val="224B50"/>
                </a:solidFill>
              </a:rPr>
              <a:t>vrodeného</a:t>
            </a:r>
            <a:r>
              <a:rPr lang="en-US" sz="2400" b="1" dirty="0">
                <a:solidFill>
                  <a:srgbClr val="224B50"/>
                </a:solidFill>
              </a:rPr>
              <a:t>/</a:t>
            </a:r>
            <a:r>
              <a:rPr lang="en-US" sz="2400" b="1" dirty="0" err="1">
                <a:solidFill>
                  <a:srgbClr val="224B50"/>
                </a:solidFill>
              </a:rPr>
              <a:t>získaného</a:t>
            </a:r>
            <a:r>
              <a:rPr lang="en-US" sz="2400" b="1" dirty="0">
                <a:solidFill>
                  <a:srgbClr val="224B50"/>
                </a:solidFill>
              </a:rPr>
              <a:t> LQT/SQT</a:t>
            </a:r>
          </a:p>
        </p:txBody>
      </p:sp>
      <p:pic>
        <p:nvPicPr>
          <p:cNvPr id="6" name="Picture 5" descr="Snímek obrazovky 2021-11-05 v 17.02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1142916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235"/>
      </p:ext>
    </p:extLst>
  </p:cSld>
  <p:clrMapOvr>
    <a:masterClrMapping/>
  </p:clrMapOvr>
  <p:transition spd="med">
    <p:zo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Brugada 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649" y="1372509"/>
            <a:ext cx="4258998" cy="2925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71833" y="747842"/>
            <a:ext cx="463347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  <a:cs typeface="+mn-cs"/>
              </a:rPr>
              <a:t>Syndrom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  <a:cs typeface="+mn-cs"/>
              </a:rPr>
              <a:t>Brugadových</a:t>
            </a:r>
            <a:endParaRPr lang="cs-CZ" sz="2400" b="1" dirty="0">
              <a:solidFill>
                <a:schemeClr val="accent5">
                  <a:lumMod val="25000"/>
                </a:schemeClr>
              </a:solidFill>
              <a:cs typeface="+mn-cs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4493647" y="195263"/>
            <a:ext cx="4946252" cy="1200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224B50"/>
                </a:solidFill>
              </a:rPr>
              <a:t>WPW </a:t>
            </a:r>
            <a:r>
              <a:rPr lang="cs-CZ" sz="2400" b="1" dirty="0" err="1">
                <a:solidFill>
                  <a:srgbClr val="224B50"/>
                </a:solidFill>
              </a:rPr>
              <a:t>syndróm</a:t>
            </a:r>
            <a:r>
              <a:rPr lang="cs-CZ" sz="2400" b="1" dirty="0">
                <a:solidFill>
                  <a:srgbClr val="224B50"/>
                </a:solidFill>
              </a:rPr>
              <a:t> – </a:t>
            </a:r>
            <a:r>
              <a:rPr lang="cs-CZ" sz="2400" b="1" dirty="0" err="1">
                <a:solidFill>
                  <a:srgbClr val="224B50"/>
                </a:solidFill>
              </a:rPr>
              <a:t>fibrilacia</a:t>
            </a:r>
            <a:r>
              <a:rPr lang="cs-CZ" sz="2400" b="1" dirty="0">
                <a:solidFill>
                  <a:srgbClr val="224B50"/>
                </a:solidFill>
              </a:rPr>
              <a:t> </a:t>
            </a:r>
            <a:r>
              <a:rPr lang="cs-CZ" sz="2400" b="1" dirty="0" err="1">
                <a:solidFill>
                  <a:srgbClr val="224B50"/>
                </a:solidFill>
              </a:rPr>
              <a:t>predsiení</a:t>
            </a:r>
            <a:endParaRPr lang="cs-CZ" sz="2400" b="1" dirty="0">
              <a:solidFill>
                <a:srgbClr val="224B50"/>
              </a:solidFill>
            </a:endParaRPr>
          </a:p>
          <a:p>
            <a:pPr algn="ctr">
              <a:defRPr/>
            </a:pPr>
            <a:r>
              <a:rPr lang="cs-CZ" sz="2400" b="1" dirty="0">
                <a:solidFill>
                  <a:srgbClr val="224B50"/>
                </a:solidFill>
              </a:rPr>
              <a:t>FBI</a:t>
            </a:r>
          </a:p>
        </p:txBody>
      </p:sp>
      <p:pic>
        <p:nvPicPr>
          <p:cNvPr id="6" name="Picture 2" descr="wpw A A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5303" y="1372509"/>
            <a:ext cx="4168021" cy="2925444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nímek obrazovky 2021-11-05 v 17.02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1142916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569891"/>
      </p:ext>
    </p:extLst>
  </p:cSld>
  <p:clrMapOvr>
    <a:masterClrMapping/>
  </p:clrMapOvr>
  <p:transition spd="med"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1">
            <a:extLst>
              <a:ext uri="{FF2B5EF4-FFF2-40B4-BE49-F238E27FC236}">
                <a16:creationId xmlns:a16="http://schemas.microsoft.com/office/drawing/2014/main" id="{61B159FC-0F09-40ED-8CF7-230EBE3B35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512647"/>
              </p:ext>
            </p:extLst>
          </p:nvPr>
        </p:nvGraphicFramePr>
        <p:xfrm>
          <a:off x="1151466" y="1771321"/>
          <a:ext cx="6248400" cy="25659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7354">
                  <a:extLst>
                    <a:ext uri="{9D8B030D-6E8A-4147-A177-3AD203B41FA5}">
                      <a16:colId xmlns:a16="http://schemas.microsoft.com/office/drawing/2014/main" val="3906957397"/>
                    </a:ext>
                  </a:extLst>
                </a:gridCol>
                <a:gridCol w="864293">
                  <a:extLst>
                    <a:ext uri="{9D8B030D-6E8A-4147-A177-3AD203B41FA5}">
                      <a16:colId xmlns:a16="http://schemas.microsoft.com/office/drawing/2014/main" val="517683055"/>
                    </a:ext>
                  </a:extLst>
                </a:gridCol>
                <a:gridCol w="928048">
                  <a:extLst>
                    <a:ext uri="{9D8B030D-6E8A-4147-A177-3AD203B41FA5}">
                      <a16:colId xmlns:a16="http://schemas.microsoft.com/office/drawing/2014/main" val="728487569"/>
                    </a:ext>
                  </a:extLst>
                </a:gridCol>
                <a:gridCol w="2578705">
                  <a:extLst>
                    <a:ext uri="{9D8B030D-6E8A-4147-A177-3AD203B41FA5}">
                      <a16:colId xmlns:a16="http://schemas.microsoft.com/office/drawing/2014/main" val="12165154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endParaRPr lang="cs-CZ" sz="700" dirty="0"/>
                    </a:p>
                  </a:txBody>
                  <a:tcPr marL="68580" marR="68580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6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cs-CZ" sz="600" b="1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Nemám konflikt </a:t>
                      </a:r>
                      <a:endParaRPr lang="cs-CZ" sz="6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600" dirty="0">
                          <a:solidFill>
                            <a:schemeClr val="tx1"/>
                          </a:solidFill>
                        </a:rPr>
                        <a:t>zájmů</a:t>
                      </a:r>
                    </a:p>
                  </a:txBody>
                  <a:tcPr marL="68580" marR="68580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600" dirty="0">
                          <a:solidFill>
                            <a:schemeClr val="tx1"/>
                          </a:solidFill>
                        </a:rPr>
                        <a:t>Mám konflikt zájmů</a:t>
                      </a:r>
                    </a:p>
                  </a:txBody>
                  <a:tcPr marL="68580" marR="68580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600" dirty="0">
                          <a:solidFill>
                            <a:schemeClr val="tx1"/>
                          </a:solidFill>
                        </a:rPr>
                        <a:t>Specifikace konfliktu (vyjmenujte subjekty, firmy či instituce, se kterými Vaše spolupráce může vést ke konfliktu zájmů)</a:t>
                      </a:r>
                    </a:p>
                  </a:txBody>
                  <a:tcPr marL="68580" marR="68580" marT="19289" marB="1928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2067838"/>
                  </a:ext>
                </a:extLst>
              </a:tr>
              <a:tr h="27277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700" b="0" dirty="0"/>
                        <a:t>Zaměstnanecký poměr</a:t>
                      </a:r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cs-CZ" sz="600" dirty="0" err="1"/>
                        <a:t>x</a:t>
                      </a: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1484910"/>
                  </a:ext>
                </a:extLst>
              </a:tr>
              <a:tr h="48981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700" dirty="0"/>
                        <a:t>Vlastník / akcionář</a:t>
                      </a:r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600" dirty="0" err="1"/>
                        <a:t>x</a:t>
                      </a: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7545113"/>
                  </a:ext>
                </a:extLst>
              </a:tr>
              <a:tr h="27277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700" dirty="0"/>
                        <a:t>Konzultant</a:t>
                      </a:r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600" dirty="0" err="1"/>
                        <a:t>x</a:t>
                      </a: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3498532"/>
                  </a:ext>
                </a:extLst>
              </a:tr>
              <a:tr h="394343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700" dirty="0"/>
                        <a:t>Přednášková činnost</a:t>
                      </a:r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600" dirty="0" err="1"/>
                        <a:t>x</a:t>
                      </a: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7319712"/>
                  </a:ext>
                </a:extLst>
              </a:tr>
              <a:tr h="284289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700" dirty="0"/>
                        <a:t>Člen poradních sborů (</a:t>
                      </a:r>
                      <a:r>
                        <a:rPr lang="cs-CZ" sz="700" dirty="0" err="1"/>
                        <a:t>advisory</a:t>
                      </a:r>
                      <a:r>
                        <a:rPr lang="cs-CZ" sz="700" dirty="0"/>
                        <a:t> </a:t>
                      </a:r>
                      <a:r>
                        <a:rPr lang="cs-CZ" sz="700" dirty="0" err="1"/>
                        <a:t>boards</a:t>
                      </a:r>
                      <a:r>
                        <a:rPr lang="cs-CZ" sz="700" dirty="0"/>
                        <a:t>)</a:t>
                      </a:r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600" dirty="0" err="1"/>
                        <a:t>x</a:t>
                      </a: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211609"/>
                  </a:ext>
                </a:extLst>
              </a:tr>
              <a:tr h="272770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700" dirty="0"/>
                        <a:t>Podpora výzkumu / granty</a:t>
                      </a:r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600" dirty="0" err="1"/>
                        <a:t>x</a:t>
                      </a: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121771"/>
                  </a:ext>
                </a:extLst>
              </a:tr>
              <a:tr h="394343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cs-CZ" sz="700" dirty="0"/>
                        <a:t>Jiné honoráře (např. za klinické studie či registry)</a:t>
                      </a:r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cs-CZ" sz="600" dirty="0" err="1"/>
                        <a:t>x</a:t>
                      </a: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cs-CZ" sz="600" dirty="0"/>
                    </a:p>
                  </a:txBody>
                  <a:tcPr marL="68580" marR="68580" marT="19289" marB="19289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42458"/>
                  </a:ext>
                </a:extLst>
              </a:tr>
            </a:tbl>
          </a:graphicData>
        </a:graphic>
      </p:graphicFrame>
      <p:cxnSp>
        <p:nvCxnSpPr>
          <p:cNvPr id="4" name="Straight Connector 3"/>
          <p:cNvCxnSpPr/>
          <p:nvPr/>
        </p:nvCxnSpPr>
        <p:spPr>
          <a:xfrm>
            <a:off x="206078" y="187867"/>
            <a:ext cx="0" cy="1200329"/>
          </a:xfrm>
          <a:prstGeom prst="line">
            <a:avLst/>
          </a:prstGeom>
          <a:ln w="76200" cmpd="sng">
            <a:solidFill>
              <a:srgbClr val="FD651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24611" y="187867"/>
            <a:ext cx="0" cy="1200329"/>
          </a:xfrm>
          <a:prstGeom prst="line">
            <a:avLst/>
          </a:prstGeom>
          <a:ln w="1270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10877" y="187867"/>
            <a:ext cx="34853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>
                    <a:lumMod val="75000"/>
                  </a:schemeClr>
                </a:solidFill>
              </a:rPr>
              <a:t>XVIII.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ČESKÉ A SLOVENSKÉ SYMPÓZIUM O ARYTMIÍCH</a:t>
            </a:r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A KARDIOSTIMULACI </a:t>
            </a:r>
          </a:p>
        </p:txBody>
      </p:sp>
    </p:spTree>
    <p:extLst>
      <p:ext uri="{BB962C8B-B14F-4D97-AF65-F5344CB8AC3E}">
        <p14:creationId xmlns:p14="http://schemas.microsoft.com/office/powerpoint/2010/main" val="2512650938"/>
      </p:ext>
    </p:extLst>
  </p:cSld>
  <p:clrMapOvr>
    <a:masterClrMapping/>
  </p:clrMapOvr>
  <p:transition spd="med"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452" y="862747"/>
            <a:ext cx="6289300" cy="329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593852" y="313218"/>
            <a:ext cx="5749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bg1">
                        <a:gamma/>
                        <a:shade val="46275"/>
                        <a:invGamma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2400" b="1" dirty="0" err="1">
                <a:solidFill>
                  <a:srgbClr val="224B50"/>
                </a:solidFill>
                <a:cs typeface="+mn-cs"/>
              </a:rPr>
              <a:t>Arytmogénna</a:t>
            </a:r>
            <a:r>
              <a:rPr lang="cs-CZ" sz="2400" b="1" dirty="0">
                <a:solidFill>
                  <a:srgbClr val="224B50"/>
                </a:solidFill>
                <a:cs typeface="+mn-cs"/>
              </a:rPr>
              <a:t> KMP PK</a:t>
            </a:r>
          </a:p>
        </p:txBody>
      </p:sp>
      <p:pic>
        <p:nvPicPr>
          <p:cNvPr id="4" name="Picture 3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1142916" cy="69776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5418667" y="2777067"/>
            <a:ext cx="84667" cy="1354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44253"/>
      </p:ext>
    </p:extLst>
  </p:cSld>
  <p:clrMapOvr>
    <a:masterClrMapping/>
  </p:clrMapOvr>
  <p:transition spd="med">
    <p:zo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592" y="2661043"/>
            <a:ext cx="9464474" cy="1204933"/>
          </a:xfrm>
        </p:spPr>
        <p:txBody>
          <a:bodyPr/>
          <a:lstStyle/>
          <a:p>
            <a:r>
              <a:rPr lang="en-US" sz="3200" dirty="0">
                <a:solidFill>
                  <a:srgbClr val="660066"/>
                </a:solidFill>
              </a:rPr>
              <a:t>RÝCHLA ORIENTÁCIA I PRESNÉ URČENIE CHARAKTERU A ROZSAHU KMP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607" y="1503300"/>
            <a:ext cx="8904393" cy="753640"/>
          </a:xfrm>
        </p:spPr>
        <p:txBody>
          <a:bodyPr/>
          <a:lstStyle/>
          <a:p>
            <a:r>
              <a:rPr lang="en-US" sz="4000" b="1" dirty="0">
                <a:solidFill>
                  <a:schemeClr val="accent5">
                    <a:lumMod val="25000"/>
                  </a:schemeClr>
                </a:solidFill>
              </a:rPr>
              <a:t>	</a:t>
            </a:r>
            <a:r>
              <a:rPr lang="en-US" sz="3600" b="1" dirty="0">
                <a:solidFill>
                  <a:schemeClr val="accent5">
                    <a:lumMod val="25000"/>
                  </a:schemeClr>
                </a:solidFill>
              </a:rPr>
              <a:t>ZOBRAZOVACIE METÓDY</a:t>
            </a:r>
          </a:p>
        </p:txBody>
      </p:sp>
      <p:pic>
        <p:nvPicPr>
          <p:cNvPr id="4" name="Picture 3" descr="Snímek obrazovky 2021-11-05 v 17.0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1142916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73030"/>
      </p:ext>
    </p:extLst>
  </p:cSld>
  <p:clrMapOvr>
    <a:masterClrMapping/>
  </p:clrMapOvr>
  <p:transition spd="med"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ChangeArrowheads="1"/>
          </p:cNvSpPr>
          <p:nvPr/>
        </p:nvSpPr>
        <p:spPr bwMode="auto">
          <a:xfrm>
            <a:off x="0" y="93337"/>
            <a:ext cx="4959864" cy="46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ECHO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Posúdenie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funkcie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a kinetiky LK/PK </a:t>
            </a:r>
          </a:p>
        </p:txBody>
      </p:sp>
      <p:pic>
        <p:nvPicPr>
          <p:cNvPr id="5" name="echo s jizvou sp steny.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6535" y="789386"/>
            <a:ext cx="4298269" cy="2647719"/>
          </a:xfrm>
          <a:prstGeom prst="rect">
            <a:avLst/>
          </a:prstGeom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4959864" y="860029"/>
            <a:ext cx="4184136" cy="594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rgbClr val="224B50"/>
                </a:solidFill>
              </a:rPr>
              <a:t>ECHO Hypertrofická KMP</a:t>
            </a:r>
          </a:p>
        </p:txBody>
      </p:sp>
      <p:pic>
        <p:nvPicPr>
          <p:cNvPr id="6" name="HOKMP-13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4576" y="1454223"/>
            <a:ext cx="4249425" cy="2834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49953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ACS odstupující z pravé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39" y="1547321"/>
            <a:ext cx="4169162" cy="288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nom odstup levé obě tepny.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09732" y="2119771"/>
            <a:ext cx="3766518" cy="21383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6000" y="396192"/>
            <a:ext cx="35812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224B50"/>
                </a:solidFill>
              </a:rPr>
              <a:t>CT </a:t>
            </a:r>
            <a:r>
              <a:rPr lang="cs-CZ" sz="2000" b="1" dirty="0" err="1">
                <a:solidFill>
                  <a:srgbClr val="224B50"/>
                </a:solidFill>
              </a:rPr>
              <a:t>Angiografia</a:t>
            </a:r>
            <a:r>
              <a:rPr lang="cs-CZ" sz="2000" b="1" dirty="0">
                <a:solidFill>
                  <a:srgbClr val="224B50"/>
                </a:solidFill>
              </a:rPr>
              <a:t> </a:t>
            </a:r>
          </a:p>
          <a:p>
            <a:r>
              <a:rPr lang="cs-CZ" sz="2000" b="1" dirty="0">
                <a:solidFill>
                  <a:srgbClr val="224B50"/>
                </a:solidFill>
              </a:rPr>
              <a:t>(</a:t>
            </a:r>
            <a:r>
              <a:rPr lang="cs-CZ" sz="2000" b="1" dirty="0" err="1">
                <a:solidFill>
                  <a:srgbClr val="224B50"/>
                </a:solidFill>
              </a:rPr>
              <a:t>nadradena</a:t>
            </a:r>
            <a:r>
              <a:rPr lang="cs-CZ" sz="2000" b="1" dirty="0">
                <a:solidFill>
                  <a:srgbClr val="224B50"/>
                </a:solidFill>
              </a:rPr>
              <a:t> v dg </a:t>
            </a:r>
            <a:r>
              <a:rPr lang="cs-CZ" sz="2000" b="1" dirty="0">
                <a:solidFill>
                  <a:schemeClr val="accent5">
                    <a:lumMod val="25000"/>
                  </a:schemeClr>
                </a:solidFill>
              </a:rPr>
              <a:t>anomálie koronárních </a:t>
            </a:r>
            <a:r>
              <a:rPr lang="cs-CZ" sz="2000" b="1" dirty="0" err="1">
                <a:solidFill>
                  <a:schemeClr val="accent5">
                    <a:lumMod val="25000"/>
                  </a:schemeClr>
                </a:solidFill>
              </a:rPr>
              <a:t>ciev</a:t>
            </a:r>
            <a:r>
              <a:rPr lang="cs-CZ" sz="2000" b="1" dirty="0">
                <a:solidFill>
                  <a:schemeClr val="accent5">
                    <a:lumMod val="25000"/>
                  </a:schemeClr>
                </a:solidFill>
              </a:rPr>
              <a:t>)</a:t>
            </a:r>
            <a:endParaRPr lang="en-US" sz="20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9732" y="1062085"/>
            <a:ext cx="4134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224B50"/>
                </a:solidFill>
              </a:rPr>
              <a:t>SKG </a:t>
            </a:r>
            <a:r>
              <a:rPr lang="cs-CZ" sz="2000" b="1" dirty="0" err="1">
                <a:solidFill>
                  <a:srgbClr val="224B50"/>
                </a:solidFill>
              </a:rPr>
              <a:t>anomália</a:t>
            </a:r>
            <a:r>
              <a:rPr lang="cs-CZ" sz="2000" b="1" dirty="0">
                <a:solidFill>
                  <a:srgbClr val="224B50"/>
                </a:solidFill>
              </a:rPr>
              <a:t> koronárních </a:t>
            </a:r>
            <a:r>
              <a:rPr lang="cs-CZ" sz="2000" b="1" dirty="0" err="1">
                <a:solidFill>
                  <a:srgbClr val="224B50"/>
                </a:solidFill>
              </a:rPr>
              <a:t>ciev</a:t>
            </a:r>
            <a:r>
              <a:rPr lang="cs-CZ" sz="2000" b="1" dirty="0">
                <a:solidFill>
                  <a:srgbClr val="224B50"/>
                </a:solidFill>
              </a:rPr>
              <a:t> ( SKG je </a:t>
            </a:r>
            <a:r>
              <a:rPr lang="cs-CZ" sz="2000" b="1" dirty="0" err="1">
                <a:solidFill>
                  <a:srgbClr val="224B50"/>
                </a:solidFill>
              </a:rPr>
              <a:t>vyhradená</a:t>
            </a:r>
            <a:r>
              <a:rPr lang="cs-CZ" sz="2000" b="1" dirty="0">
                <a:solidFill>
                  <a:srgbClr val="224B50"/>
                </a:solidFill>
              </a:rPr>
              <a:t> </a:t>
            </a:r>
            <a:r>
              <a:rPr lang="cs-CZ" sz="2000" b="1" dirty="0" err="1">
                <a:solidFill>
                  <a:srgbClr val="224B50"/>
                </a:solidFill>
              </a:rPr>
              <a:t>skor</a:t>
            </a:r>
            <a:r>
              <a:rPr lang="cs-CZ" sz="2000" b="1" dirty="0">
                <a:solidFill>
                  <a:srgbClr val="224B50"/>
                </a:solidFill>
              </a:rPr>
              <a:t> </a:t>
            </a:r>
            <a:r>
              <a:rPr lang="cs-CZ" sz="2000" b="1" dirty="0" err="1">
                <a:solidFill>
                  <a:srgbClr val="224B50"/>
                </a:solidFill>
              </a:rPr>
              <a:t>pre</a:t>
            </a:r>
            <a:r>
              <a:rPr lang="cs-CZ" sz="2000" b="1" dirty="0">
                <a:solidFill>
                  <a:srgbClr val="224B50"/>
                </a:solidFill>
              </a:rPr>
              <a:t> ICHS s </a:t>
            </a:r>
            <a:r>
              <a:rPr lang="cs-CZ" sz="2000" b="1" dirty="0" err="1">
                <a:solidFill>
                  <a:srgbClr val="224B50"/>
                </a:solidFill>
              </a:rPr>
              <a:t>predpokladom</a:t>
            </a:r>
            <a:r>
              <a:rPr lang="cs-CZ" sz="2000" b="1" dirty="0">
                <a:solidFill>
                  <a:srgbClr val="224B50"/>
                </a:solidFill>
              </a:rPr>
              <a:t> PCI) </a:t>
            </a:r>
            <a:endParaRPr lang="en-US" sz="2000" b="1" dirty="0">
              <a:solidFill>
                <a:srgbClr val="224B50"/>
              </a:solidFill>
            </a:endParaRPr>
          </a:p>
        </p:txBody>
      </p:sp>
      <p:pic>
        <p:nvPicPr>
          <p:cNvPr id="7" name="Picture 6" descr="Snímek obrazovky 2021-11-05 v 17.02.2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21162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ivc ACS (převedené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4191" y="1397823"/>
            <a:ext cx="3715359" cy="2774534"/>
          </a:xfrm>
          <a:prstGeom prst="rect">
            <a:avLst/>
          </a:prstGeom>
        </p:spPr>
      </p:pic>
      <p:pic>
        <p:nvPicPr>
          <p:cNvPr id="3" name="živč. ACD (převedené)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40455" y="1397824"/>
            <a:ext cx="3720674" cy="27745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69919" y="289827"/>
            <a:ext cx="78740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cs-CZ" sz="2400" b="1" dirty="0">
                <a:solidFill>
                  <a:srgbClr val="224B50"/>
                </a:solidFill>
              </a:rPr>
              <a:t>SKG/LVG k dg  </a:t>
            </a:r>
            <a:r>
              <a:rPr lang="cs-CZ" sz="2400" b="1" dirty="0" err="1">
                <a:solidFill>
                  <a:srgbClr val="224B50"/>
                </a:solidFill>
              </a:rPr>
              <a:t>Ischemickej</a:t>
            </a:r>
            <a:r>
              <a:rPr lang="cs-CZ" sz="2400" b="1" dirty="0">
                <a:solidFill>
                  <a:srgbClr val="224B50"/>
                </a:solidFill>
              </a:rPr>
              <a:t> choroby </a:t>
            </a:r>
            <a:r>
              <a:rPr lang="cs-CZ" sz="2400" b="1" dirty="0" err="1">
                <a:solidFill>
                  <a:srgbClr val="224B50"/>
                </a:solidFill>
              </a:rPr>
              <a:t>srdca</a:t>
            </a:r>
            <a:r>
              <a:rPr lang="cs-CZ" sz="2400" b="1" dirty="0">
                <a:solidFill>
                  <a:srgbClr val="224B50"/>
                </a:solidFill>
              </a:rPr>
              <a:t>, TTSKMP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54190" y="982325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224B50"/>
                </a:solidFill>
              </a:rPr>
              <a:t>Uzáver</a:t>
            </a:r>
            <a:r>
              <a:rPr lang="en-US" dirty="0">
                <a:solidFill>
                  <a:srgbClr val="224B50"/>
                </a:solidFill>
              </a:rPr>
              <a:t> RIA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40455" y="982325"/>
            <a:ext cx="328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224B50"/>
                </a:solidFill>
              </a:rPr>
              <a:t>Aneuryzmatická</a:t>
            </a:r>
            <a:r>
              <a:rPr lang="en-US" dirty="0">
                <a:solidFill>
                  <a:srgbClr val="224B50"/>
                </a:solidFill>
              </a:rPr>
              <a:t> </a:t>
            </a:r>
            <a:r>
              <a:rPr lang="en-US" dirty="0" err="1">
                <a:solidFill>
                  <a:srgbClr val="224B50"/>
                </a:solidFill>
              </a:rPr>
              <a:t>dilatacia</a:t>
            </a:r>
            <a:r>
              <a:rPr lang="en-US" dirty="0">
                <a:solidFill>
                  <a:srgbClr val="224B50"/>
                </a:solidFill>
              </a:rPr>
              <a:t> ACD</a:t>
            </a:r>
          </a:p>
        </p:txBody>
      </p:sp>
      <p:pic>
        <p:nvPicPr>
          <p:cNvPr id="8" name="Picture 7" descr="Snímek obrazovky 2021-11-05 v 17.02.25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1142916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6789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ChangeArrowheads="1"/>
          </p:cNvSpPr>
          <p:nvPr/>
        </p:nvSpPr>
        <p:spPr bwMode="auto">
          <a:xfrm>
            <a:off x="6107116" y="250033"/>
            <a:ext cx="2770187" cy="75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gradFill rotWithShape="0">
                  <a:gsLst>
                    <a:gs pos="0">
                      <a:schemeClr val="tx1"/>
                    </a:gs>
                    <a:gs pos="100000">
                      <a:schemeClr val="accent2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762000">
              <a:defRPr/>
            </a:pPr>
            <a:r>
              <a:rPr lang="cs-CZ" sz="2800" b="1" dirty="0">
                <a:solidFill>
                  <a:srgbClr val="224B50"/>
                </a:solidFill>
                <a:latin typeface="+mj-lt"/>
              </a:rPr>
              <a:t>MRI </a:t>
            </a:r>
            <a:r>
              <a:rPr lang="cs-CZ" sz="2800" b="1" dirty="0" err="1">
                <a:solidFill>
                  <a:srgbClr val="224B50"/>
                </a:solidFill>
                <a:latin typeface="+mj-lt"/>
              </a:rPr>
              <a:t>srdca</a:t>
            </a:r>
            <a:endParaRPr lang="cs-CZ" sz="2800" b="1" dirty="0">
              <a:solidFill>
                <a:srgbClr val="224B50"/>
              </a:solidFill>
              <a:latin typeface="+mj-lt"/>
            </a:endParaRPr>
          </a:p>
        </p:txBody>
      </p:sp>
      <p:pic>
        <p:nvPicPr>
          <p:cNvPr id="31746" name="Picture 3" descr="t2_long1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35288" cy="178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4" descr="t2_long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1"/>
            <a:ext cx="2951162" cy="179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t2_short1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4663" y="1707357"/>
            <a:ext cx="23050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6" descr="t2_short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68538" y="1693846"/>
            <a:ext cx="23050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7" descr="t2_short4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7356"/>
            <a:ext cx="2287588" cy="171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 descr="fs_short2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4075" y="3327798"/>
            <a:ext cx="23050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 descr="fs_short3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27799"/>
            <a:ext cx="2268538" cy="1701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3" name="Text Box 11"/>
          <p:cNvSpPr txBox="1">
            <a:spLocks noChangeArrowheads="1"/>
          </p:cNvSpPr>
          <p:nvPr/>
        </p:nvSpPr>
        <p:spPr bwMode="auto">
          <a:xfrm>
            <a:off x="3" y="1383506"/>
            <a:ext cx="176371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3200">
                <a:solidFill>
                  <a:srgbClr val="FFFF00"/>
                </a:solidFill>
                <a:latin typeface="Calibri" charset="0"/>
              </a:rPr>
              <a:t>T2W</a:t>
            </a:r>
          </a:p>
        </p:txBody>
      </p:sp>
      <p:sp>
        <p:nvSpPr>
          <p:cNvPr id="31754" name="Text Box 12"/>
          <p:cNvSpPr txBox="1">
            <a:spLocks noChangeArrowheads="1"/>
          </p:cNvSpPr>
          <p:nvPr/>
        </p:nvSpPr>
        <p:spPr bwMode="auto">
          <a:xfrm>
            <a:off x="179388" y="4708923"/>
            <a:ext cx="176371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cs-CZ" sz="3200">
                <a:solidFill>
                  <a:srgbClr val="FFFF00"/>
                </a:solidFill>
                <a:latin typeface="Calibri" charset="0"/>
              </a:rPr>
              <a:t>T2W</a:t>
            </a:r>
            <a:r>
              <a:rPr lang="en-US" sz="3200">
                <a:solidFill>
                  <a:srgbClr val="FFFF00"/>
                </a:solidFill>
                <a:latin typeface="Calibri" charset="0"/>
              </a:rPr>
              <a:t> FS</a:t>
            </a:r>
            <a:endParaRPr lang="cs-CZ" sz="3200">
              <a:solidFill>
                <a:srgbClr val="FFFF00"/>
              </a:solidFill>
              <a:latin typeface="Calibri" charset="0"/>
            </a:endParaRPr>
          </a:p>
        </p:txBody>
      </p:sp>
      <p:sp>
        <p:nvSpPr>
          <p:cNvPr id="31755" name="Line 13"/>
          <p:cNvSpPr>
            <a:spLocks noChangeShapeType="1"/>
          </p:cNvSpPr>
          <p:nvPr/>
        </p:nvSpPr>
        <p:spPr bwMode="auto">
          <a:xfrm flipH="1" flipV="1">
            <a:off x="2484438" y="1437086"/>
            <a:ext cx="215900" cy="108347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6" name="Line 14"/>
          <p:cNvSpPr>
            <a:spLocks noChangeShapeType="1"/>
          </p:cNvSpPr>
          <p:nvPr/>
        </p:nvSpPr>
        <p:spPr bwMode="auto">
          <a:xfrm flipH="1" flipV="1">
            <a:off x="4140200" y="250031"/>
            <a:ext cx="0" cy="3238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7" name="Line 15"/>
          <p:cNvSpPr>
            <a:spLocks noChangeShapeType="1"/>
          </p:cNvSpPr>
          <p:nvPr/>
        </p:nvSpPr>
        <p:spPr bwMode="auto">
          <a:xfrm flipH="1" flipV="1">
            <a:off x="2987678" y="3706416"/>
            <a:ext cx="144463" cy="3238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8" name="Line 16"/>
          <p:cNvSpPr>
            <a:spLocks noChangeShapeType="1"/>
          </p:cNvSpPr>
          <p:nvPr/>
        </p:nvSpPr>
        <p:spPr bwMode="auto">
          <a:xfrm flipH="1">
            <a:off x="1476378" y="2409825"/>
            <a:ext cx="142875" cy="323850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9" name="Line 17"/>
          <p:cNvSpPr>
            <a:spLocks noChangeShapeType="1"/>
          </p:cNvSpPr>
          <p:nvPr/>
        </p:nvSpPr>
        <p:spPr bwMode="auto">
          <a:xfrm flipH="1" flipV="1">
            <a:off x="4140200" y="2733676"/>
            <a:ext cx="287338" cy="270272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60" name="Line 18"/>
          <p:cNvSpPr>
            <a:spLocks noChangeShapeType="1"/>
          </p:cNvSpPr>
          <p:nvPr/>
        </p:nvSpPr>
        <p:spPr bwMode="auto">
          <a:xfrm flipH="1" flipV="1">
            <a:off x="2771775" y="2356249"/>
            <a:ext cx="287338" cy="269081"/>
          </a:xfrm>
          <a:prstGeom prst="line">
            <a:avLst/>
          </a:prstGeom>
          <a:noFill/>
          <a:ln w="508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9" name="cine_arvd_svobod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67400" y="1257640"/>
            <a:ext cx="3276600" cy="277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750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1198" y="1557866"/>
            <a:ext cx="4605869" cy="916909"/>
          </a:xfrm>
        </p:spPr>
        <p:txBody>
          <a:bodyPr/>
          <a:lstStyle/>
          <a:p>
            <a:r>
              <a:rPr lang="en-US" sz="3600" b="1" dirty="0">
                <a:solidFill>
                  <a:schemeClr val="accent5">
                    <a:lumMod val="25000"/>
                  </a:schemeClr>
                </a:solidFill>
              </a:rPr>
              <a:t>ŠPECIÁLNE TESTY</a:t>
            </a:r>
          </a:p>
        </p:txBody>
      </p:sp>
      <p:pic>
        <p:nvPicPr>
          <p:cNvPr id="4" name="Picture 3" descr="Snímek obrazovky 2021-11-05 v 17.0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6"/>
            <a:ext cx="1058331" cy="74579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794398"/>
            <a:ext cx="9262534" cy="1021556"/>
          </a:xfrm>
        </p:spPr>
        <p:txBody>
          <a:bodyPr/>
          <a:lstStyle/>
          <a:p>
            <a:r>
              <a:rPr lang="en-US" sz="3200" dirty="0">
                <a:solidFill>
                  <a:srgbClr val="660066"/>
                </a:solidFill>
              </a:rPr>
              <a:t>PROVOKAČNÉ TESTY, ELEKTROFYZIOLÓGIA</a:t>
            </a:r>
          </a:p>
        </p:txBody>
      </p:sp>
    </p:spTree>
    <p:extLst>
      <p:ext uri="{BB962C8B-B14F-4D97-AF65-F5344CB8AC3E}">
        <p14:creationId xmlns:p14="http://schemas.microsoft.com/office/powerpoint/2010/main" val="1303096892"/>
      </p:ext>
    </p:extLst>
  </p:cSld>
  <p:clrMapOvr>
    <a:masterClrMapping/>
  </p:clrMapOvr>
  <p:transition spd="med"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6" y="427355"/>
            <a:ext cx="3932237" cy="367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478299" y="751956"/>
            <a:ext cx="1642077" cy="58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cs-CZ" sz="3200" b="1" dirty="0">
                <a:solidFill>
                  <a:srgbClr val="224B50"/>
                </a:solidFill>
                <a:cs typeface="+mn-cs"/>
              </a:rPr>
              <a:t>SAECG</a:t>
            </a:r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235904" y="1323540"/>
            <a:ext cx="4716465" cy="520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defTabSz="762000" eaLnBrk="0" hangingPunct="0">
              <a:buClr>
                <a:schemeClr val="hlink"/>
              </a:buClr>
              <a:buSzPct val="130000"/>
              <a:defRPr/>
            </a:pPr>
            <a:r>
              <a:rPr lang="cs-CZ" sz="2800" b="1" dirty="0" err="1">
                <a:solidFill>
                  <a:srgbClr val="660066"/>
                </a:solidFill>
              </a:rPr>
              <a:t>Pozdné</a:t>
            </a:r>
            <a:r>
              <a:rPr lang="cs-CZ" sz="2800" b="1" dirty="0">
                <a:solidFill>
                  <a:srgbClr val="660066"/>
                </a:solidFill>
              </a:rPr>
              <a:t> potenciály ARVC</a:t>
            </a:r>
          </a:p>
        </p:txBody>
      </p:sp>
      <p:sp useBgFill="1">
        <p:nvSpPr>
          <p:cNvPr id="32773" name="AutoShape 5"/>
          <p:cNvSpPr>
            <a:spLocks noChangeArrowheads="1"/>
          </p:cNvSpPr>
          <p:nvPr/>
        </p:nvSpPr>
        <p:spPr bwMode="auto">
          <a:xfrm rot="7200000">
            <a:off x="6662740" y="2784873"/>
            <a:ext cx="904875" cy="1343025"/>
          </a:xfrm>
          <a:prstGeom prst="rightArrow">
            <a:avLst>
              <a:gd name="adj1" fmla="val 50000"/>
              <a:gd name="adj2" fmla="val 50005"/>
            </a:avLst>
          </a:prstGeom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299" y="2059367"/>
            <a:ext cx="3612887" cy="2905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Nizko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napaťové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a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vysokofrekvenčné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komponenty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EKG</a:t>
            </a:r>
          </a:p>
          <a:p>
            <a:endParaRPr lang="en-US" sz="2400" dirty="0">
              <a:solidFill>
                <a:schemeClr val="accent5">
                  <a:lumMod val="25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hodnota </a:t>
            </a:r>
            <a:r>
              <a:rPr lang="cs-CZ" sz="2400" dirty="0" err="1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fQRS</a:t>
            </a:r>
            <a:r>
              <a:rPr lang="cs-CZ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 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&gt;</a:t>
            </a:r>
            <a:r>
              <a:rPr lang="cs-CZ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 114ms 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RMS40 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&lt;</a:t>
            </a:r>
            <a:r>
              <a:rPr lang="cs-CZ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 20 µV 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LAS 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&gt;</a:t>
            </a:r>
            <a:r>
              <a:rPr lang="cs-CZ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 38ms</a:t>
            </a:r>
          </a:p>
          <a:p>
            <a:pPr>
              <a:lnSpc>
                <a:spcPct val="90000"/>
              </a:lnSpc>
            </a:pPr>
            <a:r>
              <a:rPr lang="cs-CZ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2 z 3 </a:t>
            </a:r>
            <a:r>
              <a:rPr lang="mr-IN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–</a:t>
            </a:r>
            <a:r>
              <a:rPr lang="cs-CZ" sz="2400" dirty="0">
                <a:solidFill>
                  <a:schemeClr val="accent5">
                    <a:lumMod val="25000"/>
                  </a:schemeClr>
                </a:solidFill>
                <a:latin typeface="Calibri" charset="0"/>
              </a:rPr>
              <a:t> POZIT. TEST</a:t>
            </a:r>
            <a:endParaRPr lang="en-US" sz="2400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7" name="Picture 6" descr="Snímek obrazovky 2021-11-05 v 17.02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11824"/>
      </p:ext>
    </p:extLst>
  </p:cSld>
  <p:clrMapOvr>
    <a:masterClrMapping/>
  </p:clrMapOvr>
  <p:transition spd="med"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Vysusil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3466" y="914401"/>
            <a:ext cx="8271933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1"/>
          <p:cNvSpPr txBox="1">
            <a:spLocks noChangeArrowheads="1"/>
          </p:cNvSpPr>
          <p:nvPr/>
        </p:nvSpPr>
        <p:spPr bwMode="auto">
          <a:xfrm>
            <a:off x="1430866" y="202280"/>
            <a:ext cx="71622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b="1" dirty="0" err="1">
                <a:solidFill>
                  <a:srgbClr val="224B50"/>
                </a:solidFill>
              </a:rPr>
              <a:t>Programovaná</a:t>
            </a:r>
            <a:r>
              <a:rPr lang="en-US" sz="2800" b="1" dirty="0">
                <a:solidFill>
                  <a:srgbClr val="224B50"/>
                </a:solidFill>
              </a:rPr>
              <a:t> </a:t>
            </a:r>
            <a:r>
              <a:rPr lang="en-US" sz="2800" b="1" dirty="0" err="1">
                <a:solidFill>
                  <a:srgbClr val="224B50"/>
                </a:solidFill>
              </a:rPr>
              <a:t>stimulacia</a:t>
            </a:r>
            <a:r>
              <a:rPr lang="en-US" sz="2800" b="1" dirty="0">
                <a:solidFill>
                  <a:srgbClr val="224B50"/>
                </a:solidFill>
              </a:rPr>
              <a:t> </a:t>
            </a:r>
            <a:r>
              <a:rPr lang="en-US" sz="2800" b="1" dirty="0" err="1">
                <a:solidFill>
                  <a:srgbClr val="224B50"/>
                </a:solidFill>
              </a:rPr>
              <a:t>komor</a:t>
            </a:r>
            <a:r>
              <a:rPr lang="en-US" sz="2800" b="1" dirty="0">
                <a:solidFill>
                  <a:srgbClr val="224B50"/>
                </a:solidFill>
              </a:rPr>
              <a:t> EP LAB</a:t>
            </a:r>
          </a:p>
        </p:txBody>
      </p:sp>
      <p:pic>
        <p:nvPicPr>
          <p:cNvPr id="4" name="Picture 3" descr="Snímek obrazovky 2021-11-05 v 17.02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95068"/>
      </p:ext>
    </p:extLst>
  </p:cSld>
  <p:clrMapOvr>
    <a:masterClrMapping/>
  </p:clrMapOvr>
  <p:transition spd="med"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rao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876" y="1038845"/>
            <a:ext cx="411480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3" descr="kt rao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5055" y="1043752"/>
            <a:ext cx="4408723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4"/>
          <p:cNvSpPr>
            <a:spLocks noChangeArrowheads="1"/>
          </p:cNvSpPr>
          <p:nvPr/>
        </p:nvSpPr>
        <p:spPr bwMode="auto">
          <a:xfrm>
            <a:off x="2089712" y="303036"/>
            <a:ext cx="6312749" cy="476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1"/>
          <a:lstStyle/>
          <a:p>
            <a:pPr eaLnBrk="0" hangingPunct="0">
              <a:defRPr/>
            </a:pPr>
            <a:r>
              <a:rPr lang="cs-CZ" sz="2800" b="1" dirty="0" err="1">
                <a:solidFill>
                  <a:srgbClr val="224B50"/>
                </a:solidFill>
              </a:rPr>
              <a:t>Elektroanatomické</a:t>
            </a:r>
            <a:r>
              <a:rPr lang="cs-CZ" sz="2800" b="1" dirty="0">
                <a:solidFill>
                  <a:srgbClr val="224B50"/>
                </a:solidFill>
              </a:rPr>
              <a:t> </a:t>
            </a:r>
            <a:r>
              <a:rPr lang="cs-CZ" sz="2800" b="1" dirty="0" err="1">
                <a:solidFill>
                  <a:srgbClr val="224B50"/>
                </a:solidFill>
              </a:rPr>
              <a:t>mapovanie</a:t>
            </a:r>
            <a:endParaRPr lang="cs-CZ" sz="2800" b="1" dirty="0">
              <a:solidFill>
                <a:srgbClr val="224B50"/>
              </a:solidFill>
            </a:endParaRPr>
          </a:p>
        </p:txBody>
      </p:sp>
      <p:sp>
        <p:nvSpPr>
          <p:cNvPr id="33796" name="TextBox 1"/>
          <p:cNvSpPr txBox="1">
            <a:spLocks noChangeArrowheads="1"/>
          </p:cNvSpPr>
          <p:nvPr/>
        </p:nvSpPr>
        <p:spPr bwMode="auto">
          <a:xfrm>
            <a:off x="2773820" y="3949443"/>
            <a:ext cx="27792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err="1">
                <a:solidFill>
                  <a:srgbClr val="660066"/>
                </a:solidFill>
              </a:rPr>
              <a:t>Substrát</a:t>
            </a:r>
            <a:r>
              <a:rPr lang="en-US" dirty="0">
                <a:solidFill>
                  <a:srgbClr val="660066"/>
                </a:solidFill>
              </a:rPr>
              <a:t> pre ARVC</a:t>
            </a:r>
          </a:p>
        </p:txBody>
      </p:sp>
      <p:pic>
        <p:nvPicPr>
          <p:cNvPr id="6" name="Picture 5" descr="Snímek obrazovky 2021-11-05 v 17.02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0699"/>
      </p:ext>
    </p:extLst>
  </p:cSld>
  <p:clrMapOvr>
    <a:masterClrMapping/>
  </p:clrMapOvr>
  <p:transition spd="med"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1495" y="2109856"/>
            <a:ext cx="2844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>
                    <a:lumMod val="25000"/>
                  </a:schemeClr>
                </a:solidFill>
              </a:rPr>
              <a:t>POKKURI</a:t>
            </a:r>
          </a:p>
        </p:txBody>
      </p:sp>
      <p:pic>
        <p:nvPicPr>
          <p:cNvPr id="10" name="Picture 9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6"/>
            <a:ext cx="1346199" cy="697766"/>
          </a:xfrm>
          <a:prstGeom prst="rect">
            <a:avLst/>
          </a:prstGeom>
        </p:spPr>
      </p:pic>
      <p:pic>
        <p:nvPicPr>
          <p:cNvPr id="2" name="Picture 1" descr="Snímek obrazovky 2021-11-05 v 17.38.5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2243666"/>
            <a:ext cx="2489200" cy="761999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</p:pic>
      <p:pic>
        <p:nvPicPr>
          <p:cNvPr id="3" name="Picture 2" descr="Snímek obrazovky 2021-11-05 v 17.39.1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096" y="2109855"/>
            <a:ext cx="2853269" cy="895809"/>
          </a:xfrm>
          <a:prstGeom prst="rect">
            <a:avLst/>
          </a:prstGeom>
        </p:spPr>
      </p:pic>
      <p:pic>
        <p:nvPicPr>
          <p:cNvPr id="11" name="Picture 10" descr="Snímek obrazovky 2021-10-23 v 14.58.0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33" y="999067"/>
            <a:ext cx="8593668" cy="350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0417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118534" y="729090"/>
            <a:ext cx="9144000" cy="659443"/>
          </a:xfrm>
        </p:spPr>
        <p:txBody>
          <a:bodyPr/>
          <a:lstStyle/>
          <a:p>
            <a:pPr algn="l"/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Ergometria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ako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provokačný</a:t>
            </a:r>
            <a:r>
              <a:rPr lang="en-US" sz="2800" dirty="0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 test u ICHS, </a:t>
            </a:r>
            <a:r>
              <a:rPr lang="en-US" sz="2800" dirty="0" err="1">
                <a:solidFill>
                  <a:schemeClr val="accent5">
                    <a:lumMod val="25000"/>
                  </a:schemeClr>
                </a:solidFill>
                <a:latin typeface="Arial" charset="0"/>
              </a:rPr>
              <a:t>kanalopatií</a:t>
            </a:r>
            <a:endParaRPr lang="en-US" sz="2800" dirty="0">
              <a:solidFill>
                <a:schemeClr val="accent5">
                  <a:lumMod val="25000"/>
                </a:schemeClr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4266" y="1388533"/>
            <a:ext cx="8229600" cy="2810934"/>
          </a:xfrm>
        </p:spPr>
        <p:txBody>
          <a:bodyPr/>
          <a:lstStyle/>
          <a:p>
            <a:pPr marL="1371600" lvl="3" indent="0">
              <a:buNone/>
              <a:defRPr/>
            </a:pPr>
            <a:r>
              <a:rPr lang="en-US" sz="2800" dirty="0" err="1">
                <a:solidFill>
                  <a:srgbClr val="660066"/>
                </a:solidFill>
              </a:rPr>
              <a:t>PredikovanaTepováFrekvencia</a:t>
            </a:r>
            <a:r>
              <a:rPr lang="en-US" sz="2800" dirty="0">
                <a:solidFill>
                  <a:srgbClr val="660066"/>
                </a:solidFill>
              </a:rPr>
              <a:t>: </a:t>
            </a:r>
          </a:p>
          <a:p>
            <a:pPr marL="1371600" lvl="3" indent="0">
              <a:buNone/>
              <a:defRPr/>
            </a:pPr>
            <a:r>
              <a:rPr lang="en-US" sz="2800" dirty="0">
                <a:solidFill>
                  <a:srgbClr val="660066"/>
                </a:solidFill>
              </a:rPr>
              <a:t>		220-VEK</a:t>
            </a:r>
          </a:p>
          <a:p>
            <a:pPr marL="0" indent="0">
              <a:buNone/>
              <a:defRPr/>
            </a:pPr>
            <a:endParaRPr lang="en-US" sz="2400" dirty="0"/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	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snaha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dosiahnuť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75% PTF pre ICHS 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	maxim</a:t>
            </a:r>
            <a:r>
              <a:rPr lang="cs-CZ" sz="2400" dirty="0">
                <a:solidFill>
                  <a:schemeClr val="accent5">
                    <a:lumMod val="25000"/>
                  </a:schemeClr>
                </a:solidFill>
              </a:rPr>
              <a:t>á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ln</a:t>
            </a:r>
            <a:r>
              <a:rPr lang="cs-CZ" sz="2400" dirty="0">
                <a:solidFill>
                  <a:schemeClr val="accent5">
                    <a:lumMod val="25000"/>
                  </a:schemeClr>
                </a:solidFill>
              </a:rPr>
              <a:t>e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ho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zaťaženia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- 100 % PTF pre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ostatné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dg</a:t>
            </a:r>
          </a:p>
          <a:p>
            <a:pPr marL="0" indent="0">
              <a:buNone/>
              <a:defRPr/>
            </a:pP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	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meranie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intervalov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v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zotavovaní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1 a 5 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min</a:t>
            </a:r>
          </a:p>
          <a:p>
            <a:pPr>
              <a:defRPr/>
            </a:pPr>
            <a:endParaRPr lang="en-US" sz="2400" dirty="0"/>
          </a:p>
          <a:p>
            <a:pPr marL="0" indent="0">
              <a:buFontTx/>
              <a:buNone/>
              <a:defRPr/>
            </a:pPr>
            <a:r>
              <a:rPr lang="en-US" sz="2400" dirty="0"/>
              <a:t>                 </a:t>
            </a:r>
            <a:endParaRPr lang="en-US" sz="2400" dirty="0">
              <a:solidFill>
                <a:srgbClr val="800000"/>
              </a:solidFill>
            </a:endParaRPr>
          </a:p>
        </p:txBody>
      </p:sp>
      <p:pic>
        <p:nvPicPr>
          <p:cNvPr id="4" name="Picture 3" descr="Snímek obrazovky 2021-11-05 v 17.0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035333"/>
      </p:ext>
    </p:extLst>
  </p:cSld>
  <p:clrMapOvr>
    <a:masterClrMapping/>
  </p:clrMapOvr>
  <p:transition spd="med"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Snímek obrazovky 2018-11-22 v 18.55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66" y="1303382"/>
            <a:ext cx="4346040" cy="266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612522" y="0"/>
            <a:ext cx="5067744" cy="674406"/>
          </a:xfrm>
        </p:spPr>
        <p:txBody>
          <a:bodyPr/>
          <a:lstStyle/>
          <a:p>
            <a:r>
              <a:rPr lang="en-US" sz="2800" dirty="0" err="1">
                <a:solidFill>
                  <a:srgbClr val="224B50"/>
                </a:solidFill>
              </a:rPr>
              <a:t>Liekové</a:t>
            </a:r>
            <a:r>
              <a:rPr lang="en-US" sz="2800" dirty="0">
                <a:solidFill>
                  <a:srgbClr val="224B50"/>
                </a:solidFill>
              </a:rPr>
              <a:t> </a:t>
            </a:r>
            <a:r>
              <a:rPr lang="en-US" sz="2800" dirty="0" err="1">
                <a:solidFill>
                  <a:srgbClr val="224B50"/>
                </a:solidFill>
              </a:rPr>
              <a:t>provokačné</a:t>
            </a:r>
            <a:r>
              <a:rPr lang="en-US" sz="2800" dirty="0">
                <a:solidFill>
                  <a:srgbClr val="224B50"/>
                </a:solidFill>
              </a:rPr>
              <a:t> testy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14347" y="820455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AJMALIN - </a:t>
            </a:r>
            <a:r>
              <a:rPr lang="en-US" sz="2000" dirty="0" err="1">
                <a:solidFill>
                  <a:srgbClr val="660066"/>
                </a:solidFill>
              </a:rPr>
              <a:t>BrSy</a:t>
            </a:r>
            <a:endParaRPr lang="en-US" sz="2000" dirty="0">
              <a:solidFill>
                <a:srgbClr val="66006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5787" y="820455"/>
            <a:ext cx="366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660066"/>
                </a:solidFill>
              </a:rPr>
              <a:t>Epinephrine </a:t>
            </a:r>
            <a:r>
              <a:rPr lang="mr-IN" sz="2000" dirty="0">
                <a:solidFill>
                  <a:srgbClr val="660066"/>
                </a:solidFill>
              </a:rPr>
              <a:t>–</a:t>
            </a:r>
            <a:r>
              <a:rPr lang="en-US" sz="2000" dirty="0">
                <a:solidFill>
                  <a:srgbClr val="660066"/>
                </a:solidFill>
              </a:rPr>
              <a:t>LQT , CPVT</a:t>
            </a:r>
          </a:p>
        </p:txBody>
      </p:sp>
      <p:pic>
        <p:nvPicPr>
          <p:cNvPr id="7" name="Picture 2" descr="Snímek obrazovky 2020-01-11 v 5.19.43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5600" y="1303383"/>
            <a:ext cx="3818400" cy="2134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92900" y="2988093"/>
            <a:ext cx="2937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>
                    <a:lumMod val="25000"/>
                  </a:schemeClr>
                </a:solidFill>
              </a:rPr>
              <a:t>CPVT </a:t>
            </a:r>
            <a:r>
              <a:rPr lang="en-US" sz="2000" b="1" dirty="0" err="1">
                <a:solidFill>
                  <a:schemeClr val="accent5">
                    <a:lumMod val="25000"/>
                  </a:schemeClr>
                </a:solidFill>
              </a:rPr>
              <a:t>bidirekčná</a:t>
            </a:r>
            <a:r>
              <a:rPr lang="en-US" sz="2000" b="1" dirty="0">
                <a:solidFill>
                  <a:schemeClr val="accent5">
                    <a:lumMod val="25000"/>
                  </a:schemeClr>
                </a:solidFill>
              </a:rPr>
              <a:t> KT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33208" y="3576926"/>
            <a:ext cx="4497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660066"/>
                </a:solidFill>
              </a:rPr>
              <a:t>Adenosin-preexcitacia</a:t>
            </a:r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660066"/>
              </a:solidFill>
            </a:endParaRPr>
          </a:p>
          <a:p>
            <a:r>
              <a:rPr lang="en-US" sz="2000" dirty="0" err="1">
                <a:solidFill>
                  <a:srgbClr val="660066"/>
                </a:solidFill>
              </a:rPr>
              <a:t>Acetylcholín</a:t>
            </a:r>
            <a:r>
              <a:rPr lang="en-US" sz="2000" dirty="0">
                <a:solidFill>
                  <a:srgbClr val="660066"/>
                </a:solidFill>
              </a:rPr>
              <a:t>- </a:t>
            </a:r>
            <a:r>
              <a:rPr lang="en-US" sz="2000" dirty="0" err="1">
                <a:solidFill>
                  <a:srgbClr val="660066"/>
                </a:solidFill>
              </a:rPr>
              <a:t>koronárne</a:t>
            </a:r>
            <a:r>
              <a:rPr lang="en-US" sz="2000" dirty="0">
                <a:solidFill>
                  <a:srgbClr val="660066"/>
                </a:solidFill>
              </a:rPr>
              <a:t> </a:t>
            </a:r>
            <a:r>
              <a:rPr lang="en-US" sz="2000" dirty="0" err="1">
                <a:solidFill>
                  <a:srgbClr val="660066"/>
                </a:solidFill>
              </a:rPr>
              <a:t>vasospasmy</a:t>
            </a:r>
            <a:endParaRPr lang="en-US" sz="2000" dirty="0">
              <a:solidFill>
                <a:srgbClr val="660066"/>
              </a:solidFill>
            </a:endParaRPr>
          </a:p>
          <a:p>
            <a:endParaRPr lang="en-US" sz="2000" dirty="0">
              <a:solidFill>
                <a:srgbClr val="8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90800" y="10033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000" dirty="0">
              <a:solidFill>
                <a:srgbClr val="800000"/>
              </a:solidFill>
            </a:endParaRPr>
          </a:p>
        </p:txBody>
      </p:sp>
      <p:pic>
        <p:nvPicPr>
          <p:cNvPr id="10" name="Picture 9" descr="Snímek obrazovky 2021-11-05 v 17.02.2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896376"/>
      </p:ext>
    </p:extLst>
  </p:cSld>
  <p:clrMapOvr>
    <a:masterClrMapping/>
  </p:clrMapOvr>
  <p:transition spd="med"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34" y="2841760"/>
            <a:ext cx="9407569" cy="1204933"/>
          </a:xfrm>
        </p:spPr>
        <p:txBody>
          <a:bodyPr/>
          <a:lstStyle/>
          <a:p>
            <a:r>
              <a:rPr lang="en-US" sz="3200" dirty="0">
                <a:solidFill>
                  <a:srgbClr val="660066"/>
                </a:solidFill>
              </a:rPr>
              <a:t>NEODMYSLITEĽNÁ SÚČASŤ KOMPLEXNÉHO PRÍSTUPU v DIAGNOSTIKE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1332" y="1706501"/>
            <a:ext cx="3708401" cy="753640"/>
          </a:xfrm>
        </p:spPr>
        <p:txBody>
          <a:bodyPr/>
          <a:lstStyle/>
          <a:p>
            <a:r>
              <a:rPr lang="en-US" sz="4000" b="1" dirty="0">
                <a:solidFill>
                  <a:schemeClr val="accent5">
                    <a:lumMod val="25000"/>
                  </a:schemeClr>
                </a:solidFill>
              </a:rPr>
              <a:t>	</a:t>
            </a:r>
            <a:r>
              <a:rPr lang="en-US" sz="3600" b="1" dirty="0">
                <a:solidFill>
                  <a:schemeClr val="accent5">
                    <a:lumMod val="25000"/>
                  </a:schemeClr>
                </a:solidFill>
              </a:rPr>
              <a:t>GENETIKA</a:t>
            </a:r>
          </a:p>
        </p:txBody>
      </p:sp>
      <p:pic>
        <p:nvPicPr>
          <p:cNvPr id="4" name="Picture 3" descr="Snímek obrazovky 2021-11-05 v 17.0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6"/>
            <a:ext cx="1159931" cy="77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67406"/>
      </p:ext>
    </p:extLst>
  </p:cSld>
  <p:clrMapOvr>
    <a:masterClrMapping/>
  </p:clrMapOvr>
  <p:transition spd="med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2025" y="136238"/>
            <a:ext cx="5801309" cy="680258"/>
          </a:xfrm>
        </p:spPr>
        <p:txBody>
          <a:bodyPr/>
          <a:lstStyle/>
          <a:p>
            <a:pPr algn="l"/>
            <a:r>
              <a:rPr lang="en-US" sz="3200" dirty="0" err="1">
                <a:solidFill>
                  <a:srgbClr val="224B50"/>
                </a:solidFill>
              </a:rPr>
              <a:t>Klinickogenetické</a:t>
            </a:r>
            <a:r>
              <a:rPr lang="en-US" sz="3200" dirty="0">
                <a:solidFill>
                  <a:srgbClr val="224B50"/>
                </a:solidFill>
              </a:rPr>
              <a:t> </a:t>
            </a:r>
            <a:r>
              <a:rPr lang="en-US" sz="3200" dirty="0" err="1">
                <a:solidFill>
                  <a:srgbClr val="224B50"/>
                </a:solidFill>
              </a:rPr>
              <a:t>vyšetrenie</a:t>
            </a:r>
            <a:endParaRPr lang="en-US" sz="3200" dirty="0">
              <a:solidFill>
                <a:srgbClr val="224B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5092" y="1109798"/>
            <a:ext cx="7909041" cy="3394472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err="1">
                <a:solidFill>
                  <a:srgbClr val="660066"/>
                </a:solidFill>
              </a:rPr>
              <a:t>Fenotypizácia</a:t>
            </a:r>
            <a:r>
              <a:rPr lang="en-US" sz="2800" dirty="0">
                <a:solidFill>
                  <a:srgbClr val="660066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vonkajšie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prejavy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ochorenia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nálezy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pri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vyšetreniach</a:t>
            </a:r>
            <a:endParaRPr lang="en-US" sz="2400" dirty="0">
              <a:solidFill>
                <a:schemeClr val="accent5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660066"/>
                </a:solidFill>
              </a:rPr>
              <a:t>Zostavenie</a:t>
            </a:r>
            <a:r>
              <a:rPr lang="en-US" sz="2800" dirty="0">
                <a:solidFill>
                  <a:srgbClr val="660066"/>
                </a:solidFill>
              </a:rPr>
              <a:t> </a:t>
            </a:r>
            <a:r>
              <a:rPr lang="en-US" sz="2800" dirty="0" err="1">
                <a:solidFill>
                  <a:srgbClr val="660066"/>
                </a:solidFill>
              </a:rPr>
              <a:t>rodokmeňa</a:t>
            </a:r>
            <a:endParaRPr lang="en-US" sz="2800" dirty="0">
              <a:solidFill>
                <a:srgbClr val="660066"/>
              </a:solidFill>
            </a:endParaRPr>
          </a:p>
          <a:p>
            <a:pPr marL="0" indent="0">
              <a:buNone/>
            </a:pPr>
            <a:r>
              <a:rPr lang="en-US" sz="2800" dirty="0" err="1">
                <a:solidFill>
                  <a:srgbClr val="660066"/>
                </a:solidFill>
              </a:rPr>
              <a:t>Genotypizácia</a:t>
            </a:r>
            <a:r>
              <a:rPr lang="en-US" dirty="0"/>
              <a:t> </a:t>
            </a:r>
            <a:endParaRPr lang="cs-CZ" dirty="0"/>
          </a:p>
          <a:p>
            <a:pPr marL="0" indent="0">
              <a:buNone/>
            </a:pPr>
            <a:r>
              <a:rPr lang="cs-CZ" sz="2400" dirty="0">
                <a:solidFill>
                  <a:schemeClr val="accent5">
                    <a:lumMod val="25000"/>
                  </a:schemeClr>
                </a:solidFill>
              </a:rPr>
              <a:t>  M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olekulárnegenická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dg v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indikovaných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25000"/>
                  </a:schemeClr>
                </a:solidFill>
              </a:rPr>
              <a:t>stavoch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(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NSG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)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660066"/>
                </a:solidFill>
              </a:rPr>
              <a:t>Kaskádový</a:t>
            </a:r>
            <a:r>
              <a:rPr lang="en-US" sz="2800" dirty="0">
                <a:solidFill>
                  <a:srgbClr val="660066"/>
                </a:solidFill>
              </a:rPr>
              <a:t> </a:t>
            </a:r>
            <a:r>
              <a:rPr lang="en-US" sz="2800" dirty="0" err="1">
                <a:solidFill>
                  <a:srgbClr val="660066"/>
                </a:solidFill>
              </a:rPr>
              <a:t>skríning</a:t>
            </a:r>
            <a:r>
              <a:rPr lang="en-US" sz="2800" dirty="0">
                <a:solidFill>
                  <a:srgbClr val="660066"/>
                </a:solidFill>
              </a:rPr>
              <a:t> v </a:t>
            </a:r>
            <a:r>
              <a:rPr lang="en-US" sz="2800" dirty="0" err="1">
                <a:solidFill>
                  <a:srgbClr val="660066"/>
                </a:solidFill>
              </a:rPr>
              <a:t>rodine</a:t>
            </a:r>
            <a:endParaRPr lang="en-US" sz="2800" dirty="0">
              <a:solidFill>
                <a:srgbClr val="660066"/>
              </a:solidFill>
            </a:endParaRPr>
          </a:p>
          <a:p>
            <a:endParaRPr lang="en-US" dirty="0"/>
          </a:p>
        </p:txBody>
      </p:sp>
      <p:pic>
        <p:nvPicPr>
          <p:cNvPr id="5" name="Picture 4" descr="Snímek obrazovky 2021-10-03 v 11.48.3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46282" y="1488019"/>
            <a:ext cx="4385735" cy="1409700"/>
          </a:xfrm>
          <a:prstGeom prst="rect">
            <a:avLst/>
          </a:prstGeom>
        </p:spPr>
      </p:pic>
      <p:pic>
        <p:nvPicPr>
          <p:cNvPr id="6" name="Picture 5" descr="Snímek obrazovky 2021-11-05 v 17.02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8648"/>
      </p:ext>
    </p:extLst>
  </p:cSld>
  <p:clrMapOvr>
    <a:masterClrMapping/>
  </p:clrMapOvr>
  <p:transition spd="med">
    <p:zoom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5" y="4450855"/>
            <a:ext cx="44428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rgbClr val="660066"/>
                </a:solidFill>
              </a:rPr>
              <a:t>Tomte</a:t>
            </a:r>
            <a:r>
              <a:rPr lang="en-US" sz="1600" dirty="0">
                <a:solidFill>
                  <a:srgbClr val="660066"/>
                </a:solidFill>
              </a:rPr>
              <a:t> O, et al. </a:t>
            </a:r>
            <a:r>
              <a:rPr lang="it-IT" sz="1600" dirty="0" err="1">
                <a:solidFill>
                  <a:srgbClr val="660066"/>
                </a:solidFill>
              </a:rPr>
              <a:t>Resuscitation</a:t>
            </a:r>
            <a:r>
              <a:rPr lang="it-IT" sz="1600" dirty="0">
                <a:solidFill>
                  <a:srgbClr val="660066"/>
                </a:solidFill>
              </a:rPr>
              <a:t> 2011;82:1186-93. </a:t>
            </a:r>
          </a:p>
          <a:p>
            <a:r>
              <a:rPr lang="en-US" sz="1600" dirty="0" err="1">
                <a:solidFill>
                  <a:srgbClr val="660066"/>
                </a:solidFill>
              </a:rPr>
              <a:t>Sunde</a:t>
            </a:r>
            <a:r>
              <a:rPr lang="en-US" sz="1600" dirty="0">
                <a:solidFill>
                  <a:srgbClr val="660066"/>
                </a:solidFill>
              </a:rPr>
              <a:t> K, et al.  </a:t>
            </a:r>
            <a:r>
              <a:rPr lang="it-IT" sz="1600" dirty="0" err="1">
                <a:solidFill>
                  <a:srgbClr val="660066"/>
                </a:solidFill>
              </a:rPr>
              <a:t>Resuscitation</a:t>
            </a:r>
            <a:r>
              <a:rPr lang="it-IT" sz="1600" dirty="0">
                <a:solidFill>
                  <a:srgbClr val="660066"/>
                </a:solidFill>
              </a:rPr>
              <a:t> 2007;73:29-39. </a:t>
            </a:r>
          </a:p>
        </p:txBody>
      </p:sp>
      <p:pic>
        <p:nvPicPr>
          <p:cNvPr id="5" name="Picture 4" descr="Snímek obrazovky 2014-08-27 v 14.52.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4087" y="1350818"/>
            <a:ext cx="5648195" cy="26495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009247" y="244202"/>
            <a:ext cx="8270220" cy="100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>
              <a:defRPr/>
            </a:pPr>
            <a:r>
              <a:rPr lang="cs-CZ" sz="3200" b="1" dirty="0">
                <a:solidFill>
                  <a:srgbClr val="224B50"/>
                </a:solidFill>
                <a:cs typeface="+mn-cs"/>
              </a:rPr>
              <a:t>Nemocnice so </a:t>
            </a:r>
            <a:r>
              <a:rPr lang="cs-CZ" sz="3200" b="1" dirty="0" err="1">
                <a:solidFill>
                  <a:srgbClr val="224B50"/>
                </a:solidFill>
                <a:cs typeface="+mn-cs"/>
              </a:rPr>
              <a:t>štandardizovaným</a:t>
            </a:r>
            <a:r>
              <a:rPr lang="cs-CZ" sz="3200" b="1" dirty="0">
                <a:solidFill>
                  <a:srgbClr val="224B50"/>
                </a:solidFill>
                <a:cs typeface="+mn-cs"/>
              </a:rPr>
              <a:t> </a:t>
            </a:r>
            <a:r>
              <a:rPr lang="cs-CZ" sz="3200" b="1" dirty="0" err="1">
                <a:solidFill>
                  <a:srgbClr val="224B50"/>
                </a:solidFill>
                <a:cs typeface="+mn-cs"/>
              </a:rPr>
              <a:t>poresuscitačným</a:t>
            </a:r>
            <a:r>
              <a:rPr lang="cs-CZ" sz="3200" b="1" dirty="0">
                <a:solidFill>
                  <a:srgbClr val="224B50"/>
                </a:solidFill>
                <a:cs typeface="+mn-cs"/>
              </a:rPr>
              <a:t> </a:t>
            </a:r>
            <a:r>
              <a:rPr lang="cs-CZ" sz="3200" b="1" dirty="0" err="1">
                <a:solidFill>
                  <a:srgbClr val="224B50"/>
                </a:solidFill>
                <a:cs typeface="+mn-cs"/>
              </a:rPr>
              <a:t>programom</a:t>
            </a:r>
            <a:r>
              <a:rPr lang="cs-CZ" sz="3200" b="1" dirty="0">
                <a:solidFill>
                  <a:srgbClr val="224B50"/>
                </a:solidFill>
                <a:cs typeface="+mn-cs"/>
              </a:rPr>
              <a:t> </a:t>
            </a:r>
            <a:r>
              <a:rPr lang="cs-CZ" sz="3200" b="1" dirty="0" err="1">
                <a:solidFill>
                  <a:srgbClr val="224B50"/>
                </a:solidFill>
                <a:cs typeface="+mn-cs"/>
              </a:rPr>
              <a:t>majú</a:t>
            </a:r>
            <a:r>
              <a:rPr lang="cs-CZ" sz="3200" b="1" dirty="0">
                <a:solidFill>
                  <a:srgbClr val="224B50"/>
                </a:solidFill>
                <a:cs typeface="+mn-cs"/>
              </a:rPr>
              <a:t> </a:t>
            </a:r>
            <a:r>
              <a:rPr lang="cs-CZ" sz="3200" b="1" dirty="0" err="1">
                <a:solidFill>
                  <a:srgbClr val="224B50"/>
                </a:solidFill>
                <a:cs typeface="+mn-cs"/>
              </a:rPr>
              <a:t>lepšie</a:t>
            </a:r>
            <a:r>
              <a:rPr lang="cs-CZ" sz="3200" b="1" dirty="0">
                <a:solidFill>
                  <a:srgbClr val="224B50"/>
                </a:solidFill>
                <a:cs typeface="+mn-cs"/>
              </a:rPr>
              <a:t> výsledky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708727" y="372340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Snímek obrazovky 2021-11-05 v 17.02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5600" y="1947333"/>
            <a:ext cx="3572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25000"/>
                  </a:schemeClr>
                </a:solidFill>
              </a:rPr>
              <a:t>CARDIAC ARREST CENTRUM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13201" y="2478669"/>
            <a:ext cx="159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24B50"/>
                </a:solidFill>
              </a:rPr>
              <a:t>NEMOCNICE</a:t>
            </a:r>
          </a:p>
        </p:txBody>
      </p:sp>
    </p:spTree>
    <p:extLst>
      <p:ext uri="{BB962C8B-B14F-4D97-AF65-F5344CB8AC3E}">
        <p14:creationId xmlns:p14="http://schemas.microsoft.com/office/powerpoint/2010/main" val="189423952"/>
      </p:ext>
    </p:extLst>
  </p:cSld>
  <p:clrMapOvr>
    <a:masterClrMapping/>
  </p:clrMapOvr>
  <p:transition spd="med">
    <p:zoom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366" y="321257"/>
            <a:ext cx="7980167" cy="670321"/>
          </a:xfrm>
        </p:spPr>
        <p:txBody>
          <a:bodyPr/>
          <a:lstStyle/>
          <a:p>
            <a:pPr algn="l"/>
            <a:r>
              <a:rPr lang="en-US" sz="3200" dirty="0">
                <a:solidFill>
                  <a:schemeClr val="accent5">
                    <a:lumMod val="25000"/>
                  </a:schemeClr>
                </a:solidFill>
              </a:rPr>
              <a:t>CARDIAC ARREST CENTRUM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482" y="966416"/>
            <a:ext cx="8521518" cy="3575344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err="1">
                <a:solidFill>
                  <a:srgbClr val="224B50"/>
                </a:solidFill>
              </a:rPr>
              <a:t>Špecialne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koncipované</a:t>
            </a:r>
            <a:r>
              <a:rPr lang="en-US" sz="2000" dirty="0">
                <a:solidFill>
                  <a:srgbClr val="224B50"/>
                </a:solidFill>
              </a:rPr>
              <a:t> centrum </a:t>
            </a:r>
            <a:r>
              <a:rPr lang="en-US" sz="2000" dirty="0" err="1">
                <a:solidFill>
                  <a:srgbClr val="224B50"/>
                </a:solidFill>
              </a:rPr>
              <a:t>dostupné</a:t>
            </a:r>
            <a:r>
              <a:rPr lang="en-US" sz="2000" dirty="0">
                <a:solidFill>
                  <a:srgbClr val="224B50"/>
                </a:solidFill>
              </a:rPr>
              <a:t> 24/7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224B50"/>
                </a:solidFill>
              </a:rPr>
              <a:t>. </a:t>
            </a:r>
            <a:r>
              <a:rPr lang="en-US" sz="2000" dirty="0" err="1">
                <a:solidFill>
                  <a:srgbClr val="224B50"/>
                </a:solidFill>
              </a:rPr>
              <a:t>personálne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zabezpečenie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na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resuscitačnú</a:t>
            </a:r>
            <a:r>
              <a:rPr lang="en-US" sz="2000" dirty="0">
                <a:solidFill>
                  <a:srgbClr val="224B50"/>
                </a:solidFill>
              </a:rPr>
              <a:t> a </a:t>
            </a:r>
            <a:r>
              <a:rPr lang="en-US" sz="2000" dirty="0" err="1">
                <a:solidFill>
                  <a:srgbClr val="224B50"/>
                </a:solidFill>
              </a:rPr>
              <a:t>poresuscitačnú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starostlivosť</a:t>
            </a:r>
            <a:endParaRPr lang="en-US" sz="2000" dirty="0">
              <a:solidFill>
                <a:srgbClr val="224B5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224B50"/>
                </a:solidFill>
              </a:rPr>
              <a:t>. </a:t>
            </a:r>
            <a:r>
              <a:rPr lang="en-US" sz="2000" dirty="0" err="1">
                <a:solidFill>
                  <a:srgbClr val="224B50"/>
                </a:solidFill>
              </a:rPr>
              <a:t>zobrazovacie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metódy</a:t>
            </a:r>
            <a:r>
              <a:rPr lang="en-US" sz="2000" dirty="0">
                <a:solidFill>
                  <a:srgbClr val="224B50"/>
                </a:solidFill>
              </a:rPr>
              <a:t> (ECHO, CT)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224B50"/>
                </a:solidFill>
              </a:rPr>
              <a:t>. SKG/PCI, </a:t>
            </a:r>
            <a:r>
              <a:rPr lang="en-US" sz="2000" dirty="0" err="1">
                <a:solidFill>
                  <a:srgbClr val="224B50"/>
                </a:solidFill>
              </a:rPr>
              <a:t>perikardiocentéza</a:t>
            </a:r>
            <a:endParaRPr lang="en-US" sz="2000" dirty="0">
              <a:solidFill>
                <a:srgbClr val="224B5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224B50"/>
                </a:solidFill>
              </a:rPr>
              <a:t>. </a:t>
            </a:r>
            <a:r>
              <a:rPr lang="en-US" sz="2000" dirty="0" err="1">
                <a:solidFill>
                  <a:srgbClr val="224B50"/>
                </a:solidFill>
              </a:rPr>
              <a:t>dočasná</a:t>
            </a:r>
            <a:r>
              <a:rPr lang="en-US" sz="2000" dirty="0">
                <a:solidFill>
                  <a:srgbClr val="224B50"/>
                </a:solidFill>
              </a:rPr>
              <a:t> KS </a:t>
            </a:r>
            <a:r>
              <a:rPr lang="en-US" sz="2000" dirty="0" err="1">
                <a:solidFill>
                  <a:srgbClr val="224B50"/>
                </a:solidFill>
              </a:rPr>
              <a:t>ev</a:t>
            </a:r>
            <a:r>
              <a:rPr lang="en-US" sz="2000" dirty="0">
                <a:solidFill>
                  <a:srgbClr val="224B50"/>
                </a:solidFill>
              </a:rPr>
              <a:t>. </a:t>
            </a:r>
            <a:r>
              <a:rPr lang="en-US" sz="2000" dirty="0" err="1">
                <a:solidFill>
                  <a:srgbClr val="224B50"/>
                </a:solidFill>
              </a:rPr>
              <a:t>arytmologická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sál</a:t>
            </a:r>
            <a:r>
              <a:rPr lang="cs-CZ" sz="2000" dirty="0">
                <a:solidFill>
                  <a:srgbClr val="224B50"/>
                </a:solidFill>
              </a:rPr>
              <a:t>a (</a:t>
            </a:r>
            <a:r>
              <a:rPr lang="cs-CZ" sz="2000" dirty="0" err="1">
                <a:solidFill>
                  <a:srgbClr val="224B50"/>
                </a:solidFill>
              </a:rPr>
              <a:t>urgentná</a:t>
            </a:r>
            <a:r>
              <a:rPr lang="cs-CZ" sz="2000" dirty="0">
                <a:solidFill>
                  <a:srgbClr val="224B50"/>
                </a:solidFill>
              </a:rPr>
              <a:t> </a:t>
            </a:r>
            <a:r>
              <a:rPr lang="cs-CZ" sz="2000" dirty="0" err="1">
                <a:solidFill>
                  <a:srgbClr val="224B50"/>
                </a:solidFill>
              </a:rPr>
              <a:t>ablacia</a:t>
            </a:r>
            <a:r>
              <a:rPr lang="cs-CZ" sz="2000" dirty="0">
                <a:solidFill>
                  <a:srgbClr val="224B50"/>
                </a:solidFill>
              </a:rPr>
              <a:t>)</a:t>
            </a:r>
            <a:endParaRPr lang="en-US" sz="2000" dirty="0">
              <a:solidFill>
                <a:srgbClr val="224B50"/>
              </a:solidFill>
            </a:endParaRPr>
          </a:p>
          <a:p>
            <a:pPr marL="0" indent="0">
              <a:buNone/>
            </a:pPr>
            <a:r>
              <a:rPr lang="en-US" sz="2000" dirty="0">
                <a:solidFill>
                  <a:srgbClr val="224B50"/>
                </a:solidFill>
              </a:rPr>
              <a:t>. </a:t>
            </a:r>
            <a:r>
              <a:rPr lang="en-US" sz="2000" dirty="0" err="1">
                <a:solidFill>
                  <a:srgbClr val="224B50"/>
                </a:solidFill>
              </a:rPr>
              <a:t>riadená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hypotermia</a:t>
            </a:r>
            <a:r>
              <a:rPr lang="en-US" sz="2000" dirty="0">
                <a:solidFill>
                  <a:srgbClr val="224B50"/>
                </a:solidFill>
              </a:rPr>
              <a:t> (33-36stC)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224B50"/>
                </a:solidFill>
              </a:rPr>
              <a:t>. </a:t>
            </a:r>
            <a:r>
              <a:rPr lang="en-US" sz="2000" dirty="0" err="1">
                <a:solidFill>
                  <a:srgbClr val="224B50"/>
                </a:solidFill>
              </a:rPr>
              <a:t>dostupnosť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mimotelovej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podpory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obehu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ev.srdca</a:t>
            </a:r>
            <a:r>
              <a:rPr lang="en-US" sz="2000" dirty="0">
                <a:solidFill>
                  <a:srgbClr val="224B50"/>
                </a:solidFill>
              </a:rPr>
              <a:t> (ECMO, IMPELA, TANDEM HEART, IABK)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224B50"/>
                </a:solidFill>
              </a:rPr>
              <a:t>. </a:t>
            </a:r>
            <a:r>
              <a:rPr lang="en-US" sz="2000" dirty="0" err="1">
                <a:solidFill>
                  <a:srgbClr val="224B50"/>
                </a:solidFill>
              </a:rPr>
              <a:t>dostupnosť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mimotelových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eliminiačných</a:t>
            </a:r>
            <a:r>
              <a:rPr lang="en-US" sz="2000" dirty="0">
                <a:solidFill>
                  <a:srgbClr val="224B50"/>
                </a:solidFill>
              </a:rPr>
              <a:t> </a:t>
            </a:r>
            <a:r>
              <a:rPr lang="en-US" sz="2000" dirty="0" err="1">
                <a:solidFill>
                  <a:srgbClr val="224B50"/>
                </a:solidFill>
              </a:rPr>
              <a:t>systemov</a:t>
            </a:r>
            <a:r>
              <a:rPr lang="en-US" sz="2000" dirty="0">
                <a:solidFill>
                  <a:srgbClr val="224B50"/>
                </a:solidFill>
              </a:rPr>
              <a:t> (HD)</a:t>
            </a:r>
          </a:p>
          <a:p>
            <a:pPr marL="0" indent="0">
              <a:buNone/>
            </a:pPr>
            <a:endParaRPr lang="en-US" sz="2000" dirty="0">
              <a:solidFill>
                <a:srgbClr val="224B50"/>
              </a:solidFill>
            </a:endParaRPr>
          </a:p>
          <a:p>
            <a:pPr marL="0" indent="0">
              <a:buNone/>
            </a:pPr>
            <a:endParaRPr lang="en-US" sz="2000" dirty="0">
              <a:solidFill>
                <a:srgbClr val="224B50"/>
              </a:solidFill>
            </a:endParaRP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 descr="Snímek obrazovky 2021-11-05 v 17.0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52382"/>
      </p:ext>
    </p:extLst>
  </p:cSld>
  <p:clrMapOvr>
    <a:masterClrMapping/>
  </p:clrMapOvr>
  <p:transition spd="med">
    <p:zoom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545" y="161718"/>
            <a:ext cx="8130455" cy="718742"/>
          </a:xfrm>
        </p:spPr>
        <p:txBody>
          <a:bodyPr/>
          <a:lstStyle/>
          <a:p>
            <a:pPr algn="l"/>
            <a:r>
              <a:rPr lang="cs-CZ" sz="2400" dirty="0">
                <a:solidFill>
                  <a:schemeClr val="accent1">
                    <a:lumMod val="25000"/>
                  </a:schemeClr>
                </a:solidFill>
              </a:rPr>
              <a:t>Projekt </a:t>
            </a:r>
            <a:r>
              <a:rPr lang="cs-CZ" sz="2400" dirty="0" err="1">
                <a:solidFill>
                  <a:schemeClr val="accent1">
                    <a:lumMod val="25000"/>
                  </a:schemeClr>
                </a:solidFill>
              </a:rPr>
              <a:t>vyšetřovania</a:t>
            </a:r>
            <a:r>
              <a:rPr lang="cs-CZ" sz="2400" dirty="0">
                <a:solidFill>
                  <a:schemeClr val="accent1">
                    <a:lumMod val="25000"/>
                  </a:schemeClr>
                </a:solidFill>
              </a:rPr>
              <a:t> </a:t>
            </a:r>
            <a:r>
              <a:rPr lang="cs-CZ" sz="2400" dirty="0" err="1">
                <a:solidFill>
                  <a:schemeClr val="accent1">
                    <a:lumMod val="25000"/>
                  </a:schemeClr>
                </a:solidFill>
              </a:rPr>
              <a:t>pacientov</a:t>
            </a:r>
            <a:r>
              <a:rPr lang="cs-CZ" sz="2400" dirty="0">
                <a:solidFill>
                  <a:schemeClr val="accent1">
                    <a:lumMod val="25000"/>
                  </a:schemeClr>
                </a:solidFill>
              </a:rPr>
              <a:t> po KPCR v </a:t>
            </a:r>
            <a:r>
              <a:rPr lang="cs-CZ" sz="3200" dirty="0">
                <a:solidFill>
                  <a:srgbClr val="FF0000"/>
                </a:solidFill>
              </a:rPr>
              <a:t>IKEM</a:t>
            </a:r>
            <a:br>
              <a:rPr lang="cs-CZ" sz="3200" dirty="0">
                <a:solidFill>
                  <a:srgbClr val="FF0000"/>
                </a:solidFill>
              </a:rPr>
            </a:br>
            <a:r>
              <a:rPr lang="cs-CZ" sz="3200" dirty="0" err="1">
                <a:solidFill>
                  <a:srgbClr val="FF0000"/>
                </a:solidFill>
              </a:rPr>
              <a:t>gr</a:t>
            </a:r>
            <a:r>
              <a:rPr lang="cs-CZ" sz="3200" dirty="0">
                <a:solidFill>
                  <a:srgbClr val="FF0000"/>
                </a:solidFill>
              </a:rPr>
              <a:t>. </a:t>
            </a:r>
            <a:r>
              <a:rPr lang="cs-CZ" sz="3200" dirty="0" err="1">
                <a:solidFill>
                  <a:srgbClr val="FF0000"/>
                </a:solidFill>
              </a:rPr>
              <a:t>nr</a:t>
            </a:r>
            <a:r>
              <a:rPr lang="cs-CZ" sz="3200" dirty="0">
                <a:solidFill>
                  <a:srgbClr val="FF0000"/>
                </a:solidFill>
              </a:rPr>
              <a:t>. NV18-02-00237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Zástupný symbol pro obsah 3">
            <a:extLst>
              <a:ext uri="{FF2B5EF4-FFF2-40B4-BE49-F238E27FC236}">
                <a16:creationId xmlns:a16="http://schemas.microsoft.com/office/drawing/2014/main" id="{B8F51447-0A18-44A9-A37C-7C32612A0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620" y="1087613"/>
            <a:ext cx="8229600" cy="507504"/>
          </a:xfrm>
          <a:prstGeom prst="rect">
            <a:avLst/>
          </a:prstGeom>
          <a:solidFill>
            <a:srgbClr val="CCFFCC"/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>
              <a:buNone/>
            </a:pPr>
            <a:r>
              <a:rPr lang="cs-CZ" sz="2800" b="1" dirty="0"/>
              <a:t>Vyšetřených 163 přeživších </a:t>
            </a:r>
            <a:r>
              <a:rPr lang="cs-CZ" sz="2800" b="1" dirty="0" err="1"/>
              <a:t>srdcovu</a:t>
            </a:r>
            <a:r>
              <a:rPr lang="cs-CZ" sz="2800" b="1" dirty="0"/>
              <a:t> zástavu</a:t>
            </a:r>
          </a:p>
        </p:txBody>
      </p:sp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C09CEEC2-AFD4-4414-B55B-0D1769A6BBE3}"/>
              </a:ext>
            </a:extLst>
          </p:cNvPr>
          <p:cNvSpPr txBox="1">
            <a:spLocks/>
          </p:cNvSpPr>
          <p:nvPr/>
        </p:nvSpPr>
        <p:spPr bwMode="auto">
          <a:xfrm>
            <a:off x="1524000" y="1645889"/>
            <a:ext cx="7101840" cy="507504"/>
          </a:xfrm>
          <a:prstGeom prst="rect">
            <a:avLst/>
          </a:prstGeom>
          <a:solidFill>
            <a:schemeClr val="accent1"/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914400">
              <a:buFont typeface="Wingdings" panose="05000000000000000000" pitchFamily="2" charset="2"/>
              <a:buChar char="q"/>
            </a:pPr>
            <a:r>
              <a:rPr lang="cs-CZ" sz="2400" b="1" kern="0" dirty="0"/>
              <a:t>95 dg. idiopatická komorová </a:t>
            </a:r>
            <a:r>
              <a:rPr lang="cs-CZ" sz="2400" b="1" kern="0" dirty="0" err="1"/>
              <a:t>arytmia</a:t>
            </a:r>
            <a:endParaRPr lang="cs-CZ" sz="2400" b="1" kern="0" dirty="0"/>
          </a:p>
        </p:txBody>
      </p:sp>
      <p:sp>
        <p:nvSpPr>
          <p:cNvPr id="8" name="Zástupný symbol pro obsah 3">
            <a:extLst>
              <a:ext uri="{FF2B5EF4-FFF2-40B4-BE49-F238E27FC236}">
                <a16:creationId xmlns:a16="http://schemas.microsoft.com/office/drawing/2014/main" id="{AEA7E559-6B4C-49FC-ACBC-566062C1129D}"/>
              </a:ext>
            </a:extLst>
          </p:cNvPr>
          <p:cNvSpPr txBox="1">
            <a:spLocks/>
          </p:cNvSpPr>
          <p:nvPr/>
        </p:nvSpPr>
        <p:spPr bwMode="auto">
          <a:xfrm>
            <a:off x="1524000" y="2428818"/>
            <a:ext cx="7101840" cy="507504"/>
          </a:xfrm>
          <a:prstGeom prst="rect">
            <a:avLst/>
          </a:prstGeom>
          <a:solidFill>
            <a:srgbClr val="BBE0E3"/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914400">
              <a:buFont typeface="Wingdings" panose="05000000000000000000" pitchFamily="2" charset="2"/>
              <a:buChar char="q"/>
            </a:pPr>
            <a:r>
              <a:rPr lang="cs-CZ" sz="2800" b="1" kern="0" dirty="0"/>
              <a:t>31 dg. </a:t>
            </a:r>
            <a:r>
              <a:rPr lang="cs-CZ" sz="2800" b="1" kern="0" dirty="0" err="1"/>
              <a:t>arytmogenný</a:t>
            </a:r>
            <a:r>
              <a:rPr lang="cs-CZ" sz="2800" b="1" kern="0" dirty="0"/>
              <a:t> syndrom</a:t>
            </a:r>
          </a:p>
        </p:txBody>
      </p:sp>
      <p:sp>
        <p:nvSpPr>
          <p:cNvPr id="9" name="Zástupný symbol pro obsah 3">
            <a:extLst>
              <a:ext uri="{FF2B5EF4-FFF2-40B4-BE49-F238E27FC236}">
                <a16:creationId xmlns:a16="http://schemas.microsoft.com/office/drawing/2014/main" id="{F3F11C3B-F4C9-4578-9D7C-0AD220DAB45A}"/>
              </a:ext>
            </a:extLst>
          </p:cNvPr>
          <p:cNvSpPr txBox="1">
            <a:spLocks/>
          </p:cNvSpPr>
          <p:nvPr/>
        </p:nvSpPr>
        <p:spPr bwMode="auto">
          <a:xfrm>
            <a:off x="1524000" y="3334346"/>
            <a:ext cx="7101840" cy="507504"/>
          </a:xfrm>
          <a:prstGeom prst="rect">
            <a:avLst/>
          </a:prstGeom>
          <a:solidFill>
            <a:srgbClr val="BBE0E3"/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914400">
              <a:buFont typeface="Wingdings" panose="05000000000000000000" pitchFamily="2" charset="2"/>
              <a:buChar char="q"/>
            </a:pPr>
            <a:r>
              <a:rPr lang="cs-CZ" sz="2800" b="1" kern="0" dirty="0"/>
              <a:t>34 dg. </a:t>
            </a:r>
            <a:r>
              <a:rPr lang="cs-CZ" sz="2800" b="1" kern="0" dirty="0" err="1"/>
              <a:t>arytmogenná</a:t>
            </a:r>
            <a:r>
              <a:rPr lang="cs-CZ" sz="2800" b="1" kern="0" dirty="0"/>
              <a:t> </a:t>
            </a:r>
            <a:r>
              <a:rPr lang="cs-CZ" sz="2800" b="1" kern="0" dirty="0" err="1"/>
              <a:t>kardiomyopatia</a:t>
            </a:r>
            <a:endParaRPr lang="cs-CZ" sz="2800" b="1" kern="0" dirty="0"/>
          </a:p>
        </p:txBody>
      </p:sp>
      <p:sp>
        <p:nvSpPr>
          <p:cNvPr id="10" name="Zástupný symbol pro obsah 3">
            <a:extLst>
              <a:ext uri="{FF2B5EF4-FFF2-40B4-BE49-F238E27FC236}">
                <a16:creationId xmlns:a16="http://schemas.microsoft.com/office/drawing/2014/main" id="{689F8A37-B5AD-4178-9280-C814CBACC57D}"/>
              </a:ext>
            </a:extLst>
          </p:cNvPr>
          <p:cNvSpPr txBox="1">
            <a:spLocks/>
          </p:cNvSpPr>
          <p:nvPr/>
        </p:nvSpPr>
        <p:spPr bwMode="auto">
          <a:xfrm>
            <a:off x="1516380" y="4314739"/>
            <a:ext cx="7101840" cy="507504"/>
          </a:xfrm>
          <a:prstGeom prst="rect">
            <a:avLst/>
          </a:prstGeom>
          <a:solidFill>
            <a:srgbClr val="BBE0E3"/>
          </a:solidFill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 defTabSz="914400">
              <a:buFont typeface="Wingdings" panose="05000000000000000000" pitchFamily="2" charset="2"/>
              <a:buChar char="q"/>
            </a:pPr>
            <a:r>
              <a:rPr lang="cs-CZ" sz="2800" b="1" kern="0" dirty="0"/>
              <a:t>2 dg. HKMP, 1dg. </a:t>
            </a:r>
            <a:r>
              <a:rPr lang="cs-CZ" sz="2800" b="1" kern="0" dirty="0" err="1"/>
              <a:t>Aortalný</a:t>
            </a:r>
            <a:r>
              <a:rPr lang="cs-CZ" sz="2800" b="1" kern="0" dirty="0"/>
              <a:t> </a:t>
            </a:r>
            <a:r>
              <a:rPr lang="cs-CZ" sz="2800" b="1" kern="0" dirty="0" err="1"/>
              <a:t>syndróm</a:t>
            </a:r>
            <a:endParaRPr lang="cs-CZ" sz="2800" b="1" kern="0" dirty="0"/>
          </a:p>
        </p:txBody>
      </p:sp>
      <p:sp>
        <p:nvSpPr>
          <p:cNvPr id="11" name="Zástupný symbol pro obsah 3">
            <a:extLst>
              <a:ext uri="{FF2B5EF4-FFF2-40B4-BE49-F238E27FC236}">
                <a16:creationId xmlns:a16="http://schemas.microsoft.com/office/drawing/2014/main" id="{060540F6-521D-42AA-A27F-960E606AC879}"/>
              </a:ext>
            </a:extLst>
          </p:cNvPr>
          <p:cNvSpPr txBox="1">
            <a:spLocks/>
          </p:cNvSpPr>
          <p:nvPr/>
        </p:nvSpPr>
        <p:spPr bwMode="auto">
          <a:xfrm>
            <a:off x="2796540" y="2160213"/>
            <a:ext cx="5821680" cy="26860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cs-CZ" sz="1800" kern="0" dirty="0"/>
              <a:t>21% úspěšná genetická </a:t>
            </a:r>
            <a:r>
              <a:rPr lang="cs-CZ" sz="1800" kern="0" dirty="0" err="1"/>
              <a:t>stratifikacia</a:t>
            </a:r>
            <a:r>
              <a:rPr lang="cs-CZ" sz="1800" kern="0" dirty="0"/>
              <a:t> (</a:t>
            </a:r>
            <a:r>
              <a:rPr lang="cs-CZ" sz="1800" i="1" kern="0" dirty="0"/>
              <a:t>PKP2, KCNH2)</a:t>
            </a:r>
          </a:p>
        </p:txBody>
      </p:sp>
      <p:sp>
        <p:nvSpPr>
          <p:cNvPr id="12" name="Zástupný symbol pro obsah 3">
            <a:extLst>
              <a:ext uri="{FF2B5EF4-FFF2-40B4-BE49-F238E27FC236}">
                <a16:creationId xmlns:a16="http://schemas.microsoft.com/office/drawing/2014/main" id="{A3A88580-57CE-42EA-82FB-A1945D4C4336}"/>
              </a:ext>
            </a:extLst>
          </p:cNvPr>
          <p:cNvSpPr txBox="1">
            <a:spLocks/>
          </p:cNvSpPr>
          <p:nvPr/>
        </p:nvSpPr>
        <p:spPr bwMode="auto">
          <a:xfrm>
            <a:off x="2727960" y="2936322"/>
            <a:ext cx="5890260" cy="39802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cs-CZ" sz="1800" kern="0" dirty="0"/>
              <a:t>42% úspěšná genetická </a:t>
            </a:r>
            <a:r>
              <a:rPr lang="cs-CZ" sz="1800" kern="0" dirty="0" err="1"/>
              <a:t>stratifikacia</a:t>
            </a:r>
            <a:r>
              <a:rPr lang="cs-CZ" sz="1800" kern="0" dirty="0"/>
              <a:t> (</a:t>
            </a:r>
            <a:r>
              <a:rPr lang="cs-CZ" sz="1800" i="1" kern="0" dirty="0"/>
              <a:t>KCNH2, SCN5A</a:t>
            </a:r>
            <a:r>
              <a:rPr lang="cs-CZ" sz="1800" i="1" kern="0"/>
              <a:t>, KCNQ1 </a:t>
            </a:r>
            <a:r>
              <a:rPr lang="cs-CZ" sz="1800" i="1" kern="0" dirty="0"/>
              <a:t>RYR 2)</a:t>
            </a:r>
          </a:p>
        </p:txBody>
      </p:sp>
      <p:sp>
        <p:nvSpPr>
          <p:cNvPr id="13" name="Zástupný symbol pro obsah 3">
            <a:extLst>
              <a:ext uri="{FF2B5EF4-FFF2-40B4-BE49-F238E27FC236}">
                <a16:creationId xmlns:a16="http://schemas.microsoft.com/office/drawing/2014/main" id="{65C04EE3-92D8-4E4B-B610-25520B6F209A}"/>
              </a:ext>
            </a:extLst>
          </p:cNvPr>
          <p:cNvSpPr txBox="1">
            <a:spLocks/>
          </p:cNvSpPr>
          <p:nvPr/>
        </p:nvSpPr>
        <p:spPr bwMode="auto">
          <a:xfrm>
            <a:off x="2796540" y="3918162"/>
            <a:ext cx="5821680" cy="3948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cs-CZ" sz="1800" kern="0" dirty="0"/>
              <a:t>38% úspěšná genetická </a:t>
            </a:r>
            <a:r>
              <a:rPr lang="cs-CZ" sz="1800" kern="0" dirty="0" err="1"/>
              <a:t>stratifikacia</a:t>
            </a:r>
            <a:r>
              <a:rPr lang="cs-CZ" sz="1800" kern="0" dirty="0"/>
              <a:t> (</a:t>
            </a:r>
            <a:r>
              <a:rPr lang="cs-CZ" sz="1800" i="1" kern="0" dirty="0"/>
              <a:t>FLNC, PKP2, DES, DSP, DSC2</a:t>
            </a:r>
            <a:r>
              <a:rPr lang="cs-CZ" sz="1200" i="1" kern="0" dirty="0"/>
              <a:t>)</a:t>
            </a:r>
            <a:endParaRPr lang="cs-CZ" sz="1600" i="1" kern="0" dirty="0"/>
          </a:p>
        </p:txBody>
      </p:sp>
      <p:pic>
        <p:nvPicPr>
          <p:cNvPr id="14" name="Picture 13" descr="Snímek obrazovky 2021-11-05 v 17.02.2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794157"/>
      </p:ext>
    </p:extLst>
  </p:cSld>
  <p:clrMapOvr>
    <a:masterClrMapping/>
  </p:clrMapOvr>
  <p:transition spd="med">
    <p:zoom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47168" y="326205"/>
            <a:ext cx="223651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660066"/>
                </a:solidFill>
              </a:rPr>
              <a:t>ZÁVEROM</a:t>
            </a:r>
          </a:p>
        </p:txBody>
      </p:sp>
      <p:sp>
        <p:nvSpPr>
          <p:cNvPr id="7" name="Rectangle 6"/>
          <p:cNvSpPr/>
          <p:nvPr/>
        </p:nvSpPr>
        <p:spPr>
          <a:xfrm>
            <a:off x="566737" y="1398791"/>
            <a:ext cx="82823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bezodkladné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posúdenie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prítomnosti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organického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ochorenia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srdca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a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odhalenie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odstraniteľnej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príčiny</a:t>
            </a:r>
            <a:endParaRPr lang="cs-CZ" sz="2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6737" y="2664045"/>
            <a:ext cx="83276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v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špecializovanom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cs-CZ" sz="2400" dirty="0">
                <a:solidFill>
                  <a:srgbClr val="008000"/>
                </a:solidFill>
              </a:rPr>
              <a:t>CARDIAC ARREST CENTRE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7002" y="2202380"/>
            <a:ext cx="587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</a:rPr>
              <a:t>KLINICKÝ OUTCOME PACIENTA LEPŠÍ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7002" y="1028135"/>
            <a:ext cx="55198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</a:rPr>
              <a:t>CIEĽOM KOMPLEXNÉHO PRÍSTUPU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577" y="3125710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</a:rPr>
              <a:t>GENETIKA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2439" y="3637910"/>
            <a:ext cx="79365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Doležitý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pilier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komplexnej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dg (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najma</a:t>
            </a:r>
            <a:r>
              <a:rPr lang="cs-CZ" sz="2400" b="1" dirty="0">
                <a:solidFill>
                  <a:schemeClr val="accent5">
                    <a:lumMod val="25000"/>
                  </a:schemeClr>
                </a:solidFill>
              </a:rPr>
              <a:t> u mladých je častá genetická </a:t>
            </a:r>
            <a:r>
              <a:rPr lang="cs-CZ" sz="2400" b="1" dirty="0" err="1">
                <a:solidFill>
                  <a:schemeClr val="accent5">
                    <a:lumMod val="25000"/>
                  </a:schemeClr>
                </a:solidFill>
              </a:rPr>
              <a:t>príčina</a:t>
            </a:r>
            <a:r>
              <a:rPr lang="cs-CZ" sz="2400" b="1">
                <a:solidFill>
                  <a:schemeClr val="accent5">
                    <a:lumMod val="25000"/>
                  </a:schemeClr>
                </a:solidFill>
              </a:rPr>
              <a:t> SCD)</a:t>
            </a:r>
            <a:endParaRPr lang="cs-CZ" sz="2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pic>
        <p:nvPicPr>
          <p:cNvPr id="13" name="Picture 12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03278"/>
      </p:ext>
    </p:extLst>
  </p:cSld>
  <p:clrMapOvr>
    <a:masterClrMapping/>
  </p:clrMapOvr>
  <p:transition spd="med">
    <p:zoom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ek obrazovky 2021-10-02 v 13.18.4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8" y="1369381"/>
            <a:ext cx="6261258" cy="24568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35502" y="3853021"/>
            <a:ext cx="4225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ĎAKUJEM ZA POZORNOSŤ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0538" y="731291"/>
            <a:ext cx="39934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TRÉNING ROBÍ MAJSTRA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538" y="4562715"/>
            <a:ext cx="470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660066"/>
                </a:solidFill>
              </a:rPr>
              <a:t>Lynge</a:t>
            </a:r>
            <a:r>
              <a:rPr lang="en-US" sz="1600" dirty="0">
                <a:solidFill>
                  <a:srgbClr val="660066"/>
                </a:solidFill>
              </a:rPr>
              <a:t> H.T, et all, Denmark, </a:t>
            </a:r>
            <a:r>
              <a:rPr lang="en-US" sz="1600" dirty="0" err="1">
                <a:solidFill>
                  <a:srgbClr val="660066"/>
                </a:solidFill>
              </a:rPr>
              <a:t>july</a:t>
            </a:r>
            <a:r>
              <a:rPr lang="en-US" sz="1600" dirty="0">
                <a:solidFill>
                  <a:srgbClr val="660066"/>
                </a:solidFill>
              </a:rPr>
              <a:t>, 2019 </a:t>
            </a:r>
          </a:p>
        </p:txBody>
      </p:sp>
      <p:pic>
        <p:nvPicPr>
          <p:cNvPr id="6" name="Picture 5" descr="Snímek obrazovky 2021-11-05 v 17.02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50076"/>
            <a:ext cx="888998" cy="54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596797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ChangeAspect="1"/>
          </p:cNvPicPr>
          <p:nvPr/>
        </p:nvPicPr>
        <p:blipFill rotWithShape="1">
          <a:blip r:embed="rId3" cstate="print"/>
          <a:srcRect l="12259" t="10128" r="16887" b="43888"/>
          <a:stretch/>
        </p:blipFill>
        <p:spPr>
          <a:xfrm>
            <a:off x="1032933" y="1068445"/>
            <a:ext cx="7603067" cy="3175516"/>
          </a:xfrm>
          <a:prstGeom prst="rect">
            <a:avLst/>
          </a:prstGeom>
        </p:spPr>
      </p:pic>
      <p:sp>
        <p:nvSpPr>
          <p:cNvPr id="5" name="TextovéPole 5"/>
          <p:cNvSpPr txBox="1"/>
          <p:nvPr/>
        </p:nvSpPr>
        <p:spPr>
          <a:xfrm>
            <a:off x="323528" y="4657297"/>
            <a:ext cx="32411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solidFill>
                  <a:srgbClr val="161645"/>
                </a:solidFill>
              </a:rPr>
              <a:t>Priori et al. 2015 – ESC </a:t>
            </a:r>
            <a:r>
              <a:rPr lang="cs-CZ" sz="1600" dirty="0" err="1">
                <a:solidFill>
                  <a:srgbClr val="161645"/>
                </a:solidFill>
              </a:rPr>
              <a:t>Guidlines</a:t>
            </a:r>
            <a:endParaRPr lang="cs-CZ" sz="1600" dirty="0">
              <a:solidFill>
                <a:srgbClr val="16164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4720" y="417831"/>
            <a:ext cx="2569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TERMINÓLOGIA</a:t>
            </a:r>
          </a:p>
        </p:txBody>
      </p:sp>
      <p:sp>
        <p:nvSpPr>
          <p:cNvPr id="7" name="TextovéPole 2">
            <a:extLst>
              <a:ext uri="{FF2B5EF4-FFF2-40B4-BE49-F238E27FC236}">
                <a16:creationId xmlns:a16="http://schemas.microsoft.com/office/drawing/2014/main" id="{2FB46F93-9147-4FD9-87CC-F1E584E3A66D}"/>
              </a:ext>
            </a:extLst>
          </p:cNvPr>
          <p:cNvSpPr txBox="1"/>
          <p:nvPr/>
        </p:nvSpPr>
        <p:spPr>
          <a:xfrm>
            <a:off x="2353733" y="2104471"/>
            <a:ext cx="6112934" cy="58477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tx1"/>
                </a:solidFill>
              </a:rPr>
              <a:t>Autopsy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findings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abnormal</a:t>
            </a:r>
            <a:r>
              <a:rPr lang="cs-CZ" sz="1600" dirty="0">
                <a:solidFill>
                  <a:schemeClr val="tx1"/>
                </a:solidFill>
              </a:rPr>
              <a:t> but not </a:t>
            </a:r>
            <a:r>
              <a:rPr lang="cs-CZ" sz="1600" dirty="0" err="1">
                <a:solidFill>
                  <a:schemeClr val="tx1"/>
                </a:solidFill>
              </a:rPr>
              <a:t>fulfilling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criteria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for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cardiomyopathies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or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other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diagnoses</a:t>
            </a:r>
            <a:endParaRPr lang="cs-CZ" sz="1600" dirty="0">
              <a:solidFill>
                <a:schemeClr val="tx1"/>
              </a:solidFill>
            </a:endParaRPr>
          </a:p>
        </p:txBody>
      </p:sp>
      <p:pic>
        <p:nvPicPr>
          <p:cNvPr id="2" name="Picture 1" descr="Snímek obrazovky 2021-11-05 v 17.02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5"/>
            <a:ext cx="1329266" cy="8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07550"/>
      </p:ext>
    </p:extLst>
  </p:cSld>
  <p:clrMapOvr>
    <a:masterClrMapping/>
  </p:clrMapOvr>
  <p:transition spd="med"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2964" y="688730"/>
            <a:ext cx="805821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25000"/>
                  </a:schemeClr>
                </a:solidFill>
              </a:rPr>
              <a:t>EPIDÉMIA NÁHLEJ 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</a:rPr>
              <a:t>KARDIALNEJ</a:t>
            </a:r>
            <a:r>
              <a:rPr lang="en-US" sz="3200" b="1" dirty="0">
                <a:solidFill>
                  <a:schemeClr val="accent1">
                    <a:lumMod val="25000"/>
                  </a:schemeClr>
                </a:solidFill>
              </a:rPr>
              <a:t> SMRTI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34"/>
          <a:stretch>
            <a:fillRect/>
          </a:stretch>
        </p:blipFill>
        <p:spPr bwMode="auto">
          <a:xfrm>
            <a:off x="245103" y="1855807"/>
            <a:ext cx="3297745" cy="2783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245102" y="1878900"/>
            <a:ext cx="2029786" cy="323850"/>
          </a:xfrm>
          <a:prstGeom prst="rect">
            <a:avLst/>
          </a:prstGeom>
          <a:solidFill>
            <a:srgbClr val="CC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GB" b="1" dirty="0">
                <a:solidFill>
                  <a:srgbClr val="660066"/>
                </a:solidFill>
                <a:cs typeface="+mn-cs"/>
              </a:rPr>
              <a:t>NSS v </a:t>
            </a:r>
            <a:r>
              <a:rPr lang="en-GB" b="1" dirty="0" err="1">
                <a:solidFill>
                  <a:srgbClr val="660066"/>
                </a:solidFill>
                <a:cs typeface="+mn-cs"/>
              </a:rPr>
              <a:t>Evrope</a:t>
            </a:r>
            <a:endParaRPr lang="en-US" sz="1800" b="1" dirty="0">
              <a:solidFill>
                <a:srgbClr val="660066"/>
              </a:solidFill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67284" y="2311758"/>
            <a:ext cx="45538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62000">
              <a:buClr>
                <a:srgbClr val="EA8B00"/>
              </a:buClr>
              <a:buSzPct val="130000"/>
              <a:defRPr/>
            </a:pPr>
            <a:r>
              <a:rPr lang="it-IT" sz="2400" b="1" dirty="0">
                <a:solidFill>
                  <a:schemeClr val="accent5">
                    <a:lumMod val="25000"/>
                  </a:schemeClr>
                </a:solidFill>
              </a:rPr>
              <a:t>15-159 SCD </a:t>
            </a:r>
            <a:r>
              <a:rPr lang="it-IT" sz="2400" b="1" dirty="0" err="1">
                <a:solidFill>
                  <a:schemeClr val="accent5">
                    <a:lumMod val="25000"/>
                  </a:schemeClr>
                </a:solidFill>
              </a:rPr>
              <a:t>na</a:t>
            </a:r>
            <a:r>
              <a:rPr lang="it-IT" sz="2400" b="1" dirty="0">
                <a:solidFill>
                  <a:schemeClr val="accent5">
                    <a:lumMod val="25000"/>
                  </a:schemeClr>
                </a:solidFill>
              </a:rPr>
              <a:t> 100,000 </a:t>
            </a:r>
            <a:r>
              <a:rPr lang="it-IT" sz="2400" b="1" dirty="0" err="1">
                <a:solidFill>
                  <a:schemeClr val="accent5">
                    <a:lumMod val="25000"/>
                  </a:schemeClr>
                </a:solidFill>
              </a:rPr>
              <a:t>obyvatelov</a:t>
            </a:r>
            <a:r>
              <a:rPr lang="it-IT" sz="2400" b="1" dirty="0">
                <a:solidFill>
                  <a:schemeClr val="accent5">
                    <a:lumMod val="25000"/>
                  </a:schemeClr>
                </a:solidFill>
              </a:rPr>
              <a:t>/ </a:t>
            </a:r>
            <a:r>
              <a:rPr lang="it-IT" sz="2400" b="1" dirty="0" err="1">
                <a:solidFill>
                  <a:schemeClr val="accent5">
                    <a:lumMod val="25000"/>
                  </a:schemeClr>
                </a:solidFill>
              </a:rPr>
              <a:t>ročne</a:t>
            </a:r>
            <a:endParaRPr lang="it-IT" sz="2400" b="1" dirty="0">
              <a:solidFill>
                <a:schemeClr val="accent5">
                  <a:lumMod val="25000"/>
                </a:schemeClr>
              </a:solidFill>
            </a:endParaRPr>
          </a:p>
          <a:p>
            <a:pPr defTabSz="762000">
              <a:buClr>
                <a:srgbClr val="EA8B00"/>
              </a:buClr>
              <a:buSzPct val="130000"/>
              <a:defRPr/>
            </a:pPr>
            <a:endParaRPr lang="it-IT" sz="2400" b="1" dirty="0">
              <a:solidFill>
                <a:schemeClr val="accent5">
                  <a:lumMod val="25000"/>
                </a:schemeClr>
              </a:solidFill>
            </a:endParaRPr>
          </a:p>
          <a:p>
            <a:pPr defTabSz="762000">
              <a:buClr>
                <a:srgbClr val="EA8B00"/>
              </a:buClr>
              <a:buSzPct val="130000"/>
              <a:defRPr/>
            </a:pPr>
            <a:r>
              <a:rPr lang="it-IT" sz="2400" b="1" dirty="0">
                <a:solidFill>
                  <a:schemeClr val="accent5">
                    <a:lumMod val="25000"/>
                  </a:schemeClr>
                </a:solidFill>
              </a:rPr>
              <a:t>6-20% </a:t>
            </a:r>
            <a:r>
              <a:rPr lang="it-IT" sz="2400" b="1" dirty="0" err="1">
                <a:solidFill>
                  <a:schemeClr val="accent5">
                    <a:lumMod val="25000"/>
                  </a:schemeClr>
                </a:solidFill>
              </a:rPr>
              <a:t>všetkych</a:t>
            </a:r>
            <a:r>
              <a:rPr lang="it-IT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accent5">
                    <a:lumMod val="25000"/>
                  </a:schemeClr>
                </a:solidFill>
              </a:rPr>
              <a:t>príčin</a:t>
            </a:r>
            <a:r>
              <a:rPr lang="it-IT" sz="24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it-IT" sz="2400" b="1" dirty="0" err="1">
                <a:solidFill>
                  <a:schemeClr val="accent5">
                    <a:lumMod val="25000"/>
                  </a:schemeClr>
                </a:solidFill>
              </a:rPr>
              <a:t>úmrtí</a:t>
            </a:r>
            <a:endParaRPr lang="it-IT" sz="24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3665" y="1273506"/>
            <a:ext cx="82175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660066"/>
                </a:solidFill>
              </a:rPr>
              <a:t>TRAGÉDIA NÁHLEJ KARDIALNEJ SMRTI</a:t>
            </a:r>
          </a:p>
        </p:txBody>
      </p:sp>
      <p:pic>
        <p:nvPicPr>
          <p:cNvPr id="8" name="Picture 7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5"/>
            <a:ext cx="1312332" cy="63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071210"/>
      </p:ext>
    </p:extLst>
  </p:cSld>
  <p:clrMapOvr>
    <a:masterClrMapping/>
  </p:clrMapOvr>
  <p:transition spd="med"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291" y="1325898"/>
            <a:ext cx="7666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EURÓPA </a:t>
            </a:r>
            <a:r>
              <a:rPr lang="en-US" sz="2400" b="1" dirty="0">
                <a:solidFill>
                  <a:srgbClr val="224B50"/>
                </a:solidFill>
              </a:rPr>
              <a:t>275,000 /ROK  (747 </a:t>
            </a:r>
            <a:r>
              <a:rPr lang="en-US" sz="2400" b="1" dirty="0" err="1">
                <a:solidFill>
                  <a:srgbClr val="224B50"/>
                </a:solidFill>
              </a:rPr>
              <a:t>milionov</a:t>
            </a:r>
            <a:r>
              <a:rPr lang="en-US" sz="2400" b="1" dirty="0">
                <a:solidFill>
                  <a:srgbClr val="224B50"/>
                </a:solidFill>
              </a:rPr>
              <a:t> /r. 2018)</a:t>
            </a:r>
          </a:p>
          <a:p>
            <a:r>
              <a:rPr lang="en-US" sz="2400" b="1" dirty="0">
                <a:solidFill>
                  <a:srgbClr val="224B50"/>
                </a:solidFill>
              </a:rPr>
              <a:t>USA 356, 000 / ROK   (329,5 </a:t>
            </a:r>
            <a:r>
              <a:rPr lang="en-US" sz="2400" b="1" dirty="0" err="1">
                <a:solidFill>
                  <a:srgbClr val="224B50"/>
                </a:solidFill>
              </a:rPr>
              <a:t>milionov</a:t>
            </a:r>
            <a:r>
              <a:rPr lang="en-US" sz="2400" b="1" dirty="0">
                <a:solidFill>
                  <a:srgbClr val="224B50"/>
                </a:solidFill>
              </a:rPr>
              <a:t> /r. 2020)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27201" y="243360"/>
            <a:ext cx="7683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224B50"/>
                </a:solidFill>
              </a:rPr>
              <a:t>OHCA</a:t>
            </a:r>
          </a:p>
          <a:p>
            <a:r>
              <a:rPr lang="en-US" sz="3200" dirty="0">
                <a:solidFill>
                  <a:srgbClr val="660066"/>
                </a:solidFill>
              </a:rPr>
              <a:t>OUT-OF HOSPITAL CARDIAC ARREST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8376" y="2304406"/>
            <a:ext cx="3031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</a:rPr>
              <a:t>EMS treated  OHCA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8189" y="2730750"/>
            <a:ext cx="499367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EURÓPA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34,4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/ 100 tis / ROK</a:t>
            </a:r>
          </a:p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SEV. AMERIKA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53,1 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/100 tis / ROK</a:t>
            </a:r>
          </a:p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ÁZIA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59,4 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/ 100 tis / ROK</a:t>
            </a:r>
          </a:p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AUSTRÁLIA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49,7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 / 100 tis / ROK</a:t>
            </a:r>
          </a:p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ČR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98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/ 100 tis / ROK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59969" y="2323929"/>
            <a:ext cx="2698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660066"/>
                </a:solidFill>
              </a:rPr>
              <a:t>SURVIVAL OHCA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58385" y="2722344"/>
            <a:ext cx="2677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EURÓPA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    7,6 %</a:t>
            </a:r>
          </a:p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SEV.AM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 6,8 %</a:t>
            </a:r>
          </a:p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ÁZIA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3,0 %</a:t>
            </a:r>
          </a:p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AUSTRÁLIA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9,7</a:t>
            </a:r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%</a:t>
            </a:r>
          </a:p>
          <a:p>
            <a:r>
              <a:rPr lang="en-US" sz="2400" dirty="0">
                <a:solidFill>
                  <a:schemeClr val="accent5">
                    <a:lumMod val="25000"/>
                  </a:schemeClr>
                </a:solidFill>
              </a:rPr>
              <a:t>ČR </a:t>
            </a: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16,7 %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5976" y="4669742"/>
            <a:ext cx="456447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Stiles, M.K , et all. , Heart Rhythm 2021, 18: (1)</a:t>
            </a:r>
          </a:p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Skulec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R et all,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Anest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. A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intenz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.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medicinaJ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 2017</a:t>
            </a:r>
          </a:p>
        </p:txBody>
      </p:sp>
      <p:pic>
        <p:nvPicPr>
          <p:cNvPr id="9" name="Picture 8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5"/>
            <a:ext cx="1363132" cy="829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793070"/>
      </p:ext>
    </p:extLst>
  </p:cSld>
  <p:clrMapOvr>
    <a:masterClrMapping/>
  </p:clrMapOvr>
  <p:transition spd="med"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ek obrazovky 2021-10-02 v 12.57.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2" y="1288562"/>
            <a:ext cx="4258732" cy="2926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981" y="4466392"/>
            <a:ext cx="47015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solidFill>
                  <a:srgbClr val="222268"/>
                </a:solidFill>
              </a:rPr>
              <a:t>Lynge</a:t>
            </a:r>
            <a:r>
              <a:rPr lang="en-US" sz="1600" dirty="0">
                <a:solidFill>
                  <a:srgbClr val="222268"/>
                </a:solidFill>
              </a:rPr>
              <a:t> H.T, et all, Denmark, </a:t>
            </a:r>
            <a:r>
              <a:rPr lang="en-US" sz="1600" dirty="0" err="1">
                <a:solidFill>
                  <a:srgbClr val="222268"/>
                </a:solidFill>
              </a:rPr>
              <a:t>july</a:t>
            </a:r>
            <a:r>
              <a:rPr lang="en-US" sz="1600" dirty="0">
                <a:solidFill>
                  <a:srgbClr val="222268"/>
                </a:solidFill>
              </a:rPr>
              <a:t>, 2019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821395"/>
            <a:ext cx="494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25000"/>
                  </a:schemeClr>
                </a:solidFill>
              </a:rPr>
              <a:t>VÝSKYT SD V ZÁVISLOSTI NA VEK</a:t>
            </a:r>
          </a:p>
        </p:txBody>
      </p:sp>
      <p:sp>
        <p:nvSpPr>
          <p:cNvPr id="16" name="Freeform 15"/>
          <p:cNvSpPr/>
          <p:nvPr/>
        </p:nvSpPr>
        <p:spPr>
          <a:xfrm>
            <a:off x="-389869" y="1474829"/>
            <a:ext cx="4907623" cy="2090594"/>
          </a:xfrm>
          <a:custGeom>
            <a:avLst/>
            <a:gdLst>
              <a:gd name="connsiteX0" fmla="*/ 0 w 2049950"/>
              <a:gd name="connsiteY0" fmla="*/ 1142310 h 1142310"/>
              <a:gd name="connsiteX1" fmla="*/ 1180949 w 2049950"/>
              <a:gd name="connsiteY1" fmla="*/ 718908 h 1142310"/>
              <a:gd name="connsiteX2" fmla="*/ 1626591 w 2049950"/>
              <a:gd name="connsiteY2" fmla="*/ 5810 h 1142310"/>
              <a:gd name="connsiteX3" fmla="*/ 2049950 w 2049950"/>
              <a:gd name="connsiteY3" fmla="*/ 362359 h 1142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9950" h="1142310">
                <a:moveTo>
                  <a:pt x="0" y="1142310"/>
                </a:moveTo>
                <a:cubicBezTo>
                  <a:pt x="454925" y="1025317"/>
                  <a:pt x="909850" y="908325"/>
                  <a:pt x="1180949" y="718908"/>
                </a:cubicBezTo>
                <a:cubicBezTo>
                  <a:pt x="1452048" y="529491"/>
                  <a:pt x="1481757" y="65235"/>
                  <a:pt x="1626591" y="5810"/>
                </a:cubicBezTo>
                <a:cubicBezTo>
                  <a:pt x="1771425" y="-53615"/>
                  <a:pt x="2049950" y="362359"/>
                  <a:pt x="2049950" y="362359"/>
                </a:cubicBezTo>
              </a:path>
            </a:pathLst>
          </a:custGeom>
          <a:ln w="762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6"/>
            <a:ext cx="1346199" cy="697766"/>
          </a:xfrm>
          <a:prstGeom prst="rect">
            <a:avLst/>
          </a:prstGeom>
        </p:spPr>
      </p:pic>
      <p:pic>
        <p:nvPicPr>
          <p:cNvPr id="7" name="Picture 6" descr="Snímek obrazovky 2021-10-02 v 13.32.4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33" y="1221505"/>
            <a:ext cx="4453468" cy="299331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7754" y="753402"/>
            <a:ext cx="49502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25000"/>
                  </a:schemeClr>
                </a:solidFill>
              </a:rPr>
              <a:t>VÝSKYT SD V ZÁVISLOSTI NA POHLAVIE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10981" y="4804946"/>
            <a:ext cx="45265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Wong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Ch</a:t>
            </a: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, X, Heart, Lung and Circulation, 2019,  </a:t>
            </a:r>
          </a:p>
        </p:txBody>
      </p:sp>
    </p:spTree>
    <p:extLst>
      <p:ext uri="{BB962C8B-B14F-4D97-AF65-F5344CB8AC3E}">
        <p14:creationId xmlns:p14="http://schemas.microsoft.com/office/powerpoint/2010/main" val="365843729"/>
      </p:ext>
    </p:extLst>
  </p:cSld>
  <p:clrMapOvr>
    <a:masterClrMapping/>
  </p:clrMapOvr>
  <p:transition spd="med"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ek obrazovky 2021-10-02 v 13.10.0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436" y="625185"/>
            <a:ext cx="7227744" cy="35531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5976" y="4542784"/>
            <a:ext cx="44838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Stiles, M.K , et all. , Heart Rhythm 2021, 18: (1)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557052" y="1387200"/>
            <a:ext cx="8364129" cy="2540413"/>
          </a:xfrm>
          <a:prstGeom prst="line">
            <a:avLst/>
          </a:prstGeom>
          <a:ln w="76200" cmpd="sng">
            <a:solidFill>
              <a:srgbClr val="66006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Oval 8"/>
          <p:cNvSpPr/>
          <p:nvPr/>
        </p:nvSpPr>
        <p:spPr>
          <a:xfrm>
            <a:off x="557052" y="3297309"/>
            <a:ext cx="1537461" cy="1069648"/>
          </a:xfrm>
          <a:prstGeom prst="ellipse">
            <a:avLst/>
          </a:prstGeom>
          <a:solidFill>
            <a:srgbClr val="8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SADS</a:t>
            </a:r>
          </a:p>
        </p:txBody>
      </p:sp>
      <p:sp>
        <p:nvSpPr>
          <p:cNvPr id="10" name="Oval 9"/>
          <p:cNvSpPr/>
          <p:nvPr/>
        </p:nvSpPr>
        <p:spPr>
          <a:xfrm>
            <a:off x="6814736" y="317552"/>
            <a:ext cx="1537461" cy="1069648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ICHS</a:t>
            </a:r>
          </a:p>
        </p:txBody>
      </p:sp>
      <p:sp>
        <p:nvSpPr>
          <p:cNvPr id="11" name="Oval 10"/>
          <p:cNvSpPr/>
          <p:nvPr/>
        </p:nvSpPr>
        <p:spPr>
          <a:xfrm>
            <a:off x="1002692" y="625185"/>
            <a:ext cx="1381488" cy="818949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FFFF"/>
                </a:solidFill>
              </a:rPr>
              <a:t>KMP</a:t>
            </a:r>
          </a:p>
        </p:txBody>
      </p:sp>
      <p:pic>
        <p:nvPicPr>
          <p:cNvPr id="8" name="Picture 7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6"/>
            <a:ext cx="994225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63293"/>
      </p:ext>
    </p:extLst>
  </p:cSld>
  <p:clrMapOvr>
    <a:masterClrMapping/>
  </p:clrMapOvr>
  <p:transition spd="med"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ímek obrazovky 2017-08-12 v 0.06.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587" y="1012645"/>
            <a:ext cx="8236354" cy="265143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158" y="4804946"/>
            <a:ext cx="57468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 err="1">
                <a:solidFill>
                  <a:srgbClr val="660066"/>
                </a:solidFill>
              </a:rPr>
              <a:t>Hayashi</a:t>
            </a:r>
            <a:r>
              <a:rPr lang="it-IT" sz="1600" dirty="0">
                <a:solidFill>
                  <a:srgbClr val="660066"/>
                </a:solidFill>
              </a:rPr>
              <a:t> M, et al. </a:t>
            </a:r>
            <a:r>
              <a:rPr lang="it-IT" sz="1600" dirty="0" err="1">
                <a:solidFill>
                  <a:srgbClr val="660066"/>
                </a:solidFill>
              </a:rPr>
              <a:t>Circ</a:t>
            </a:r>
            <a:r>
              <a:rPr lang="it-IT" sz="1600" dirty="0">
                <a:solidFill>
                  <a:srgbClr val="660066"/>
                </a:solidFill>
              </a:rPr>
              <a:t> Res. 2015 </a:t>
            </a:r>
            <a:r>
              <a:rPr lang="it-IT" sz="1600" dirty="0" err="1">
                <a:solidFill>
                  <a:srgbClr val="660066"/>
                </a:solidFill>
              </a:rPr>
              <a:t>June</a:t>
            </a:r>
            <a:r>
              <a:rPr lang="it-IT" sz="1600" dirty="0">
                <a:solidFill>
                  <a:srgbClr val="660066"/>
                </a:solidFill>
              </a:rPr>
              <a:t> 5; 116(12): 1887–1906</a:t>
            </a:r>
            <a:endParaRPr lang="en-US" sz="1600" dirty="0">
              <a:solidFill>
                <a:srgbClr val="660066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-135467" y="1012646"/>
            <a:ext cx="2873443" cy="1217444"/>
          </a:xfrm>
          <a:prstGeom prst="ellips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24B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1659" y="3664083"/>
            <a:ext cx="2683942" cy="120032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4B50"/>
                </a:solidFill>
              </a:rPr>
              <a:t>IAS</a:t>
            </a:r>
          </a:p>
          <a:p>
            <a:r>
              <a:rPr lang="en-US" b="1" dirty="0">
                <a:solidFill>
                  <a:srgbClr val="224B50"/>
                </a:solidFill>
              </a:rPr>
              <a:t>1-2% </a:t>
            </a:r>
            <a:r>
              <a:rPr lang="en-US" b="1" dirty="0" err="1">
                <a:solidFill>
                  <a:srgbClr val="224B50"/>
                </a:solidFill>
              </a:rPr>
              <a:t>Západné</a:t>
            </a:r>
            <a:r>
              <a:rPr lang="en-US" b="1" dirty="0">
                <a:solidFill>
                  <a:srgbClr val="224B50"/>
                </a:solidFill>
              </a:rPr>
              <a:t> </a:t>
            </a:r>
            <a:r>
              <a:rPr lang="en-US" b="1" dirty="0" err="1">
                <a:solidFill>
                  <a:srgbClr val="224B50"/>
                </a:solidFill>
              </a:rPr>
              <a:t>krajiny</a:t>
            </a:r>
            <a:endParaRPr lang="en-US" b="1" dirty="0">
              <a:solidFill>
                <a:srgbClr val="224B50"/>
              </a:solidFill>
            </a:endParaRPr>
          </a:p>
          <a:p>
            <a:r>
              <a:rPr lang="en-US" b="1" dirty="0">
                <a:solidFill>
                  <a:srgbClr val="224B50"/>
                </a:solidFill>
              </a:rPr>
              <a:t>10% </a:t>
            </a:r>
            <a:r>
              <a:rPr lang="en-US" b="1" dirty="0" err="1">
                <a:solidFill>
                  <a:srgbClr val="224B50"/>
                </a:solidFill>
              </a:rPr>
              <a:t>Japonsko</a:t>
            </a:r>
            <a:endParaRPr lang="en-US" b="1" dirty="0">
              <a:solidFill>
                <a:srgbClr val="224B50"/>
              </a:solidFill>
            </a:endParaRPr>
          </a:p>
          <a:p>
            <a:endParaRPr lang="en-US" b="1" dirty="0">
              <a:solidFill>
                <a:srgbClr val="224B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28270" y="3664083"/>
            <a:ext cx="2387599" cy="120032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4B50"/>
                </a:solidFill>
              </a:rPr>
              <a:t>ICHS</a:t>
            </a:r>
          </a:p>
          <a:p>
            <a:r>
              <a:rPr lang="en-US" b="1" dirty="0">
                <a:solidFill>
                  <a:srgbClr val="224B50"/>
                </a:solidFill>
              </a:rPr>
              <a:t>75% </a:t>
            </a:r>
            <a:r>
              <a:rPr lang="en-US" b="1" dirty="0" err="1">
                <a:solidFill>
                  <a:srgbClr val="224B50"/>
                </a:solidFill>
              </a:rPr>
              <a:t>Západné</a:t>
            </a:r>
            <a:r>
              <a:rPr lang="en-US" b="1" dirty="0">
                <a:solidFill>
                  <a:srgbClr val="224B50"/>
                </a:solidFill>
              </a:rPr>
              <a:t> </a:t>
            </a:r>
            <a:r>
              <a:rPr lang="en-US" b="1" dirty="0" err="1">
                <a:solidFill>
                  <a:srgbClr val="224B50"/>
                </a:solidFill>
              </a:rPr>
              <a:t>krajiny</a:t>
            </a:r>
            <a:endParaRPr lang="en-US" b="1" dirty="0">
              <a:solidFill>
                <a:srgbClr val="224B50"/>
              </a:solidFill>
            </a:endParaRPr>
          </a:p>
          <a:p>
            <a:r>
              <a:rPr lang="en-US" b="1" dirty="0">
                <a:solidFill>
                  <a:srgbClr val="224B50"/>
                </a:solidFill>
              </a:rPr>
              <a:t>50-60% </a:t>
            </a:r>
            <a:r>
              <a:rPr lang="en-US" b="1" dirty="0" err="1">
                <a:solidFill>
                  <a:srgbClr val="224B50"/>
                </a:solidFill>
              </a:rPr>
              <a:t>Japonsko</a:t>
            </a:r>
            <a:endParaRPr lang="en-US" b="1" dirty="0">
              <a:solidFill>
                <a:srgbClr val="224B5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27388" y="1012646"/>
            <a:ext cx="2640561" cy="1014136"/>
          </a:xfrm>
          <a:prstGeom prst="ellips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flipV="1">
            <a:off x="22159" y="2026783"/>
            <a:ext cx="2105323" cy="800099"/>
          </a:xfrm>
          <a:prstGeom prst="ellipse">
            <a:avLst/>
          </a:prstGeom>
          <a:noFill/>
          <a:ln w="28575" cmpd="sng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115735" y="3674109"/>
            <a:ext cx="2726267" cy="1200329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224B50"/>
                </a:solidFill>
              </a:rPr>
              <a:t>KMP</a:t>
            </a:r>
          </a:p>
          <a:p>
            <a:r>
              <a:rPr lang="en-US" b="1" dirty="0">
                <a:solidFill>
                  <a:srgbClr val="224B50"/>
                </a:solidFill>
              </a:rPr>
              <a:t>10-15% </a:t>
            </a:r>
            <a:r>
              <a:rPr lang="en-US" b="1" dirty="0" err="1">
                <a:solidFill>
                  <a:srgbClr val="224B50"/>
                </a:solidFill>
              </a:rPr>
              <a:t>Západné</a:t>
            </a:r>
            <a:r>
              <a:rPr lang="en-US" b="1" dirty="0">
                <a:solidFill>
                  <a:srgbClr val="224B50"/>
                </a:solidFill>
              </a:rPr>
              <a:t> </a:t>
            </a:r>
            <a:r>
              <a:rPr lang="en-US" b="1" dirty="0" err="1">
                <a:solidFill>
                  <a:srgbClr val="224B50"/>
                </a:solidFill>
              </a:rPr>
              <a:t>krajiny</a:t>
            </a:r>
            <a:endParaRPr lang="en-US" b="1" dirty="0">
              <a:solidFill>
                <a:srgbClr val="224B50"/>
              </a:solidFill>
            </a:endParaRPr>
          </a:p>
          <a:p>
            <a:r>
              <a:rPr lang="en-US" b="1" dirty="0">
                <a:solidFill>
                  <a:srgbClr val="224B50"/>
                </a:solidFill>
              </a:rPr>
              <a:t>30-35% </a:t>
            </a:r>
            <a:r>
              <a:rPr lang="en-US" b="1" dirty="0" err="1">
                <a:solidFill>
                  <a:srgbClr val="224B50"/>
                </a:solidFill>
              </a:rPr>
              <a:t>Japonsko</a:t>
            </a:r>
            <a:endParaRPr lang="en-US" b="1" dirty="0">
              <a:solidFill>
                <a:srgbClr val="224B5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63606" y="269281"/>
            <a:ext cx="62043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REGIONÁLNÉ ROZDIELY V PRÍČINE SCD</a:t>
            </a:r>
          </a:p>
        </p:txBody>
      </p:sp>
      <p:pic>
        <p:nvPicPr>
          <p:cNvPr id="13" name="Picture 12" descr="Snímek obrazovky 2021-11-05 v 17.02.25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1" y="50076"/>
            <a:ext cx="1346199" cy="69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2681"/>
      </p:ext>
    </p:extLst>
  </p:cSld>
  <p:clrMapOvr>
    <a:masterClrMapping/>
  </p:clrMapOvr>
  <p:transition spd="med">
    <p:zoom/>
  </p:transition>
</p:sld>
</file>

<file path=ppt/theme/theme1.xml><?xml version="1.0" encoding="utf-8"?>
<a:theme xmlns:a="http://schemas.openxmlformats.org/drawingml/2006/main" name="IKEM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487</TotalTime>
  <Words>1339</Words>
  <Application>Microsoft Office PowerPoint</Application>
  <PresentationFormat>On-screen Show (16:9)</PresentationFormat>
  <Paragraphs>278</Paragraphs>
  <Slides>38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Wingdings</vt:lpstr>
      <vt:lpstr>IKEM</vt:lpstr>
      <vt:lpstr>PREŽITÁ SRDCOVÁ ZÁSTAVA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ČASTÝ KĽÚČ k DIAGNÓZE</vt:lpstr>
      <vt:lpstr>PowerPoint Presentation</vt:lpstr>
      <vt:lpstr>PowerPoint Presentation</vt:lpstr>
      <vt:lpstr>PowerPoint Presentation</vt:lpstr>
      <vt:lpstr>PowerPoint Presentation</vt:lpstr>
      <vt:lpstr>RÝCHLA ORIENTÁCIA I PRESNÉ URČENIE CHARAKTERU A ROZSAHU KMP</vt:lpstr>
      <vt:lpstr>PowerPoint Presentation</vt:lpstr>
      <vt:lpstr>PowerPoint Presentation</vt:lpstr>
      <vt:lpstr>PowerPoint Presentation</vt:lpstr>
      <vt:lpstr>PowerPoint Presentation</vt:lpstr>
      <vt:lpstr>PROVOKAČNÉ TESTY, ELEKTROFYZIOLÓGIA</vt:lpstr>
      <vt:lpstr>PowerPoint Presentation</vt:lpstr>
      <vt:lpstr>PowerPoint Presentation</vt:lpstr>
      <vt:lpstr>PowerPoint Presentation</vt:lpstr>
      <vt:lpstr>Ergometria ako provokačný test u ICHS, kanalopatií</vt:lpstr>
      <vt:lpstr>Liekové provokačné testy</vt:lpstr>
      <vt:lpstr>NEODMYSLITEĽNÁ SÚČASŤ KOMPLEXNÉHO PRÍSTUPU v DIAGNOSTIKE</vt:lpstr>
      <vt:lpstr>Klinickogenetické vyšetrenie</vt:lpstr>
      <vt:lpstr>PowerPoint Presentation</vt:lpstr>
      <vt:lpstr>CARDIAC ARREST CENTRUM</vt:lpstr>
      <vt:lpstr>Projekt vyšetřovania pacientov po KPCR v IKEM gr. nr. NV18-02-00237</vt:lpstr>
      <vt:lpstr>PowerPoint Presentation</vt:lpstr>
      <vt:lpstr>PowerPoint Presentation</vt:lpstr>
    </vt:vector>
  </TitlesOfParts>
  <Company>ikem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PREŽITÁ ZÁSTAVA SRDCA</dc:title>
  <dc:creator>yana haskova</dc:creator>
  <cp:lastModifiedBy>GT3</cp:lastModifiedBy>
  <cp:revision>206</cp:revision>
  <dcterms:created xsi:type="dcterms:W3CDTF">2021-10-02T09:51:50Z</dcterms:created>
  <dcterms:modified xsi:type="dcterms:W3CDTF">2021-11-08T09:51:49Z</dcterms:modified>
</cp:coreProperties>
</file>