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2" r:id="rId4"/>
    <p:sldId id="274" r:id="rId5"/>
    <p:sldId id="273" r:id="rId6"/>
    <p:sldId id="260" r:id="rId7"/>
    <p:sldId id="262" r:id="rId8"/>
    <p:sldId id="263" r:id="rId9"/>
    <p:sldId id="275" r:id="rId10"/>
    <p:sldId id="276" r:id="rId11"/>
    <p:sldId id="277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1" autoAdjust="0"/>
    <p:restoredTop sz="92750" autoAdjust="0"/>
  </p:normalViewPr>
  <p:slideViewPr>
    <p:cSldViewPr snapToGrid="0">
      <p:cViewPr varScale="1">
        <p:scale>
          <a:sx n="59" d="100"/>
          <a:sy n="59" d="100"/>
        </p:scale>
        <p:origin x="8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9C7D0-2B7C-4BC9-98AF-6394C60714C5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B9B97-4045-48A0-BB02-05434807EF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501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B9B97-4045-48A0-BB02-05434807EF8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780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Výkony  od15.2.2018  do 25.10.2018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B9B97-4045-48A0-BB02-05434807EF8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424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831945-083F-4F16-B4BD-C5A7DAB41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2C0C54-216F-4501-9046-07F640A99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F34AFD-6DA9-4955-8367-CBAA8B8A8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9A8E-2F53-4915-84AD-4BF82946E507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F40F84-53D9-40B3-9772-3AF7AD853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A991F7-9BA5-4336-AA24-5437C9E4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94D1-6CC3-41F5-B27A-BC2460EC73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1338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4BE576-7058-4E4B-A6BA-6803B26F2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AC236A5-7011-47EB-8054-0D8FBA0E10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27F750-BA90-468B-8A93-E45AF678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9A8E-2F53-4915-84AD-4BF82946E507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E50244-3DB7-484A-AC20-0C304718B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593B35-8714-43DC-BD72-CF1CD1EC5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94D1-6CC3-41F5-B27A-BC2460EC73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51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053BA8D-9E1A-4ED7-AD05-93B403FA0A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C07A31A-EF64-46B6-BF2F-088ACB24E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EF7A94-6608-4548-9B88-D53CE9444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9A8E-2F53-4915-84AD-4BF82946E507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8F613B4-3ABE-4B6E-8C6A-3C6F1156C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FF325B-ED95-4074-8216-E0C027E13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94D1-6CC3-41F5-B27A-BC2460EC73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97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DCD6E-54AC-40C8-BF49-46BEF68EB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0BAE27-AA32-42FD-8510-1FBF3BA9D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565E6E-B81F-423A-A5B6-0975FE8F7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9A8E-2F53-4915-84AD-4BF82946E507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309160-333D-484D-A8AA-A5ABCE760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DD8B63-9D98-48D6-9BF8-E8A7F10B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94D1-6CC3-41F5-B27A-BC2460EC73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69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AAB37-A210-43AD-B510-63AD07196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6BA74CC-7A3B-4893-9787-EC3A08953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6B2E54-58F5-44C7-A2B2-A40536836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9A8E-2F53-4915-84AD-4BF82946E507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F5307C-A04C-4F70-9583-BF2C7A54C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F8FC06-084D-44DD-93C8-BD0FCD9BF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94D1-6CC3-41F5-B27A-BC2460EC73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4697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8206A7-678C-443C-8B16-7ED57BBB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17106B-3D78-4138-A45C-CE75E34EF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B88F6D4-1171-4693-9E91-7CC9FBC91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59AC2F6-D3B9-446F-9D65-FAF14FA9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9A8E-2F53-4915-84AD-4BF82946E507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E0C8F36-4516-4CD8-82C5-16C03D25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075DED-F248-4668-BEC8-6A627EFD6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94D1-6CC3-41F5-B27A-BC2460EC73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593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13C4A3-3E58-414F-B4A0-DA1C3CFAD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8062E39-7EDC-4118-87D3-864162082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BF2C3B1-5E69-4809-8D40-15E90768A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5EE703-D9BB-4ED5-A39C-1F7863E55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BE37D8A-FD57-45EC-9259-0B6BA3612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BF8F2C7-B2F0-4167-AC5A-1B823B7BA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9A8E-2F53-4915-84AD-4BF82946E507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2BD7BDE-284A-41FD-AB96-7CA153B1B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FDBCE72-4ED4-4BFF-915C-A37907BC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94D1-6CC3-41F5-B27A-BC2460EC73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020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AA4B7-9D56-4CC5-A13B-1E8DE8ED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A1A222F-2B33-411B-8E55-65F4B2373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9A8E-2F53-4915-84AD-4BF82946E507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0E71E9D-2276-4941-BA21-4CD023044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E8FF2E-8900-4D94-ADF7-0FC2E31BF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94D1-6CC3-41F5-B27A-BC2460EC73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513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1593711-0635-467C-83AE-FBF2609C4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9A8E-2F53-4915-84AD-4BF82946E507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F99AA02-595B-4C51-9563-6BE27A1C3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3C56B7C-964D-434C-899D-E2ADBFC0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94D1-6CC3-41F5-B27A-BC2460EC73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951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508D15-CC09-4AE4-A674-7F932FAD5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7F21FD-2C72-440E-8866-A8A878E4B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EB14902-7F17-48E7-A406-BB2196776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B6DAFD-3AB7-4E28-9AF4-7F801626B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9A8E-2F53-4915-84AD-4BF82946E507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AF8EC8F-1C88-493B-AC4B-7A99EDC72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9CC3B8-2EFB-47B1-8339-854617FD0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94D1-6CC3-41F5-B27A-BC2460EC73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94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91B896-03BB-4E9F-95FD-75C68FD23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A49EDE9-5A59-452D-800F-FF6421CFA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1C84F58-A922-4011-B14A-978F67341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E75BC6F-D16E-4E2F-8E9E-24226D28D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9A8E-2F53-4915-84AD-4BF82946E507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AE0420-37D1-4C03-9CCF-5577F6FB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0F50B51-D650-463B-B7FD-962E57B0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94D1-6CC3-41F5-B27A-BC2460EC73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399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8BF1FA9-22B8-4657-AB42-D16524309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6E34F96-F22F-4CDF-8971-369D07FB3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008C9E-1595-4E7F-AEC0-FB6AA9A10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A9A8E-2F53-4915-84AD-4BF82946E507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0CD0AC-61BE-41EF-A2FE-9791DAE27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03721B-CD85-4EAD-A37E-DB20E0BBE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194D1-6CC3-41F5-B27A-BC2460EC73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810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B2AF07-89E2-4588-B790-9F4E1F3B3B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</a:t>
            </a:r>
            <a:r>
              <a:rPr lang="cs-CZ" b="1" dirty="0" err="1">
                <a:solidFill>
                  <a:schemeClr val="accent1"/>
                </a:solidFill>
              </a:rPr>
              <a:t>řetí</a:t>
            </a:r>
            <a:r>
              <a:rPr lang="cs-CZ" b="1" dirty="0">
                <a:solidFill>
                  <a:schemeClr val="accent1"/>
                </a:solidFill>
              </a:rPr>
              <a:t> generace </a:t>
            </a:r>
            <a:r>
              <a:rPr lang="cs-CZ" b="1" dirty="0" err="1">
                <a:solidFill>
                  <a:schemeClr val="accent1"/>
                </a:solidFill>
              </a:rPr>
              <a:t>laserbalonu</a:t>
            </a:r>
            <a:br>
              <a:rPr lang="cs-CZ" b="1" dirty="0">
                <a:solidFill>
                  <a:schemeClr val="accent1"/>
                </a:solidFill>
              </a:rPr>
            </a:br>
            <a:r>
              <a:rPr lang="cs-CZ" b="1" dirty="0" err="1">
                <a:solidFill>
                  <a:schemeClr val="accent1"/>
                </a:solidFill>
              </a:rPr>
              <a:t>HeartLight</a:t>
            </a:r>
            <a:r>
              <a:rPr lang="cs-CZ" b="1" dirty="0">
                <a:solidFill>
                  <a:schemeClr val="accent1"/>
                </a:solidFill>
              </a:rPr>
              <a:t> X3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9268173-5789-4D49-B22C-CC1A905311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M. Hrachovina</a:t>
            </a:r>
            <a:r>
              <a:rPr lang="cs-CZ" baseline="30000" dirty="0"/>
              <a:t>1</a:t>
            </a:r>
            <a:r>
              <a:rPr lang="cs-CZ" dirty="0"/>
              <a:t>, P. Neužil</a:t>
            </a:r>
            <a:r>
              <a:rPr lang="cs-CZ" baseline="30000" dirty="0"/>
              <a:t>1</a:t>
            </a:r>
            <a:r>
              <a:rPr lang="cs-CZ" dirty="0"/>
              <a:t>, J. Petrů</a:t>
            </a:r>
            <a:r>
              <a:rPr lang="cs-CZ" baseline="30000" dirty="0"/>
              <a:t>1</a:t>
            </a:r>
            <a:r>
              <a:rPr lang="cs-CZ" dirty="0"/>
              <a:t>, M. Funasako</a:t>
            </a:r>
            <a:r>
              <a:rPr lang="cs-CZ" baseline="30000" dirty="0"/>
              <a:t>1</a:t>
            </a:r>
            <a:r>
              <a:rPr lang="cs-CZ" dirty="0"/>
              <a:t>, M. Mudroch</a:t>
            </a:r>
            <a:r>
              <a:rPr lang="cs-CZ" baseline="30000" dirty="0"/>
              <a:t>1</a:t>
            </a:r>
            <a:endParaRPr lang="cs-CZ" dirty="0"/>
          </a:p>
          <a:p>
            <a:endParaRPr lang="cs-CZ" dirty="0"/>
          </a:p>
          <a:p>
            <a:r>
              <a:rPr lang="cs-CZ" baseline="30000" dirty="0"/>
              <a:t>1</a:t>
            </a:r>
            <a:r>
              <a:rPr lang="cs-CZ" dirty="0"/>
              <a:t> Kardiologické oddělení Nemocnice Na Homolce, Praha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30EC33-EC2D-435E-AA0C-92C55ED68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6" t="44593" r="71834" b="36000"/>
          <a:stretch/>
        </p:blipFill>
        <p:spPr>
          <a:xfrm>
            <a:off x="733318" y="5300120"/>
            <a:ext cx="1463040" cy="13309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1C353A4-3E08-4C92-ABA2-02D11AAA3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99" t="44964" r="52584" b="33703"/>
          <a:stretch/>
        </p:blipFill>
        <p:spPr>
          <a:xfrm>
            <a:off x="10140251" y="5396201"/>
            <a:ext cx="1463040" cy="1138798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B8D2373B-3BF4-4EE9-A9C4-CDF2D00A2F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17745" r="57812" b="19175"/>
          <a:stretch/>
        </p:blipFill>
        <p:spPr>
          <a:xfrm>
            <a:off x="4871357" y="5258650"/>
            <a:ext cx="2449286" cy="12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73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968AF3-DD64-4369-BFFB-4504A8680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/>
                </a:solidFill>
              </a:rPr>
              <a:t>Je to rychlejší? </a:t>
            </a:r>
            <a:r>
              <a:rPr lang="cs-CZ" sz="3200" b="1" dirty="0">
                <a:solidFill>
                  <a:schemeClr val="accent1"/>
                </a:solidFill>
              </a:rPr>
              <a:t>(běžný provoz, NNH 2020)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3619C4E-3081-4EB9-B005-5D1CD42D4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99" t="44964" r="52584" b="33703"/>
          <a:stretch/>
        </p:blipFill>
        <p:spPr>
          <a:xfrm>
            <a:off x="11061468" y="110080"/>
            <a:ext cx="1030604" cy="80219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5226578-08E3-4CB4-A66E-CE9AFECF9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44" y="1945733"/>
            <a:ext cx="11441111" cy="403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6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968AF3-DD64-4369-BFFB-4504A8680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/>
                </a:solidFill>
              </a:rPr>
              <a:t>Je to rychlejší? </a:t>
            </a:r>
            <a:r>
              <a:rPr lang="cs-CZ" sz="3200" b="1" dirty="0">
                <a:solidFill>
                  <a:schemeClr val="accent1"/>
                </a:solidFill>
              </a:rPr>
              <a:t>(běžný provoz, NNH 2020)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3619C4E-3081-4EB9-B005-5D1CD42D4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99" t="44964" r="52584" b="33703"/>
          <a:stretch/>
        </p:blipFill>
        <p:spPr>
          <a:xfrm>
            <a:off x="11061468" y="110080"/>
            <a:ext cx="1030604" cy="802199"/>
          </a:xfrm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9D27427-0B5F-4CED-A937-C7359E4B4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14" y="1642067"/>
            <a:ext cx="10515600" cy="607332"/>
          </a:xfrm>
        </p:spPr>
        <p:txBody>
          <a:bodyPr/>
          <a:lstStyle/>
          <a:p>
            <a:r>
              <a:rPr lang="cs-CZ" dirty="0"/>
              <a:t>Na jakou část plochy lézí se použil RAPID mode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B9126DB-AF8C-4625-8736-1526966B1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06" y="2249399"/>
            <a:ext cx="11925587" cy="407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06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8650EE-8CC0-46DD-A418-BDC84BE48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/>
                </a:solidFill>
              </a:rPr>
              <a:t>Plusy a mínusy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9DC68E-C6CE-4020-AD2A-ECF2F805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841669"/>
            <a:ext cx="4484914" cy="4351338"/>
          </a:xfrm>
        </p:spPr>
        <p:txBody>
          <a:bodyPr>
            <a:normAutofit/>
          </a:bodyPr>
          <a:lstStyle/>
          <a:p>
            <a:r>
              <a:rPr lang="cs-CZ" dirty="0"/>
              <a:t>Subjektivně nejlepší balónková metoda pro IPV</a:t>
            </a:r>
          </a:p>
          <a:p>
            <a:r>
              <a:rPr lang="cs-CZ" dirty="0"/>
              <a:t>Kontrola pozice léze</a:t>
            </a:r>
          </a:p>
          <a:p>
            <a:r>
              <a:rPr lang="cs-CZ" dirty="0"/>
              <a:t>Kontrola dávkování energie podle polohy/typu tkáně</a:t>
            </a:r>
          </a:p>
          <a:p>
            <a:r>
              <a:rPr lang="cs-CZ" dirty="0"/>
              <a:t>Opravdu rychlé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BD04E1-8D59-42E7-AD4A-9BD1712A2C07}"/>
              </a:ext>
            </a:extLst>
          </p:cNvPr>
          <p:cNvSpPr txBox="1"/>
          <p:nvPr/>
        </p:nvSpPr>
        <p:spPr>
          <a:xfrm>
            <a:off x="2188028" y="1222458"/>
            <a:ext cx="6531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800" b="1" baseline="44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103E224-151B-457A-B074-1C83C5B26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99" t="44964" r="52584" b="33703"/>
          <a:stretch/>
        </p:blipFill>
        <p:spPr>
          <a:xfrm>
            <a:off x="11061468" y="110080"/>
            <a:ext cx="1030604" cy="802199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8C641ED1-426F-4A5E-97E9-20733D29FEC1}"/>
              </a:ext>
            </a:extLst>
          </p:cNvPr>
          <p:cNvSpPr txBox="1">
            <a:spLocks/>
          </p:cNvSpPr>
          <p:nvPr/>
        </p:nvSpPr>
        <p:spPr>
          <a:xfrm>
            <a:off x="6576554" y="1945733"/>
            <a:ext cx="4777246" cy="2538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Pouze IPV, vhodná anatomie</a:t>
            </a:r>
          </a:p>
          <a:p>
            <a:r>
              <a:rPr lang="cs-CZ" dirty="0"/>
              <a:t>Jícen</a:t>
            </a:r>
          </a:p>
          <a:p>
            <a:r>
              <a:rPr lang="cs-CZ" dirty="0"/>
              <a:t>Balon náchylný k „</a:t>
            </a:r>
            <a:r>
              <a:rPr lang="cs-CZ" dirty="0" err="1"/>
              <a:t>pinhole</a:t>
            </a:r>
            <a:r>
              <a:rPr lang="cs-CZ" dirty="0"/>
              <a:t>“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A7846A33-91B1-48EE-9B30-D9067615D7DC}"/>
              </a:ext>
            </a:extLst>
          </p:cNvPr>
          <p:cNvSpPr txBox="1"/>
          <p:nvPr/>
        </p:nvSpPr>
        <p:spPr>
          <a:xfrm>
            <a:off x="8165868" y="1118394"/>
            <a:ext cx="6531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800" b="1" baseline="44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osoba, interiér, místnost&#10;&#10;Popis byl vytvořen automaticky">
            <a:extLst>
              <a:ext uri="{FF2B5EF4-FFF2-40B4-BE49-F238E27FC236}">
                <a16:creationId xmlns:a16="http://schemas.microsoft.com/office/drawing/2014/main" id="{146271C5-C529-411B-BEDC-AD699981D9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9" t="42747" r="34452" b="30661"/>
          <a:stretch/>
        </p:blipFill>
        <p:spPr>
          <a:xfrm>
            <a:off x="6576554" y="3429000"/>
            <a:ext cx="4252802" cy="320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7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BB0386-D572-48EC-8D9E-D5CB9B275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5400" b="1" dirty="0">
                <a:solidFill>
                  <a:schemeClr val="accent1"/>
                </a:solidFill>
              </a:rPr>
              <a:t>Shrnutí, budoucnost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075C9B-2004-4DD4-A7BD-490BCD2FB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661793" cy="3785419"/>
          </a:xfrm>
        </p:spPr>
        <p:txBody>
          <a:bodyPr>
            <a:normAutofit/>
          </a:bodyPr>
          <a:lstStyle/>
          <a:p>
            <a:r>
              <a:rPr lang="cs-CZ" sz="3200" dirty="0" err="1"/>
              <a:t>HeartLight</a:t>
            </a:r>
            <a:r>
              <a:rPr lang="cs-CZ" sz="3200" dirty="0"/>
              <a:t> X3 byla v roce 2020 v NNH nejrychlejší balónkovou metodou a první volbou pro léčbu paroxyzmální fibrilace síní pomocí izolace plicních žil…</a:t>
            </a:r>
          </a:p>
          <a:p>
            <a:pPr lvl="1"/>
            <a:r>
              <a:rPr lang="cs-CZ" sz="2000" dirty="0"/>
              <a:t>…Bohužel je rok 2021 a je tu nový, všestrannější hráč…</a:t>
            </a:r>
          </a:p>
          <a:p>
            <a:pPr lvl="1"/>
            <a:r>
              <a:rPr lang="cs-CZ" sz="2000" dirty="0"/>
              <a:t>Přidá se ke </a:t>
            </a:r>
            <a:r>
              <a:rPr lang="cs-CZ" sz="2000" dirty="0" err="1"/>
              <a:t>Cryu</a:t>
            </a:r>
            <a:r>
              <a:rPr lang="cs-CZ" sz="2000" dirty="0"/>
              <a:t> ve skladišti konzolí?</a:t>
            </a:r>
          </a:p>
        </p:txBody>
      </p:sp>
      <p:pic>
        <p:nvPicPr>
          <p:cNvPr id="6" name="Obrázek 5" descr="Obsah obrázku text, monitor, interiér, zeď&#10;&#10;Popis byl vytvořen automaticky">
            <a:extLst>
              <a:ext uri="{FF2B5EF4-FFF2-40B4-BE49-F238E27FC236}">
                <a16:creationId xmlns:a16="http://schemas.microsoft.com/office/drawing/2014/main" id="{EAF3E309-EA60-479A-BB5B-285E2EEB0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1" r="2647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86B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FF29B523-A104-4A1E-A766-5D86F72326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99" t="44964" r="52584" b="33703"/>
          <a:stretch/>
        </p:blipFill>
        <p:spPr>
          <a:xfrm>
            <a:off x="11061468" y="110080"/>
            <a:ext cx="1030604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63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90D9E-5D78-427A-84B4-24A8D91FD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/>
                </a:solidFill>
              </a:rPr>
              <a:t>Deklarace konfliktu zájmů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373CF9B-3F0F-404B-80B7-39A115855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99" t="44964" r="52584" b="33703"/>
          <a:stretch/>
        </p:blipFill>
        <p:spPr>
          <a:xfrm>
            <a:off x="11061468" y="110080"/>
            <a:ext cx="1030604" cy="802199"/>
          </a:xfrm>
          <a:prstGeom prst="rect">
            <a:avLst/>
          </a:prstGeom>
        </p:spPr>
      </p:pic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ACC0A202-A215-4361-B27E-8941F76523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483291"/>
              </p:ext>
            </p:extLst>
          </p:nvPr>
        </p:nvGraphicFramePr>
        <p:xfrm>
          <a:off x="1697114" y="1715862"/>
          <a:ext cx="8797771" cy="4679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32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216925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306697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3630828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Registry použití systému X3 v NNH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770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CC28D-928A-4D29-BDA2-EA071102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5400" b="1" dirty="0">
                <a:solidFill>
                  <a:schemeClr val="accent1"/>
                </a:solidFill>
              </a:rPr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E472F4-5B95-4BFE-A121-3D476CDF8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dirty="0"/>
              <a:t>Co je laser</a:t>
            </a:r>
          </a:p>
          <a:p>
            <a:r>
              <a:rPr lang="cs-CZ" dirty="0"/>
              <a:t>Vylepšení 3. generace</a:t>
            </a:r>
          </a:p>
          <a:p>
            <a:r>
              <a:rPr lang="cs-CZ" dirty="0"/>
              <a:t>Je to rychlejší? Data.</a:t>
            </a:r>
          </a:p>
          <a:p>
            <a:r>
              <a:rPr lang="cs-CZ" dirty="0"/>
              <a:t>Plusy a mínusy</a:t>
            </a:r>
          </a:p>
          <a:p>
            <a:r>
              <a:rPr lang="cs-CZ" dirty="0"/>
              <a:t>Shrnutí, budoucnost</a:t>
            </a:r>
            <a:endParaRPr lang="cs-CZ" sz="2000" dirty="0"/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94E46AB6-BAC7-45E5-A34E-0A6406C63E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856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CA09ADC4-D994-4906-8C21-0DD6322C1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99" t="44964" r="52584" b="33703"/>
          <a:stretch/>
        </p:blipFill>
        <p:spPr>
          <a:xfrm>
            <a:off x="11061468" y="110080"/>
            <a:ext cx="1030604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79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CC28D-928A-4D29-BDA2-EA071102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1179"/>
            <a:ext cx="10934700" cy="1325563"/>
          </a:xfrm>
        </p:spPr>
        <p:txBody>
          <a:bodyPr/>
          <a:lstStyle/>
          <a:p>
            <a:r>
              <a:rPr lang="cs-CZ" b="1">
                <a:solidFill>
                  <a:schemeClr val="accent1"/>
                </a:solidFill>
              </a:rPr>
              <a:t>Laserová ablace plicních žil </a:t>
            </a:r>
            <a:r>
              <a:rPr lang="cs-CZ" sz="3200" b="1">
                <a:solidFill>
                  <a:schemeClr val="accent1"/>
                </a:solidFill>
              </a:rPr>
              <a:t>(HeartLight)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E472F4-5B95-4BFE-A121-3D476CDF8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8171"/>
            <a:ext cx="10515600" cy="4648650"/>
          </a:xfrm>
        </p:spPr>
        <p:txBody>
          <a:bodyPr>
            <a:normAutofit/>
          </a:bodyPr>
          <a:lstStyle/>
          <a:p>
            <a:r>
              <a:rPr lang="cs-CZ" sz="2800"/>
              <a:t>&gt; 7000 léčených pacientů od roku 2011</a:t>
            </a:r>
            <a:endParaRPr lang="cs-CZ"/>
          </a:p>
          <a:p>
            <a:r>
              <a:rPr lang="cs-CZ"/>
              <a:t>Přímá vizualizace ablační léze</a:t>
            </a:r>
          </a:p>
          <a:p>
            <a:r>
              <a:rPr lang="cs-CZ"/>
              <a:t>Laserová energie (titrace)</a:t>
            </a:r>
          </a:p>
          <a:p>
            <a:r>
              <a:rPr lang="cs-CZ"/>
              <a:t>Unikátní kompliantní balon</a:t>
            </a:r>
          </a:p>
          <a:p>
            <a:pPr lvl="1"/>
            <a:r>
              <a:rPr lang="cs-CZ"/>
              <a:t>Hruškovitý tvar, Ø 35mm</a:t>
            </a:r>
          </a:p>
          <a:p>
            <a:pPr lvl="1"/>
            <a:r>
              <a:rPr lang="cs-CZ"/>
              <a:t>Optické médium D</a:t>
            </a:r>
            <a:r>
              <a:rPr lang="cs-CZ" baseline="-25000"/>
              <a:t>2</a:t>
            </a:r>
            <a:r>
              <a:rPr lang="cs-CZ"/>
              <a:t>O</a:t>
            </a:r>
          </a:p>
          <a:p>
            <a:pPr lvl="1"/>
            <a:r>
              <a:rPr lang="cs-CZ"/>
              <a:t>Vlnová délka laseru 980nm</a:t>
            </a:r>
          </a:p>
          <a:p>
            <a:pPr lvl="1"/>
            <a:r>
              <a:rPr lang="cs-CZ"/>
              <a:t>Výkon 5.5 – 15W</a:t>
            </a:r>
          </a:p>
          <a:p>
            <a:pPr lvl="1"/>
            <a:r>
              <a:rPr lang="cs-CZ"/>
              <a:t>Oválná léze Ø 1.8mm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A09ADC4-D994-4906-8C21-0DD6322C1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99" t="44964" r="52584" b="33703"/>
          <a:stretch/>
        </p:blipFill>
        <p:spPr>
          <a:xfrm>
            <a:off x="11061468" y="110080"/>
            <a:ext cx="1030604" cy="802199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C70EA8A-2A5A-4411-B92E-BA9D89DA0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4"/>
          <a:stretch/>
        </p:blipFill>
        <p:spPr>
          <a:xfrm>
            <a:off x="7227282" y="3429000"/>
            <a:ext cx="3834186" cy="2546577"/>
          </a:xfrm>
          <a:prstGeom prst="rect">
            <a:avLst/>
          </a:prstGeom>
          <a:ln>
            <a:solidFill>
              <a:srgbClr val="23B0E6"/>
            </a:solidFill>
          </a:ln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10EB03B5-C9AE-40DD-B561-7B384EB54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14119" r="53454" b="34124"/>
          <a:stretch/>
        </p:blipFill>
        <p:spPr bwMode="auto">
          <a:xfrm>
            <a:off x="9386581" y="1667093"/>
            <a:ext cx="1674887" cy="16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74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CC28D-928A-4D29-BDA2-EA071102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1179"/>
            <a:ext cx="10934700" cy="1325563"/>
          </a:xfrm>
        </p:spPr>
        <p:txBody>
          <a:bodyPr/>
          <a:lstStyle/>
          <a:p>
            <a:r>
              <a:rPr lang="cs-CZ" b="1" dirty="0">
                <a:solidFill>
                  <a:schemeClr val="accent1"/>
                </a:solidFill>
              </a:rPr>
              <a:t>Laserová ablace plicních žil </a:t>
            </a:r>
            <a:r>
              <a:rPr lang="cs-CZ" sz="3200" b="1" dirty="0">
                <a:solidFill>
                  <a:schemeClr val="accent1"/>
                </a:solidFill>
              </a:rPr>
              <a:t>(balony </a:t>
            </a:r>
            <a:r>
              <a:rPr lang="cs-CZ" sz="3200" b="1" dirty="0" err="1">
                <a:solidFill>
                  <a:schemeClr val="accent1"/>
                </a:solidFill>
              </a:rPr>
              <a:t>Excalibur</a:t>
            </a:r>
            <a:r>
              <a:rPr lang="cs-CZ" sz="3200" b="1" dirty="0">
                <a:solidFill>
                  <a:schemeClr val="accent1"/>
                </a:solidFill>
              </a:rPr>
              <a:t>, X3)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E472F4-5B95-4BFE-A121-3D476CDF8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568"/>
            <a:ext cx="10515600" cy="620176"/>
          </a:xfrm>
        </p:spPr>
        <p:txBody>
          <a:bodyPr>
            <a:normAutofit/>
          </a:bodyPr>
          <a:lstStyle/>
          <a:p>
            <a:r>
              <a:rPr lang="cs-CZ" sz="2800" dirty="0"/>
              <a:t>Variabilita velikosti pro potřebnou okluzi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A09ADC4-D994-4906-8C21-0DD6322C1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99" t="44964" r="52584" b="33703"/>
          <a:stretch/>
        </p:blipFill>
        <p:spPr>
          <a:xfrm>
            <a:off x="11061468" y="110080"/>
            <a:ext cx="1030604" cy="802199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10EB03B5-C9AE-40DD-B561-7B384EB54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14119" r="53454" b="34124"/>
          <a:stretch/>
        </p:blipFill>
        <p:spPr bwMode="auto">
          <a:xfrm>
            <a:off x="5203772" y="4730417"/>
            <a:ext cx="1784456" cy="178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D33D50C-D2FA-44A2-B18A-B7BF2F7213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48" y="2065393"/>
            <a:ext cx="2720340" cy="1809681"/>
          </a:xfrm>
          <a:prstGeom prst="rect">
            <a:avLst/>
          </a:prstGeom>
          <a:ln>
            <a:solidFill>
              <a:srgbClr val="23B0E6"/>
            </a:solidFill>
          </a:ln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920A4E68-A2C6-47C8-BBEB-D0B032953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247" y="4704257"/>
            <a:ext cx="2720340" cy="1810616"/>
          </a:xfrm>
          <a:prstGeom prst="rect">
            <a:avLst/>
          </a:prstGeom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CDDBDF15-6C41-41FB-8F02-65CB562FF8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830" y="2065393"/>
            <a:ext cx="2720340" cy="1812591"/>
          </a:xfrm>
          <a:prstGeom prst="rect">
            <a:avLst/>
          </a:prstGeom>
          <a:ln>
            <a:solidFill>
              <a:srgbClr val="23B0E6"/>
            </a:solidFill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7C95644F-A889-48BE-8BBF-BF604A94EE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5413" y="1934107"/>
            <a:ext cx="3101357" cy="4412714"/>
          </a:xfrm>
          <a:prstGeom prst="rect">
            <a:avLst/>
          </a:prstGeom>
        </p:spPr>
      </p:pic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98E902BB-139F-41C3-A87F-E7BFEEAE9BAF}"/>
              </a:ext>
            </a:extLst>
          </p:cNvPr>
          <p:cNvSpPr txBox="1">
            <a:spLocks/>
          </p:cNvSpPr>
          <p:nvPr/>
        </p:nvSpPr>
        <p:spPr>
          <a:xfrm>
            <a:off x="838200" y="4084081"/>
            <a:ext cx="10515600" cy="620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Vizuální kontrola aplikace energie</a:t>
            </a:r>
          </a:p>
        </p:txBody>
      </p:sp>
    </p:spTree>
    <p:extLst>
      <p:ext uri="{BB962C8B-B14F-4D97-AF65-F5344CB8AC3E}">
        <p14:creationId xmlns:p14="http://schemas.microsoft.com/office/powerpoint/2010/main" val="573873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CC28D-928A-4D29-BDA2-EA071102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1179"/>
            <a:ext cx="10934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V</a:t>
            </a:r>
            <a:r>
              <a:rPr lang="cs-CZ" b="1" dirty="0" err="1">
                <a:solidFill>
                  <a:schemeClr val="accent1"/>
                </a:solidFill>
              </a:rPr>
              <a:t>ylepšení</a:t>
            </a:r>
            <a:r>
              <a:rPr lang="cs-CZ" b="1" dirty="0">
                <a:solidFill>
                  <a:schemeClr val="accent1"/>
                </a:solidFill>
              </a:rPr>
              <a:t> 3. generace </a:t>
            </a:r>
            <a:r>
              <a:rPr lang="cs-CZ" sz="3200" b="1" dirty="0">
                <a:solidFill>
                  <a:schemeClr val="accent1"/>
                </a:solidFill>
              </a:rPr>
              <a:t>(X3)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E472F4-5B95-4BFE-A121-3D476CDF8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36742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Cílem bylo snížit procedurální časy</a:t>
            </a:r>
          </a:p>
          <a:p>
            <a:r>
              <a:rPr lang="cs-CZ" dirty="0"/>
              <a:t>Přidání RAPID módu</a:t>
            </a:r>
          </a:p>
          <a:p>
            <a:pPr lvl="1"/>
            <a:r>
              <a:rPr lang="cs-CZ" dirty="0"/>
              <a:t>Servomotor v rukojeti katetru</a:t>
            </a:r>
          </a:p>
          <a:p>
            <a:pPr lvl="1"/>
            <a:r>
              <a:rPr lang="cs-CZ" dirty="0"/>
              <a:t>Otáčí ohniskem paprsku rychlostí 2°/s</a:t>
            </a:r>
          </a:p>
          <a:p>
            <a:pPr lvl="1"/>
            <a:r>
              <a:rPr lang="cs-CZ" dirty="0"/>
              <a:t>Použití vyšší energie po kratší čas</a:t>
            </a:r>
          </a:p>
          <a:p>
            <a:r>
              <a:rPr lang="cs-CZ" dirty="0"/>
              <a:t>Menší pravděpodobnost gapů</a:t>
            </a:r>
          </a:p>
          <a:p>
            <a:r>
              <a:rPr lang="cs-CZ" dirty="0"/>
              <a:t>Ostatní parametry stejné</a:t>
            </a:r>
          </a:p>
          <a:p>
            <a:r>
              <a:rPr lang="cs-CZ" dirty="0"/>
              <a:t>Stačí SW upgrade konzole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A09ADC4-D994-4906-8C21-0DD6322C1D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99" t="44964" r="52584" b="33703"/>
          <a:stretch/>
        </p:blipFill>
        <p:spPr>
          <a:xfrm>
            <a:off x="11061468" y="110080"/>
            <a:ext cx="1030604" cy="802199"/>
          </a:xfrm>
          <a:prstGeom prst="rect">
            <a:avLst/>
          </a:prstGeom>
        </p:spPr>
      </p:pic>
      <p:pic>
        <p:nvPicPr>
          <p:cNvPr id="7" name="X3 Benchtop">
            <a:hlinkClick r:id="" action="ppaction://media"/>
            <a:extLst>
              <a:ext uri="{FF2B5EF4-FFF2-40B4-BE49-F238E27FC236}">
                <a16:creationId xmlns:a16="http://schemas.microsoft.com/office/drawing/2014/main" id="{577A286F-667A-4D64-ABAE-0FAB67B9A6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6643" y="1748810"/>
            <a:ext cx="6295429" cy="41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2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43939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05656-F840-4303-9BE9-830AEAE3A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V</a:t>
            </a:r>
            <a:r>
              <a:rPr lang="cs-CZ" b="1" dirty="0" err="1">
                <a:solidFill>
                  <a:schemeClr val="accent1"/>
                </a:solidFill>
              </a:rPr>
              <a:t>ylepšení</a:t>
            </a:r>
            <a:r>
              <a:rPr lang="cs-CZ" b="1" dirty="0">
                <a:solidFill>
                  <a:schemeClr val="accent1"/>
                </a:solidFill>
              </a:rPr>
              <a:t> 3. generace </a:t>
            </a:r>
            <a:r>
              <a:rPr lang="cs-CZ" sz="3200" b="1" dirty="0">
                <a:solidFill>
                  <a:schemeClr val="accent1"/>
                </a:solidFill>
              </a:rPr>
              <a:t>(tvorba léze)</a:t>
            </a:r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CC8CAD-F625-42BC-A283-2A974164BE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6092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2. generace (</a:t>
            </a:r>
            <a:r>
              <a:rPr lang="cs-CZ" dirty="0" err="1"/>
              <a:t>Excalibur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Point</a:t>
            </a:r>
          </a:p>
          <a:p>
            <a:endParaRPr lang="cs-CZ" dirty="0"/>
          </a:p>
          <a:p>
            <a:r>
              <a:rPr lang="cs-CZ" dirty="0"/>
              <a:t>Point-by-point ablace</a:t>
            </a: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FF87AF1-0B4B-409E-9880-25120A78A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967061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3. generace (X3)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Kontinuální léze -  RAPID MODE</a:t>
            </a:r>
          </a:p>
        </p:txBody>
      </p:sp>
      <p:pic>
        <p:nvPicPr>
          <p:cNvPr id="4" name="10W Manual Lesion Model">
            <a:hlinkClick r:id="" action="ppaction://media"/>
            <a:extLst>
              <a:ext uri="{FF2B5EF4-FFF2-40B4-BE49-F238E27FC236}">
                <a16:creationId xmlns:a16="http://schemas.microsoft.com/office/drawing/2014/main" id="{C69561ED-18A7-4216-8C2B-45902F1364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515" t="7901" r="11292" b="6295"/>
          <a:stretch/>
        </p:blipFill>
        <p:spPr>
          <a:xfrm>
            <a:off x="761768" y="2430741"/>
            <a:ext cx="5033686" cy="3521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RAPID 15W Lesion  Model">
            <a:hlinkClick r:id="" action="ppaction://media"/>
            <a:extLst>
              <a:ext uri="{FF2B5EF4-FFF2-40B4-BE49-F238E27FC236}">
                <a16:creationId xmlns:a16="http://schemas.microsoft.com/office/drawing/2014/main" id="{A0884B2D-16BC-4E28-9892-BAD19D0065C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3199" t="7686" r="11600" b="7447"/>
          <a:stretch/>
        </p:blipFill>
        <p:spPr>
          <a:xfrm>
            <a:off x="6230323" y="2430741"/>
            <a:ext cx="5199909" cy="3521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E0B804C-4D51-42B8-87A2-B1554DF022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999" t="44964" r="52584" b="33703"/>
          <a:stretch/>
        </p:blipFill>
        <p:spPr>
          <a:xfrm>
            <a:off x="11061468" y="110080"/>
            <a:ext cx="1030604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1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16D5C212-D60F-48B1-AB59-4C1D9D666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99" t="44964" r="52584" b="33703"/>
          <a:stretch/>
        </p:blipFill>
        <p:spPr>
          <a:xfrm>
            <a:off x="11061468" y="110080"/>
            <a:ext cx="1030604" cy="8021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2405656-F840-4303-9BE9-830AEAE3A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V</a:t>
            </a:r>
            <a:r>
              <a:rPr lang="cs-CZ" b="1" dirty="0" err="1">
                <a:solidFill>
                  <a:schemeClr val="accent1"/>
                </a:solidFill>
              </a:rPr>
              <a:t>ylepšení</a:t>
            </a:r>
            <a:r>
              <a:rPr lang="cs-CZ" b="1" dirty="0">
                <a:solidFill>
                  <a:schemeClr val="accent1"/>
                </a:solidFill>
              </a:rPr>
              <a:t> 3. generace </a:t>
            </a:r>
            <a:r>
              <a:rPr lang="cs-CZ" sz="3200" b="1" dirty="0">
                <a:solidFill>
                  <a:schemeClr val="accent1"/>
                </a:solidFill>
              </a:rPr>
              <a:t>(léze v tkáni)</a:t>
            </a:r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CC8CAD-F625-42BC-A283-2A974164BE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pSp>
        <p:nvGrpSpPr>
          <p:cNvPr id="17" name="Group 14">
            <a:extLst>
              <a:ext uri="{FF2B5EF4-FFF2-40B4-BE49-F238E27FC236}">
                <a16:creationId xmlns:a16="http://schemas.microsoft.com/office/drawing/2014/main" id="{E62A4DD5-C48E-4B70-92F6-34C819CE67FF}"/>
              </a:ext>
            </a:extLst>
          </p:cNvPr>
          <p:cNvGrpSpPr/>
          <p:nvPr/>
        </p:nvGrpSpPr>
        <p:grpSpPr>
          <a:xfrm>
            <a:off x="838200" y="1793208"/>
            <a:ext cx="4623937" cy="3968433"/>
            <a:chOff x="152400" y="994951"/>
            <a:chExt cx="4623937" cy="3968433"/>
          </a:xfrm>
        </p:grpSpPr>
        <p:pic>
          <p:nvPicPr>
            <p:cNvPr id="18" name="Content Placeholder 3">
              <a:extLst>
                <a:ext uri="{FF2B5EF4-FFF2-40B4-BE49-F238E27FC236}">
                  <a16:creationId xmlns:a16="http://schemas.microsoft.com/office/drawing/2014/main" id="{8BE6E7CF-08E7-4107-8877-D7073FF35C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21" r="13623"/>
            <a:stretch/>
          </p:blipFill>
          <p:spPr>
            <a:xfrm>
              <a:off x="152400" y="1376749"/>
              <a:ext cx="4623937" cy="35866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10116D26-423F-4366-A475-C7E20B1C61C9}"/>
                </a:ext>
              </a:extLst>
            </p:cNvPr>
            <p:cNvSpPr txBox="1"/>
            <p:nvPr/>
          </p:nvSpPr>
          <p:spPr>
            <a:xfrm>
              <a:off x="1333833" y="994951"/>
              <a:ext cx="27754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In-Vitro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Turkey Model</a:t>
              </a:r>
            </a:p>
          </p:txBody>
        </p:sp>
      </p:grpSp>
      <p:pic>
        <p:nvPicPr>
          <p:cNvPr id="21" name="Content Placeholder 5">
            <a:extLst>
              <a:ext uri="{FF2B5EF4-FFF2-40B4-BE49-F238E27FC236}">
                <a16:creationId xmlns:a16="http://schemas.microsoft.com/office/drawing/2014/main" id="{93213F4A-8448-4428-B81B-46B2DB4E9C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1" t="2547" r="22998" b="65652"/>
          <a:stretch/>
        </p:blipFill>
        <p:spPr>
          <a:xfrm>
            <a:off x="6842857" y="2193318"/>
            <a:ext cx="3928557" cy="3596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17">
            <a:extLst>
              <a:ext uri="{FF2B5EF4-FFF2-40B4-BE49-F238E27FC236}">
                <a16:creationId xmlns:a16="http://schemas.microsoft.com/office/drawing/2014/main" id="{CF72E693-0372-42C4-9F0D-3529A7D1C83C}"/>
              </a:ext>
            </a:extLst>
          </p:cNvPr>
          <p:cNvSpPr txBox="1"/>
          <p:nvPr/>
        </p:nvSpPr>
        <p:spPr>
          <a:xfrm>
            <a:off x="7013659" y="1785270"/>
            <a:ext cx="3446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Acute Porcine PV Isolation</a:t>
            </a:r>
          </a:p>
        </p:txBody>
      </p:sp>
    </p:spTree>
    <p:extLst>
      <p:ext uri="{BB962C8B-B14F-4D97-AF65-F5344CB8AC3E}">
        <p14:creationId xmlns:p14="http://schemas.microsoft.com/office/powerpoint/2010/main" val="2695881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968AF3-DD64-4369-BFFB-4504A8680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/>
                </a:solidFill>
              </a:rPr>
              <a:t>Je to rychlejší? </a:t>
            </a:r>
            <a:r>
              <a:rPr lang="cs-CZ" sz="3200" b="1" dirty="0">
                <a:solidFill>
                  <a:schemeClr val="accent1"/>
                </a:solidFill>
              </a:rPr>
              <a:t>(studie NCT03470636, NNH 2019)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A9E3B073-7084-482C-BFA1-FBD14C67B2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5353222"/>
              </p:ext>
            </p:extLst>
          </p:nvPr>
        </p:nvGraphicFramePr>
        <p:xfrm>
          <a:off x="463670" y="2430917"/>
          <a:ext cx="11264659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8164">
                  <a:extLst>
                    <a:ext uri="{9D8B030D-6E8A-4147-A177-3AD203B41FA5}">
                      <a16:colId xmlns:a16="http://schemas.microsoft.com/office/drawing/2014/main" val="4071103658"/>
                    </a:ext>
                  </a:extLst>
                </a:gridCol>
                <a:gridCol w="3700732">
                  <a:extLst>
                    <a:ext uri="{9D8B030D-6E8A-4147-A177-3AD203B41FA5}">
                      <a16:colId xmlns:a16="http://schemas.microsoft.com/office/drawing/2014/main" val="3330700331"/>
                    </a:ext>
                  </a:extLst>
                </a:gridCol>
                <a:gridCol w="3705763">
                  <a:extLst>
                    <a:ext uri="{9D8B030D-6E8A-4147-A177-3AD203B41FA5}">
                      <a16:colId xmlns:a16="http://schemas.microsoft.com/office/drawing/2014/main" val="2774117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err="1"/>
                        <a:t>Excalibur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X3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916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dirty="0"/>
                        <a:t>Počet pacientů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723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dirty="0"/>
                        <a:t>Délka výkonu (min)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170±50 (bez čekací doby 30 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106±76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601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dirty="0"/>
                        <a:t>Ablační čas (sec)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2340±464 (cca 39min)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911±1370 (cca 15min)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657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dirty="0" err="1"/>
                        <a:t>Fluoroskopický</a:t>
                      </a:r>
                      <a:r>
                        <a:rPr lang="cs-CZ" sz="2800" dirty="0"/>
                        <a:t> čas (min)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15,5±9,2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6,0±7,8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033223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63619C4E-3081-4EB9-B005-5D1CD42D4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99" t="44964" r="52584" b="33703"/>
          <a:stretch/>
        </p:blipFill>
        <p:spPr>
          <a:xfrm>
            <a:off x="11061468" y="110080"/>
            <a:ext cx="1030604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79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968AF3-DD64-4369-BFFB-4504A8680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/>
                </a:solidFill>
              </a:rPr>
              <a:t>Je to rychlejší? </a:t>
            </a:r>
            <a:r>
              <a:rPr lang="cs-CZ" sz="3200" b="1" dirty="0">
                <a:solidFill>
                  <a:schemeClr val="accent1"/>
                </a:solidFill>
              </a:rPr>
              <a:t>(běžný provoz, NNH 2020)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3619C4E-3081-4EB9-B005-5D1CD42D4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99" t="44964" r="52584" b="33703"/>
          <a:stretch/>
        </p:blipFill>
        <p:spPr>
          <a:xfrm>
            <a:off x="11061468" y="110080"/>
            <a:ext cx="1030604" cy="802199"/>
          </a:xfrm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9D27427-0B5F-4CED-A937-C7359E4B4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110 pacientů</a:t>
            </a:r>
          </a:p>
          <a:p>
            <a:pPr lvl="1"/>
            <a:r>
              <a:rPr lang="cs-CZ" dirty="0"/>
              <a:t>88 paroxyzmální </a:t>
            </a:r>
            <a:r>
              <a:rPr lang="cs-CZ" dirty="0" err="1"/>
              <a:t>FiS</a:t>
            </a:r>
            <a:r>
              <a:rPr lang="cs-CZ" dirty="0"/>
              <a:t> </a:t>
            </a:r>
            <a:r>
              <a:rPr lang="da-DK" dirty="0"/>
              <a:t>(64,8% mužů, 61±14 let) </a:t>
            </a:r>
            <a:endParaRPr lang="cs-CZ" dirty="0"/>
          </a:p>
          <a:p>
            <a:pPr lvl="1"/>
            <a:r>
              <a:rPr lang="cs-CZ" dirty="0"/>
              <a:t>22 perzistentní </a:t>
            </a:r>
            <a:r>
              <a:rPr lang="cs-CZ" dirty="0" err="1"/>
              <a:t>FiS</a:t>
            </a:r>
            <a:r>
              <a:rPr lang="cs-CZ" dirty="0"/>
              <a:t> </a:t>
            </a:r>
            <a:r>
              <a:rPr lang="da-DK" dirty="0"/>
              <a:t>(72,7% mužů, 65±11 let)</a:t>
            </a:r>
            <a:endParaRPr lang="cs-CZ" dirty="0"/>
          </a:p>
          <a:p>
            <a:r>
              <a:rPr lang="cs-CZ" dirty="0"/>
              <a:t>90% zkontrolovaných po roce (n=96) bez recidivy </a:t>
            </a:r>
            <a:r>
              <a:rPr lang="cs-CZ" dirty="0" err="1"/>
              <a:t>FiS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5D24DC1-DA4F-4253-BD8E-4330CD909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022" y="3793524"/>
            <a:ext cx="4135955" cy="269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0421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503</Words>
  <Application>Microsoft Office PowerPoint</Application>
  <PresentationFormat>Širokoúhlá obrazovka</PresentationFormat>
  <Paragraphs>122</Paragraphs>
  <Slides>14</Slides>
  <Notes>2</Notes>
  <HiddenSlides>0</HiddenSlides>
  <MMClips>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Motiv Office</vt:lpstr>
      <vt:lpstr>Třetí generace laserbalonu HeartLight X3</vt:lpstr>
      <vt:lpstr>Obsah</vt:lpstr>
      <vt:lpstr>Laserová ablace plicních žil (HeartLight)</vt:lpstr>
      <vt:lpstr>Laserová ablace plicních žil (balony Excalibur, X3)</vt:lpstr>
      <vt:lpstr>Vylepšení 3. generace (X3)</vt:lpstr>
      <vt:lpstr>Vylepšení 3. generace (tvorba léze)</vt:lpstr>
      <vt:lpstr>Vylepšení 3. generace (léze v tkáni)</vt:lpstr>
      <vt:lpstr>Je to rychlejší? (studie NCT03470636, NNH 2019)</vt:lpstr>
      <vt:lpstr>Je to rychlejší? (běžný provoz, NNH 2020)</vt:lpstr>
      <vt:lpstr>Je to rychlejší? (běžný provoz, NNH 2020)</vt:lpstr>
      <vt:lpstr>Je to rychlejší? (běžný provoz, NNH 2020)</vt:lpstr>
      <vt:lpstr>Plusy a mínusy</vt:lpstr>
      <vt:lpstr>Shrnutí, budoucnost</vt:lpstr>
      <vt:lpstr>Deklarace konfliktu zájmů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Izolace plicních žil laserbalonem 3. generace, výsledky studie X3</dc:title>
  <dc:creator>Jan Petrů</dc:creator>
  <cp:lastModifiedBy>Ludmila Klímová</cp:lastModifiedBy>
  <cp:revision>74</cp:revision>
  <dcterms:created xsi:type="dcterms:W3CDTF">2019-10-30T09:34:30Z</dcterms:created>
  <dcterms:modified xsi:type="dcterms:W3CDTF">2021-11-15T15:24:31Z</dcterms:modified>
</cp:coreProperties>
</file>