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3" r:id="rId8"/>
    <p:sldId id="262" r:id="rId9"/>
    <p:sldId id="268" r:id="rId10"/>
    <p:sldId id="264" r:id="rId11"/>
    <p:sldId id="265" r:id="rId12"/>
    <p:sldId id="266" r:id="rId13"/>
    <p:sldId id="267" r:id="rId14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435" autoAdjust="0"/>
    <p:restoredTop sz="94660"/>
  </p:normalViewPr>
  <p:slideViewPr>
    <p:cSldViewPr snapToGrid="0">
      <p:cViewPr varScale="1">
        <p:scale>
          <a:sx n="86" d="100"/>
          <a:sy n="86" d="100"/>
        </p:scale>
        <p:origin x="677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39606E4-078F-48D0-9DF2-A68822C25C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7D1A18A-D5E6-4CA2-80E1-C94EE2321C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D9970FA-BD0D-4338-B3C0-77A1D71D9C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A6CB3-492C-44D7-B56E-CB5AD38390AB}" type="datetimeFigureOut">
              <a:rPr lang="cs-CZ" smtClean="0"/>
              <a:t>07.11.2021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13E5F9E-32D6-456E-82A6-8E32C4FDC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8BA7E33-D5BC-4A4A-8914-69BBB8BCA8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E0E55-06E3-41A8-83B4-5EC894DA2C8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07464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28F5104-06DB-4F7F-9DE9-68B9A473F2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147FE479-1ABF-4EF2-A440-C80CF0BFBF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3F472FB-54D6-479F-90F0-8721B8B6F4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A6CB3-492C-44D7-B56E-CB5AD38390AB}" type="datetimeFigureOut">
              <a:rPr lang="cs-CZ" smtClean="0"/>
              <a:t>07.11.2021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F9DB574-8A9D-43C2-9B83-0B544D6095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E2D0A5F-26D1-4B6F-B92E-7B3851A90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E0E55-06E3-41A8-83B4-5EC894DA2C8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63423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B1242F27-C935-469B-8177-1CC784238AE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FCE54486-57E6-4471-A0D0-5FA47C6AD9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2CB96A3-CB74-4890-BAEB-27F5ACFEB5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A6CB3-492C-44D7-B56E-CB5AD38390AB}" type="datetimeFigureOut">
              <a:rPr lang="cs-CZ" smtClean="0"/>
              <a:t>07.11.2021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50E9D9B-F3EC-4376-99ED-72A3CCF0C4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CA59177-CBB8-4A2B-9349-FC93DF9F8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E0E55-06E3-41A8-83B4-5EC894DA2C8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09536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49EC7AA-B1FA-425B-9623-0290AD77FB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D12DF5D-80C1-403A-872C-59A649E6B0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B64955F-29DC-42BF-9C36-B6D8E1D05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A6CB3-492C-44D7-B56E-CB5AD38390AB}" type="datetimeFigureOut">
              <a:rPr lang="cs-CZ" smtClean="0"/>
              <a:t>07.11.2021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58CF7CF-93FA-4BD4-A3B2-04E91CB059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5CA12DD-F600-42E2-8FE6-7231DD6536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E0E55-06E3-41A8-83B4-5EC894DA2C8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31604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051CCC6-7667-4146-A6B9-9D54571B2E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2A11647-ED3F-414E-A7F5-65B0E953D7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A9913EA-F1CA-4F8D-AECE-C4F380EA2D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A6CB3-492C-44D7-B56E-CB5AD38390AB}" type="datetimeFigureOut">
              <a:rPr lang="cs-CZ" smtClean="0"/>
              <a:t>07.11.2021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0B49996-1827-4E00-817A-BE0ED38AAC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39C2EC8-597A-46B6-A64B-33F8F270C9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E0E55-06E3-41A8-83B4-5EC894DA2C8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87405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E8FA2BC-6C46-467F-B4DA-6AF55F965F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CFC2467-E565-45A3-B93B-259AC8C8D8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90BDA300-2AA7-4B2F-9A85-3016579C79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3242AE4-6621-476A-A67A-FF2331206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A6CB3-492C-44D7-B56E-CB5AD38390AB}" type="datetimeFigureOut">
              <a:rPr lang="cs-CZ" smtClean="0"/>
              <a:t>07.11.2021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A320A25-95FC-459D-A275-D95517D59C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77FE17E-C389-4E45-B0B8-6180E222C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E0E55-06E3-41A8-83B4-5EC894DA2C8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705783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3B7568D-CCD2-43C1-82FD-65EC50134D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38581EB-CB2B-492D-9900-63826EB713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6A97090B-7D5F-42BA-9DB8-1577F1A442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CD1D95B9-85EE-4C7A-A34C-3A484B4301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60F83979-950B-499C-B335-0C1AAD9161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178E310B-1B03-4E06-AE24-26C3BCC71E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A6CB3-492C-44D7-B56E-CB5AD38390AB}" type="datetimeFigureOut">
              <a:rPr lang="cs-CZ" smtClean="0"/>
              <a:t>07.11.2021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72CF6302-141C-4A54-8230-F58F25579D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C24DE3E3-CCB0-48E1-BDF7-A95E7D128E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E0E55-06E3-41A8-83B4-5EC894DA2C8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549075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AE6018D-3C1C-47BC-8EDB-8FEF70E891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51A146CE-F4A2-488C-9D82-370AEEA67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A6CB3-492C-44D7-B56E-CB5AD38390AB}" type="datetimeFigureOut">
              <a:rPr lang="cs-CZ" smtClean="0"/>
              <a:t>07.11.2021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A485E1A0-CA75-4203-9FF4-53C61605C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9D739A0C-BF61-4A67-B4C1-473801323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E0E55-06E3-41A8-83B4-5EC894DA2C8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748453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9BD79DDE-31EF-4274-A304-9A51703983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A6CB3-492C-44D7-B56E-CB5AD38390AB}" type="datetimeFigureOut">
              <a:rPr lang="cs-CZ" smtClean="0"/>
              <a:t>07.11.2021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BEA9FC22-1012-44B7-B357-0D9806C1D4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8F0BED0-EAAD-407F-9C6A-519BF9A9F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E0E55-06E3-41A8-83B4-5EC894DA2C8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80917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6D6544E-9F16-4154-9DA3-708429B066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A1226BA-A6D7-47B2-9966-B7A6F209EF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2303FE99-E06D-4160-B341-55E6141C69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5AC17B2-DD88-4059-A761-B31FEC13F0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A6CB3-492C-44D7-B56E-CB5AD38390AB}" type="datetimeFigureOut">
              <a:rPr lang="cs-CZ" smtClean="0"/>
              <a:t>07.11.2021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4A21546F-984A-492A-B210-7B9E08436C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1805C4F-559D-482B-B7C7-891A89E82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E0E55-06E3-41A8-83B4-5EC894DA2C8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29920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FF4EFB3-513F-482B-AF44-886B1F9643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A382112B-6C91-4A92-8BF7-7D9C4F22F3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C899CE70-B595-4E81-8984-3667EC4093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28AF3FFA-0A36-4734-91D9-9E52F48EFE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A6CB3-492C-44D7-B56E-CB5AD38390AB}" type="datetimeFigureOut">
              <a:rPr lang="cs-CZ" smtClean="0"/>
              <a:t>07.11.2021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7276A9F-F54D-425A-8DB5-5708E6A11A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2050DA7-540E-41D6-9328-988819570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E0E55-06E3-41A8-83B4-5EC894DA2C8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21310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5B844B8B-B9EE-4E94-B292-594406CA4C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3E670A2-C28F-4737-96EE-65BADA966A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A706A58-0625-49B7-A39E-6410A2BB69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CA6CB3-492C-44D7-B56E-CB5AD38390AB}" type="datetimeFigureOut">
              <a:rPr lang="cs-CZ" smtClean="0"/>
              <a:t>07.11.2021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50C66A0-607C-4B45-8AC2-D805DB0A81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93C239D-86CA-4605-902A-E8DA26D08D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BE0E55-06E3-41A8-83B4-5EC894DA2C8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11391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4D7EC90-17D5-4766-810A-3490EF5F67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5042" y="411126"/>
            <a:ext cx="10022958" cy="2693581"/>
          </a:xfrm>
        </p:spPr>
        <p:txBody>
          <a:bodyPr>
            <a:normAutofit/>
          </a:bodyPr>
          <a:lstStyle/>
          <a:p>
            <a:r>
              <a:rPr lang="cs-CZ" sz="4400" b="1" dirty="0"/>
              <a:t>SROVNÁNÍ RŮZNÝCH VZORCŮ KOREKCE QT</a:t>
            </a:r>
            <a:br>
              <a:rPr lang="cs-CZ" sz="4400" b="1" dirty="0"/>
            </a:br>
            <a:r>
              <a:rPr lang="cs-CZ" sz="4400" b="1" dirty="0"/>
              <a:t>INTERVALU S INDIVIDUÁLNÍ KOREKCÍ </a:t>
            </a:r>
            <a:br>
              <a:rPr lang="cs-CZ" sz="4400" b="1" dirty="0"/>
            </a:br>
            <a:r>
              <a:rPr lang="cs-CZ" sz="4400" b="1" dirty="0"/>
              <a:t>V DĚTSKÉ</a:t>
            </a:r>
            <a:br>
              <a:rPr lang="cs-CZ" sz="4400" b="1" dirty="0"/>
            </a:br>
            <a:r>
              <a:rPr lang="cs-CZ" sz="4400" b="1" dirty="0"/>
              <a:t>I DOSPĚLÉ POPULACI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11379344-A446-48D5-8C00-7189C13C920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I. Andršová, K. Helánová, K. Hnátková, T. Novotný, P. Kala, M. Malik</a:t>
            </a:r>
          </a:p>
          <a:p>
            <a:r>
              <a:rPr lang="cs-CZ" dirty="0"/>
              <a:t>IKK FN Brno a LF MU, Brno</a:t>
            </a:r>
          </a:p>
          <a:p>
            <a:r>
              <a:rPr lang="cs-CZ" dirty="0"/>
              <a:t>Imperial </a:t>
            </a:r>
            <a:r>
              <a:rPr lang="cs-CZ" dirty="0" err="1"/>
              <a:t>College</a:t>
            </a:r>
            <a:r>
              <a:rPr lang="cs-CZ" dirty="0"/>
              <a:t> London, UK</a:t>
            </a:r>
          </a:p>
          <a:p>
            <a:r>
              <a:rPr lang="cs-CZ" sz="1800" dirty="0"/>
              <a:t>AZV NV19-02-00118</a:t>
            </a:r>
          </a:p>
        </p:txBody>
      </p:sp>
    </p:spTree>
    <p:extLst>
      <p:ext uri="{BB962C8B-B14F-4D97-AF65-F5344CB8AC3E}">
        <p14:creationId xmlns:p14="http://schemas.microsoft.com/office/powerpoint/2010/main" val="6385641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10782"/>
          </a:xfrm>
        </p:spPr>
        <p:txBody>
          <a:bodyPr/>
          <a:lstStyle/>
          <a:p>
            <a:r>
              <a:rPr lang="cs-CZ" dirty="0"/>
              <a:t>				</a:t>
            </a:r>
            <a:r>
              <a:rPr lang="cs-CZ" b="1" dirty="0"/>
              <a:t>Dospělá populace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1141" y="1344706"/>
            <a:ext cx="8609718" cy="5323305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1D55F4A1-C9E0-45FF-BAB1-99D14317A0E7}"/>
              </a:ext>
            </a:extLst>
          </p:cNvPr>
          <p:cNvSpPr txBox="1"/>
          <p:nvPr/>
        </p:nvSpPr>
        <p:spPr>
          <a:xfrm>
            <a:off x="6578352" y="1344706"/>
            <a:ext cx="17400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err="1"/>
              <a:t>Bazett</a:t>
            </a:r>
            <a:endParaRPr lang="cs-CZ" sz="2800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65FF82C1-ECCA-46AF-837E-2440EA5A19C8}"/>
              </a:ext>
            </a:extLst>
          </p:cNvPr>
          <p:cNvSpPr txBox="1"/>
          <p:nvPr/>
        </p:nvSpPr>
        <p:spPr>
          <a:xfrm>
            <a:off x="2343705" y="1344706"/>
            <a:ext cx="20329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 </a:t>
            </a:r>
            <a:r>
              <a:rPr lang="cs-CZ" sz="2800" dirty="0" err="1"/>
              <a:t>QTcI</a:t>
            </a:r>
            <a:endParaRPr lang="cs-CZ" sz="2800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25335B78-35CE-42F1-AF1D-418BC4AE9B7F}"/>
              </a:ext>
            </a:extLst>
          </p:cNvPr>
          <p:cNvSpPr txBox="1"/>
          <p:nvPr/>
        </p:nvSpPr>
        <p:spPr>
          <a:xfrm>
            <a:off x="2095130" y="3994951"/>
            <a:ext cx="15447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err="1"/>
              <a:t>Fridericia</a:t>
            </a:r>
            <a:endParaRPr lang="cs-CZ" sz="2800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4286BCE5-82DB-4357-B597-352F090145F5}"/>
              </a:ext>
            </a:extLst>
          </p:cNvPr>
          <p:cNvSpPr txBox="1"/>
          <p:nvPr/>
        </p:nvSpPr>
        <p:spPr>
          <a:xfrm>
            <a:off x="6658252" y="3994951"/>
            <a:ext cx="23703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err="1"/>
              <a:t>Framingham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14088185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169816"/>
            <a:ext cx="10515600" cy="1325563"/>
          </a:xfrm>
        </p:spPr>
        <p:txBody>
          <a:bodyPr/>
          <a:lstStyle/>
          <a:p>
            <a:pPr algn="ctr"/>
            <a:r>
              <a:rPr lang="cs-CZ" b="1" dirty="0"/>
              <a:t>Dospělá populace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/>
          <a:srcRect t="49188" r="50265"/>
          <a:stretch/>
        </p:blipFill>
        <p:spPr>
          <a:xfrm>
            <a:off x="294640" y="1201357"/>
            <a:ext cx="6984701" cy="4692302"/>
          </a:xfrm>
          <a:prstGeom prst="rect">
            <a:avLst/>
          </a:prstGeom>
        </p:spPr>
      </p:pic>
      <p:pic>
        <p:nvPicPr>
          <p:cNvPr id="8" name="Zástupný symbol pro obsah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48488" r="50398"/>
          <a:stretch/>
        </p:blipFill>
        <p:spPr>
          <a:xfrm>
            <a:off x="5237830" y="1285606"/>
            <a:ext cx="6888604" cy="4608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944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17870"/>
          </a:xfrm>
        </p:spPr>
        <p:txBody>
          <a:bodyPr/>
          <a:lstStyle/>
          <a:p>
            <a:pPr algn="ctr"/>
            <a:r>
              <a:rPr lang="cs-CZ" b="1" dirty="0"/>
              <a:t>Závěr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838200" y="1253331"/>
            <a:ext cx="10515600" cy="4351338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cs-CZ" dirty="0"/>
              <a:t>žádný z korekčních vzorců QT nenahradí individuální korekci</a:t>
            </a:r>
          </a:p>
          <a:p>
            <a:pPr>
              <a:lnSpc>
                <a:spcPct val="150000"/>
              </a:lnSpc>
            </a:pPr>
            <a:r>
              <a:rPr lang="cs-CZ" dirty="0" err="1"/>
              <a:t>Bazettova</a:t>
            </a:r>
            <a:r>
              <a:rPr lang="cs-CZ" dirty="0"/>
              <a:t> korekce vykazuje největší chybovost a u dětí by neměla být vůbec používána</a:t>
            </a:r>
          </a:p>
          <a:p>
            <a:pPr>
              <a:lnSpc>
                <a:spcPct val="150000"/>
              </a:lnSpc>
            </a:pPr>
            <a:r>
              <a:rPr lang="cs-CZ" dirty="0"/>
              <a:t>v klinické praxi lze z jednoduchých vzorců použít korekci dle </a:t>
            </a:r>
            <a:r>
              <a:rPr lang="cs-CZ" dirty="0" err="1"/>
              <a:t>Fridericii</a:t>
            </a:r>
            <a:r>
              <a:rPr lang="cs-CZ" dirty="0"/>
              <a:t>, ale i zde je nutná určitá stabilita SF</a:t>
            </a:r>
          </a:p>
        </p:txBody>
      </p:sp>
    </p:spTree>
    <p:extLst>
      <p:ext uri="{BB962C8B-B14F-4D97-AF65-F5344CB8AC3E}">
        <p14:creationId xmlns:p14="http://schemas.microsoft.com/office/powerpoint/2010/main" val="10143807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FB4F102-63BE-4769-B067-E2169E042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Děkuji za pozornost</a:t>
            </a:r>
          </a:p>
        </p:txBody>
      </p:sp>
      <p:grpSp>
        <p:nvGrpSpPr>
          <p:cNvPr id="3" name="Group 26">
            <a:extLst>
              <a:ext uri="{FF2B5EF4-FFF2-40B4-BE49-F238E27FC236}">
                <a16:creationId xmlns:a16="http://schemas.microsoft.com/office/drawing/2014/main" id="{276822CC-AE60-4545-8425-A3874C4409D6}"/>
              </a:ext>
            </a:extLst>
          </p:cNvPr>
          <p:cNvGrpSpPr>
            <a:grpSpLocks/>
          </p:cNvGrpSpPr>
          <p:nvPr/>
        </p:nvGrpSpPr>
        <p:grpSpPr bwMode="auto">
          <a:xfrm>
            <a:off x="2521183" y="2065339"/>
            <a:ext cx="5545137" cy="2808287"/>
            <a:chOff x="589" y="1301"/>
            <a:chExt cx="3493" cy="1769"/>
          </a:xfrm>
        </p:grpSpPr>
        <p:graphicFrame>
          <p:nvGraphicFramePr>
            <p:cNvPr id="4" name="Object 15">
              <a:extLst>
                <a:ext uri="{FF2B5EF4-FFF2-40B4-BE49-F238E27FC236}">
                  <a16:creationId xmlns:a16="http://schemas.microsoft.com/office/drawing/2014/main" id="{5158309A-6609-48B9-AFCA-AC2650B404F9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48342262"/>
                </p:ext>
              </p:extLst>
            </p:nvPr>
          </p:nvGraphicFramePr>
          <p:xfrm>
            <a:off x="589" y="1301"/>
            <a:ext cx="3493" cy="176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0" name="Photo Editor Photo" r:id="rId3" imgW="6904762" imgH="5238095" progId="MSPhotoEd.3">
                    <p:embed/>
                  </p:oleObj>
                </mc:Choice>
                <mc:Fallback>
                  <p:oleObj name="Photo Editor Photo" r:id="rId3" imgW="6904762" imgH="5238095" progId="MSPhotoEd.3">
                    <p:embed/>
                    <p:pic>
                      <p:nvPicPr>
                        <p:cNvPr id="13330" name="Object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89" y="1301"/>
                          <a:ext cx="3493" cy="176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5" name="Group 25">
              <a:extLst>
                <a:ext uri="{FF2B5EF4-FFF2-40B4-BE49-F238E27FC236}">
                  <a16:creationId xmlns:a16="http://schemas.microsoft.com/office/drawing/2014/main" id="{CCCC6753-C22E-42A3-BA55-13BD504E7AF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73" y="1434"/>
              <a:ext cx="1120" cy="334"/>
              <a:chOff x="1973" y="1434"/>
              <a:chExt cx="1120" cy="334"/>
            </a:xfrm>
          </p:grpSpPr>
          <p:sp>
            <p:nvSpPr>
              <p:cNvPr id="6" name="Line 20">
                <a:extLst>
                  <a:ext uri="{FF2B5EF4-FFF2-40B4-BE49-F238E27FC236}">
                    <a16:creationId xmlns:a16="http://schemas.microsoft.com/office/drawing/2014/main" id="{8F0C8BAC-C686-4187-972B-71F692AAFAA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73" y="1525"/>
                <a:ext cx="1088" cy="0"/>
              </a:xfrm>
              <a:prstGeom prst="line">
                <a:avLst/>
              </a:pr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7" name="Line 21">
                <a:extLst>
                  <a:ext uri="{FF2B5EF4-FFF2-40B4-BE49-F238E27FC236}">
                    <a16:creationId xmlns:a16="http://schemas.microsoft.com/office/drawing/2014/main" id="{E17E8FF9-6BA6-4F61-91EE-3FC9D7CCBF9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73" y="1434"/>
                <a:ext cx="0" cy="227"/>
              </a:xfrm>
              <a:prstGeom prst="line">
                <a:avLst/>
              </a:pr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" name="Line 22">
                <a:extLst>
                  <a:ext uri="{FF2B5EF4-FFF2-40B4-BE49-F238E27FC236}">
                    <a16:creationId xmlns:a16="http://schemas.microsoft.com/office/drawing/2014/main" id="{C46090AB-C8C8-4AA9-8161-CA94DF2C898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93" y="1480"/>
                <a:ext cx="0" cy="227"/>
              </a:xfrm>
              <a:prstGeom prst="line">
                <a:avLst/>
              </a:pr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9" name="Text Box 23">
                <a:extLst>
                  <a:ext uri="{FF2B5EF4-FFF2-40B4-BE49-F238E27FC236}">
                    <a16:creationId xmlns:a16="http://schemas.microsoft.com/office/drawing/2014/main" id="{C9EA787D-794E-4C4F-9F3D-F0C4FAE90EC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36" y="1480"/>
                <a:ext cx="544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cs-CZ" altLang="cs-CZ">
                    <a:solidFill>
                      <a:srgbClr val="66FF33"/>
                    </a:solidFill>
                  </a:rPr>
                  <a:t>RR</a:t>
                </a:r>
              </a:p>
            </p:txBody>
          </p:sp>
        </p:grpSp>
      </p:grpSp>
      <p:grpSp>
        <p:nvGrpSpPr>
          <p:cNvPr id="10" name="Group 19">
            <a:extLst>
              <a:ext uri="{FF2B5EF4-FFF2-40B4-BE49-F238E27FC236}">
                <a16:creationId xmlns:a16="http://schemas.microsoft.com/office/drawing/2014/main" id="{5FB9E013-AE11-4742-B4E5-527A6FD60F13}"/>
              </a:ext>
            </a:extLst>
          </p:cNvPr>
          <p:cNvGrpSpPr>
            <a:grpSpLocks/>
          </p:cNvGrpSpPr>
          <p:nvPr/>
        </p:nvGrpSpPr>
        <p:grpSpPr bwMode="auto">
          <a:xfrm>
            <a:off x="6393713" y="3429000"/>
            <a:ext cx="1006548" cy="540488"/>
            <a:chOff x="3016" y="2296"/>
            <a:chExt cx="643" cy="332"/>
          </a:xfrm>
        </p:grpSpPr>
        <p:sp>
          <p:nvSpPr>
            <p:cNvPr id="11" name="Line 16">
              <a:extLst>
                <a:ext uri="{FF2B5EF4-FFF2-40B4-BE49-F238E27FC236}">
                  <a16:creationId xmlns:a16="http://schemas.microsoft.com/office/drawing/2014/main" id="{C1A1CCE1-C61E-4BD3-BD5A-EEC59184FC2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16" y="2296"/>
              <a:ext cx="0" cy="31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2" name="Line 17">
              <a:extLst>
                <a:ext uri="{FF2B5EF4-FFF2-40B4-BE49-F238E27FC236}">
                  <a16:creationId xmlns:a16="http://schemas.microsoft.com/office/drawing/2014/main" id="{E0E1478C-11D7-4264-84E8-7E1C8AF930B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59" y="2314"/>
              <a:ext cx="0" cy="31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3" name="Line 18">
              <a:extLst>
                <a:ext uri="{FF2B5EF4-FFF2-40B4-BE49-F238E27FC236}">
                  <a16:creationId xmlns:a16="http://schemas.microsoft.com/office/drawing/2014/main" id="{10B4FE0D-BA8D-4A9A-A574-2B48D2413750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3338" y="2201"/>
              <a:ext cx="0" cy="643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</p:grp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6907C315-3698-42A7-B3D8-79C37D16A573}"/>
              </a:ext>
            </a:extLst>
          </p:cNvPr>
          <p:cNvSpPr txBox="1"/>
          <p:nvPr/>
        </p:nvSpPr>
        <p:spPr>
          <a:xfrm>
            <a:off x="8383985" y="2101047"/>
            <a:ext cx="375887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altLang="cs-CZ" sz="2800" b="1" dirty="0" err="1">
                <a:solidFill>
                  <a:srgbClr val="FF0000"/>
                </a:solidFill>
              </a:rPr>
              <a:t>Fridericia</a:t>
            </a:r>
            <a:r>
              <a:rPr lang="cs-CZ" altLang="cs-CZ" sz="2800" b="1" baseline="30000" dirty="0">
                <a:solidFill>
                  <a:srgbClr val="FF0000"/>
                </a:solidFill>
              </a:rPr>
              <a:t> </a:t>
            </a:r>
            <a:r>
              <a:rPr lang="cs-CZ" altLang="cs-CZ" sz="2800" b="1" dirty="0">
                <a:solidFill>
                  <a:srgbClr val="FF0000"/>
                </a:solidFill>
              </a:rPr>
              <a:t>– </a:t>
            </a:r>
            <a:r>
              <a:rPr lang="cs-CZ" altLang="cs-CZ" sz="2800" b="1" u="sng" dirty="0">
                <a:solidFill>
                  <a:srgbClr val="FF0000"/>
                </a:solidFill>
              </a:rPr>
              <a:t>    QT </a:t>
            </a:r>
            <a:r>
              <a:rPr lang="cs-CZ" altLang="cs-CZ" sz="2800" b="1" dirty="0">
                <a:solidFill>
                  <a:srgbClr val="FF0000"/>
                </a:solidFill>
              </a:rPr>
              <a:t>			</a:t>
            </a:r>
            <a:r>
              <a:rPr lang="cs-CZ" altLang="cs-CZ" sz="2800" b="1" baseline="30000" dirty="0">
                <a:solidFill>
                  <a:srgbClr val="FF0000"/>
                </a:solidFill>
              </a:rPr>
              <a:t>3</a:t>
            </a:r>
            <a:r>
              <a:rPr lang="cs-CZ" altLang="cs-CZ" sz="2800" b="1" dirty="0">
                <a:solidFill>
                  <a:srgbClr val="FF0000"/>
                </a:solidFill>
                <a:sym typeface="Symbol" panose="05050102010706020507" pitchFamily="18" charset="2"/>
              </a:rPr>
              <a:t></a:t>
            </a:r>
            <a:r>
              <a:rPr lang="cs-CZ" altLang="cs-CZ" sz="2800" b="1" dirty="0">
                <a:solidFill>
                  <a:srgbClr val="FF0000"/>
                </a:solidFill>
              </a:rPr>
              <a:t> RR </a:t>
            </a:r>
            <a:endParaRPr lang="cs-CZ" sz="2800" b="1" dirty="0">
              <a:solidFill>
                <a:srgbClr val="FF0000"/>
              </a:solidFill>
            </a:endParaRPr>
          </a:p>
        </p:txBody>
      </p:sp>
      <p:sp>
        <p:nvSpPr>
          <p:cNvPr id="16" name="Text Box 24">
            <a:extLst>
              <a:ext uri="{FF2B5EF4-FFF2-40B4-BE49-F238E27FC236}">
                <a16:creationId xmlns:a16="http://schemas.microsoft.com/office/drawing/2014/main" id="{E5BE2927-0199-4551-9888-83CE0CBFD5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01691" y="3933825"/>
            <a:ext cx="647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>
                <a:solidFill>
                  <a:srgbClr val="FF3300"/>
                </a:solidFill>
              </a:rPr>
              <a:t>QT</a:t>
            </a:r>
          </a:p>
        </p:txBody>
      </p:sp>
    </p:spTree>
    <p:extLst>
      <p:ext uri="{BB962C8B-B14F-4D97-AF65-F5344CB8AC3E}">
        <p14:creationId xmlns:p14="http://schemas.microsoft.com/office/powerpoint/2010/main" val="28219496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1">
            <a:extLst>
              <a:ext uri="{FF2B5EF4-FFF2-40B4-BE49-F238E27FC236}">
                <a16:creationId xmlns:a16="http://schemas.microsoft.com/office/drawing/2014/main" id="{61B159FC-0F09-40ED-8CF7-230EBE3B35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6413770"/>
              </p:ext>
            </p:extLst>
          </p:nvPr>
        </p:nvGraphicFramePr>
        <p:xfrm>
          <a:off x="1269233" y="1372722"/>
          <a:ext cx="8797771" cy="46797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43321">
                  <a:extLst>
                    <a:ext uri="{9D8B030D-6E8A-4147-A177-3AD203B41FA5}">
                      <a16:colId xmlns:a16="http://schemas.microsoft.com/office/drawing/2014/main" val="3906957397"/>
                    </a:ext>
                  </a:extLst>
                </a:gridCol>
                <a:gridCol w="1216925">
                  <a:extLst>
                    <a:ext uri="{9D8B030D-6E8A-4147-A177-3AD203B41FA5}">
                      <a16:colId xmlns:a16="http://schemas.microsoft.com/office/drawing/2014/main" val="517683055"/>
                    </a:ext>
                  </a:extLst>
                </a:gridCol>
                <a:gridCol w="1306697">
                  <a:extLst>
                    <a:ext uri="{9D8B030D-6E8A-4147-A177-3AD203B41FA5}">
                      <a16:colId xmlns:a16="http://schemas.microsoft.com/office/drawing/2014/main" val="728487569"/>
                    </a:ext>
                  </a:extLst>
                </a:gridCol>
                <a:gridCol w="3630828">
                  <a:extLst>
                    <a:ext uri="{9D8B030D-6E8A-4147-A177-3AD203B41FA5}">
                      <a16:colId xmlns:a16="http://schemas.microsoft.com/office/drawing/2014/main" val="1216515480"/>
                    </a:ext>
                  </a:extLst>
                </a:gridCol>
              </a:tblGrid>
              <a:tr h="558005">
                <a:tc>
                  <a:txBody>
                    <a:bodyPr/>
                    <a:lstStyle/>
                    <a:p>
                      <a:pPr algn="l"/>
                      <a:endParaRPr lang="cs-CZ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14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Nemám konflikt </a:t>
                      </a:r>
                      <a:endParaRPr lang="cs-CZ" sz="1400" b="0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cs-CZ" sz="1400" dirty="0">
                          <a:solidFill>
                            <a:schemeClr val="tx1"/>
                          </a:solidFill>
                        </a:rPr>
                        <a:t>zájmů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>
                          <a:solidFill>
                            <a:schemeClr val="tx1"/>
                          </a:solidFill>
                        </a:rPr>
                        <a:t>Mám konflikt zájmů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>
                          <a:solidFill>
                            <a:schemeClr val="tx1"/>
                          </a:solidFill>
                        </a:rPr>
                        <a:t>Specifikace konfliktu (vyjmenujte subjekty, firmy či instituce, se kterými Vaše spolupráce může vést ke konfliktu zájmů)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2067838"/>
                  </a:ext>
                </a:extLst>
              </a:tr>
              <a:tr h="558005">
                <a:tc>
                  <a:txBody>
                    <a:bodyPr/>
                    <a:lstStyle/>
                    <a:p>
                      <a:pPr algn="l"/>
                      <a:r>
                        <a:rPr lang="cs-CZ" sz="1600" b="0" dirty="0"/>
                        <a:t>Zaměstnanecký poměr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en-US" sz="1400" dirty="0"/>
                        <a:t>X</a:t>
                      </a:r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1484910"/>
                  </a:ext>
                </a:extLst>
              </a:tr>
              <a:tr h="558005">
                <a:tc>
                  <a:txBody>
                    <a:bodyPr/>
                    <a:lstStyle/>
                    <a:p>
                      <a:pPr algn="l"/>
                      <a:r>
                        <a:rPr lang="cs-CZ" sz="1600" dirty="0"/>
                        <a:t>Vlastník / akcionář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7545113"/>
                  </a:ext>
                </a:extLst>
              </a:tr>
              <a:tr h="558005">
                <a:tc>
                  <a:txBody>
                    <a:bodyPr/>
                    <a:lstStyle/>
                    <a:p>
                      <a:pPr algn="l"/>
                      <a:r>
                        <a:rPr lang="cs-CZ" sz="1600" dirty="0"/>
                        <a:t>Konzultant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3498532"/>
                  </a:ext>
                </a:extLst>
              </a:tr>
              <a:tr h="558005">
                <a:tc>
                  <a:txBody>
                    <a:bodyPr/>
                    <a:lstStyle/>
                    <a:p>
                      <a:pPr algn="l"/>
                      <a:r>
                        <a:rPr lang="cs-CZ" sz="1600" dirty="0"/>
                        <a:t>Přednášková činnost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7319712"/>
                  </a:ext>
                </a:extLst>
              </a:tr>
              <a:tr h="558005">
                <a:tc>
                  <a:txBody>
                    <a:bodyPr/>
                    <a:lstStyle/>
                    <a:p>
                      <a:pPr algn="l"/>
                      <a:r>
                        <a:rPr lang="cs-CZ" sz="1600" dirty="0"/>
                        <a:t>Člen poradních sborů (</a:t>
                      </a:r>
                      <a:r>
                        <a:rPr lang="cs-CZ" sz="1600" dirty="0" err="1"/>
                        <a:t>advisory</a:t>
                      </a:r>
                      <a:r>
                        <a:rPr lang="cs-CZ" sz="1600" dirty="0"/>
                        <a:t> </a:t>
                      </a:r>
                      <a:r>
                        <a:rPr lang="cs-CZ" sz="1600" dirty="0" err="1"/>
                        <a:t>boards</a:t>
                      </a:r>
                      <a:r>
                        <a:rPr lang="cs-CZ" sz="1600" dirty="0"/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4211609"/>
                  </a:ext>
                </a:extLst>
              </a:tr>
              <a:tr h="558005">
                <a:tc>
                  <a:txBody>
                    <a:bodyPr/>
                    <a:lstStyle/>
                    <a:p>
                      <a:pPr algn="l"/>
                      <a:r>
                        <a:rPr lang="cs-CZ" sz="1600" dirty="0"/>
                        <a:t>Podpora výzkumu / granty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121771"/>
                  </a:ext>
                </a:extLst>
              </a:tr>
              <a:tr h="558005">
                <a:tc>
                  <a:txBody>
                    <a:bodyPr/>
                    <a:lstStyle/>
                    <a:p>
                      <a:pPr algn="l"/>
                      <a:r>
                        <a:rPr lang="cs-CZ" sz="1600" dirty="0"/>
                        <a:t>Jiné honoráře (např. za klinické studie či registry)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5424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01754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5400" b="1" dirty="0"/>
              <a:t>QT interval a co víme ?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838200" y="1584621"/>
            <a:ext cx="10515600" cy="43513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cs-CZ" sz="3200" dirty="0"/>
              <a:t>je nedílnou součástí běžné kardiologické praxe</a:t>
            </a:r>
          </a:p>
          <a:p>
            <a:pPr>
              <a:lnSpc>
                <a:spcPct val="150000"/>
              </a:lnSpc>
            </a:pPr>
            <a:r>
              <a:rPr lang="cs-CZ" sz="3200" dirty="0"/>
              <a:t>více jak 100 let: závislost QT na SF</a:t>
            </a:r>
          </a:p>
          <a:p>
            <a:pPr>
              <a:lnSpc>
                <a:spcPct val="150000"/>
              </a:lnSpc>
            </a:pPr>
            <a:r>
              <a:rPr lang="cs-CZ" sz="3200" dirty="0"/>
              <a:t>více jak 20 let jsme si vědomi </a:t>
            </a:r>
            <a:r>
              <a:rPr lang="cs-CZ" sz="3200" b="1" dirty="0"/>
              <a:t>inter</a:t>
            </a:r>
            <a:r>
              <a:rPr lang="cs-CZ" sz="3200" dirty="0"/>
              <a:t>- individuálních rozdílů vztahu QT-RR při jeho jasné intra-individuální stabilitě </a:t>
            </a:r>
          </a:p>
          <a:p>
            <a:pPr>
              <a:lnSpc>
                <a:spcPct val="150000"/>
              </a:lnSpc>
            </a:pPr>
            <a:r>
              <a:rPr lang="cs-CZ" sz="3200" dirty="0"/>
              <a:t>QT reaguje na změnu SF se zpožděním (cca 2 minutové)</a:t>
            </a:r>
          </a:p>
          <a:p>
            <a:pPr marL="0" indent="0">
              <a:lnSpc>
                <a:spcPct val="150000"/>
              </a:lnSpc>
              <a:buNone/>
            </a:pP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15497060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170121"/>
            <a:ext cx="10515600" cy="1168821"/>
          </a:xfrm>
        </p:spPr>
        <p:txBody>
          <a:bodyPr/>
          <a:lstStyle/>
          <a:p>
            <a:pPr algn="ctr"/>
            <a:r>
              <a:rPr lang="cs-CZ" b="1" dirty="0"/>
              <a:t>Rozklíčování vztahu QT-RR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338942"/>
            <a:ext cx="10515600" cy="48169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3000" i="1" dirty="0"/>
              <a:t>vliv na: </a:t>
            </a:r>
          </a:p>
          <a:p>
            <a:r>
              <a:rPr lang="cs-CZ" sz="3000" dirty="0"/>
              <a:t>hodnocení - kolik</a:t>
            </a:r>
          </a:p>
          <a:p>
            <a:r>
              <a:rPr lang="cs-CZ" sz="3000" dirty="0"/>
              <a:t>interpretaci – riziko NSS</a:t>
            </a:r>
          </a:p>
          <a:p>
            <a:pPr marL="0" indent="0">
              <a:buNone/>
            </a:pPr>
            <a:endParaRPr lang="cs-CZ" sz="3000" i="1" dirty="0"/>
          </a:p>
          <a:p>
            <a:pPr marL="0" indent="0">
              <a:buNone/>
            </a:pPr>
            <a:r>
              <a:rPr lang="cs-CZ" sz="3000" i="1" dirty="0"/>
              <a:t>nejčastější korekční vzorce:</a:t>
            </a:r>
          </a:p>
          <a:p>
            <a:r>
              <a:rPr lang="cs-CZ" sz="3000" dirty="0"/>
              <a:t> </a:t>
            </a:r>
            <a:r>
              <a:rPr lang="cs-CZ" sz="3000" dirty="0" err="1"/>
              <a:t>Bazett</a:t>
            </a:r>
            <a:r>
              <a:rPr lang="cs-CZ" sz="3000" dirty="0"/>
              <a:t> (BAZ) </a:t>
            </a:r>
            <a:r>
              <a:rPr lang="cs-CZ" sz="3000" dirty="0" err="1"/>
              <a:t>QTc</a:t>
            </a:r>
            <a:r>
              <a:rPr lang="cs-CZ" sz="3000" dirty="0"/>
              <a:t> = QT/RR</a:t>
            </a:r>
            <a:r>
              <a:rPr lang="cs-CZ" sz="3000" baseline="30000" dirty="0"/>
              <a:t>1/2</a:t>
            </a:r>
          </a:p>
          <a:p>
            <a:r>
              <a:rPr lang="cs-CZ" sz="3000" dirty="0"/>
              <a:t> </a:t>
            </a:r>
            <a:r>
              <a:rPr lang="cs-CZ" sz="3000" dirty="0" err="1"/>
              <a:t>Fridericia</a:t>
            </a:r>
            <a:r>
              <a:rPr lang="cs-CZ" sz="3000" dirty="0"/>
              <a:t> (FRI) </a:t>
            </a:r>
            <a:r>
              <a:rPr lang="cs-CZ" sz="3000" dirty="0" err="1"/>
              <a:t>QTc</a:t>
            </a:r>
            <a:r>
              <a:rPr lang="cs-CZ" sz="3000" dirty="0"/>
              <a:t> = QT/RR</a:t>
            </a:r>
            <a:r>
              <a:rPr lang="cs-CZ" sz="3000" baseline="30000" dirty="0"/>
              <a:t>1/3</a:t>
            </a:r>
          </a:p>
          <a:p>
            <a:r>
              <a:rPr lang="cs-CZ" sz="3000" dirty="0"/>
              <a:t> </a:t>
            </a:r>
            <a:r>
              <a:rPr lang="cs-CZ" sz="3000" dirty="0" err="1"/>
              <a:t>Framingham</a:t>
            </a:r>
            <a:r>
              <a:rPr lang="cs-CZ" sz="3000" dirty="0"/>
              <a:t> (FRA) </a:t>
            </a:r>
            <a:r>
              <a:rPr lang="cs-CZ" sz="3000" dirty="0" err="1"/>
              <a:t>QTc</a:t>
            </a:r>
            <a:r>
              <a:rPr lang="cs-CZ" sz="3000" dirty="0"/>
              <a:t> = QT + 0.154 × (1 − RR)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4151" y="1996782"/>
            <a:ext cx="6937849" cy="2145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067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62781"/>
          </a:xfrm>
        </p:spPr>
        <p:txBody>
          <a:bodyPr>
            <a:normAutofit fontScale="90000"/>
          </a:bodyPr>
          <a:lstStyle/>
          <a:p>
            <a:r>
              <a:rPr lang="cs-CZ" dirty="0"/>
              <a:t>                   </a:t>
            </a:r>
            <a:r>
              <a:rPr lang="cs-CZ" b="1" dirty="0"/>
              <a:t>I</a:t>
            </a:r>
            <a:r>
              <a:rPr lang="cs-CZ" sz="5400" b="1" dirty="0"/>
              <a:t>ndividuální korekce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3200" dirty="0"/>
              <a:t>inter-individuální variabilita</a:t>
            </a:r>
          </a:p>
          <a:p>
            <a:pPr marL="0" indent="0">
              <a:buNone/>
            </a:pPr>
            <a:r>
              <a:rPr lang="cs-CZ" sz="3200" dirty="0"/>
              <a:t> </a:t>
            </a:r>
          </a:p>
          <a:p>
            <a:r>
              <a:rPr lang="cs-CZ" sz="3200" dirty="0"/>
              <a:t>intra-individuální stabilita</a:t>
            </a:r>
          </a:p>
          <a:p>
            <a:endParaRPr lang="cs-CZ" sz="3200" dirty="0"/>
          </a:p>
          <a:p>
            <a:r>
              <a:rPr lang="cs-CZ" sz="3200" dirty="0"/>
              <a:t>zohledňuje QT/RR hysterezi</a:t>
            </a:r>
          </a:p>
          <a:p>
            <a:endParaRPr lang="cs-CZ" sz="3200" dirty="0"/>
          </a:p>
          <a:p>
            <a:r>
              <a:rPr lang="cs-CZ" sz="3200" dirty="0"/>
              <a:t> </a:t>
            </a:r>
          </a:p>
          <a:p>
            <a:endParaRPr lang="cs-CZ" sz="3200" dirty="0"/>
          </a:p>
          <a:p>
            <a:endParaRPr lang="cs-CZ" sz="3200" dirty="0"/>
          </a:p>
          <a:p>
            <a:pPr marL="0" indent="0">
              <a:buNone/>
            </a:pPr>
            <a:endParaRPr lang="cs-CZ" sz="3200" dirty="0"/>
          </a:p>
          <a:p>
            <a:pPr marL="0" indent="0">
              <a:buNone/>
            </a:pPr>
            <a:endParaRPr lang="cs-CZ" sz="3200" dirty="0"/>
          </a:p>
        </p:txBody>
      </p:sp>
      <p:pic>
        <p:nvPicPr>
          <p:cNvPr id="8" name="Obrázek 7"/>
          <p:cNvPicPr/>
          <p:nvPr/>
        </p:nvPicPr>
        <p:blipFill rotWithShape="1">
          <a:blip r:embed="rId2"/>
          <a:srcRect t="65455" r="26422" b="16883"/>
          <a:stretch/>
        </p:blipFill>
        <p:spPr bwMode="auto">
          <a:xfrm>
            <a:off x="1175657" y="5162550"/>
            <a:ext cx="3822927" cy="6477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1663690" y="1252759"/>
            <a:ext cx="7958004" cy="5156994"/>
            <a:chOff x="621" y="1207"/>
            <a:chExt cx="4709" cy="2889"/>
          </a:xfrm>
        </p:grpSpPr>
        <p:grpSp>
          <p:nvGrpSpPr>
            <p:cNvPr id="11" name="Group 10"/>
            <p:cNvGrpSpPr>
              <a:grpSpLocks/>
            </p:cNvGrpSpPr>
            <p:nvPr/>
          </p:nvGrpSpPr>
          <p:grpSpPr bwMode="auto">
            <a:xfrm>
              <a:off x="621" y="1207"/>
              <a:ext cx="4219" cy="2759"/>
              <a:chOff x="621" y="1207"/>
              <a:chExt cx="4219" cy="2759"/>
            </a:xfrm>
          </p:grpSpPr>
          <p:pic>
            <p:nvPicPr>
              <p:cNvPr id="13" name="Picture 11" descr="sejmout0006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16956"/>
              <a:stretch>
                <a:fillRect/>
              </a:stretch>
            </p:blipFill>
            <p:spPr bwMode="auto">
              <a:xfrm>
                <a:off x="621" y="1286"/>
                <a:ext cx="4219" cy="26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" name="Text Box 12"/>
              <p:cNvSpPr txBox="1">
                <a:spLocks noChangeArrowheads="1"/>
              </p:cNvSpPr>
              <p:nvPr/>
            </p:nvSpPr>
            <p:spPr bwMode="auto">
              <a:xfrm>
                <a:off x="930" y="1207"/>
                <a:ext cx="3765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cs-CZ" altLang="cs-CZ" sz="1800" dirty="0"/>
                  <a:t>Den 0		     1		7	         30</a:t>
                </a:r>
              </a:p>
            </p:txBody>
          </p:sp>
        </p:grpSp>
        <p:sp>
          <p:nvSpPr>
            <p:cNvPr id="12" name="Text Box 13"/>
            <p:cNvSpPr txBox="1">
              <a:spLocks noChangeArrowheads="1"/>
            </p:cNvSpPr>
            <p:nvPr/>
          </p:nvSpPr>
          <p:spPr bwMode="auto">
            <a:xfrm>
              <a:off x="748" y="3884"/>
              <a:ext cx="458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cs-CZ" sz="1600" dirty="0" err="1">
                  <a:solidFill>
                    <a:srgbClr val="66FFFF"/>
                  </a:solidFill>
                </a:rPr>
                <a:t>Batchvarov</a:t>
              </a:r>
              <a:r>
                <a:rPr lang="en-US" altLang="cs-CZ" sz="1600" dirty="0">
                  <a:solidFill>
                    <a:srgbClr val="66FFFF"/>
                  </a:solidFill>
                </a:rPr>
                <a:t> VN, </a:t>
              </a:r>
              <a:r>
                <a:rPr lang="cs-CZ" altLang="cs-CZ" sz="1600" dirty="0">
                  <a:solidFill>
                    <a:srgbClr val="66FFFF"/>
                  </a:solidFill>
                </a:rPr>
                <a:t>e</a:t>
              </a:r>
              <a:r>
                <a:rPr lang="en-US" altLang="cs-CZ" sz="1600" dirty="0">
                  <a:solidFill>
                    <a:srgbClr val="66FFFF"/>
                  </a:solidFill>
                </a:rPr>
                <a:t>t al. Am J </a:t>
              </a:r>
              <a:r>
                <a:rPr lang="en-US" altLang="cs-CZ" sz="1600" dirty="0" err="1">
                  <a:solidFill>
                    <a:srgbClr val="66FFFF"/>
                  </a:solidFill>
                </a:rPr>
                <a:t>Physiol</a:t>
              </a:r>
              <a:r>
                <a:rPr lang="en-US" altLang="cs-CZ" sz="1600" dirty="0">
                  <a:solidFill>
                    <a:srgbClr val="66FFFF"/>
                  </a:solidFill>
                </a:rPr>
                <a:t> Heart </a:t>
              </a:r>
              <a:r>
                <a:rPr lang="en-US" altLang="cs-CZ" sz="1600" dirty="0" err="1">
                  <a:solidFill>
                    <a:srgbClr val="66FFFF"/>
                  </a:solidFill>
                </a:rPr>
                <a:t>Circ</a:t>
              </a:r>
              <a:r>
                <a:rPr lang="en-US" altLang="cs-CZ" sz="1600" dirty="0">
                  <a:solidFill>
                    <a:srgbClr val="66FFFF"/>
                  </a:solidFill>
                </a:rPr>
                <a:t> </a:t>
              </a:r>
              <a:r>
                <a:rPr lang="en-US" altLang="cs-CZ" sz="1600" dirty="0" err="1">
                  <a:solidFill>
                    <a:srgbClr val="66FFFF"/>
                  </a:solidFill>
                </a:rPr>
                <a:t>Physiol</a:t>
              </a:r>
              <a:r>
                <a:rPr lang="en-US" altLang="cs-CZ" sz="1600" dirty="0">
                  <a:solidFill>
                    <a:srgbClr val="66FFFF"/>
                  </a:solidFill>
                </a:rPr>
                <a:t> 2000;282:H2356-63.</a:t>
              </a:r>
              <a:r>
                <a:rPr lang="cs-CZ" altLang="cs-CZ" sz="1600" dirty="0">
                  <a:solidFill>
                    <a:srgbClr val="66FFFF"/>
                  </a:solidFill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0009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48882"/>
          </a:xfrm>
        </p:spPr>
        <p:txBody>
          <a:bodyPr/>
          <a:lstStyle/>
          <a:p>
            <a:pPr algn="ctr"/>
            <a:r>
              <a:rPr lang="cs-CZ" b="1" dirty="0"/>
              <a:t>Korelace korekčních vzorců s </a:t>
            </a:r>
            <a:r>
              <a:rPr lang="cs-CZ" b="1" dirty="0" err="1"/>
              <a:t>QTcI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/>
              <a:t>Metodika: </a:t>
            </a:r>
          </a:p>
          <a:p>
            <a:r>
              <a:rPr lang="cs-CZ" dirty="0"/>
              <a:t>kontinuální 12ti svodové EKG záznamy  u</a:t>
            </a:r>
          </a:p>
          <a:p>
            <a:pPr marL="0" indent="0">
              <a:buNone/>
            </a:pPr>
            <a:r>
              <a:rPr lang="cs-CZ" dirty="0"/>
              <a:t> - 332 zdravých dětí ( 166 dívek), věk 10,7 ± 2,6 let</a:t>
            </a:r>
          </a:p>
          <a:p>
            <a:pPr marL="0" indent="0">
              <a:buNone/>
            </a:pPr>
            <a:r>
              <a:rPr lang="cs-CZ" dirty="0"/>
              <a:t> - 539 zdravých dospělých (259 žen), průměrný věk 33,3 ± 8,4 let </a:t>
            </a:r>
          </a:p>
          <a:p>
            <a:r>
              <a:rPr lang="cs-CZ" dirty="0"/>
              <a:t>akcelerace a </a:t>
            </a:r>
            <a:r>
              <a:rPr lang="cs-CZ" dirty="0" err="1"/>
              <a:t>decelerace</a:t>
            </a:r>
            <a:r>
              <a:rPr lang="cs-CZ" dirty="0"/>
              <a:t> SF pomocí posturálních testů, či zátěžové činnosti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43843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95842"/>
          </a:xfrm>
        </p:spPr>
        <p:txBody>
          <a:bodyPr/>
          <a:lstStyle/>
          <a:p>
            <a:pPr algn="ctr"/>
            <a:r>
              <a:rPr lang="cs-CZ" b="1" dirty="0"/>
              <a:t>Korekce QT k SF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788581" y="1447893"/>
            <a:ext cx="10515600" cy="4351338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cs-CZ" dirty="0"/>
              <a:t> -  </a:t>
            </a:r>
            <a:r>
              <a:rPr lang="cs-CZ" sz="3200" dirty="0"/>
              <a:t>individuální korekcí (</a:t>
            </a:r>
            <a:r>
              <a:rPr lang="cs-CZ" sz="3200" dirty="0" err="1"/>
              <a:t>QTcI</a:t>
            </a:r>
            <a:r>
              <a:rPr lang="cs-CZ" sz="3200" dirty="0"/>
              <a:t>)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cs-CZ" sz="3200" dirty="0"/>
              <a:t> -  dle </a:t>
            </a:r>
            <a:r>
              <a:rPr lang="cs-CZ" sz="3200" dirty="0" err="1"/>
              <a:t>Bazettova</a:t>
            </a:r>
            <a:r>
              <a:rPr lang="cs-CZ" sz="3200" dirty="0"/>
              <a:t> vzorce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cs-CZ" sz="3200" dirty="0"/>
              <a:t> -  dle </a:t>
            </a:r>
            <a:r>
              <a:rPr lang="cs-CZ" sz="3200" dirty="0" err="1"/>
              <a:t>Fridericii</a:t>
            </a:r>
            <a:r>
              <a:rPr lang="cs-CZ" sz="3200" dirty="0"/>
              <a:t>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cs-CZ" sz="3200" dirty="0"/>
              <a:t> -  dle </a:t>
            </a:r>
            <a:r>
              <a:rPr lang="cs-CZ" sz="3200" dirty="0" err="1"/>
              <a:t>Framinghamské</a:t>
            </a:r>
            <a:r>
              <a:rPr lang="cs-CZ" sz="3200" dirty="0"/>
              <a:t> studie</a:t>
            </a:r>
          </a:p>
          <a:p>
            <a:pPr>
              <a:lnSpc>
                <a:spcPct val="150000"/>
              </a:lnSpc>
            </a:pPr>
            <a:endParaRPr lang="cs-CZ" sz="3200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5484" y="2167800"/>
            <a:ext cx="6937849" cy="2145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746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69015"/>
          </a:xfrm>
        </p:spPr>
        <p:txBody>
          <a:bodyPr/>
          <a:lstStyle/>
          <a:p>
            <a:r>
              <a:rPr lang="cs-CZ" dirty="0"/>
              <a:t>                         </a:t>
            </a:r>
            <a:r>
              <a:rPr lang="cs-CZ" b="1" dirty="0"/>
              <a:t>Dětská populace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2"/>
          <a:srcRect t="5765"/>
          <a:stretch/>
        </p:blipFill>
        <p:spPr>
          <a:xfrm>
            <a:off x="2494593" y="1223492"/>
            <a:ext cx="9697407" cy="5052075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3"/>
          <a:srcRect l="-1075"/>
          <a:stretch/>
        </p:blipFill>
        <p:spPr>
          <a:xfrm>
            <a:off x="340659" y="2094348"/>
            <a:ext cx="3370729" cy="2204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6054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9653A12-A1EE-4CA7-A4E3-D7E3C66CCD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41033"/>
          </a:xfrm>
        </p:spPr>
        <p:txBody>
          <a:bodyPr/>
          <a:lstStyle/>
          <a:p>
            <a:pPr algn="ctr"/>
            <a:r>
              <a:rPr lang="cs-CZ" b="1" dirty="0"/>
              <a:t>Dětská populace – chlapec 8 let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B1DA0B59-9245-4746-8E0F-AC73477713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0603" y="778098"/>
            <a:ext cx="9064463" cy="5962683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19E46A53-46E5-48A5-8D2D-D74A943D081D}"/>
              </a:ext>
            </a:extLst>
          </p:cNvPr>
          <p:cNvSpPr txBox="1"/>
          <p:nvPr/>
        </p:nvSpPr>
        <p:spPr>
          <a:xfrm>
            <a:off x="3382393" y="941033"/>
            <a:ext cx="20329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Bez korekce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4C9EF550-5BD4-4846-9B1B-3F090B45F38D}"/>
              </a:ext>
            </a:extLst>
          </p:cNvPr>
          <p:cNvSpPr txBox="1"/>
          <p:nvPr/>
        </p:nvSpPr>
        <p:spPr>
          <a:xfrm>
            <a:off x="6596107" y="941033"/>
            <a:ext cx="17400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err="1"/>
              <a:t>Bazett</a:t>
            </a:r>
            <a:endParaRPr lang="cs-CZ" sz="2800" dirty="0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08311D9C-B769-47A7-A0B9-0C227A074716}"/>
              </a:ext>
            </a:extLst>
          </p:cNvPr>
          <p:cNvSpPr txBox="1"/>
          <p:nvPr/>
        </p:nvSpPr>
        <p:spPr>
          <a:xfrm>
            <a:off x="2095130" y="3994951"/>
            <a:ext cx="15447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err="1"/>
              <a:t>Fridericia</a:t>
            </a:r>
            <a:endParaRPr lang="cs-CZ" sz="2800" dirty="0"/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12854372-B891-4412-B5E8-A126DD24113A}"/>
              </a:ext>
            </a:extLst>
          </p:cNvPr>
          <p:cNvSpPr txBox="1"/>
          <p:nvPr/>
        </p:nvSpPr>
        <p:spPr>
          <a:xfrm>
            <a:off x="6658252" y="3994951"/>
            <a:ext cx="23703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err="1"/>
              <a:t>Framingham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2453691210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622</TotalTime>
  <Words>426</Words>
  <Application>Microsoft Office PowerPoint</Application>
  <PresentationFormat>Širokoúhlá obrazovka</PresentationFormat>
  <Paragraphs>80</Paragraphs>
  <Slides>13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Wingdings</vt:lpstr>
      <vt:lpstr>Motiv Office</vt:lpstr>
      <vt:lpstr>Photo Editor Photo</vt:lpstr>
      <vt:lpstr>SROVNÁNÍ RŮZNÝCH VZORCŮ KOREKCE QT INTERVALU S INDIVIDUÁLNÍ KOREKCÍ  V DĚTSKÉ I DOSPĚLÉ POPULACI</vt:lpstr>
      <vt:lpstr>Prezentace aplikace PowerPoint</vt:lpstr>
      <vt:lpstr>QT interval a co víme ?</vt:lpstr>
      <vt:lpstr>Rozklíčování vztahu QT-RR</vt:lpstr>
      <vt:lpstr>                   Individuální korekce</vt:lpstr>
      <vt:lpstr>Korelace korekčních vzorců s QTcI</vt:lpstr>
      <vt:lpstr>Korekce QT k SF</vt:lpstr>
      <vt:lpstr>                         Dětská populace</vt:lpstr>
      <vt:lpstr>Dětská populace – chlapec 8 let</vt:lpstr>
      <vt:lpstr>    Dospělá populace</vt:lpstr>
      <vt:lpstr>Dospělá populace</vt:lpstr>
      <vt:lpstr>Závěr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SROVNÁNÍ RŮZNÝCH VZORCŮ KOREKCE QT INTERVALU S INDIVIDUÁLNÍ KOREKCÍ  V DĚTSKÉ I DOSPĚLÉ POPULACI</dc:title>
  <dc:creator>Irena Andršová</dc:creator>
  <cp:lastModifiedBy>Irena Andršová</cp:lastModifiedBy>
  <cp:revision>34</cp:revision>
  <dcterms:created xsi:type="dcterms:W3CDTF">2021-11-03T19:25:53Z</dcterms:created>
  <dcterms:modified xsi:type="dcterms:W3CDTF">2021-11-07T23:09:18Z</dcterms:modified>
</cp:coreProperties>
</file>