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1"/>
  </p:notesMasterIdLst>
  <p:sldIdLst>
    <p:sldId id="256" r:id="rId2"/>
    <p:sldId id="258" r:id="rId3"/>
    <p:sldId id="290" r:id="rId4"/>
    <p:sldId id="289" r:id="rId5"/>
    <p:sldId id="291" r:id="rId6"/>
    <p:sldId id="292" r:id="rId7"/>
    <p:sldId id="295" r:id="rId8"/>
    <p:sldId id="298" r:id="rId9"/>
    <p:sldId id="302" r:id="rId10"/>
    <p:sldId id="299" r:id="rId11"/>
    <p:sldId id="296" r:id="rId12"/>
    <p:sldId id="305" r:id="rId13"/>
    <p:sldId id="304" r:id="rId14"/>
    <p:sldId id="297" r:id="rId15"/>
    <p:sldId id="301" r:id="rId16"/>
    <p:sldId id="293" r:id="rId17"/>
    <p:sldId id="294" r:id="rId18"/>
    <p:sldId id="300" r:id="rId19"/>
    <p:sldId id="288" r:id="rId2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an Bulava" initials="AB" lastIdx="1" clrIdx="0">
    <p:extLst>
      <p:ext uri="{19B8F6BF-5375-455C-9EA6-DF929625EA0E}">
        <p15:presenceInfo xmlns:p15="http://schemas.microsoft.com/office/powerpoint/2012/main" userId="966d1fc4329d9c4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1024" autoAdjust="0"/>
  </p:normalViewPr>
  <p:slideViewPr>
    <p:cSldViewPr>
      <p:cViewPr varScale="1">
        <p:scale>
          <a:sx n="88" d="100"/>
          <a:sy n="88" d="100"/>
        </p:scale>
        <p:origin x="701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Marek\Desktop\OLOMOUC%202016\RSDN%20olomouc\Vivek%20data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Marek\Desktop\OLOMOUC%202016\RSDN%20olomouc\Vivek%20data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Marek\Desktop\OLOMOUC%202016\RSDN%20olomouc\Vivek%20data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Marek\Desktop\OLOMOUC%202016\RSDN%20olomouc\Vivek%20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RSDN</c:v>
          </c:tx>
          <c:spPr>
            <a:solidFill>
              <a:srgbClr val="FF0000"/>
            </a:solidFill>
          </c:spPr>
          <c:invertIfNegative val="0"/>
          <c:cat>
            <c:strLit>
              <c:ptCount val="1"/>
              <c:pt idx="0">
                <c:v> </c:v>
              </c:pt>
            </c:strLit>
          </c:cat>
          <c:val>
            <c:numRef>
              <c:f>Sheet1!$E$116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40-44C5-9175-C0E30B04C43D}"/>
            </c:ext>
          </c:extLst>
        </c:ser>
        <c:ser>
          <c:idx val="1"/>
          <c:order val="1"/>
          <c:tx>
            <c:v>Kontrola</c:v>
          </c:tx>
          <c:spPr>
            <a:solidFill>
              <a:srgbClr val="92D050"/>
            </a:solidFill>
          </c:spPr>
          <c:invertIfNegative val="0"/>
          <c:cat>
            <c:strLit>
              <c:ptCount val="1"/>
              <c:pt idx="0">
                <c:v> </c:v>
              </c:pt>
            </c:strLit>
          </c:cat>
          <c:val>
            <c:numRef>
              <c:f>Sheet1!$E$101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40-44C5-9175-C0E30B04C4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4775296"/>
        <c:axId val="234776832"/>
      </c:barChart>
      <c:catAx>
        <c:axId val="234775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34776832"/>
        <c:crosses val="autoZero"/>
        <c:auto val="1"/>
        <c:lblAlgn val="ctr"/>
        <c:lblOffset val="100"/>
        <c:noMultiLvlLbl val="0"/>
      </c:catAx>
      <c:valAx>
        <c:axId val="234776832"/>
        <c:scaling>
          <c:orientation val="minMax"/>
          <c:max val="22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3477529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RSDN</c:v>
          </c:tx>
          <c:spPr>
            <a:solidFill>
              <a:srgbClr val="FF0000"/>
            </a:solidFill>
          </c:spPr>
          <c:invertIfNegative val="0"/>
          <c:cat>
            <c:strLit>
              <c:ptCount val="1"/>
              <c:pt idx="0">
                <c:v> </c:v>
              </c:pt>
            </c:strLit>
          </c:cat>
          <c:val>
            <c:numRef>
              <c:f>Sheet1!$B$116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CC-4C96-B534-227E25087C10}"/>
            </c:ext>
          </c:extLst>
        </c:ser>
        <c:ser>
          <c:idx val="1"/>
          <c:order val="1"/>
          <c:tx>
            <c:v>Kontrola</c:v>
          </c:tx>
          <c:spPr>
            <a:solidFill>
              <a:srgbClr val="92D050"/>
            </a:solidFill>
          </c:spPr>
          <c:invertIfNegative val="0"/>
          <c:cat>
            <c:strLit>
              <c:ptCount val="1"/>
              <c:pt idx="0">
                <c:v> </c:v>
              </c:pt>
            </c:strLit>
          </c:cat>
          <c:val>
            <c:numRef>
              <c:f>Sheet1!$B$101</c:f>
              <c:numCache>
                <c:formatCode>General</c:formatCode>
                <c:ptCount val="1"/>
                <c:pt idx="0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BCC-4C96-B534-227E25087C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4831872"/>
        <c:axId val="234833408"/>
      </c:barChart>
      <c:catAx>
        <c:axId val="2348318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34833408"/>
        <c:crosses val="autoZero"/>
        <c:auto val="1"/>
        <c:lblAlgn val="ctr"/>
        <c:lblOffset val="100"/>
        <c:noMultiLvlLbl val="0"/>
      </c:catAx>
      <c:valAx>
        <c:axId val="234833408"/>
        <c:scaling>
          <c:orientation val="minMax"/>
          <c:max val="22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3483187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RSDN</c:v>
          </c:tx>
          <c:spPr>
            <a:solidFill>
              <a:srgbClr val="FF0000"/>
            </a:solidFill>
          </c:spPr>
          <c:invertIfNegative val="0"/>
          <c:cat>
            <c:strLit>
              <c:ptCount val="1"/>
              <c:pt idx="0">
                <c:v> </c:v>
              </c:pt>
            </c:strLit>
          </c:cat>
          <c:val>
            <c:numRef>
              <c:f>Sheet1!$F$116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75-42C0-88A4-1A2AA1CDF084}"/>
            </c:ext>
          </c:extLst>
        </c:ser>
        <c:ser>
          <c:idx val="1"/>
          <c:order val="1"/>
          <c:tx>
            <c:v>Kontrola</c:v>
          </c:tx>
          <c:spPr>
            <a:solidFill>
              <a:srgbClr val="92D050"/>
            </a:solidFill>
          </c:spPr>
          <c:invertIfNegative val="0"/>
          <c:cat>
            <c:strLit>
              <c:ptCount val="1"/>
              <c:pt idx="0">
                <c:v> </c:v>
              </c:pt>
            </c:strLit>
          </c:cat>
          <c:val>
            <c:numRef>
              <c:f>Sheet1!$F$101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375-42C0-88A4-1A2AA1CDF0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4857984"/>
        <c:axId val="234859520"/>
      </c:barChart>
      <c:catAx>
        <c:axId val="234857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34859520"/>
        <c:crosses val="autoZero"/>
        <c:auto val="1"/>
        <c:lblAlgn val="ctr"/>
        <c:lblOffset val="100"/>
        <c:noMultiLvlLbl val="0"/>
      </c:catAx>
      <c:valAx>
        <c:axId val="234859520"/>
        <c:scaling>
          <c:orientation val="minMax"/>
          <c:max val="22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34857984"/>
        <c:crosses val="autoZero"/>
        <c:crossBetween val="between"/>
      </c:valAx>
      <c:spPr>
        <a:solidFill>
          <a:srgbClr val="FFFFFF"/>
        </a:solidFill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RSDN</c:v>
          </c:tx>
          <c:spPr>
            <a:solidFill>
              <a:srgbClr val="FF0000"/>
            </a:solidFill>
          </c:spPr>
          <c:invertIfNegative val="0"/>
          <c:cat>
            <c:strLit>
              <c:ptCount val="1"/>
              <c:pt idx="0">
                <c:v> </c:v>
              </c:pt>
            </c:strLit>
          </c:cat>
          <c:val>
            <c:numRef>
              <c:f>Sheet1!$C$116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50-4CE4-B12C-F6E89EA4D9AA}"/>
            </c:ext>
          </c:extLst>
        </c:ser>
        <c:ser>
          <c:idx val="1"/>
          <c:order val="1"/>
          <c:tx>
            <c:v>Kontrola</c:v>
          </c:tx>
          <c:spPr>
            <a:solidFill>
              <a:srgbClr val="92D050"/>
            </a:solidFill>
          </c:spPr>
          <c:invertIfNegative val="0"/>
          <c:cat>
            <c:strLit>
              <c:ptCount val="1"/>
              <c:pt idx="0">
                <c:v> </c:v>
              </c:pt>
            </c:strLit>
          </c:cat>
          <c:val>
            <c:numRef>
              <c:f>Sheet1!$C$101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50-4CE4-B12C-F6E89EA4D9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4905600"/>
        <c:axId val="234907136"/>
      </c:barChart>
      <c:catAx>
        <c:axId val="234905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34907136"/>
        <c:crosses val="autoZero"/>
        <c:auto val="1"/>
        <c:lblAlgn val="ctr"/>
        <c:lblOffset val="100"/>
        <c:noMultiLvlLbl val="0"/>
      </c:catAx>
      <c:valAx>
        <c:axId val="234907136"/>
        <c:scaling>
          <c:orientation val="minMax"/>
          <c:max val="22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3490560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  <c:userShapes r:id="rId2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0.19375</cdr:x>
      <cdr:y>0.11111</cdr:y>
    </cdr:from>
    <cdr:to>
      <cdr:x>0.76243</cdr:x>
      <cdr:y>0.22217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633832" y="216071"/>
          <a:ext cx="1860370" cy="2159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200" b="1" dirty="0"/>
            <a:t>šok ICD za 24M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0.13333</cdr:x>
      <cdr:y>0.09375</cdr:y>
    </cdr:from>
    <cdr:to>
      <cdr:x>0.73298</cdr:x>
      <cdr:y>0.1952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436635" y="182312"/>
          <a:ext cx="1963772" cy="1972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200" b="1" dirty="0"/>
            <a:t>VT + šok ICD za 24M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0.22917</cdr:x>
      <cdr:y>0.09722</cdr:y>
    </cdr:from>
    <cdr:to>
      <cdr:x>0.70625</cdr:x>
      <cdr:y>0.20139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1047750" y="266700"/>
          <a:ext cx="2181225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200" b="1" dirty="0"/>
            <a:t>šok ICD za 12M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0.24167</cdr:x>
      <cdr:y>0.11353</cdr:y>
    </cdr:from>
    <cdr:to>
      <cdr:x>0.85385</cdr:x>
      <cdr:y>0.20406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838260" y="240122"/>
          <a:ext cx="2123428" cy="191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200" b="1" dirty="0"/>
            <a:t>VT + šok ICD za 12M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A21365-9E02-45E8-984D-183A073E5F98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9E040B-B4CC-445D-9883-F03797882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04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Neděle 7.11.2021, sál Foliant, předsednictví blok 1000-1130, AB 1115-1130, 15 min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8237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DOGGJ I+ Gulliver"/>
              </a:rPr>
              <a:t>Časté </a:t>
            </a:r>
            <a:r>
              <a:rPr lang="cs-CZ" sz="1800" b="0" i="0" u="none" strike="noStrike" baseline="0" dirty="0" err="1">
                <a:solidFill>
                  <a:srgbClr val="000000"/>
                </a:solidFill>
                <a:latin typeface="DOGGJ I+ Gulliver"/>
              </a:rPr>
              <a:t>rekurence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DOGGJ I+ Gulliver"/>
              </a:rPr>
              <a:t> KT po RFA – prostor pro „podpůrnou“ léčbu.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DOGGJ I+ Gulliver"/>
              </a:rPr>
              <a:t>Clinical data on RDN and treatment of VT (storm) are only based on several case reports or small case series with ischemic or non- ischemic cardiomyopathy and in all these reports, RDN was safe and effectively reduced the VT episodes [45,55–58] 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03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NNH, podklad pro schválení studie RESCUE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3699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Kohorta 51 pacientů s </a:t>
            </a:r>
            <a:r>
              <a:rPr lang="cs-CZ" dirty="0" err="1"/>
              <a:t>prům</a:t>
            </a:r>
            <a:r>
              <a:rPr lang="cs-CZ" dirty="0"/>
              <a:t>. EF 35%, opak. KT nebo </a:t>
            </a:r>
            <a:r>
              <a:rPr lang="cs-CZ" dirty="0" err="1"/>
              <a:t>arytmo</a:t>
            </a:r>
            <a:r>
              <a:rPr lang="cs-CZ" dirty="0"/>
              <a:t> bouřemi.</a:t>
            </a:r>
          </a:p>
          <a:p>
            <a:r>
              <a:rPr lang="cs-CZ" dirty="0"/>
              <a:t>Celková mortalita kolem 10%.</a:t>
            </a:r>
          </a:p>
          <a:p>
            <a:r>
              <a:rPr lang="cs-CZ" dirty="0"/>
              <a:t>Právě probíhající studie: RESET-VT (n=21, RDN + RFA vs. RFA) a RESCUE (n=48, ICD + RDN vs. ICD </a:t>
            </a:r>
            <a:r>
              <a:rPr lang="cs-CZ" dirty="0" err="1"/>
              <a:t>alone</a:t>
            </a:r>
            <a:r>
              <a:rPr lang="cs-CZ" dirty="0"/>
              <a:t>) – čeká se na 24M </a:t>
            </a:r>
            <a:r>
              <a:rPr lang="cs-CZ" dirty="0" err="1"/>
              <a:t>followup</a:t>
            </a:r>
            <a:r>
              <a:rPr lang="cs-CZ" dirty="0"/>
              <a:t> u obou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6616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Řada experimentálních animálních studií prokázala příznivý efekt RDN u modelu CHSS, tj. zvýšení </a:t>
            </a:r>
            <a:r>
              <a:rPr lang="cs-CZ" dirty="0" err="1"/>
              <a:t>natriurézy</a:t>
            </a:r>
            <a:r>
              <a:rPr lang="cs-CZ" dirty="0"/>
              <a:t>, reverzní </a:t>
            </a:r>
            <a:r>
              <a:rPr lang="cs-CZ" dirty="0" err="1"/>
              <a:t>remodelaci</a:t>
            </a:r>
            <a:r>
              <a:rPr lang="cs-CZ" dirty="0"/>
              <a:t>, snížení množství fibrózy myokardu a snížení aktivace </a:t>
            </a:r>
            <a:r>
              <a:rPr lang="cs-CZ" dirty="0" err="1"/>
              <a:t>neurohumorálních</a:t>
            </a:r>
            <a:r>
              <a:rPr lang="cs-CZ" dirty="0"/>
              <a:t> markerů CHSS. Klinických studií je málo. 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6482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4689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RDN má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effect on nighttime BP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additionally on nighttime heart rate, suggesting that RDN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 affect nocturnal sympathetic drive in patients with OSA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Repetitive apneic events result in hypoxia and hypercapnia,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which act via chemoreflexes to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elict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high levels of sympathetic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nerve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traffic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increase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renal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sympathetic nerve activity during apneic episodes may attenuate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renal excretion of sodium and further supports the hypothesis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renal sympathetic nerves play an important role in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sodium homeostasis, with renal nerve activation enhancing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sodium retention. Suppressing renal sympathetic activity by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RDN may thus enhance renal sodium excretion, suggesting a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potential mechanism to explain our findings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algn="l"/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???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Why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??? Nejasné – 1) menší edém HCD při vyšším vylučování Na, dále snížení TK může mít přímý efekt na deaktivaci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baroreflexu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díky změně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chemoreflexní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modulace dechového centra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1184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659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1043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5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Renální sympatikus se skládá z eferentních a aferentních nervů. 90% nervů leží 6-7 mm od </a:t>
            </a:r>
            <a:r>
              <a:rPr lang="cs-CZ" dirty="0" err="1"/>
              <a:t>lumina</a:t>
            </a:r>
            <a:r>
              <a:rPr lang="cs-CZ" dirty="0"/>
              <a:t>, </a:t>
            </a:r>
            <a:r>
              <a:rPr lang="cs-CZ" dirty="0" err="1"/>
              <a:t>densita</a:t>
            </a:r>
            <a:r>
              <a:rPr lang="cs-CZ" dirty="0"/>
              <a:t> největší proximálně, ale u bifurkace jsou zase nervy blíže lumen, cca 3 mm.</a:t>
            </a:r>
          </a:p>
          <a:p>
            <a:r>
              <a:rPr lang="cs-CZ" dirty="0"/>
              <a:t>Aktivace eferentních nervů vede k renální </a:t>
            </a:r>
            <a:r>
              <a:rPr lang="cs-CZ" dirty="0" err="1"/>
              <a:t>arteriolální</a:t>
            </a:r>
            <a:r>
              <a:rPr lang="cs-CZ" dirty="0"/>
              <a:t> vasokonstrikci a snížení průtoku krve ledvinami, což zase vede ke zvýšení sekrece reninu a aktivace klasické osy renin-</a:t>
            </a:r>
            <a:r>
              <a:rPr lang="cs-CZ" dirty="0" err="1"/>
              <a:t>angiotenzin</a:t>
            </a:r>
            <a:r>
              <a:rPr lang="cs-CZ" dirty="0"/>
              <a:t>-aldosteron. Naopak, např. řada podnětů, např. renální ischémie, hypoxie nebo oxidativní stres vede k aktivaci aferentních nervů díky baroreceptorům a chemoreceptorům, což  vede ke stimulaci hypothalamu a zvýšení eferentní sympatické stimulace nejen ledvin, ale vlastně všech orgánů ---  systémová resistence ↑ = </a:t>
            </a:r>
            <a:r>
              <a:rPr lang="cs-CZ" dirty="0" err="1"/>
              <a:t>norepinerfin</a:t>
            </a:r>
            <a:r>
              <a:rPr lang="cs-CZ" dirty="0"/>
              <a:t> </a:t>
            </a:r>
            <a:r>
              <a:rPr lang="cs-CZ" dirty="0" err="1"/>
              <a:t>spillover</a:t>
            </a:r>
            <a:r>
              <a:rPr lang="cs-CZ" dirty="0"/>
              <a:t> (vlna endogenního </a:t>
            </a:r>
            <a:r>
              <a:rPr lang="cs-CZ" dirty="0" err="1"/>
              <a:t>norepinefrinu</a:t>
            </a:r>
            <a:r>
              <a:rPr lang="cs-CZ" dirty="0"/>
              <a:t> narůstá).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428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Sympatikus byl přerušen odstraněním </a:t>
            </a:r>
            <a:r>
              <a:rPr lang="cs-CZ" dirty="0" err="1"/>
              <a:t>splanchnických</a:t>
            </a:r>
            <a:r>
              <a:rPr lang="cs-CZ" dirty="0"/>
              <a:t> nervů a hrudního dorsálního sympatického řetězce. Bohužel </a:t>
            </a:r>
            <a:r>
              <a:rPr lang="cs-CZ" dirty="0" err="1"/>
              <a:t>neselektivita</a:t>
            </a:r>
            <a:r>
              <a:rPr lang="cs-CZ" dirty="0"/>
              <a:t> těchto zákroků vedla k řadě nežádoucích účinků: </a:t>
            </a:r>
            <a:r>
              <a:rPr lang="cs-CZ" dirty="0" err="1"/>
              <a:t>hyperhidrosa</a:t>
            </a:r>
            <a:r>
              <a:rPr lang="cs-CZ" dirty="0"/>
              <a:t>, posturální hypotenze, </a:t>
            </a:r>
            <a:r>
              <a:rPr lang="cs-CZ" dirty="0" err="1"/>
              <a:t>sensorické</a:t>
            </a:r>
            <a:r>
              <a:rPr lang="cs-CZ" dirty="0"/>
              <a:t> a sexuální dysfunkce, a dokonce deprese. Výkony byly pro </a:t>
            </a:r>
            <a:r>
              <a:rPr lang="cs-CZ" dirty="0" err="1"/>
              <a:t>invazivitu</a:t>
            </a:r>
            <a:r>
              <a:rPr lang="cs-CZ" dirty="0"/>
              <a:t> špatně tolerovány a brzy opuštěny po zavedení medikamentózních antihypertenziv.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916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Symplicity</a:t>
            </a:r>
            <a:r>
              <a:rPr lang="cs-CZ" dirty="0"/>
              <a:t> HTN1-3, 3 = zklamání, SPYRAL HTN-OFF MED, - ON MED =  </a:t>
            </a:r>
            <a:r>
              <a:rPr lang="cs-CZ" dirty="0" err="1"/>
              <a:t>both</a:t>
            </a:r>
            <a:r>
              <a:rPr lang="cs-CZ" dirty="0"/>
              <a:t> positive, </a:t>
            </a:r>
            <a:r>
              <a:rPr lang="cs-CZ" dirty="0" err="1"/>
              <a:t>comparative</a:t>
            </a:r>
            <a:r>
              <a:rPr lang="cs-CZ" dirty="0"/>
              <a:t> to </a:t>
            </a:r>
            <a:r>
              <a:rPr lang="cs-CZ" dirty="0" err="1"/>
              <a:t>sham</a:t>
            </a:r>
            <a:r>
              <a:rPr lang="cs-CZ" dirty="0"/>
              <a:t> </a:t>
            </a:r>
            <a:r>
              <a:rPr lang="cs-CZ" dirty="0" err="1"/>
              <a:t>procedures</a:t>
            </a:r>
            <a:r>
              <a:rPr lang="cs-CZ" dirty="0"/>
              <a:t>. </a:t>
            </a:r>
            <a:r>
              <a:rPr lang="cs-CZ" dirty="0" err="1"/>
              <a:t>Covidien</a:t>
            </a:r>
            <a:r>
              <a:rPr lang="cs-CZ" dirty="0"/>
              <a:t> už není od r. 2014</a:t>
            </a:r>
          </a:p>
          <a:p>
            <a:pPr algn="l"/>
            <a:r>
              <a:rPr lang="en-US" sz="1800" b="0" i="0" u="none" strike="noStrike" baseline="0" dirty="0">
                <a:latin typeface="AdvP6F00"/>
              </a:rPr>
              <a:t>The pharmacological ablation technology uses a catheter-guided </a:t>
            </a:r>
            <a:r>
              <a:rPr lang="en-US" sz="1800" b="0" i="0" u="none" strike="noStrike" baseline="0" dirty="0" err="1">
                <a:latin typeface="AdvP6F00"/>
              </a:rPr>
              <a:t>systém</a:t>
            </a:r>
            <a:r>
              <a:rPr lang="cs-CZ" sz="1800" b="0" i="0" u="none" strike="noStrike" baseline="0" dirty="0">
                <a:latin typeface="AdvP6F00"/>
              </a:rPr>
              <a:t> </a:t>
            </a:r>
            <a:r>
              <a:rPr lang="en-US" sz="1800" b="0" i="0" u="none" strike="noStrike" baseline="0" dirty="0">
                <a:latin typeface="AdvP6F00"/>
              </a:rPr>
              <a:t>that aim to locally inject therapeutic agents into the adventitial tissue,</a:t>
            </a:r>
          </a:p>
          <a:p>
            <a:pPr algn="l"/>
            <a:r>
              <a:rPr lang="en-US" sz="1800" b="0" i="0" u="none" strike="noStrike" baseline="0" dirty="0">
                <a:latin typeface="AdvP6F00"/>
              </a:rPr>
              <a:t>causing a maximal renal nerve ablation without injury to the vessel intima</a:t>
            </a:r>
            <a:r>
              <a:rPr lang="cs-CZ" sz="1800" b="0" i="0" u="none" strike="noStrike" baseline="0" dirty="0">
                <a:latin typeface="AdvP6F00"/>
              </a:rPr>
              <a:t> </a:t>
            </a:r>
            <a:r>
              <a:rPr lang="cs-CZ" sz="1800" b="0" i="0" u="none" strike="noStrike" baseline="0" dirty="0" err="1">
                <a:latin typeface="AdvP6F00"/>
              </a:rPr>
              <a:t>or</a:t>
            </a:r>
            <a:r>
              <a:rPr lang="cs-CZ" sz="1800" b="0" i="0" u="none" strike="noStrike" baseline="0" dirty="0">
                <a:latin typeface="AdvP6F00"/>
              </a:rPr>
              <a:t> media. – alkohol nebo </a:t>
            </a:r>
            <a:r>
              <a:rPr lang="cs-CZ" sz="1800" b="0" i="0" u="none" strike="noStrike" baseline="0" dirty="0" err="1">
                <a:latin typeface="AdvP6F00"/>
              </a:rPr>
              <a:t>guanetidin</a:t>
            </a:r>
            <a:r>
              <a:rPr lang="cs-CZ" sz="1800" b="0" i="0" u="none" strike="noStrike" baseline="0" dirty="0">
                <a:latin typeface="AdvP6F00"/>
              </a:rPr>
              <a:t> </a:t>
            </a:r>
            <a:r>
              <a:rPr lang="cs-CZ" sz="1800" b="0" i="0" u="none" strike="noStrike" baseline="0" dirty="0" err="1">
                <a:latin typeface="AdvP6F00"/>
              </a:rPr>
              <a:t>monosulfát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32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6697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Vagově</a:t>
            </a:r>
            <a:r>
              <a:rPr lang="cs-CZ" dirty="0"/>
              <a:t> indukovanou </a:t>
            </a:r>
            <a:r>
              <a:rPr lang="cs-CZ" dirty="0" err="1"/>
              <a:t>FiS</a:t>
            </a:r>
            <a:r>
              <a:rPr lang="cs-CZ" dirty="0"/>
              <a:t>: popsanou již </a:t>
            </a:r>
            <a:r>
              <a:rPr lang="cs-CZ" dirty="0" err="1"/>
              <a:t>Coumelem</a:t>
            </a:r>
            <a:r>
              <a:rPr lang="cs-CZ" dirty="0"/>
              <a:t> v r. 1978: pasy zkrátí ERP síní, pak </a:t>
            </a:r>
            <a:r>
              <a:rPr lang="cs-CZ" dirty="0" err="1"/>
              <a:t>trigry</a:t>
            </a:r>
            <a:r>
              <a:rPr lang="cs-CZ" dirty="0"/>
              <a:t> při aktivaci sympatiku vs. adrenergní </a:t>
            </a:r>
            <a:r>
              <a:rPr lang="cs-CZ" dirty="0" err="1"/>
              <a:t>FiS</a:t>
            </a:r>
            <a:r>
              <a:rPr lang="cs-CZ" dirty="0"/>
              <a:t> – při emočním stresu nebo fyzické zátěži.</a:t>
            </a:r>
          </a:p>
          <a:p>
            <a:r>
              <a:rPr lang="cs-CZ" dirty="0"/>
              <a:t>Aktivace mechanoreceptorů v ledvinné pánvičce  a chemoreceptorů v renálním </a:t>
            </a:r>
            <a:r>
              <a:rPr lang="cs-CZ" dirty="0" err="1"/>
              <a:t>intersticiu</a:t>
            </a:r>
            <a:r>
              <a:rPr lang="cs-CZ" dirty="0"/>
              <a:t> vede přes aferentní nervy k aktivaci příslušných center v hypotalamu a tím k aktivaci sympatického nervového systému – signály směřují ke všem orgánům – v srdci – aktivace </a:t>
            </a:r>
            <a:r>
              <a:rPr lang="cs-CZ" dirty="0" err="1"/>
              <a:t>triggerů</a:t>
            </a:r>
            <a:endParaRPr lang="cs-CZ" dirty="0"/>
          </a:p>
          <a:p>
            <a:r>
              <a:rPr lang="cs-CZ" dirty="0"/>
              <a:t>Koncept funguje patrně především u adrenergní </a:t>
            </a:r>
            <a:r>
              <a:rPr lang="cs-CZ" dirty="0" err="1"/>
              <a:t>FiS</a:t>
            </a:r>
            <a:r>
              <a:rPr lang="cs-CZ" dirty="0"/>
              <a:t> – </a:t>
            </a:r>
            <a:r>
              <a:rPr lang="cs-CZ" dirty="0" err="1"/>
              <a:t>stim</a:t>
            </a:r>
            <a:r>
              <a:rPr lang="cs-CZ" dirty="0"/>
              <a:t>. Renálního sympatiku na zvířecím modelu (pes) vedla ke zkrácení ERP a snadnější </a:t>
            </a:r>
            <a:r>
              <a:rPr lang="cs-CZ" dirty="0" err="1"/>
              <a:t>inducibilitě</a:t>
            </a:r>
            <a:r>
              <a:rPr lang="cs-CZ" dirty="0"/>
              <a:t> </a:t>
            </a:r>
            <a:r>
              <a:rPr lang="cs-CZ" dirty="0" err="1"/>
              <a:t>FiS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8187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Malý počet pacientů, změny metodiky, </a:t>
            </a:r>
            <a:r>
              <a:rPr lang="cs-CZ" dirty="0" err="1"/>
              <a:t>sponsoring</a:t>
            </a:r>
            <a:r>
              <a:rPr lang="cs-CZ" dirty="0"/>
              <a:t>, nápadně velký pokles TK – 25 </a:t>
            </a:r>
            <a:r>
              <a:rPr lang="cs-CZ" dirty="0" err="1"/>
              <a:t>mmHg</a:t>
            </a:r>
            <a:r>
              <a:rPr lang="cs-CZ" dirty="0"/>
              <a:t> </a:t>
            </a:r>
            <a:r>
              <a:rPr lang="cs-CZ" dirty="0" err="1"/>
              <a:t>sTK</a:t>
            </a:r>
            <a:r>
              <a:rPr lang="cs-CZ" dirty="0"/>
              <a:t> a 10 </a:t>
            </a:r>
            <a:r>
              <a:rPr lang="cs-CZ" dirty="0" err="1"/>
              <a:t>mmHg</a:t>
            </a:r>
            <a:r>
              <a:rPr lang="cs-CZ" dirty="0"/>
              <a:t> </a:t>
            </a:r>
            <a:r>
              <a:rPr lang="cs-CZ" dirty="0" err="1"/>
              <a:t>dTK</a:t>
            </a:r>
            <a:r>
              <a:rPr lang="cs-CZ" dirty="0"/>
              <a:t>!!!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5658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Multicentrická jednoduše zaslepená studie, 5 center: Rusko 3, Polsko 1, Německo 1</a:t>
            </a:r>
          </a:p>
          <a:p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Hypertonici s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parox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FiS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randomizováni na PVI a PVI+RDN</a:t>
            </a:r>
          </a:p>
          <a:p>
            <a:pPr algn="l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Mean systolic blood pressure from baseline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12 months decreased from 151mmHg to 147mmHg in the isolation-only group and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 150mmHg to 135mmHg in the renal denervation group (between-group difference,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−13mmHg; 95%CI, −15 to −11mmHg; P &lt; .001). Procedural complications occurred in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 patients (4.7%) in the isolation-only group and 7 (4.5%) of the renal denervation group.</a:t>
            </a:r>
            <a:endParaRPr lang="cs-CZ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519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Brazilie</a:t>
            </a:r>
            <a:r>
              <a:rPr lang="cs-CZ" dirty="0"/>
              <a:t>, Rio – RDN hraje významnou roli u chronického ledvinové onemocnění u pac. s </a:t>
            </a:r>
            <a:r>
              <a:rPr lang="cs-CZ" dirty="0" err="1"/>
              <a:t>parox</a:t>
            </a:r>
            <a:r>
              <a:rPr lang="cs-CZ" dirty="0"/>
              <a:t>. </a:t>
            </a:r>
            <a:r>
              <a:rPr lang="cs-CZ" dirty="0" err="1"/>
              <a:t>FiS</a:t>
            </a:r>
            <a:endParaRPr lang="cs-CZ" dirty="0"/>
          </a:p>
          <a:p>
            <a:pPr algn="l"/>
            <a:r>
              <a:rPr lang="en-US" sz="1800" b="0" i="0" u="none" strike="noStrike" baseline="0" dirty="0">
                <a:solidFill>
                  <a:srgbClr val="131413"/>
                </a:solidFill>
                <a:latin typeface="RkjdlxAdvTT3713a231"/>
              </a:rPr>
              <a:t>One possible common link between</a:t>
            </a:r>
            <a:r>
              <a:rPr lang="cs-CZ" sz="1800" b="0" i="0" u="none" strike="noStrike" baseline="0" dirty="0">
                <a:solidFill>
                  <a:srgbClr val="131413"/>
                </a:solidFill>
                <a:latin typeface="RkjdlxAdvTT3713a231"/>
              </a:rPr>
              <a:t> </a:t>
            </a:r>
            <a:r>
              <a:rPr lang="en-US" sz="1800" b="0" i="0" u="none" strike="noStrike" baseline="0" dirty="0">
                <a:solidFill>
                  <a:srgbClr val="131413"/>
                </a:solidFill>
                <a:latin typeface="RkjdlxAdvTT3713a231"/>
              </a:rPr>
              <a:t>AF and CKD is activation of the renin</a:t>
            </a:r>
            <a:r>
              <a:rPr lang="en-US" sz="1800" b="0" i="0" u="none" strike="noStrike" baseline="0" dirty="0">
                <a:solidFill>
                  <a:srgbClr val="131413"/>
                </a:solidFill>
                <a:latin typeface="VhydkwAdvTT3713a231+20"/>
              </a:rPr>
              <a:t>–</a:t>
            </a:r>
            <a:r>
              <a:rPr lang="en-US" sz="1800" b="0" i="0" u="none" strike="noStrike" baseline="0" dirty="0">
                <a:solidFill>
                  <a:srgbClr val="131413"/>
                </a:solidFill>
                <a:latin typeface="RkjdlxAdvTT3713a231"/>
              </a:rPr>
              <a:t>angiotensin</a:t>
            </a:r>
            <a:r>
              <a:rPr lang="en-US" sz="1800" b="0" i="0" u="none" strike="noStrike" baseline="0" dirty="0">
                <a:solidFill>
                  <a:srgbClr val="131413"/>
                </a:solidFill>
                <a:latin typeface="VhydkwAdvTT3713a231+20"/>
              </a:rPr>
              <a:t>–</a:t>
            </a:r>
            <a:r>
              <a:rPr lang="en-US" sz="1800" b="0" i="0" u="none" strike="noStrike" baseline="0" dirty="0">
                <a:solidFill>
                  <a:srgbClr val="131413"/>
                </a:solidFill>
                <a:latin typeface="RkjdlxAdvTT3713a231"/>
              </a:rPr>
              <a:t>aldosterone</a:t>
            </a:r>
            <a:r>
              <a:rPr lang="cs-CZ" sz="1800" b="0" i="0" u="none" strike="noStrike" baseline="0" dirty="0">
                <a:solidFill>
                  <a:srgbClr val="131413"/>
                </a:solidFill>
                <a:latin typeface="RkjdlxAdvTT3713a231"/>
              </a:rPr>
              <a:t> systém. Angiotensin II </a:t>
            </a:r>
            <a:r>
              <a:rPr lang="en-US" sz="1800" b="0" i="0" u="none" strike="noStrike" baseline="0" dirty="0">
                <a:solidFill>
                  <a:srgbClr val="131413"/>
                </a:solidFill>
                <a:latin typeface="RkjdlxAdvTT3713a231"/>
              </a:rPr>
              <a:t>can increase atrial pressure, promote atrial fibrosis, and modulate</a:t>
            </a:r>
          </a:p>
          <a:p>
            <a:pPr algn="l"/>
            <a:r>
              <a:rPr lang="en-US" sz="1800" b="0" i="0" u="none" strike="noStrike" baseline="0" dirty="0">
                <a:solidFill>
                  <a:srgbClr val="131413"/>
                </a:solidFill>
                <a:latin typeface="RkjdlxAdvTT3713a231"/>
              </a:rPr>
              <a:t>ion channels, all of which are involved in structural an</a:t>
            </a:r>
            <a:r>
              <a:rPr lang="cs-CZ" sz="1800" b="0" i="0" u="none" strike="noStrike" baseline="0" dirty="0">
                <a:solidFill>
                  <a:srgbClr val="131413"/>
                </a:solidFill>
                <a:latin typeface="RkjdlxAdvTT3713a231"/>
              </a:rPr>
              <a:t>d </a:t>
            </a:r>
            <a:r>
              <a:rPr lang="en-US" sz="1800" b="0" i="0" u="none" strike="noStrike" baseline="0" dirty="0">
                <a:solidFill>
                  <a:srgbClr val="131413"/>
                </a:solidFill>
                <a:latin typeface="RkjdlxAdvTT3713a231"/>
              </a:rPr>
              <a:t>electrical remodeling of the atria, resulting in AF</a:t>
            </a:r>
            <a:r>
              <a:rPr lang="cs-CZ" sz="1800" b="0" i="0" u="none" strike="noStrike" baseline="0" dirty="0">
                <a:solidFill>
                  <a:srgbClr val="131413"/>
                </a:solidFill>
                <a:latin typeface="RkjdlxAdvTT3713a231"/>
              </a:rPr>
              <a:t>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215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269923"/>
            <a:ext cx="7406640" cy="1104138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387548"/>
            <a:ext cx="7406640" cy="131445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ál 7"/>
          <p:cNvSpPr/>
          <p:nvPr/>
        </p:nvSpPr>
        <p:spPr>
          <a:xfrm>
            <a:off x="921433" y="1060352"/>
            <a:ext cx="210312" cy="157734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1157176" y="1008762"/>
            <a:ext cx="64008" cy="48006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05980"/>
            <a:ext cx="1828800" cy="4388644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05980"/>
            <a:ext cx="5562600" cy="4388644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41"/>
            <a:ext cx="6858000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1950244"/>
            <a:ext cx="6400800" cy="17145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800100"/>
            <a:ext cx="6400800" cy="1132284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2172321" y="2110992"/>
            <a:ext cx="210312" cy="157734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2408064" y="2059403"/>
            <a:ext cx="64008" cy="48006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05740"/>
            <a:ext cx="7498080" cy="857250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143000"/>
            <a:ext cx="3657600" cy="34975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143000"/>
            <a:ext cx="3657600" cy="34975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870252"/>
            <a:ext cx="8229600" cy="85725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246209"/>
            <a:ext cx="4023360" cy="48006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246209"/>
            <a:ext cx="4023360" cy="48006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727002"/>
            <a:ext cx="4023360" cy="30861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727002"/>
            <a:ext cx="4023360" cy="30861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05740"/>
            <a:ext cx="7498080" cy="857250"/>
          </a:xfrm>
        </p:spPr>
        <p:txBody>
          <a:bodyPr anchor="ctr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51435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41"/>
            <a:ext cx="73152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62583"/>
            <a:ext cx="3810000" cy="871538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055223"/>
            <a:ext cx="3810000" cy="523875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153400" cy="299442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800100"/>
            <a:ext cx="2743200" cy="14859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bdélník 7"/>
          <p:cNvSpPr/>
          <p:nvPr/>
        </p:nvSpPr>
        <p:spPr>
          <a:xfrm>
            <a:off x="762000" y="800100"/>
            <a:ext cx="4572000" cy="3429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857253"/>
            <a:ext cx="4419600" cy="2635898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715756"/>
            <a:ext cx="685800" cy="15323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702589"/>
            <a:ext cx="649224" cy="15323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3600450"/>
            <a:ext cx="4419600" cy="5715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611941"/>
            <a:ext cx="1638887" cy="1229165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168817" y="15827"/>
            <a:ext cx="1702191" cy="1276643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2" y="791308"/>
            <a:ext cx="1125717" cy="826968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4" y="-41"/>
            <a:ext cx="8131127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05979"/>
            <a:ext cx="7498080" cy="85725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085850"/>
            <a:ext cx="7498080" cy="360045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4729162"/>
            <a:ext cx="2133600" cy="357188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132C133-91FF-4BF6-972E-5C926F536296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4729162"/>
            <a:ext cx="2895600" cy="357188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4729162"/>
            <a:ext cx="457200" cy="357188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24A4173-029E-4321-B8A2-4C29DAECDD12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41"/>
            <a:ext cx="73152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png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41824" y="123478"/>
            <a:ext cx="7406640" cy="1440159"/>
          </a:xfrm>
        </p:spPr>
        <p:txBody>
          <a:bodyPr>
            <a:noAutofit/>
          </a:bodyPr>
          <a:lstStyle/>
          <a:p>
            <a:r>
              <a:rPr lang="cs-CZ" sz="3600" b="1" i="0" u="none" strike="noStrike" baseline="0" dirty="0">
                <a:latin typeface="Humanist777AT-BoldB"/>
              </a:rPr>
              <a:t>RENÁLNÍ SYMPATICKÁ DENERVACE – </a:t>
            </a:r>
            <a:r>
              <a:rPr lang="cs-CZ" sz="3200" b="1" i="0" u="none" strike="noStrike" baseline="0" dirty="0">
                <a:latin typeface="Humanist777AT-BoldB"/>
              </a:rPr>
              <a:t>NEPŘÍMÉ SRDEČNÍ EFEKTY</a:t>
            </a:r>
            <a:endParaRPr lang="en-GB" sz="4800" i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2067694"/>
            <a:ext cx="7560840" cy="153100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Alan Bulava</a:t>
            </a:r>
            <a:endParaRPr lang="cs-CZ" dirty="0"/>
          </a:p>
          <a:p>
            <a:endParaRPr lang="cs-CZ" sz="1900" i="1" dirty="0"/>
          </a:p>
          <a:p>
            <a:r>
              <a:rPr lang="cs-CZ" sz="1900" i="1" dirty="0"/>
              <a:t>Kardiocentrum, Nemocnice České Budějovice, a.s.</a:t>
            </a:r>
          </a:p>
          <a:p>
            <a:r>
              <a:rPr lang="cs-CZ" sz="1900" i="1" dirty="0"/>
              <a:t>ZSF JU v Českých Budějovicích</a:t>
            </a:r>
          </a:p>
          <a:p>
            <a:r>
              <a:rPr lang="cs-CZ" sz="1900" i="1" dirty="0"/>
              <a:t>LF UP Olomouc</a:t>
            </a:r>
            <a:endParaRPr lang="en-US" sz="1900" i="1" dirty="0"/>
          </a:p>
        </p:txBody>
      </p:sp>
      <p:pic>
        <p:nvPicPr>
          <p:cNvPr id="4" name="Picture 5" descr="C:\Users\Alan\Desktop\rsz_up_logo_lf-up_had_cz_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813461"/>
            <a:ext cx="2232248" cy="88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Users\Alan\Desktop\zsf-ju-rgb-positive-new-201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000582"/>
            <a:ext cx="3168352" cy="48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C:\Users\Alan\Desktop\image-0-100-fit-801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333" y="3598702"/>
            <a:ext cx="2240155" cy="1114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Přímá spojnice 6"/>
          <p:cNvCxnSpPr/>
          <p:nvPr/>
        </p:nvCxnSpPr>
        <p:spPr>
          <a:xfrm>
            <a:off x="1259632" y="3784558"/>
            <a:ext cx="74888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8"/>
          <p:cNvSpPr txBox="1"/>
          <p:nvPr/>
        </p:nvSpPr>
        <p:spPr>
          <a:xfrm>
            <a:off x="3871045" y="4844933"/>
            <a:ext cx="53094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100" i="1" dirty="0"/>
              <a:t>XVIII. České a slovenské sympozium o arytmiích a trvalé kardiostimulaci, Olomouc, 7.-9.11.2021</a:t>
            </a:r>
            <a:endParaRPr lang="en-US" sz="1100" i="1" dirty="0"/>
          </a:p>
        </p:txBody>
      </p:sp>
    </p:spTree>
    <p:extLst>
      <p:ext uri="{BB962C8B-B14F-4D97-AF65-F5344CB8AC3E}">
        <p14:creationId xmlns:p14="http://schemas.microsoft.com/office/powerpoint/2010/main" val="1295626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47C63624-DB8B-4DE1-8BBC-D8F99BDC5C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88" t="27600" r="37400" b="8001"/>
          <a:stretch/>
        </p:blipFill>
        <p:spPr>
          <a:xfrm>
            <a:off x="4499992" y="1063229"/>
            <a:ext cx="4536504" cy="3312368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F0965534-4419-4BD6-96BE-A106DFD6D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Fibrilace síní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6640885A-0AB7-4CF8-A679-16255F047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5386" y="1174080"/>
            <a:ext cx="3692678" cy="2405781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Prospektivní nerandomizovaná longitudinální studie</a:t>
            </a:r>
          </a:p>
          <a:p>
            <a:r>
              <a:rPr lang="cs-CZ" dirty="0"/>
              <a:t>Pacienti s dobře léčenou hypertenzí: 3 skupiny, n = 236</a:t>
            </a:r>
          </a:p>
          <a:p>
            <a:r>
              <a:rPr lang="cs-CZ" dirty="0"/>
              <a:t>RDN je přínosná u pacientů s CHRI a </a:t>
            </a:r>
            <a:r>
              <a:rPr lang="cs-CZ" dirty="0" err="1"/>
              <a:t>parox</a:t>
            </a:r>
            <a:r>
              <a:rPr lang="cs-CZ" dirty="0"/>
              <a:t>. </a:t>
            </a:r>
            <a:r>
              <a:rPr lang="cs-CZ" dirty="0" err="1"/>
              <a:t>FiS</a:t>
            </a:r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79059917-F396-41A2-8E91-93D29E86B2EA}"/>
              </a:ext>
            </a:extLst>
          </p:cNvPr>
          <p:cNvSpPr txBox="1"/>
          <p:nvPr/>
        </p:nvSpPr>
        <p:spPr>
          <a:xfrm>
            <a:off x="5220072" y="4661143"/>
            <a:ext cx="39116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0" u="none" strike="noStrike" baseline="0" dirty="0" err="1">
                <a:latin typeface="+mj-lt"/>
              </a:rPr>
              <a:t>Kiuchi</a:t>
            </a:r>
            <a:r>
              <a:rPr lang="cs-CZ" sz="1100" b="0" u="none" strike="noStrike" baseline="0" dirty="0">
                <a:latin typeface="+mj-lt"/>
              </a:rPr>
              <a:t> MG et al. J </a:t>
            </a:r>
            <a:r>
              <a:rPr lang="cs-CZ" sz="1100" b="0" u="none" strike="noStrike" baseline="0" dirty="0" err="1">
                <a:latin typeface="+mj-lt"/>
              </a:rPr>
              <a:t>Interv</a:t>
            </a:r>
            <a:r>
              <a:rPr lang="cs-CZ" sz="1100" b="0" u="none" strike="noStrike" baseline="0" dirty="0">
                <a:latin typeface="+mj-lt"/>
              </a:rPr>
              <a:t> </a:t>
            </a:r>
            <a:r>
              <a:rPr lang="cs-CZ" sz="1100" b="0" u="none" strike="noStrike" baseline="0" dirty="0" err="1">
                <a:latin typeface="+mj-lt"/>
              </a:rPr>
              <a:t>Card</a:t>
            </a:r>
            <a:r>
              <a:rPr lang="cs-CZ" sz="1100" b="0" u="none" strike="noStrike" baseline="0" dirty="0">
                <a:latin typeface="+mj-lt"/>
              </a:rPr>
              <a:t> </a:t>
            </a:r>
            <a:r>
              <a:rPr lang="cs-CZ" sz="1100" b="0" u="none" strike="noStrike" baseline="0" dirty="0" err="1">
                <a:latin typeface="+mj-lt"/>
              </a:rPr>
              <a:t>Electrophysiol</a:t>
            </a:r>
            <a:r>
              <a:rPr lang="cs-CZ" sz="1100" b="0" u="none" strike="noStrike" baseline="0" dirty="0">
                <a:latin typeface="+mj-lt"/>
              </a:rPr>
              <a:t> 2017;48(2):215–22</a:t>
            </a:r>
            <a:endParaRPr lang="cs-CZ" sz="1100" dirty="0">
              <a:latin typeface="+mj-lt"/>
            </a:endParaRP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77361D7D-D027-4959-B54B-8E05C59FF570}"/>
              </a:ext>
            </a:extLst>
          </p:cNvPr>
          <p:cNvCxnSpPr>
            <a:cxnSpLocks/>
          </p:cNvCxnSpPr>
          <p:nvPr/>
        </p:nvCxnSpPr>
        <p:spPr>
          <a:xfrm flipH="1">
            <a:off x="7654002" y="1383563"/>
            <a:ext cx="20270" cy="1829718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Šipka: nahoru 2">
            <a:extLst>
              <a:ext uri="{FF2B5EF4-FFF2-40B4-BE49-F238E27FC236}">
                <a16:creationId xmlns:a16="http://schemas.microsoft.com/office/drawing/2014/main" id="{BDCC5D75-B3C6-4114-AF03-95993302C012}"/>
              </a:ext>
            </a:extLst>
          </p:cNvPr>
          <p:cNvSpPr/>
          <p:nvPr/>
        </p:nvSpPr>
        <p:spPr>
          <a:xfrm>
            <a:off x="7452320" y="2139702"/>
            <a:ext cx="123746" cy="28803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9210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D12EBB-6988-4FA4-B3A0-1FA2F0A0B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Komorové arytmie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EE361C-76D7-4278-AD07-A63A6FAB30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Pacienti s ICD šokovou terapií mají horší prognózu</a:t>
            </a:r>
          </a:p>
          <a:p>
            <a:r>
              <a:rPr lang="cs-CZ" dirty="0"/>
              <a:t>Ablace u KT sehrává významnou roli, ale:</a:t>
            </a:r>
          </a:p>
          <a:p>
            <a:pPr lvl="1"/>
            <a:r>
              <a:rPr lang="cs-CZ" dirty="0" err="1"/>
              <a:t>ThermoCool</a:t>
            </a:r>
            <a:r>
              <a:rPr lang="cs-CZ" dirty="0"/>
              <a:t> VT </a:t>
            </a:r>
            <a:r>
              <a:rPr lang="cs-CZ" dirty="0" err="1"/>
              <a:t>Ablation</a:t>
            </a:r>
            <a:r>
              <a:rPr lang="cs-CZ" dirty="0"/>
              <a:t> Trial – 47% </a:t>
            </a:r>
            <a:r>
              <a:rPr lang="cs-CZ" dirty="0" err="1"/>
              <a:t>rekurence</a:t>
            </a:r>
            <a:r>
              <a:rPr lang="cs-CZ" dirty="0"/>
              <a:t> KT během 6M sledování po RFA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→ časté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rekurence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= prostor pro podpůrnou léčbu</a:t>
            </a:r>
            <a:endParaRPr lang="cs-CZ" dirty="0"/>
          </a:p>
          <a:p>
            <a:r>
              <a:rPr lang="cs-CZ" dirty="0"/>
              <a:t>Autonomní nervový systém hraje významnou roli ve vzniku a udržení KT:</a:t>
            </a:r>
          </a:p>
          <a:p>
            <a:pPr lvl="1"/>
            <a:r>
              <a:rPr lang="cs-CZ" dirty="0"/>
              <a:t>Sympatická denervace (g. </a:t>
            </a:r>
            <a:r>
              <a:rPr lang="cs-CZ" dirty="0" err="1"/>
              <a:t>stellatum</a:t>
            </a:r>
            <a:r>
              <a:rPr lang="cs-CZ" dirty="0"/>
              <a:t>) potlačuje EAD, </a:t>
            </a:r>
            <a:r>
              <a:rPr lang="cs-CZ" dirty="0" err="1"/>
              <a:t>reentry</a:t>
            </a:r>
            <a:r>
              <a:rPr lang="cs-CZ" dirty="0"/>
              <a:t>, zkracuje QT, </a:t>
            </a:r>
            <a:r>
              <a:rPr lang="cs-CZ" sz="2800" dirty="0"/>
              <a:t>↑ </a:t>
            </a:r>
            <a:r>
              <a:rPr lang="cs-CZ" dirty="0"/>
              <a:t>fibrilační práh</a:t>
            </a:r>
          </a:p>
          <a:p>
            <a:r>
              <a:rPr lang="cs-CZ" dirty="0"/>
              <a:t>RDN – kazuistická sdělení nebo velmi malé soubory pacientů naznačující jistý benefitu u pacientů s refrakterními KT a neúspěšnou RFA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4568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57B96550-BCA3-4B89-BB0B-1C9153FA3339}"/>
              </a:ext>
            </a:extLst>
          </p:cNvPr>
          <p:cNvSpPr txBox="1"/>
          <p:nvPr/>
        </p:nvSpPr>
        <p:spPr>
          <a:xfrm>
            <a:off x="1259632" y="123478"/>
            <a:ext cx="46117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RDN + ICD  vs. kontrolní skupina pouze ICD </a:t>
            </a:r>
          </a:p>
          <a:p>
            <a:r>
              <a:rPr lang="cs-CZ" dirty="0"/>
              <a:t>20 pacientů, 1:1</a:t>
            </a:r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5A41FF4F-F8DA-46D8-A0DF-DCDE9B60065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9600" y="1340768"/>
            <a:ext cx="77724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5D0FAD0F-8E28-4E19-B08A-CF8A25BBFD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7317701"/>
              </p:ext>
            </p:extLst>
          </p:nvPr>
        </p:nvGraphicFramePr>
        <p:xfrm>
          <a:off x="5390166" y="843545"/>
          <a:ext cx="3296628" cy="19446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186C699D-0740-405A-B52A-276C8C9CDC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2951394"/>
              </p:ext>
            </p:extLst>
          </p:nvPr>
        </p:nvGraphicFramePr>
        <p:xfrm>
          <a:off x="5411953" y="2905825"/>
          <a:ext cx="3274841" cy="1944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5DB42120-D918-4F07-A0E2-E8C077B2C4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9198724"/>
              </p:ext>
            </p:extLst>
          </p:nvPr>
        </p:nvGraphicFramePr>
        <p:xfrm>
          <a:off x="1250670" y="790757"/>
          <a:ext cx="3296628" cy="1944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EDF2A19E-0724-4F87-9933-58DDFF9A74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3303026"/>
              </p:ext>
            </p:extLst>
          </p:nvPr>
        </p:nvGraphicFramePr>
        <p:xfrm>
          <a:off x="1259467" y="2735425"/>
          <a:ext cx="3468613" cy="2115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" name="TextovéPole 9">
            <a:extLst>
              <a:ext uri="{FF2B5EF4-FFF2-40B4-BE49-F238E27FC236}">
                <a16:creationId xmlns:a16="http://schemas.microsoft.com/office/drawing/2014/main" id="{7324F186-CE13-4313-87F6-F130E3B1982C}"/>
              </a:ext>
            </a:extLst>
          </p:cNvPr>
          <p:cNvSpPr txBox="1"/>
          <p:nvPr/>
        </p:nvSpPr>
        <p:spPr>
          <a:xfrm>
            <a:off x="6541648" y="4830420"/>
            <a:ext cx="263886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0" u="none" strike="noStrike" baseline="0" dirty="0" err="1">
                <a:latin typeface="+mj-lt"/>
              </a:rPr>
              <a:t>Janotka</a:t>
            </a:r>
            <a:r>
              <a:rPr lang="cs-CZ" sz="1100" b="0" u="none" strike="noStrike" baseline="0" dirty="0">
                <a:latin typeface="+mj-lt"/>
              </a:rPr>
              <a:t> M, Neužil P et al. </a:t>
            </a:r>
            <a:r>
              <a:rPr lang="cs-CZ" sz="1100" b="0" u="none" strike="noStrike" baseline="0" dirty="0" err="1">
                <a:latin typeface="+mj-lt"/>
              </a:rPr>
              <a:t>Unpublished</a:t>
            </a:r>
            <a:r>
              <a:rPr lang="cs-CZ" sz="1100" b="0" u="none" strike="noStrike" baseline="0" dirty="0">
                <a:latin typeface="+mj-lt"/>
              </a:rPr>
              <a:t> data</a:t>
            </a:r>
            <a:endParaRPr lang="cs-CZ" sz="11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93180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D32122-5E11-4945-BE16-947D86CE1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KT&amp;RDN - metaanalýza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D718D51-FD7C-409C-B514-D538DDA2D6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13" t="30400" r="35038" b="19200"/>
          <a:stretch/>
        </p:blipFill>
        <p:spPr>
          <a:xfrm>
            <a:off x="107504" y="987574"/>
            <a:ext cx="4320480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24C9407D-C033-45D3-829C-148D8517FA98}"/>
              </a:ext>
            </a:extLst>
          </p:cNvPr>
          <p:cNvSpPr txBox="1"/>
          <p:nvPr/>
        </p:nvSpPr>
        <p:spPr>
          <a:xfrm>
            <a:off x="510432" y="987574"/>
            <a:ext cx="3629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Redukce výskytu KA 3-6M </a:t>
            </a:r>
            <a:r>
              <a:rPr lang="cs-CZ" dirty="0" err="1"/>
              <a:t>postRDN</a:t>
            </a: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09A322A0-669E-4C19-822E-128D1BED60DA}"/>
              </a:ext>
            </a:extLst>
          </p:cNvPr>
          <p:cNvSpPr txBox="1"/>
          <p:nvPr/>
        </p:nvSpPr>
        <p:spPr>
          <a:xfrm>
            <a:off x="35496" y="690250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N=51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8846ED66-8FEA-4259-A08F-A198A624358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800" t="16401" r="24800" b="5201"/>
          <a:stretch/>
        </p:blipFill>
        <p:spPr>
          <a:xfrm>
            <a:off x="8380296" y="151181"/>
            <a:ext cx="648071" cy="567062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AF68707D-6FC5-43CB-BD03-2D422EEF5E42}"/>
              </a:ext>
            </a:extLst>
          </p:cNvPr>
          <p:cNvSpPr txBox="1"/>
          <p:nvPr/>
        </p:nvSpPr>
        <p:spPr>
          <a:xfrm>
            <a:off x="5184648" y="1378558"/>
            <a:ext cx="36497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Garg</a:t>
            </a:r>
            <a:r>
              <a:rPr lang="cs-CZ" sz="1200" dirty="0"/>
              <a:t> J </a:t>
            </a:r>
            <a:r>
              <a:rPr lang="cs-CZ" sz="1200" dirty="0" err="1"/>
              <a:t>at</a:t>
            </a:r>
            <a:r>
              <a:rPr lang="cs-CZ" sz="1200" dirty="0"/>
              <a:t> al. </a:t>
            </a:r>
            <a:r>
              <a:rPr lang="cs-CZ" sz="1200" dirty="0" err="1"/>
              <a:t>Pacing</a:t>
            </a:r>
            <a:r>
              <a:rPr lang="cs-CZ" sz="1200" dirty="0"/>
              <a:t> </a:t>
            </a:r>
            <a:r>
              <a:rPr lang="cs-CZ" sz="1200" dirty="0" err="1"/>
              <a:t>Clin</a:t>
            </a:r>
            <a:r>
              <a:rPr lang="cs-CZ" sz="1200" dirty="0"/>
              <a:t> </a:t>
            </a:r>
            <a:r>
              <a:rPr lang="cs-CZ" sz="1200" dirty="0" err="1"/>
              <a:t>Electrophysiol</a:t>
            </a:r>
            <a:r>
              <a:rPr lang="cs-CZ" sz="1200" dirty="0"/>
              <a:t> 2021;44:865–874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F00D2916-79B9-4094-9EE3-5E932A91CD9F}"/>
              </a:ext>
            </a:extLst>
          </p:cNvPr>
          <p:cNvSpPr txBox="1"/>
          <p:nvPr/>
        </p:nvSpPr>
        <p:spPr>
          <a:xfrm>
            <a:off x="1132961" y="4394576"/>
            <a:ext cx="46749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RESET-VT (n=21, RDN + RFA vs. RFA)</a:t>
            </a:r>
          </a:p>
          <a:p>
            <a:r>
              <a:rPr lang="cs-CZ" dirty="0"/>
              <a:t>a RESCUE (n=48, ICD + RDN vs. ICD samotný)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448406F-D71F-4468-97F0-311F282267C3}"/>
              </a:ext>
            </a:extLst>
          </p:cNvPr>
          <p:cNvSpPr txBox="1"/>
          <p:nvPr/>
        </p:nvSpPr>
        <p:spPr>
          <a:xfrm>
            <a:off x="574095" y="3579862"/>
            <a:ext cx="2989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Celková mortalita kolem 10%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B5E47B9-FDE9-44C6-A33F-319FB3A8335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201" t="43000" r="27951" b="13601"/>
          <a:stretch/>
        </p:blipFill>
        <p:spPr>
          <a:xfrm>
            <a:off x="2349046" y="1731128"/>
            <a:ext cx="6355286" cy="2592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8316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0A8B07EF-4938-48BC-90DD-8B88146DCA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13" t="16401" r="31100" b="15001"/>
          <a:stretch/>
        </p:blipFill>
        <p:spPr>
          <a:xfrm>
            <a:off x="4026736" y="737704"/>
            <a:ext cx="5208089" cy="3926098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FB808DB-2190-41E2-9148-B63EE5806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Srdeční selhání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D31D29-3D85-419F-A266-1374870AA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608" y="1085850"/>
            <a:ext cx="2591128" cy="3600450"/>
          </a:xfrm>
        </p:spPr>
        <p:txBody>
          <a:bodyPr>
            <a:normAutofit/>
          </a:bodyPr>
          <a:lstStyle/>
          <a:p>
            <a:r>
              <a:rPr lang="cs-CZ" sz="1800" dirty="0"/>
              <a:t>Aktivace sympatiku hraje v patofyziologii CHSS ústřední roli, hladina </a:t>
            </a:r>
            <a:r>
              <a:rPr lang="cs-CZ" sz="1800" dirty="0" err="1"/>
              <a:t>norepinefrinu</a:t>
            </a:r>
            <a:r>
              <a:rPr lang="cs-CZ" sz="1800" dirty="0"/>
              <a:t> nepřímo koreluje s mírou přežívání pacientů s CHSS</a:t>
            </a:r>
          </a:p>
          <a:p>
            <a:r>
              <a:rPr lang="cs-CZ" sz="1800" dirty="0"/>
              <a:t>BB – snižují výskyt NSS, </a:t>
            </a:r>
            <a:r>
              <a:rPr lang="cs-CZ" sz="1800" dirty="0" err="1"/>
              <a:t>celk</a:t>
            </a:r>
            <a:r>
              <a:rPr lang="cs-CZ" sz="1800" dirty="0"/>
              <a:t>. KV mortality</a:t>
            </a:r>
          </a:p>
        </p:txBody>
      </p:sp>
    </p:spTree>
    <p:extLst>
      <p:ext uri="{BB962C8B-B14F-4D97-AF65-F5344CB8AC3E}">
        <p14:creationId xmlns:p14="http://schemas.microsoft.com/office/powerpoint/2010/main" val="880089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E00D78-E9F4-46A2-A3C7-8CE27EADC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Srdeční selhání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29DAFF-73EC-4BB5-B22A-2FAE09826F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Klinických dat RDN u CHSS je málo!</a:t>
            </a:r>
          </a:p>
          <a:p>
            <a:r>
              <a:rPr lang="cs-CZ" sz="2800" dirty="0"/>
              <a:t>REACH-Pilot study</a:t>
            </a:r>
            <a:r>
              <a:rPr lang="cs-CZ" sz="2800" baseline="30000" dirty="0"/>
              <a:t>1</a:t>
            </a:r>
            <a:r>
              <a:rPr lang="cs-CZ" sz="2800" dirty="0"/>
              <a:t>: </a:t>
            </a:r>
          </a:p>
          <a:p>
            <a:pPr lvl="1"/>
            <a:r>
              <a:rPr lang="cs-CZ" sz="2400" dirty="0" err="1"/>
              <a:t>First</a:t>
            </a:r>
            <a:r>
              <a:rPr lang="cs-CZ" sz="2400" dirty="0"/>
              <a:t>-in-man (n=7), zlepšení symptomů a tolerance zátěže u pac. s </a:t>
            </a:r>
            <a:r>
              <a:rPr lang="cs-CZ" sz="2400" dirty="0" err="1"/>
              <a:t>HFrEF</a:t>
            </a:r>
            <a:endParaRPr lang="cs-CZ" sz="2400" dirty="0"/>
          </a:p>
          <a:p>
            <a:r>
              <a:rPr lang="cs-CZ" sz="2800" dirty="0" err="1"/>
              <a:t>Chen</a:t>
            </a:r>
            <a:r>
              <a:rPr lang="cs-CZ" sz="2800" dirty="0"/>
              <a:t> et al.</a:t>
            </a:r>
            <a:r>
              <a:rPr lang="cs-CZ" sz="2800" baseline="30000" dirty="0"/>
              <a:t>2</a:t>
            </a:r>
            <a:r>
              <a:rPr lang="cs-CZ" sz="2800" dirty="0"/>
              <a:t>:</a:t>
            </a:r>
          </a:p>
          <a:p>
            <a:pPr lvl="1"/>
            <a:r>
              <a:rPr lang="cs-CZ" sz="2400" dirty="0"/>
              <a:t>n=60, </a:t>
            </a:r>
            <a:r>
              <a:rPr lang="cs-CZ" sz="2400" dirty="0" err="1"/>
              <a:t>prosp</a:t>
            </a:r>
            <a:r>
              <a:rPr lang="cs-CZ" sz="2400" dirty="0"/>
              <a:t>. randomizovaná, 1:1 OMT : RDN+OMT, po 6M: ↑EF, ↓NYHA, ↓NT-</a:t>
            </a:r>
            <a:r>
              <a:rPr lang="cs-CZ" sz="2400" dirty="0" err="1"/>
              <a:t>proBNP</a:t>
            </a:r>
            <a:r>
              <a:rPr lang="cs-CZ" sz="2400" dirty="0"/>
              <a:t>, ↓TF a ↑tolerance zátěže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A1E25BE-FE41-432D-8268-312DCBBC2A4D}"/>
              </a:ext>
            </a:extLst>
          </p:cNvPr>
          <p:cNvSpPr txBox="1"/>
          <p:nvPr/>
        </p:nvSpPr>
        <p:spPr>
          <a:xfrm>
            <a:off x="5220072" y="4661143"/>
            <a:ext cx="39533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0" u="none" strike="noStrike" baseline="0" dirty="0">
                <a:latin typeface="+mj-lt"/>
              </a:rPr>
              <a:t>1 </a:t>
            </a:r>
            <a:r>
              <a:rPr lang="cs-CZ" sz="1100" b="0" u="none" strike="noStrike" baseline="0" dirty="0" err="1">
                <a:latin typeface="+mj-lt"/>
              </a:rPr>
              <a:t>Davies</a:t>
            </a:r>
            <a:r>
              <a:rPr lang="cs-CZ" sz="1100" b="0" u="none" strike="noStrike" baseline="0" dirty="0">
                <a:latin typeface="+mj-lt"/>
              </a:rPr>
              <a:t> JE et al. </a:t>
            </a:r>
            <a:r>
              <a:rPr lang="cs-CZ" sz="1100" b="0" u="none" strike="noStrike" baseline="0" dirty="0" err="1">
                <a:latin typeface="+mj-lt"/>
              </a:rPr>
              <a:t>Int</a:t>
            </a:r>
            <a:r>
              <a:rPr lang="cs-CZ" sz="1100" b="0" u="none" strike="noStrike" baseline="0" dirty="0">
                <a:latin typeface="+mj-lt"/>
              </a:rPr>
              <a:t> J </a:t>
            </a:r>
            <a:r>
              <a:rPr lang="cs-CZ" sz="1100" b="0" u="none" strike="noStrike" baseline="0" dirty="0" err="1">
                <a:latin typeface="+mj-lt"/>
              </a:rPr>
              <a:t>Cardiol</a:t>
            </a:r>
            <a:r>
              <a:rPr lang="cs-CZ" sz="1100" dirty="0">
                <a:latin typeface="+mj-lt"/>
              </a:rPr>
              <a:t> 2013; 162(3): 189-92</a:t>
            </a:r>
          </a:p>
          <a:p>
            <a:r>
              <a:rPr lang="cs-CZ" sz="1100" dirty="0">
                <a:latin typeface="+mj-lt"/>
              </a:rPr>
              <a:t>2 </a:t>
            </a:r>
            <a:r>
              <a:rPr lang="cs-CZ" sz="1100" dirty="0" err="1">
                <a:latin typeface="+mj-lt"/>
              </a:rPr>
              <a:t>Chen</a:t>
            </a:r>
            <a:r>
              <a:rPr lang="cs-CZ" sz="1100" dirty="0">
                <a:latin typeface="+mj-lt"/>
              </a:rPr>
              <a:t> W et al. </a:t>
            </a:r>
            <a:r>
              <a:rPr lang="cs-CZ" sz="1100" dirty="0" err="1">
                <a:latin typeface="+mj-lt"/>
              </a:rPr>
              <a:t>Catheter</a:t>
            </a:r>
            <a:r>
              <a:rPr lang="cs-CZ" sz="1100" dirty="0">
                <a:latin typeface="+mj-lt"/>
              </a:rPr>
              <a:t> </a:t>
            </a:r>
            <a:r>
              <a:rPr lang="cs-CZ" sz="1100" dirty="0" err="1">
                <a:latin typeface="+mj-lt"/>
              </a:rPr>
              <a:t>Cardiovasc</a:t>
            </a:r>
            <a:r>
              <a:rPr lang="cs-CZ" sz="1100" dirty="0">
                <a:latin typeface="+mj-lt"/>
              </a:rPr>
              <a:t> </a:t>
            </a:r>
            <a:r>
              <a:rPr lang="cs-CZ" sz="1100" dirty="0" err="1">
                <a:latin typeface="+mj-lt"/>
              </a:rPr>
              <a:t>Interv</a:t>
            </a:r>
            <a:r>
              <a:rPr lang="cs-CZ" sz="1100" dirty="0">
                <a:latin typeface="+mj-lt"/>
              </a:rPr>
              <a:t> 2017;89(4):E153–61</a:t>
            </a:r>
          </a:p>
        </p:txBody>
      </p:sp>
    </p:spTree>
    <p:extLst>
      <p:ext uri="{BB962C8B-B14F-4D97-AF65-F5344CB8AC3E}">
        <p14:creationId xmlns:p14="http://schemas.microsoft.com/office/powerpoint/2010/main" val="2037322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C872A2-52FA-4D4F-9FD0-56AD5020E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A2A18F-79F0-4EBF-8880-2116D6259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608" y="1085850"/>
            <a:ext cx="4000488" cy="3600450"/>
          </a:xfrm>
        </p:spPr>
        <p:txBody>
          <a:bodyPr>
            <a:normAutofit fontScale="92500" lnSpcReduction="20000"/>
          </a:bodyPr>
          <a:lstStyle/>
          <a:p>
            <a:r>
              <a:rPr lang="cs-CZ" sz="2000" dirty="0"/>
              <a:t>Mírná až těžká OSA se vyskytuje u asi 50% pacientů s rezistentní hypertenzí</a:t>
            </a:r>
          </a:p>
          <a:p>
            <a:r>
              <a:rPr lang="cs-CZ" sz="2000" dirty="0"/>
              <a:t>Metaanalýza publikovaných menších souborů ukázala možný přínos RDN</a:t>
            </a:r>
            <a:r>
              <a:rPr lang="cs-CZ" sz="2000" baseline="30000" dirty="0"/>
              <a:t>1</a:t>
            </a:r>
          </a:p>
          <a:p>
            <a:r>
              <a:rPr lang="cs-CZ" sz="2000" dirty="0"/>
              <a:t>V jedné randomizované studii</a:t>
            </a:r>
            <a:r>
              <a:rPr lang="cs-CZ" sz="2000" baseline="30000" dirty="0"/>
              <a:t>2</a:t>
            </a:r>
            <a:r>
              <a:rPr lang="cs-CZ" sz="2000" dirty="0"/>
              <a:t> (</a:t>
            </a:r>
            <a:r>
              <a:rPr lang="cs-CZ" sz="2000" dirty="0" err="1"/>
              <a:t>proof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concept</a:t>
            </a:r>
            <a:r>
              <a:rPr lang="cs-CZ" sz="2000" dirty="0"/>
              <a:t>) bylo prokázáno kromě poklesu </a:t>
            </a:r>
            <a:r>
              <a:rPr lang="cs-CZ" sz="2000" dirty="0" err="1"/>
              <a:t>amb</a:t>
            </a:r>
            <a:r>
              <a:rPr lang="cs-CZ" sz="2000" dirty="0"/>
              <a:t>. TK také snížení závažnosti OSA:</a:t>
            </a:r>
          </a:p>
          <a:p>
            <a:pPr lvl="1"/>
            <a:r>
              <a:rPr lang="cs-CZ" sz="1800" dirty="0" err="1"/>
              <a:t>Apnea</a:t>
            </a:r>
            <a:r>
              <a:rPr lang="cs-CZ" sz="1800" dirty="0"/>
              <a:t>/</a:t>
            </a:r>
            <a:r>
              <a:rPr lang="cs-CZ" sz="1800" dirty="0" err="1"/>
              <a:t>hypopnea</a:t>
            </a:r>
            <a:r>
              <a:rPr lang="cs-CZ" sz="1800" dirty="0"/>
              <a:t> index 39,4 vs. 31,2 eventů za hodinu spánku</a:t>
            </a:r>
          </a:p>
          <a:p>
            <a:r>
              <a:rPr lang="cs-CZ" sz="2000" dirty="0"/>
              <a:t>Totéž i s odstupem 6M po RDN</a:t>
            </a:r>
            <a:r>
              <a:rPr lang="cs-CZ" sz="2000" baseline="30000" dirty="0"/>
              <a:t>3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0CA155D-470F-4683-970F-FD3C8B09EA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63" t="27600" r="62600" b="17801"/>
          <a:stretch/>
        </p:blipFill>
        <p:spPr>
          <a:xfrm>
            <a:off x="5436096" y="699542"/>
            <a:ext cx="3168352" cy="3339614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96D564D8-F2B7-4A94-BC46-BE45B76CE692}"/>
              </a:ext>
            </a:extLst>
          </p:cNvPr>
          <p:cNvSpPr txBox="1"/>
          <p:nvPr/>
        </p:nvSpPr>
        <p:spPr>
          <a:xfrm>
            <a:off x="5508104" y="4443958"/>
            <a:ext cx="3549370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0" u="none" strike="noStrike" baseline="0" dirty="0">
                <a:latin typeface="+mj-lt"/>
              </a:rPr>
              <a:t>1 </a:t>
            </a:r>
            <a:r>
              <a:rPr lang="cs-CZ" sz="1100" b="0" u="none" strike="noStrike" baseline="0" dirty="0" err="1">
                <a:latin typeface="+mj-lt"/>
              </a:rPr>
              <a:t>Shantha</a:t>
            </a:r>
            <a:r>
              <a:rPr lang="cs-CZ" sz="1100" b="0" u="none" strike="noStrike" baseline="0" dirty="0">
                <a:latin typeface="+mj-lt"/>
              </a:rPr>
              <a:t> GP et al. </a:t>
            </a:r>
            <a:r>
              <a:rPr lang="cs-CZ" sz="1100" b="0" u="none" strike="noStrike" baseline="0" dirty="0" err="1">
                <a:latin typeface="+mj-lt"/>
              </a:rPr>
              <a:t>Sleep</a:t>
            </a:r>
            <a:r>
              <a:rPr lang="cs-CZ" sz="1100" b="0" u="none" strike="noStrike" baseline="0" dirty="0">
                <a:latin typeface="+mj-lt"/>
              </a:rPr>
              <a:t> </a:t>
            </a:r>
            <a:r>
              <a:rPr lang="cs-CZ" sz="1100" b="0" u="none" strike="noStrike" baseline="0" dirty="0" err="1">
                <a:latin typeface="+mj-lt"/>
              </a:rPr>
              <a:t>Breath</a:t>
            </a:r>
            <a:r>
              <a:rPr lang="cs-CZ" sz="1100" b="0" u="none" strike="noStrike" baseline="0" dirty="0">
                <a:latin typeface="+mj-lt"/>
              </a:rPr>
              <a:t> 2015;19:29–34</a:t>
            </a:r>
          </a:p>
          <a:p>
            <a:r>
              <a:rPr lang="cs-CZ" sz="1100" dirty="0">
                <a:latin typeface="+mj-lt"/>
              </a:rPr>
              <a:t>2 </a:t>
            </a:r>
            <a:r>
              <a:rPr lang="cs-CZ" sz="1100" dirty="0" err="1">
                <a:latin typeface="+mj-lt"/>
              </a:rPr>
              <a:t>Warchol-Celinska</a:t>
            </a:r>
            <a:r>
              <a:rPr lang="cs-CZ" sz="1100" dirty="0">
                <a:latin typeface="+mj-lt"/>
              </a:rPr>
              <a:t> E </a:t>
            </a:r>
            <a:r>
              <a:rPr lang="cs-CZ" sz="1100" dirty="0" err="1">
                <a:latin typeface="+mj-lt"/>
              </a:rPr>
              <a:t>at</a:t>
            </a:r>
            <a:r>
              <a:rPr lang="cs-CZ" sz="1100" dirty="0">
                <a:latin typeface="+mj-lt"/>
              </a:rPr>
              <a:t> al. </a:t>
            </a:r>
            <a:r>
              <a:rPr lang="cs-CZ" sz="1100" dirty="0" err="1">
                <a:latin typeface="+mj-lt"/>
              </a:rPr>
              <a:t>Hypertension</a:t>
            </a:r>
            <a:r>
              <a:rPr lang="cs-CZ" sz="1100" dirty="0">
                <a:latin typeface="+mj-lt"/>
              </a:rPr>
              <a:t> 2018;72:381-390</a:t>
            </a:r>
          </a:p>
          <a:p>
            <a:r>
              <a:rPr lang="cs-CZ" sz="1100" dirty="0">
                <a:latin typeface="+mj-lt"/>
              </a:rPr>
              <a:t>3 </a:t>
            </a:r>
            <a:r>
              <a:rPr lang="cs-CZ" sz="1100" dirty="0" err="1">
                <a:latin typeface="+mj-lt"/>
              </a:rPr>
              <a:t>Witkowski</a:t>
            </a:r>
            <a:r>
              <a:rPr lang="cs-CZ" sz="1100" dirty="0">
                <a:latin typeface="+mj-lt"/>
              </a:rPr>
              <a:t> A et al. </a:t>
            </a:r>
            <a:r>
              <a:rPr lang="cs-CZ" sz="1100" dirty="0" err="1">
                <a:latin typeface="+mj-lt"/>
              </a:rPr>
              <a:t>Hypertension</a:t>
            </a:r>
            <a:r>
              <a:rPr lang="cs-CZ" sz="1100" dirty="0">
                <a:latin typeface="+mj-lt"/>
              </a:rPr>
              <a:t> 2011;58:559–65</a:t>
            </a:r>
          </a:p>
        </p:txBody>
      </p:sp>
    </p:spTree>
    <p:extLst>
      <p:ext uri="{BB962C8B-B14F-4D97-AF65-F5344CB8AC3E}">
        <p14:creationId xmlns:p14="http://schemas.microsoft.com/office/powerpoint/2010/main" val="37173587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D0F72F-9A9B-4EF7-96D6-59575CEB5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Metabolismus glukózy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7271FA-A041-4F6B-A0A2-B8AEE7B07C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Chronická sympatická a </a:t>
            </a:r>
            <a:r>
              <a:rPr lang="cs-CZ" sz="2400" dirty="0" err="1"/>
              <a:t>neurohumorální</a:t>
            </a:r>
            <a:r>
              <a:rPr lang="cs-CZ" sz="2400" dirty="0"/>
              <a:t> aktivace je spojena s rozvojem mnoha KV onemocnění, vč. diabetu a metabolického syndromu</a:t>
            </a:r>
          </a:p>
          <a:p>
            <a:r>
              <a:rPr lang="cs-CZ" sz="2400" dirty="0"/>
              <a:t>V jedné studii byla RDN asociována s poklesem hladiny glukózy nalačno, insulinu a C-peptidu, a </a:t>
            </a:r>
            <a:r>
              <a:rPr lang="cs-CZ" sz="2400" dirty="0" err="1"/>
              <a:t>prům</a:t>
            </a:r>
            <a:r>
              <a:rPr lang="cs-CZ" sz="2400" dirty="0"/>
              <a:t>. hladin glukózy po 2 h při provádění </a:t>
            </a:r>
            <a:r>
              <a:rPr lang="cs-CZ" sz="2400" dirty="0" err="1"/>
              <a:t>oGTT</a:t>
            </a:r>
            <a:r>
              <a:rPr lang="cs-CZ" sz="2400" dirty="0"/>
              <a:t> u pacientů s resistentní hypertenzí</a:t>
            </a:r>
            <a:r>
              <a:rPr lang="cs-CZ" sz="2400" baseline="30000" dirty="0"/>
              <a:t>1</a:t>
            </a:r>
          </a:p>
          <a:p>
            <a:r>
              <a:rPr lang="cs-CZ" sz="2400" dirty="0"/>
              <a:t>DREAMS studie však po RDN neprokázala změnu sensitivity na insulin</a:t>
            </a:r>
            <a:r>
              <a:rPr lang="cs-CZ" sz="2400" baseline="30000" dirty="0"/>
              <a:t>2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C5E2842-76C8-4728-8D47-80D748672E8C}"/>
              </a:ext>
            </a:extLst>
          </p:cNvPr>
          <p:cNvSpPr txBox="1"/>
          <p:nvPr/>
        </p:nvSpPr>
        <p:spPr>
          <a:xfrm>
            <a:off x="5878513" y="4517127"/>
            <a:ext cx="30139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0" u="none" strike="noStrike" baseline="0" dirty="0">
                <a:latin typeface="+mj-lt"/>
              </a:rPr>
              <a:t>1 </a:t>
            </a:r>
            <a:r>
              <a:rPr lang="cs-CZ" sz="1100" b="0" u="none" strike="noStrike" baseline="0" dirty="0" err="1">
                <a:latin typeface="+mj-lt"/>
              </a:rPr>
              <a:t>Mahfoud</a:t>
            </a:r>
            <a:r>
              <a:rPr lang="cs-CZ" sz="1100" b="0" u="none" strike="noStrike" baseline="0" dirty="0">
                <a:latin typeface="+mj-lt"/>
              </a:rPr>
              <a:t> F et al. </a:t>
            </a:r>
            <a:r>
              <a:rPr lang="cs-CZ" sz="1100" b="0" u="none" strike="noStrike" baseline="0" dirty="0" err="1">
                <a:latin typeface="+mj-lt"/>
              </a:rPr>
              <a:t>Circulation</a:t>
            </a:r>
            <a:r>
              <a:rPr lang="cs-CZ" sz="1100" b="0" u="none" strike="noStrike" baseline="0" dirty="0">
                <a:latin typeface="+mj-lt"/>
              </a:rPr>
              <a:t> 2011;123:1940–6</a:t>
            </a:r>
          </a:p>
          <a:p>
            <a:r>
              <a:rPr lang="cs-CZ" sz="1100" dirty="0">
                <a:latin typeface="+mj-lt"/>
              </a:rPr>
              <a:t>2 </a:t>
            </a:r>
            <a:r>
              <a:rPr lang="cs-CZ" sz="1100" dirty="0" err="1">
                <a:latin typeface="+mj-lt"/>
              </a:rPr>
              <a:t>Verloop</a:t>
            </a:r>
            <a:r>
              <a:rPr lang="cs-CZ" sz="1100" dirty="0">
                <a:latin typeface="+mj-lt"/>
              </a:rPr>
              <a:t> WL </a:t>
            </a:r>
            <a:r>
              <a:rPr lang="cs-CZ" sz="1100" dirty="0" err="1">
                <a:latin typeface="+mj-lt"/>
              </a:rPr>
              <a:t>at</a:t>
            </a:r>
            <a:r>
              <a:rPr lang="cs-CZ" sz="1100" dirty="0">
                <a:latin typeface="+mj-lt"/>
              </a:rPr>
              <a:t> al. </a:t>
            </a:r>
            <a:r>
              <a:rPr lang="cs-CZ" sz="1100" dirty="0" err="1">
                <a:latin typeface="+mj-lt"/>
              </a:rPr>
              <a:t>Hypertension</a:t>
            </a:r>
            <a:r>
              <a:rPr lang="cs-CZ" sz="1100" dirty="0">
                <a:latin typeface="+mj-lt"/>
              </a:rPr>
              <a:t> 2015;65:751–7</a:t>
            </a:r>
          </a:p>
        </p:txBody>
      </p:sp>
    </p:spTree>
    <p:extLst>
      <p:ext uri="{BB962C8B-B14F-4D97-AF65-F5344CB8AC3E}">
        <p14:creationId xmlns:p14="http://schemas.microsoft.com/office/powerpoint/2010/main" val="1077203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BDC26C-E905-4604-B719-8C8E2CE70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BA5439-A349-4256-86BE-A007556CD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608" y="1085849"/>
            <a:ext cx="7498080" cy="3851671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RDN není ztracenou léčbou, je jen otázkou správné indikace v </a:t>
            </a:r>
            <a:r>
              <a:rPr lang="cs-CZ" u="sng" dirty="0"/>
              <a:t>léčbě HN </a:t>
            </a:r>
            <a:r>
              <a:rPr lang="cs-CZ" dirty="0"/>
              <a:t>a především správného provedení (</a:t>
            </a:r>
            <a:r>
              <a:rPr lang="cs-CZ" dirty="0" err="1"/>
              <a:t>multieletrodové</a:t>
            </a:r>
            <a:r>
              <a:rPr lang="cs-CZ" dirty="0"/>
              <a:t> ablační katétry, UZ, procedurální rutina </a:t>
            </a:r>
            <a:r>
              <a:rPr lang="cs-CZ" dirty="0" err="1"/>
              <a:t>etc</a:t>
            </a:r>
            <a:r>
              <a:rPr lang="cs-CZ" dirty="0"/>
              <a:t>.)</a:t>
            </a:r>
          </a:p>
          <a:p>
            <a:r>
              <a:rPr lang="cs-CZ" dirty="0"/>
              <a:t>RDN v indikaci </a:t>
            </a:r>
            <a:r>
              <a:rPr lang="cs-CZ" u="sng" dirty="0"/>
              <a:t>léčby arytmií</a:t>
            </a:r>
          </a:p>
          <a:p>
            <a:pPr lvl="1"/>
            <a:r>
              <a:rPr lang="cs-CZ" dirty="0"/>
              <a:t>u </a:t>
            </a:r>
            <a:r>
              <a:rPr lang="cs-CZ" dirty="0" err="1"/>
              <a:t>FiS</a:t>
            </a:r>
            <a:r>
              <a:rPr lang="cs-CZ" dirty="0"/>
              <a:t> je silná experimentální evidence, ale silná klinická evidence zatím chybí, několik studií probíhá (ASAF, …)</a:t>
            </a:r>
          </a:p>
          <a:p>
            <a:pPr lvl="1"/>
            <a:r>
              <a:rPr lang="cs-CZ" dirty="0"/>
              <a:t>u KA – studie nečetné, čekáme na publikaci posledních studií (RESET-VT a RESCUE), ale spíše lze očekávat pozici RDN jako podpůrné/</a:t>
            </a:r>
            <a:r>
              <a:rPr lang="cs-CZ" dirty="0" err="1"/>
              <a:t>bail-out</a:t>
            </a:r>
            <a:r>
              <a:rPr lang="cs-CZ" dirty="0"/>
              <a:t> strategie u KA refrakterních na RFA</a:t>
            </a:r>
          </a:p>
          <a:p>
            <a:r>
              <a:rPr lang="cs-CZ" dirty="0"/>
              <a:t>RDN v </a:t>
            </a:r>
            <a:r>
              <a:rPr lang="cs-CZ" u="sng" dirty="0"/>
              <a:t>dalších indikacích</a:t>
            </a:r>
          </a:p>
          <a:p>
            <a:pPr lvl="1"/>
            <a:r>
              <a:rPr lang="cs-CZ" dirty="0"/>
              <a:t>u CHSS – klinických dat je málo</a:t>
            </a:r>
          </a:p>
          <a:p>
            <a:pPr lvl="1"/>
            <a:r>
              <a:rPr lang="cs-CZ" dirty="0"/>
              <a:t>OSA, glykémie – ??? dat je málo, výsledky nejsou příliš přesvědčivé</a:t>
            </a:r>
          </a:p>
        </p:txBody>
      </p:sp>
    </p:spTree>
    <p:extLst>
      <p:ext uri="{BB962C8B-B14F-4D97-AF65-F5344CB8AC3E}">
        <p14:creationId xmlns:p14="http://schemas.microsoft.com/office/powerpoint/2010/main" val="33065597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162583"/>
            <a:ext cx="8291264" cy="824991"/>
          </a:xfrm>
        </p:spPr>
        <p:txBody>
          <a:bodyPr>
            <a:normAutofit/>
          </a:bodyPr>
          <a:lstStyle/>
          <a:p>
            <a:r>
              <a:rPr lang="cs-CZ" sz="2800" dirty="0"/>
              <a:t>Děkuji za pozornost…</a:t>
            </a:r>
            <a:endParaRPr lang="en-US" sz="2800" dirty="0"/>
          </a:p>
        </p:txBody>
      </p:sp>
      <p:sp>
        <p:nvSpPr>
          <p:cNvPr id="2" name="TextovéPole 1"/>
          <p:cNvSpPr txBox="1"/>
          <p:nvPr/>
        </p:nvSpPr>
        <p:spPr>
          <a:xfrm>
            <a:off x="5883523" y="3497221"/>
            <a:ext cx="2870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Email: alanbulava@seznam.cz</a:t>
            </a:r>
            <a:endParaRPr lang="en-US" dirty="0"/>
          </a:p>
        </p:txBody>
      </p:sp>
      <p:pic>
        <p:nvPicPr>
          <p:cNvPr id="2050" name="Picture 2" descr="C:\Users\Alan\Documents\Č Budejovice\Letecké snímky nemocnice\letecky snimek 1 Horni are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2965"/>
            <a:ext cx="5141123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9E43691-8285-4F7E-909F-ADC44ECF40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192965"/>
            <a:ext cx="3131336" cy="2242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8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1302798" y="843558"/>
          <a:ext cx="7013617" cy="41096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7266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970137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04170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289451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820891">
                <a:tc>
                  <a:txBody>
                    <a:bodyPr/>
                    <a:lstStyle/>
                    <a:p>
                      <a:pPr algn="l"/>
                      <a:endParaRPr lang="cs-CZ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1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64792">
                <a:tc>
                  <a:txBody>
                    <a:bodyPr/>
                    <a:lstStyle/>
                    <a:p>
                      <a:pPr algn="l"/>
                      <a:r>
                        <a:rPr lang="cs-CZ" sz="1200" b="0" dirty="0"/>
                        <a:t>Zaměstnanecký poměr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464792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Vlastník / akcionář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464792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Konzultant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464792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Přednášková činnost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482379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Člen poradních sborů (</a:t>
                      </a:r>
                      <a:r>
                        <a:rPr lang="cs-CZ" sz="1200" dirty="0" err="1"/>
                        <a:t>advisory</a:t>
                      </a:r>
                      <a:r>
                        <a:rPr lang="cs-CZ" sz="1200" dirty="0"/>
                        <a:t> </a:t>
                      </a:r>
                      <a:r>
                        <a:rPr lang="cs-CZ" sz="1200" dirty="0" err="1"/>
                        <a:t>boards</a:t>
                      </a:r>
                      <a:r>
                        <a:rPr lang="cs-CZ" sz="1200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464792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Podpora výzkumu / granty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482379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Jiné honoráře (např. za klinické studie či registry)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sp>
        <p:nvSpPr>
          <p:cNvPr id="3" name="Nadpis 2">
            <a:extLst>
              <a:ext uri="{FF2B5EF4-FFF2-40B4-BE49-F238E27FC236}">
                <a16:creationId xmlns:a16="http://schemas.microsoft.com/office/drawing/2014/main" id="{D4B28C08-5017-42C3-B86A-62276E569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376" y="58316"/>
            <a:ext cx="7498080" cy="857250"/>
          </a:xfrm>
        </p:spPr>
        <p:txBody>
          <a:bodyPr>
            <a:normAutofit/>
          </a:bodyPr>
          <a:lstStyle/>
          <a:p>
            <a:r>
              <a:rPr lang="cs-CZ" sz="3600" dirty="0"/>
              <a:t>Deklarace konfliktu zájmů</a:t>
            </a:r>
          </a:p>
        </p:txBody>
      </p:sp>
    </p:spTree>
    <p:extLst>
      <p:ext uri="{BB962C8B-B14F-4D97-AF65-F5344CB8AC3E}">
        <p14:creationId xmlns:p14="http://schemas.microsoft.com/office/powerpoint/2010/main" val="1060175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FBA824-99B1-4F42-BC71-B78FEC5BE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Připomenutí patofyziologie</a:t>
            </a:r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6A6E475C-8A2B-4512-ADF0-F46643C829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1541979"/>
              </p:ext>
            </p:extLst>
          </p:nvPr>
        </p:nvGraphicFramePr>
        <p:xfrm>
          <a:off x="1043608" y="1027849"/>
          <a:ext cx="5432697" cy="31035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Image" r:id="rId4" imgW="13180952" imgH="7530159" progId="Photoshop.Image.7">
                  <p:embed/>
                </p:oleObj>
              </mc:Choice>
              <mc:Fallback>
                <p:oleObj name="Image" r:id="rId4" imgW="13180952" imgH="7530159" progId="Photoshop.Image.7">
                  <p:embed/>
                  <p:pic>
                    <p:nvPicPr>
                      <p:cNvPr id="59396" name="Object 4">
                        <a:extLst>
                          <a:ext uri="{FF2B5EF4-FFF2-40B4-BE49-F238E27FC236}">
                            <a16:creationId xmlns:a16="http://schemas.microsoft.com/office/drawing/2014/main" id="{FA47C0C4-65EC-4AF6-B023-2046ED7AA9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1027849"/>
                        <a:ext cx="5432697" cy="31035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>
            <a:extLst>
              <a:ext uri="{FF2B5EF4-FFF2-40B4-BE49-F238E27FC236}">
                <a16:creationId xmlns:a16="http://schemas.microsoft.com/office/drawing/2014/main" id="{73BE5A3E-6615-442A-B477-7F70ED2045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9968616"/>
              </p:ext>
            </p:extLst>
          </p:nvPr>
        </p:nvGraphicFramePr>
        <p:xfrm>
          <a:off x="5184647" y="2787774"/>
          <a:ext cx="3953585" cy="18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Image" r:id="rId6" imgW="13498413" imgH="6146032" progId="Photoshop.Image.7">
                  <p:embed/>
                </p:oleObj>
              </mc:Choice>
              <mc:Fallback>
                <p:oleObj name="Image" r:id="rId6" imgW="13498413" imgH="6146032" progId="Photoshop.Image.7">
                  <p:embed/>
                  <p:pic>
                    <p:nvPicPr>
                      <p:cNvPr id="63493" name="Object 5">
                        <a:extLst>
                          <a:ext uri="{FF2B5EF4-FFF2-40B4-BE49-F238E27FC236}">
                            <a16:creationId xmlns:a16="http://schemas.microsoft.com/office/drawing/2014/main" id="{8DA7C4C2-AA6E-428F-AB10-7F49B352A14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4647" y="2787774"/>
                        <a:ext cx="3953585" cy="180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A377A2B8-CEAD-4CBA-BEBD-046E51DD446B}"/>
              </a:ext>
            </a:extLst>
          </p:cNvPr>
          <p:cNvSpPr txBox="1"/>
          <p:nvPr/>
        </p:nvSpPr>
        <p:spPr>
          <a:xfrm>
            <a:off x="6876256" y="2510775"/>
            <a:ext cx="22779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/>
              <a:t>90% nervů leží 6-7 mm od </a:t>
            </a:r>
            <a:r>
              <a:rPr lang="cs-CZ" sz="1200" dirty="0" err="1"/>
              <a:t>lumina</a:t>
            </a:r>
            <a:endParaRPr lang="cs-CZ" sz="12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3018DD48-B28C-4622-A2DE-A2EF6D439AD8}"/>
              </a:ext>
            </a:extLst>
          </p:cNvPr>
          <p:cNvSpPr txBox="1"/>
          <p:nvPr/>
        </p:nvSpPr>
        <p:spPr>
          <a:xfrm>
            <a:off x="1331640" y="4227934"/>
            <a:ext cx="52902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Cílem RDN je jakési „odpojení“ ledvin od autonomního CNS</a:t>
            </a:r>
          </a:p>
        </p:txBody>
      </p:sp>
    </p:spTree>
    <p:extLst>
      <p:ext uri="{BB962C8B-B14F-4D97-AF65-F5344CB8AC3E}">
        <p14:creationId xmlns:p14="http://schemas.microsoft.com/office/powerpoint/2010/main" val="382762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82474F-F3E0-4C25-8434-D8C943025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Připomenutí patofyziologie</a:t>
            </a:r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BB03FD76-60BE-4A0A-B70E-2865E5A999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3738900"/>
              </p:ext>
            </p:extLst>
          </p:nvPr>
        </p:nvGraphicFramePr>
        <p:xfrm>
          <a:off x="1435608" y="1178272"/>
          <a:ext cx="5939509" cy="3757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Image" r:id="rId4" imgW="13739683" imgH="8520635" progId="Photoshop.Image.7">
                  <p:embed/>
                </p:oleObj>
              </mc:Choice>
              <mc:Fallback>
                <p:oleObj name="Image" r:id="rId4" imgW="13739683" imgH="8520635" progId="Photoshop.Image.7">
                  <p:embed/>
                  <p:pic>
                    <p:nvPicPr>
                      <p:cNvPr id="54276" name="Object 4">
                        <a:extLst>
                          <a:ext uri="{FF2B5EF4-FFF2-40B4-BE49-F238E27FC236}">
                            <a16:creationId xmlns:a16="http://schemas.microsoft.com/office/drawing/2014/main" id="{BA9F0FAC-8EB9-4C2A-BDA5-4D65B4C5CF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5608" y="1178272"/>
                        <a:ext cx="5939509" cy="37577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30541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256B42-B42B-4A04-B339-1B0E2E5CB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RDN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E9FA3A-F833-49E9-8DC4-76FDB2F565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608" y="1085850"/>
            <a:ext cx="5584664" cy="3600450"/>
          </a:xfrm>
        </p:spPr>
        <p:txBody>
          <a:bodyPr>
            <a:normAutofit fontScale="55000" lnSpcReduction="20000"/>
          </a:bodyPr>
          <a:lstStyle/>
          <a:p>
            <a:r>
              <a:rPr lang="cs-CZ" u="sng" dirty="0"/>
              <a:t>RF energie</a:t>
            </a:r>
          </a:p>
          <a:p>
            <a:pPr lvl="1"/>
            <a:r>
              <a:rPr lang="cs-CZ" sz="2000" dirty="0" err="1"/>
              <a:t>Medtronic</a:t>
            </a:r>
            <a:r>
              <a:rPr lang="cs-CZ" sz="2000" dirty="0"/>
              <a:t> </a:t>
            </a:r>
            <a:r>
              <a:rPr lang="cs-CZ" sz="2000" dirty="0" err="1"/>
              <a:t>Symplicity</a:t>
            </a:r>
            <a:r>
              <a:rPr lang="cs-CZ" sz="2000" dirty="0"/>
              <a:t> systém (</a:t>
            </a:r>
            <a:r>
              <a:rPr lang="cs-CZ" sz="2000" dirty="0" err="1"/>
              <a:t>Symplicity</a:t>
            </a:r>
            <a:r>
              <a:rPr lang="cs-CZ" sz="2000" dirty="0"/>
              <a:t> </a:t>
            </a:r>
            <a:r>
              <a:rPr lang="cs-CZ" sz="2000" dirty="0" err="1"/>
              <a:t>Flex</a:t>
            </a:r>
            <a:r>
              <a:rPr lang="cs-CZ" sz="2000" dirty="0"/>
              <a:t>, </a:t>
            </a:r>
            <a:r>
              <a:rPr lang="cs-CZ" sz="2000" dirty="0" err="1"/>
              <a:t>Symplicity</a:t>
            </a:r>
            <a:r>
              <a:rPr lang="cs-CZ" sz="2000" dirty="0"/>
              <a:t> </a:t>
            </a:r>
            <a:r>
              <a:rPr lang="cs-CZ" sz="2000" dirty="0" err="1"/>
              <a:t>Spyral</a:t>
            </a:r>
            <a:r>
              <a:rPr lang="cs-CZ" sz="2000" dirty="0"/>
              <a:t>)</a:t>
            </a:r>
          </a:p>
          <a:p>
            <a:pPr lvl="1"/>
            <a:r>
              <a:rPr lang="cs-CZ" sz="2000" dirty="0"/>
              <a:t>Boston </a:t>
            </a:r>
            <a:r>
              <a:rPr lang="cs-CZ" sz="2000" dirty="0" err="1"/>
              <a:t>Scientific</a:t>
            </a:r>
            <a:r>
              <a:rPr lang="cs-CZ" sz="2000" dirty="0"/>
              <a:t> </a:t>
            </a:r>
            <a:r>
              <a:rPr lang="cs-CZ" sz="2000" dirty="0" err="1"/>
              <a:t>Vessix’s</a:t>
            </a:r>
            <a:r>
              <a:rPr lang="cs-CZ" sz="2000" dirty="0"/>
              <a:t> V2 systém</a:t>
            </a:r>
          </a:p>
          <a:p>
            <a:pPr lvl="1"/>
            <a:r>
              <a:rPr lang="cs-CZ" sz="2000" dirty="0" err="1"/>
              <a:t>Abbot</a:t>
            </a:r>
            <a:r>
              <a:rPr lang="cs-CZ" sz="2000" dirty="0"/>
              <a:t> </a:t>
            </a:r>
            <a:r>
              <a:rPr lang="cs-CZ" sz="2000" dirty="0" err="1"/>
              <a:t>EnligHTN</a:t>
            </a:r>
            <a:r>
              <a:rPr lang="cs-CZ" sz="2000" dirty="0"/>
              <a:t> systém a</a:t>
            </a:r>
          </a:p>
          <a:p>
            <a:pPr lvl="1"/>
            <a:r>
              <a:rPr lang="cs-CZ" sz="2000" dirty="0" err="1">
                <a:solidFill>
                  <a:schemeClr val="bg1">
                    <a:lumMod val="75000"/>
                  </a:schemeClr>
                </a:solidFill>
              </a:rPr>
              <a:t>Covidien</a:t>
            </a:r>
            <a:r>
              <a:rPr lang="cs-CZ" sz="20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bg1">
                    <a:lumMod val="75000"/>
                  </a:schemeClr>
                </a:solidFill>
              </a:rPr>
              <a:t>One</a:t>
            </a:r>
            <a:r>
              <a:rPr lang="cs-CZ" sz="2000" dirty="0">
                <a:solidFill>
                  <a:schemeClr val="bg1">
                    <a:lumMod val="75000"/>
                  </a:schemeClr>
                </a:solidFill>
              </a:rPr>
              <a:t>-Shot systém (stažen z trhu 2014)</a:t>
            </a:r>
          </a:p>
          <a:p>
            <a:r>
              <a:rPr lang="cs-CZ" dirty="0"/>
              <a:t>Ultrazvuková energie</a:t>
            </a:r>
          </a:p>
          <a:p>
            <a:pPr lvl="1"/>
            <a:r>
              <a:rPr lang="cs-CZ" sz="2000" dirty="0"/>
              <a:t>PARADISE </a:t>
            </a:r>
            <a:r>
              <a:rPr lang="cs-CZ" sz="2000" dirty="0" err="1"/>
              <a:t>Percutaneous</a:t>
            </a:r>
            <a:r>
              <a:rPr lang="cs-CZ" sz="2000" dirty="0"/>
              <a:t> </a:t>
            </a:r>
            <a:r>
              <a:rPr lang="cs-CZ" sz="2000" dirty="0" err="1"/>
              <a:t>Denervation</a:t>
            </a:r>
            <a:r>
              <a:rPr lang="cs-CZ" sz="2000" dirty="0"/>
              <a:t> </a:t>
            </a:r>
            <a:r>
              <a:rPr lang="cs-CZ" sz="2000" dirty="0" err="1"/>
              <a:t>System</a:t>
            </a:r>
            <a:r>
              <a:rPr lang="cs-CZ" sz="2000" dirty="0"/>
              <a:t> (</a:t>
            </a:r>
            <a:r>
              <a:rPr lang="cs-CZ" sz="2000" dirty="0" err="1"/>
              <a:t>ReCor</a:t>
            </a:r>
            <a:r>
              <a:rPr lang="cs-CZ" sz="2000" dirty="0"/>
              <a:t> </a:t>
            </a:r>
            <a:r>
              <a:rPr lang="cs-CZ" sz="2000" dirty="0" err="1"/>
              <a:t>Medical</a:t>
            </a:r>
            <a:r>
              <a:rPr lang="cs-CZ" sz="2000" dirty="0"/>
              <a:t>, </a:t>
            </a:r>
            <a:r>
              <a:rPr lang="cs-CZ" sz="2000" dirty="0" err="1"/>
              <a:t>Ronkonkoma</a:t>
            </a:r>
            <a:r>
              <a:rPr lang="cs-CZ" sz="2000" dirty="0"/>
              <a:t>, NY)</a:t>
            </a:r>
          </a:p>
          <a:p>
            <a:pPr lvl="1"/>
            <a:r>
              <a:rPr lang="cs-CZ" sz="2000" dirty="0"/>
              <a:t>TIVUS </a:t>
            </a:r>
            <a:r>
              <a:rPr lang="cs-CZ" sz="2000" dirty="0" err="1"/>
              <a:t>system</a:t>
            </a:r>
            <a:r>
              <a:rPr lang="cs-CZ" sz="2000" dirty="0"/>
              <a:t> (</a:t>
            </a:r>
            <a:r>
              <a:rPr lang="cs-CZ" sz="2000" dirty="0" err="1"/>
              <a:t>Cardiosonic</a:t>
            </a:r>
            <a:r>
              <a:rPr lang="cs-CZ" sz="2000" dirty="0"/>
              <a:t>, Tel Aviv, </a:t>
            </a:r>
            <a:r>
              <a:rPr lang="cs-CZ" sz="2000" dirty="0" err="1"/>
              <a:t>Israel</a:t>
            </a:r>
            <a:r>
              <a:rPr lang="cs-CZ" sz="2000" dirty="0"/>
              <a:t>)</a:t>
            </a:r>
          </a:p>
          <a:p>
            <a:pPr lvl="1"/>
            <a:r>
              <a:rPr lang="cs-CZ" sz="2000" dirty="0" err="1"/>
              <a:t>Kona</a:t>
            </a:r>
            <a:r>
              <a:rPr lang="cs-CZ" sz="2000" dirty="0"/>
              <a:t> </a:t>
            </a:r>
            <a:r>
              <a:rPr lang="cs-CZ" sz="2000" dirty="0" err="1"/>
              <a:t>Surround</a:t>
            </a:r>
            <a:r>
              <a:rPr lang="cs-CZ" sz="2000" dirty="0"/>
              <a:t> </a:t>
            </a:r>
            <a:r>
              <a:rPr lang="cs-CZ" sz="2000" dirty="0" err="1"/>
              <a:t>Sound</a:t>
            </a:r>
            <a:r>
              <a:rPr lang="cs-CZ" sz="2000" dirty="0"/>
              <a:t> </a:t>
            </a:r>
            <a:r>
              <a:rPr lang="cs-CZ" sz="2000" dirty="0" err="1"/>
              <a:t>system</a:t>
            </a:r>
            <a:r>
              <a:rPr lang="cs-CZ" sz="2000" dirty="0"/>
              <a:t> (</a:t>
            </a:r>
            <a:r>
              <a:rPr lang="cs-CZ" sz="2000" dirty="0" err="1"/>
              <a:t>Kona</a:t>
            </a:r>
            <a:r>
              <a:rPr lang="cs-CZ" sz="2000" dirty="0"/>
              <a:t> </a:t>
            </a:r>
            <a:r>
              <a:rPr lang="cs-CZ" sz="2000" dirty="0" err="1"/>
              <a:t>Medical</a:t>
            </a:r>
            <a:r>
              <a:rPr lang="cs-CZ" sz="2000" dirty="0"/>
              <a:t>, </a:t>
            </a:r>
            <a:r>
              <a:rPr lang="cs-CZ" sz="2000" dirty="0" err="1"/>
              <a:t>Bellevue</a:t>
            </a:r>
            <a:r>
              <a:rPr lang="cs-CZ" sz="2000" dirty="0"/>
              <a:t>, WA)</a:t>
            </a:r>
          </a:p>
          <a:p>
            <a:r>
              <a:rPr lang="cs-CZ" dirty="0"/>
              <a:t>Chemická ablace</a:t>
            </a:r>
          </a:p>
          <a:p>
            <a:pPr lvl="1"/>
            <a:r>
              <a:rPr lang="cs-CZ" sz="2000" dirty="0" err="1"/>
              <a:t>Peregrine</a:t>
            </a:r>
            <a:r>
              <a:rPr lang="cs-CZ" sz="2000" dirty="0"/>
              <a:t> </a:t>
            </a:r>
            <a:r>
              <a:rPr lang="cs-CZ" sz="2000" dirty="0" err="1"/>
              <a:t>System</a:t>
            </a:r>
            <a:r>
              <a:rPr lang="cs-CZ" sz="2000" dirty="0"/>
              <a:t> </a:t>
            </a:r>
            <a:r>
              <a:rPr lang="cs-CZ" sz="2000" dirty="0" err="1"/>
              <a:t>Infusion</a:t>
            </a:r>
            <a:r>
              <a:rPr lang="cs-CZ" sz="2000" dirty="0"/>
              <a:t> </a:t>
            </a:r>
            <a:r>
              <a:rPr lang="cs-CZ" sz="2000" dirty="0" err="1"/>
              <a:t>Catheter</a:t>
            </a:r>
            <a:r>
              <a:rPr lang="cs-CZ" sz="2000" dirty="0"/>
              <a:t> (Ablative </a:t>
            </a:r>
            <a:r>
              <a:rPr lang="cs-CZ" sz="2000" dirty="0" err="1"/>
              <a:t>Solutions</a:t>
            </a:r>
            <a:r>
              <a:rPr lang="cs-CZ" sz="2000" dirty="0"/>
              <a:t>, </a:t>
            </a:r>
            <a:r>
              <a:rPr lang="cs-CZ" sz="2000" dirty="0" err="1"/>
              <a:t>Kalamazoo</a:t>
            </a:r>
            <a:r>
              <a:rPr lang="cs-CZ" sz="2000" dirty="0"/>
              <a:t>, MI)</a:t>
            </a:r>
          </a:p>
          <a:p>
            <a:pPr lvl="1"/>
            <a:r>
              <a:rPr lang="cs-CZ" sz="2000" dirty="0" err="1"/>
              <a:t>Mercator</a:t>
            </a:r>
            <a:r>
              <a:rPr lang="cs-CZ" sz="2000" dirty="0"/>
              <a:t> </a:t>
            </a:r>
            <a:r>
              <a:rPr lang="cs-CZ" sz="2000" dirty="0" err="1"/>
              <a:t>Bullfrog</a:t>
            </a:r>
            <a:r>
              <a:rPr lang="cs-CZ" sz="2000" dirty="0"/>
              <a:t> </a:t>
            </a:r>
            <a:r>
              <a:rPr lang="cs-CZ" sz="2000" dirty="0" err="1"/>
              <a:t>Microinfusion</a:t>
            </a:r>
            <a:r>
              <a:rPr lang="cs-CZ" sz="2000" dirty="0"/>
              <a:t> </a:t>
            </a:r>
            <a:r>
              <a:rPr lang="cs-CZ" sz="2000" dirty="0" err="1"/>
              <a:t>Catheter</a:t>
            </a:r>
            <a:r>
              <a:rPr lang="cs-CZ" sz="2000" dirty="0"/>
              <a:t> (</a:t>
            </a:r>
            <a:r>
              <a:rPr lang="cs-CZ" sz="2000" dirty="0" err="1"/>
              <a:t>Mercator</a:t>
            </a:r>
            <a:r>
              <a:rPr lang="cs-CZ" sz="2000" dirty="0"/>
              <a:t> </a:t>
            </a:r>
            <a:r>
              <a:rPr lang="cs-CZ" sz="2000" dirty="0" err="1"/>
              <a:t>MedSystems</a:t>
            </a:r>
            <a:r>
              <a:rPr lang="cs-CZ" sz="2000" dirty="0"/>
              <a:t> Inc., San </a:t>
            </a:r>
            <a:r>
              <a:rPr lang="cs-CZ" sz="2000" dirty="0" err="1"/>
              <a:t>Leandro</a:t>
            </a:r>
            <a:r>
              <a:rPr lang="cs-CZ" sz="2000" dirty="0"/>
              <a:t>, </a:t>
            </a:r>
            <a:r>
              <a:rPr lang="cs-CZ" sz="2000" dirty="0" err="1"/>
              <a:t>California</a:t>
            </a:r>
            <a:r>
              <a:rPr lang="cs-CZ" sz="2000" dirty="0"/>
              <a:t>)</a:t>
            </a:r>
          </a:p>
          <a:p>
            <a:r>
              <a:rPr lang="cs-CZ" sz="3300" dirty="0" err="1"/>
              <a:t>Cryo</a:t>
            </a:r>
            <a:endParaRPr lang="cs-CZ" sz="3300" dirty="0"/>
          </a:p>
          <a:p>
            <a:r>
              <a:rPr lang="cs-CZ" sz="3300" dirty="0"/>
              <a:t>Ionizující záření</a:t>
            </a:r>
          </a:p>
        </p:txBody>
      </p:sp>
      <p:pic>
        <p:nvPicPr>
          <p:cNvPr id="1026" name="Picture 2" descr="General Issues Panel: Clinical Evaluation of Anti-Hypertensive Devices">
            <a:extLst>
              <a:ext uri="{FF2B5EF4-FFF2-40B4-BE49-F238E27FC236}">
                <a16:creationId xmlns:a16="http://schemas.microsoft.com/office/drawing/2014/main" id="{2567EE79-F91B-4867-8AC3-15FF83334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692" y="271004"/>
            <a:ext cx="1224495" cy="814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essix Renal Denervation System | Boston Scientific">
            <a:extLst>
              <a:ext uri="{FF2B5EF4-FFF2-40B4-BE49-F238E27FC236}">
                <a16:creationId xmlns:a16="http://schemas.microsoft.com/office/drawing/2014/main" id="{D1832EF0-68EE-476A-9F0D-66054D7CA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24762"/>
            <a:ext cx="1209328" cy="1209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t. Jude Medical Gains European Approval of EnligHTN Renal Denervation  System to Treat Hypertension | DAIC">
            <a:extLst>
              <a:ext uri="{FF2B5EF4-FFF2-40B4-BE49-F238E27FC236}">
                <a16:creationId xmlns:a16="http://schemas.microsoft.com/office/drawing/2014/main" id="{B82F83A3-F962-4268-AEC6-A730611B1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00192" y="224762"/>
            <a:ext cx="1310713" cy="933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ovidien OneShot Renal Denervation System Coming to Europe, Select Other  Markets | Medgadget">
            <a:extLst>
              <a:ext uri="{FF2B5EF4-FFF2-40B4-BE49-F238E27FC236}">
                <a16:creationId xmlns:a16="http://schemas.microsoft.com/office/drawing/2014/main" id="{29605571-969C-4730-9EFA-73A2136AD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4463"/>
            <a:ext cx="1297880" cy="147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eCor PARADISE Gen 2 Renal Denervation System Gets EU Green Light |  Medgadget">
            <a:extLst>
              <a:ext uri="{FF2B5EF4-FFF2-40B4-BE49-F238E27FC236}">
                <a16:creationId xmlns:a16="http://schemas.microsoft.com/office/drawing/2014/main" id="{7E3EB65D-BFDC-4E7F-A76C-D633C1775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433" y="1510413"/>
            <a:ext cx="1730799" cy="1720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Peregrine System Infusion Catheter – Ablative Solutions">
            <a:extLst>
              <a:ext uri="{FF2B5EF4-FFF2-40B4-BE49-F238E27FC236}">
                <a16:creationId xmlns:a16="http://schemas.microsoft.com/office/drawing/2014/main" id="{CC45BE59-C8B0-4D02-8EEF-A142CCA73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433" y="3147814"/>
            <a:ext cx="2048545" cy="1153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381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4E969D-1789-4894-B7A9-ACEBF0EAD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Nepřímé srdeční efekty RDN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BEBB9A-226C-4B22-961C-31A593BA10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Fibrilace síní</a:t>
            </a:r>
          </a:p>
          <a:p>
            <a:r>
              <a:rPr lang="cs-CZ" dirty="0"/>
              <a:t>Komorové arytmie</a:t>
            </a:r>
          </a:p>
          <a:p>
            <a:r>
              <a:rPr lang="cs-CZ" dirty="0"/>
              <a:t>Městnavé srdeční selhání</a:t>
            </a:r>
          </a:p>
          <a:p>
            <a:r>
              <a:rPr lang="cs-CZ" dirty="0"/>
              <a:t>OSA</a:t>
            </a:r>
          </a:p>
          <a:p>
            <a:r>
              <a:rPr lang="cs-CZ" dirty="0"/>
              <a:t>Metabolismus glukosy</a:t>
            </a:r>
          </a:p>
        </p:txBody>
      </p:sp>
    </p:spTree>
    <p:extLst>
      <p:ext uri="{BB962C8B-B14F-4D97-AF65-F5344CB8AC3E}">
        <p14:creationId xmlns:p14="http://schemas.microsoft.com/office/powerpoint/2010/main" val="245021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742C42-55F2-4935-8DE2-82DE5BBCB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Fibrilace síní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CFA085-C25D-4AEF-95F4-7C4E876863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Autonomní nervový systém hraje významnou roli v genezi </a:t>
            </a:r>
            <a:r>
              <a:rPr lang="cs-CZ" dirty="0" err="1"/>
              <a:t>FiS</a:t>
            </a:r>
            <a:endParaRPr lang="cs-CZ" dirty="0"/>
          </a:p>
          <a:p>
            <a:pPr lvl="1"/>
            <a:r>
              <a:rPr lang="cs-CZ" dirty="0" err="1"/>
              <a:t>vagově</a:t>
            </a:r>
            <a:r>
              <a:rPr lang="cs-CZ" dirty="0"/>
              <a:t> indukovaná </a:t>
            </a:r>
            <a:r>
              <a:rPr lang="cs-CZ" dirty="0" err="1"/>
              <a:t>FiS</a:t>
            </a:r>
            <a:r>
              <a:rPr lang="cs-CZ" dirty="0"/>
              <a:t> vs. adrenergní </a:t>
            </a:r>
            <a:r>
              <a:rPr lang="cs-CZ" dirty="0" err="1"/>
              <a:t>FiS</a:t>
            </a:r>
            <a:endParaRPr lang="cs-CZ" dirty="0"/>
          </a:p>
          <a:p>
            <a:r>
              <a:rPr lang="cs-CZ" dirty="0"/>
              <a:t>Osa mozek-srdce-ledviny</a:t>
            </a:r>
          </a:p>
          <a:p>
            <a:r>
              <a:rPr lang="cs-CZ" dirty="0"/>
              <a:t>Je známo, že RDN podporuje reverzní </a:t>
            </a:r>
            <a:r>
              <a:rPr lang="cs-CZ" dirty="0" err="1"/>
              <a:t>remodelaci</a:t>
            </a:r>
            <a:r>
              <a:rPr lang="cs-CZ" dirty="0"/>
              <a:t> síní (echo</a:t>
            </a:r>
            <a:r>
              <a:rPr lang="cs-CZ" baseline="30000" dirty="0"/>
              <a:t>1</a:t>
            </a:r>
            <a:r>
              <a:rPr lang="cs-CZ" dirty="0"/>
              <a:t>, EAM</a:t>
            </a:r>
            <a:r>
              <a:rPr lang="cs-CZ" baseline="30000" dirty="0"/>
              <a:t>2</a:t>
            </a:r>
            <a:r>
              <a:rPr lang="cs-CZ" dirty="0"/>
              <a:t>)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03AECF8-0D31-4BD6-9C17-848F257014D7}"/>
              </a:ext>
            </a:extLst>
          </p:cNvPr>
          <p:cNvSpPr txBox="1"/>
          <p:nvPr/>
        </p:nvSpPr>
        <p:spPr>
          <a:xfrm>
            <a:off x="5220072" y="4661143"/>
            <a:ext cx="37850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0" u="none" strike="noStrike" baseline="0" dirty="0">
                <a:latin typeface="+mj-lt"/>
              </a:rPr>
              <a:t>1 </a:t>
            </a:r>
            <a:r>
              <a:rPr lang="cs-CZ" sz="1100" b="0" u="none" strike="noStrike" baseline="0" dirty="0" err="1">
                <a:latin typeface="+mj-lt"/>
              </a:rPr>
              <a:t>Schirmer</a:t>
            </a:r>
            <a:r>
              <a:rPr lang="cs-CZ" sz="1100" b="0" u="none" strike="noStrike" baseline="0" dirty="0">
                <a:latin typeface="+mj-lt"/>
              </a:rPr>
              <a:t> SH et al. </a:t>
            </a:r>
            <a:r>
              <a:rPr lang="it-IT" sz="1100" b="0" u="none" strike="noStrike" baseline="0" dirty="0">
                <a:latin typeface="+mj-lt"/>
              </a:rPr>
              <a:t>JACC Cardiovasc Interv 2015;8(7):972–80</a:t>
            </a:r>
            <a:endParaRPr lang="cs-CZ" sz="1100" dirty="0">
              <a:latin typeface="+mj-lt"/>
            </a:endParaRPr>
          </a:p>
          <a:p>
            <a:r>
              <a:rPr lang="cs-CZ" sz="1100" dirty="0">
                <a:latin typeface="+mj-lt"/>
              </a:rPr>
              <a:t>2 </a:t>
            </a:r>
            <a:r>
              <a:rPr lang="cs-CZ" sz="1100" dirty="0" err="1">
                <a:latin typeface="+mj-lt"/>
              </a:rPr>
              <a:t>McLellan</a:t>
            </a:r>
            <a:r>
              <a:rPr lang="cs-CZ" sz="1100" dirty="0">
                <a:latin typeface="+mj-lt"/>
              </a:rPr>
              <a:t> AJA et al. </a:t>
            </a:r>
            <a:r>
              <a:rPr lang="cs-CZ" sz="1100" dirty="0" err="1">
                <a:latin typeface="+mj-lt"/>
              </a:rPr>
              <a:t>Heart</a:t>
            </a:r>
            <a:r>
              <a:rPr lang="cs-CZ" sz="1100" dirty="0">
                <a:latin typeface="+mj-lt"/>
              </a:rPr>
              <a:t> Rhythm 2015;12(5):982–90</a:t>
            </a:r>
          </a:p>
        </p:txBody>
      </p:sp>
    </p:spTree>
    <p:extLst>
      <p:ext uri="{BB962C8B-B14F-4D97-AF65-F5344CB8AC3E}">
        <p14:creationId xmlns:p14="http://schemas.microsoft.com/office/powerpoint/2010/main" val="760002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AACA87-598A-44F1-A9D0-36AEA8BB9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Fibrilace síní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1C888D-54D7-49CD-80E7-CAD1EBCE9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664" y="3795885"/>
            <a:ext cx="7498080" cy="1141635"/>
          </a:xfrm>
        </p:spPr>
        <p:txBody>
          <a:bodyPr>
            <a:normAutofit fontScale="47500" lnSpcReduction="20000"/>
          </a:bodyPr>
          <a:lstStyle/>
          <a:p>
            <a:r>
              <a:rPr lang="cs-CZ" dirty="0"/>
              <a:t>Pacienti s rezistentní hypertenzí a dokumentovanou symptomatickou </a:t>
            </a:r>
            <a:r>
              <a:rPr lang="cs-CZ" dirty="0" err="1"/>
              <a:t>FiS</a:t>
            </a:r>
            <a:endParaRPr lang="cs-CZ" dirty="0"/>
          </a:p>
          <a:p>
            <a:r>
              <a:rPr lang="cs-CZ" dirty="0"/>
              <a:t>N = 27</a:t>
            </a:r>
          </a:p>
          <a:p>
            <a:r>
              <a:rPr lang="cs-CZ" dirty="0"/>
              <a:t>Redukce </a:t>
            </a:r>
            <a:r>
              <a:rPr lang="cs-CZ" dirty="0" err="1"/>
              <a:t>sTK</a:t>
            </a:r>
            <a:r>
              <a:rPr lang="cs-CZ" dirty="0"/>
              <a:t> </a:t>
            </a:r>
            <a:r>
              <a:rPr lang="en-US" dirty="0"/>
              <a:t>181 ±</a:t>
            </a:r>
            <a:r>
              <a:rPr lang="cs-CZ" dirty="0"/>
              <a:t> </a:t>
            </a:r>
            <a:r>
              <a:rPr lang="en-US" dirty="0"/>
              <a:t>7 </a:t>
            </a:r>
            <a:r>
              <a:rPr lang="cs-CZ" dirty="0" err="1"/>
              <a:t>mmHg</a:t>
            </a:r>
            <a:r>
              <a:rPr lang="cs-CZ" dirty="0"/>
              <a:t> na</a:t>
            </a:r>
            <a:r>
              <a:rPr lang="en-US" dirty="0"/>
              <a:t> 156 ± 5</a:t>
            </a:r>
            <a:r>
              <a:rPr lang="cs-CZ" dirty="0"/>
              <a:t> </a:t>
            </a:r>
            <a:r>
              <a:rPr lang="cs-CZ" dirty="0" err="1"/>
              <a:t>mmHg</a:t>
            </a:r>
            <a:r>
              <a:rPr lang="cs-CZ" dirty="0"/>
              <a:t> (</a:t>
            </a:r>
            <a:r>
              <a:rPr lang="en-US" dirty="0"/>
              <a:t>p</a:t>
            </a:r>
            <a:r>
              <a:rPr lang="cs-CZ" dirty="0"/>
              <a:t> </a:t>
            </a:r>
            <a:r>
              <a:rPr lang="en-US" dirty="0"/>
              <a:t>&lt;</a:t>
            </a:r>
            <a:r>
              <a:rPr lang="cs-CZ" dirty="0"/>
              <a:t> </a:t>
            </a:r>
            <a:r>
              <a:rPr lang="en-US" dirty="0"/>
              <a:t>0</a:t>
            </a:r>
            <a:r>
              <a:rPr lang="cs-CZ" dirty="0"/>
              <a:t>,</a:t>
            </a:r>
            <a:r>
              <a:rPr lang="en-US" dirty="0"/>
              <a:t>001) a</a:t>
            </a:r>
            <a:endParaRPr lang="cs-CZ" dirty="0"/>
          </a:p>
          <a:p>
            <a:pPr marL="82296" indent="0">
              <a:buNone/>
            </a:pPr>
            <a:r>
              <a:rPr lang="cs-CZ" dirty="0"/>
              <a:t>     </a:t>
            </a:r>
            <a:r>
              <a:rPr lang="en-US" dirty="0"/>
              <a:t>d</a:t>
            </a:r>
            <a:r>
              <a:rPr lang="cs-CZ" dirty="0"/>
              <a:t>TK z </a:t>
            </a:r>
            <a:r>
              <a:rPr lang="en-US" dirty="0"/>
              <a:t>97 ± 6 </a:t>
            </a:r>
            <a:r>
              <a:rPr lang="cs-CZ" dirty="0" err="1"/>
              <a:t>mmHg</a:t>
            </a:r>
            <a:r>
              <a:rPr lang="cs-CZ" dirty="0"/>
              <a:t> na</a:t>
            </a:r>
            <a:r>
              <a:rPr lang="en-US" dirty="0"/>
              <a:t> 87 ± 4</a:t>
            </a:r>
            <a:r>
              <a:rPr lang="cs-CZ" dirty="0"/>
              <a:t> </a:t>
            </a:r>
            <a:r>
              <a:rPr lang="cs-CZ" dirty="0" err="1"/>
              <a:t>mmHg</a:t>
            </a:r>
            <a:r>
              <a:rPr lang="cs-CZ" dirty="0"/>
              <a:t> (</a:t>
            </a:r>
            <a:r>
              <a:rPr lang="en-US" dirty="0"/>
              <a:t>p &lt; 0</a:t>
            </a:r>
            <a:r>
              <a:rPr lang="cs-CZ" dirty="0"/>
              <a:t>,</a:t>
            </a:r>
            <a:r>
              <a:rPr lang="en-US" dirty="0"/>
              <a:t>001</a:t>
            </a:r>
            <a:r>
              <a:rPr lang="cs-CZ" dirty="0"/>
              <a:t>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9593F2D-F8D6-475C-A3FF-9F84FD99BE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038" t="40200" r="25587" b="19200"/>
          <a:stretch/>
        </p:blipFill>
        <p:spPr>
          <a:xfrm>
            <a:off x="1435608" y="1063228"/>
            <a:ext cx="4587326" cy="266064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C2926670-D5D0-475E-A512-68FF6E26A7EE}"/>
              </a:ext>
            </a:extLst>
          </p:cNvPr>
          <p:cNvSpPr txBox="1"/>
          <p:nvPr/>
        </p:nvSpPr>
        <p:spPr>
          <a:xfrm>
            <a:off x="5940152" y="2067694"/>
            <a:ext cx="2986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69% vs. 29% za 1 rok po léčbě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2F841CE1-6CC7-4F1B-833E-E0330E048A9B}"/>
              </a:ext>
            </a:extLst>
          </p:cNvPr>
          <p:cNvSpPr txBox="1"/>
          <p:nvPr/>
        </p:nvSpPr>
        <p:spPr>
          <a:xfrm>
            <a:off x="5652120" y="4876006"/>
            <a:ext cx="35205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0" u="none" strike="noStrike" baseline="0" dirty="0" err="1">
                <a:latin typeface="+mj-lt"/>
              </a:rPr>
              <a:t>Pokušalov</a:t>
            </a:r>
            <a:r>
              <a:rPr lang="cs-CZ" sz="1100" b="0" u="none" strike="noStrike" baseline="0" dirty="0">
                <a:latin typeface="+mj-lt"/>
              </a:rPr>
              <a:t> E et al. </a:t>
            </a:r>
            <a:r>
              <a:rPr lang="en-US" sz="1100" b="0" u="none" strike="noStrike" baseline="0" dirty="0">
                <a:latin typeface="+mj-lt"/>
              </a:rPr>
              <a:t>J Am Coll </a:t>
            </a:r>
            <a:r>
              <a:rPr lang="en-US" sz="1100" b="0" u="none" strike="noStrike" baseline="0" dirty="0" err="1">
                <a:latin typeface="+mj-lt"/>
              </a:rPr>
              <a:t>Cardiol</a:t>
            </a:r>
            <a:r>
              <a:rPr lang="en-US" sz="1100" b="0" u="none" strike="noStrike" baseline="0" dirty="0">
                <a:latin typeface="+mj-lt"/>
              </a:rPr>
              <a:t> 2012;60(13):1163–70</a:t>
            </a:r>
            <a:endParaRPr lang="cs-CZ" sz="1100" dirty="0">
              <a:latin typeface="+mj-lt"/>
            </a:endParaRPr>
          </a:p>
        </p:txBody>
      </p:sp>
      <p:sp>
        <p:nvSpPr>
          <p:cNvPr id="4" name="Šipka: doleva 3">
            <a:extLst>
              <a:ext uri="{FF2B5EF4-FFF2-40B4-BE49-F238E27FC236}">
                <a16:creationId xmlns:a16="http://schemas.microsoft.com/office/drawing/2014/main" id="{1BB0D25E-42F3-4328-B951-2B2890E4B388}"/>
              </a:ext>
            </a:extLst>
          </p:cNvPr>
          <p:cNvSpPr/>
          <p:nvPr/>
        </p:nvSpPr>
        <p:spPr>
          <a:xfrm>
            <a:off x="5950926" y="1635646"/>
            <a:ext cx="853322" cy="288032"/>
          </a:xfrm>
          <a:prstGeom prst="lef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: doleva 8">
            <a:extLst>
              <a:ext uri="{FF2B5EF4-FFF2-40B4-BE49-F238E27FC236}">
                <a16:creationId xmlns:a16="http://schemas.microsoft.com/office/drawing/2014/main" id="{9CBC1055-455D-4EB6-9D94-B195FC20A9E7}"/>
              </a:ext>
            </a:extLst>
          </p:cNvPr>
          <p:cNvSpPr/>
          <p:nvPr/>
        </p:nvSpPr>
        <p:spPr>
          <a:xfrm>
            <a:off x="5940152" y="2499742"/>
            <a:ext cx="853322" cy="288032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563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674480-515B-43E2-AC31-F87924430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Fibrilace síní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BDDFBA-8896-4B81-9C53-88035DEE14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ERADICATE-AF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616F19E-2506-40DE-B0A0-37BDB362EF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201" t="45800" r="47637" b="10800"/>
          <a:stretch/>
        </p:blipFill>
        <p:spPr>
          <a:xfrm>
            <a:off x="1691680" y="1650691"/>
            <a:ext cx="5328592" cy="3238948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4973E36F-5DAD-4619-9080-10679E91A99C}"/>
              </a:ext>
            </a:extLst>
          </p:cNvPr>
          <p:cNvSpPr txBox="1"/>
          <p:nvPr/>
        </p:nvSpPr>
        <p:spPr>
          <a:xfrm>
            <a:off x="6991837" y="1925419"/>
            <a:ext cx="20912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cs-CZ" sz="1800" b="0" i="0" u="none" strike="noStrike" baseline="0" dirty="0">
                <a:latin typeface="GuardianSansGR-Regular"/>
              </a:rPr>
              <a:t>Bez arytmie bylo</a:t>
            </a:r>
          </a:p>
          <a:p>
            <a:pPr algn="l"/>
            <a:r>
              <a:rPr lang="en-US" sz="1800" b="0" i="0" u="none" strike="noStrike" baseline="0" dirty="0">
                <a:latin typeface="GuardianSansGR-Regular"/>
              </a:rPr>
              <a:t>84 </a:t>
            </a:r>
            <a:r>
              <a:rPr lang="cs-CZ" sz="1800" b="0" i="0" u="none" strike="noStrike" baseline="0" dirty="0">
                <a:latin typeface="GuardianSansGR-Regular"/>
              </a:rPr>
              <a:t>z </a:t>
            </a:r>
            <a:r>
              <a:rPr lang="en-US" sz="1800" b="0" i="0" u="none" strike="noStrike" baseline="0" dirty="0">
                <a:latin typeface="GuardianSansGR-Regular"/>
              </a:rPr>
              <a:t>148 (56</a:t>
            </a:r>
            <a:r>
              <a:rPr lang="cs-CZ" dirty="0">
                <a:latin typeface="GuardianSansGR-Regular"/>
              </a:rPr>
              <a:t>,</a:t>
            </a:r>
            <a:r>
              <a:rPr lang="en-US" sz="1800" b="0" i="0" u="none" strike="noStrike" baseline="0" dirty="0">
                <a:latin typeface="GuardianSansGR-Regular"/>
              </a:rPr>
              <a:t>5%) </a:t>
            </a:r>
            <a:r>
              <a:rPr lang="cs-CZ" sz="1800" b="0" i="0" u="none" strike="noStrike" baseline="0" dirty="0">
                <a:latin typeface="GuardianSansGR-Regular"/>
              </a:rPr>
              <a:t>vs. </a:t>
            </a:r>
          </a:p>
          <a:p>
            <a:pPr algn="l"/>
            <a:r>
              <a:rPr lang="en-US" sz="1800" b="0" i="0" u="none" strike="noStrike" baseline="0" dirty="0">
                <a:latin typeface="GuardianSansGR-Regular"/>
              </a:rPr>
              <a:t>111</a:t>
            </a:r>
            <a:r>
              <a:rPr lang="cs-CZ" sz="1800" b="0" i="0" u="none" strike="noStrike" baseline="0" dirty="0">
                <a:latin typeface="GuardianSansGR-Regular"/>
              </a:rPr>
              <a:t> </a:t>
            </a:r>
            <a:r>
              <a:rPr lang="cs-CZ" dirty="0">
                <a:latin typeface="GuardianSansGR-Regular"/>
              </a:rPr>
              <a:t>z</a:t>
            </a:r>
            <a:r>
              <a:rPr lang="cs-CZ" sz="1800" b="0" i="0" u="none" strike="noStrike" baseline="0" dirty="0">
                <a:latin typeface="GuardianSansGR-Regular"/>
              </a:rPr>
              <a:t> 154 (72,1%),</a:t>
            </a:r>
          </a:p>
          <a:p>
            <a:pPr algn="l"/>
            <a:r>
              <a:rPr lang="cs-CZ" dirty="0">
                <a:latin typeface="GuardianSansGR-Regular"/>
              </a:rPr>
              <a:t>P=0,006</a:t>
            </a: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DA8CE27-76EF-43EC-83ED-428095A13ABC}"/>
              </a:ext>
            </a:extLst>
          </p:cNvPr>
          <p:cNvSpPr txBox="1"/>
          <p:nvPr/>
        </p:nvSpPr>
        <p:spPr>
          <a:xfrm>
            <a:off x="6376539" y="4902428"/>
            <a:ext cx="28039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0" u="none" strike="noStrike" baseline="0" dirty="0" err="1">
                <a:latin typeface="+mj-lt"/>
              </a:rPr>
              <a:t>Steinberg</a:t>
            </a:r>
            <a:r>
              <a:rPr lang="cs-CZ" sz="1100" b="0" u="none" strike="noStrike" baseline="0" dirty="0">
                <a:latin typeface="+mj-lt"/>
              </a:rPr>
              <a:t> JS et al. </a:t>
            </a:r>
            <a:r>
              <a:rPr lang="en-US" sz="1100" b="0" u="none" strike="noStrike" baseline="0" dirty="0">
                <a:latin typeface="+mj-lt"/>
              </a:rPr>
              <a:t>J</a:t>
            </a:r>
            <a:r>
              <a:rPr lang="cs-CZ" sz="1100" b="0" u="none" strike="noStrike" baseline="0" dirty="0">
                <a:latin typeface="+mj-lt"/>
              </a:rPr>
              <a:t>AMA </a:t>
            </a:r>
            <a:r>
              <a:rPr lang="en-US" sz="1100" b="0" u="none" strike="noStrike" baseline="0" dirty="0">
                <a:latin typeface="+mj-lt"/>
              </a:rPr>
              <a:t>202</a:t>
            </a:r>
            <a:r>
              <a:rPr lang="cs-CZ" sz="1100" b="0" u="none" strike="noStrike" baseline="0" dirty="0">
                <a:latin typeface="+mj-lt"/>
              </a:rPr>
              <a:t>0</a:t>
            </a:r>
            <a:r>
              <a:rPr lang="en-US" sz="1100" b="0" u="none" strike="noStrike" baseline="0" dirty="0">
                <a:latin typeface="+mj-lt"/>
              </a:rPr>
              <a:t>; 323(3):248-255</a:t>
            </a:r>
            <a:endParaRPr lang="cs-CZ" sz="1100" dirty="0">
              <a:latin typeface="+mj-lt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0463748-0D93-4BE8-9CCC-57E837828ED1}"/>
              </a:ext>
            </a:extLst>
          </p:cNvPr>
          <p:cNvSpPr txBox="1"/>
          <p:nvPr/>
        </p:nvSpPr>
        <p:spPr>
          <a:xfrm>
            <a:off x="1835696" y="1779662"/>
            <a:ext cx="7729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N=302</a:t>
            </a:r>
          </a:p>
        </p:txBody>
      </p:sp>
    </p:spTree>
    <p:extLst>
      <p:ext uri="{BB962C8B-B14F-4D97-AF65-F5344CB8AC3E}">
        <p14:creationId xmlns:p14="http://schemas.microsoft.com/office/powerpoint/2010/main" val="19154377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unovrat">
  <a:themeElements>
    <a:clrScheme name="Slunovrat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lunovrat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unovrat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15900</TotalTime>
  <Words>1937</Words>
  <Application>Microsoft Office PowerPoint</Application>
  <PresentationFormat>Předvádění na obrazovce (16:9)</PresentationFormat>
  <Paragraphs>179</Paragraphs>
  <Slides>19</Slides>
  <Notes>18</Notes>
  <HiddenSlides>2</HiddenSlides>
  <MMClips>0</MMClips>
  <ScaleCrop>false</ScaleCrop>
  <HeadingPairs>
    <vt:vector size="8" baseType="variant">
      <vt:variant>
        <vt:lpstr>Použitá písma</vt:lpstr>
      </vt:variant>
      <vt:variant>
        <vt:i4>12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33" baseType="lpstr">
      <vt:lpstr>AdvP6F00</vt:lpstr>
      <vt:lpstr>Arial</vt:lpstr>
      <vt:lpstr>Calibri</vt:lpstr>
      <vt:lpstr>DOGGJ I+ Gulliver</vt:lpstr>
      <vt:lpstr>Gill Sans MT</vt:lpstr>
      <vt:lpstr>GuardianSansGR-Regular</vt:lpstr>
      <vt:lpstr>Humanist777AT-BoldB</vt:lpstr>
      <vt:lpstr>RkjdlxAdvTT3713a231</vt:lpstr>
      <vt:lpstr>Verdana</vt:lpstr>
      <vt:lpstr>VhydkwAdvTT3713a231+20</vt:lpstr>
      <vt:lpstr>Wingdings</vt:lpstr>
      <vt:lpstr>Wingdings 2</vt:lpstr>
      <vt:lpstr>Slunovrat</vt:lpstr>
      <vt:lpstr>Image</vt:lpstr>
      <vt:lpstr>RENÁLNÍ SYMPATICKÁ DENERVACE – NEPŘÍMÉ SRDEČNÍ EFEKTY</vt:lpstr>
      <vt:lpstr>Deklarace konfliktu zájmů</vt:lpstr>
      <vt:lpstr>Připomenutí patofyziologie</vt:lpstr>
      <vt:lpstr>Připomenutí patofyziologie</vt:lpstr>
      <vt:lpstr>RDN</vt:lpstr>
      <vt:lpstr>Nepřímé srdeční efekty RDN</vt:lpstr>
      <vt:lpstr>Fibrilace síní</vt:lpstr>
      <vt:lpstr>Fibrilace síní</vt:lpstr>
      <vt:lpstr>Fibrilace síní</vt:lpstr>
      <vt:lpstr>Fibrilace síní</vt:lpstr>
      <vt:lpstr>Komorové arytmie</vt:lpstr>
      <vt:lpstr>Prezentace aplikace PowerPoint</vt:lpstr>
      <vt:lpstr>KT&amp;RDN - metaanalýza</vt:lpstr>
      <vt:lpstr>Srdeční selhání</vt:lpstr>
      <vt:lpstr>Srdeční selhání</vt:lpstr>
      <vt:lpstr>OSA</vt:lpstr>
      <vt:lpstr>Metabolismus glukózy</vt:lpstr>
      <vt:lpstr>Závěry</vt:lpstr>
      <vt:lpstr>Děkuji za pozornost…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Nový systém panoramatického mapování v léčbě perzistující fibrilace síní a srovnání s konvenčním přístupem v krátkodobém horizontu</dc:title>
  <dc:creator>Alan</dc:creator>
  <cp:lastModifiedBy>Alan Bulava</cp:lastModifiedBy>
  <cp:revision>231</cp:revision>
  <dcterms:created xsi:type="dcterms:W3CDTF">2018-10-17T18:04:34Z</dcterms:created>
  <dcterms:modified xsi:type="dcterms:W3CDTF">2021-11-04T10:39:02Z</dcterms:modified>
</cp:coreProperties>
</file>