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2" r:id="rId2"/>
    <p:sldId id="423" r:id="rId3"/>
    <p:sldId id="349" r:id="rId4"/>
    <p:sldId id="353" r:id="rId5"/>
    <p:sldId id="354" r:id="rId6"/>
    <p:sldId id="419" r:id="rId7"/>
    <p:sldId id="420" r:id="rId8"/>
    <p:sldId id="421" r:id="rId9"/>
    <p:sldId id="422" r:id="rId10"/>
    <p:sldId id="363" r:id="rId11"/>
    <p:sldId id="411" r:id="rId12"/>
    <p:sldId id="412" r:id="rId13"/>
    <p:sldId id="413" r:id="rId14"/>
    <p:sldId id="364" r:id="rId15"/>
    <p:sldId id="365" r:id="rId16"/>
    <p:sldId id="366" r:id="rId17"/>
    <p:sldId id="367" r:id="rId18"/>
    <p:sldId id="368" r:id="rId19"/>
    <p:sldId id="370" r:id="rId20"/>
    <p:sldId id="372" r:id="rId21"/>
    <p:sldId id="373" r:id="rId22"/>
    <p:sldId id="374" r:id="rId23"/>
    <p:sldId id="376" r:id="rId24"/>
    <p:sldId id="378" r:id="rId25"/>
    <p:sldId id="380" r:id="rId26"/>
    <p:sldId id="382" r:id="rId27"/>
    <p:sldId id="383" r:id="rId28"/>
    <p:sldId id="384" r:id="rId29"/>
    <p:sldId id="424" r:id="rId30"/>
    <p:sldId id="410" r:id="rId31"/>
  </p:sldIdLst>
  <p:sldSz cx="9144000" cy="6858000" type="screen4x3"/>
  <p:notesSz cx="9942513" cy="6761163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30">
          <p15:clr>
            <a:srgbClr val="A4A3A4"/>
          </p15:clr>
        </p15:guide>
        <p15:guide id="2" pos="313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0034"/>
    <a:srgbClr val="E125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68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126" y="-78"/>
      </p:cViewPr>
      <p:guideLst>
        <p:guide orient="horz" pos="2130"/>
        <p:guide pos="3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cs-CZ" sz="1400" dirty="0"/>
              <a:t>Objem léze </a:t>
            </a:r>
            <a:endParaRPr lang="en-US" sz="14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4.9352110136569489E-2"/>
          <c:y val="9.6760611703216773E-2"/>
          <c:w val="0.93615513486202739"/>
          <c:h val="0.776125039961540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List1!$A$2:$A$6</c:f>
              <c:strCache>
                <c:ptCount val="5"/>
                <c:pt idx="0">
                  <c:v>RMN</c:v>
                </c:pt>
                <c:pt idx="1">
                  <c:v>MAN-5</c:v>
                </c:pt>
                <c:pt idx="2">
                  <c:v>MAN-10</c:v>
                </c:pt>
                <c:pt idx="3">
                  <c:v>MAN-15</c:v>
                </c:pt>
                <c:pt idx="4">
                  <c:v>MAN-20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821.83</c:v>
                </c:pt>
                <c:pt idx="1">
                  <c:v>968.13</c:v>
                </c:pt>
                <c:pt idx="2">
                  <c:v>950.72</c:v>
                </c:pt>
                <c:pt idx="3">
                  <c:v>1225.42</c:v>
                </c:pt>
                <c:pt idx="4">
                  <c:v>1212.93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085979376"/>
        <c:axId val="1085974480"/>
      </c:barChart>
      <c:catAx>
        <c:axId val="10859793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85974480"/>
        <c:crosses val="autoZero"/>
        <c:auto val="1"/>
        <c:lblAlgn val="ctr"/>
        <c:lblOffset val="100"/>
        <c:noMultiLvlLbl val="0"/>
      </c:catAx>
      <c:valAx>
        <c:axId val="10859744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85979376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solidFill>
      <a:schemeClr val="accent3">
        <a:lumMod val="20000"/>
        <a:lumOff val="80000"/>
      </a:schemeClr>
    </a:solidFill>
    <a:ln>
      <a:solidFill>
        <a:schemeClr val="tx1"/>
      </a:solidFill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cs-CZ" sz="1600" dirty="0" smtClean="0"/>
              <a:t>Hloubka</a:t>
            </a:r>
            <a:r>
              <a:rPr lang="cs-CZ" sz="1600" baseline="0" dirty="0" smtClean="0"/>
              <a:t> </a:t>
            </a:r>
            <a:r>
              <a:rPr lang="cs-CZ" sz="1600" dirty="0" smtClean="0"/>
              <a:t>léze </a:t>
            </a:r>
            <a:endParaRPr lang="en-US" sz="16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4.9352110136569489E-2"/>
          <c:y val="9.6760611703216773E-2"/>
          <c:w val="0.93615513486202739"/>
          <c:h val="0.776125039961540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List1!$A$2:$A$6</c:f>
              <c:strCache>
                <c:ptCount val="5"/>
                <c:pt idx="0">
                  <c:v>RMN</c:v>
                </c:pt>
                <c:pt idx="1">
                  <c:v>MAN-5</c:v>
                </c:pt>
                <c:pt idx="2">
                  <c:v>MAN-10</c:v>
                </c:pt>
                <c:pt idx="3">
                  <c:v>MAN-15</c:v>
                </c:pt>
                <c:pt idx="4">
                  <c:v>MAN-20</c:v>
                </c:pt>
              </c:strCache>
            </c:strRef>
          </c:cat>
          <c:val>
            <c:numRef>
              <c:f>List1!$B$2:$B$6</c:f>
              <c:numCache>
                <c:formatCode>0.00</c:formatCode>
                <c:ptCount val="5"/>
                <c:pt idx="0">
                  <c:v>11.17</c:v>
                </c:pt>
                <c:pt idx="1">
                  <c:v>8.09</c:v>
                </c:pt>
                <c:pt idx="2">
                  <c:v>9.5299999999999994</c:v>
                </c:pt>
                <c:pt idx="3">
                  <c:v>11.26</c:v>
                </c:pt>
                <c:pt idx="4">
                  <c:v>11.8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085979920"/>
        <c:axId val="1085972304"/>
      </c:barChart>
      <c:catAx>
        <c:axId val="1085979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85972304"/>
        <c:crosses val="autoZero"/>
        <c:auto val="1"/>
        <c:lblAlgn val="ctr"/>
        <c:lblOffset val="100"/>
        <c:noMultiLvlLbl val="0"/>
      </c:catAx>
      <c:valAx>
        <c:axId val="10859723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85979920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solidFill>
      <a:schemeClr val="accent3">
        <a:lumMod val="20000"/>
        <a:lumOff val="80000"/>
      </a:schemeClr>
    </a:solidFill>
    <a:ln>
      <a:solidFill>
        <a:schemeClr val="tx1"/>
      </a:solidFill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cs-CZ" sz="1600" dirty="0" err="1" smtClean="0"/>
              <a:t>Transmuralita</a:t>
            </a:r>
            <a:r>
              <a:rPr lang="cs-CZ" sz="1600" baseline="0" dirty="0" smtClean="0"/>
              <a:t> </a:t>
            </a:r>
            <a:r>
              <a:rPr lang="cs-CZ" sz="1600" dirty="0" smtClean="0"/>
              <a:t>léze </a:t>
            </a:r>
            <a:endParaRPr lang="en-US" sz="16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4.9352110136569489E-2"/>
          <c:y val="9.6760611703216773E-2"/>
          <c:w val="0.93615513486202739"/>
          <c:h val="0.776125039961540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List1!$A$2:$A$6</c:f>
              <c:strCache>
                <c:ptCount val="5"/>
                <c:pt idx="0">
                  <c:v>RMN</c:v>
                </c:pt>
                <c:pt idx="1">
                  <c:v>MAN-5</c:v>
                </c:pt>
                <c:pt idx="2">
                  <c:v>MAN-10</c:v>
                </c:pt>
                <c:pt idx="3">
                  <c:v>MAN-15</c:v>
                </c:pt>
                <c:pt idx="4">
                  <c:v>MAN-20</c:v>
                </c:pt>
              </c:strCache>
            </c:strRef>
          </c:cat>
          <c:val>
            <c:numRef>
              <c:f>List1!$B$2:$B$6</c:f>
              <c:numCache>
                <c:formatCode>0.00</c:formatCode>
                <c:ptCount val="5"/>
                <c:pt idx="0">
                  <c:v>76.099999999999994</c:v>
                </c:pt>
                <c:pt idx="1">
                  <c:v>71.11</c:v>
                </c:pt>
                <c:pt idx="2">
                  <c:v>81.36</c:v>
                </c:pt>
                <c:pt idx="3">
                  <c:v>77.92</c:v>
                </c:pt>
                <c:pt idx="4">
                  <c:v>78.010000000000005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085965232"/>
        <c:axId val="1085970672"/>
      </c:barChart>
      <c:catAx>
        <c:axId val="10859652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85970672"/>
        <c:crosses val="autoZero"/>
        <c:auto val="1"/>
        <c:lblAlgn val="ctr"/>
        <c:lblOffset val="100"/>
        <c:noMultiLvlLbl val="0"/>
      </c:catAx>
      <c:valAx>
        <c:axId val="1085970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85965232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solidFill>
      <a:schemeClr val="accent3">
        <a:lumMod val="20000"/>
        <a:lumOff val="80000"/>
      </a:schemeClr>
    </a:solidFill>
    <a:ln>
      <a:solidFill>
        <a:schemeClr val="tx1"/>
      </a:solidFill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cs-CZ" sz="1600" dirty="0" smtClean="0"/>
              <a:t>ACI</a:t>
            </a:r>
            <a:endParaRPr lang="en-US" sz="16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4.9352110136569489E-2"/>
          <c:y val="9.6760611703216773E-2"/>
          <c:w val="0.93615513486202739"/>
          <c:h val="0.776125039961540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List1!$A$2:$A$6</c:f>
              <c:strCache>
                <c:ptCount val="5"/>
                <c:pt idx="0">
                  <c:v>RMN</c:v>
                </c:pt>
                <c:pt idx="1">
                  <c:v>MAN-5</c:v>
                </c:pt>
                <c:pt idx="2">
                  <c:v>MAN-10</c:v>
                </c:pt>
                <c:pt idx="3">
                  <c:v>MAN-15</c:v>
                </c:pt>
                <c:pt idx="4">
                  <c:v>MAN-20</c:v>
                </c:pt>
              </c:strCache>
            </c:strRef>
          </c:cat>
          <c:val>
            <c:numRef>
              <c:f>List1!$B$2:$B$6</c:f>
              <c:numCache>
                <c:formatCode>0.000</c:formatCode>
                <c:ptCount val="5"/>
                <c:pt idx="0">
                  <c:v>3.5999999999999997E-2</c:v>
                </c:pt>
                <c:pt idx="1">
                  <c:v>2.5000000000000001E-2</c:v>
                </c:pt>
                <c:pt idx="2">
                  <c:v>4.5999999999999999E-2</c:v>
                </c:pt>
                <c:pt idx="3">
                  <c:v>6.6000000000000003E-2</c:v>
                </c:pt>
                <c:pt idx="4">
                  <c:v>5.7000000000000002E-2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085972848"/>
        <c:axId val="1085973392"/>
      </c:barChart>
      <c:catAx>
        <c:axId val="10859728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85973392"/>
        <c:crosses val="autoZero"/>
        <c:auto val="1"/>
        <c:lblAlgn val="ctr"/>
        <c:lblOffset val="100"/>
        <c:noMultiLvlLbl val="0"/>
      </c:catAx>
      <c:valAx>
        <c:axId val="1085973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85972848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solidFill>
      <a:schemeClr val="accent3">
        <a:lumMod val="20000"/>
        <a:lumOff val="80000"/>
      </a:schemeClr>
    </a:solidFill>
    <a:ln>
      <a:solidFill>
        <a:schemeClr val="tx1"/>
      </a:solidFill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0CE4D0-07B4-4E52-A456-8BC67A35FCD4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C10104E-7BF0-4DF5-9F89-611FB1368D12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cs-CZ" b="1" dirty="0" smtClean="0"/>
            <a:t>ČAS</a:t>
          </a:r>
          <a:endParaRPr lang="cs-CZ" b="1" dirty="0"/>
        </a:p>
      </dgm:t>
    </dgm:pt>
    <dgm:pt modelId="{BA8AB0F3-BA14-4AB1-8A16-A21FA87EB673}" type="parTrans" cxnId="{8845BB2B-51C6-4893-B1BD-95A9987B6BCF}">
      <dgm:prSet/>
      <dgm:spPr/>
      <dgm:t>
        <a:bodyPr/>
        <a:lstStyle/>
        <a:p>
          <a:endParaRPr lang="cs-CZ"/>
        </a:p>
      </dgm:t>
    </dgm:pt>
    <dgm:pt modelId="{E47DC3DE-943E-4890-83A8-40CCE906978E}" type="sibTrans" cxnId="{8845BB2B-51C6-4893-B1BD-95A9987B6BCF}">
      <dgm:prSet/>
      <dgm:spPr/>
      <dgm:t>
        <a:bodyPr/>
        <a:lstStyle/>
        <a:p>
          <a:endParaRPr lang="cs-CZ"/>
        </a:p>
      </dgm:t>
    </dgm:pt>
    <dgm:pt modelId="{B062D777-87FE-41D2-9FEB-1C6AE7C3A9E1}">
      <dgm:prSet phldrT="[Text]"/>
      <dgm:spPr>
        <a:solidFill>
          <a:srgbClr val="FFFF00"/>
        </a:solidFill>
      </dgm:spPr>
      <dgm:t>
        <a:bodyPr/>
        <a:lstStyle/>
        <a:p>
          <a:r>
            <a:rPr lang="cs-CZ" b="1" dirty="0" smtClean="0">
              <a:solidFill>
                <a:schemeClr val="tx1"/>
              </a:solidFill>
            </a:rPr>
            <a:t>PŘÍTLAK</a:t>
          </a:r>
          <a:endParaRPr lang="cs-CZ" b="1" dirty="0"/>
        </a:p>
      </dgm:t>
    </dgm:pt>
    <dgm:pt modelId="{220D2B14-3CD3-4641-90E1-1F95BC10291F}" type="parTrans" cxnId="{3734493B-5E60-4EE4-8611-9D8019912BB7}">
      <dgm:prSet/>
      <dgm:spPr/>
      <dgm:t>
        <a:bodyPr/>
        <a:lstStyle/>
        <a:p>
          <a:endParaRPr lang="cs-CZ"/>
        </a:p>
      </dgm:t>
    </dgm:pt>
    <dgm:pt modelId="{B95809FA-5FF8-43E9-9C6B-CD9EBFE822C5}" type="sibTrans" cxnId="{3734493B-5E60-4EE4-8611-9D8019912BB7}">
      <dgm:prSet/>
      <dgm:spPr/>
      <dgm:t>
        <a:bodyPr/>
        <a:lstStyle/>
        <a:p>
          <a:endParaRPr lang="cs-CZ"/>
        </a:p>
      </dgm:t>
    </dgm:pt>
    <dgm:pt modelId="{9301A95B-0594-4AC4-9047-92A85C894EFE}">
      <dgm:prSet phldrT="[Text]"/>
      <dgm:spPr/>
      <dgm:t>
        <a:bodyPr/>
        <a:lstStyle/>
        <a:p>
          <a:r>
            <a:rPr lang="cs-CZ" dirty="0" smtClean="0"/>
            <a:t>DALŠÍ </a:t>
          </a:r>
          <a:endParaRPr lang="cs-CZ" dirty="0"/>
        </a:p>
      </dgm:t>
    </dgm:pt>
    <dgm:pt modelId="{B9045F8E-8EFD-4867-ABB5-57B9067E758C}" type="parTrans" cxnId="{961969B7-5C7B-4900-917B-EAE6570B4016}">
      <dgm:prSet/>
      <dgm:spPr/>
      <dgm:t>
        <a:bodyPr/>
        <a:lstStyle/>
        <a:p>
          <a:endParaRPr lang="cs-CZ"/>
        </a:p>
      </dgm:t>
    </dgm:pt>
    <dgm:pt modelId="{E625C471-F9A7-46E2-A915-B7364662CA3F}" type="sibTrans" cxnId="{961969B7-5C7B-4900-917B-EAE6570B4016}">
      <dgm:prSet/>
      <dgm:spPr/>
      <dgm:t>
        <a:bodyPr/>
        <a:lstStyle/>
        <a:p>
          <a:endParaRPr lang="cs-CZ"/>
        </a:p>
      </dgm:t>
    </dgm:pt>
    <dgm:pt modelId="{0AA6CA4C-8940-4CE7-B05C-5DB2450EBE63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cs-CZ" b="1" dirty="0" smtClean="0"/>
            <a:t>TEPLOTA</a:t>
          </a:r>
          <a:endParaRPr lang="cs-CZ" b="1" dirty="0"/>
        </a:p>
      </dgm:t>
    </dgm:pt>
    <dgm:pt modelId="{EA9C0506-9604-4DB7-BA92-FBBAE822E8A4}" type="parTrans" cxnId="{A9CDBE6D-0F89-4D49-9D53-D5F69A797D27}">
      <dgm:prSet/>
      <dgm:spPr/>
      <dgm:t>
        <a:bodyPr/>
        <a:lstStyle/>
        <a:p>
          <a:endParaRPr lang="cs-CZ"/>
        </a:p>
      </dgm:t>
    </dgm:pt>
    <dgm:pt modelId="{0F6CD3A9-02EA-43EA-9CB6-63421BACBFC4}" type="sibTrans" cxnId="{A9CDBE6D-0F89-4D49-9D53-D5F69A797D27}">
      <dgm:prSet/>
      <dgm:spPr/>
      <dgm:t>
        <a:bodyPr/>
        <a:lstStyle/>
        <a:p>
          <a:endParaRPr lang="cs-CZ"/>
        </a:p>
      </dgm:t>
    </dgm:pt>
    <dgm:pt modelId="{F2C09EB2-F2BD-4D3B-AF96-78E129D995CF}">
      <dgm:prSet phldrT="[Text]"/>
      <dgm:spPr>
        <a:solidFill>
          <a:srgbClr val="FF0000"/>
        </a:solidFill>
      </dgm:spPr>
      <dgm:t>
        <a:bodyPr/>
        <a:lstStyle/>
        <a:p>
          <a:r>
            <a:rPr lang="cs-CZ" b="1" dirty="0" smtClean="0">
              <a:solidFill>
                <a:schemeClr val="bg1"/>
              </a:solidFill>
            </a:rPr>
            <a:t>VÝKON</a:t>
          </a:r>
          <a:endParaRPr lang="cs-CZ" b="1" dirty="0">
            <a:solidFill>
              <a:schemeClr val="bg1"/>
            </a:solidFill>
          </a:endParaRPr>
        </a:p>
      </dgm:t>
    </dgm:pt>
    <dgm:pt modelId="{2306E8A2-C760-4680-9B65-24D38059666D}" type="parTrans" cxnId="{A0137CBD-4693-4837-AB0C-020211F05FFB}">
      <dgm:prSet/>
      <dgm:spPr/>
      <dgm:t>
        <a:bodyPr/>
        <a:lstStyle/>
        <a:p>
          <a:endParaRPr lang="cs-CZ"/>
        </a:p>
      </dgm:t>
    </dgm:pt>
    <dgm:pt modelId="{3ACC9FBC-C4B9-4310-BDDF-7DE7C3C85245}" type="sibTrans" cxnId="{A0137CBD-4693-4837-AB0C-020211F05FFB}">
      <dgm:prSet/>
      <dgm:spPr/>
      <dgm:t>
        <a:bodyPr/>
        <a:lstStyle/>
        <a:p>
          <a:endParaRPr lang="cs-CZ"/>
        </a:p>
      </dgm:t>
    </dgm:pt>
    <dgm:pt modelId="{62AE5056-3369-49E6-8234-41B2818EAA71}" type="pres">
      <dgm:prSet presAssocID="{5B0CE4D0-07B4-4E52-A456-8BC67A35FCD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FCDEB0E-90BE-42AF-8EE1-6040EBB96F24}" type="pres">
      <dgm:prSet presAssocID="{2C10104E-7BF0-4DF5-9F89-611FB1368D1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75F17A7-6838-437B-B403-58BA5EE57202}" type="pres">
      <dgm:prSet presAssocID="{2C10104E-7BF0-4DF5-9F89-611FB1368D12}" presName="spNode" presStyleCnt="0"/>
      <dgm:spPr/>
    </dgm:pt>
    <dgm:pt modelId="{4B315617-F3BE-4A7D-A2C9-C86923076FD3}" type="pres">
      <dgm:prSet presAssocID="{E47DC3DE-943E-4890-83A8-40CCE906978E}" presName="sibTrans" presStyleLbl="sibTrans1D1" presStyleIdx="0" presStyleCnt="5"/>
      <dgm:spPr/>
      <dgm:t>
        <a:bodyPr/>
        <a:lstStyle/>
        <a:p>
          <a:endParaRPr lang="cs-CZ"/>
        </a:p>
      </dgm:t>
    </dgm:pt>
    <dgm:pt modelId="{FAE7D014-4A92-4537-B90D-3C43A5BD1847}" type="pres">
      <dgm:prSet presAssocID="{B062D777-87FE-41D2-9FEB-1C6AE7C3A9E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08AB971-B52D-4C20-9475-D79032B0C075}" type="pres">
      <dgm:prSet presAssocID="{B062D777-87FE-41D2-9FEB-1C6AE7C3A9E1}" presName="spNode" presStyleCnt="0"/>
      <dgm:spPr/>
    </dgm:pt>
    <dgm:pt modelId="{87E096FA-F749-43C7-86BA-A478AC3EF470}" type="pres">
      <dgm:prSet presAssocID="{B95809FA-5FF8-43E9-9C6B-CD9EBFE822C5}" presName="sibTrans" presStyleLbl="sibTrans1D1" presStyleIdx="1" presStyleCnt="5"/>
      <dgm:spPr/>
      <dgm:t>
        <a:bodyPr/>
        <a:lstStyle/>
        <a:p>
          <a:endParaRPr lang="cs-CZ"/>
        </a:p>
      </dgm:t>
    </dgm:pt>
    <dgm:pt modelId="{D03DD06B-5B3C-4DED-BD06-36EBD90C6934}" type="pres">
      <dgm:prSet presAssocID="{9301A95B-0594-4AC4-9047-92A85C894EF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AC5693C-34CD-4BEC-882E-8245338F93C8}" type="pres">
      <dgm:prSet presAssocID="{9301A95B-0594-4AC4-9047-92A85C894EFE}" presName="spNode" presStyleCnt="0"/>
      <dgm:spPr/>
    </dgm:pt>
    <dgm:pt modelId="{8D1CA5AD-4692-44E2-B0F3-277BFECBBF9B}" type="pres">
      <dgm:prSet presAssocID="{E625C471-F9A7-46E2-A915-B7364662CA3F}" presName="sibTrans" presStyleLbl="sibTrans1D1" presStyleIdx="2" presStyleCnt="5"/>
      <dgm:spPr/>
      <dgm:t>
        <a:bodyPr/>
        <a:lstStyle/>
        <a:p>
          <a:endParaRPr lang="cs-CZ"/>
        </a:p>
      </dgm:t>
    </dgm:pt>
    <dgm:pt modelId="{575C3A76-7647-420D-A5A5-F2928B152066}" type="pres">
      <dgm:prSet presAssocID="{0AA6CA4C-8940-4CE7-B05C-5DB2450EBE63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448EBE9-6E27-4998-A8D9-BAC280AEAF13}" type="pres">
      <dgm:prSet presAssocID="{0AA6CA4C-8940-4CE7-B05C-5DB2450EBE63}" presName="spNode" presStyleCnt="0"/>
      <dgm:spPr/>
    </dgm:pt>
    <dgm:pt modelId="{6B8EA40C-9960-482E-A097-4125D614BFAA}" type="pres">
      <dgm:prSet presAssocID="{0F6CD3A9-02EA-43EA-9CB6-63421BACBFC4}" presName="sibTrans" presStyleLbl="sibTrans1D1" presStyleIdx="3" presStyleCnt="5"/>
      <dgm:spPr/>
      <dgm:t>
        <a:bodyPr/>
        <a:lstStyle/>
        <a:p>
          <a:endParaRPr lang="cs-CZ"/>
        </a:p>
      </dgm:t>
    </dgm:pt>
    <dgm:pt modelId="{0122D02B-29A3-4994-B183-5AE62D89F38B}" type="pres">
      <dgm:prSet presAssocID="{F2C09EB2-F2BD-4D3B-AF96-78E129D995C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E751F7F-CDCE-43DE-9999-2CC44D25530A}" type="pres">
      <dgm:prSet presAssocID="{F2C09EB2-F2BD-4D3B-AF96-78E129D995CF}" presName="spNode" presStyleCnt="0"/>
      <dgm:spPr/>
    </dgm:pt>
    <dgm:pt modelId="{984943B5-6B01-4053-8F44-E2A179B738A8}" type="pres">
      <dgm:prSet presAssocID="{3ACC9FBC-C4B9-4310-BDDF-7DE7C3C85245}" presName="sibTrans" presStyleLbl="sibTrans1D1" presStyleIdx="4" presStyleCnt="5"/>
      <dgm:spPr/>
      <dgm:t>
        <a:bodyPr/>
        <a:lstStyle/>
        <a:p>
          <a:endParaRPr lang="cs-CZ"/>
        </a:p>
      </dgm:t>
    </dgm:pt>
  </dgm:ptLst>
  <dgm:cxnLst>
    <dgm:cxn modelId="{61F0FFCB-9595-4D19-A9DF-0454ACB12F8B}" type="presOf" srcId="{B95809FA-5FF8-43E9-9C6B-CD9EBFE822C5}" destId="{87E096FA-F749-43C7-86BA-A478AC3EF470}" srcOrd="0" destOrd="0" presId="urn:microsoft.com/office/officeart/2005/8/layout/cycle5"/>
    <dgm:cxn modelId="{67EFEB83-04D9-491C-B5E1-B696112DC64D}" type="presOf" srcId="{B062D777-87FE-41D2-9FEB-1C6AE7C3A9E1}" destId="{FAE7D014-4A92-4537-B90D-3C43A5BD1847}" srcOrd="0" destOrd="0" presId="urn:microsoft.com/office/officeart/2005/8/layout/cycle5"/>
    <dgm:cxn modelId="{3EFC0062-D9F0-404A-B771-A849F641BC30}" type="presOf" srcId="{9301A95B-0594-4AC4-9047-92A85C894EFE}" destId="{D03DD06B-5B3C-4DED-BD06-36EBD90C6934}" srcOrd="0" destOrd="0" presId="urn:microsoft.com/office/officeart/2005/8/layout/cycle5"/>
    <dgm:cxn modelId="{63A12DCE-C34E-4432-B869-2EE9F8AEAF3E}" type="presOf" srcId="{E47DC3DE-943E-4890-83A8-40CCE906978E}" destId="{4B315617-F3BE-4A7D-A2C9-C86923076FD3}" srcOrd="0" destOrd="0" presId="urn:microsoft.com/office/officeart/2005/8/layout/cycle5"/>
    <dgm:cxn modelId="{A9CDBE6D-0F89-4D49-9D53-D5F69A797D27}" srcId="{5B0CE4D0-07B4-4E52-A456-8BC67A35FCD4}" destId="{0AA6CA4C-8940-4CE7-B05C-5DB2450EBE63}" srcOrd="3" destOrd="0" parTransId="{EA9C0506-9604-4DB7-BA92-FBBAE822E8A4}" sibTransId="{0F6CD3A9-02EA-43EA-9CB6-63421BACBFC4}"/>
    <dgm:cxn modelId="{8845BB2B-51C6-4893-B1BD-95A9987B6BCF}" srcId="{5B0CE4D0-07B4-4E52-A456-8BC67A35FCD4}" destId="{2C10104E-7BF0-4DF5-9F89-611FB1368D12}" srcOrd="0" destOrd="0" parTransId="{BA8AB0F3-BA14-4AB1-8A16-A21FA87EB673}" sibTransId="{E47DC3DE-943E-4890-83A8-40CCE906978E}"/>
    <dgm:cxn modelId="{4066CB91-FBF7-4DDE-926F-3302AA78AE68}" type="presOf" srcId="{5B0CE4D0-07B4-4E52-A456-8BC67A35FCD4}" destId="{62AE5056-3369-49E6-8234-41B2818EAA71}" srcOrd="0" destOrd="0" presId="urn:microsoft.com/office/officeart/2005/8/layout/cycle5"/>
    <dgm:cxn modelId="{D9A61FA7-CEFF-47E9-AD7E-E1E81DA5D52A}" type="presOf" srcId="{E625C471-F9A7-46E2-A915-B7364662CA3F}" destId="{8D1CA5AD-4692-44E2-B0F3-277BFECBBF9B}" srcOrd="0" destOrd="0" presId="urn:microsoft.com/office/officeart/2005/8/layout/cycle5"/>
    <dgm:cxn modelId="{3734493B-5E60-4EE4-8611-9D8019912BB7}" srcId="{5B0CE4D0-07B4-4E52-A456-8BC67A35FCD4}" destId="{B062D777-87FE-41D2-9FEB-1C6AE7C3A9E1}" srcOrd="1" destOrd="0" parTransId="{220D2B14-3CD3-4641-90E1-1F95BC10291F}" sibTransId="{B95809FA-5FF8-43E9-9C6B-CD9EBFE822C5}"/>
    <dgm:cxn modelId="{A0137CBD-4693-4837-AB0C-020211F05FFB}" srcId="{5B0CE4D0-07B4-4E52-A456-8BC67A35FCD4}" destId="{F2C09EB2-F2BD-4D3B-AF96-78E129D995CF}" srcOrd="4" destOrd="0" parTransId="{2306E8A2-C760-4680-9B65-24D38059666D}" sibTransId="{3ACC9FBC-C4B9-4310-BDDF-7DE7C3C85245}"/>
    <dgm:cxn modelId="{150F0DCD-A5C5-4D0D-9D44-DD8CAB543276}" type="presOf" srcId="{0F6CD3A9-02EA-43EA-9CB6-63421BACBFC4}" destId="{6B8EA40C-9960-482E-A097-4125D614BFAA}" srcOrd="0" destOrd="0" presId="urn:microsoft.com/office/officeart/2005/8/layout/cycle5"/>
    <dgm:cxn modelId="{9768A421-C588-4BE8-9AA7-E8F380F0A4EE}" type="presOf" srcId="{0AA6CA4C-8940-4CE7-B05C-5DB2450EBE63}" destId="{575C3A76-7647-420D-A5A5-F2928B152066}" srcOrd="0" destOrd="0" presId="urn:microsoft.com/office/officeart/2005/8/layout/cycle5"/>
    <dgm:cxn modelId="{961969B7-5C7B-4900-917B-EAE6570B4016}" srcId="{5B0CE4D0-07B4-4E52-A456-8BC67A35FCD4}" destId="{9301A95B-0594-4AC4-9047-92A85C894EFE}" srcOrd="2" destOrd="0" parTransId="{B9045F8E-8EFD-4867-ABB5-57B9067E758C}" sibTransId="{E625C471-F9A7-46E2-A915-B7364662CA3F}"/>
    <dgm:cxn modelId="{16DEF821-7697-4201-AFA3-BB26027DCF68}" type="presOf" srcId="{2C10104E-7BF0-4DF5-9F89-611FB1368D12}" destId="{1FCDEB0E-90BE-42AF-8EE1-6040EBB96F24}" srcOrd="0" destOrd="0" presId="urn:microsoft.com/office/officeart/2005/8/layout/cycle5"/>
    <dgm:cxn modelId="{46A599CC-D6CA-48E2-87E0-8FF7DD0B4CBA}" type="presOf" srcId="{F2C09EB2-F2BD-4D3B-AF96-78E129D995CF}" destId="{0122D02B-29A3-4994-B183-5AE62D89F38B}" srcOrd="0" destOrd="0" presId="urn:microsoft.com/office/officeart/2005/8/layout/cycle5"/>
    <dgm:cxn modelId="{10879288-5B9E-4D7F-AB8D-7B91D2381C5A}" type="presOf" srcId="{3ACC9FBC-C4B9-4310-BDDF-7DE7C3C85245}" destId="{984943B5-6B01-4053-8F44-E2A179B738A8}" srcOrd="0" destOrd="0" presId="urn:microsoft.com/office/officeart/2005/8/layout/cycle5"/>
    <dgm:cxn modelId="{AE8D2170-1BDE-4C53-8FD7-66978C744B26}" type="presParOf" srcId="{62AE5056-3369-49E6-8234-41B2818EAA71}" destId="{1FCDEB0E-90BE-42AF-8EE1-6040EBB96F24}" srcOrd="0" destOrd="0" presId="urn:microsoft.com/office/officeart/2005/8/layout/cycle5"/>
    <dgm:cxn modelId="{30E0EA49-30F6-4E74-889B-57629A129E46}" type="presParOf" srcId="{62AE5056-3369-49E6-8234-41B2818EAA71}" destId="{375F17A7-6838-437B-B403-58BA5EE57202}" srcOrd="1" destOrd="0" presId="urn:microsoft.com/office/officeart/2005/8/layout/cycle5"/>
    <dgm:cxn modelId="{F3F7D5ED-9B2A-4BA7-846E-4892C24F47D6}" type="presParOf" srcId="{62AE5056-3369-49E6-8234-41B2818EAA71}" destId="{4B315617-F3BE-4A7D-A2C9-C86923076FD3}" srcOrd="2" destOrd="0" presId="urn:microsoft.com/office/officeart/2005/8/layout/cycle5"/>
    <dgm:cxn modelId="{C119E3AE-8E03-4968-B7FE-259CFEE7D52A}" type="presParOf" srcId="{62AE5056-3369-49E6-8234-41B2818EAA71}" destId="{FAE7D014-4A92-4537-B90D-3C43A5BD1847}" srcOrd="3" destOrd="0" presId="urn:microsoft.com/office/officeart/2005/8/layout/cycle5"/>
    <dgm:cxn modelId="{E9949AC3-E4D2-4D0C-A9FA-272E137BABFD}" type="presParOf" srcId="{62AE5056-3369-49E6-8234-41B2818EAA71}" destId="{808AB971-B52D-4C20-9475-D79032B0C075}" srcOrd="4" destOrd="0" presId="urn:microsoft.com/office/officeart/2005/8/layout/cycle5"/>
    <dgm:cxn modelId="{51FCD3CA-DD33-47CA-99BF-A47900CDC80B}" type="presParOf" srcId="{62AE5056-3369-49E6-8234-41B2818EAA71}" destId="{87E096FA-F749-43C7-86BA-A478AC3EF470}" srcOrd="5" destOrd="0" presId="urn:microsoft.com/office/officeart/2005/8/layout/cycle5"/>
    <dgm:cxn modelId="{88FF2AEF-0CF6-4FD1-A6A7-9574E79459A8}" type="presParOf" srcId="{62AE5056-3369-49E6-8234-41B2818EAA71}" destId="{D03DD06B-5B3C-4DED-BD06-36EBD90C6934}" srcOrd="6" destOrd="0" presId="urn:microsoft.com/office/officeart/2005/8/layout/cycle5"/>
    <dgm:cxn modelId="{EEFB74CC-0522-48D9-A800-12565A95B7AF}" type="presParOf" srcId="{62AE5056-3369-49E6-8234-41B2818EAA71}" destId="{0AC5693C-34CD-4BEC-882E-8245338F93C8}" srcOrd="7" destOrd="0" presId="urn:microsoft.com/office/officeart/2005/8/layout/cycle5"/>
    <dgm:cxn modelId="{44934298-9102-4343-9F2B-ACAEFFB6EF17}" type="presParOf" srcId="{62AE5056-3369-49E6-8234-41B2818EAA71}" destId="{8D1CA5AD-4692-44E2-B0F3-277BFECBBF9B}" srcOrd="8" destOrd="0" presId="urn:microsoft.com/office/officeart/2005/8/layout/cycle5"/>
    <dgm:cxn modelId="{87E7ECFB-A69A-46BF-8553-7F2454647A19}" type="presParOf" srcId="{62AE5056-3369-49E6-8234-41B2818EAA71}" destId="{575C3A76-7647-420D-A5A5-F2928B152066}" srcOrd="9" destOrd="0" presId="urn:microsoft.com/office/officeart/2005/8/layout/cycle5"/>
    <dgm:cxn modelId="{F8051C13-13AC-410C-8992-D27C75DF1A1C}" type="presParOf" srcId="{62AE5056-3369-49E6-8234-41B2818EAA71}" destId="{7448EBE9-6E27-4998-A8D9-BAC280AEAF13}" srcOrd="10" destOrd="0" presId="urn:microsoft.com/office/officeart/2005/8/layout/cycle5"/>
    <dgm:cxn modelId="{256E241E-0B13-4402-B5D4-B177AFF9F333}" type="presParOf" srcId="{62AE5056-3369-49E6-8234-41B2818EAA71}" destId="{6B8EA40C-9960-482E-A097-4125D614BFAA}" srcOrd="11" destOrd="0" presId="urn:microsoft.com/office/officeart/2005/8/layout/cycle5"/>
    <dgm:cxn modelId="{0BC35C3D-A239-465A-80DE-74F355EDFE81}" type="presParOf" srcId="{62AE5056-3369-49E6-8234-41B2818EAA71}" destId="{0122D02B-29A3-4994-B183-5AE62D89F38B}" srcOrd="12" destOrd="0" presId="urn:microsoft.com/office/officeart/2005/8/layout/cycle5"/>
    <dgm:cxn modelId="{63DCA2E7-4224-46F8-A058-09FC923F19AF}" type="presParOf" srcId="{62AE5056-3369-49E6-8234-41B2818EAA71}" destId="{FE751F7F-CDCE-43DE-9999-2CC44D25530A}" srcOrd="13" destOrd="0" presId="urn:microsoft.com/office/officeart/2005/8/layout/cycle5"/>
    <dgm:cxn modelId="{9015810A-36C8-48E4-B61B-DDB330AE241A}" type="presParOf" srcId="{62AE5056-3369-49E6-8234-41B2818EAA71}" destId="{984943B5-6B01-4053-8F44-E2A179B738A8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DDB0B1-6A25-403C-AFCB-334E04EF8540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CDD3664-4054-46BE-A17C-512B54FB237C}">
      <dgm:prSet phldrT="[Text]"/>
      <dgm:spPr/>
      <dgm:t>
        <a:bodyPr/>
        <a:lstStyle/>
        <a:p>
          <a:r>
            <a:rPr lang="cs-CZ" b="1" dirty="0" smtClean="0">
              <a:solidFill>
                <a:schemeClr val="tx1"/>
              </a:solidFill>
            </a:rPr>
            <a:t>1. skupina (RMN – dálkově magneticky řízená RFA) </a:t>
          </a:r>
          <a:endParaRPr lang="cs-CZ" dirty="0"/>
        </a:p>
      </dgm:t>
    </dgm:pt>
    <dgm:pt modelId="{80423B55-2DD3-4FDE-B7F5-FAF3A973E748}" type="parTrans" cxnId="{0C595B74-E3C9-495D-8A38-0F00D46C6CB8}">
      <dgm:prSet/>
      <dgm:spPr/>
      <dgm:t>
        <a:bodyPr/>
        <a:lstStyle/>
        <a:p>
          <a:endParaRPr lang="cs-CZ"/>
        </a:p>
      </dgm:t>
    </dgm:pt>
    <dgm:pt modelId="{AA34B943-01FE-4935-A450-F659AC564519}" type="sibTrans" cxnId="{0C595B74-E3C9-495D-8A38-0F00D46C6CB8}">
      <dgm:prSet/>
      <dgm:spPr/>
      <dgm:t>
        <a:bodyPr/>
        <a:lstStyle/>
        <a:p>
          <a:endParaRPr lang="cs-CZ"/>
        </a:p>
      </dgm:t>
    </dgm:pt>
    <dgm:pt modelId="{ECC54F2C-7463-4241-9BE5-8C7C432B3403}">
      <dgm:prSet phldrT="[Text]" custT="1"/>
      <dgm:spPr/>
      <dgm:t>
        <a:bodyPr/>
        <a:lstStyle/>
        <a:p>
          <a:endParaRPr lang="cs-CZ" sz="2000" dirty="0"/>
        </a:p>
      </dgm:t>
    </dgm:pt>
    <dgm:pt modelId="{0B98F9F3-1450-41B9-B416-D8328400C80A}" type="parTrans" cxnId="{04E2D8FF-4D73-4ACE-8174-EB98F6D988F0}">
      <dgm:prSet/>
      <dgm:spPr/>
      <dgm:t>
        <a:bodyPr/>
        <a:lstStyle/>
        <a:p>
          <a:endParaRPr lang="cs-CZ"/>
        </a:p>
      </dgm:t>
    </dgm:pt>
    <dgm:pt modelId="{F3764A64-D370-4339-AD8C-E69823683618}" type="sibTrans" cxnId="{04E2D8FF-4D73-4ACE-8174-EB98F6D988F0}">
      <dgm:prSet/>
      <dgm:spPr/>
      <dgm:t>
        <a:bodyPr/>
        <a:lstStyle/>
        <a:p>
          <a:endParaRPr lang="cs-CZ"/>
        </a:p>
      </dgm:t>
    </dgm:pt>
    <dgm:pt modelId="{8E34E95C-748B-401E-8615-21BF19DD589A}">
      <dgm:prSet phldrT="[Text]" custT="1"/>
      <dgm:spPr/>
      <dgm:t>
        <a:bodyPr/>
        <a:lstStyle/>
        <a:p>
          <a:r>
            <a:rPr lang="cs-CZ" sz="2000" dirty="0" smtClean="0">
              <a:solidFill>
                <a:schemeClr val="tx1"/>
              </a:solidFill>
            </a:rPr>
            <a:t> </a:t>
          </a:r>
          <a:r>
            <a:rPr lang="cs-CZ" sz="2000" dirty="0" err="1" smtClean="0">
              <a:solidFill>
                <a:schemeClr val="tx1"/>
              </a:solidFill>
            </a:rPr>
            <a:t>Sy</a:t>
          </a:r>
          <a:r>
            <a:rPr lang="en-GB" sz="2000" dirty="0" err="1" smtClean="0">
              <a:solidFill>
                <a:schemeClr val="tx1"/>
              </a:solidFill>
            </a:rPr>
            <a:t>stém</a:t>
          </a:r>
          <a:r>
            <a:rPr lang="en-GB" sz="2000" dirty="0" smtClean="0">
              <a:solidFill>
                <a:schemeClr val="tx1"/>
              </a:solidFill>
            </a:rPr>
            <a:t> </a:t>
          </a:r>
          <a:r>
            <a:rPr lang="cs-CZ" sz="2000" dirty="0" smtClean="0">
              <a:solidFill>
                <a:schemeClr val="tx1"/>
              </a:solidFill>
            </a:rPr>
            <a:t>RMN </a:t>
          </a:r>
          <a:r>
            <a:rPr lang="en-GB" sz="2000" dirty="0" smtClean="0">
              <a:solidFill>
                <a:schemeClr val="tx1"/>
              </a:solidFill>
            </a:rPr>
            <a:t>Niobe ES (</a:t>
          </a:r>
          <a:r>
            <a:rPr lang="en-GB" sz="2000" dirty="0" err="1" smtClean="0">
              <a:solidFill>
                <a:schemeClr val="tx1"/>
              </a:solidFill>
            </a:rPr>
            <a:t>Stereotaxis</a:t>
          </a:r>
          <a:r>
            <a:rPr lang="en-GB" sz="2000" dirty="0" smtClean="0">
              <a:solidFill>
                <a:schemeClr val="tx1"/>
              </a:solidFill>
            </a:rPr>
            <a:t>, </a:t>
          </a:r>
          <a:r>
            <a:rPr lang="en-GB" sz="2000" dirty="0" err="1" smtClean="0">
              <a:solidFill>
                <a:schemeClr val="tx1"/>
              </a:solidFill>
            </a:rPr>
            <a:t>Inc</a:t>
          </a:r>
          <a:r>
            <a:rPr lang="en-GB" sz="2000" dirty="0" smtClean="0">
              <a:solidFill>
                <a:schemeClr val="tx1"/>
              </a:solidFill>
            </a:rPr>
            <a:t>)</a:t>
          </a:r>
          <a:endParaRPr lang="cs-CZ" sz="2000" dirty="0"/>
        </a:p>
      </dgm:t>
    </dgm:pt>
    <dgm:pt modelId="{4012116B-CCC3-4845-8200-A2F8821B7B58}" type="parTrans" cxnId="{650B22CB-B3CC-4BD7-B322-602CA02210E9}">
      <dgm:prSet/>
      <dgm:spPr/>
      <dgm:t>
        <a:bodyPr/>
        <a:lstStyle/>
        <a:p>
          <a:endParaRPr lang="cs-CZ"/>
        </a:p>
      </dgm:t>
    </dgm:pt>
    <dgm:pt modelId="{F5AF947A-347A-48A6-954B-D19A271E5848}" type="sibTrans" cxnId="{650B22CB-B3CC-4BD7-B322-602CA02210E9}">
      <dgm:prSet/>
      <dgm:spPr/>
      <dgm:t>
        <a:bodyPr/>
        <a:lstStyle/>
        <a:p>
          <a:endParaRPr lang="cs-CZ"/>
        </a:p>
      </dgm:t>
    </dgm:pt>
    <dgm:pt modelId="{B361DC17-17AB-4E77-AE56-BE52C5FB4A44}">
      <dgm:prSet phldrT="[Text]"/>
      <dgm:spPr/>
      <dgm:t>
        <a:bodyPr/>
        <a:lstStyle/>
        <a:p>
          <a:r>
            <a:rPr lang="cs-CZ" b="1" dirty="0" smtClean="0">
              <a:solidFill>
                <a:schemeClr val="tx1"/>
              </a:solidFill>
            </a:rPr>
            <a:t>V 2.-5. skupině (MAN-5G, MAN-10G, MAN-15G a MAN-20G – manuálně řízená RFA) </a:t>
          </a:r>
          <a:endParaRPr lang="cs-CZ" dirty="0"/>
        </a:p>
      </dgm:t>
    </dgm:pt>
    <dgm:pt modelId="{15CC18EA-CA33-4EC9-AB2B-AB22F5737DD3}" type="parTrans" cxnId="{68F728BD-7E12-4A80-9487-C44FEE62EF49}">
      <dgm:prSet/>
      <dgm:spPr/>
      <dgm:t>
        <a:bodyPr/>
        <a:lstStyle/>
        <a:p>
          <a:endParaRPr lang="cs-CZ"/>
        </a:p>
      </dgm:t>
    </dgm:pt>
    <dgm:pt modelId="{7598788A-313B-4CEA-8878-FCA8A94370AE}" type="sibTrans" cxnId="{68F728BD-7E12-4A80-9487-C44FEE62EF49}">
      <dgm:prSet/>
      <dgm:spPr/>
      <dgm:t>
        <a:bodyPr/>
        <a:lstStyle/>
        <a:p>
          <a:endParaRPr lang="cs-CZ"/>
        </a:p>
      </dgm:t>
    </dgm:pt>
    <dgm:pt modelId="{6669800E-0AAA-4C88-8319-5B7D358BF9DF}">
      <dgm:prSet phldrT="[Text]" custT="1"/>
      <dgm:spPr/>
      <dgm:t>
        <a:bodyPr/>
        <a:lstStyle/>
        <a:p>
          <a:r>
            <a:rPr lang="cs-CZ" sz="2000" dirty="0" err="1" smtClean="0">
              <a:solidFill>
                <a:schemeClr val="tx1"/>
              </a:solidFill>
            </a:rPr>
            <a:t>Thermocool</a:t>
          </a:r>
          <a:r>
            <a:rPr lang="cs-CZ" sz="2000" dirty="0" smtClean="0">
              <a:solidFill>
                <a:schemeClr val="tx1"/>
              </a:solidFill>
            </a:rPr>
            <a:t>® </a:t>
          </a:r>
          <a:r>
            <a:rPr lang="cs-CZ" sz="2000" dirty="0" err="1" smtClean="0">
              <a:solidFill>
                <a:schemeClr val="tx1"/>
              </a:solidFill>
            </a:rPr>
            <a:t>SmartTouch</a:t>
          </a:r>
          <a:r>
            <a:rPr lang="cs-CZ" sz="2000" dirty="0" smtClean="0">
              <a:solidFill>
                <a:schemeClr val="tx1"/>
              </a:solidFill>
            </a:rPr>
            <a:t>® (</a:t>
          </a:r>
          <a:r>
            <a:rPr lang="cs-CZ" sz="2000" dirty="0" err="1" smtClean="0">
              <a:solidFill>
                <a:schemeClr val="tx1"/>
              </a:solidFill>
            </a:rPr>
            <a:t>Biosense</a:t>
          </a:r>
          <a:r>
            <a:rPr lang="cs-CZ" sz="2000" dirty="0" smtClean="0">
              <a:solidFill>
                <a:schemeClr val="tx1"/>
              </a:solidFill>
            </a:rPr>
            <a:t> </a:t>
          </a:r>
          <a:r>
            <a:rPr lang="cs-CZ" sz="2000" dirty="0" err="1" smtClean="0">
              <a:solidFill>
                <a:schemeClr val="tx1"/>
              </a:solidFill>
            </a:rPr>
            <a:t>Webster</a:t>
          </a:r>
          <a:r>
            <a:rPr lang="cs-CZ" sz="2000" dirty="0" smtClean="0">
              <a:solidFill>
                <a:schemeClr val="tx1"/>
              </a:solidFill>
            </a:rPr>
            <a:t> </a:t>
          </a:r>
          <a:r>
            <a:rPr lang="cs-CZ" sz="2000" dirty="0" err="1" smtClean="0">
              <a:solidFill>
                <a:schemeClr val="tx1"/>
              </a:solidFill>
            </a:rPr>
            <a:t>Inc</a:t>
          </a:r>
          <a:endParaRPr lang="cs-CZ" sz="2000" dirty="0"/>
        </a:p>
      </dgm:t>
    </dgm:pt>
    <dgm:pt modelId="{934D08B9-030A-4ADD-B8D6-E60C09D75F35}" type="parTrans" cxnId="{BE1FED43-8D93-4377-AD40-E81AE4788518}">
      <dgm:prSet/>
      <dgm:spPr/>
      <dgm:t>
        <a:bodyPr/>
        <a:lstStyle/>
        <a:p>
          <a:endParaRPr lang="cs-CZ"/>
        </a:p>
      </dgm:t>
    </dgm:pt>
    <dgm:pt modelId="{83F41A4B-B0AF-4859-A77B-B695575DAC85}" type="sibTrans" cxnId="{BE1FED43-8D93-4377-AD40-E81AE4788518}">
      <dgm:prSet/>
      <dgm:spPr/>
      <dgm:t>
        <a:bodyPr/>
        <a:lstStyle/>
        <a:p>
          <a:endParaRPr lang="cs-CZ"/>
        </a:p>
      </dgm:t>
    </dgm:pt>
    <dgm:pt modelId="{ADA38429-6ABA-4675-9FAD-45C0DD3E5BD7}">
      <dgm:prSet phldrT="[Text]"/>
      <dgm:spPr/>
      <dgm:t>
        <a:bodyPr/>
        <a:lstStyle/>
        <a:p>
          <a:r>
            <a:rPr lang="en-GB" sz="1600" dirty="0" smtClean="0">
              <a:solidFill>
                <a:schemeClr val="tx1"/>
              </a:solidFill>
            </a:rPr>
            <a:t> MAN-5G</a:t>
          </a:r>
          <a:r>
            <a:rPr lang="cs-CZ" sz="1600" dirty="0" smtClean="0">
              <a:solidFill>
                <a:schemeClr val="tx1"/>
              </a:solidFill>
            </a:rPr>
            <a:t>:  </a:t>
          </a:r>
          <a:r>
            <a:rPr lang="en-GB" sz="1600" dirty="0" smtClean="0">
              <a:solidFill>
                <a:schemeClr val="tx1"/>
              </a:solidFill>
            </a:rPr>
            <a:t> RFA </a:t>
          </a:r>
          <a:r>
            <a:rPr lang="en-GB" sz="1600" dirty="0" err="1" smtClean="0">
              <a:solidFill>
                <a:schemeClr val="tx1"/>
              </a:solidFill>
            </a:rPr>
            <a:t>provedena</a:t>
          </a:r>
          <a:r>
            <a:rPr lang="en-GB" sz="1600" dirty="0" smtClean="0">
              <a:solidFill>
                <a:schemeClr val="tx1"/>
              </a:solidFill>
            </a:rPr>
            <a:t> s </a:t>
          </a:r>
          <a:r>
            <a:rPr lang="en-GB" sz="1600" dirty="0" err="1" smtClean="0">
              <a:solidFill>
                <a:schemeClr val="tx1"/>
              </a:solidFill>
            </a:rPr>
            <a:t>přítlakem</a:t>
          </a:r>
          <a:r>
            <a:rPr lang="en-GB" sz="1600" dirty="0" smtClean="0">
              <a:solidFill>
                <a:schemeClr val="tx1"/>
              </a:solidFill>
            </a:rPr>
            <a:t> 5g</a:t>
          </a:r>
          <a:endParaRPr lang="cs-CZ" sz="1600" dirty="0"/>
        </a:p>
      </dgm:t>
    </dgm:pt>
    <dgm:pt modelId="{8BBCF66C-B7E3-49C9-955A-5442581EBC1C}" type="parTrans" cxnId="{DCF56F4C-ECA6-4320-A594-63A73293931E}">
      <dgm:prSet/>
      <dgm:spPr/>
      <dgm:t>
        <a:bodyPr/>
        <a:lstStyle/>
        <a:p>
          <a:endParaRPr lang="cs-CZ"/>
        </a:p>
      </dgm:t>
    </dgm:pt>
    <dgm:pt modelId="{69ED4963-E50B-4EE1-AB75-4A7179774800}" type="sibTrans" cxnId="{DCF56F4C-ECA6-4320-A594-63A73293931E}">
      <dgm:prSet/>
      <dgm:spPr/>
      <dgm:t>
        <a:bodyPr/>
        <a:lstStyle/>
        <a:p>
          <a:endParaRPr lang="cs-CZ"/>
        </a:p>
      </dgm:t>
    </dgm:pt>
    <dgm:pt modelId="{3968CD6B-482E-4880-A223-9CF58F9CE144}">
      <dgm:prSet/>
      <dgm:spPr/>
      <dgm:t>
        <a:bodyPr/>
        <a:lstStyle/>
        <a:p>
          <a:r>
            <a:rPr lang="cs-CZ" sz="1600" dirty="0" smtClean="0">
              <a:solidFill>
                <a:schemeClr val="tx1"/>
              </a:solidFill>
            </a:rPr>
            <a:t> </a:t>
          </a:r>
          <a:r>
            <a:rPr lang="en-GB" sz="1600" dirty="0" smtClean="0">
              <a:solidFill>
                <a:schemeClr val="tx1"/>
              </a:solidFill>
            </a:rPr>
            <a:t>MAN-10G</a:t>
          </a:r>
          <a:r>
            <a:rPr lang="cs-CZ" sz="1600" dirty="0" smtClean="0">
              <a:solidFill>
                <a:schemeClr val="tx1"/>
              </a:solidFill>
            </a:rPr>
            <a:t>:</a:t>
          </a:r>
          <a:r>
            <a:rPr lang="en-GB" sz="1600" dirty="0" smtClean="0">
              <a:solidFill>
                <a:schemeClr val="tx1"/>
              </a:solidFill>
            </a:rPr>
            <a:t> RFA </a:t>
          </a:r>
          <a:r>
            <a:rPr lang="en-GB" sz="1600" dirty="0" err="1" smtClean="0">
              <a:solidFill>
                <a:schemeClr val="tx1"/>
              </a:solidFill>
            </a:rPr>
            <a:t>provedena</a:t>
          </a:r>
          <a:r>
            <a:rPr lang="en-GB" sz="1600" dirty="0" smtClean="0">
              <a:solidFill>
                <a:schemeClr val="tx1"/>
              </a:solidFill>
            </a:rPr>
            <a:t> s </a:t>
          </a:r>
          <a:r>
            <a:rPr lang="en-GB" sz="1600" dirty="0" err="1" smtClean="0">
              <a:solidFill>
                <a:schemeClr val="tx1"/>
              </a:solidFill>
            </a:rPr>
            <a:t>přítlakem</a:t>
          </a:r>
          <a:r>
            <a:rPr lang="en-GB" sz="1600" dirty="0" smtClean="0">
              <a:solidFill>
                <a:schemeClr val="tx1"/>
              </a:solidFill>
            </a:rPr>
            <a:t> 10g</a:t>
          </a:r>
          <a:endParaRPr lang="cs-CZ" sz="1600" dirty="0">
            <a:solidFill>
              <a:schemeClr val="tx1"/>
            </a:solidFill>
          </a:endParaRPr>
        </a:p>
      </dgm:t>
    </dgm:pt>
    <dgm:pt modelId="{00E0E091-866B-47F3-924B-F9816A4214DB}" type="parTrans" cxnId="{C537AEDB-D348-4679-B3FD-7AA5825805B1}">
      <dgm:prSet/>
      <dgm:spPr/>
      <dgm:t>
        <a:bodyPr/>
        <a:lstStyle/>
        <a:p>
          <a:endParaRPr lang="cs-CZ"/>
        </a:p>
      </dgm:t>
    </dgm:pt>
    <dgm:pt modelId="{005704E4-C9D1-464E-A1AC-41338E177B1D}" type="sibTrans" cxnId="{C537AEDB-D348-4679-B3FD-7AA5825805B1}">
      <dgm:prSet/>
      <dgm:spPr/>
      <dgm:t>
        <a:bodyPr/>
        <a:lstStyle/>
        <a:p>
          <a:endParaRPr lang="cs-CZ"/>
        </a:p>
      </dgm:t>
    </dgm:pt>
    <dgm:pt modelId="{3E403B37-F5D7-46A9-AB51-7375F3F0B49A}">
      <dgm:prSet/>
      <dgm:spPr/>
      <dgm:t>
        <a:bodyPr/>
        <a:lstStyle/>
        <a:p>
          <a:r>
            <a:rPr lang="cs-CZ" sz="1600" dirty="0" smtClean="0">
              <a:solidFill>
                <a:schemeClr val="tx1"/>
              </a:solidFill>
            </a:rPr>
            <a:t> </a:t>
          </a:r>
          <a:r>
            <a:rPr lang="en-GB" sz="1600" dirty="0" smtClean="0">
              <a:solidFill>
                <a:schemeClr val="tx1"/>
              </a:solidFill>
            </a:rPr>
            <a:t>MAN-15G</a:t>
          </a:r>
          <a:r>
            <a:rPr lang="cs-CZ" sz="1600" dirty="0" smtClean="0">
              <a:solidFill>
                <a:schemeClr val="tx1"/>
              </a:solidFill>
            </a:rPr>
            <a:t>:</a:t>
          </a:r>
          <a:r>
            <a:rPr lang="en-GB" sz="1600" dirty="0" smtClean="0">
              <a:solidFill>
                <a:schemeClr val="tx1"/>
              </a:solidFill>
            </a:rPr>
            <a:t> RFA </a:t>
          </a:r>
          <a:r>
            <a:rPr lang="en-GB" sz="1600" dirty="0" err="1" smtClean="0">
              <a:solidFill>
                <a:schemeClr val="tx1"/>
              </a:solidFill>
            </a:rPr>
            <a:t>provedena</a:t>
          </a:r>
          <a:r>
            <a:rPr lang="en-GB" sz="1600" dirty="0" smtClean="0">
              <a:solidFill>
                <a:schemeClr val="tx1"/>
              </a:solidFill>
            </a:rPr>
            <a:t> s </a:t>
          </a:r>
          <a:r>
            <a:rPr lang="en-GB" sz="1600" dirty="0" err="1" smtClean="0">
              <a:solidFill>
                <a:schemeClr val="tx1"/>
              </a:solidFill>
            </a:rPr>
            <a:t>přítlakem</a:t>
          </a:r>
          <a:r>
            <a:rPr lang="en-GB" sz="1600" dirty="0" smtClean="0">
              <a:solidFill>
                <a:schemeClr val="tx1"/>
              </a:solidFill>
            </a:rPr>
            <a:t> 15g</a:t>
          </a:r>
          <a:endParaRPr lang="cs-CZ" sz="1600" dirty="0">
            <a:solidFill>
              <a:schemeClr val="tx1"/>
            </a:solidFill>
          </a:endParaRPr>
        </a:p>
      </dgm:t>
    </dgm:pt>
    <dgm:pt modelId="{348607B4-918D-4F56-A0C6-4CFEDF80B5AD}" type="parTrans" cxnId="{7DD60B14-EEF1-4575-BB7F-AD87610BDA2A}">
      <dgm:prSet/>
      <dgm:spPr/>
      <dgm:t>
        <a:bodyPr/>
        <a:lstStyle/>
        <a:p>
          <a:endParaRPr lang="cs-CZ"/>
        </a:p>
      </dgm:t>
    </dgm:pt>
    <dgm:pt modelId="{7122478F-906C-4730-9131-9F94BD272486}" type="sibTrans" cxnId="{7DD60B14-EEF1-4575-BB7F-AD87610BDA2A}">
      <dgm:prSet/>
      <dgm:spPr/>
      <dgm:t>
        <a:bodyPr/>
        <a:lstStyle/>
        <a:p>
          <a:endParaRPr lang="cs-CZ"/>
        </a:p>
      </dgm:t>
    </dgm:pt>
    <dgm:pt modelId="{A06B28E9-DE68-438E-B909-D94D994F37D0}">
      <dgm:prSet/>
      <dgm:spPr/>
      <dgm:t>
        <a:bodyPr/>
        <a:lstStyle/>
        <a:p>
          <a:r>
            <a:rPr lang="cs-CZ" sz="1600" dirty="0" smtClean="0">
              <a:solidFill>
                <a:schemeClr val="tx1"/>
              </a:solidFill>
            </a:rPr>
            <a:t> </a:t>
          </a:r>
          <a:r>
            <a:rPr lang="en-GB" sz="1600" dirty="0" smtClean="0">
              <a:solidFill>
                <a:schemeClr val="tx1"/>
              </a:solidFill>
            </a:rPr>
            <a:t>MAN-20G</a:t>
          </a:r>
          <a:r>
            <a:rPr lang="cs-CZ" sz="1600" dirty="0" smtClean="0">
              <a:solidFill>
                <a:schemeClr val="tx1"/>
              </a:solidFill>
            </a:rPr>
            <a:t>:</a:t>
          </a:r>
          <a:r>
            <a:rPr lang="en-GB" sz="1600" dirty="0" smtClean="0">
              <a:solidFill>
                <a:schemeClr val="tx1"/>
              </a:solidFill>
            </a:rPr>
            <a:t> RFA </a:t>
          </a:r>
          <a:r>
            <a:rPr lang="en-GB" sz="1600" dirty="0" err="1" smtClean="0">
              <a:solidFill>
                <a:schemeClr val="tx1"/>
              </a:solidFill>
            </a:rPr>
            <a:t>provedena</a:t>
          </a:r>
          <a:r>
            <a:rPr lang="en-GB" sz="1600" dirty="0" smtClean="0">
              <a:solidFill>
                <a:schemeClr val="tx1"/>
              </a:solidFill>
            </a:rPr>
            <a:t> s </a:t>
          </a:r>
          <a:r>
            <a:rPr lang="en-GB" sz="1600" dirty="0" err="1" smtClean="0">
              <a:solidFill>
                <a:schemeClr val="tx1"/>
              </a:solidFill>
            </a:rPr>
            <a:t>přítlakem</a:t>
          </a:r>
          <a:r>
            <a:rPr lang="en-GB" sz="1600" dirty="0" smtClean="0">
              <a:solidFill>
                <a:schemeClr val="tx1"/>
              </a:solidFill>
            </a:rPr>
            <a:t> 20g</a:t>
          </a:r>
          <a:endParaRPr lang="cs-CZ" sz="1600" dirty="0" smtClean="0">
            <a:solidFill>
              <a:schemeClr val="tx1"/>
            </a:solidFill>
          </a:endParaRPr>
        </a:p>
      </dgm:t>
    </dgm:pt>
    <dgm:pt modelId="{C6EA4748-B081-4882-B3BC-87C7CCE2ACC8}" type="parTrans" cxnId="{B000C7DF-1AF2-4637-9F96-4AB119FF0036}">
      <dgm:prSet/>
      <dgm:spPr/>
      <dgm:t>
        <a:bodyPr/>
        <a:lstStyle/>
        <a:p>
          <a:endParaRPr lang="cs-CZ"/>
        </a:p>
      </dgm:t>
    </dgm:pt>
    <dgm:pt modelId="{0CFE4287-0C3F-4BBC-BCD7-C1D26C197068}" type="sibTrans" cxnId="{B000C7DF-1AF2-4637-9F96-4AB119FF0036}">
      <dgm:prSet/>
      <dgm:spPr/>
      <dgm:t>
        <a:bodyPr/>
        <a:lstStyle/>
        <a:p>
          <a:endParaRPr lang="cs-CZ"/>
        </a:p>
      </dgm:t>
    </dgm:pt>
    <dgm:pt modelId="{BCDCE83A-647D-4B4B-9741-4FB8D114DEC2}">
      <dgm:prSet phldrT="[Text]" custT="1"/>
      <dgm:spPr/>
      <dgm:t>
        <a:bodyPr/>
        <a:lstStyle/>
        <a:p>
          <a:endParaRPr lang="cs-CZ" sz="2000" dirty="0"/>
        </a:p>
      </dgm:t>
    </dgm:pt>
    <dgm:pt modelId="{A8309B7B-6D57-4FFE-8E2C-FA561920C5D7}" type="parTrans" cxnId="{9095CEFA-5AC1-4525-9E78-5F18A9B7E225}">
      <dgm:prSet/>
      <dgm:spPr/>
      <dgm:t>
        <a:bodyPr/>
        <a:lstStyle/>
        <a:p>
          <a:endParaRPr lang="cs-CZ"/>
        </a:p>
      </dgm:t>
    </dgm:pt>
    <dgm:pt modelId="{4654FFF4-B06C-46CD-8714-3BC8B2035794}" type="sibTrans" cxnId="{9095CEFA-5AC1-4525-9E78-5F18A9B7E225}">
      <dgm:prSet/>
      <dgm:spPr/>
      <dgm:t>
        <a:bodyPr/>
        <a:lstStyle/>
        <a:p>
          <a:endParaRPr lang="cs-CZ"/>
        </a:p>
      </dgm:t>
    </dgm:pt>
    <dgm:pt modelId="{FA14D08F-78D7-4C57-B4F8-185F96ABBD3F}">
      <dgm:prSet phldrT="[Text]" custT="1"/>
      <dgm:spPr/>
      <dgm:t>
        <a:bodyPr/>
        <a:lstStyle/>
        <a:p>
          <a:r>
            <a:rPr lang="en-GB" sz="2000" dirty="0" smtClean="0">
              <a:solidFill>
                <a:schemeClr val="tx1"/>
              </a:solidFill>
            </a:rPr>
            <a:t>Navistar® </a:t>
          </a:r>
          <a:r>
            <a:rPr lang="en-GB" sz="2000" dirty="0" err="1" smtClean="0">
              <a:solidFill>
                <a:schemeClr val="tx1"/>
              </a:solidFill>
            </a:rPr>
            <a:t>Thermocool</a:t>
          </a:r>
          <a:r>
            <a:rPr lang="en-GB" sz="2000" dirty="0" smtClean="0">
              <a:solidFill>
                <a:schemeClr val="tx1"/>
              </a:solidFill>
            </a:rPr>
            <a:t>® RMT (</a:t>
          </a:r>
          <a:r>
            <a:rPr lang="en-GB" sz="2000" dirty="0" err="1" smtClean="0">
              <a:solidFill>
                <a:schemeClr val="tx1"/>
              </a:solidFill>
            </a:rPr>
            <a:t>Biosense</a:t>
          </a:r>
          <a:r>
            <a:rPr lang="en-GB" sz="2000" dirty="0" smtClean="0">
              <a:solidFill>
                <a:schemeClr val="tx1"/>
              </a:solidFill>
            </a:rPr>
            <a:t> Webster </a:t>
          </a:r>
          <a:r>
            <a:rPr lang="en-GB" sz="2000" dirty="0" err="1" smtClean="0">
              <a:solidFill>
                <a:schemeClr val="tx1"/>
              </a:solidFill>
            </a:rPr>
            <a:t>Inc</a:t>
          </a:r>
          <a:r>
            <a:rPr lang="en-GB" sz="2000" dirty="0" smtClean="0">
              <a:solidFill>
                <a:schemeClr val="tx1"/>
              </a:solidFill>
            </a:rPr>
            <a:t>)</a:t>
          </a:r>
          <a:endParaRPr lang="cs-CZ" sz="2000" dirty="0"/>
        </a:p>
      </dgm:t>
    </dgm:pt>
    <dgm:pt modelId="{9CF4B222-09BA-4781-A16A-E80D67DC37A1}" type="parTrans" cxnId="{6303C76B-EE59-4EF7-8E03-5EC507CB8765}">
      <dgm:prSet/>
      <dgm:spPr/>
      <dgm:t>
        <a:bodyPr/>
        <a:lstStyle/>
        <a:p>
          <a:endParaRPr lang="cs-CZ"/>
        </a:p>
      </dgm:t>
    </dgm:pt>
    <dgm:pt modelId="{0F585742-6120-4116-A194-B66E2F3D69E4}" type="sibTrans" cxnId="{6303C76B-EE59-4EF7-8E03-5EC507CB8765}">
      <dgm:prSet/>
      <dgm:spPr/>
      <dgm:t>
        <a:bodyPr/>
        <a:lstStyle/>
        <a:p>
          <a:endParaRPr lang="cs-CZ"/>
        </a:p>
      </dgm:t>
    </dgm:pt>
    <dgm:pt modelId="{7600BF99-0E6C-4109-966A-791C7D03BEEC}">
      <dgm:prSet phldrT="[Text]" custT="1"/>
      <dgm:spPr/>
      <dgm:t>
        <a:bodyPr/>
        <a:lstStyle/>
        <a:p>
          <a:r>
            <a:rPr lang="cs-CZ" sz="2000" dirty="0" smtClean="0">
              <a:solidFill>
                <a:schemeClr val="tx1"/>
              </a:solidFill>
            </a:rPr>
            <a:t>P</a:t>
          </a:r>
          <a:r>
            <a:rPr lang="en-GB" sz="2000" dirty="0" err="1" smtClean="0">
              <a:solidFill>
                <a:schemeClr val="tx1"/>
              </a:solidFill>
            </a:rPr>
            <a:t>roměnn</a:t>
          </a:r>
          <a:r>
            <a:rPr lang="cs-CZ" sz="2000" dirty="0" smtClean="0">
              <a:solidFill>
                <a:schemeClr val="tx1"/>
              </a:solidFill>
            </a:rPr>
            <a:t>á h</a:t>
          </a:r>
          <a:r>
            <a:rPr lang="en-GB" sz="2000" dirty="0" err="1" smtClean="0">
              <a:solidFill>
                <a:schemeClr val="tx1"/>
              </a:solidFill>
            </a:rPr>
            <a:t>odnot</a:t>
          </a:r>
          <a:r>
            <a:rPr lang="cs-CZ" sz="2000" dirty="0" smtClean="0">
              <a:solidFill>
                <a:schemeClr val="tx1"/>
              </a:solidFill>
            </a:rPr>
            <a:t>a CF:</a:t>
          </a:r>
          <a:endParaRPr lang="cs-CZ" sz="2000" dirty="0"/>
        </a:p>
      </dgm:t>
    </dgm:pt>
    <dgm:pt modelId="{6E7F02A1-A726-4E5B-BF87-6B7151585F50}" type="parTrans" cxnId="{5C0B7A8E-BD11-49F8-80CF-2CDF644B7F64}">
      <dgm:prSet/>
      <dgm:spPr/>
      <dgm:t>
        <a:bodyPr/>
        <a:lstStyle/>
        <a:p>
          <a:endParaRPr lang="cs-CZ"/>
        </a:p>
      </dgm:t>
    </dgm:pt>
    <dgm:pt modelId="{6F8405CC-29D8-48A2-BF14-D936E91F6C40}" type="sibTrans" cxnId="{5C0B7A8E-BD11-49F8-80CF-2CDF644B7F64}">
      <dgm:prSet/>
      <dgm:spPr/>
      <dgm:t>
        <a:bodyPr/>
        <a:lstStyle/>
        <a:p>
          <a:endParaRPr lang="cs-CZ"/>
        </a:p>
      </dgm:t>
    </dgm:pt>
    <dgm:pt modelId="{F861A0A9-CECA-483A-97A6-59392C4DD332}" type="pres">
      <dgm:prSet presAssocID="{0EDDB0B1-6A25-403C-AFCB-334E04EF8540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4271A4F1-B9B1-4CD5-AEA2-6D9FB2CCCC9E}" type="pres">
      <dgm:prSet presAssocID="{2CDD3664-4054-46BE-A17C-512B54FB237C}" presName="linNode" presStyleCnt="0"/>
      <dgm:spPr/>
    </dgm:pt>
    <dgm:pt modelId="{6A3FDAE0-FE4D-49E0-B7AD-21D6D801CF79}" type="pres">
      <dgm:prSet presAssocID="{2CDD3664-4054-46BE-A17C-512B54FB237C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2AFF3AD-0E5C-4514-9C31-2C57103CD1ED}" type="pres">
      <dgm:prSet presAssocID="{2CDD3664-4054-46BE-A17C-512B54FB237C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9C1C85A-2D21-424A-9882-EDF2C695C242}" type="pres">
      <dgm:prSet presAssocID="{AA34B943-01FE-4935-A450-F659AC564519}" presName="spacing" presStyleCnt="0"/>
      <dgm:spPr/>
    </dgm:pt>
    <dgm:pt modelId="{BC682F79-047E-42C3-A216-D6080B7E011B}" type="pres">
      <dgm:prSet presAssocID="{B361DC17-17AB-4E77-AE56-BE52C5FB4A44}" presName="linNode" presStyleCnt="0"/>
      <dgm:spPr/>
    </dgm:pt>
    <dgm:pt modelId="{4E74B220-D0F8-4DAF-9C5F-DA4508D1B000}" type="pres">
      <dgm:prSet presAssocID="{B361DC17-17AB-4E77-AE56-BE52C5FB4A44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F5FB726-1259-4013-A1ED-0204627AEC71}" type="pres">
      <dgm:prSet presAssocID="{B361DC17-17AB-4E77-AE56-BE52C5FB4A44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CEA3553-F059-4C7C-8699-CD41B930C0DD}" type="presOf" srcId="{3E403B37-F5D7-46A9-AB51-7375F3F0B49A}" destId="{CF5FB726-1259-4013-A1ED-0204627AEC71}" srcOrd="0" destOrd="4" presId="urn:microsoft.com/office/officeart/2005/8/layout/vList6"/>
    <dgm:cxn modelId="{BE1FED43-8D93-4377-AD40-E81AE4788518}" srcId="{B361DC17-17AB-4E77-AE56-BE52C5FB4A44}" destId="{6669800E-0AAA-4C88-8319-5B7D358BF9DF}" srcOrd="0" destOrd="0" parTransId="{934D08B9-030A-4ADD-B8D6-E60C09D75F35}" sibTransId="{83F41A4B-B0AF-4859-A77B-B695575DAC85}"/>
    <dgm:cxn modelId="{6303C76B-EE59-4EF7-8E03-5EC507CB8765}" srcId="{2CDD3664-4054-46BE-A17C-512B54FB237C}" destId="{FA14D08F-78D7-4C57-B4F8-185F96ABBD3F}" srcOrd="1" destOrd="0" parTransId="{9CF4B222-09BA-4781-A16A-E80D67DC37A1}" sibTransId="{0F585742-6120-4116-A194-B66E2F3D69E4}"/>
    <dgm:cxn modelId="{DA84FF0B-3AF4-4E89-A9A8-1FFDB9EBF65E}" type="presOf" srcId="{A06B28E9-DE68-438E-B909-D94D994F37D0}" destId="{CF5FB726-1259-4013-A1ED-0204627AEC71}" srcOrd="0" destOrd="5" presId="urn:microsoft.com/office/officeart/2005/8/layout/vList6"/>
    <dgm:cxn modelId="{04E2D8FF-4D73-4ACE-8174-EB98F6D988F0}" srcId="{2CDD3664-4054-46BE-A17C-512B54FB237C}" destId="{ECC54F2C-7463-4241-9BE5-8C7C432B3403}" srcOrd="0" destOrd="0" parTransId="{0B98F9F3-1450-41B9-B416-D8328400C80A}" sibTransId="{F3764A64-D370-4339-AD8C-E69823683618}"/>
    <dgm:cxn modelId="{68F728BD-7E12-4A80-9487-C44FEE62EF49}" srcId="{0EDDB0B1-6A25-403C-AFCB-334E04EF8540}" destId="{B361DC17-17AB-4E77-AE56-BE52C5FB4A44}" srcOrd="1" destOrd="0" parTransId="{15CC18EA-CA33-4EC9-AB2B-AB22F5737DD3}" sibTransId="{7598788A-313B-4CEA-8878-FCA8A94370AE}"/>
    <dgm:cxn modelId="{93F2229B-5A29-4809-9798-57F2C6E7DBEA}" type="presOf" srcId="{3968CD6B-482E-4880-A223-9CF58F9CE144}" destId="{CF5FB726-1259-4013-A1ED-0204627AEC71}" srcOrd="0" destOrd="3" presId="urn:microsoft.com/office/officeart/2005/8/layout/vList6"/>
    <dgm:cxn modelId="{B000C7DF-1AF2-4637-9F96-4AB119FF0036}" srcId="{7600BF99-0E6C-4109-966A-791C7D03BEEC}" destId="{A06B28E9-DE68-438E-B909-D94D994F37D0}" srcOrd="3" destOrd="0" parTransId="{C6EA4748-B081-4882-B3BC-87C7CCE2ACC8}" sibTransId="{0CFE4287-0C3F-4BBC-BCD7-C1D26C197068}"/>
    <dgm:cxn modelId="{9DA0DCF8-E7EF-4BC3-84BC-36F27000EADE}" type="presOf" srcId="{ECC54F2C-7463-4241-9BE5-8C7C432B3403}" destId="{22AFF3AD-0E5C-4514-9C31-2C57103CD1ED}" srcOrd="0" destOrd="0" presId="urn:microsoft.com/office/officeart/2005/8/layout/vList6"/>
    <dgm:cxn modelId="{9095CEFA-5AC1-4525-9E78-5F18A9B7E225}" srcId="{2CDD3664-4054-46BE-A17C-512B54FB237C}" destId="{BCDCE83A-647D-4B4B-9741-4FB8D114DEC2}" srcOrd="2" destOrd="0" parTransId="{A8309B7B-6D57-4FFE-8E2C-FA561920C5D7}" sibTransId="{4654FFF4-B06C-46CD-8714-3BC8B2035794}"/>
    <dgm:cxn modelId="{650B22CB-B3CC-4BD7-B322-602CA02210E9}" srcId="{2CDD3664-4054-46BE-A17C-512B54FB237C}" destId="{8E34E95C-748B-401E-8615-21BF19DD589A}" srcOrd="3" destOrd="0" parTransId="{4012116B-CCC3-4845-8200-A2F8821B7B58}" sibTransId="{F5AF947A-347A-48A6-954B-D19A271E5848}"/>
    <dgm:cxn modelId="{7C2B0372-985E-4F05-B8BD-AD7244151307}" type="presOf" srcId="{7600BF99-0E6C-4109-966A-791C7D03BEEC}" destId="{CF5FB726-1259-4013-A1ED-0204627AEC71}" srcOrd="0" destOrd="1" presId="urn:microsoft.com/office/officeart/2005/8/layout/vList6"/>
    <dgm:cxn modelId="{DCF56F4C-ECA6-4320-A594-63A73293931E}" srcId="{7600BF99-0E6C-4109-966A-791C7D03BEEC}" destId="{ADA38429-6ABA-4675-9FAD-45C0DD3E5BD7}" srcOrd="0" destOrd="0" parTransId="{8BBCF66C-B7E3-49C9-955A-5442581EBC1C}" sibTransId="{69ED4963-E50B-4EE1-AB75-4A7179774800}"/>
    <dgm:cxn modelId="{C537AEDB-D348-4679-B3FD-7AA5825805B1}" srcId="{7600BF99-0E6C-4109-966A-791C7D03BEEC}" destId="{3968CD6B-482E-4880-A223-9CF58F9CE144}" srcOrd="1" destOrd="0" parTransId="{00E0E091-866B-47F3-924B-F9816A4214DB}" sibTransId="{005704E4-C9D1-464E-A1AC-41338E177B1D}"/>
    <dgm:cxn modelId="{4D6AF187-48B3-453D-8D77-1914865B0182}" type="presOf" srcId="{2CDD3664-4054-46BE-A17C-512B54FB237C}" destId="{6A3FDAE0-FE4D-49E0-B7AD-21D6D801CF79}" srcOrd="0" destOrd="0" presId="urn:microsoft.com/office/officeart/2005/8/layout/vList6"/>
    <dgm:cxn modelId="{DA418A93-D37B-4719-B24B-0A3A8C617BA0}" type="presOf" srcId="{ADA38429-6ABA-4675-9FAD-45C0DD3E5BD7}" destId="{CF5FB726-1259-4013-A1ED-0204627AEC71}" srcOrd="0" destOrd="2" presId="urn:microsoft.com/office/officeart/2005/8/layout/vList6"/>
    <dgm:cxn modelId="{0C595B74-E3C9-495D-8A38-0F00D46C6CB8}" srcId="{0EDDB0B1-6A25-403C-AFCB-334E04EF8540}" destId="{2CDD3664-4054-46BE-A17C-512B54FB237C}" srcOrd="0" destOrd="0" parTransId="{80423B55-2DD3-4FDE-B7F5-FAF3A973E748}" sibTransId="{AA34B943-01FE-4935-A450-F659AC564519}"/>
    <dgm:cxn modelId="{5C0B7A8E-BD11-49F8-80CF-2CDF644B7F64}" srcId="{B361DC17-17AB-4E77-AE56-BE52C5FB4A44}" destId="{7600BF99-0E6C-4109-966A-791C7D03BEEC}" srcOrd="1" destOrd="0" parTransId="{6E7F02A1-A726-4E5B-BF87-6B7151585F50}" sibTransId="{6F8405CC-29D8-48A2-BF14-D936E91F6C40}"/>
    <dgm:cxn modelId="{7BE0C8FE-7866-4086-BFDD-156DE3F9EEC2}" type="presOf" srcId="{FA14D08F-78D7-4C57-B4F8-185F96ABBD3F}" destId="{22AFF3AD-0E5C-4514-9C31-2C57103CD1ED}" srcOrd="0" destOrd="1" presId="urn:microsoft.com/office/officeart/2005/8/layout/vList6"/>
    <dgm:cxn modelId="{7DD60B14-EEF1-4575-BB7F-AD87610BDA2A}" srcId="{7600BF99-0E6C-4109-966A-791C7D03BEEC}" destId="{3E403B37-F5D7-46A9-AB51-7375F3F0B49A}" srcOrd="2" destOrd="0" parTransId="{348607B4-918D-4F56-A0C6-4CFEDF80B5AD}" sibTransId="{7122478F-906C-4730-9131-9F94BD272486}"/>
    <dgm:cxn modelId="{A5E724C4-A0B0-490E-B38F-2E4AA244F363}" type="presOf" srcId="{0EDDB0B1-6A25-403C-AFCB-334E04EF8540}" destId="{F861A0A9-CECA-483A-97A6-59392C4DD332}" srcOrd="0" destOrd="0" presId="urn:microsoft.com/office/officeart/2005/8/layout/vList6"/>
    <dgm:cxn modelId="{6332128F-7952-4259-83E6-4F6162077D4D}" type="presOf" srcId="{B361DC17-17AB-4E77-AE56-BE52C5FB4A44}" destId="{4E74B220-D0F8-4DAF-9C5F-DA4508D1B000}" srcOrd="0" destOrd="0" presId="urn:microsoft.com/office/officeart/2005/8/layout/vList6"/>
    <dgm:cxn modelId="{B23D9CEF-A673-42B6-8415-9BCCDD7310EF}" type="presOf" srcId="{8E34E95C-748B-401E-8615-21BF19DD589A}" destId="{22AFF3AD-0E5C-4514-9C31-2C57103CD1ED}" srcOrd="0" destOrd="3" presId="urn:microsoft.com/office/officeart/2005/8/layout/vList6"/>
    <dgm:cxn modelId="{9D00E64F-1BB4-4A7F-B160-E332BE83E8BD}" type="presOf" srcId="{BCDCE83A-647D-4B4B-9741-4FB8D114DEC2}" destId="{22AFF3AD-0E5C-4514-9C31-2C57103CD1ED}" srcOrd="0" destOrd="2" presId="urn:microsoft.com/office/officeart/2005/8/layout/vList6"/>
    <dgm:cxn modelId="{CC8BBEA4-40DE-4D9B-A729-1FCB2F03DD1B}" type="presOf" srcId="{6669800E-0AAA-4C88-8319-5B7D358BF9DF}" destId="{CF5FB726-1259-4013-A1ED-0204627AEC71}" srcOrd="0" destOrd="0" presId="urn:microsoft.com/office/officeart/2005/8/layout/vList6"/>
    <dgm:cxn modelId="{1DBE1265-F4EB-4AB9-8887-17063A873D67}" type="presParOf" srcId="{F861A0A9-CECA-483A-97A6-59392C4DD332}" destId="{4271A4F1-B9B1-4CD5-AEA2-6D9FB2CCCC9E}" srcOrd="0" destOrd="0" presId="urn:microsoft.com/office/officeart/2005/8/layout/vList6"/>
    <dgm:cxn modelId="{A2845B5A-0AB7-4179-B101-AD626497B73E}" type="presParOf" srcId="{4271A4F1-B9B1-4CD5-AEA2-6D9FB2CCCC9E}" destId="{6A3FDAE0-FE4D-49E0-B7AD-21D6D801CF79}" srcOrd="0" destOrd="0" presId="urn:microsoft.com/office/officeart/2005/8/layout/vList6"/>
    <dgm:cxn modelId="{33D4C063-7D9E-4993-AF86-4760B66045BF}" type="presParOf" srcId="{4271A4F1-B9B1-4CD5-AEA2-6D9FB2CCCC9E}" destId="{22AFF3AD-0E5C-4514-9C31-2C57103CD1ED}" srcOrd="1" destOrd="0" presId="urn:microsoft.com/office/officeart/2005/8/layout/vList6"/>
    <dgm:cxn modelId="{16D75BF4-AE5C-4F4A-BC3B-45CC611D46D0}" type="presParOf" srcId="{F861A0A9-CECA-483A-97A6-59392C4DD332}" destId="{D9C1C85A-2D21-424A-9882-EDF2C695C242}" srcOrd="1" destOrd="0" presId="urn:microsoft.com/office/officeart/2005/8/layout/vList6"/>
    <dgm:cxn modelId="{990AE266-DD34-4BF9-9337-79A90638FF81}" type="presParOf" srcId="{F861A0A9-CECA-483A-97A6-59392C4DD332}" destId="{BC682F79-047E-42C3-A216-D6080B7E011B}" srcOrd="2" destOrd="0" presId="urn:microsoft.com/office/officeart/2005/8/layout/vList6"/>
    <dgm:cxn modelId="{78DA07B2-B689-4635-8CE9-9C8C5BFEB5CA}" type="presParOf" srcId="{BC682F79-047E-42C3-A216-D6080B7E011B}" destId="{4E74B220-D0F8-4DAF-9C5F-DA4508D1B000}" srcOrd="0" destOrd="0" presId="urn:microsoft.com/office/officeart/2005/8/layout/vList6"/>
    <dgm:cxn modelId="{727681C0-166A-4053-9C89-D205B257D037}" type="presParOf" srcId="{BC682F79-047E-42C3-A216-D6080B7E011B}" destId="{CF5FB726-1259-4013-A1ED-0204627AEC7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CDEB0E-90BE-42AF-8EE1-6040EBB96F24}">
      <dsp:nvSpPr>
        <dsp:cNvPr id="0" name=""/>
        <dsp:cNvSpPr/>
      </dsp:nvSpPr>
      <dsp:spPr>
        <a:xfrm>
          <a:off x="1643414" y="1488"/>
          <a:ext cx="1276849" cy="829952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b="1" kern="1200" dirty="0" smtClean="0"/>
            <a:t>ČAS</a:t>
          </a:r>
          <a:endParaRPr lang="cs-CZ" sz="2200" b="1" kern="1200" dirty="0"/>
        </a:p>
      </dsp:txBody>
      <dsp:txXfrm>
        <a:off x="1683929" y="42003"/>
        <a:ext cx="1195819" cy="748922"/>
      </dsp:txXfrm>
    </dsp:sp>
    <dsp:sp modelId="{4B315617-F3BE-4A7D-A2C9-C86923076FD3}">
      <dsp:nvSpPr>
        <dsp:cNvPr id="0" name=""/>
        <dsp:cNvSpPr/>
      </dsp:nvSpPr>
      <dsp:spPr>
        <a:xfrm>
          <a:off x="623211" y="416464"/>
          <a:ext cx="3317256" cy="3317256"/>
        </a:xfrm>
        <a:custGeom>
          <a:avLst/>
          <a:gdLst/>
          <a:ahLst/>
          <a:cxnLst/>
          <a:rect l="0" t="0" r="0" b="0"/>
          <a:pathLst>
            <a:path>
              <a:moveTo>
                <a:pt x="2468223" y="211008"/>
              </a:moveTo>
              <a:arcTo wR="1658628" hR="1658628" stAng="17952991" swAng="121224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E7D014-4A92-4537-B90D-3C43A5BD1847}">
      <dsp:nvSpPr>
        <dsp:cNvPr id="0" name=""/>
        <dsp:cNvSpPr/>
      </dsp:nvSpPr>
      <dsp:spPr>
        <a:xfrm>
          <a:off x="3220863" y="1147572"/>
          <a:ext cx="1276849" cy="829952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b="1" kern="1200" dirty="0" smtClean="0">
              <a:solidFill>
                <a:schemeClr val="tx1"/>
              </a:solidFill>
            </a:rPr>
            <a:t>PŘÍTLAK</a:t>
          </a:r>
          <a:endParaRPr lang="cs-CZ" sz="2200" b="1" kern="1200" dirty="0"/>
        </a:p>
      </dsp:txBody>
      <dsp:txXfrm>
        <a:off x="3261378" y="1188087"/>
        <a:ext cx="1195819" cy="748922"/>
      </dsp:txXfrm>
    </dsp:sp>
    <dsp:sp modelId="{87E096FA-F749-43C7-86BA-A478AC3EF470}">
      <dsp:nvSpPr>
        <dsp:cNvPr id="0" name=""/>
        <dsp:cNvSpPr/>
      </dsp:nvSpPr>
      <dsp:spPr>
        <a:xfrm>
          <a:off x="623211" y="416464"/>
          <a:ext cx="3317256" cy="3317256"/>
        </a:xfrm>
        <a:custGeom>
          <a:avLst/>
          <a:gdLst/>
          <a:ahLst/>
          <a:cxnLst/>
          <a:rect l="0" t="0" r="0" b="0"/>
          <a:pathLst>
            <a:path>
              <a:moveTo>
                <a:pt x="3313285" y="1773332"/>
              </a:moveTo>
              <a:arcTo wR="1658628" hR="1658628" stAng="21837930" swAng="136027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3DD06B-5B3C-4DED-BD06-36EBD90C6934}">
      <dsp:nvSpPr>
        <dsp:cNvPr id="0" name=""/>
        <dsp:cNvSpPr/>
      </dsp:nvSpPr>
      <dsp:spPr>
        <a:xfrm>
          <a:off x="2618331" y="3001975"/>
          <a:ext cx="1276849" cy="8299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 dirty="0" smtClean="0"/>
            <a:t>DALŠÍ </a:t>
          </a:r>
          <a:endParaRPr lang="cs-CZ" sz="2200" kern="1200" dirty="0"/>
        </a:p>
      </dsp:txBody>
      <dsp:txXfrm>
        <a:off x="2658846" y="3042490"/>
        <a:ext cx="1195819" cy="748922"/>
      </dsp:txXfrm>
    </dsp:sp>
    <dsp:sp modelId="{8D1CA5AD-4692-44E2-B0F3-277BFECBBF9B}">
      <dsp:nvSpPr>
        <dsp:cNvPr id="0" name=""/>
        <dsp:cNvSpPr/>
      </dsp:nvSpPr>
      <dsp:spPr>
        <a:xfrm>
          <a:off x="623211" y="416464"/>
          <a:ext cx="3317256" cy="3317256"/>
        </a:xfrm>
        <a:custGeom>
          <a:avLst/>
          <a:gdLst/>
          <a:ahLst/>
          <a:cxnLst/>
          <a:rect l="0" t="0" r="0" b="0"/>
          <a:pathLst>
            <a:path>
              <a:moveTo>
                <a:pt x="1862360" y="3304696"/>
              </a:moveTo>
              <a:arcTo wR="1658628" hR="1658628" stAng="4976668" swAng="84666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5C3A76-7647-420D-A5A5-F2928B152066}">
      <dsp:nvSpPr>
        <dsp:cNvPr id="0" name=""/>
        <dsp:cNvSpPr/>
      </dsp:nvSpPr>
      <dsp:spPr>
        <a:xfrm>
          <a:off x="668497" y="3001975"/>
          <a:ext cx="1276849" cy="829952"/>
        </a:xfrm>
        <a:prstGeom prst="round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b="1" kern="1200" dirty="0" smtClean="0"/>
            <a:t>TEPLOTA</a:t>
          </a:r>
          <a:endParaRPr lang="cs-CZ" sz="2200" b="1" kern="1200" dirty="0"/>
        </a:p>
      </dsp:txBody>
      <dsp:txXfrm>
        <a:off x="709012" y="3042490"/>
        <a:ext cx="1195819" cy="748922"/>
      </dsp:txXfrm>
    </dsp:sp>
    <dsp:sp modelId="{6B8EA40C-9960-482E-A097-4125D614BFAA}">
      <dsp:nvSpPr>
        <dsp:cNvPr id="0" name=""/>
        <dsp:cNvSpPr/>
      </dsp:nvSpPr>
      <dsp:spPr>
        <a:xfrm>
          <a:off x="623211" y="416464"/>
          <a:ext cx="3317256" cy="3317256"/>
        </a:xfrm>
        <a:custGeom>
          <a:avLst/>
          <a:gdLst/>
          <a:ahLst/>
          <a:cxnLst/>
          <a:rect l="0" t="0" r="0" b="0"/>
          <a:pathLst>
            <a:path>
              <a:moveTo>
                <a:pt x="176034" y="2402244"/>
              </a:moveTo>
              <a:arcTo wR="1658628" hR="1658628" stAng="9201798" swAng="136027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22D02B-29A3-4994-B183-5AE62D89F38B}">
      <dsp:nvSpPr>
        <dsp:cNvPr id="0" name=""/>
        <dsp:cNvSpPr/>
      </dsp:nvSpPr>
      <dsp:spPr>
        <a:xfrm>
          <a:off x="65965" y="1147572"/>
          <a:ext cx="1276849" cy="829952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b="1" kern="1200" dirty="0" smtClean="0">
              <a:solidFill>
                <a:schemeClr val="bg1"/>
              </a:solidFill>
            </a:rPr>
            <a:t>VÝKON</a:t>
          </a:r>
          <a:endParaRPr lang="cs-CZ" sz="2200" b="1" kern="1200" dirty="0">
            <a:solidFill>
              <a:schemeClr val="bg1"/>
            </a:solidFill>
          </a:endParaRPr>
        </a:p>
      </dsp:txBody>
      <dsp:txXfrm>
        <a:off x="106480" y="1188087"/>
        <a:ext cx="1195819" cy="748922"/>
      </dsp:txXfrm>
    </dsp:sp>
    <dsp:sp modelId="{984943B5-6B01-4053-8F44-E2A179B738A8}">
      <dsp:nvSpPr>
        <dsp:cNvPr id="0" name=""/>
        <dsp:cNvSpPr/>
      </dsp:nvSpPr>
      <dsp:spPr>
        <a:xfrm>
          <a:off x="623211" y="416464"/>
          <a:ext cx="3317256" cy="3317256"/>
        </a:xfrm>
        <a:custGeom>
          <a:avLst/>
          <a:gdLst/>
          <a:ahLst/>
          <a:cxnLst/>
          <a:rect l="0" t="0" r="0" b="0"/>
          <a:pathLst>
            <a:path>
              <a:moveTo>
                <a:pt x="398891" y="579688"/>
              </a:moveTo>
              <a:arcTo wR="1658628" hR="1658628" stAng="13234765" swAng="121224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AFF3AD-0E5C-4514-9C31-2C57103CD1ED}">
      <dsp:nvSpPr>
        <dsp:cNvPr id="0" name=""/>
        <dsp:cNvSpPr/>
      </dsp:nvSpPr>
      <dsp:spPr>
        <a:xfrm>
          <a:off x="3341339" y="659"/>
          <a:ext cx="5012008" cy="257108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cs-CZ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2000" kern="1200" dirty="0" smtClean="0">
              <a:solidFill>
                <a:schemeClr val="tx1"/>
              </a:solidFill>
            </a:rPr>
            <a:t>Navistar® </a:t>
          </a:r>
          <a:r>
            <a:rPr lang="en-GB" sz="2000" kern="1200" dirty="0" err="1" smtClean="0">
              <a:solidFill>
                <a:schemeClr val="tx1"/>
              </a:solidFill>
            </a:rPr>
            <a:t>Thermocool</a:t>
          </a:r>
          <a:r>
            <a:rPr lang="en-GB" sz="2000" kern="1200" dirty="0" smtClean="0">
              <a:solidFill>
                <a:schemeClr val="tx1"/>
              </a:solidFill>
            </a:rPr>
            <a:t>® RMT (</a:t>
          </a:r>
          <a:r>
            <a:rPr lang="en-GB" sz="2000" kern="1200" dirty="0" err="1" smtClean="0">
              <a:solidFill>
                <a:schemeClr val="tx1"/>
              </a:solidFill>
            </a:rPr>
            <a:t>Biosense</a:t>
          </a:r>
          <a:r>
            <a:rPr lang="en-GB" sz="2000" kern="1200" dirty="0" smtClean="0">
              <a:solidFill>
                <a:schemeClr val="tx1"/>
              </a:solidFill>
            </a:rPr>
            <a:t> Webster </a:t>
          </a:r>
          <a:r>
            <a:rPr lang="en-GB" sz="2000" kern="1200" dirty="0" err="1" smtClean="0">
              <a:solidFill>
                <a:schemeClr val="tx1"/>
              </a:solidFill>
            </a:rPr>
            <a:t>Inc</a:t>
          </a:r>
          <a:r>
            <a:rPr lang="en-GB" sz="2000" kern="1200" dirty="0" smtClean="0">
              <a:solidFill>
                <a:schemeClr val="tx1"/>
              </a:solidFill>
            </a:rPr>
            <a:t>)</a:t>
          </a:r>
          <a:endParaRPr lang="cs-CZ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cs-CZ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000" kern="1200" dirty="0" smtClean="0">
              <a:solidFill>
                <a:schemeClr val="tx1"/>
              </a:solidFill>
            </a:rPr>
            <a:t> </a:t>
          </a:r>
          <a:r>
            <a:rPr lang="cs-CZ" sz="2000" kern="1200" dirty="0" err="1" smtClean="0">
              <a:solidFill>
                <a:schemeClr val="tx1"/>
              </a:solidFill>
            </a:rPr>
            <a:t>Sy</a:t>
          </a:r>
          <a:r>
            <a:rPr lang="en-GB" sz="2000" kern="1200" dirty="0" err="1" smtClean="0">
              <a:solidFill>
                <a:schemeClr val="tx1"/>
              </a:solidFill>
            </a:rPr>
            <a:t>stém</a:t>
          </a:r>
          <a:r>
            <a:rPr lang="en-GB" sz="2000" kern="1200" dirty="0" smtClean="0">
              <a:solidFill>
                <a:schemeClr val="tx1"/>
              </a:solidFill>
            </a:rPr>
            <a:t> </a:t>
          </a:r>
          <a:r>
            <a:rPr lang="cs-CZ" sz="2000" kern="1200" dirty="0" smtClean="0">
              <a:solidFill>
                <a:schemeClr val="tx1"/>
              </a:solidFill>
            </a:rPr>
            <a:t>RMN </a:t>
          </a:r>
          <a:r>
            <a:rPr lang="en-GB" sz="2000" kern="1200" dirty="0" smtClean="0">
              <a:solidFill>
                <a:schemeClr val="tx1"/>
              </a:solidFill>
            </a:rPr>
            <a:t>Niobe ES (</a:t>
          </a:r>
          <a:r>
            <a:rPr lang="en-GB" sz="2000" kern="1200" dirty="0" err="1" smtClean="0">
              <a:solidFill>
                <a:schemeClr val="tx1"/>
              </a:solidFill>
            </a:rPr>
            <a:t>Stereotaxis</a:t>
          </a:r>
          <a:r>
            <a:rPr lang="en-GB" sz="2000" kern="1200" dirty="0" smtClean="0">
              <a:solidFill>
                <a:schemeClr val="tx1"/>
              </a:solidFill>
            </a:rPr>
            <a:t>, </a:t>
          </a:r>
          <a:r>
            <a:rPr lang="en-GB" sz="2000" kern="1200" dirty="0" err="1" smtClean="0">
              <a:solidFill>
                <a:schemeClr val="tx1"/>
              </a:solidFill>
            </a:rPr>
            <a:t>Inc</a:t>
          </a:r>
          <a:r>
            <a:rPr lang="en-GB" sz="2000" kern="1200" dirty="0" smtClean="0">
              <a:solidFill>
                <a:schemeClr val="tx1"/>
              </a:solidFill>
            </a:rPr>
            <a:t>)</a:t>
          </a:r>
          <a:endParaRPr lang="cs-CZ" sz="2000" kern="1200" dirty="0"/>
        </a:p>
      </dsp:txBody>
      <dsp:txXfrm>
        <a:off x="3341339" y="322045"/>
        <a:ext cx="4047851" cy="1928314"/>
      </dsp:txXfrm>
    </dsp:sp>
    <dsp:sp modelId="{6A3FDAE0-FE4D-49E0-B7AD-21D6D801CF79}">
      <dsp:nvSpPr>
        <dsp:cNvPr id="0" name=""/>
        <dsp:cNvSpPr/>
      </dsp:nvSpPr>
      <dsp:spPr>
        <a:xfrm>
          <a:off x="0" y="659"/>
          <a:ext cx="3341339" cy="25710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600" b="1" kern="1200" dirty="0" smtClean="0">
              <a:solidFill>
                <a:schemeClr val="tx1"/>
              </a:solidFill>
            </a:rPr>
            <a:t>1. skupina (RMN – dálkově magneticky řízená RFA) </a:t>
          </a:r>
          <a:endParaRPr lang="cs-CZ" sz="2600" kern="1200" dirty="0"/>
        </a:p>
      </dsp:txBody>
      <dsp:txXfrm>
        <a:off x="125510" y="126169"/>
        <a:ext cx="3090319" cy="2320066"/>
      </dsp:txXfrm>
    </dsp:sp>
    <dsp:sp modelId="{CF5FB726-1259-4013-A1ED-0204627AEC71}">
      <dsp:nvSpPr>
        <dsp:cNvPr id="0" name=""/>
        <dsp:cNvSpPr/>
      </dsp:nvSpPr>
      <dsp:spPr>
        <a:xfrm>
          <a:off x="3341339" y="2828854"/>
          <a:ext cx="5012008" cy="257108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000" kern="1200" dirty="0" err="1" smtClean="0">
              <a:solidFill>
                <a:schemeClr val="tx1"/>
              </a:solidFill>
            </a:rPr>
            <a:t>Thermocool</a:t>
          </a:r>
          <a:r>
            <a:rPr lang="cs-CZ" sz="2000" kern="1200" dirty="0" smtClean="0">
              <a:solidFill>
                <a:schemeClr val="tx1"/>
              </a:solidFill>
            </a:rPr>
            <a:t>® </a:t>
          </a:r>
          <a:r>
            <a:rPr lang="cs-CZ" sz="2000" kern="1200" dirty="0" err="1" smtClean="0">
              <a:solidFill>
                <a:schemeClr val="tx1"/>
              </a:solidFill>
            </a:rPr>
            <a:t>SmartTouch</a:t>
          </a:r>
          <a:r>
            <a:rPr lang="cs-CZ" sz="2000" kern="1200" dirty="0" smtClean="0">
              <a:solidFill>
                <a:schemeClr val="tx1"/>
              </a:solidFill>
            </a:rPr>
            <a:t>® (</a:t>
          </a:r>
          <a:r>
            <a:rPr lang="cs-CZ" sz="2000" kern="1200" dirty="0" err="1" smtClean="0">
              <a:solidFill>
                <a:schemeClr val="tx1"/>
              </a:solidFill>
            </a:rPr>
            <a:t>Biosense</a:t>
          </a:r>
          <a:r>
            <a:rPr lang="cs-CZ" sz="2000" kern="1200" dirty="0" smtClean="0">
              <a:solidFill>
                <a:schemeClr val="tx1"/>
              </a:solidFill>
            </a:rPr>
            <a:t> </a:t>
          </a:r>
          <a:r>
            <a:rPr lang="cs-CZ" sz="2000" kern="1200" dirty="0" err="1" smtClean="0">
              <a:solidFill>
                <a:schemeClr val="tx1"/>
              </a:solidFill>
            </a:rPr>
            <a:t>Webster</a:t>
          </a:r>
          <a:r>
            <a:rPr lang="cs-CZ" sz="2000" kern="1200" dirty="0" smtClean="0">
              <a:solidFill>
                <a:schemeClr val="tx1"/>
              </a:solidFill>
            </a:rPr>
            <a:t> </a:t>
          </a:r>
          <a:r>
            <a:rPr lang="cs-CZ" sz="2000" kern="1200" dirty="0" err="1" smtClean="0">
              <a:solidFill>
                <a:schemeClr val="tx1"/>
              </a:solidFill>
            </a:rPr>
            <a:t>Inc</a:t>
          </a:r>
          <a:endParaRPr lang="cs-CZ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000" kern="1200" dirty="0" smtClean="0">
              <a:solidFill>
                <a:schemeClr val="tx1"/>
              </a:solidFill>
            </a:rPr>
            <a:t>P</a:t>
          </a:r>
          <a:r>
            <a:rPr lang="en-GB" sz="2000" kern="1200" dirty="0" err="1" smtClean="0">
              <a:solidFill>
                <a:schemeClr val="tx1"/>
              </a:solidFill>
            </a:rPr>
            <a:t>roměnn</a:t>
          </a:r>
          <a:r>
            <a:rPr lang="cs-CZ" sz="2000" kern="1200" dirty="0" smtClean="0">
              <a:solidFill>
                <a:schemeClr val="tx1"/>
              </a:solidFill>
            </a:rPr>
            <a:t>á h</a:t>
          </a:r>
          <a:r>
            <a:rPr lang="en-GB" sz="2000" kern="1200" dirty="0" err="1" smtClean="0">
              <a:solidFill>
                <a:schemeClr val="tx1"/>
              </a:solidFill>
            </a:rPr>
            <a:t>odnot</a:t>
          </a:r>
          <a:r>
            <a:rPr lang="cs-CZ" sz="2000" kern="1200" dirty="0" smtClean="0">
              <a:solidFill>
                <a:schemeClr val="tx1"/>
              </a:solidFill>
            </a:rPr>
            <a:t>a CF:</a:t>
          </a:r>
          <a:endParaRPr lang="cs-CZ" sz="20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>
              <a:solidFill>
                <a:schemeClr val="tx1"/>
              </a:solidFill>
            </a:rPr>
            <a:t> MAN-5G</a:t>
          </a:r>
          <a:r>
            <a:rPr lang="cs-CZ" sz="1600" kern="1200" dirty="0" smtClean="0">
              <a:solidFill>
                <a:schemeClr val="tx1"/>
              </a:solidFill>
            </a:rPr>
            <a:t>:  </a:t>
          </a:r>
          <a:r>
            <a:rPr lang="en-GB" sz="1600" kern="1200" dirty="0" smtClean="0">
              <a:solidFill>
                <a:schemeClr val="tx1"/>
              </a:solidFill>
            </a:rPr>
            <a:t> RFA </a:t>
          </a:r>
          <a:r>
            <a:rPr lang="en-GB" sz="1600" kern="1200" dirty="0" err="1" smtClean="0">
              <a:solidFill>
                <a:schemeClr val="tx1"/>
              </a:solidFill>
            </a:rPr>
            <a:t>provedena</a:t>
          </a:r>
          <a:r>
            <a:rPr lang="en-GB" sz="1600" kern="1200" dirty="0" smtClean="0">
              <a:solidFill>
                <a:schemeClr val="tx1"/>
              </a:solidFill>
            </a:rPr>
            <a:t> s </a:t>
          </a:r>
          <a:r>
            <a:rPr lang="en-GB" sz="1600" kern="1200" dirty="0" err="1" smtClean="0">
              <a:solidFill>
                <a:schemeClr val="tx1"/>
              </a:solidFill>
            </a:rPr>
            <a:t>přítlakem</a:t>
          </a:r>
          <a:r>
            <a:rPr lang="en-GB" sz="1600" kern="1200" dirty="0" smtClean="0">
              <a:solidFill>
                <a:schemeClr val="tx1"/>
              </a:solidFill>
            </a:rPr>
            <a:t> 5g</a:t>
          </a:r>
          <a:endParaRPr lang="cs-CZ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 smtClean="0">
              <a:solidFill>
                <a:schemeClr val="tx1"/>
              </a:solidFill>
            </a:rPr>
            <a:t> </a:t>
          </a:r>
          <a:r>
            <a:rPr lang="en-GB" sz="1600" kern="1200" dirty="0" smtClean="0">
              <a:solidFill>
                <a:schemeClr val="tx1"/>
              </a:solidFill>
            </a:rPr>
            <a:t>MAN-10G</a:t>
          </a:r>
          <a:r>
            <a:rPr lang="cs-CZ" sz="1600" kern="1200" dirty="0" smtClean="0">
              <a:solidFill>
                <a:schemeClr val="tx1"/>
              </a:solidFill>
            </a:rPr>
            <a:t>:</a:t>
          </a:r>
          <a:r>
            <a:rPr lang="en-GB" sz="1600" kern="1200" dirty="0" smtClean="0">
              <a:solidFill>
                <a:schemeClr val="tx1"/>
              </a:solidFill>
            </a:rPr>
            <a:t> RFA </a:t>
          </a:r>
          <a:r>
            <a:rPr lang="en-GB" sz="1600" kern="1200" dirty="0" err="1" smtClean="0">
              <a:solidFill>
                <a:schemeClr val="tx1"/>
              </a:solidFill>
            </a:rPr>
            <a:t>provedena</a:t>
          </a:r>
          <a:r>
            <a:rPr lang="en-GB" sz="1600" kern="1200" dirty="0" smtClean="0">
              <a:solidFill>
                <a:schemeClr val="tx1"/>
              </a:solidFill>
            </a:rPr>
            <a:t> s </a:t>
          </a:r>
          <a:r>
            <a:rPr lang="en-GB" sz="1600" kern="1200" dirty="0" err="1" smtClean="0">
              <a:solidFill>
                <a:schemeClr val="tx1"/>
              </a:solidFill>
            </a:rPr>
            <a:t>přítlakem</a:t>
          </a:r>
          <a:r>
            <a:rPr lang="en-GB" sz="1600" kern="1200" dirty="0" smtClean="0">
              <a:solidFill>
                <a:schemeClr val="tx1"/>
              </a:solidFill>
            </a:rPr>
            <a:t> 10g</a:t>
          </a:r>
          <a:endParaRPr lang="cs-CZ" sz="1600" kern="1200" dirty="0">
            <a:solidFill>
              <a:schemeClr val="tx1"/>
            </a:solidFill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 smtClean="0">
              <a:solidFill>
                <a:schemeClr val="tx1"/>
              </a:solidFill>
            </a:rPr>
            <a:t> </a:t>
          </a:r>
          <a:r>
            <a:rPr lang="en-GB" sz="1600" kern="1200" dirty="0" smtClean="0">
              <a:solidFill>
                <a:schemeClr val="tx1"/>
              </a:solidFill>
            </a:rPr>
            <a:t>MAN-15G</a:t>
          </a:r>
          <a:r>
            <a:rPr lang="cs-CZ" sz="1600" kern="1200" dirty="0" smtClean="0">
              <a:solidFill>
                <a:schemeClr val="tx1"/>
              </a:solidFill>
            </a:rPr>
            <a:t>:</a:t>
          </a:r>
          <a:r>
            <a:rPr lang="en-GB" sz="1600" kern="1200" dirty="0" smtClean="0">
              <a:solidFill>
                <a:schemeClr val="tx1"/>
              </a:solidFill>
            </a:rPr>
            <a:t> RFA </a:t>
          </a:r>
          <a:r>
            <a:rPr lang="en-GB" sz="1600" kern="1200" dirty="0" err="1" smtClean="0">
              <a:solidFill>
                <a:schemeClr val="tx1"/>
              </a:solidFill>
            </a:rPr>
            <a:t>provedena</a:t>
          </a:r>
          <a:r>
            <a:rPr lang="en-GB" sz="1600" kern="1200" dirty="0" smtClean="0">
              <a:solidFill>
                <a:schemeClr val="tx1"/>
              </a:solidFill>
            </a:rPr>
            <a:t> s </a:t>
          </a:r>
          <a:r>
            <a:rPr lang="en-GB" sz="1600" kern="1200" dirty="0" err="1" smtClean="0">
              <a:solidFill>
                <a:schemeClr val="tx1"/>
              </a:solidFill>
            </a:rPr>
            <a:t>přítlakem</a:t>
          </a:r>
          <a:r>
            <a:rPr lang="en-GB" sz="1600" kern="1200" dirty="0" smtClean="0">
              <a:solidFill>
                <a:schemeClr val="tx1"/>
              </a:solidFill>
            </a:rPr>
            <a:t> 15g</a:t>
          </a:r>
          <a:endParaRPr lang="cs-CZ" sz="1600" kern="1200" dirty="0">
            <a:solidFill>
              <a:schemeClr val="tx1"/>
            </a:solidFill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1600" kern="1200" dirty="0" smtClean="0">
              <a:solidFill>
                <a:schemeClr val="tx1"/>
              </a:solidFill>
            </a:rPr>
            <a:t> </a:t>
          </a:r>
          <a:r>
            <a:rPr lang="en-GB" sz="1600" kern="1200" dirty="0" smtClean="0">
              <a:solidFill>
                <a:schemeClr val="tx1"/>
              </a:solidFill>
            </a:rPr>
            <a:t>MAN-20G</a:t>
          </a:r>
          <a:r>
            <a:rPr lang="cs-CZ" sz="1600" kern="1200" dirty="0" smtClean="0">
              <a:solidFill>
                <a:schemeClr val="tx1"/>
              </a:solidFill>
            </a:rPr>
            <a:t>:</a:t>
          </a:r>
          <a:r>
            <a:rPr lang="en-GB" sz="1600" kern="1200" dirty="0" smtClean="0">
              <a:solidFill>
                <a:schemeClr val="tx1"/>
              </a:solidFill>
            </a:rPr>
            <a:t> RFA </a:t>
          </a:r>
          <a:r>
            <a:rPr lang="en-GB" sz="1600" kern="1200" dirty="0" err="1" smtClean="0">
              <a:solidFill>
                <a:schemeClr val="tx1"/>
              </a:solidFill>
            </a:rPr>
            <a:t>provedena</a:t>
          </a:r>
          <a:r>
            <a:rPr lang="en-GB" sz="1600" kern="1200" dirty="0" smtClean="0">
              <a:solidFill>
                <a:schemeClr val="tx1"/>
              </a:solidFill>
            </a:rPr>
            <a:t> s </a:t>
          </a:r>
          <a:r>
            <a:rPr lang="en-GB" sz="1600" kern="1200" dirty="0" err="1" smtClean="0">
              <a:solidFill>
                <a:schemeClr val="tx1"/>
              </a:solidFill>
            </a:rPr>
            <a:t>přítlakem</a:t>
          </a:r>
          <a:r>
            <a:rPr lang="en-GB" sz="1600" kern="1200" dirty="0" smtClean="0">
              <a:solidFill>
                <a:schemeClr val="tx1"/>
              </a:solidFill>
            </a:rPr>
            <a:t> 20g</a:t>
          </a:r>
          <a:endParaRPr lang="cs-CZ" sz="1600" kern="1200" dirty="0" smtClean="0">
            <a:solidFill>
              <a:schemeClr val="tx1"/>
            </a:solidFill>
          </a:endParaRPr>
        </a:p>
      </dsp:txBody>
      <dsp:txXfrm>
        <a:off x="3341339" y="3150240"/>
        <a:ext cx="4047851" cy="1928314"/>
      </dsp:txXfrm>
    </dsp:sp>
    <dsp:sp modelId="{4E74B220-D0F8-4DAF-9C5F-DA4508D1B000}">
      <dsp:nvSpPr>
        <dsp:cNvPr id="0" name=""/>
        <dsp:cNvSpPr/>
      </dsp:nvSpPr>
      <dsp:spPr>
        <a:xfrm>
          <a:off x="0" y="2828854"/>
          <a:ext cx="3341339" cy="25710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600" b="1" kern="1200" dirty="0" smtClean="0">
              <a:solidFill>
                <a:schemeClr val="tx1"/>
              </a:solidFill>
            </a:rPr>
            <a:t>V 2.-5. skupině (MAN-5G, MAN-10G, MAN-15G a MAN-20G – manuálně řízená RFA) </a:t>
          </a:r>
          <a:endParaRPr lang="cs-CZ" sz="2600" kern="1200" dirty="0"/>
        </a:p>
      </dsp:txBody>
      <dsp:txXfrm>
        <a:off x="125510" y="2954364"/>
        <a:ext cx="3090319" cy="23200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75" cy="338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632450" y="0"/>
            <a:ext cx="4308475" cy="338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08115F1-B223-46AC-A56B-4CA60C7001FE}" type="datetimeFigureOut">
              <a:rPr lang="cs-CZ"/>
              <a:pPr>
                <a:defRPr/>
              </a:pPr>
              <a:t>8.11.2021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421438"/>
            <a:ext cx="4308475" cy="338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632450" y="6421438"/>
            <a:ext cx="4308475" cy="33813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8567725-2550-4EAA-873E-649D3F027C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3065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75" cy="338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32450" y="0"/>
            <a:ext cx="4308475" cy="338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B54447A-1B88-44FC-AF06-C7618F83CF15}" type="datetimeFigureOut">
              <a:rPr lang="cs-CZ"/>
              <a:pPr>
                <a:defRPr/>
              </a:pPr>
              <a:t>8.11.2021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06413"/>
            <a:ext cx="3382963" cy="2536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3775" y="3211513"/>
            <a:ext cx="7954963" cy="3043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421438"/>
            <a:ext cx="4308475" cy="338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32450" y="6421438"/>
            <a:ext cx="4308475" cy="33813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254485B-89E4-4C32-A331-36657A1F953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345844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>
            <a:spLocks noChangeArrowheads="1"/>
          </p:cNvSpPr>
          <p:nvPr userDrawn="1"/>
        </p:nvSpPr>
        <p:spPr bwMode="auto">
          <a:xfrm>
            <a:off x="2700338" y="260350"/>
            <a:ext cx="5832475" cy="9239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mtClean="0">
                <a:solidFill>
                  <a:schemeClr val="bg1"/>
                </a:solidFill>
              </a:rPr>
              <a:t>MEZINÁRODNÍ CENTRUM KLINICKÉHO VÝZKUMU</a:t>
            </a:r>
          </a:p>
          <a:p>
            <a:pPr algn="ctr" eaLnBrk="1" hangingPunct="1">
              <a:defRPr/>
            </a:pPr>
            <a:endParaRPr lang="cs-CZ" altLang="cs-CZ" smtClean="0">
              <a:solidFill>
                <a:schemeClr val="bg1"/>
              </a:solidFill>
            </a:endParaRPr>
          </a:p>
          <a:p>
            <a:pPr algn="ctr" eaLnBrk="1" hangingPunct="1">
              <a:defRPr/>
            </a:pPr>
            <a:r>
              <a:rPr lang="cs-CZ" altLang="cs-CZ" smtClean="0">
                <a:solidFill>
                  <a:schemeClr val="bg1"/>
                </a:solidFill>
              </a:rPr>
              <a:t>„TVOŘÍME BUDOUCNOST MEDICÍNY“</a:t>
            </a:r>
          </a:p>
        </p:txBody>
      </p:sp>
      <p:pic>
        <p:nvPicPr>
          <p:cNvPr id="5" name="Picture 4" descr="C:\Users\ing. Radomil Novak\Desktop\ICRC\propagace a marketing\PPT prezentace\Background\budovajpeg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334486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707904" y="1556792"/>
            <a:ext cx="5110336" cy="1470025"/>
          </a:xfrm>
        </p:spPr>
        <p:txBody>
          <a:bodyPr/>
          <a:lstStyle>
            <a:lvl1pPr>
              <a:defRPr sz="3600">
                <a:solidFill>
                  <a:srgbClr val="E1253B"/>
                </a:solidFill>
              </a:defRPr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004048" y="3429000"/>
            <a:ext cx="388052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lze upravit styl předlohy podnadpisů.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1046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 userDrawn="1"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EFA34436-2281-416D-A657-CE7548F044C7}" type="datetime1">
              <a:rPr lang="cs-CZ"/>
              <a:pPr>
                <a:defRPr/>
              </a:pPr>
              <a:t>8.11.2021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C5A2D126-163E-4B2F-94CB-275BA5503DF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00830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 userDrawn="1"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7A1A84C1-9508-47D2-BA69-2DFE42ABE701}" type="datetime1">
              <a:rPr lang="cs-CZ"/>
              <a:pPr>
                <a:defRPr/>
              </a:pPr>
              <a:t>8.11.2021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75B5BF88-4D37-484F-BE9D-4E68C79B29F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9140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 userDrawn="1"/>
        </p:nvCxnSpPr>
        <p:spPr>
          <a:xfrm>
            <a:off x="2484438" y="1125538"/>
            <a:ext cx="619125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ovací čára 5"/>
          <p:cNvCxnSpPr/>
          <p:nvPr userDrawn="1"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552728" cy="936104"/>
          </a:xfrm>
        </p:spPr>
        <p:txBody>
          <a:bodyPr/>
          <a:lstStyle>
            <a:lvl1pPr>
              <a:defRPr sz="3600">
                <a:solidFill>
                  <a:srgbClr val="E1253B"/>
                </a:solidFill>
              </a:defRPr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4713387"/>
          </a:xfrm>
        </p:spPr>
        <p:txBody>
          <a:bodyPr/>
          <a:lstStyle>
            <a:lvl1pPr>
              <a:buClr>
                <a:srgbClr val="E1253B"/>
              </a:buClr>
              <a:buFont typeface="Wingdings" pitchFamily="2" charset="2"/>
              <a:buChar char="§"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rgbClr val="E1253B"/>
              </a:buClr>
              <a:buFont typeface="Wingdings" pitchFamily="2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40825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 userDrawn="1"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C0B94DD2-5849-4CBE-B87F-B5A24F0502A7}" type="datetime1">
              <a:rPr lang="cs-CZ"/>
              <a:pPr>
                <a:defRPr/>
              </a:pPr>
              <a:t>8.11.2021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921D913F-B870-4438-8695-C9B6F87181A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48106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 userDrawn="1"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8D60959A-B715-48DA-83C8-5CEE7845DA73}" type="datetime1">
              <a:rPr lang="cs-CZ"/>
              <a:pPr>
                <a:defRPr/>
              </a:pPr>
              <a:t>8.11.2021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80F20DB8-29F5-448F-BF11-E257A98A6BE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5475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5961063"/>
            <a:ext cx="3203575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Přímá spojovací čára 5"/>
          <p:cNvCxnSpPr/>
          <p:nvPr userDrawn="1"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9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2A193891-CEEF-4434-B8B4-68013E835CB3}" type="datetime1">
              <a:rPr lang="cs-CZ"/>
              <a:pPr>
                <a:defRPr/>
              </a:pPr>
              <a:t>8.11.2021</a:t>
            </a:fld>
            <a:endParaRPr lang="cs-CZ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E4065BCA-DC5C-4F56-A1B3-C9B3968DFB0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7767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ovací čára 4"/>
          <p:cNvCxnSpPr/>
          <p:nvPr userDrawn="1"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086F7586-61E8-44C5-900E-E9FF00FCF87E}" type="datetime1">
              <a:rPr lang="cs-CZ"/>
              <a:pPr>
                <a:defRPr/>
              </a:pPr>
              <a:t>8.11.2021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568366CC-8A2B-42CC-ADE0-35A4D04598C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6874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ovací čára 4"/>
          <p:cNvCxnSpPr/>
          <p:nvPr userDrawn="1"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8AA319C9-8D99-4D8D-B4C5-7AE1A1708C36}" type="datetime1">
              <a:rPr lang="cs-CZ"/>
              <a:pPr>
                <a:defRPr/>
              </a:pPr>
              <a:t>8.11.2021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BD9DCC4F-2529-4355-99A9-2C50FC1BCD5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06951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 userDrawn="1"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16EC5349-95BF-472B-964F-878BB82BC123}" type="datetime1">
              <a:rPr lang="cs-CZ"/>
              <a:pPr>
                <a:defRPr/>
              </a:pPr>
              <a:t>8.11.2021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E14E79C2-3144-4B68-8808-1F692FB23E1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01188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 userDrawn="1"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fld id="{ABE09AAE-D7E1-48F9-8D5A-8880536BD473}" type="datetime1">
              <a:rPr lang="cs-CZ"/>
              <a:pPr>
                <a:defRPr/>
              </a:pPr>
              <a:t>8.11.2021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50E17DF7-138B-4D2B-8D0E-78AB8CD7C16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7614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2411413" y="188913"/>
            <a:ext cx="62753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323850" y="1600200"/>
            <a:ext cx="8362950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</p:txBody>
      </p:sp>
      <p:pic>
        <p:nvPicPr>
          <p:cNvPr id="1028" name="Picture 6" descr="C:\Users\ing. Radomil Novak\Desktop\ICRC\propagace a marketing\loga\FNUSA - NEW!!\FNUSA_logo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2160587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17" r:id="rId1"/>
    <p:sldLayoutId id="2147484618" r:id="rId2"/>
    <p:sldLayoutId id="2147484619" r:id="rId3"/>
    <p:sldLayoutId id="2147484620" r:id="rId4"/>
    <p:sldLayoutId id="2147484621" r:id="rId5"/>
    <p:sldLayoutId id="2147484622" r:id="rId6"/>
    <p:sldLayoutId id="2147484623" r:id="rId7"/>
    <p:sldLayoutId id="2147484624" r:id="rId8"/>
    <p:sldLayoutId id="2147484625" r:id="rId9"/>
    <p:sldLayoutId id="2147484626" r:id="rId10"/>
    <p:sldLayoutId id="2147484627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E1253B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Wingdings" panose="05000000000000000000" pitchFamily="2" charset="2"/>
        <a:buChar char="§"/>
        <a:defRPr sz="2800" kern="1200">
          <a:solidFill>
            <a:srgbClr val="59595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Arial" panose="020B0604020202020204" pitchFamily="34" charset="0"/>
        <a:buChar char="–"/>
        <a:defRPr sz="28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Wingdings" panose="05000000000000000000" pitchFamily="2" charset="2"/>
        <a:buChar char="§"/>
        <a:defRPr sz="24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E1253B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E1253B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2124074" y="1916832"/>
            <a:ext cx="6911975" cy="2376016"/>
          </a:xfrm>
        </p:spPr>
        <p:txBody>
          <a:bodyPr/>
          <a:lstStyle/>
          <a:p>
            <a:r>
              <a:rPr lang="cs-CZ" altLang="cs-CZ" sz="3200" b="1" dirty="0" smtClean="0">
                <a:solidFill>
                  <a:schemeClr val="tx1"/>
                </a:solidFill>
              </a:rPr>
              <a:t>Ověření účinnosti a bezpečnosti magneticky</a:t>
            </a:r>
            <a:br>
              <a:rPr lang="cs-CZ" altLang="cs-CZ" sz="3200" b="1" dirty="0" smtClean="0">
                <a:solidFill>
                  <a:schemeClr val="tx1"/>
                </a:solidFill>
              </a:rPr>
            </a:br>
            <a:r>
              <a:rPr lang="cs-CZ" altLang="cs-CZ" sz="3200" b="1" dirty="0" smtClean="0">
                <a:solidFill>
                  <a:schemeClr val="tx1"/>
                </a:solidFill>
              </a:rPr>
              <a:t>navigovaného katetru na zvířecím modelu</a:t>
            </a:r>
            <a:r>
              <a:rPr lang="cs-CZ" altLang="cs-CZ" sz="3200" dirty="0" smtClean="0">
                <a:solidFill>
                  <a:schemeClr val="tx1"/>
                </a:solidFill>
              </a:rPr>
              <a:t> </a:t>
            </a:r>
            <a:r>
              <a:rPr lang="cs-CZ" altLang="cs-CZ" dirty="0" smtClean="0">
                <a:solidFill>
                  <a:schemeClr val="tx1"/>
                </a:solidFill>
              </a:rPr>
              <a:t/>
            </a:r>
            <a:br>
              <a:rPr lang="cs-CZ" altLang="cs-CZ" dirty="0" smtClean="0">
                <a:solidFill>
                  <a:schemeClr val="tx1"/>
                </a:solidFill>
              </a:rPr>
            </a:br>
            <a:endParaRPr lang="cs-CZ" altLang="cs-CZ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Podnadpis 2"/>
          <p:cNvSpPr>
            <a:spLocks noGrp="1"/>
          </p:cNvSpPr>
          <p:nvPr>
            <p:ph type="subTitle" idx="1"/>
          </p:nvPr>
        </p:nvSpPr>
        <p:spPr>
          <a:xfrm>
            <a:off x="2016125" y="4725144"/>
            <a:ext cx="7127875" cy="244857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MUDr. Jiří Jež </a:t>
            </a:r>
          </a:p>
          <a:p>
            <a:pPr eaLnBrk="1" hangingPunct="1"/>
            <a:endParaRPr lang="cs-CZ" altLang="cs-CZ" sz="2000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3"/>
            <a:ext cx="2003541" cy="1008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408712" cy="936104"/>
          </a:xfrm>
          <a:solidFill>
            <a:schemeClr val="bg2"/>
          </a:solidFill>
          <a:ln>
            <a:solidFill>
              <a:schemeClr val="tx2"/>
            </a:solidFill>
          </a:ln>
        </p:spPr>
        <p:txBody>
          <a:bodyPr/>
          <a:lstStyle/>
          <a:p>
            <a:r>
              <a:rPr lang="cs-CZ" sz="3200" b="1" dirty="0" smtClean="0">
                <a:solidFill>
                  <a:schemeClr val="tx1"/>
                </a:solidFill>
              </a:rPr>
              <a:t> Cíle práce </a:t>
            </a:r>
            <a:endParaRPr lang="cs-CZ" sz="3200" b="1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772816"/>
            <a:ext cx="8496944" cy="3993307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anchor="ctr" anchorCtr="0"/>
          <a:lstStyle/>
          <a:p>
            <a:pPr marL="0" indent="0" algn="ctr">
              <a:buNone/>
            </a:pPr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>
                <a:solidFill>
                  <a:schemeClr val="tx1"/>
                </a:solidFill>
              </a:rPr>
              <a:t>Cílem naší práce bylo srovnání výsledného efektu</a:t>
            </a:r>
            <a:r>
              <a:rPr lang="cs-CZ" sz="2400" i="1" dirty="0" smtClean="0">
                <a:solidFill>
                  <a:schemeClr val="tx1"/>
                </a:solidFill>
              </a:rPr>
              <a:t>, tzn. velikosti ablačních lézí v komorovém myokardu</a:t>
            </a:r>
            <a:r>
              <a:rPr lang="cs-CZ" sz="2400" dirty="0" smtClean="0">
                <a:solidFill>
                  <a:schemeClr val="tx1"/>
                </a:solidFill>
              </a:rPr>
              <a:t>, vytvořených pomocí dálkově magneticky navigovaného ablačního katetru a manuálního ablačního katetru vybaveného </a:t>
            </a:r>
            <a:r>
              <a:rPr lang="cs-CZ" sz="2400" dirty="0" err="1" smtClean="0">
                <a:solidFill>
                  <a:schemeClr val="tx1"/>
                </a:solidFill>
              </a:rPr>
              <a:t>contact-force</a:t>
            </a:r>
            <a:r>
              <a:rPr lang="cs-CZ" sz="2400" dirty="0" smtClean="0">
                <a:solidFill>
                  <a:schemeClr val="tx1"/>
                </a:solidFill>
              </a:rPr>
              <a:t> technologií při použití různých hodnot přítlaku </a:t>
            </a:r>
            <a:endParaRPr lang="cs-CZ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33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6643" y="980728"/>
            <a:ext cx="4231381" cy="5472608"/>
          </a:xfrm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 fontScale="92500"/>
          </a:bodyPr>
          <a:lstStyle/>
          <a:p>
            <a:pPr marL="0" indent="0">
              <a:buClrTx/>
              <a:buNone/>
            </a:pPr>
            <a:r>
              <a:rPr lang="cs-CZ" b="1" dirty="0" smtClean="0">
                <a:solidFill>
                  <a:schemeClr val="tx2">
                    <a:lumMod val="75000"/>
                  </a:schemeClr>
                </a:solidFill>
              </a:rPr>
              <a:t>  CF katetr </a:t>
            </a:r>
          </a:p>
          <a:p>
            <a:pPr marL="0" indent="0">
              <a:buClrTx/>
              <a:buNone/>
            </a:pPr>
            <a:endParaRPr lang="cs-CZ" dirty="0" smtClean="0">
              <a:solidFill>
                <a:schemeClr val="tx1"/>
              </a:solidFill>
            </a:endParaRPr>
          </a:p>
          <a:p>
            <a:pPr>
              <a:buClrTx/>
            </a:pPr>
            <a:r>
              <a:rPr lang="cs-CZ" sz="2200" dirty="0" smtClean="0">
                <a:solidFill>
                  <a:schemeClr val="tx1"/>
                </a:solidFill>
              </a:rPr>
              <a:t>Ablační </a:t>
            </a:r>
            <a:r>
              <a:rPr lang="cs-CZ" sz="2200" dirty="0">
                <a:solidFill>
                  <a:schemeClr val="tx1"/>
                </a:solidFill>
              </a:rPr>
              <a:t>chlazený </a:t>
            </a:r>
            <a:r>
              <a:rPr lang="cs-CZ" sz="2200" dirty="0" smtClean="0">
                <a:solidFill>
                  <a:schemeClr val="tx1"/>
                </a:solidFill>
              </a:rPr>
              <a:t>katetr</a:t>
            </a:r>
          </a:p>
          <a:p>
            <a:pPr>
              <a:buClrTx/>
            </a:pPr>
            <a:endParaRPr lang="cs-CZ" sz="2200" dirty="0" smtClean="0">
              <a:solidFill>
                <a:schemeClr val="tx1"/>
              </a:solidFill>
            </a:endParaRPr>
          </a:p>
          <a:p>
            <a:pPr>
              <a:buClrTx/>
            </a:pPr>
            <a:r>
              <a:rPr lang="cs-CZ" sz="2200" dirty="0" smtClean="0">
                <a:solidFill>
                  <a:schemeClr val="tx1"/>
                </a:solidFill>
              </a:rPr>
              <a:t>CF </a:t>
            </a:r>
            <a:r>
              <a:rPr lang="cs-CZ" sz="2200" dirty="0">
                <a:solidFill>
                  <a:schemeClr val="tx1"/>
                </a:solidFill>
              </a:rPr>
              <a:t>měří pomocí elektromechanické deformace </a:t>
            </a:r>
            <a:r>
              <a:rPr lang="cs-CZ" sz="2200" dirty="0" err="1">
                <a:solidFill>
                  <a:schemeClr val="tx1"/>
                </a:solidFill>
              </a:rPr>
              <a:t>mikropružinky</a:t>
            </a:r>
            <a:r>
              <a:rPr lang="cs-CZ" sz="2200" dirty="0">
                <a:solidFill>
                  <a:schemeClr val="tx1"/>
                </a:solidFill>
              </a:rPr>
              <a:t> zabudované v 3.5mm hrotu</a:t>
            </a:r>
          </a:p>
          <a:p>
            <a:pPr>
              <a:buClrTx/>
            </a:pPr>
            <a:r>
              <a:rPr lang="en-US" sz="2200" dirty="0">
                <a:solidFill>
                  <a:schemeClr val="tx1"/>
                </a:solidFill>
              </a:rPr>
              <a:t>CF </a:t>
            </a:r>
            <a:r>
              <a:rPr lang="en-US" sz="2200" dirty="0" err="1">
                <a:solidFill>
                  <a:schemeClr val="tx1"/>
                </a:solidFill>
              </a:rPr>
              <a:t>systém</a:t>
            </a:r>
            <a:r>
              <a:rPr lang="en-US" sz="2200" dirty="0">
                <a:solidFill>
                  <a:schemeClr val="tx1"/>
                </a:solidFill>
              </a:rPr>
              <a:t> v </a:t>
            </a:r>
            <a:r>
              <a:rPr lang="en-US" sz="2200" dirty="0" err="1">
                <a:solidFill>
                  <a:schemeClr val="tx1"/>
                </a:solidFill>
              </a:rPr>
              <a:t>reálném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čase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cs-CZ" sz="2200" dirty="0">
                <a:solidFill>
                  <a:schemeClr val="tx1"/>
                </a:solidFill>
              </a:rPr>
              <a:t>zobrazuje </a:t>
            </a:r>
            <a:r>
              <a:rPr lang="en-US" sz="2200" dirty="0" err="1">
                <a:solidFill>
                  <a:schemeClr val="tx1"/>
                </a:solidFill>
              </a:rPr>
              <a:t>přítlak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katetru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proti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tkáni</a:t>
            </a:r>
            <a:endParaRPr lang="cs-CZ" sz="2200" dirty="0" smtClean="0">
              <a:solidFill>
                <a:schemeClr val="tx1"/>
              </a:solidFill>
            </a:endParaRPr>
          </a:p>
          <a:p>
            <a:pPr>
              <a:buClrTx/>
            </a:pPr>
            <a:endParaRPr lang="cs-CZ" sz="2200" dirty="0">
              <a:solidFill>
                <a:schemeClr val="tx1"/>
              </a:solidFill>
            </a:endParaRPr>
          </a:p>
          <a:p>
            <a:pPr>
              <a:buClrTx/>
            </a:pPr>
            <a:r>
              <a:rPr lang="cs-CZ" sz="2200" dirty="0" smtClean="0">
                <a:solidFill>
                  <a:schemeClr val="tx1"/>
                </a:solidFill>
              </a:rPr>
              <a:t>Softwarově </a:t>
            </a:r>
            <a:r>
              <a:rPr lang="cs-CZ" sz="2200" dirty="0">
                <a:solidFill>
                  <a:schemeClr val="tx1"/>
                </a:solidFill>
              </a:rPr>
              <a:t>je plně integrovaný a kompatibilní se 3D EAM </a:t>
            </a:r>
            <a:r>
              <a:rPr lang="cs-CZ" sz="2200" dirty="0" err="1">
                <a:solidFill>
                  <a:schemeClr val="tx1"/>
                </a:solidFill>
              </a:rPr>
              <a:t>Carto</a:t>
            </a:r>
            <a:endParaRPr lang="cs-CZ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96752"/>
            <a:ext cx="4199077" cy="475252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519264" y="980728"/>
            <a:ext cx="6425953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indent="0">
              <a:buClrTx/>
              <a:buNone/>
            </a:pPr>
            <a:r>
              <a:rPr lang="cs-CZ" sz="2200" b="1" dirty="0" err="1"/>
              <a:t>Thermocool</a:t>
            </a:r>
            <a:r>
              <a:rPr lang="cs-CZ" sz="2200" b="1" dirty="0"/>
              <a:t>® </a:t>
            </a:r>
            <a:r>
              <a:rPr lang="cs-CZ" sz="2200" b="1" dirty="0" err="1"/>
              <a:t>SmartTouch</a:t>
            </a:r>
            <a:r>
              <a:rPr lang="cs-CZ" sz="2200" b="1" dirty="0"/>
              <a:t>®</a:t>
            </a:r>
            <a:r>
              <a:rPr lang="cs-CZ" sz="2000" b="1" dirty="0"/>
              <a:t> </a:t>
            </a:r>
            <a:r>
              <a:rPr lang="cs-CZ" dirty="0"/>
              <a:t>(</a:t>
            </a:r>
            <a:r>
              <a:rPr lang="cs-CZ" dirty="0" err="1"/>
              <a:t>Biosense</a:t>
            </a:r>
            <a:r>
              <a:rPr lang="cs-CZ" dirty="0"/>
              <a:t> </a:t>
            </a:r>
            <a:r>
              <a:rPr lang="cs-CZ" dirty="0" err="1"/>
              <a:t>Webster</a:t>
            </a:r>
            <a:r>
              <a:rPr lang="cs-CZ" dirty="0"/>
              <a:t> Inc</a:t>
            </a:r>
            <a:r>
              <a:rPr lang="cs-CZ" dirty="0" smtClean="0"/>
              <a:t>.)</a:t>
            </a:r>
          </a:p>
          <a:p>
            <a:pPr marL="0" indent="0">
              <a:buClrTx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824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424936" cy="936104"/>
          </a:xfrm>
        </p:spPr>
        <p:txBody>
          <a:bodyPr>
            <a:normAutofit fontScale="90000"/>
          </a:bodyPr>
          <a:lstStyle/>
          <a:p>
            <a:r>
              <a:rPr lang="cs-CZ" sz="2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2200" b="1" dirty="0">
                <a:solidFill>
                  <a:schemeClr val="tx2">
                    <a:lumMod val="75000"/>
                  </a:schemeClr>
                </a:solidFill>
              </a:rPr>
              <a:t>Systém dálkové magnetické robotické navigace katetrů NIOBE </a:t>
            </a:r>
            <a:r>
              <a:rPr lang="cs-CZ" sz="2200" b="1" dirty="0" smtClean="0">
                <a:solidFill>
                  <a:schemeClr val="tx2">
                    <a:lumMod val="75000"/>
                  </a:schemeClr>
                </a:solidFill>
              </a:rPr>
              <a:t>ES </a:t>
            </a:r>
            <a:br>
              <a:rPr lang="cs-CZ" sz="22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GB" sz="1800" dirty="0" err="1">
                <a:solidFill>
                  <a:schemeClr val="tx2">
                    <a:lumMod val="75000"/>
                  </a:schemeClr>
                </a:solidFill>
              </a:rPr>
              <a:t>Stereotaxis</a:t>
            </a:r>
            <a:r>
              <a:rPr lang="en-GB" sz="1800" dirty="0">
                <a:solidFill>
                  <a:schemeClr val="tx2">
                    <a:lumMod val="75000"/>
                  </a:schemeClr>
                </a:solidFill>
              </a:rPr>
              <a:t> Inc. St. Louis, MO, USA)</a:t>
            </a:r>
            <a:r>
              <a:rPr lang="cs-CZ" sz="2400" dirty="0"/>
              <a:t/>
            </a:r>
            <a:br>
              <a:rPr lang="cs-CZ" sz="2400" dirty="0"/>
            </a:br>
            <a:endParaRPr lang="cs-CZ" sz="22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132856"/>
            <a:ext cx="6264696" cy="3816424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1345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9185" y="1268760"/>
            <a:ext cx="8413996" cy="5112568"/>
          </a:xfrm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7200" dirty="0" smtClean="0">
                <a:solidFill>
                  <a:schemeClr val="tx1"/>
                </a:solidFill>
              </a:rPr>
              <a:t>- D</a:t>
            </a:r>
            <a:r>
              <a:rPr lang="en-US" sz="7200" dirty="0" err="1" smtClean="0">
                <a:solidFill>
                  <a:schemeClr val="tx1"/>
                </a:solidFill>
              </a:rPr>
              <a:t>álkové</a:t>
            </a:r>
            <a:r>
              <a:rPr lang="en-US" sz="7200" dirty="0" smtClean="0">
                <a:solidFill>
                  <a:schemeClr val="tx1"/>
                </a:solidFill>
              </a:rPr>
              <a:t> </a:t>
            </a:r>
            <a:r>
              <a:rPr lang="en-US" sz="7200" dirty="0" err="1">
                <a:solidFill>
                  <a:schemeClr val="tx1"/>
                </a:solidFill>
              </a:rPr>
              <a:t>ovládání</a:t>
            </a:r>
            <a:r>
              <a:rPr lang="en-US" sz="7200" dirty="0">
                <a:solidFill>
                  <a:schemeClr val="tx1"/>
                </a:solidFill>
              </a:rPr>
              <a:t> </a:t>
            </a:r>
            <a:r>
              <a:rPr lang="en-US" sz="7200" dirty="0" smtClean="0">
                <a:solidFill>
                  <a:schemeClr val="tx1"/>
                </a:solidFill>
              </a:rPr>
              <a:t> </a:t>
            </a:r>
            <a:r>
              <a:rPr lang="en-US" sz="7200" dirty="0" err="1">
                <a:solidFill>
                  <a:schemeClr val="tx1"/>
                </a:solidFill>
              </a:rPr>
              <a:t>katetru</a:t>
            </a:r>
            <a:r>
              <a:rPr lang="en-US" sz="7200" dirty="0">
                <a:solidFill>
                  <a:schemeClr val="tx1"/>
                </a:solidFill>
              </a:rPr>
              <a:t> s </a:t>
            </a:r>
            <a:r>
              <a:rPr lang="en-US" sz="7200" dirty="0" err="1">
                <a:solidFill>
                  <a:schemeClr val="tx1"/>
                </a:solidFill>
              </a:rPr>
              <a:t>magnetickým</a:t>
            </a:r>
            <a:r>
              <a:rPr lang="en-US" sz="7200" dirty="0">
                <a:solidFill>
                  <a:schemeClr val="tx1"/>
                </a:solidFill>
              </a:rPr>
              <a:t> </a:t>
            </a:r>
            <a:r>
              <a:rPr lang="en-US" sz="7200" dirty="0" err="1">
                <a:solidFill>
                  <a:schemeClr val="tx1"/>
                </a:solidFill>
              </a:rPr>
              <a:t>hrotem</a:t>
            </a:r>
            <a:r>
              <a:rPr lang="en-US" sz="7200" dirty="0">
                <a:solidFill>
                  <a:schemeClr val="tx1"/>
                </a:solidFill>
              </a:rPr>
              <a:t> </a:t>
            </a:r>
            <a:endParaRPr lang="cs-CZ" sz="7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7200" dirty="0">
                <a:solidFill>
                  <a:schemeClr val="tx1"/>
                </a:solidFill>
              </a:rPr>
              <a:t> </a:t>
            </a:r>
            <a:r>
              <a:rPr lang="cs-CZ" sz="7200" dirty="0" smtClean="0">
                <a:solidFill>
                  <a:schemeClr val="tx1"/>
                </a:solidFill>
              </a:rPr>
              <a:t> </a:t>
            </a:r>
            <a:r>
              <a:rPr lang="en-US" sz="7200" b="1" dirty="0" smtClean="0">
                <a:solidFill>
                  <a:schemeClr val="tx1"/>
                </a:solidFill>
              </a:rPr>
              <a:t>(</a:t>
            </a:r>
            <a:r>
              <a:rPr lang="en-GB" sz="7200" b="1" dirty="0">
                <a:solidFill>
                  <a:schemeClr val="tx1"/>
                </a:solidFill>
              </a:rPr>
              <a:t>Navistar® </a:t>
            </a:r>
            <a:r>
              <a:rPr lang="en-GB" sz="7200" b="1" dirty="0" err="1">
                <a:solidFill>
                  <a:schemeClr val="tx1"/>
                </a:solidFill>
              </a:rPr>
              <a:t>Thermocool</a:t>
            </a:r>
            <a:r>
              <a:rPr lang="en-GB" sz="7200" b="1" dirty="0">
                <a:solidFill>
                  <a:schemeClr val="tx1"/>
                </a:solidFill>
              </a:rPr>
              <a:t>® RMT, </a:t>
            </a:r>
            <a:r>
              <a:rPr lang="en-GB" sz="7200" b="1" dirty="0" err="1" smtClean="0">
                <a:solidFill>
                  <a:schemeClr val="tx1"/>
                </a:solidFill>
              </a:rPr>
              <a:t>Biosense</a:t>
            </a:r>
            <a:r>
              <a:rPr lang="en-GB" sz="7200" b="1" dirty="0" smtClean="0">
                <a:solidFill>
                  <a:schemeClr val="tx1"/>
                </a:solidFill>
              </a:rPr>
              <a:t> Webster)</a:t>
            </a:r>
            <a:endParaRPr lang="cs-CZ" sz="72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7200" dirty="0">
                <a:solidFill>
                  <a:schemeClr val="tx1"/>
                </a:solidFill>
              </a:rPr>
              <a:t> </a:t>
            </a:r>
            <a:r>
              <a:rPr lang="cs-CZ" sz="7200" dirty="0" smtClean="0">
                <a:solidFill>
                  <a:schemeClr val="tx1"/>
                </a:solidFill>
              </a:rPr>
              <a:t> </a:t>
            </a:r>
            <a:r>
              <a:rPr lang="en-US" sz="7200" dirty="0" err="1" smtClean="0">
                <a:solidFill>
                  <a:schemeClr val="tx1"/>
                </a:solidFill>
              </a:rPr>
              <a:t>pomocí</a:t>
            </a:r>
            <a:r>
              <a:rPr lang="en-US" sz="7200" dirty="0" smtClean="0">
                <a:solidFill>
                  <a:schemeClr val="tx1"/>
                </a:solidFill>
              </a:rPr>
              <a:t> </a:t>
            </a:r>
            <a:r>
              <a:rPr lang="en-US" sz="7200" dirty="0" err="1" smtClean="0">
                <a:solidFill>
                  <a:schemeClr val="tx1"/>
                </a:solidFill>
              </a:rPr>
              <a:t>změn</a:t>
            </a:r>
            <a:r>
              <a:rPr lang="cs-CZ" sz="7200" dirty="0" smtClean="0">
                <a:solidFill>
                  <a:schemeClr val="tx1"/>
                </a:solidFill>
              </a:rPr>
              <a:t> vektoru </a:t>
            </a:r>
            <a:r>
              <a:rPr lang="en-US" sz="7200" dirty="0" smtClean="0">
                <a:solidFill>
                  <a:schemeClr val="tx1"/>
                </a:solidFill>
              </a:rPr>
              <a:t> </a:t>
            </a:r>
            <a:r>
              <a:rPr lang="en-US" sz="7200" dirty="0" err="1">
                <a:solidFill>
                  <a:schemeClr val="tx1"/>
                </a:solidFill>
              </a:rPr>
              <a:t>magnetického</a:t>
            </a:r>
            <a:r>
              <a:rPr lang="en-US" sz="7200" dirty="0">
                <a:solidFill>
                  <a:schemeClr val="tx1"/>
                </a:solidFill>
              </a:rPr>
              <a:t> pole </a:t>
            </a:r>
            <a:endParaRPr lang="cs-CZ" sz="7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7200" dirty="0">
                <a:solidFill>
                  <a:schemeClr val="tx1"/>
                </a:solidFill>
              </a:rPr>
              <a:t> </a:t>
            </a:r>
            <a:r>
              <a:rPr lang="cs-CZ" sz="7200" dirty="0" smtClean="0">
                <a:solidFill>
                  <a:schemeClr val="tx1"/>
                </a:solidFill>
              </a:rPr>
              <a:t> </a:t>
            </a:r>
            <a:r>
              <a:rPr lang="en-US" sz="7200" dirty="0" err="1" smtClean="0">
                <a:solidFill>
                  <a:schemeClr val="tx1"/>
                </a:solidFill>
              </a:rPr>
              <a:t>generovaného</a:t>
            </a:r>
            <a:r>
              <a:rPr lang="en-US" sz="7200" dirty="0" smtClean="0">
                <a:solidFill>
                  <a:schemeClr val="tx1"/>
                </a:solidFill>
              </a:rPr>
              <a:t> </a:t>
            </a:r>
            <a:r>
              <a:rPr lang="en-US" sz="7200" dirty="0" err="1">
                <a:solidFill>
                  <a:schemeClr val="tx1"/>
                </a:solidFill>
              </a:rPr>
              <a:t>dvěma</a:t>
            </a:r>
            <a:r>
              <a:rPr lang="en-US" sz="7200" dirty="0">
                <a:solidFill>
                  <a:schemeClr val="tx1"/>
                </a:solidFill>
              </a:rPr>
              <a:t> </a:t>
            </a:r>
            <a:r>
              <a:rPr lang="en-US" sz="7200" dirty="0" err="1">
                <a:solidFill>
                  <a:schemeClr val="tx1"/>
                </a:solidFill>
              </a:rPr>
              <a:t>permanentními</a:t>
            </a:r>
            <a:r>
              <a:rPr lang="en-US" sz="7200" dirty="0">
                <a:solidFill>
                  <a:schemeClr val="tx1"/>
                </a:solidFill>
              </a:rPr>
              <a:t> </a:t>
            </a:r>
            <a:r>
              <a:rPr lang="cs-CZ" sz="7200" dirty="0" smtClean="0">
                <a:solidFill>
                  <a:schemeClr val="tx1"/>
                </a:solidFill>
              </a:rPr>
              <a:t>  </a:t>
            </a:r>
            <a:r>
              <a:rPr lang="en-US" sz="7200" dirty="0" err="1" smtClean="0">
                <a:solidFill>
                  <a:schemeClr val="tx1"/>
                </a:solidFill>
              </a:rPr>
              <a:t>magnety</a:t>
            </a:r>
            <a:r>
              <a:rPr lang="en-US" sz="7200" dirty="0" smtClean="0">
                <a:solidFill>
                  <a:schemeClr val="tx1"/>
                </a:solidFill>
              </a:rPr>
              <a:t> </a:t>
            </a:r>
            <a:r>
              <a:rPr lang="en-US" sz="7200" dirty="0" err="1">
                <a:solidFill>
                  <a:schemeClr val="tx1"/>
                </a:solidFill>
              </a:rPr>
              <a:t>umístěnými</a:t>
            </a:r>
            <a:r>
              <a:rPr lang="en-US" sz="7200" dirty="0">
                <a:solidFill>
                  <a:schemeClr val="tx1"/>
                </a:solidFill>
              </a:rPr>
              <a:t> </a:t>
            </a:r>
            <a:r>
              <a:rPr lang="en-US" sz="7200" dirty="0" smtClean="0">
                <a:solidFill>
                  <a:schemeClr val="tx1"/>
                </a:solidFill>
              </a:rPr>
              <a:t> </a:t>
            </a:r>
            <a:r>
              <a:rPr lang="en-US" sz="7200" dirty="0" err="1">
                <a:solidFill>
                  <a:schemeClr val="tx1"/>
                </a:solidFill>
              </a:rPr>
              <a:t>po</a:t>
            </a:r>
            <a:r>
              <a:rPr lang="en-US" sz="7200" dirty="0">
                <a:solidFill>
                  <a:schemeClr val="tx1"/>
                </a:solidFill>
              </a:rPr>
              <a:t> </a:t>
            </a:r>
            <a:r>
              <a:rPr lang="en-US" sz="7200" dirty="0" err="1">
                <a:solidFill>
                  <a:schemeClr val="tx1"/>
                </a:solidFill>
              </a:rPr>
              <a:t>stranách</a:t>
            </a:r>
            <a:r>
              <a:rPr lang="en-US" sz="7200" dirty="0">
                <a:solidFill>
                  <a:schemeClr val="tx1"/>
                </a:solidFill>
              </a:rPr>
              <a:t> </a:t>
            </a:r>
            <a:r>
              <a:rPr lang="en-US" sz="7200" dirty="0" err="1" smtClean="0">
                <a:solidFill>
                  <a:schemeClr val="tx1"/>
                </a:solidFill>
              </a:rPr>
              <a:t>lůžka</a:t>
            </a:r>
            <a:endParaRPr lang="cs-CZ" sz="7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7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7200" b="1" dirty="0">
                <a:solidFill>
                  <a:schemeClr val="tx1"/>
                </a:solidFill>
              </a:rPr>
              <a:t>Výhody</a:t>
            </a:r>
            <a:r>
              <a:rPr lang="cs-CZ" sz="7200" dirty="0">
                <a:solidFill>
                  <a:schemeClr val="tx1"/>
                </a:solidFill>
              </a:rPr>
              <a:t> - m</a:t>
            </a:r>
            <a:r>
              <a:rPr lang="en-US" sz="7200" dirty="0" err="1">
                <a:solidFill>
                  <a:schemeClr val="tx1"/>
                </a:solidFill>
              </a:rPr>
              <a:t>agnetické</a:t>
            </a:r>
            <a:r>
              <a:rPr lang="en-US" sz="7200" dirty="0">
                <a:solidFill>
                  <a:schemeClr val="tx1"/>
                </a:solidFill>
              </a:rPr>
              <a:t> pole “</a:t>
            </a:r>
            <a:r>
              <a:rPr lang="en-US" sz="7200" dirty="0" err="1">
                <a:solidFill>
                  <a:schemeClr val="tx1"/>
                </a:solidFill>
              </a:rPr>
              <a:t>přidržuje</a:t>
            </a:r>
            <a:r>
              <a:rPr lang="en-US" sz="7200" dirty="0">
                <a:solidFill>
                  <a:schemeClr val="tx1"/>
                </a:solidFill>
              </a:rPr>
              <a:t>” </a:t>
            </a:r>
            <a:r>
              <a:rPr lang="en-US" sz="7200" dirty="0" err="1">
                <a:solidFill>
                  <a:schemeClr val="tx1"/>
                </a:solidFill>
              </a:rPr>
              <a:t>katetr</a:t>
            </a:r>
            <a:r>
              <a:rPr lang="en-US" sz="7200" dirty="0">
                <a:solidFill>
                  <a:schemeClr val="tx1"/>
                </a:solidFill>
              </a:rPr>
              <a:t> v </a:t>
            </a:r>
            <a:r>
              <a:rPr lang="en-US" sz="7200" dirty="0" err="1">
                <a:solidFill>
                  <a:schemeClr val="tx1"/>
                </a:solidFill>
              </a:rPr>
              <a:t>konstatní</a:t>
            </a:r>
            <a:r>
              <a:rPr lang="en-US" sz="7200" dirty="0">
                <a:solidFill>
                  <a:schemeClr val="tx1"/>
                </a:solidFill>
              </a:rPr>
              <a:t> a </a:t>
            </a:r>
            <a:r>
              <a:rPr lang="en-US" sz="7200" dirty="0" err="1">
                <a:solidFill>
                  <a:schemeClr val="tx1"/>
                </a:solidFill>
              </a:rPr>
              <a:t>stabilní</a:t>
            </a:r>
            <a:r>
              <a:rPr lang="en-US" sz="7200" dirty="0">
                <a:solidFill>
                  <a:schemeClr val="tx1"/>
                </a:solidFill>
              </a:rPr>
              <a:t> </a:t>
            </a:r>
            <a:r>
              <a:rPr lang="en-US" sz="7200" dirty="0" err="1">
                <a:solidFill>
                  <a:schemeClr val="tx1"/>
                </a:solidFill>
              </a:rPr>
              <a:t>poloze</a:t>
            </a:r>
            <a:r>
              <a:rPr lang="cs-CZ" sz="7200" dirty="0">
                <a:solidFill>
                  <a:schemeClr val="tx1"/>
                </a:solidFill>
              </a:rPr>
              <a:t> </a:t>
            </a:r>
            <a:endParaRPr lang="cs-CZ" sz="7200" dirty="0" smtClean="0">
              <a:solidFill>
                <a:schemeClr val="tx1"/>
              </a:solidFill>
            </a:endParaRPr>
          </a:p>
          <a:p>
            <a:pPr>
              <a:buClrTx/>
              <a:buFontTx/>
              <a:buChar char="-"/>
            </a:pPr>
            <a:r>
              <a:rPr lang="cs-CZ" sz="7200" dirty="0" smtClean="0">
                <a:solidFill>
                  <a:schemeClr val="tx1"/>
                </a:solidFill>
              </a:rPr>
              <a:t>s</a:t>
            </a:r>
            <a:r>
              <a:rPr lang="en-US" sz="7200" dirty="0" err="1">
                <a:solidFill>
                  <a:schemeClr val="tx1"/>
                </a:solidFill>
              </a:rPr>
              <a:t>tabilní</a:t>
            </a:r>
            <a:r>
              <a:rPr lang="en-US" sz="7200" dirty="0">
                <a:solidFill>
                  <a:schemeClr val="tx1"/>
                </a:solidFill>
              </a:rPr>
              <a:t> </a:t>
            </a:r>
            <a:r>
              <a:rPr lang="en-US" sz="7200" dirty="0" err="1" smtClean="0">
                <a:solidFill>
                  <a:schemeClr val="tx1"/>
                </a:solidFill>
              </a:rPr>
              <a:t>kontakt</a:t>
            </a:r>
            <a:endParaRPr lang="cs-CZ" sz="7200" dirty="0" smtClean="0">
              <a:solidFill>
                <a:schemeClr val="tx1"/>
              </a:solidFill>
            </a:endParaRPr>
          </a:p>
          <a:p>
            <a:pPr>
              <a:buClrTx/>
              <a:buFontTx/>
              <a:buChar char="-"/>
            </a:pPr>
            <a:r>
              <a:rPr lang="cs-CZ" sz="7200" dirty="0" smtClean="0">
                <a:solidFill>
                  <a:schemeClr val="tx1"/>
                </a:solidFill>
              </a:rPr>
              <a:t>možnost </a:t>
            </a:r>
            <a:r>
              <a:rPr lang="cs-CZ" sz="7200" dirty="0">
                <a:solidFill>
                  <a:schemeClr val="tx1"/>
                </a:solidFill>
              </a:rPr>
              <a:t>provádět výkony pomocí vzdáleného přístupu</a:t>
            </a:r>
          </a:p>
          <a:p>
            <a:pPr>
              <a:buClrTx/>
              <a:buFontTx/>
              <a:buChar char="-"/>
            </a:pPr>
            <a:r>
              <a:rPr lang="cs-CZ" sz="7200" dirty="0" smtClean="0">
                <a:solidFill>
                  <a:schemeClr val="tx1"/>
                </a:solidFill>
              </a:rPr>
              <a:t>manévrovatelnost , možné </a:t>
            </a:r>
            <a:r>
              <a:rPr lang="en-US" sz="7200" dirty="0" err="1" smtClean="0">
                <a:solidFill>
                  <a:schemeClr val="tx1"/>
                </a:solidFill>
              </a:rPr>
              <a:t>mapování</a:t>
            </a:r>
            <a:r>
              <a:rPr lang="en-US" sz="7200" dirty="0" smtClean="0">
                <a:solidFill>
                  <a:schemeClr val="tx1"/>
                </a:solidFill>
              </a:rPr>
              <a:t> </a:t>
            </a:r>
            <a:r>
              <a:rPr lang="cs-CZ" sz="7200" dirty="0" smtClean="0">
                <a:solidFill>
                  <a:schemeClr val="tx1"/>
                </a:solidFill>
              </a:rPr>
              <a:t>a ablace </a:t>
            </a:r>
            <a:r>
              <a:rPr lang="en-US" sz="7200" dirty="0" err="1" smtClean="0">
                <a:solidFill>
                  <a:schemeClr val="tx1"/>
                </a:solidFill>
              </a:rPr>
              <a:t>jakýchkoliv</a:t>
            </a:r>
            <a:r>
              <a:rPr lang="en-US" sz="7200" dirty="0" smtClean="0">
                <a:solidFill>
                  <a:schemeClr val="tx1"/>
                </a:solidFill>
              </a:rPr>
              <a:t> </a:t>
            </a:r>
            <a:r>
              <a:rPr lang="en-US" sz="7200" dirty="0" err="1">
                <a:solidFill>
                  <a:schemeClr val="tx1"/>
                </a:solidFill>
              </a:rPr>
              <a:t>arytmií</a:t>
            </a:r>
            <a:r>
              <a:rPr lang="en-US" sz="7200" dirty="0">
                <a:solidFill>
                  <a:schemeClr val="tx1"/>
                </a:solidFill>
              </a:rPr>
              <a:t> </a:t>
            </a:r>
            <a:r>
              <a:rPr lang="cs-CZ" sz="7200" dirty="0" smtClean="0">
                <a:solidFill>
                  <a:schemeClr val="tx1"/>
                </a:solidFill>
              </a:rPr>
              <a:t> a využití i v </a:t>
            </a:r>
            <a:r>
              <a:rPr lang="en-US" sz="7200" dirty="0" err="1" smtClean="0">
                <a:solidFill>
                  <a:schemeClr val="tx1"/>
                </a:solidFill>
              </a:rPr>
              <a:t>anatomicky</a:t>
            </a:r>
            <a:r>
              <a:rPr lang="en-US" sz="7200" dirty="0" smtClean="0">
                <a:solidFill>
                  <a:schemeClr val="tx1"/>
                </a:solidFill>
              </a:rPr>
              <a:t> </a:t>
            </a:r>
            <a:r>
              <a:rPr lang="en-US" sz="7200" dirty="0" err="1">
                <a:solidFill>
                  <a:schemeClr val="tx1"/>
                </a:solidFill>
              </a:rPr>
              <a:t>komplikovaných</a:t>
            </a:r>
            <a:r>
              <a:rPr lang="en-US" sz="7200" dirty="0">
                <a:solidFill>
                  <a:schemeClr val="tx1"/>
                </a:solidFill>
              </a:rPr>
              <a:t> </a:t>
            </a:r>
            <a:r>
              <a:rPr lang="en-US" sz="7200" dirty="0" smtClean="0">
                <a:solidFill>
                  <a:schemeClr val="tx1"/>
                </a:solidFill>
              </a:rPr>
              <a:t>oblast</a:t>
            </a:r>
            <a:r>
              <a:rPr lang="cs-CZ" sz="7200" dirty="0" smtClean="0">
                <a:solidFill>
                  <a:schemeClr val="tx1"/>
                </a:solidFill>
              </a:rPr>
              <a:t>ech</a:t>
            </a:r>
            <a:r>
              <a:rPr lang="en-US" sz="7200" dirty="0" smtClean="0">
                <a:solidFill>
                  <a:schemeClr val="tx1"/>
                </a:solidFill>
              </a:rPr>
              <a:t> </a:t>
            </a:r>
            <a:r>
              <a:rPr lang="cs-CZ" sz="7200" dirty="0" smtClean="0">
                <a:solidFill>
                  <a:schemeClr val="tx1"/>
                </a:solidFill>
              </a:rPr>
              <a:t>(VSV), </a:t>
            </a:r>
            <a:r>
              <a:rPr lang="en-US" sz="7200" dirty="0" smtClean="0">
                <a:solidFill>
                  <a:schemeClr val="tx1"/>
                </a:solidFill>
              </a:rPr>
              <a:t> </a:t>
            </a:r>
            <a:r>
              <a:rPr lang="en-US" sz="7200" dirty="0" err="1">
                <a:solidFill>
                  <a:schemeClr val="tx1"/>
                </a:solidFill>
              </a:rPr>
              <a:t>silně</a:t>
            </a:r>
            <a:r>
              <a:rPr lang="en-US" sz="7200" dirty="0">
                <a:solidFill>
                  <a:schemeClr val="tx1"/>
                </a:solidFill>
              </a:rPr>
              <a:t> </a:t>
            </a:r>
            <a:r>
              <a:rPr lang="en-US" sz="7200" dirty="0" err="1" smtClean="0">
                <a:solidFill>
                  <a:schemeClr val="tx1"/>
                </a:solidFill>
              </a:rPr>
              <a:t>trabekularizovan</a:t>
            </a:r>
            <a:r>
              <a:rPr lang="cs-CZ" sz="7200" dirty="0" smtClean="0">
                <a:solidFill>
                  <a:schemeClr val="tx1"/>
                </a:solidFill>
              </a:rPr>
              <a:t>á</a:t>
            </a:r>
            <a:r>
              <a:rPr lang="en-US" sz="7200" dirty="0" smtClean="0">
                <a:solidFill>
                  <a:schemeClr val="tx1"/>
                </a:solidFill>
              </a:rPr>
              <a:t> </a:t>
            </a:r>
            <a:r>
              <a:rPr lang="en-US" sz="7200" dirty="0">
                <a:solidFill>
                  <a:schemeClr val="tx1"/>
                </a:solidFill>
              </a:rPr>
              <a:t>a </a:t>
            </a:r>
            <a:r>
              <a:rPr lang="en-US" sz="7200" dirty="0" err="1">
                <a:solidFill>
                  <a:schemeClr val="tx1"/>
                </a:solidFill>
              </a:rPr>
              <a:t>anatomicky</a:t>
            </a:r>
            <a:r>
              <a:rPr lang="en-US" sz="7200" dirty="0">
                <a:solidFill>
                  <a:schemeClr val="tx1"/>
                </a:solidFill>
              </a:rPr>
              <a:t> </a:t>
            </a:r>
            <a:r>
              <a:rPr lang="en-US" sz="7200" dirty="0" err="1">
                <a:solidFill>
                  <a:schemeClr val="tx1"/>
                </a:solidFill>
              </a:rPr>
              <a:t>složité</a:t>
            </a:r>
            <a:r>
              <a:rPr lang="en-US" sz="7200" dirty="0">
                <a:solidFill>
                  <a:schemeClr val="tx1"/>
                </a:solidFill>
              </a:rPr>
              <a:t> </a:t>
            </a:r>
            <a:r>
              <a:rPr lang="cs-CZ" sz="7200" dirty="0" smtClean="0">
                <a:solidFill>
                  <a:schemeClr val="tx1"/>
                </a:solidFill>
              </a:rPr>
              <a:t>LK</a:t>
            </a:r>
            <a:endParaRPr lang="cs-CZ" sz="7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72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7200" b="1" dirty="0" smtClean="0">
                <a:solidFill>
                  <a:schemeClr val="tx1"/>
                </a:solidFill>
              </a:rPr>
              <a:t>Limitace</a:t>
            </a:r>
            <a:r>
              <a:rPr lang="cs-CZ" sz="7200" dirty="0" smtClean="0">
                <a:solidFill>
                  <a:schemeClr val="tx1"/>
                </a:solidFill>
              </a:rPr>
              <a:t> - k</a:t>
            </a:r>
            <a:r>
              <a:rPr lang="en-US" sz="7200" dirty="0" err="1" smtClean="0">
                <a:solidFill>
                  <a:schemeClr val="tx1"/>
                </a:solidFill>
              </a:rPr>
              <a:t>onstatní</a:t>
            </a:r>
            <a:r>
              <a:rPr lang="en-US" sz="7200" dirty="0" smtClean="0">
                <a:solidFill>
                  <a:schemeClr val="tx1"/>
                </a:solidFill>
              </a:rPr>
              <a:t> </a:t>
            </a:r>
            <a:r>
              <a:rPr lang="en-US" sz="7200" dirty="0" err="1">
                <a:solidFill>
                  <a:schemeClr val="tx1"/>
                </a:solidFill>
              </a:rPr>
              <a:t>magnetické</a:t>
            </a:r>
            <a:r>
              <a:rPr lang="en-US" sz="7200" dirty="0">
                <a:solidFill>
                  <a:schemeClr val="tx1"/>
                </a:solidFill>
              </a:rPr>
              <a:t> </a:t>
            </a:r>
            <a:r>
              <a:rPr lang="en-US" sz="7200" dirty="0" smtClean="0">
                <a:solidFill>
                  <a:schemeClr val="tx1"/>
                </a:solidFill>
              </a:rPr>
              <a:t>pole</a:t>
            </a:r>
            <a:r>
              <a:rPr lang="cs-CZ" sz="7200" dirty="0" smtClean="0">
                <a:solidFill>
                  <a:schemeClr val="tx1"/>
                </a:solidFill>
              </a:rPr>
              <a:t>, </a:t>
            </a:r>
            <a:r>
              <a:rPr lang="en-US" sz="7200" dirty="0" err="1" smtClean="0">
                <a:solidFill>
                  <a:schemeClr val="tx1"/>
                </a:solidFill>
              </a:rPr>
              <a:t>neměnný</a:t>
            </a:r>
            <a:r>
              <a:rPr lang="en-US" sz="7200" dirty="0" smtClean="0">
                <a:solidFill>
                  <a:schemeClr val="tx1"/>
                </a:solidFill>
              </a:rPr>
              <a:t> </a:t>
            </a:r>
            <a:r>
              <a:rPr lang="en-US" sz="7200" dirty="0" err="1">
                <a:solidFill>
                  <a:schemeClr val="tx1"/>
                </a:solidFill>
              </a:rPr>
              <a:t>přítlak</a:t>
            </a:r>
            <a:r>
              <a:rPr lang="en-US" sz="7200" dirty="0">
                <a:solidFill>
                  <a:schemeClr val="tx1"/>
                </a:solidFill>
              </a:rPr>
              <a:t> </a:t>
            </a:r>
            <a:r>
              <a:rPr lang="en-US" sz="7200" dirty="0" err="1">
                <a:solidFill>
                  <a:schemeClr val="tx1"/>
                </a:solidFill>
              </a:rPr>
              <a:t>katetru</a:t>
            </a:r>
            <a:r>
              <a:rPr lang="en-US" sz="7200" dirty="0">
                <a:solidFill>
                  <a:schemeClr val="tx1"/>
                </a:solidFill>
              </a:rPr>
              <a:t> </a:t>
            </a:r>
            <a:endParaRPr lang="cs-CZ" sz="7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7200" dirty="0"/>
              <a:t> </a:t>
            </a:r>
            <a:r>
              <a:rPr lang="cs-CZ" sz="7200" dirty="0" smtClean="0"/>
              <a:t>             </a:t>
            </a:r>
          </a:p>
          <a:p>
            <a:pPr lvl="1" fontAlgn="base"/>
            <a:endParaRPr lang="cs-CZ" dirty="0"/>
          </a:p>
          <a:p>
            <a:pPr lvl="1" fontAlgn="base"/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93" y="5631583"/>
            <a:ext cx="3686175" cy="781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300" y="4609931"/>
            <a:ext cx="1944216" cy="17713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40" y="209340"/>
            <a:ext cx="3137133" cy="20562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683569" y="633517"/>
            <a:ext cx="4896544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tx2">
                    <a:lumMod val="75000"/>
                  </a:schemeClr>
                </a:solidFill>
              </a:rPr>
              <a:t>Princip</a:t>
            </a:r>
            <a:r>
              <a:rPr lang="cs-CZ" b="1" dirty="0">
                <a:solidFill>
                  <a:schemeClr val="tx2">
                    <a:lumMod val="75000"/>
                  </a:schemeClr>
                </a:solidFill>
              </a:rPr>
              <a:t> RMN (</a:t>
            </a:r>
            <a:r>
              <a:rPr lang="cs-CZ" b="1" dirty="0" err="1">
                <a:solidFill>
                  <a:schemeClr val="tx2">
                    <a:lumMod val="75000"/>
                  </a:schemeClr>
                </a:solidFill>
              </a:rPr>
              <a:t>Remote</a:t>
            </a:r>
            <a:r>
              <a:rPr lang="cs-CZ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tx2">
                    <a:lumMod val="75000"/>
                  </a:schemeClr>
                </a:solidFill>
              </a:rPr>
              <a:t>Magnetic</a:t>
            </a:r>
            <a:r>
              <a:rPr lang="cs-CZ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b="1" dirty="0" err="1">
                <a:solidFill>
                  <a:schemeClr val="tx2">
                    <a:lumMod val="75000"/>
                  </a:schemeClr>
                </a:solidFill>
              </a:rPr>
              <a:t>Navigation</a:t>
            </a:r>
            <a:r>
              <a:rPr lang="cs-CZ" b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868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65228" y="260648"/>
            <a:ext cx="5819705" cy="936104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cs-CZ" sz="3200" b="1" dirty="0" smtClean="0">
                <a:solidFill>
                  <a:schemeClr val="tx1"/>
                </a:solidFill>
              </a:rPr>
              <a:t>Metodika experimentu </a:t>
            </a:r>
            <a:endParaRPr lang="cs-CZ" sz="32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412776"/>
            <a:ext cx="7462946" cy="522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5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908720"/>
            <a:ext cx="8388932" cy="5112568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ClrTx/>
              <a:buNone/>
            </a:pPr>
            <a:r>
              <a:rPr lang="cs-CZ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2400" dirty="0">
                <a:solidFill>
                  <a:schemeClr val="tx2">
                    <a:lumMod val="75000"/>
                  </a:schemeClr>
                </a:solidFill>
              </a:rPr>
              <a:t>Příprava a průběh ablačního </a:t>
            </a:r>
            <a:r>
              <a:rPr lang="cs-CZ" sz="2400" dirty="0" smtClean="0">
                <a:solidFill>
                  <a:schemeClr val="tx2">
                    <a:lumMod val="75000"/>
                  </a:schemeClr>
                </a:solidFill>
              </a:rPr>
              <a:t>výkonu</a:t>
            </a:r>
          </a:p>
          <a:p>
            <a:pPr marL="0" indent="0">
              <a:buClrTx/>
              <a:buNone/>
            </a:pPr>
            <a:endParaRPr lang="cs-CZ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ClrTx/>
            </a:pPr>
            <a:r>
              <a:rPr lang="cs-CZ" sz="2000" dirty="0" smtClean="0">
                <a:solidFill>
                  <a:schemeClr val="tx1"/>
                </a:solidFill>
              </a:rPr>
              <a:t>Protokol experimentu schválen </a:t>
            </a:r>
            <a:r>
              <a:rPr lang="cs-CZ" sz="2000" dirty="0">
                <a:solidFill>
                  <a:schemeClr val="tx1"/>
                </a:solidFill>
              </a:rPr>
              <a:t>Etickou komisí Veterinární a farmaceutické Univerzity (VFU) v Brně. </a:t>
            </a:r>
            <a:endParaRPr lang="cs-CZ" sz="2000" dirty="0" smtClean="0">
              <a:solidFill>
                <a:schemeClr val="tx1"/>
              </a:solidFill>
            </a:endParaRPr>
          </a:p>
          <a:p>
            <a:pPr>
              <a:buClrTx/>
            </a:pPr>
            <a:r>
              <a:rPr lang="cs-CZ" sz="2000" dirty="0" smtClean="0">
                <a:solidFill>
                  <a:schemeClr val="tx1"/>
                </a:solidFill>
              </a:rPr>
              <a:t>Všechny </a:t>
            </a:r>
            <a:r>
              <a:rPr lang="cs-CZ" sz="2000" dirty="0">
                <a:solidFill>
                  <a:schemeClr val="tx1"/>
                </a:solidFill>
              </a:rPr>
              <a:t>postupy na zvířatech byly prováděny v souladu s pokyny směrnice 2010/63/EU. </a:t>
            </a:r>
          </a:p>
          <a:p>
            <a:pPr>
              <a:buClrTx/>
            </a:pPr>
            <a:r>
              <a:rPr lang="cs-CZ" sz="2000" dirty="0">
                <a:solidFill>
                  <a:schemeClr val="tx1"/>
                </a:solidFill>
              </a:rPr>
              <a:t>Za zvířecí model bylo vybráno prase domácí vzhledem k podobnosti prasečího srdce s lidským, co se týká velikosti a anatomické struktury  </a:t>
            </a:r>
          </a:p>
          <a:p>
            <a:pPr>
              <a:buClrTx/>
            </a:pPr>
            <a:r>
              <a:rPr lang="cs-CZ" sz="2000" dirty="0">
                <a:solidFill>
                  <a:schemeClr val="tx1"/>
                </a:solidFill>
              </a:rPr>
              <a:t>Intervenční část pokusu byla provedena v Animálním centru ICRC </a:t>
            </a:r>
            <a:r>
              <a:rPr lang="cs-CZ" sz="2000" dirty="0" smtClean="0">
                <a:solidFill>
                  <a:schemeClr val="tx1"/>
                </a:solidFill>
              </a:rPr>
              <a:t>v</a:t>
            </a:r>
            <a:r>
              <a:rPr lang="cs-CZ" sz="2000" dirty="0">
                <a:solidFill>
                  <a:schemeClr val="tx1"/>
                </a:solidFill>
              </a:rPr>
              <a:t> prostorách VFU v Brně na katetrizačním elektrofyziologickém sále vybaveném systémem dálkové magnetické navigace </a:t>
            </a:r>
            <a:r>
              <a:rPr lang="en-GB" sz="2000" dirty="0">
                <a:solidFill>
                  <a:schemeClr val="tx1"/>
                </a:solidFill>
              </a:rPr>
              <a:t>Niobe ES (</a:t>
            </a:r>
            <a:r>
              <a:rPr lang="en-GB" sz="2000" dirty="0" err="1">
                <a:solidFill>
                  <a:schemeClr val="tx1"/>
                </a:solidFill>
              </a:rPr>
              <a:t>Stereotaxis</a:t>
            </a:r>
            <a:r>
              <a:rPr lang="en-GB" sz="2000" dirty="0">
                <a:solidFill>
                  <a:schemeClr val="tx1"/>
                </a:solidFill>
              </a:rPr>
              <a:t>, Inc., St. Louis, MO), </a:t>
            </a:r>
            <a:r>
              <a:rPr lang="en-GB" sz="2000" dirty="0" err="1">
                <a:solidFill>
                  <a:schemeClr val="tx1"/>
                </a:solidFill>
              </a:rPr>
              <a:t>angiolinkou</a:t>
            </a:r>
            <a:r>
              <a:rPr lang="en-GB" sz="2000" dirty="0">
                <a:solidFill>
                  <a:schemeClr val="tx1"/>
                </a:solidFill>
              </a:rPr>
              <a:t> Siemens, 3D EAM </a:t>
            </a:r>
            <a:r>
              <a:rPr lang="en-GB" sz="2000" dirty="0" err="1">
                <a:solidFill>
                  <a:schemeClr val="tx1"/>
                </a:solidFill>
              </a:rPr>
              <a:t>systémem</a:t>
            </a:r>
            <a:r>
              <a:rPr lang="en-GB" sz="2000" dirty="0">
                <a:solidFill>
                  <a:schemeClr val="tx1"/>
                </a:solidFill>
              </a:rPr>
              <a:t> CARTO a </a:t>
            </a:r>
            <a:r>
              <a:rPr lang="en-GB" sz="2000" dirty="0" err="1">
                <a:solidFill>
                  <a:schemeClr val="tx1"/>
                </a:solidFill>
              </a:rPr>
              <a:t>monitorovacím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zařízením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Pruca</a:t>
            </a:r>
            <a:r>
              <a:rPr lang="en-GB" sz="2000" dirty="0">
                <a:solidFill>
                  <a:schemeClr val="tx1"/>
                </a:solidFill>
              </a:rPr>
              <a:t>.  </a:t>
            </a:r>
            <a:endParaRPr lang="cs-CZ" sz="2000" dirty="0">
              <a:solidFill>
                <a:schemeClr val="tx1"/>
              </a:solidFill>
            </a:endParaRPr>
          </a:p>
          <a:p>
            <a:pPr>
              <a:buClrTx/>
            </a:pP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827584" y="6097687"/>
            <a:ext cx="78867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Crick SJ, </a:t>
            </a:r>
            <a:r>
              <a:rPr lang="cs-CZ" sz="10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Sheppard</a:t>
            </a:r>
            <a:r>
              <a:rPr lang="cs-CZ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MN, Ho SY, </a:t>
            </a:r>
            <a:r>
              <a:rPr lang="cs-CZ" sz="10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Gebstein</a:t>
            </a:r>
            <a:r>
              <a:rPr lang="cs-CZ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L, Anderson RH. Anatomy </a:t>
            </a:r>
            <a:r>
              <a:rPr lang="cs-CZ" sz="10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of</a:t>
            </a:r>
            <a:r>
              <a:rPr lang="cs-CZ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0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cs-CZ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0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pig</a:t>
            </a:r>
            <a:r>
              <a:rPr lang="cs-CZ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0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heart</a:t>
            </a:r>
            <a:r>
              <a:rPr lang="cs-CZ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cs-CZ" sz="10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comparisons</a:t>
            </a:r>
            <a:r>
              <a:rPr lang="cs-CZ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0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with</a:t>
            </a:r>
            <a:r>
              <a:rPr lang="cs-CZ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0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normal</a:t>
            </a:r>
            <a:r>
              <a:rPr lang="cs-CZ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0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human</a:t>
            </a:r>
            <a:r>
              <a:rPr lang="cs-CZ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0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cardiac</a:t>
            </a:r>
            <a:r>
              <a:rPr lang="cs-CZ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0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structure</a:t>
            </a:r>
            <a:r>
              <a:rPr lang="cs-CZ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cs-CZ" sz="1050" i="1" dirty="0">
                <a:latin typeface="Times New Roman" panose="02020603050405020304" pitchFamily="18" charset="0"/>
                <a:ea typeface="Calibri" panose="020F0502020204030204" pitchFamily="34" charset="0"/>
              </a:rPr>
              <a:t>J </a:t>
            </a:r>
            <a:r>
              <a:rPr lang="cs-CZ" sz="105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Anat</a:t>
            </a:r>
            <a:r>
              <a:rPr lang="cs-CZ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. 1998;193 ( </a:t>
            </a:r>
            <a:r>
              <a:rPr lang="cs-CZ" sz="10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Pt</a:t>
            </a:r>
            <a:r>
              <a:rPr lang="cs-CZ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1)(</a:t>
            </a:r>
            <a:r>
              <a:rPr lang="cs-CZ" sz="10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Pt</a:t>
            </a:r>
            <a:r>
              <a:rPr lang="cs-CZ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1):105-119. doi:10.1046/j.1469-7580.1998.19310105.x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321398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7894" y="908720"/>
            <a:ext cx="8360569" cy="5760640"/>
          </a:xfrm>
          <a:ln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>
              <a:buClrTx/>
            </a:pPr>
            <a:r>
              <a:rPr lang="cs-CZ" sz="2600" dirty="0" smtClean="0">
                <a:solidFill>
                  <a:schemeClr val="tx1"/>
                </a:solidFill>
              </a:rPr>
              <a:t>10 </a:t>
            </a:r>
            <a:r>
              <a:rPr lang="cs-CZ" sz="2600" dirty="0">
                <a:solidFill>
                  <a:schemeClr val="tx1"/>
                </a:solidFill>
              </a:rPr>
              <a:t>prasat, stáří 6 měsíců, váha 50-60kg, rozděleno do 5 skupin á 2ks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r>
              <a:rPr lang="cs-CZ" sz="2000" dirty="0" smtClean="0">
                <a:solidFill>
                  <a:schemeClr val="tx1"/>
                </a:solidFill>
              </a:rPr>
              <a:t>CA</a:t>
            </a:r>
            <a:r>
              <a:rPr lang="cs-CZ" sz="2000" dirty="0">
                <a:solidFill>
                  <a:schemeClr val="tx1"/>
                </a:solidFill>
              </a:rPr>
              <a:t>, OTI, UPV, invazivní monitorace TK, SaO2, </a:t>
            </a:r>
            <a:r>
              <a:rPr lang="cs-CZ" sz="2000" dirty="0" err="1">
                <a:solidFill>
                  <a:schemeClr val="tx1"/>
                </a:solidFill>
              </a:rPr>
              <a:t>kont.EKG</a:t>
            </a:r>
            <a:r>
              <a:rPr lang="cs-CZ" sz="2000" dirty="0">
                <a:solidFill>
                  <a:schemeClr val="tx1"/>
                </a:solidFill>
              </a:rPr>
              <a:t>, </a:t>
            </a:r>
            <a:r>
              <a:rPr lang="cs-CZ" sz="2000" dirty="0" err="1">
                <a:solidFill>
                  <a:schemeClr val="tx1"/>
                </a:solidFill>
              </a:rPr>
              <a:t>heparinizace</a:t>
            </a:r>
            <a:r>
              <a:rPr lang="cs-CZ" sz="2000" dirty="0">
                <a:solidFill>
                  <a:schemeClr val="tx1"/>
                </a:solidFill>
              </a:rPr>
              <a:t>..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</a:rPr>
              <a:t>Cévní přístup: v. </a:t>
            </a:r>
            <a:r>
              <a:rPr lang="cs-CZ" sz="2000" dirty="0" err="1">
                <a:solidFill>
                  <a:schemeClr val="tx1"/>
                </a:solidFill>
              </a:rPr>
              <a:t>femoralis</a:t>
            </a:r>
            <a:r>
              <a:rPr lang="cs-CZ" sz="2000" dirty="0">
                <a:solidFill>
                  <a:schemeClr val="tx1"/>
                </a:solidFill>
              </a:rPr>
              <a:t> - 8F </a:t>
            </a:r>
            <a:r>
              <a:rPr lang="cs-CZ" sz="2000" dirty="0" err="1">
                <a:solidFill>
                  <a:schemeClr val="tx1"/>
                </a:solidFill>
              </a:rPr>
              <a:t>sheath</a:t>
            </a:r>
            <a:r>
              <a:rPr lang="cs-CZ" sz="2000" dirty="0">
                <a:solidFill>
                  <a:schemeClr val="tx1"/>
                </a:solidFill>
              </a:rPr>
              <a:t>, a. </a:t>
            </a:r>
            <a:r>
              <a:rPr lang="cs-CZ" sz="2000" dirty="0" err="1">
                <a:solidFill>
                  <a:schemeClr val="tx1"/>
                </a:solidFill>
              </a:rPr>
              <a:t>femoralis</a:t>
            </a:r>
            <a:r>
              <a:rPr lang="cs-CZ" sz="2000" dirty="0">
                <a:solidFill>
                  <a:schemeClr val="tx1"/>
                </a:solidFill>
              </a:rPr>
              <a:t> - 8.5F </a:t>
            </a:r>
            <a:r>
              <a:rPr lang="cs-CZ" sz="2000" dirty="0" err="1">
                <a:solidFill>
                  <a:schemeClr val="tx1"/>
                </a:solidFill>
              </a:rPr>
              <a:t>sheath</a:t>
            </a:r>
            <a:r>
              <a:rPr lang="cs-CZ" sz="2000" dirty="0">
                <a:solidFill>
                  <a:schemeClr val="tx1"/>
                </a:solidFill>
              </a:rPr>
              <a:t> (</a:t>
            </a:r>
            <a:r>
              <a:rPr lang="cs-CZ" sz="2000" dirty="0" err="1">
                <a:solidFill>
                  <a:schemeClr val="tx1"/>
                </a:solidFill>
              </a:rPr>
              <a:t>Agilis</a:t>
            </a:r>
            <a:r>
              <a:rPr lang="cs-CZ" sz="2000" dirty="0">
                <a:solidFill>
                  <a:schemeClr val="tx1"/>
                </a:solidFill>
              </a:rPr>
              <a:t> NXT, </a:t>
            </a:r>
            <a:r>
              <a:rPr lang="cs-CZ" sz="2000" dirty="0" smtClean="0">
                <a:solidFill>
                  <a:schemeClr val="tx1"/>
                </a:solidFill>
              </a:rPr>
              <a:t>SJM, </a:t>
            </a:r>
            <a:r>
              <a:rPr lang="cs-CZ" sz="2000" dirty="0">
                <a:solidFill>
                  <a:schemeClr val="tx1"/>
                </a:solidFill>
              </a:rPr>
              <a:t>USA)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r>
              <a:rPr lang="cs-CZ" sz="2000" dirty="0" err="1">
                <a:solidFill>
                  <a:schemeClr val="tx1"/>
                </a:solidFill>
              </a:rPr>
              <a:t>Sheath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Agilis</a:t>
            </a:r>
            <a:r>
              <a:rPr lang="cs-CZ" sz="2000" dirty="0">
                <a:solidFill>
                  <a:schemeClr val="tx1"/>
                </a:solidFill>
              </a:rPr>
              <a:t> retrográdně </a:t>
            </a:r>
            <a:r>
              <a:rPr lang="cs-CZ" sz="2000" dirty="0" err="1">
                <a:solidFill>
                  <a:schemeClr val="tx1"/>
                </a:solidFill>
              </a:rPr>
              <a:t>overwire</a:t>
            </a:r>
            <a:r>
              <a:rPr lang="cs-CZ" sz="2000" dirty="0">
                <a:solidFill>
                  <a:schemeClr val="tx1"/>
                </a:solidFill>
              </a:rPr>
              <a:t> technikou do LK, via IVC diagnostický </a:t>
            </a:r>
            <a:r>
              <a:rPr lang="cs-CZ" sz="2000" dirty="0" err="1">
                <a:solidFill>
                  <a:schemeClr val="tx1"/>
                </a:solidFill>
              </a:rPr>
              <a:t>kvadrupolární</a:t>
            </a:r>
            <a:r>
              <a:rPr lang="cs-CZ" sz="2000" dirty="0">
                <a:solidFill>
                  <a:schemeClr val="tx1"/>
                </a:solidFill>
              </a:rPr>
              <a:t> katetr </a:t>
            </a:r>
            <a:r>
              <a:rPr lang="cs-CZ" sz="2000" dirty="0" smtClean="0">
                <a:solidFill>
                  <a:schemeClr val="tx1"/>
                </a:solidFill>
              </a:rPr>
              <a:t>do hrotu PK</a:t>
            </a:r>
            <a:endParaRPr lang="cs-CZ" sz="2600" dirty="0" smtClean="0">
              <a:solidFill>
                <a:schemeClr val="tx1"/>
              </a:solidFill>
            </a:endParaRPr>
          </a:p>
          <a:p>
            <a:pPr>
              <a:buClrTx/>
            </a:pPr>
            <a:r>
              <a:rPr lang="en-US" sz="2600" dirty="0" smtClean="0">
                <a:solidFill>
                  <a:schemeClr val="tx1"/>
                </a:solidFill>
              </a:rPr>
              <a:t>3D </a:t>
            </a:r>
            <a:r>
              <a:rPr lang="cs-CZ" sz="2600" dirty="0" smtClean="0">
                <a:solidFill>
                  <a:schemeClr val="tx1"/>
                </a:solidFill>
              </a:rPr>
              <a:t>CARTO </a:t>
            </a:r>
            <a:r>
              <a:rPr lang="en-US" sz="2600" dirty="0" smtClean="0">
                <a:solidFill>
                  <a:schemeClr val="tx1"/>
                </a:solidFill>
              </a:rPr>
              <a:t>model </a:t>
            </a:r>
            <a:r>
              <a:rPr lang="cs-CZ" sz="2600" dirty="0">
                <a:solidFill>
                  <a:schemeClr val="tx1"/>
                </a:solidFill>
              </a:rPr>
              <a:t>LK pro </a:t>
            </a:r>
            <a:r>
              <a:rPr lang="en-US" sz="2600" dirty="0" err="1">
                <a:solidFill>
                  <a:schemeClr val="tx1"/>
                </a:solidFill>
              </a:rPr>
              <a:t>usnadnění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navigace</a:t>
            </a:r>
            <a:r>
              <a:rPr lang="en-US" sz="2600" dirty="0">
                <a:solidFill>
                  <a:schemeClr val="tx1"/>
                </a:solidFill>
              </a:rPr>
              <a:t> a </a:t>
            </a:r>
            <a:r>
              <a:rPr lang="en-US" sz="2600" dirty="0" err="1">
                <a:solidFill>
                  <a:schemeClr val="tx1"/>
                </a:solidFill>
              </a:rPr>
              <a:t>lokalizace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ablačních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lézí</a:t>
            </a:r>
            <a:endParaRPr lang="cs-CZ" sz="2600" dirty="0" smtClean="0">
              <a:solidFill>
                <a:schemeClr val="tx1"/>
              </a:solidFill>
            </a:endParaRPr>
          </a:p>
          <a:p>
            <a:pPr>
              <a:buClrTx/>
            </a:pPr>
            <a:r>
              <a:rPr lang="cs-CZ" sz="2600" dirty="0" smtClean="0">
                <a:solidFill>
                  <a:schemeClr val="tx1"/>
                </a:solidFill>
              </a:rPr>
              <a:t>Parametry </a:t>
            </a:r>
            <a:r>
              <a:rPr lang="cs-CZ" sz="2600" dirty="0">
                <a:solidFill>
                  <a:schemeClr val="tx1"/>
                </a:solidFill>
              </a:rPr>
              <a:t>ablace </a:t>
            </a:r>
            <a:r>
              <a:rPr lang="cs-CZ" sz="2600" dirty="0" smtClean="0">
                <a:solidFill>
                  <a:schemeClr val="tx1"/>
                </a:solidFill>
              </a:rPr>
              <a:t>(</a:t>
            </a:r>
            <a:r>
              <a:rPr lang="cs-CZ" sz="2600" dirty="0">
                <a:solidFill>
                  <a:schemeClr val="tx1"/>
                </a:solidFill>
              </a:rPr>
              <a:t>výkon 40W, doba aplikace 60s, proplach katetru 20ml/min</a:t>
            </a:r>
            <a:r>
              <a:rPr lang="cs-CZ" sz="2600" dirty="0" smtClean="0">
                <a:solidFill>
                  <a:schemeClr val="tx1"/>
                </a:solidFill>
              </a:rPr>
              <a:t>) identické pro všechny skupiny, MAN-5G </a:t>
            </a:r>
            <a:r>
              <a:rPr lang="cs-CZ" sz="2600" dirty="0">
                <a:solidFill>
                  <a:schemeClr val="tx1"/>
                </a:solidFill>
              </a:rPr>
              <a:t>až MAN-20G </a:t>
            </a:r>
            <a:r>
              <a:rPr lang="cs-CZ" sz="2600" dirty="0" smtClean="0">
                <a:solidFill>
                  <a:schemeClr val="tx1"/>
                </a:solidFill>
              </a:rPr>
              <a:t> </a:t>
            </a:r>
            <a:r>
              <a:rPr lang="cs-CZ" sz="2600" dirty="0">
                <a:solidFill>
                  <a:schemeClr val="tx1"/>
                </a:solidFill>
              </a:rPr>
              <a:t>proměnná hodnota </a:t>
            </a:r>
            <a:r>
              <a:rPr lang="cs-CZ" sz="2600" dirty="0" smtClean="0">
                <a:solidFill>
                  <a:schemeClr val="tx1"/>
                </a:solidFill>
              </a:rPr>
              <a:t>přítlaku (CF)</a:t>
            </a:r>
          </a:p>
          <a:p>
            <a:pPr>
              <a:buClrTx/>
            </a:pPr>
            <a:endParaRPr lang="cs-CZ" sz="2600" dirty="0" smtClean="0">
              <a:solidFill>
                <a:schemeClr val="tx1"/>
              </a:solidFill>
            </a:endParaRPr>
          </a:p>
          <a:p>
            <a:pPr>
              <a:buClrTx/>
            </a:pPr>
            <a:r>
              <a:rPr lang="cs-CZ" sz="2600" dirty="0" smtClean="0">
                <a:solidFill>
                  <a:schemeClr val="tx1"/>
                </a:solidFill>
              </a:rPr>
              <a:t>Ve </a:t>
            </a:r>
            <a:r>
              <a:rPr lang="cs-CZ" sz="2600" dirty="0">
                <a:solidFill>
                  <a:schemeClr val="tx1"/>
                </a:solidFill>
              </a:rPr>
              <a:t>všech skupinách provedena stejná sekvence ablačních lézí pomocí radiofrekvenční energie v předem definovaných oblastech </a:t>
            </a:r>
            <a:r>
              <a:rPr lang="cs-CZ" sz="2600" dirty="0" smtClean="0">
                <a:solidFill>
                  <a:schemeClr val="tx1"/>
                </a:solidFill>
              </a:rPr>
              <a:t>LK</a:t>
            </a:r>
          </a:p>
          <a:p>
            <a:pPr marL="457200" lvl="1" indent="0">
              <a:buClrTx/>
              <a:buNone/>
            </a:pPr>
            <a:endParaRPr lang="cs-CZ" sz="2300" b="1" dirty="0" smtClean="0">
              <a:solidFill>
                <a:schemeClr val="tx1"/>
              </a:solidFill>
            </a:endParaRPr>
          </a:p>
          <a:p>
            <a:pPr marL="457200" lvl="1" indent="0">
              <a:buClrTx/>
              <a:buNone/>
            </a:pPr>
            <a:r>
              <a:rPr lang="cs-CZ" sz="2600" b="1" dirty="0" smtClean="0">
                <a:solidFill>
                  <a:schemeClr val="tx1"/>
                </a:solidFill>
              </a:rPr>
              <a:t>8 lézí</a:t>
            </a:r>
            <a:r>
              <a:rPr lang="cs-CZ" sz="2300" b="1" dirty="0" smtClean="0">
                <a:solidFill>
                  <a:schemeClr val="tx1"/>
                </a:solidFill>
              </a:rPr>
              <a:t> (</a:t>
            </a:r>
            <a:r>
              <a:rPr lang="cs-CZ" sz="2300" dirty="0" smtClean="0">
                <a:solidFill>
                  <a:schemeClr val="tx1"/>
                </a:solidFill>
              </a:rPr>
              <a:t>2x IVS,PS,LS,DS na </a:t>
            </a:r>
            <a:r>
              <a:rPr lang="cs-CZ" sz="2300" dirty="0">
                <a:solidFill>
                  <a:schemeClr val="tx1"/>
                </a:solidFill>
              </a:rPr>
              <a:t>hranici </a:t>
            </a:r>
            <a:endParaRPr lang="cs-CZ" sz="2300" dirty="0" smtClean="0">
              <a:solidFill>
                <a:schemeClr val="tx1"/>
              </a:solidFill>
            </a:endParaRPr>
          </a:p>
          <a:p>
            <a:pPr marL="457200" lvl="1" indent="0">
              <a:buClrTx/>
              <a:buNone/>
            </a:pPr>
            <a:r>
              <a:rPr lang="cs-CZ" sz="2300" dirty="0" smtClean="0">
                <a:solidFill>
                  <a:schemeClr val="tx1"/>
                </a:solidFill>
              </a:rPr>
              <a:t>střední/apikální a  bazální/střední </a:t>
            </a:r>
            <a:r>
              <a:rPr lang="cs-CZ" sz="2300" dirty="0">
                <a:solidFill>
                  <a:schemeClr val="tx1"/>
                </a:solidFill>
              </a:rPr>
              <a:t>části </a:t>
            </a:r>
            <a:r>
              <a:rPr lang="cs-CZ" sz="2300" dirty="0" smtClean="0">
                <a:solidFill>
                  <a:schemeClr val="tx1"/>
                </a:solidFill>
              </a:rPr>
              <a:t>LK)</a:t>
            </a:r>
            <a:endParaRPr lang="cs-CZ" sz="2300" dirty="0">
              <a:solidFill>
                <a:schemeClr val="tx1"/>
              </a:solidFill>
            </a:endParaRPr>
          </a:p>
          <a:p>
            <a:endParaRPr lang="cs-CZ" sz="1800" dirty="0"/>
          </a:p>
          <a:p>
            <a:pPr lvl="2"/>
            <a:endParaRPr lang="cs-CZ" dirty="0"/>
          </a:p>
          <a:p>
            <a:pPr marL="342900" lvl="1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387895" y="332656"/>
            <a:ext cx="2952328" cy="36004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</a:rPr>
              <a:t> </a:t>
            </a:r>
            <a:r>
              <a:rPr lang="cs-CZ" sz="2400" b="1" dirty="0" smtClean="0">
                <a:solidFill>
                  <a:schemeClr val="tx2">
                    <a:lumMod val="75000"/>
                  </a:schemeClr>
                </a:solidFill>
              </a:rPr>
              <a:t>Průběh výkonu</a:t>
            </a:r>
            <a:endParaRPr lang="cs-CZ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lc="http://schemas.openxmlformats.org/drawingml/2006/lockedCanvas" xmlns:a16="http://schemas.microsoft.com/office/drawing/2014/main" xmlns:w16se="http://schemas.microsoft.com/office/word/2015/wordml/symex" xmlns:w16cid="http://schemas.microsoft.com/office/word/2016/wordml/cid" xmlns:w="http://schemas.openxmlformats.org/wordprocessingml/2006/main" xmlns:w10="urn:schemas-microsoft-com:office:word" xmlns:v="urn:schemas-microsoft-com:vml" xmlns:o="urn:schemas-microsoft-com:office:office" xmlns:am3d="http://schemas.microsoft.com/office/drawing/2017/model3d" xmlns:aink="http://schemas.microsoft.com/office/drawing/2016/ink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="" xmlns:arto="http://schemas.microsoft.com/office/word/2006/arto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23888886-AD21-4125-87AF-FAD62AC2F755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155704" y="4797152"/>
            <a:ext cx="3592759" cy="18722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00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77632869"/>
              </p:ext>
            </p:extLst>
          </p:nvPr>
        </p:nvGraphicFramePr>
        <p:xfrm>
          <a:off x="611560" y="548680"/>
          <a:ext cx="835334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Obdélník 6"/>
          <p:cNvSpPr/>
          <p:nvPr/>
        </p:nvSpPr>
        <p:spPr>
          <a:xfrm>
            <a:off x="755576" y="5949280"/>
            <a:ext cx="86882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buClrTx/>
            </a:pPr>
            <a:endParaRPr lang="cs-CZ" dirty="0"/>
          </a:p>
          <a:p>
            <a:pPr>
              <a:buClrTx/>
            </a:pPr>
            <a:r>
              <a:rPr lang="cs-CZ" sz="1600" dirty="0">
                <a:latin typeface="+mn-lt"/>
              </a:rPr>
              <a:t>Během každé aplikace RFA byly monitorovány parametry ablace (doba aplikace, výkon, teplota, impedance, přítomnost POP).  </a:t>
            </a:r>
          </a:p>
        </p:txBody>
      </p:sp>
    </p:spTree>
    <p:extLst>
      <p:ext uri="{BB962C8B-B14F-4D97-AF65-F5344CB8AC3E}">
        <p14:creationId xmlns:p14="http://schemas.microsoft.com/office/powerpoint/2010/main" val="364490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/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764704"/>
            <a:ext cx="8280920" cy="561662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>
                <a:solidFill>
                  <a:schemeClr val="tx2">
                    <a:lumMod val="75000"/>
                  </a:schemeClr>
                </a:solidFill>
              </a:rPr>
              <a:t> Příprava </a:t>
            </a:r>
            <a:r>
              <a:rPr lang="cs-CZ" sz="2400" dirty="0">
                <a:solidFill>
                  <a:schemeClr val="tx2">
                    <a:lumMod val="75000"/>
                  </a:schemeClr>
                </a:solidFill>
              </a:rPr>
              <a:t>orgánů, vyšetření 9.4T MR, měření </a:t>
            </a:r>
            <a:r>
              <a:rPr lang="cs-CZ" sz="2400" dirty="0" smtClean="0">
                <a:solidFill>
                  <a:schemeClr val="tx2">
                    <a:lumMod val="75000"/>
                  </a:schemeClr>
                </a:solidFill>
              </a:rPr>
              <a:t>lézí</a:t>
            </a:r>
          </a:p>
          <a:p>
            <a:pPr marL="0" indent="0">
              <a:buNone/>
            </a:pPr>
            <a:endParaRPr lang="cs-CZ" dirty="0" smtClean="0">
              <a:solidFill>
                <a:schemeClr val="tx1"/>
              </a:solidFill>
            </a:endParaRPr>
          </a:p>
          <a:p>
            <a:pPr>
              <a:buClrTx/>
            </a:pPr>
            <a:r>
              <a:rPr lang="cs-CZ" sz="1800" dirty="0">
                <a:solidFill>
                  <a:schemeClr val="tx1"/>
                </a:solidFill>
              </a:rPr>
              <a:t>Na konci experimentu zvířata v rámci anestezie usmrcena, provedena explantace srdce, </a:t>
            </a:r>
            <a:r>
              <a:rPr lang="cs-CZ" sz="1800" dirty="0" err="1">
                <a:solidFill>
                  <a:schemeClr val="tx1"/>
                </a:solidFill>
              </a:rPr>
              <a:t>perfúze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dirty="0" err="1">
                <a:solidFill>
                  <a:schemeClr val="tx1"/>
                </a:solidFill>
              </a:rPr>
              <a:t>kardioplegickým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dirty="0" smtClean="0">
                <a:solidFill>
                  <a:schemeClr val="tx1"/>
                </a:solidFill>
              </a:rPr>
              <a:t>roztokem</a:t>
            </a:r>
            <a:r>
              <a:rPr lang="cs-CZ" sz="1800" dirty="0">
                <a:solidFill>
                  <a:schemeClr val="tx1"/>
                </a:solidFill>
              </a:rPr>
              <a:t>, uskladnění v nádobách v roztoku 10% formaldehydu </a:t>
            </a:r>
          </a:p>
          <a:p>
            <a:pPr>
              <a:buClrTx/>
            </a:pPr>
            <a:r>
              <a:rPr lang="cs-CZ" sz="1800" dirty="0">
                <a:solidFill>
                  <a:schemeClr val="tx1"/>
                </a:solidFill>
              </a:rPr>
              <a:t>Vyšetření orgánů pomocí 9.4T MR v prostorách Akademie věd ČR v Brně</a:t>
            </a:r>
          </a:p>
          <a:p>
            <a:pPr>
              <a:buClrTx/>
            </a:pPr>
            <a:r>
              <a:rPr lang="cs-CZ" sz="1800" dirty="0" smtClean="0">
                <a:solidFill>
                  <a:schemeClr val="tx1"/>
                </a:solidFill>
              </a:rPr>
              <a:t>MR </a:t>
            </a:r>
            <a:r>
              <a:rPr lang="cs-CZ" sz="1800" dirty="0">
                <a:solidFill>
                  <a:schemeClr val="tx1"/>
                </a:solidFill>
              </a:rPr>
              <a:t>vyšetření byla provedena pomocí přístroje MR 9.4 T </a:t>
            </a:r>
            <a:r>
              <a:rPr lang="cs-CZ" sz="1800" dirty="0" err="1">
                <a:solidFill>
                  <a:schemeClr val="tx1"/>
                </a:solidFill>
              </a:rPr>
              <a:t>Bruker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dirty="0" err="1">
                <a:solidFill>
                  <a:schemeClr val="tx1"/>
                </a:solidFill>
              </a:rPr>
              <a:t>BioSpec</a:t>
            </a:r>
            <a:r>
              <a:rPr lang="cs-CZ" sz="1800" dirty="0">
                <a:solidFill>
                  <a:schemeClr val="tx1"/>
                </a:solidFill>
              </a:rPr>
              <a:t> 94/30USR</a:t>
            </a:r>
          </a:p>
          <a:p>
            <a:pPr>
              <a:buClrTx/>
            </a:pPr>
            <a:r>
              <a:rPr lang="cs-CZ" sz="1800" dirty="0">
                <a:solidFill>
                  <a:schemeClr val="tx1"/>
                </a:solidFill>
              </a:rPr>
              <a:t>Bylo provedeno vždy 50 </a:t>
            </a:r>
            <a:r>
              <a:rPr lang="cs-CZ" sz="1800" dirty="0" err="1">
                <a:solidFill>
                  <a:schemeClr val="tx1"/>
                </a:solidFill>
              </a:rPr>
              <a:t>skenů</a:t>
            </a:r>
            <a:r>
              <a:rPr lang="cs-CZ" sz="1800" dirty="0">
                <a:solidFill>
                  <a:schemeClr val="tx1"/>
                </a:solidFill>
              </a:rPr>
              <a:t> po 2.0mm vrstvách v dlouhé ose a následná rekonstrukce; jednotlivými řezy byla vyšetřena oblast srdce od apexu směrem k </a:t>
            </a:r>
            <a:r>
              <a:rPr lang="cs-CZ" sz="1800" dirty="0" err="1">
                <a:solidFill>
                  <a:schemeClr val="tx1"/>
                </a:solidFill>
              </a:rPr>
              <a:t>bazi</a:t>
            </a:r>
            <a:endParaRPr lang="cs-CZ" sz="1800" dirty="0">
              <a:solidFill>
                <a:schemeClr val="tx1"/>
              </a:solidFill>
            </a:endParaRPr>
          </a:p>
          <a:p>
            <a:pPr>
              <a:buClrTx/>
            </a:pPr>
            <a:r>
              <a:rPr lang="cs-CZ" sz="1800" dirty="0">
                <a:solidFill>
                  <a:schemeClr val="tx1"/>
                </a:solidFill>
              </a:rPr>
              <a:t>Takto získaná zdrojová obrazová dokumentace poskytla podklady pro vizualizaci ablačních lézí, jejich kvantifikaci a následné zpracování získaných dat</a:t>
            </a:r>
            <a:endParaRPr lang="cs-CZ" dirty="0">
              <a:solidFill>
                <a:schemeClr val="tx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753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933056"/>
            <a:ext cx="5616785" cy="2374169"/>
          </a:xfrm>
          <a:prstGeom prst="rect">
            <a:avLst/>
          </a:prstGeo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283968" y="193547"/>
            <a:ext cx="4682302" cy="350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Zástupný symbol pro obsah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23528" y="189479"/>
            <a:ext cx="3672409" cy="351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6037561" y="3933056"/>
            <a:ext cx="3025958" cy="230832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AutoNum type="alphaUcParenBoth"/>
            </a:pPr>
            <a:r>
              <a:rPr lang="cs-CZ" dirty="0" smtClean="0"/>
              <a:t>Příčný MR </a:t>
            </a:r>
            <a:r>
              <a:rPr lang="cs-CZ" dirty="0" err="1" smtClean="0"/>
              <a:t>scan</a:t>
            </a:r>
            <a:r>
              <a:rPr lang="cs-CZ" dirty="0" smtClean="0"/>
              <a:t> se zobrazením ablačních lézí</a:t>
            </a:r>
          </a:p>
          <a:p>
            <a:pPr marL="342900" indent="-342900">
              <a:buAutoNum type="alphaUcParenBoth"/>
            </a:pPr>
            <a:r>
              <a:rPr lang="cs-CZ" dirty="0" smtClean="0"/>
              <a:t>Příčný řez LK při sekci</a:t>
            </a:r>
          </a:p>
          <a:p>
            <a:endParaRPr lang="cs-CZ" dirty="0" smtClean="0"/>
          </a:p>
          <a:p>
            <a:r>
              <a:rPr lang="cs-CZ" dirty="0" smtClean="0"/>
              <a:t>(C,D)Histologické zobrazení lézí RMN </a:t>
            </a:r>
            <a:r>
              <a:rPr lang="cs-CZ" dirty="0" err="1" smtClean="0"/>
              <a:t>vs</a:t>
            </a:r>
            <a:r>
              <a:rPr lang="cs-CZ" dirty="0" smtClean="0"/>
              <a:t> MAN 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23528" y="189479"/>
            <a:ext cx="55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A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23528" y="3933056"/>
            <a:ext cx="55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355976" y="208024"/>
            <a:ext cx="55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B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131920" y="3933056"/>
            <a:ext cx="55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15742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396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6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83668" y="188640"/>
            <a:ext cx="5976664" cy="936104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cs-CZ" sz="3200" b="1" dirty="0" smtClean="0">
                <a:solidFill>
                  <a:schemeClr val="tx1"/>
                </a:solidFill>
              </a:rPr>
              <a:t> Výsledky</a:t>
            </a:r>
            <a:endParaRPr lang="cs-CZ" sz="3200" b="1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484784"/>
            <a:ext cx="8352928" cy="4968552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62500" lnSpcReduction="20000"/>
          </a:bodyPr>
          <a:lstStyle/>
          <a:p>
            <a:pPr>
              <a:buClrTx/>
            </a:pPr>
            <a:endParaRPr lang="cs-CZ" b="1" dirty="0" smtClean="0">
              <a:solidFill>
                <a:schemeClr val="tx1"/>
              </a:solidFill>
            </a:endParaRPr>
          </a:p>
          <a:p>
            <a:pPr>
              <a:buClrTx/>
            </a:pPr>
            <a:r>
              <a:rPr lang="cs-CZ" sz="3200" b="1" dirty="0" smtClean="0">
                <a:solidFill>
                  <a:schemeClr val="tx1"/>
                </a:solidFill>
              </a:rPr>
              <a:t>Hodnocené parametry</a:t>
            </a:r>
            <a:r>
              <a:rPr lang="cs-CZ" sz="3200" dirty="0" smtClean="0">
                <a:solidFill>
                  <a:schemeClr val="tx1"/>
                </a:solidFill>
              </a:rPr>
              <a:t>: 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r>
              <a:rPr lang="cs-CZ" sz="3200" dirty="0" smtClean="0">
                <a:solidFill>
                  <a:schemeClr val="tx1"/>
                </a:solidFill>
              </a:rPr>
              <a:t>Objem ablačních lézí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r>
              <a:rPr lang="cs-CZ" sz="3200" dirty="0" smtClean="0">
                <a:solidFill>
                  <a:schemeClr val="tx1"/>
                </a:solidFill>
              </a:rPr>
              <a:t>Hloubka ablačních lézí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r>
              <a:rPr lang="cs-CZ" sz="3200" dirty="0" err="1" smtClean="0">
                <a:solidFill>
                  <a:schemeClr val="tx1"/>
                </a:solidFill>
              </a:rPr>
              <a:t>Transmuralita</a:t>
            </a:r>
            <a:r>
              <a:rPr lang="cs-CZ" sz="3200" dirty="0" smtClean="0">
                <a:solidFill>
                  <a:schemeClr val="tx1"/>
                </a:solidFill>
              </a:rPr>
              <a:t> lézí ablačních lézí 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r>
              <a:rPr lang="cs-CZ" sz="3200" dirty="0" smtClean="0">
                <a:solidFill>
                  <a:schemeClr val="tx1"/>
                </a:solidFill>
              </a:rPr>
              <a:t>Ablační kompozitní index (ACI)</a:t>
            </a:r>
          </a:p>
          <a:p>
            <a:pPr marL="457200" lvl="1" indent="0">
              <a:buClrTx/>
              <a:buNone/>
            </a:pPr>
            <a:endParaRPr lang="cs-CZ" dirty="0" smtClean="0">
              <a:solidFill>
                <a:schemeClr val="tx1"/>
              </a:solidFill>
            </a:endParaRPr>
          </a:p>
          <a:p>
            <a:pPr>
              <a:buClrTx/>
            </a:pPr>
            <a:endParaRPr lang="cs-CZ" sz="1800" dirty="0">
              <a:solidFill>
                <a:schemeClr val="tx1"/>
              </a:solidFill>
            </a:endParaRPr>
          </a:p>
          <a:p>
            <a:pPr>
              <a:buClrTx/>
            </a:pPr>
            <a:r>
              <a:rPr lang="cs-CZ" sz="3200" b="1" dirty="0" smtClean="0">
                <a:solidFill>
                  <a:schemeClr val="tx1"/>
                </a:solidFill>
              </a:rPr>
              <a:t>Metody hodnocení: 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r>
              <a:rPr lang="cs-CZ" sz="3200" dirty="0" smtClean="0">
                <a:solidFill>
                  <a:schemeClr val="tx1"/>
                </a:solidFill>
              </a:rPr>
              <a:t>MRI 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r>
              <a:rPr lang="cs-CZ" sz="3200" dirty="0" smtClean="0">
                <a:solidFill>
                  <a:schemeClr val="tx1"/>
                </a:solidFill>
              </a:rPr>
              <a:t>Statistická analýza: 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r>
              <a:rPr lang="cs-CZ" sz="1800" dirty="0" smtClean="0">
                <a:solidFill>
                  <a:schemeClr val="tx1"/>
                </a:solidFill>
              </a:rPr>
              <a:t>adjustovaný </a:t>
            </a:r>
            <a:r>
              <a:rPr lang="cs-CZ" sz="1800" dirty="0">
                <a:solidFill>
                  <a:schemeClr val="tx1"/>
                </a:solidFill>
              </a:rPr>
              <a:t>F test s </a:t>
            </a:r>
            <a:r>
              <a:rPr lang="cs-CZ" sz="1800" dirty="0" err="1">
                <a:solidFill>
                  <a:schemeClr val="tx1"/>
                </a:solidFill>
              </a:rPr>
              <a:t>Kenward-Rogers</a:t>
            </a:r>
            <a:r>
              <a:rPr lang="cs-CZ" sz="1800" dirty="0">
                <a:solidFill>
                  <a:schemeClr val="tx1"/>
                </a:solidFill>
              </a:rPr>
              <a:t> adjustovanými stupni volnosti vhodný pro malé typy souborů, post-hoc test (vícerozměrné testování) s užitím </a:t>
            </a:r>
            <a:r>
              <a:rPr lang="cs-CZ" sz="1800" dirty="0" err="1">
                <a:solidFill>
                  <a:schemeClr val="tx1"/>
                </a:solidFill>
              </a:rPr>
              <a:t>Tukey-Kramer</a:t>
            </a:r>
            <a:r>
              <a:rPr lang="cs-CZ" sz="1800" dirty="0">
                <a:solidFill>
                  <a:schemeClr val="tx1"/>
                </a:solidFill>
              </a:rPr>
              <a:t> adjustace, zobecněný smíšený model pro binomickou proměnnou s logistickou linkující funkcí, software SAS 9.4 (SAS Institute, Cary, NC, US) a </a:t>
            </a:r>
            <a:r>
              <a:rPr lang="cs-CZ" sz="1800" dirty="0" err="1">
                <a:solidFill>
                  <a:schemeClr val="tx1"/>
                </a:solidFill>
              </a:rPr>
              <a:t>Prism</a:t>
            </a:r>
            <a:r>
              <a:rPr lang="cs-CZ" sz="1800" dirty="0">
                <a:solidFill>
                  <a:schemeClr val="tx1"/>
                </a:solidFill>
              </a:rPr>
              <a:t> 6.1 (</a:t>
            </a:r>
            <a:r>
              <a:rPr lang="cs-CZ" sz="1800" dirty="0" err="1">
                <a:solidFill>
                  <a:schemeClr val="tx1"/>
                </a:solidFill>
              </a:rPr>
              <a:t>GraphPad</a:t>
            </a:r>
            <a:r>
              <a:rPr lang="cs-CZ" sz="1800" dirty="0">
                <a:solidFill>
                  <a:schemeClr val="tx1"/>
                </a:solidFill>
              </a:rPr>
              <a:t> Software) 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endParaRPr lang="cs-CZ" sz="1200" b="1" dirty="0">
              <a:solidFill>
                <a:schemeClr val="tx1"/>
              </a:solidFill>
            </a:endParaRPr>
          </a:p>
          <a:p>
            <a:pPr marL="0" indent="0">
              <a:buClrTx/>
              <a:buNone/>
            </a:pPr>
            <a:r>
              <a:rPr lang="cs-CZ" sz="1650" dirty="0"/>
              <a:t/>
            </a:r>
            <a:br>
              <a:rPr lang="cs-CZ" sz="1650" dirty="0"/>
            </a:br>
            <a:endParaRPr lang="cs-CZ" sz="1650" dirty="0"/>
          </a:p>
        </p:txBody>
      </p:sp>
    </p:spTree>
    <p:extLst>
      <p:ext uri="{BB962C8B-B14F-4D97-AF65-F5344CB8AC3E}">
        <p14:creationId xmlns:p14="http://schemas.microsoft.com/office/powerpoint/2010/main" val="410527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916832"/>
            <a:ext cx="7776864" cy="4622728"/>
          </a:xfrm>
          <a:prstGeom prst="rect">
            <a:avLst/>
          </a:prstGeom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467544" y="764704"/>
            <a:ext cx="828092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buClrTx/>
            </a:pPr>
            <a:r>
              <a:rPr lang="cs-CZ" b="1" dirty="0" smtClean="0">
                <a:solidFill>
                  <a:schemeClr val="tx2">
                    <a:lumMod val="75000"/>
                  </a:schemeClr>
                </a:solidFill>
              </a:rPr>
              <a:t>Počet identifikovatelných lézí</a:t>
            </a:r>
          </a:p>
          <a:p>
            <a:pPr algn="ctr">
              <a:buClrTx/>
            </a:pPr>
            <a:r>
              <a:rPr lang="cs-CZ" b="1" dirty="0" smtClean="0">
                <a:solidFill>
                  <a:schemeClr val="tx1"/>
                </a:solidFill>
              </a:rPr>
              <a:t>  </a:t>
            </a:r>
            <a:r>
              <a:rPr lang="cs-CZ" dirty="0" smtClean="0">
                <a:solidFill>
                  <a:schemeClr val="tx1"/>
                </a:solidFill>
              </a:rPr>
              <a:t>8 (MAN-15) až 21 (MAN-10); celkem 78 lézí (v MAN-15 uhynutí jednoho z pokusných zvířat v úvodu výkonu)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43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332657"/>
            <a:ext cx="6120680" cy="576064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 anchor="ctr" anchorCtr="1"/>
          <a:lstStyle/>
          <a:p>
            <a:r>
              <a:rPr lang="cs-CZ" sz="2400" b="1" dirty="0" smtClean="0">
                <a:solidFill>
                  <a:schemeClr val="tx1"/>
                </a:solidFill>
              </a:rPr>
              <a:t/>
            </a:r>
            <a:br>
              <a:rPr lang="cs-CZ" sz="2400" b="1" dirty="0" smtClean="0">
                <a:solidFill>
                  <a:schemeClr val="tx1"/>
                </a:solidFill>
              </a:rPr>
            </a:br>
            <a:r>
              <a:rPr lang="cs-CZ" sz="2400" b="1" dirty="0" smtClean="0">
                <a:solidFill>
                  <a:schemeClr val="tx1"/>
                </a:solidFill>
              </a:rPr>
              <a:t> </a:t>
            </a:r>
            <a:r>
              <a:rPr lang="cs-CZ" sz="2400" b="1" dirty="0">
                <a:solidFill>
                  <a:schemeClr val="tx1"/>
                </a:solidFill>
              </a:rPr>
              <a:t>Objem ablačních lézí </a:t>
            </a:r>
            <a:r>
              <a:rPr lang="cs-CZ" b="1" dirty="0"/>
              <a:t/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1746" y="1183479"/>
            <a:ext cx="4752528" cy="5443739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cs-CZ" sz="1600" dirty="0" smtClean="0">
                <a:solidFill>
                  <a:schemeClr val="tx1"/>
                </a:solidFill>
              </a:rPr>
              <a:t>Ve </a:t>
            </a:r>
            <a:r>
              <a:rPr lang="cs-CZ" sz="1600" dirty="0">
                <a:solidFill>
                  <a:schemeClr val="tx1"/>
                </a:solidFill>
              </a:rPr>
              <a:t>sledovaném parametru </a:t>
            </a:r>
            <a:r>
              <a:rPr lang="cs-CZ" sz="1600" b="1" dirty="0">
                <a:solidFill>
                  <a:schemeClr val="tx1"/>
                </a:solidFill>
              </a:rPr>
              <a:t>objem ablační léze</a:t>
            </a:r>
            <a:r>
              <a:rPr lang="cs-CZ" sz="1600" dirty="0">
                <a:solidFill>
                  <a:schemeClr val="tx1"/>
                </a:solidFill>
              </a:rPr>
              <a:t> se skupina RMN na dané hladině významnosti paradoxně statisticky významně </a:t>
            </a:r>
            <a:r>
              <a:rPr lang="cs-CZ" sz="1600" i="1" dirty="0">
                <a:solidFill>
                  <a:schemeClr val="tx1"/>
                </a:solidFill>
              </a:rPr>
              <a:t>nelišila</a:t>
            </a:r>
            <a:r>
              <a:rPr lang="cs-CZ" sz="1600" dirty="0">
                <a:solidFill>
                  <a:schemeClr val="tx1"/>
                </a:solidFill>
              </a:rPr>
              <a:t> od žádné ze skupin MAN (p=0.318)</a:t>
            </a:r>
          </a:p>
          <a:p>
            <a:pPr>
              <a:buClrTx/>
            </a:pPr>
            <a:r>
              <a:rPr lang="cs-CZ" sz="1600" dirty="0">
                <a:solidFill>
                  <a:schemeClr val="tx1"/>
                </a:solidFill>
              </a:rPr>
              <a:t>P hodnota alespoň </a:t>
            </a:r>
            <a:r>
              <a:rPr lang="cs-CZ" sz="1600" i="1" dirty="0">
                <a:solidFill>
                  <a:schemeClr val="tx1"/>
                </a:solidFill>
              </a:rPr>
              <a:t>velice blízko významnosti </a:t>
            </a:r>
            <a:r>
              <a:rPr lang="cs-CZ" sz="1600" dirty="0">
                <a:solidFill>
                  <a:schemeClr val="tx1"/>
                </a:solidFill>
              </a:rPr>
              <a:t>byla nalezena mezi skupinou RMN a skupinami MAN-15G (p=0.077) a MAN-20G (p=0.080)</a:t>
            </a:r>
          </a:p>
          <a:p>
            <a:pPr>
              <a:buClrTx/>
            </a:pPr>
            <a:r>
              <a:rPr lang="cs-CZ" sz="1600" dirty="0">
                <a:solidFill>
                  <a:schemeClr val="tx1"/>
                </a:solidFill>
              </a:rPr>
              <a:t>Objem ablačních lézí ve skupině RMN činil 821.82±333.58 mm3, zatímco ve skupině MAN-15G a MAN-20G byly měřeny objemy</a:t>
            </a:r>
            <a:br>
              <a:rPr lang="cs-CZ" sz="1600" dirty="0">
                <a:solidFill>
                  <a:schemeClr val="tx1"/>
                </a:solidFill>
              </a:rPr>
            </a:br>
            <a:r>
              <a:rPr lang="cs-CZ" sz="1600" dirty="0">
                <a:solidFill>
                  <a:schemeClr val="tx1"/>
                </a:solidFill>
              </a:rPr>
              <a:t>1256.00±636.53 mm3, </a:t>
            </a:r>
            <a:r>
              <a:rPr lang="cs-CZ" sz="1600" dirty="0" smtClean="0">
                <a:solidFill>
                  <a:schemeClr val="tx1"/>
                </a:solidFill>
              </a:rPr>
              <a:t>resp. 1246.14±427.80 </a:t>
            </a:r>
            <a:r>
              <a:rPr lang="cs-CZ" sz="1600" dirty="0">
                <a:solidFill>
                  <a:schemeClr val="tx1"/>
                </a:solidFill>
              </a:rPr>
              <a:t>mm3. </a:t>
            </a:r>
            <a:r>
              <a:rPr lang="cs-CZ" dirty="0" smtClean="0">
                <a:solidFill>
                  <a:schemeClr val="tx1"/>
                </a:solidFill>
              </a:rPr>
              <a:t/>
            </a:r>
            <a:br>
              <a:rPr lang="cs-CZ" dirty="0" smtClean="0">
                <a:solidFill>
                  <a:schemeClr val="tx1"/>
                </a:solidFill>
              </a:rPr>
            </a:b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653136"/>
            <a:ext cx="3960853" cy="2080703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5" name="Zástupný symbol pro obsah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0502499"/>
              </p:ext>
            </p:extLst>
          </p:nvPr>
        </p:nvGraphicFramePr>
        <p:xfrm>
          <a:off x="5292080" y="1183479"/>
          <a:ext cx="3483071" cy="2875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4149079"/>
            <a:ext cx="3483291" cy="258475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9904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80" y="4486414"/>
            <a:ext cx="4140460" cy="21857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Nadpis 1"/>
          <p:cNvSpPr txBox="1">
            <a:spLocks/>
          </p:cNvSpPr>
          <p:nvPr/>
        </p:nvSpPr>
        <p:spPr bwMode="auto">
          <a:xfrm>
            <a:off x="1475656" y="393650"/>
            <a:ext cx="6552728" cy="504056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E1253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1253B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1253B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1253B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1253B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sz="2400" b="1" dirty="0" smtClean="0">
                <a:solidFill>
                  <a:schemeClr val="tx1"/>
                </a:solidFill>
              </a:rPr>
              <a:t> Hloubka ablačních lézí 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 bwMode="auto">
          <a:xfrm>
            <a:off x="395536" y="1183479"/>
            <a:ext cx="4896544" cy="404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cs-CZ" sz="1600" dirty="0" smtClean="0">
                <a:solidFill>
                  <a:schemeClr val="tx1"/>
                </a:solidFill>
              </a:rPr>
              <a:t>Ve skupině RMN oproti ostatním MAN skupinám </a:t>
            </a:r>
            <a:r>
              <a:rPr lang="cs-CZ" sz="1600" i="1" dirty="0" smtClean="0">
                <a:solidFill>
                  <a:schemeClr val="tx1"/>
                </a:solidFill>
              </a:rPr>
              <a:t>nebyl shledán statisticky významný rozdíl</a:t>
            </a:r>
            <a:r>
              <a:rPr lang="cs-CZ" sz="1600" dirty="0" smtClean="0">
                <a:solidFill>
                  <a:schemeClr val="tx1"/>
                </a:solidFill>
              </a:rPr>
              <a:t>, s </a:t>
            </a:r>
            <a:r>
              <a:rPr lang="cs-CZ" sz="1600" dirty="0" err="1" smtClean="0">
                <a:solidFill>
                  <a:schemeClr val="tx1"/>
                </a:solidFill>
              </a:rPr>
              <a:t>vyjímkou</a:t>
            </a:r>
            <a:r>
              <a:rPr lang="cs-CZ" sz="1600" dirty="0" smtClean="0">
                <a:solidFill>
                  <a:schemeClr val="tx1"/>
                </a:solidFill>
              </a:rPr>
              <a:t> skupiny </a:t>
            </a:r>
            <a:r>
              <a:rPr lang="cs-CZ" sz="1600" i="1" dirty="0" smtClean="0">
                <a:solidFill>
                  <a:schemeClr val="tx1"/>
                </a:solidFill>
              </a:rPr>
              <a:t>MAN-5G (p=0.04)</a:t>
            </a:r>
            <a:r>
              <a:rPr lang="cs-CZ" sz="1600" dirty="0" smtClean="0">
                <a:solidFill>
                  <a:schemeClr val="tx1"/>
                </a:solidFill>
              </a:rPr>
              <a:t>, v níž byla</a:t>
            </a:r>
            <a:br>
              <a:rPr lang="cs-CZ" sz="1600" dirty="0" smtClean="0">
                <a:solidFill>
                  <a:schemeClr val="tx1"/>
                </a:solidFill>
              </a:rPr>
            </a:br>
            <a:r>
              <a:rPr lang="cs-CZ" sz="1600" dirty="0" smtClean="0">
                <a:solidFill>
                  <a:schemeClr val="tx1"/>
                </a:solidFill>
              </a:rPr>
              <a:t>hloubka lézí menší v porovnání s RMN. </a:t>
            </a:r>
          </a:p>
          <a:p>
            <a:pPr>
              <a:buClrTx/>
            </a:pPr>
            <a:r>
              <a:rPr lang="cs-CZ" sz="1600" dirty="0" smtClean="0">
                <a:solidFill>
                  <a:schemeClr val="tx1"/>
                </a:solidFill>
              </a:rPr>
              <a:t>Mezi těmito dvěma skupinami (RMN </a:t>
            </a:r>
            <a:r>
              <a:rPr lang="cs-CZ" sz="1600" dirty="0" err="1" smtClean="0">
                <a:solidFill>
                  <a:schemeClr val="tx1"/>
                </a:solidFill>
              </a:rPr>
              <a:t>vs</a:t>
            </a:r>
            <a:r>
              <a:rPr lang="cs-CZ" sz="1600" dirty="0" smtClean="0">
                <a:solidFill>
                  <a:schemeClr val="tx1"/>
                </a:solidFill>
              </a:rPr>
              <a:t> MAN-5G) činil rozdíl v hloubce léze 2.27 mm (11.17±2.36 mm v RMN skupině versus 8.90±2.07 ve skupině MAN-5G)</a:t>
            </a:r>
          </a:p>
          <a:p>
            <a:pPr>
              <a:buClrTx/>
            </a:pPr>
            <a:r>
              <a:rPr lang="cs-CZ" sz="1600" dirty="0" smtClean="0">
                <a:solidFill>
                  <a:schemeClr val="tx1"/>
                </a:solidFill>
              </a:rPr>
              <a:t>Hloubka lézí ve skupině RMN se nejvíce blížila hloubce lézí ve skupinách MAN-15G a MAN-20G (p=0.951, respektive p=0.567). 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graphicFrame>
        <p:nvGraphicFramePr>
          <p:cNvPr id="8" name="Zástupný symbol pro obsah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7504433"/>
              </p:ext>
            </p:extLst>
          </p:nvPr>
        </p:nvGraphicFramePr>
        <p:xfrm>
          <a:off x="5436096" y="1183479"/>
          <a:ext cx="3384377" cy="2788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62489" y="4077072"/>
            <a:ext cx="3357984" cy="25951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719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507347"/>
            <a:ext cx="4359274" cy="1891358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 bwMode="auto">
          <a:xfrm>
            <a:off x="1979712" y="389227"/>
            <a:ext cx="5544616" cy="504056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E1253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1253B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1253B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1253B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1253B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sz="2400" b="1" dirty="0" smtClean="0">
                <a:solidFill>
                  <a:schemeClr val="tx1"/>
                </a:solidFill>
              </a:rPr>
              <a:t> </a:t>
            </a:r>
            <a:r>
              <a:rPr lang="cs-CZ" sz="2400" b="1" dirty="0" err="1" smtClean="0">
                <a:solidFill>
                  <a:schemeClr val="tx1"/>
                </a:solidFill>
              </a:rPr>
              <a:t>Transmuralita</a:t>
            </a:r>
            <a:r>
              <a:rPr lang="cs-CZ" sz="2400" b="1" dirty="0" smtClean="0">
                <a:solidFill>
                  <a:schemeClr val="tx1"/>
                </a:solidFill>
              </a:rPr>
              <a:t> ablačních lézí 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 bwMode="auto">
          <a:xfrm>
            <a:off x="395536" y="1183479"/>
            <a:ext cx="4896544" cy="404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700" dirty="0" err="1">
                <a:solidFill>
                  <a:schemeClr val="tx1"/>
                </a:solidFill>
              </a:rPr>
              <a:t>Transmurality</a:t>
            </a:r>
            <a:r>
              <a:rPr lang="cs-CZ" sz="1700" dirty="0">
                <a:solidFill>
                  <a:schemeClr val="tx1"/>
                </a:solidFill>
              </a:rPr>
              <a:t> léze bylo dosaženo u lézí napříč všemi experimentálními skupinami</a:t>
            </a:r>
          </a:p>
          <a:p>
            <a:r>
              <a:rPr lang="cs-CZ" sz="1700" dirty="0">
                <a:solidFill>
                  <a:schemeClr val="tx1"/>
                </a:solidFill>
              </a:rPr>
              <a:t>Mezi stupněm </a:t>
            </a:r>
            <a:r>
              <a:rPr lang="cs-CZ" sz="1700" dirty="0" err="1">
                <a:solidFill>
                  <a:schemeClr val="tx1"/>
                </a:solidFill>
              </a:rPr>
              <a:t>transmurality</a:t>
            </a:r>
            <a:r>
              <a:rPr lang="cs-CZ" sz="1700" dirty="0">
                <a:solidFill>
                  <a:schemeClr val="tx1"/>
                </a:solidFill>
              </a:rPr>
              <a:t> (definovaným poměrem hloubky léze a tloušťky srdeční stěny) a výskytem </a:t>
            </a:r>
            <a:r>
              <a:rPr lang="cs-CZ" sz="1700" dirty="0" err="1">
                <a:solidFill>
                  <a:schemeClr val="tx1"/>
                </a:solidFill>
              </a:rPr>
              <a:t>transmurálních</a:t>
            </a:r>
            <a:r>
              <a:rPr lang="cs-CZ" sz="1700" dirty="0">
                <a:solidFill>
                  <a:schemeClr val="tx1"/>
                </a:solidFill>
              </a:rPr>
              <a:t> lézí (23.53% a 26.67% lézí ve skupině RMN, resp. ve </a:t>
            </a:r>
            <a:r>
              <a:rPr lang="cs-CZ" sz="1700" dirty="0" smtClean="0">
                <a:solidFill>
                  <a:schemeClr val="tx1"/>
                </a:solidFill>
              </a:rPr>
              <a:t>skupinách (MAN</a:t>
            </a:r>
            <a:r>
              <a:rPr lang="cs-CZ" sz="1700" dirty="0">
                <a:solidFill>
                  <a:schemeClr val="tx1"/>
                </a:solidFill>
              </a:rPr>
              <a:t>) </a:t>
            </a:r>
            <a:r>
              <a:rPr lang="cs-CZ" sz="1700" i="1" dirty="0">
                <a:solidFill>
                  <a:schemeClr val="tx1"/>
                </a:solidFill>
              </a:rPr>
              <a:t>nebyl pozorován </a:t>
            </a:r>
            <a:r>
              <a:rPr lang="cs-CZ" sz="1700" dirty="0" smtClean="0">
                <a:solidFill>
                  <a:schemeClr val="tx1"/>
                </a:solidFill>
              </a:rPr>
              <a:t>statisticky </a:t>
            </a:r>
            <a:r>
              <a:rPr lang="cs-CZ" sz="1700" dirty="0">
                <a:solidFill>
                  <a:schemeClr val="tx1"/>
                </a:solidFill>
              </a:rPr>
              <a:t>významný rozdíl (p=0.691)</a:t>
            </a:r>
          </a:p>
          <a:p>
            <a:r>
              <a:rPr lang="cs-CZ" sz="1700" dirty="0">
                <a:solidFill>
                  <a:schemeClr val="tx1"/>
                </a:solidFill>
              </a:rPr>
              <a:t>Průměrný stupeň </a:t>
            </a:r>
            <a:r>
              <a:rPr lang="cs-CZ" sz="1700" dirty="0" err="1">
                <a:solidFill>
                  <a:schemeClr val="tx1"/>
                </a:solidFill>
              </a:rPr>
              <a:t>transmurality</a:t>
            </a:r>
            <a:r>
              <a:rPr lang="cs-CZ" sz="1700" dirty="0">
                <a:solidFill>
                  <a:schemeClr val="tx1"/>
                </a:solidFill>
              </a:rPr>
              <a:t> ve skupině RMN činil 76.40±16.46%. </a:t>
            </a:r>
            <a:r>
              <a:rPr lang="cs-CZ" sz="1700" dirty="0"/>
              <a:t/>
            </a:r>
            <a:br>
              <a:rPr lang="cs-CZ" sz="1700" dirty="0"/>
            </a:br>
            <a:endParaRPr lang="cs-CZ" sz="1700" dirty="0"/>
          </a:p>
        </p:txBody>
      </p:sp>
      <p:graphicFrame>
        <p:nvGraphicFramePr>
          <p:cNvPr id="8" name="Zástupný symbol pro obsah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5546824"/>
              </p:ext>
            </p:extLst>
          </p:nvPr>
        </p:nvGraphicFramePr>
        <p:xfrm>
          <a:off x="5436096" y="1183479"/>
          <a:ext cx="3384376" cy="2893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36096" y="4149080"/>
            <a:ext cx="3384376" cy="24943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6305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399763"/>
            <a:ext cx="4333460" cy="2086583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 bwMode="auto">
          <a:xfrm>
            <a:off x="1691680" y="374779"/>
            <a:ext cx="5976664" cy="504056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E1253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1253B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1253B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1253B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1253B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sz="2400" b="1" dirty="0" smtClean="0">
                <a:solidFill>
                  <a:schemeClr val="tx1"/>
                </a:solidFill>
              </a:rPr>
              <a:t> Ablační kompozitní index (ACI)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 bwMode="auto">
          <a:xfrm>
            <a:off x="395536" y="1183479"/>
            <a:ext cx="4896544" cy="404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cs-CZ" sz="1700" dirty="0" smtClean="0">
                <a:solidFill>
                  <a:schemeClr val="tx1"/>
                </a:solidFill>
              </a:rPr>
              <a:t>Při srovnání tohoto ACI pro skupinu RMN nebyl v tomto parametru shledán statisticky signifikantní rozdíl od skupin MAN-5G a MAN-10G (p </a:t>
            </a:r>
            <a:r>
              <a:rPr lang="cs-CZ" sz="1700" dirty="0" err="1" smtClean="0">
                <a:solidFill>
                  <a:schemeClr val="tx1"/>
                </a:solidFill>
              </a:rPr>
              <a:t>value</a:t>
            </a:r>
            <a:r>
              <a:rPr lang="cs-CZ" sz="1700" dirty="0" smtClean="0">
                <a:solidFill>
                  <a:schemeClr val="tx1"/>
                </a:solidFill>
              </a:rPr>
              <a:t>=0.25, resp. 0.20)</a:t>
            </a:r>
          </a:p>
          <a:p>
            <a:pPr>
              <a:buClrTx/>
            </a:pPr>
            <a:r>
              <a:rPr lang="cs-CZ" sz="1700" dirty="0" smtClean="0">
                <a:solidFill>
                  <a:schemeClr val="tx1"/>
                </a:solidFill>
              </a:rPr>
              <a:t>Byl nalezen </a:t>
            </a:r>
            <a:r>
              <a:rPr lang="cs-CZ" sz="1700" i="1" dirty="0" smtClean="0">
                <a:solidFill>
                  <a:schemeClr val="tx1"/>
                </a:solidFill>
              </a:rPr>
              <a:t>statisticky významný rozdíl </a:t>
            </a:r>
            <a:r>
              <a:rPr lang="cs-CZ" sz="1700" dirty="0" smtClean="0">
                <a:solidFill>
                  <a:schemeClr val="tx1"/>
                </a:solidFill>
              </a:rPr>
              <a:t>při porovnání </a:t>
            </a:r>
            <a:r>
              <a:rPr lang="cs-CZ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RMN skupiny se skupinami MAN-15G a MAN-20G </a:t>
            </a:r>
            <a:r>
              <a:rPr lang="cs-CZ" sz="1700" dirty="0" smtClean="0">
                <a:solidFill>
                  <a:schemeClr val="tx1"/>
                </a:solidFill>
              </a:rPr>
              <a:t>(p&lt;0.01, resp. p=0.02)</a:t>
            </a:r>
          </a:p>
          <a:p>
            <a:pPr>
              <a:buClrTx/>
            </a:pPr>
            <a:r>
              <a:rPr lang="cs-CZ" sz="1700" dirty="0" smtClean="0">
                <a:solidFill>
                  <a:schemeClr val="tx1"/>
                </a:solidFill>
              </a:rPr>
              <a:t>Obě tyto posledně jmenované skupiny se prezentovali nejvyšší hodnotou ACI</a:t>
            </a:r>
            <a:r>
              <a:rPr lang="cs-CZ" sz="1700" dirty="0" smtClean="0"/>
              <a:t/>
            </a:r>
            <a:br>
              <a:rPr lang="cs-CZ" sz="1700" dirty="0" smtClean="0"/>
            </a:br>
            <a:endParaRPr lang="cs-CZ" sz="1700" dirty="0"/>
          </a:p>
        </p:txBody>
      </p:sp>
      <p:graphicFrame>
        <p:nvGraphicFramePr>
          <p:cNvPr id="9" name="Zástupný symbol pro obsah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8739205"/>
              </p:ext>
            </p:extLst>
          </p:nvPr>
        </p:nvGraphicFramePr>
        <p:xfrm>
          <a:off x="5475716" y="1183479"/>
          <a:ext cx="3344756" cy="2893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475716" y="4158502"/>
            <a:ext cx="3344756" cy="24913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535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1911" y="1196752"/>
            <a:ext cx="8568952" cy="331236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buClrTx/>
            </a:pPr>
            <a:r>
              <a:rPr lang="cs-CZ" sz="1600" dirty="0" smtClean="0">
                <a:solidFill>
                  <a:schemeClr val="tx1"/>
                </a:solidFill>
              </a:rPr>
              <a:t>Výskyt POP mezi jednotlivými skupinami nebyl statisticky významný (OR 0.863[0.284-2.626]).</a:t>
            </a:r>
          </a:p>
          <a:p>
            <a:pPr>
              <a:buClrTx/>
            </a:pPr>
            <a:r>
              <a:rPr lang="cs-CZ" sz="1600" dirty="0" smtClean="0">
                <a:solidFill>
                  <a:schemeClr val="tx1"/>
                </a:solidFill>
              </a:rPr>
              <a:t>Přítomnost POP neměla vliv na výsledný objem ablačních lézí (p=0.632). </a:t>
            </a:r>
          </a:p>
          <a:p>
            <a:pPr>
              <a:buClrTx/>
            </a:pPr>
            <a:r>
              <a:rPr lang="cs-CZ" sz="1600" dirty="0" smtClean="0">
                <a:solidFill>
                  <a:schemeClr val="tx1"/>
                </a:solidFill>
              </a:rPr>
              <a:t>Celkově 78 ablací, z toho bez POP dokončeno 50 aplikací, u 28 během aplikace detekován POP</a:t>
            </a:r>
          </a:p>
          <a:p>
            <a:pPr>
              <a:buClrTx/>
            </a:pPr>
            <a:r>
              <a:rPr lang="cs-CZ" sz="1600" dirty="0" smtClean="0">
                <a:solidFill>
                  <a:schemeClr val="tx1"/>
                </a:solidFill>
              </a:rPr>
              <a:t>Přítomnost byla hodnocena podle typické akustického </a:t>
            </a:r>
            <a:r>
              <a:rPr lang="cs-CZ" sz="1600" dirty="0" err="1" smtClean="0">
                <a:solidFill>
                  <a:schemeClr val="tx1"/>
                </a:solidFill>
              </a:rPr>
              <a:t>fenomenu</a:t>
            </a:r>
            <a:r>
              <a:rPr lang="cs-CZ" sz="1600" dirty="0" smtClean="0">
                <a:solidFill>
                  <a:schemeClr val="tx1"/>
                </a:solidFill>
              </a:rPr>
              <a:t> provázejícího POP se současným objektivní změnou (nárůstem) impedance</a:t>
            </a:r>
          </a:p>
          <a:p>
            <a:pPr>
              <a:buClrTx/>
            </a:pPr>
            <a:r>
              <a:rPr lang="cs-CZ" sz="1600" dirty="0" smtClean="0">
                <a:solidFill>
                  <a:schemeClr val="tx1"/>
                </a:solidFill>
              </a:rPr>
              <a:t>Indukce fibrilace komor byla zaznamenána při jedné aplikaci ve skupině RMN a v 11 případech ve skupinách MAN, nicméně tato komplikace nebyla podrobena další analýze z důvodu nedostatku souvisejících dat. </a:t>
            </a:r>
          </a:p>
          <a:p>
            <a:pPr>
              <a:buClrTx/>
            </a:pPr>
            <a:r>
              <a:rPr lang="cs-CZ" sz="1600" dirty="0" smtClean="0">
                <a:solidFill>
                  <a:schemeClr val="tx1"/>
                </a:solidFill>
              </a:rPr>
              <a:t>Nebyla zaznamenána žádná akutní komplikace ve smyslu perforace tkáně a srdeční tamponády</a:t>
            </a:r>
            <a:endParaRPr lang="cs-CZ" sz="1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282" y="4581128"/>
            <a:ext cx="7117304" cy="1872208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 bwMode="auto">
          <a:xfrm>
            <a:off x="1675871" y="404664"/>
            <a:ext cx="5801031" cy="504056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E1253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1253B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1253B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1253B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1253B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sz="2400" b="1" dirty="0" smtClean="0">
                <a:solidFill>
                  <a:schemeClr val="tx1"/>
                </a:solidFill>
              </a:rPr>
              <a:t> Další hodnocené parametry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2411760" y="6467772"/>
            <a:ext cx="4136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Tab.: Detailní analýza přítomnosti </a:t>
            </a:r>
            <a:r>
              <a:rPr lang="cs-CZ" sz="1200" dirty="0" err="1" smtClean="0"/>
              <a:t>steam</a:t>
            </a:r>
            <a:r>
              <a:rPr lang="cs-CZ" sz="1200" dirty="0" smtClean="0"/>
              <a:t> POP během RFA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82679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2777"/>
            <a:ext cx="8496944" cy="3816424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buClrTx/>
            </a:pPr>
            <a:endParaRPr lang="cs-CZ" sz="2400" dirty="0" smtClean="0">
              <a:solidFill>
                <a:schemeClr val="tx1"/>
              </a:solidFill>
            </a:endParaRPr>
          </a:p>
          <a:p>
            <a:pPr>
              <a:buClrTx/>
            </a:pPr>
            <a:endParaRPr lang="cs-CZ" sz="2000" dirty="0">
              <a:solidFill>
                <a:schemeClr val="tx1"/>
              </a:solidFill>
            </a:endParaRPr>
          </a:p>
          <a:p>
            <a:pPr>
              <a:buClrTx/>
            </a:pPr>
            <a:r>
              <a:rPr lang="cs-CZ" sz="2000" dirty="0" smtClean="0">
                <a:solidFill>
                  <a:schemeClr val="tx1"/>
                </a:solidFill>
              </a:rPr>
              <a:t>Akutní povaha experimentu</a:t>
            </a:r>
          </a:p>
          <a:p>
            <a:pPr>
              <a:buClrTx/>
            </a:pPr>
            <a:r>
              <a:rPr lang="cs-CZ" sz="2000" dirty="0" smtClean="0">
                <a:solidFill>
                  <a:schemeClr val="tx1"/>
                </a:solidFill>
              </a:rPr>
              <a:t>Problematika modelového zvířete /vysoká senzitivita k indukci </a:t>
            </a:r>
            <a:r>
              <a:rPr lang="cs-CZ" sz="2000" dirty="0" err="1" smtClean="0">
                <a:solidFill>
                  <a:schemeClr val="tx1"/>
                </a:solidFill>
              </a:rPr>
              <a:t>FiKo</a:t>
            </a:r>
            <a:r>
              <a:rPr lang="cs-CZ" sz="2000" dirty="0" smtClean="0">
                <a:solidFill>
                  <a:schemeClr val="tx1"/>
                </a:solidFill>
              </a:rPr>
              <a:t>, vysoký počet POP díky struktuře myokardu../ </a:t>
            </a:r>
          </a:p>
          <a:p>
            <a:pPr>
              <a:buClrTx/>
            </a:pPr>
            <a:r>
              <a:rPr lang="cs-CZ" sz="2000" dirty="0" smtClean="0">
                <a:solidFill>
                  <a:schemeClr val="tx1"/>
                </a:solidFill>
              </a:rPr>
              <a:t>Malý počet pokusných zvířat </a:t>
            </a:r>
          </a:p>
          <a:p>
            <a:endParaRPr lang="cs-CZ" dirty="0"/>
          </a:p>
        </p:txBody>
      </p:sp>
      <p:sp>
        <p:nvSpPr>
          <p:cNvPr id="4" name="Nadpis 1"/>
          <p:cNvSpPr txBox="1">
            <a:spLocks/>
          </p:cNvSpPr>
          <p:nvPr/>
        </p:nvSpPr>
        <p:spPr bwMode="auto">
          <a:xfrm>
            <a:off x="1727684" y="188640"/>
            <a:ext cx="5688632" cy="93610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E1253B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1253B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1253B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1253B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E1253B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sz="3200" b="1" dirty="0" smtClean="0">
                <a:solidFill>
                  <a:schemeClr val="tx1"/>
                </a:solidFill>
              </a:rPr>
              <a:t> Limitace</a:t>
            </a:r>
            <a:endParaRPr lang="cs-CZ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2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52928" cy="936104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cs-CZ" sz="3200" b="1" dirty="0" smtClean="0">
                <a:solidFill>
                  <a:schemeClr val="tx1"/>
                </a:solidFill>
              </a:rPr>
              <a:t> Závěr</a:t>
            </a:r>
            <a:endParaRPr lang="cs-CZ" sz="3200" b="1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556792"/>
            <a:ext cx="8496944" cy="4713387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buClrTx/>
            </a:pPr>
            <a:endParaRPr lang="cs-CZ" sz="2000" dirty="0" smtClean="0">
              <a:solidFill>
                <a:schemeClr val="tx1"/>
              </a:solidFill>
            </a:endParaRPr>
          </a:p>
          <a:p>
            <a:pPr>
              <a:buClrTx/>
            </a:pPr>
            <a:r>
              <a:rPr lang="cs-CZ" sz="2000" dirty="0" smtClean="0">
                <a:solidFill>
                  <a:schemeClr val="tx1"/>
                </a:solidFill>
              </a:rPr>
              <a:t>Naše experimentální výsledky prokazují, že </a:t>
            </a:r>
            <a:r>
              <a:rPr lang="cs-CZ" sz="2000" dirty="0">
                <a:solidFill>
                  <a:schemeClr val="tx1"/>
                </a:solidFill>
              </a:rPr>
              <a:t>systém dálkové magnetické navigace katetrů je v případě </a:t>
            </a:r>
            <a:r>
              <a:rPr lang="cs-CZ" sz="2000" dirty="0" smtClean="0">
                <a:solidFill>
                  <a:schemeClr val="tx1"/>
                </a:solidFill>
              </a:rPr>
              <a:t>RFA </a:t>
            </a:r>
            <a:r>
              <a:rPr lang="cs-CZ" sz="2000" dirty="0">
                <a:solidFill>
                  <a:schemeClr val="tx1"/>
                </a:solidFill>
              </a:rPr>
              <a:t>v oblasti komorového myokardu </a:t>
            </a:r>
            <a:r>
              <a:rPr lang="cs-CZ" sz="2000" dirty="0" smtClean="0">
                <a:solidFill>
                  <a:schemeClr val="tx1"/>
                </a:solidFill>
              </a:rPr>
              <a:t>ve smyslu  termického efektu </a:t>
            </a:r>
            <a:r>
              <a:rPr lang="cs-CZ" sz="2000" dirty="0">
                <a:solidFill>
                  <a:schemeClr val="tx1"/>
                </a:solidFill>
              </a:rPr>
              <a:t>a </a:t>
            </a:r>
            <a:r>
              <a:rPr lang="cs-CZ" sz="2000" dirty="0" smtClean="0">
                <a:solidFill>
                  <a:schemeClr val="tx1"/>
                </a:solidFill>
              </a:rPr>
              <a:t>formace </a:t>
            </a:r>
            <a:r>
              <a:rPr lang="cs-CZ" sz="2000" dirty="0">
                <a:solidFill>
                  <a:schemeClr val="tx1"/>
                </a:solidFill>
              </a:rPr>
              <a:t>akutních ablačních lézí srovnatelný s </a:t>
            </a:r>
            <a:r>
              <a:rPr lang="cs-CZ" sz="2000" dirty="0" smtClean="0">
                <a:solidFill>
                  <a:schemeClr val="tx1"/>
                </a:solidFill>
              </a:rPr>
              <a:t>ablací </a:t>
            </a:r>
            <a:r>
              <a:rPr lang="cs-CZ" sz="2000" dirty="0">
                <a:solidFill>
                  <a:schemeClr val="tx1"/>
                </a:solidFill>
              </a:rPr>
              <a:t>provedenou manuálním </a:t>
            </a:r>
            <a:r>
              <a:rPr lang="cs-CZ" sz="2000" dirty="0" smtClean="0">
                <a:solidFill>
                  <a:schemeClr val="tx1"/>
                </a:solidFill>
              </a:rPr>
              <a:t>katetrem a přítlakem </a:t>
            </a:r>
            <a:r>
              <a:rPr lang="cs-CZ" sz="2000" dirty="0">
                <a:solidFill>
                  <a:schemeClr val="tx1"/>
                </a:solidFill>
              </a:rPr>
              <a:t>v rozmezí </a:t>
            </a:r>
            <a:r>
              <a:rPr lang="cs-CZ" sz="2000" dirty="0" smtClean="0">
                <a:solidFill>
                  <a:schemeClr val="tx1"/>
                </a:solidFill>
              </a:rPr>
              <a:t>5-20g</a:t>
            </a:r>
          </a:p>
          <a:p>
            <a:pPr>
              <a:buClrTx/>
            </a:pPr>
            <a:endParaRPr lang="cs-CZ" sz="2000" dirty="0" smtClean="0">
              <a:solidFill>
                <a:schemeClr val="tx1"/>
              </a:solidFill>
            </a:endParaRPr>
          </a:p>
          <a:p>
            <a:pPr>
              <a:buClrTx/>
            </a:pPr>
            <a:r>
              <a:rPr lang="cs-CZ" sz="2000" dirty="0" smtClean="0">
                <a:solidFill>
                  <a:schemeClr val="tx1"/>
                </a:solidFill>
              </a:rPr>
              <a:t> </a:t>
            </a:r>
            <a:r>
              <a:rPr lang="cs-CZ" sz="2000" dirty="0">
                <a:solidFill>
                  <a:schemeClr val="tx1"/>
                </a:solidFill>
              </a:rPr>
              <a:t>Naše kvantitativní nálezy </a:t>
            </a:r>
            <a:r>
              <a:rPr lang="cs-CZ" sz="2000" dirty="0" smtClean="0">
                <a:solidFill>
                  <a:schemeClr val="tx1"/>
                </a:solidFill>
              </a:rPr>
              <a:t> umožňují odhadnout kvalitu, velikost a formování RMN </a:t>
            </a:r>
            <a:r>
              <a:rPr lang="cs-CZ" sz="2000" dirty="0">
                <a:solidFill>
                  <a:schemeClr val="tx1"/>
                </a:solidFill>
              </a:rPr>
              <a:t>lézí při použití daného </a:t>
            </a:r>
            <a:r>
              <a:rPr lang="cs-CZ" sz="2000" dirty="0" smtClean="0">
                <a:solidFill>
                  <a:schemeClr val="tx1"/>
                </a:solidFill>
              </a:rPr>
              <a:t>nastavení</a:t>
            </a:r>
          </a:p>
          <a:p>
            <a:pPr>
              <a:buClrTx/>
            </a:pPr>
            <a:endParaRPr lang="cs-CZ" sz="2000" dirty="0" smtClean="0">
              <a:solidFill>
                <a:schemeClr val="tx1"/>
              </a:solidFill>
            </a:endParaRPr>
          </a:p>
          <a:p>
            <a:pPr>
              <a:buClrTx/>
            </a:pPr>
            <a:r>
              <a:rPr lang="cs-CZ" sz="2000" dirty="0" smtClean="0">
                <a:solidFill>
                  <a:schemeClr val="tx1"/>
                </a:solidFill>
              </a:rPr>
              <a:t>Získaná data dále přispívají k bezpečnému a efektivnímu využití 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smtClean="0">
                <a:solidFill>
                  <a:schemeClr val="tx1"/>
                </a:solidFill>
              </a:rPr>
              <a:t>systému dálkové magnetické navigace  a magneticky navigovaných katetrů při RFA komorových arytmií  </a:t>
            </a:r>
            <a:r>
              <a:rPr lang="cs-CZ" sz="2000" dirty="0">
                <a:solidFill>
                  <a:schemeClr val="tx1"/>
                </a:solidFill>
              </a:rPr>
              <a:t>v humánní elektrofyziologické praxi.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382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9144000" cy="5256584"/>
          </a:xfrm>
          <a:prstGeom prst="rect">
            <a:avLst/>
          </a:prstGeom>
        </p:spPr>
      </p:pic>
      <p:sp>
        <p:nvSpPr>
          <p:cNvPr id="15362" name="Nadpis 1"/>
          <p:cNvSpPr>
            <a:spLocks noGrp="1"/>
          </p:cNvSpPr>
          <p:nvPr>
            <p:ph type="ctrTitle"/>
          </p:nvPr>
        </p:nvSpPr>
        <p:spPr>
          <a:xfrm>
            <a:off x="1331640" y="4941168"/>
            <a:ext cx="6911975" cy="2376016"/>
          </a:xfrm>
        </p:spPr>
        <p:txBody>
          <a:bodyPr/>
          <a:lstStyle/>
          <a:p>
            <a:r>
              <a:rPr lang="cs-CZ" altLang="cs-CZ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Děkuji za pozornost !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6633"/>
            <a:ext cx="2003541" cy="100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7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6264696" cy="936104"/>
          </a:xfrm>
          <a:solidFill>
            <a:schemeClr val="bg2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cs-CZ" altLang="cs-CZ" sz="32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Úvod</a:t>
            </a:r>
            <a:endParaRPr lang="cs-CZ" sz="3200" b="1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84784"/>
            <a:ext cx="8496944" cy="4824536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endParaRPr lang="cs-CZ" sz="2000" dirty="0" smtClean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r>
              <a:rPr lang="cs-CZ" sz="2000" dirty="0" smtClean="0">
                <a:solidFill>
                  <a:schemeClr val="tx1"/>
                </a:solidFill>
              </a:rPr>
              <a:t>Komorové </a:t>
            </a:r>
            <a:r>
              <a:rPr lang="cs-CZ" sz="2000" dirty="0">
                <a:solidFill>
                  <a:schemeClr val="tx1"/>
                </a:solidFill>
              </a:rPr>
              <a:t>arytmie </a:t>
            </a:r>
            <a:r>
              <a:rPr lang="cs-CZ" sz="2000" dirty="0" smtClean="0">
                <a:solidFill>
                  <a:schemeClr val="tx1"/>
                </a:solidFill>
              </a:rPr>
              <a:t>představují závažnou komplikaci řady srdečních onemocnění a nejčastější příčinu náhlé srdeční smrti (NSS)</a:t>
            </a:r>
          </a:p>
          <a:p>
            <a:pPr>
              <a:buClr>
                <a:schemeClr val="tx1"/>
              </a:buClr>
            </a:pPr>
            <a:endParaRPr lang="cs-CZ" altLang="cs-CZ" sz="2000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r>
              <a:rPr lang="cs-CZ" sz="2000" dirty="0" smtClean="0">
                <a:solidFill>
                  <a:schemeClr val="tx1"/>
                </a:solidFill>
              </a:rPr>
              <a:t>S </a:t>
            </a:r>
            <a:r>
              <a:rPr lang="cs-CZ" sz="2000" dirty="0">
                <a:solidFill>
                  <a:schemeClr val="tx1"/>
                </a:solidFill>
              </a:rPr>
              <a:t>úspěšnou léčbou pacientů s chronickými KV chorobami stoupá počet </a:t>
            </a:r>
            <a:r>
              <a:rPr lang="cs-CZ" sz="2000" dirty="0" err="1">
                <a:solidFill>
                  <a:schemeClr val="tx1"/>
                </a:solidFill>
              </a:rPr>
              <a:t>arytmologických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smtClean="0">
                <a:solidFill>
                  <a:schemeClr val="tx1"/>
                </a:solidFill>
              </a:rPr>
              <a:t>komplikací</a:t>
            </a:r>
          </a:p>
          <a:p>
            <a:pPr>
              <a:buClr>
                <a:schemeClr val="tx1"/>
              </a:buClr>
            </a:pPr>
            <a:endParaRPr lang="cs-CZ" sz="2000" dirty="0" smtClean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r>
              <a:rPr lang="cs-CZ" sz="2000" dirty="0">
                <a:solidFill>
                  <a:schemeClr val="tx1"/>
                </a:solidFill>
              </a:rPr>
              <a:t>Efektivní léčba </a:t>
            </a:r>
            <a:r>
              <a:rPr lang="cs-CZ" sz="2000" dirty="0" smtClean="0">
                <a:solidFill>
                  <a:schemeClr val="tx1"/>
                </a:solidFill>
              </a:rPr>
              <a:t>komorových </a:t>
            </a:r>
            <a:r>
              <a:rPr lang="cs-CZ" sz="2000" dirty="0">
                <a:solidFill>
                  <a:schemeClr val="tx1"/>
                </a:solidFill>
              </a:rPr>
              <a:t>arytmií je pro jejich často složitou etiopatogenezi </a:t>
            </a:r>
            <a:r>
              <a:rPr lang="cs-CZ" sz="2000" dirty="0" smtClean="0">
                <a:solidFill>
                  <a:schemeClr val="tx1"/>
                </a:solidFill>
              </a:rPr>
              <a:t>často velmi obtížná, nedílnou součástí komplexní léčby je v současnosti ablace (RFA)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71936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314043" y="1124744"/>
                <a:ext cx="8496944" cy="4176464"/>
              </a:xfrm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pPr>
                  <a:buClrTx/>
                </a:pPr>
                <a:r>
                  <a:rPr lang="cs-CZ" sz="1800" dirty="0" smtClean="0">
                    <a:solidFill>
                      <a:schemeClr val="tx1"/>
                    </a:solidFill>
                  </a:rPr>
                  <a:t>Byl implementován v této studii za účelem integrovat všechny procedurální parametry a </a:t>
                </a:r>
                <a:r>
                  <a:rPr lang="cs-CZ" sz="1800" dirty="0" err="1" smtClean="0">
                    <a:solidFill>
                      <a:schemeClr val="tx1"/>
                    </a:solidFill>
                  </a:rPr>
                  <a:t>postprocedurální</a:t>
                </a:r>
                <a:r>
                  <a:rPr lang="cs-CZ" sz="1800" dirty="0" smtClean="0">
                    <a:solidFill>
                      <a:schemeClr val="tx1"/>
                    </a:solidFill>
                  </a:rPr>
                  <a:t> histopatologické nálezy</a:t>
                </a:r>
                <a:endParaRPr lang="cs-CZ" sz="1800" dirty="0">
                  <a:solidFill>
                    <a:schemeClr val="tx1"/>
                  </a:solidFill>
                </a:endParaRPr>
              </a:p>
              <a:p>
                <a:pPr>
                  <a:buClrTx/>
                </a:pPr>
                <a:r>
                  <a:rPr lang="cs-CZ" sz="1800" dirty="0">
                    <a:solidFill>
                      <a:schemeClr val="tx1"/>
                    </a:solidFill>
                  </a:rPr>
                  <a:t>ACI je definován rovnicí</a:t>
                </a:r>
                <a:r>
                  <a:rPr lang="cs-CZ" sz="2000" dirty="0">
                    <a:solidFill>
                      <a:schemeClr val="tx1"/>
                    </a:solidFill>
                  </a:rPr>
                  <a:t>:</a:t>
                </a:r>
                <a14:m>
                  <m:oMath xmlns:m="http://schemas.openxmlformats.org/officeDocument/2006/math">
                    <m:r>
                      <a:rPr lang="cs-CZ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s-CZ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       </m:t>
                    </m:r>
                    <m:r>
                      <a:rPr lang="cs-CZ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𝐴𝐶𝐼</m:t>
                    </m:r>
                    <m:r>
                      <a:rPr lang="cs-CZ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cs-CZ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cs-CZ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𝑙𝑒𝑠𝑖𝑜𝑛</m:t>
                            </m:r>
                          </m:sub>
                        </m:sSub>
                        <m:r>
                          <a:rPr lang="cs-CZ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cs-CZ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cs-CZ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%</m:t>
                            </m:r>
                          </m:sub>
                        </m:sSub>
                        <m:r>
                          <a:rPr lang="cs-CZ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cs-CZ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cs-CZ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%</m:t>
                            </m:r>
                          </m:sub>
                        </m:sSub>
                        <m:r>
                          <a:rPr lang="cs-CZ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cs-CZ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cs-CZ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𝑟𝑒𝑙</m:t>
                            </m:r>
                          </m:sub>
                        </m:sSub>
                        <m:r>
                          <a:rPr lang="cs-CZ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s-CZ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𝑆𝑃</m:t>
                        </m:r>
                        <m:r>
                          <a:rPr lang="cs-CZ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cs-CZ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𝑉𝐹</m:t>
                        </m:r>
                      </m:num>
                      <m:den>
                        <m:nary>
                          <m:naryPr>
                            <m:chr m:val="∑"/>
                            <m:limLoc m:val="undOvr"/>
                            <m:subHide m:val="on"/>
                            <m:supHide m:val="on"/>
                            <m:ctrlPr>
                              <a:rPr lang="cs-CZ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cs-CZ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cs-CZ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𝐴𝐶𝐼</m:t>
                                </m:r>
                              </m:e>
                              <m:sub>
                                <m:r>
                                  <a:rPr lang="cs-CZ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r>
                  <a:rPr lang="cs-CZ" sz="2000" dirty="0">
                    <a:solidFill>
                      <a:schemeClr val="tx1"/>
                    </a:solidFill>
                  </a:rPr>
                  <a:t>  		 </a:t>
                </a:r>
              </a:p>
              <a:p>
                <a:pPr marL="0" indent="0">
                  <a:buClrTx/>
                  <a:buNone/>
                </a:pPr>
                <a:r>
                  <a:rPr lang="cs-CZ" sz="1400" dirty="0">
                    <a:solidFill>
                      <a:schemeClr val="tx1"/>
                    </a:solidFill>
                  </a:rPr>
                  <a:t>* </a:t>
                </a:r>
                <a:r>
                  <a:rPr lang="cs-CZ" sz="1400" dirty="0" err="1">
                    <a:solidFill>
                      <a:schemeClr val="tx1"/>
                    </a:solidFill>
                  </a:rPr>
                  <a:t>V</a:t>
                </a:r>
                <a:r>
                  <a:rPr lang="cs-CZ" sz="1400" baseline="-25000" dirty="0" err="1">
                    <a:solidFill>
                      <a:schemeClr val="tx1"/>
                    </a:solidFill>
                  </a:rPr>
                  <a:t>lesion</a:t>
                </a:r>
                <a:r>
                  <a:rPr lang="cs-CZ" sz="1400" dirty="0">
                    <a:solidFill>
                      <a:schemeClr val="tx1"/>
                    </a:solidFill>
                  </a:rPr>
                  <a:t> = objem hodnocené léze, T</a:t>
                </a:r>
                <a:r>
                  <a:rPr lang="cs-CZ" sz="1400" baseline="-25000" dirty="0">
                    <a:solidFill>
                      <a:schemeClr val="tx1"/>
                    </a:solidFill>
                  </a:rPr>
                  <a:t>%</a:t>
                </a:r>
                <a:r>
                  <a:rPr lang="cs-CZ" sz="1400" dirty="0">
                    <a:solidFill>
                      <a:schemeClr val="tx1"/>
                    </a:solidFill>
                  </a:rPr>
                  <a:t>  = relativní stupeň </a:t>
                </a:r>
                <a:r>
                  <a:rPr lang="cs-CZ" sz="1400" dirty="0" err="1">
                    <a:solidFill>
                      <a:schemeClr val="tx1"/>
                    </a:solidFill>
                  </a:rPr>
                  <a:t>transmurality</a:t>
                </a:r>
                <a:r>
                  <a:rPr lang="cs-CZ" sz="1400" dirty="0">
                    <a:solidFill>
                      <a:schemeClr val="tx1"/>
                    </a:solidFill>
                  </a:rPr>
                  <a:t> (poměr mezi hloubkou léze a lokální tloušťkou srdeční stěny), L</a:t>
                </a:r>
                <a:r>
                  <a:rPr lang="cs-CZ" sz="1400" baseline="-25000" dirty="0">
                    <a:solidFill>
                      <a:schemeClr val="tx1"/>
                    </a:solidFill>
                  </a:rPr>
                  <a:t>% </a:t>
                </a:r>
                <a:r>
                  <a:rPr lang="cs-CZ" sz="1400" dirty="0">
                    <a:solidFill>
                      <a:schemeClr val="tx1"/>
                    </a:solidFill>
                  </a:rPr>
                  <a:t>= relativní počet lézí nalezený v každém orgánu, </a:t>
                </a:r>
                <a:r>
                  <a:rPr lang="cs-CZ" sz="1400" dirty="0" err="1">
                    <a:solidFill>
                      <a:schemeClr val="tx1"/>
                    </a:solidFill>
                  </a:rPr>
                  <a:t>t</a:t>
                </a:r>
                <a:r>
                  <a:rPr lang="cs-CZ" sz="1400" baseline="-25000" dirty="0" err="1">
                    <a:solidFill>
                      <a:schemeClr val="tx1"/>
                    </a:solidFill>
                  </a:rPr>
                  <a:t>rel</a:t>
                </a:r>
                <a:r>
                  <a:rPr lang="cs-CZ" sz="1400" dirty="0">
                    <a:solidFill>
                      <a:schemeClr val="tx1"/>
                    </a:solidFill>
                  </a:rPr>
                  <a:t> = doba aplikace RFA přesahující cílovou hodnotu 60s, SP =  přítomnost/nepřítomnost POP (0 nebo 1), VF = přítomnost/nepřítomnost </a:t>
                </a:r>
                <a:r>
                  <a:rPr lang="cs-CZ" sz="1400" dirty="0" err="1">
                    <a:solidFill>
                      <a:schemeClr val="tx1"/>
                    </a:solidFill>
                  </a:rPr>
                  <a:t>FiKo</a:t>
                </a:r>
                <a:r>
                  <a:rPr lang="cs-CZ" sz="1400" dirty="0">
                    <a:solidFill>
                      <a:schemeClr val="tx1"/>
                    </a:solidFill>
                  </a:rPr>
                  <a:t> během aplikace (0 nebo 1),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cs-CZ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cs-CZ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𝐴𝐶𝐼</m:t>
                            </m:r>
                          </m:e>
                          <m:sub>
                            <m:r>
                              <a:rPr lang="cs-CZ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cs-CZ" sz="1400" dirty="0">
                    <a:solidFill>
                      <a:schemeClr val="tx1"/>
                    </a:solidFill>
                  </a:rPr>
                  <a:t> = součet </a:t>
                </a:r>
                <a:r>
                  <a:rPr lang="cs-CZ" sz="1400" dirty="0" err="1">
                    <a:solidFill>
                      <a:schemeClr val="tx1"/>
                    </a:solidFill>
                  </a:rPr>
                  <a:t>kohortově</a:t>
                </a:r>
                <a:r>
                  <a:rPr lang="cs-CZ" sz="1400" dirty="0">
                    <a:solidFill>
                      <a:schemeClr val="tx1"/>
                    </a:solidFill>
                  </a:rPr>
                  <a:t> specifických ACI sloužící k homogenizaci různých skupin před srovnáním. V indexu je přiřazeno kladné znaménko k faktorům, které vedou k pozitivním dopadům, zatímco záporné znaménko k faktorům představujícím nežádoucí události, obojí ve váženém vzorci. </a:t>
                </a:r>
                <a:endParaRPr lang="cs-CZ" sz="2000" dirty="0" smtClean="0">
                  <a:solidFill>
                    <a:schemeClr val="tx1"/>
                  </a:solidFill>
                </a:endParaRPr>
              </a:p>
              <a:p>
                <a:pPr>
                  <a:buClrTx/>
                </a:pPr>
                <a:r>
                  <a:rPr lang="cs-CZ" sz="1800" b="1" dirty="0" smtClean="0">
                    <a:solidFill>
                      <a:schemeClr val="tx1"/>
                    </a:solidFill>
                  </a:rPr>
                  <a:t>Nejedná se o procedurální parametr !!! </a:t>
                </a:r>
                <a:r>
                  <a:rPr lang="cs-CZ" sz="1800" dirty="0" smtClean="0">
                    <a:solidFill>
                      <a:schemeClr val="tx1"/>
                    </a:solidFill>
                  </a:rPr>
                  <a:t>- Index uvedený v této práci  musí být považován pouze za post-hoc experimentální aritmetické  hodnocení lézí pro účely srovnání v rámci jednotlivých skupin zvířat  v kontextu naší konkrétní práce bez přesvědčivé prediktivní hodnoty  </a:t>
                </a:r>
              </a:p>
              <a:p>
                <a:pPr marL="0" indent="0">
                  <a:buClrTx/>
                  <a:buNone/>
                </a:pPr>
                <a:endParaRPr lang="cs-CZ" sz="2000" b="1" dirty="0" smtClean="0">
                  <a:solidFill>
                    <a:schemeClr val="tx1"/>
                  </a:solidFill>
                </a:endParaRPr>
              </a:p>
              <a:p>
                <a:pPr marL="0" indent="0" algn="ctr">
                  <a:buClrTx/>
                  <a:buNone/>
                </a:pPr>
                <a:r>
                  <a:rPr lang="cs-CZ" sz="2000" b="1" dirty="0" smtClean="0">
                    <a:solidFill>
                      <a:srgbClr val="C00000"/>
                    </a:solidFill>
                  </a:rPr>
                  <a:t>Závěr:  Ač </a:t>
                </a:r>
                <a:r>
                  <a:rPr lang="cs-CZ" sz="2000" b="1" dirty="0">
                    <a:solidFill>
                      <a:srgbClr val="C00000"/>
                    </a:solidFill>
                  </a:rPr>
                  <a:t>názvem podobný, </a:t>
                </a:r>
                <a:r>
                  <a:rPr lang="cs-CZ" sz="2000" b="1" dirty="0" smtClean="0">
                    <a:solidFill>
                      <a:srgbClr val="C00000"/>
                    </a:solidFill>
                  </a:rPr>
                  <a:t>není ACI synonymem AI </a:t>
                </a:r>
                <a:r>
                  <a:rPr lang="cs-CZ" sz="2000" b="1" dirty="0">
                    <a:solidFill>
                      <a:srgbClr val="C00000"/>
                    </a:solidFill>
                  </a:rPr>
                  <a:t>systému CARTO </a:t>
                </a:r>
                <a:r>
                  <a:rPr lang="cs-CZ" sz="2000" b="1" dirty="0" smtClean="0">
                    <a:solidFill>
                      <a:srgbClr val="C00000"/>
                    </a:solidFill>
                  </a:rPr>
                  <a:t>a pro použití jiných (zejména histopatologických veličin) není proto možné jeho klinické použití a tudíž ani korelace mezi těmito dvěma indexy</a:t>
                </a:r>
                <a:endParaRPr lang="cs-CZ" sz="2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4043" y="1124744"/>
                <a:ext cx="8496944" cy="4176464"/>
              </a:xfrm>
              <a:blipFill rotWithShape="0">
                <a:blip r:embed="rId2"/>
                <a:stretch>
                  <a:fillRect l="-430" t="-291" r="-1147" b="-3930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52928" cy="936104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/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sz="3200" b="1" dirty="0" smtClean="0">
                <a:solidFill>
                  <a:schemeClr val="tx1"/>
                </a:solidFill>
              </a:rPr>
              <a:t> Ablační </a:t>
            </a:r>
            <a:r>
              <a:rPr lang="cs-CZ" sz="3200" b="1" dirty="0">
                <a:solidFill>
                  <a:schemeClr val="tx1"/>
                </a:solidFill>
              </a:rPr>
              <a:t>kompozitní index (ACI) </a:t>
            </a:r>
            <a:br>
              <a:rPr lang="cs-CZ" sz="3200" b="1" dirty="0">
                <a:solidFill>
                  <a:schemeClr val="tx1"/>
                </a:solidFill>
              </a:rPr>
            </a:b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8690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7584" y="620688"/>
            <a:ext cx="7886700" cy="5976664"/>
          </a:xfrm>
        </p:spPr>
        <p:txBody>
          <a:bodyPr>
            <a:normAutofit lnSpcReduction="10000"/>
          </a:bodyPr>
          <a:lstStyle/>
          <a:p>
            <a:pPr>
              <a:buClrTx/>
            </a:pPr>
            <a:endParaRPr lang="cs-CZ" sz="2200" dirty="0" smtClean="0">
              <a:solidFill>
                <a:schemeClr val="tx1"/>
              </a:solidFill>
            </a:endParaRPr>
          </a:p>
          <a:p>
            <a:pPr>
              <a:buClrTx/>
            </a:pPr>
            <a:endParaRPr lang="cs-CZ" sz="2200" dirty="0">
              <a:solidFill>
                <a:schemeClr val="tx1"/>
              </a:solidFill>
            </a:endParaRPr>
          </a:p>
          <a:p>
            <a:pPr>
              <a:buClrTx/>
            </a:pPr>
            <a:endParaRPr lang="cs-CZ" sz="2200" dirty="0" smtClean="0">
              <a:solidFill>
                <a:schemeClr val="tx1"/>
              </a:solidFill>
            </a:endParaRPr>
          </a:p>
          <a:p>
            <a:pPr>
              <a:buClrTx/>
            </a:pPr>
            <a:endParaRPr lang="cs-CZ" sz="2200" dirty="0" smtClean="0">
              <a:solidFill>
                <a:schemeClr val="tx1"/>
              </a:solidFill>
            </a:endParaRPr>
          </a:p>
          <a:p>
            <a:pPr>
              <a:buClrTx/>
            </a:pPr>
            <a:endParaRPr lang="cs-CZ" sz="2200" dirty="0" smtClean="0">
              <a:solidFill>
                <a:schemeClr val="tx1"/>
              </a:solidFill>
            </a:endParaRPr>
          </a:p>
          <a:p>
            <a:pPr>
              <a:buClrTx/>
            </a:pPr>
            <a:endParaRPr lang="cs-CZ" sz="2200" dirty="0">
              <a:solidFill>
                <a:schemeClr val="tx1"/>
              </a:solidFill>
            </a:endParaRPr>
          </a:p>
          <a:p>
            <a:pPr>
              <a:buClrTx/>
            </a:pPr>
            <a:endParaRPr lang="cs-CZ" sz="2200" dirty="0">
              <a:solidFill>
                <a:schemeClr val="tx1"/>
              </a:solidFill>
            </a:endParaRPr>
          </a:p>
          <a:p>
            <a:pPr>
              <a:buClrTx/>
            </a:pPr>
            <a:endParaRPr lang="cs-CZ" sz="2200" dirty="0" smtClean="0">
              <a:solidFill>
                <a:schemeClr val="tx1"/>
              </a:solidFill>
            </a:endParaRPr>
          </a:p>
          <a:p>
            <a:pPr>
              <a:buClrTx/>
            </a:pPr>
            <a:endParaRPr lang="cs-CZ" sz="2200" dirty="0" smtClean="0">
              <a:solidFill>
                <a:schemeClr val="tx1"/>
              </a:solidFill>
            </a:endParaRPr>
          </a:p>
          <a:p>
            <a:pPr>
              <a:buClrTx/>
            </a:pPr>
            <a:endParaRPr lang="cs-CZ" sz="2200" dirty="0" smtClean="0">
              <a:solidFill>
                <a:schemeClr val="tx1"/>
              </a:solidFill>
            </a:endParaRPr>
          </a:p>
          <a:p>
            <a:pPr marL="0" indent="0" algn="ctr">
              <a:buClrTx/>
              <a:buNone/>
            </a:pPr>
            <a:endParaRPr lang="cs-CZ" sz="2200" dirty="0" smtClean="0">
              <a:solidFill>
                <a:schemeClr val="tx1"/>
              </a:solidFill>
            </a:endParaRPr>
          </a:p>
          <a:p>
            <a:pPr marL="0" indent="0" algn="ctr">
              <a:buClrTx/>
              <a:buNone/>
            </a:pPr>
            <a:endParaRPr lang="cs-CZ" sz="2200" dirty="0">
              <a:solidFill>
                <a:schemeClr val="tx1"/>
              </a:solidFill>
            </a:endParaRPr>
          </a:p>
          <a:p>
            <a:pPr marL="0" indent="0" algn="ctr">
              <a:buClrTx/>
              <a:buNone/>
            </a:pPr>
            <a:r>
              <a:rPr lang="cs-CZ" sz="2200" dirty="0" smtClean="0">
                <a:solidFill>
                  <a:schemeClr val="tx1"/>
                </a:solidFill>
              </a:rPr>
              <a:t>Adekvátní hodnota </a:t>
            </a:r>
            <a:r>
              <a:rPr lang="cs-CZ" sz="2200" b="1" i="1" dirty="0" smtClean="0">
                <a:solidFill>
                  <a:schemeClr val="tx1"/>
                </a:solidFill>
              </a:rPr>
              <a:t>CF a indexy z něj odvozené </a:t>
            </a:r>
            <a:r>
              <a:rPr lang="cs-CZ" sz="2200" dirty="0" smtClean="0">
                <a:solidFill>
                  <a:schemeClr val="tx1"/>
                </a:solidFill>
              </a:rPr>
              <a:t> zvyšují </a:t>
            </a:r>
            <a:r>
              <a:rPr lang="cs-CZ" sz="2200" i="1" dirty="0" smtClean="0">
                <a:solidFill>
                  <a:schemeClr val="tx1"/>
                </a:solidFill>
              </a:rPr>
              <a:t>efektivnost, </a:t>
            </a:r>
            <a:r>
              <a:rPr lang="cs-CZ" sz="2200" i="1" dirty="0" err="1" smtClean="0">
                <a:solidFill>
                  <a:schemeClr val="tx1"/>
                </a:solidFill>
              </a:rPr>
              <a:t>transmuralitu</a:t>
            </a:r>
            <a:r>
              <a:rPr lang="cs-CZ" sz="2200" i="1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léze</a:t>
            </a:r>
            <a:r>
              <a:rPr lang="cs-CZ" sz="2200" dirty="0" smtClean="0">
                <a:solidFill>
                  <a:schemeClr val="tx1"/>
                </a:solidFill>
              </a:rPr>
              <a:t> a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i="1" dirty="0" err="1" smtClean="0">
                <a:solidFill>
                  <a:schemeClr val="tx1"/>
                </a:solidFill>
              </a:rPr>
              <a:t>bezpečnost</a:t>
            </a:r>
            <a:endParaRPr lang="cs-CZ" sz="2200" i="1" dirty="0" smtClean="0">
              <a:solidFill>
                <a:schemeClr val="tx1"/>
              </a:solidFill>
            </a:endParaRPr>
          </a:p>
          <a:p>
            <a:endParaRPr lang="cs-CZ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992756034"/>
              </p:ext>
            </p:extLst>
          </p:nvPr>
        </p:nvGraphicFramePr>
        <p:xfrm>
          <a:off x="323527" y="1412776"/>
          <a:ext cx="4563679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4887206" y="2780928"/>
            <a:ext cx="396044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cs-CZ" b="1" dirty="0"/>
              <a:t>PŘÍTLAK</a:t>
            </a:r>
            <a:r>
              <a:rPr lang="en-US" b="1" dirty="0"/>
              <a:t> = </a:t>
            </a:r>
            <a:r>
              <a:rPr lang="cs-CZ" b="1" dirty="0"/>
              <a:t>CONTACT FORCE (CF)</a:t>
            </a:r>
            <a:endParaRPr lang="cs-CZ" dirty="0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174732" cy="936104"/>
          </a:xfrm>
          <a:solidFill>
            <a:schemeClr val="bg2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cs-CZ" sz="3200" b="1" dirty="0" smtClean="0">
                <a:solidFill>
                  <a:schemeClr val="tx1"/>
                </a:solidFill>
              </a:rPr>
              <a:t/>
            </a:r>
            <a:br>
              <a:rPr lang="cs-CZ" sz="3200" b="1" dirty="0" smtClean="0">
                <a:solidFill>
                  <a:schemeClr val="tx1"/>
                </a:solidFill>
              </a:rPr>
            </a:br>
            <a:r>
              <a:rPr lang="cs-CZ" sz="3200" b="1" dirty="0" smtClean="0">
                <a:solidFill>
                  <a:schemeClr val="tx1"/>
                </a:solidFill>
              </a:rPr>
              <a:t>2. </a:t>
            </a:r>
            <a:r>
              <a:rPr lang="cs-CZ" sz="3200" b="1" dirty="0">
                <a:solidFill>
                  <a:schemeClr val="tx1"/>
                </a:solidFill>
              </a:rPr>
              <a:t>Parametry ovlivňující formaci ablační léze </a:t>
            </a:r>
            <a:br>
              <a:rPr lang="cs-CZ" sz="3200" b="1" dirty="0">
                <a:solidFill>
                  <a:schemeClr val="tx1"/>
                </a:solidFill>
              </a:rPr>
            </a:br>
            <a:endParaRPr lang="cs-CZ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71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708" y="692697"/>
            <a:ext cx="5283324" cy="5330642"/>
          </a:xfrm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ClrTx/>
            </a:pPr>
            <a:endParaRPr lang="cs-CZ" sz="1900" dirty="0" smtClean="0">
              <a:solidFill>
                <a:schemeClr val="tx1"/>
              </a:solidFill>
            </a:endParaRPr>
          </a:p>
          <a:p>
            <a:pPr>
              <a:buClrTx/>
            </a:pPr>
            <a:r>
              <a:rPr lang="cs-CZ" sz="1900" dirty="0" smtClean="0">
                <a:solidFill>
                  <a:schemeClr val="tx1"/>
                </a:solidFill>
              </a:rPr>
              <a:t>Nadměrné </a:t>
            </a:r>
            <a:r>
              <a:rPr lang="cs-CZ" sz="1900" dirty="0">
                <a:solidFill>
                  <a:schemeClr val="tx1"/>
                </a:solidFill>
              </a:rPr>
              <a:t>zvyšování </a:t>
            </a:r>
            <a:r>
              <a:rPr lang="cs-CZ" sz="1900" dirty="0" smtClean="0">
                <a:solidFill>
                  <a:schemeClr val="tx1"/>
                </a:solidFill>
              </a:rPr>
              <a:t>jakéhokoliv parametru bez ohledu na ostatní je rizikové </a:t>
            </a:r>
          </a:p>
          <a:p>
            <a:pPr>
              <a:buClrTx/>
            </a:pPr>
            <a:endParaRPr lang="cs-CZ" sz="1900" dirty="0" smtClean="0">
              <a:solidFill>
                <a:schemeClr val="tx1"/>
              </a:solidFill>
            </a:endParaRPr>
          </a:p>
          <a:p>
            <a:pPr>
              <a:buClrTx/>
            </a:pPr>
            <a:r>
              <a:rPr lang="cs-CZ" sz="1900" dirty="0" smtClean="0">
                <a:solidFill>
                  <a:schemeClr val="tx1"/>
                </a:solidFill>
              </a:rPr>
              <a:t>V</a:t>
            </a:r>
            <a:r>
              <a:rPr lang="cs-CZ" sz="1900" dirty="0">
                <a:solidFill>
                  <a:schemeClr val="tx1"/>
                </a:solidFill>
              </a:rPr>
              <a:t> místě aplikace zvyšuje riziko vzniku lokálních </a:t>
            </a:r>
            <a:r>
              <a:rPr lang="cs-CZ" sz="1900" dirty="0" smtClean="0">
                <a:solidFill>
                  <a:schemeClr val="tx1"/>
                </a:solidFill>
              </a:rPr>
              <a:t>komplikací (koagul</a:t>
            </a:r>
            <a:r>
              <a:rPr lang="cs-CZ" sz="1900" dirty="0">
                <a:solidFill>
                  <a:schemeClr val="tx1"/>
                </a:solidFill>
              </a:rPr>
              <a:t>, příškvarů a </a:t>
            </a:r>
            <a:r>
              <a:rPr lang="cs-CZ" sz="1900" b="1" dirty="0" err="1" smtClean="0">
                <a:solidFill>
                  <a:schemeClr val="tx1"/>
                </a:solidFill>
              </a:rPr>
              <a:t>steam</a:t>
            </a:r>
            <a:r>
              <a:rPr lang="cs-CZ" sz="1900" b="1" dirty="0" smtClean="0">
                <a:solidFill>
                  <a:schemeClr val="tx1"/>
                </a:solidFill>
              </a:rPr>
              <a:t> POP</a:t>
            </a:r>
            <a:r>
              <a:rPr lang="cs-CZ" sz="1900" dirty="0" smtClean="0">
                <a:solidFill>
                  <a:schemeClr val="tx1"/>
                </a:solidFill>
              </a:rPr>
              <a:t>)</a:t>
            </a:r>
            <a:r>
              <a:rPr lang="cs-CZ" sz="1900" b="1" dirty="0" smtClean="0">
                <a:solidFill>
                  <a:schemeClr val="tx1"/>
                </a:solidFill>
              </a:rPr>
              <a:t> </a:t>
            </a:r>
          </a:p>
          <a:p>
            <a:pPr>
              <a:buClrTx/>
            </a:pPr>
            <a:endParaRPr lang="cs-CZ" sz="1900" baseline="30000" dirty="0">
              <a:solidFill>
                <a:schemeClr val="tx1"/>
              </a:solidFill>
            </a:endParaRPr>
          </a:p>
          <a:p>
            <a:pPr>
              <a:buClrTx/>
            </a:pPr>
            <a:endParaRPr lang="cs-CZ" sz="1900" baseline="30000" dirty="0">
              <a:solidFill>
                <a:schemeClr val="tx1"/>
              </a:solidFill>
            </a:endParaRPr>
          </a:p>
          <a:p>
            <a:pPr>
              <a:buClrTx/>
            </a:pPr>
            <a:r>
              <a:rPr lang="cs-CZ" sz="1900" dirty="0">
                <a:solidFill>
                  <a:schemeClr val="tx1"/>
                </a:solidFill>
              </a:rPr>
              <a:t>POP </a:t>
            </a:r>
            <a:r>
              <a:rPr lang="cs-CZ" sz="1900" dirty="0" smtClean="0">
                <a:solidFill>
                  <a:schemeClr val="tx1"/>
                </a:solidFill>
              </a:rPr>
              <a:t>=  </a:t>
            </a:r>
            <a:r>
              <a:rPr lang="cs-CZ" sz="1900" dirty="0">
                <a:solidFill>
                  <a:schemeClr val="tx1"/>
                </a:solidFill>
              </a:rPr>
              <a:t>riziko poškození a perforace přehřáté tkáně hrotem katetru a vznik </a:t>
            </a:r>
            <a:r>
              <a:rPr lang="cs-CZ" sz="1900" dirty="0" smtClean="0">
                <a:solidFill>
                  <a:schemeClr val="tx1"/>
                </a:solidFill>
              </a:rPr>
              <a:t>srdeční tamponády</a:t>
            </a:r>
          </a:p>
          <a:p>
            <a:pPr>
              <a:buClrTx/>
            </a:pPr>
            <a:endParaRPr lang="cs-CZ" sz="1900" dirty="0">
              <a:solidFill>
                <a:schemeClr val="tx1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31768" y="6165304"/>
            <a:ext cx="78867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cs-CZ" sz="105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Thompson N, </a:t>
            </a:r>
            <a:r>
              <a:rPr lang="cs-CZ" sz="10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Lustgarten</a:t>
            </a:r>
            <a:r>
              <a:rPr lang="cs-CZ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D, </a:t>
            </a:r>
            <a:r>
              <a:rPr lang="cs-CZ" sz="10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Mason</a:t>
            </a:r>
            <a:r>
              <a:rPr lang="cs-CZ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B, et al. </a:t>
            </a:r>
            <a:r>
              <a:rPr lang="cs-CZ" sz="10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cs-CZ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0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relationship</a:t>
            </a:r>
            <a:r>
              <a:rPr lang="cs-CZ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0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between</a:t>
            </a:r>
            <a:r>
              <a:rPr lang="cs-CZ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0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surface</a:t>
            </a:r>
            <a:r>
              <a:rPr lang="cs-CZ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0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temperature</a:t>
            </a:r>
            <a:r>
              <a:rPr lang="cs-CZ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cs-CZ" sz="10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tissue</a:t>
            </a:r>
            <a:r>
              <a:rPr lang="cs-CZ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0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temperature</a:t>
            </a:r>
            <a:r>
              <a:rPr lang="cs-CZ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cs-CZ" sz="10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microbubble</a:t>
            </a:r>
            <a:r>
              <a:rPr lang="cs-CZ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0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formation</a:t>
            </a:r>
            <a:r>
              <a:rPr lang="cs-CZ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, and </a:t>
            </a:r>
            <a:r>
              <a:rPr lang="cs-CZ" sz="10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steam</a:t>
            </a:r>
            <a:r>
              <a:rPr lang="cs-CZ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05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pops</a:t>
            </a:r>
            <a:r>
              <a:rPr lang="cs-CZ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cs-CZ" sz="105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Pacing</a:t>
            </a:r>
            <a:r>
              <a:rPr lang="cs-CZ" sz="105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05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Clin</a:t>
            </a:r>
            <a:r>
              <a:rPr lang="cs-CZ" sz="105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05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Electrophysiol</a:t>
            </a:r>
            <a:r>
              <a:rPr lang="cs-CZ" sz="1050" dirty="0">
                <a:latin typeface="Times New Roman" panose="02020603050405020304" pitchFamily="18" charset="0"/>
                <a:ea typeface="Calibri" panose="020F0502020204030204" pitchFamily="34" charset="0"/>
              </a:rPr>
              <a:t>. 2009;32(7):833-841. doi:10.1111/j.1540-8159.2009.02397.x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508" y="692697"/>
            <a:ext cx="2728963" cy="275928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815" y="3566419"/>
            <a:ext cx="2639590" cy="245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6339" y="234034"/>
            <a:ext cx="6552728" cy="648072"/>
          </a:xfrm>
        </p:spPr>
        <p:txBody>
          <a:bodyPr anchor="t"/>
          <a:lstStyle/>
          <a:p>
            <a:r>
              <a:rPr lang="cs-CZ" sz="2800" dirty="0" smtClean="0">
                <a:solidFill>
                  <a:schemeClr val="tx2">
                    <a:lumMod val="75000"/>
                  </a:schemeClr>
                </a:solidFill>
              </a:rPr>
              <a:t>Jaký </a:t>
            </a:r>
            <a:r>
              <a:rPr lang="cs-CZ" sz="2800" dirty="0">
                <a:solidFill>
                  <a:schemeClr val="tx2">
                    <a:lumMod val="75000"/>
                  </a:schemeClr>
                </a:solidFill>
              </a:rPr>
              <a:t>přítlak je optimální </a:t>
            </a:r>
            <a:r>
              <a:rPr lang="cs-CZ" sz="2800" dirty="0" smtClean="0">
                <a:solidFill>
                  <a:schemeClr val="tx2">
                    <a:lumMod val="75000"/>
                  </a:schemeClr>
                </a:solidFill>
              </a:rPr>
              <a:t>?</a:t>
            </a:r>
            <a:r>
              <a:rPr lang="cs-CZ" dirty="0">
                <a:solidFill>
                  <a:schemeClr val="tx1"/>
                </a:solidFill>
              </a:rPr>
              <a:t/>
            </a:r>
            <a:br>
              <a:rPr lang="cs-CZ" dirty="0">
                <a:solidFill>
                  <a:schemeClr val="tx1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908720"/>
            <a:ext cx="8640960" cy="5832648"/>
          </a:xfrm>
        </p:spPr>
        <p:txBody>
          <a:bodyPr/>
          <a:lstStyle/>
          <a:p>
            <a:pPr>
              <a:buClrTx/>
            </a:pPr>
            <a:endParaRPr lang="cs-CZ" sz="2000" dirty="0" smtClean="0">
              <a:solidFill>
                <a:schemeClr val="tx1"/>
              </a:solidFill>
            </a:endParaRPr>
          </a:p>
          <a:p>
            <a:pPr>
              <a:buClrTx/>
            </a:pPr>
            <a:r>
              <a:rPr lang="cs-CZ" sz="2000" dirty="0" smtClean="0">
                <a:solidFill>
                  <a:schemeClr val="tx1"/>
                </a:solidFill>
              </a:rPr>
              <a:t>Hodnota přítlaku (CF) má přímý vliv na bezpečnost a efektivitu výkonu</a:t>
            </a:r>
          </a:p>
          <a:p>
            <a:pPr>
              <a:buClrTx/>
            </a:pPr>
            <a:r>
              <a:rPr lang="cs-CZ" sz="2000" b="1" dirty="0" smtClean="0">
                <a:solidFill>
                  <a:schemeClr val="tx1"/>
                </a:solidFill>
              </a:rPr>
              <a:t>Je jiná doporučená hodnota CF pro mapování a jiná pro ablaci </a:t>
            </a:r>
          </a:p>
          <a:p>
            <a:pPr marL="0" indent="0">
              <a:buClrTx/>
              <a:buNone/>
            </a:pPr>
            <a:endParaRPr lang="cs-CZ" sz="2000" dirty="0" smtClean="0">
              <a:solidFill>
                <a:schemeClr val="tx1"/>
              </a:solidFill>
            </a:endParaRPr>
          </a:p>
          <a:p>
            <a:pPr marL="0" indent="0">
              <a:buClrTx/>
              <a:buNone/>
            </a:pPr>
            <a:r>
              <a:rPr lang="cs-CZ" sz="2400" b="1" dirty="0" smtClean="0">
                <a:solidFill>
                  <a:schemeClr val="tx1"/>
                </a:solidFill>
              </a:rPr>
              <a:t>Mapování </a:t>
            </a:r>
          </a:p>
          <a:p>
            <a:pPr marL="0" indent="0">
              <a:buNone/>
            </a:pPr>
            <a:endParaRPr lang="cs-CZ" sz="1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1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1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1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1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dirty="0"/>
              <a:t> </a:t>
            </a:r>
            <a:endParaRPr lang="cs-CZ" sz="2000" dirty="0"/>
          </a:p>
        </p:txBody>
      </p:sp>
      <p:sp>
        <p:nvSpPr>
          <p:cNvPr id="4" name="Obdélník 3"/>
          <p:cNvSpPr/>
          <p:nvPr/>
        </p:nvSpPr>
        <p:spPr>
          <a:xfrm>
            <a:off x="292223" y="2747826"/>
            <a:ext cx="8640960" cy="190821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ClrTx/>
              <a:buNone/>
            </a:pPr>
            <a:r>
              <a:rPr lang="cs-CZ" sz="1600" dirty="0" err="1"/>
              <a:t>Anjo</a:t>
            </a:r>
            <a:r>
              <a:rPr lang="cs-CZ" sz="1600" dirty="0"/>
              <a:t> N., </a:t>
            </a:r>
            <a:r>
              <a:rPr lang="cs-CZ" sz="1600" dirty="0" err="1"/>
              <a:t>Nakahara</a:t>
            </a:r>
            <a:r>
              <a:rPr lang="cs-CZ" sz="1600" dirty="0"/>
              <a:t> S., </a:t>
            </a:r>
            <a:r>
              <a:rPr lang="cs-CZ" sz="1600" dirty="0" err="1"/>
              <a:t>Okumura</a:t>
            </a:r>
            <a:r>
              <a:rPr lang="cs-CZ" sz="1600" dirty="0"/>
              <a:t> Y, et al</a:t>
            </a:r>
            <a:r>
              <a:rPr lang="cs-CZ" sz="1600" b="1" dirty="0"/>
              <a:t>. </a:t>
            </a:r>
            <a:r>
              <a:rPr lang="cs-CZ" sz="1600" b="1" dirty="0" err="1"/>
              <a:t>Impact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catheter</a:t>
            </a:r>
            <a:r>
              <a:rPr lang="cs-CZ" sz="1600" b="1" dirty="0"/>
              <a:t> tip-</a:t>
            </a:r>
            <a:r>
              <a:rPr lang="cs-CZ" sz="1600" b="1" dirty="0" err="1"/>
              <a:t>tissue</a:t>
            </a:r>
            <a:r>
              <a:rPr lang="cs-CZ" sz="1600" b="1" dirty="0"/>
              <a:t> </a:t>
            </a:r>
            <a:r>
              <a:rPr lang="cs-CZ" sz="1600" b="1" dirty="0" err="1"/>
              <a:t>contact</a:t>
            </a:r>
            <a:r>
              <a:rPr lang="cs-CZ" sz="1600" b="1" dirty="0"/>
              <a:t> on </a:t>
            </a:r>
            <a:r>
              <a:rPr lang="cs-CZ" sz="1600" b="1" dirty="0" err="1"/>
              <a:t>three-dimensional</a:t>
            </a:r>
            <a:r>
              <a:rPr lang="cs-CZ" sz="1600" b="1" dirty="0"/>
              <a:t> </a:t>
            </a:r>
            <a:r>
              <a:rPr lang="cs-CZ" sz="1600" b="1" dirty="0" err="1"/>
              <a:t>left</a:t>
            </a:r>
            <a:r>
              <a:rPr lang="cs-CZ" sz="1600" b="1" dirty="0"/>
              <a:t> </a:t>
            </a:r>
            <a:r>
              <a:rPr lang="cs-CZ" sz="1600" b="1" dirty="0" err="1"/>
              <a:t>atrial</a:t>
            </a:r>
            <a:r>
              <a:rPr lang="cs-CZ" sz="1600" b="1" dirty="0"/>
              <a:t> </a:t>
            </a:r>
            <a:r>
              <a:rPr lang="cs-CZ" sz="1600" b="1" dirty="0" err="1"/>
              <a:t>geometries</a:t>
            </a:r>
            <a:r>
              <a:rPr lang="cs-CZ" sz="1600" b="1" dirty="0"/>
              <a:t>: </a:t>
            </a:r>
            <a:r>
              <a:rPr lang="cs-CZ" sz="1600" b="1" dirty="0" err="1"/>
              <a:t>relationship</a:t>
            </a:r>
            <a:r>
              <a:rPr lang="cs-CZ" sz="1600" b="1" dirty="0"/>
              <a:t> </a:t>
            </a:r>
            <a:r>
              <a:rPr lang="cs-CZ" sz="1600" b="1" dirty="0" err="1"/>
              <a:t>between</a:t>
            </a:r>
            <a:r>
              <a:rPr lang="cs-CZ" sz="1600" b="1" dirty="0"/>
              <a:t> </a:t>
            </a:r>
            <a:r>
              <a:rPr lang="cs-CZ" sz="1600" b="1" dirty="0" err="1"/>
              <a:t>the</a:t>
            </a:r>
            <a:r>
              <a:rPr lang="cs-CZ" sz="1600" b="1" dirty="0"/>
              <a:t> </a:t>
            </a:r>
            <a:r>
              <a:rPr lang="cs-CZ" sz="1600" b="1" dirty="0" err="1"/>
              <a:t>external</a:t>
            </a:r>
            <a:r>
              <a:rPr lang="cs-CZ" sz="1600" b="1" dirty="0"/>
              <a:t> </a:t>
            </a:r>
            <a:r>
              <a:rPr lang="cs-CZ" sz="1600" b="1" dirty="0" err="1"/>
              <a:t>structures</a:t>
            </a:r>
            <a:r>
              <a:rPr lang="cs-CZ" sz="1600" b="1" dirty="0"/>
              <a:t> and </a:t>
            </a:r>
            <a:r>
              <a:rPr lang="cs-CZ" sz="1600" b="1" dirty="0" err="1"/>
              <a:t>anatomic</a:t>
            </a:r>
            <a:r>
              <a:rPr lang="cs-CZ" sz="1600" b="1" dirty="0"/>
              <a:t> </a:t>
            </a:r>
            <a:r>
              <a:rPr lang="cs-CZ" sz="1600" b="1" dirty="0" err="1"/>
              <a:t>distortion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3D fast </a:t>
            </a:r>
            <a:r>
              <a:rPr lang="cs-CZ" sz="1600" b="1" dirty="0" err="1"/>
              <a:t>anatomical</a:t>
            </a:r>
            <a:r>
              <a:rPr lang="cs-CZ" sz="1600" b="1" dirty="0"/>
              <a:t> </a:t>
            </a:r>
            <a:r>
              <a:rPr lang="cs-CZ" sz="1600" b="1" dirty="0" err="1"/>
              <a:t>mapping</a:t>
            </a:r>
            <a:r>
              <a:rPr lang="cs-CZ" sz="1600" b="1" dirty="0"/>
              <a:t> and </a:t>
            </a:r>
            <a:r>
              <a:rPr lang="cs-CZ" sz="1600" b="1" dirty="0" err="1"/>
              <a:t>high</a:t>
            </a:r>
            <a:r>
              <a:rPr lang="cs-CZ" sz="1600" b="1" dirty="0"/>
              <a:t> </a:t>
            </a:r>
            <a:r>
              <a:rPr lang="cs-CZ" sz="1600" b="1" dirty="0" err="1"/>
              <a:t>contact</a:t>
            </a:r>
            <a:r>
              <a:rPr lang="cs-CZ" sz="1600" b="1" dirty="0"/>
              <a:t> </a:t>
            </a:r>
            <a:r>
              <a:rPr lang="cs-CZ" sz="1600" b="1" dirty="0" err="1"/>
              <a:t>force</a:t>
            </a:r>
            <a:r>
              <a:rPr lang="cs-CZ" sz="1600" b="1" dirty="0"/>
              <a:t> </a:t>
            </a:r>
            <a:r>
              <a:rPr lang="cs-CZ" sz="1600" b="1" dirty="0" err="1"/>
              <a:t>guided</a:t>
            </a:r>
            <a:r>
              <a:rPr lang="cs-CZ" sz="1600" b="1" dirty="0"/>
              <a:t> </a:t>
            </a:r>
            <a:r>
              <a:rPr lang="cs-CZ" sz="1600" b="1" dirty="0" err="1"/>
              <a:t>images</a:t>
            </a:r>
            <a:r>
              <a:rPr lang="cs-CZ" sz="1600" b="1" dirty="0"/>
              <a:t>. </a:t>
            </a:r>
            <a:r>
              <a:rPr lang="cs-CZ" sz="1600" dirty="0" err="1"/>
              <a:t>Int</a:t>
            </a:r>
            <a:r>
              <a:rPr lang="cs-CZ" sz="1600" dirty="0"/>
              <a:t> J </a:t>
            </a:r>
            <a:r>
              <a:rPr lang="cs-CZ" sz="1600" dirty="0" err="1"/>
              <a:t>Cardiol</a:t>
            </a:r>
            <a:r>
              <a:rPr lang="cs-CZ" sz="1600" dirty="0"/>
              <a:t>, 222 (2016), pp. 202-208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Pro mapování </a:t>
            </a:r>
            <a:r>
              <a:rPr lang="cs-CZ" i="1" dirty="0">
                <a:solidFill>
                  <a:schemeClr val="tx2">
                    <a:lumMod val="75000"/>
                  </a:schemeClr>
                </a:solidFill>
              </a:rPr>
              <a:t>doporučen nižší přítlak (pod 10g), 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vyšší působí distenzi tkáně  a deformaci geometrie výsledného 3D modelu; regionální anatomické rozdíly v dosahovaných hodnotách CF</a:t>
            </a:r>
          </a:p>
        </p:txBody>
      </p:sp>
      <p:sp>
        <p:nvSpPr>
          <p:cNvPr id="5" name="Obdélník 4"/>
          <p:cNvSpPr/>
          <p:nvPr/>
        </p:nvSpPr>
        <p:spPr>
          <a:xfrm>
            <a:off x="292224" y="5110152"/>
            <a:ext cx="8640960" cy="138499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1600" dirty="0"/>
              <a:t>H. </a:t>
            </a:r>
            <a:r>
              <a:rPr lang="cs-CZ" sz="1600" dirty="0" err="1"/>
              <a:t>Mizuno</a:t>
            </a:r>
            <a:r>
              <a:rPr lang="cs-CZ" sz="1600" dirty="0"/>
              <a:t>, P. </a:t>
            </a:r>
            <a:r>
              <a:rPr lang="cs-CZ" sz="1600" dirty="0" err="1"/>
              <a:t>Vergara</a:t>
            </a:r>
            <a:r>
              <a:rPr lang="cs-CZ" sz="1600" dirty="0"/>
              <a:t>, G. </a:t>
            </a:r>
            <a:r>
              <a:rPr lang="cs-CZ" sz="1600" dirty="0" err="1"/>
              <a:t>Maccabelli</a:t>
            </a:r>
            <a:r>
              <a:rPr lang="cs-CZ" sz="1600" dirty="0"/>
              <a:t>, </a:t>
            </a:r>
            <a:r>
              <a:rPr lang="cs-CZ" sz="1600" i="1" dirty="0"/>
              <a:t>et </a:t>
            </a:r>
            <a:r>
              <a:rPr lang="cs-CZ" sz="1600" i="1" dirty="0" err="1"/>
              <a:t>al.</a:t>
            </a:r>
            <a:r>
              <a:rPr lang="cs-CZ" sz="1600" b="1" dirty="0" err="1"/>
              <a:t>Contact</a:t>
            </a:r>
            <a:r>
              <a:rPr lang="cs-CZ" sz="1600" b="1" dirty="0"/>
              <a:t> </a:t>
            </a:r>
            <a:r>
              <a:rPr lang="cs-CZ" sz="1600" b="1" dirty="0" err="1"/>
              <a:t>force</a:t>
            </a:r>
            <a:r>
              <a:rPr lang="cs-CZ" sz="1600" b="1" dirty="0"/>
              <a:t> monitoring </a:t>
            </a:r>
            <a:r>
              <a:rPr lang="cs-CZ" sz="1600" b="1" dirty="0" err="1"/>
              <a:t>for</a:t>
            </a:r>
            <a:r>
              <a:rPr lang="cs-CZ" sz="1600" b="1" dirty="0"/>
              <a:t> </a:t>
            </a:r>
            <a:r>
              <a:rPr lang="cs-CZ" sz="1600" b="1" dirty="0" err="1"/>
              <a:t>cardiac</a:t>
            </a:r>
            <a:r>
              <a:rPr lang="cs-CZ" sz="1600" b="1" dirty="0"/>
              <a:t> </a:t>
            </a:r>
            <a:r>
              <a:rPr lang="cs-CZ" sz="1600" b="1" dirty="0" err="1"/>
              <a:t>mapping</a:t>
            </a:r>
            <a:r>
              <a:rPr lang="cs-CZ" sz="1600" b="1" dirty="0"/>
              <a:t> in </a:t>
            </a:r>
            <a:r>
              <a:rPr lang="cs-CZ" sz="1600" b="1" dirty="0" err="1"/>
              <a:t>patients</a:t>
            </a:r>
            <a:r>
              <a:rPr lang="cs-CZ" sz="1600" b="1" dirty="0"/>
              <a:t> </a:t>
            </a:r>
            <a:r>
              <a:rPr lang="cs-CZ" sz="1600" b="1" dirty="0" err="1"/>
              <a:t>with</a:t>
            </a:r>
            <a:r>
              <a:rPr lang="cs-CZ" sz="1600" b="1" dirty="0"/>
              <a:t> </a:t>
            </a:r>
            <a:r>
              <a:rPr lang="cs-CZ" sz="1600" b="1" dirty="0" err="1"/>
              <a:t>ventricular</a:t>
            </a:r>
            <a:r>
              <a:rPr lang="cs-CZ" sz="1600" b="1" dirty="0"/>
              <a:t> </a:t>
            </a:r>
            <a:r>
              <a:rPr lang="cs-CZ" sz="1600" b="1" dirty="0" err="1"/>
              <a:t>tachycardia</a:t>
            </a:r>
            <a:r>
              <a:rPr lang="cs-CZ" sz="1600" b="1" dirty="0"/>
              <a:t>. </a:t>
            </a:r>
            <a:r>
              <a:rPr lang="cs-CZ" sz="1600" dirty="0"/>
              <a:t>J </a:t>
            </a:r>
            <a:r>
              <a:rPr lang="cs-CZ" sz="1600" dirty="0" err="1"/>
              <a:t>Cardiovasc</a:t>
            </a:r>
            <a:r>
              <a:rPr lang="cs-CZ" sz="1600" dirty="0"/>
              <a:t> </a:t>
            </a:r>
            <a:r>
              <a:rPr lang="cs-CZ" sz="1600" dirty="0" err="1"/>
              <a:t>Electrophysiol</a:t>
            </a:r>
            <a:r>
              <a:rPr lang="cs-CZ" sz="1600" dirty="0"/>
              <a:t>, 24 (2013), pp. 519-524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Zvyšující se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CF 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je asociován se zvyšující se amplitudou potenciálů až do hodnoty 20g, poté následuje </a:t>
            </a:r>
            <a:r>
              <a:rPr lang="cs-CZ" dirty="0" err="1" smtClean="0">
                <a:solidFill>
                  <a:schemeClr val="tx2">
                    <a:lumMod val="75000"/>
                  </a:schemeClr>
                </a:solidFill>
              </a:rPr>
              <a:t>plateau</a:t>
            </a:r>
            <a:r>
              <a:rPr lang="cs-CZ" dirty="0" smtClean="0">
                <a:solidFill>
                  <a:schemeClr val="tx2">
                    <a:lumMod val="75000"/>
                  </a:schemeClr>
                </a:solidFill>
              </a:rPr>
              <a:t>; optimum pro mapování je 9g</a:t>
            </a:r>
            <a:endParaRPr lang="cs-CZ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3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976664"/>
          </a:xfrm>
        </p:spPr>
        <p:txBody>
          <a:bodyPr/>
          <a:lstStyle/>
          <a:p>
            <a:pPr marL="0" indent="0">
              <a:buClrTx/>
              <a:buNone/>
            </a:pPr>
            <a:r>
              <a:rPr lang="cs-CZ" b="1" dirty="0" smtClean="0">
                <a:solidFill>
                  <a:schemeClr val="tx1"/>
                </a:solidFill>
              </a:rPr>
              <a:t>Bezpečnost</a:t>
            </a:r>
          </a:p>
          <a:p>
            <a:pPr>
              <a:buClrTx/>
            </a:pPr>
            <a:r>
              <a:rPr lang="cs-CZ" sz="1800" dirty="0">
                <a:solidFill>
                  <a:schemeClr val="tx1"/>
                </a:solidFill>
              </a:rPr>
              <a:t>Snaha o optimalizaci hodnoty CF ( TOCCATA, EFFICAS I,II, SMART-AF, TOCCASTAR..)</a:t>
            </a:r>
          </a:p>
          <a:p>
            <a:pPr>
              <a:buClrTx/>
            </a:pPr>
            <a:endParaRPr lang="cs-CZ" sz="1600" dirty="0" smtClean="0">
              <a:solidFill>
                <a:schemeClr val="tx1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79509" y="4502288"/>
            <a:ext cx="8784977" cy="193899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ClrTx/>
              <a:buNone/>
            </a:pPr>
            <a:r>
              <a:rPr lang="en-US" sz="1600" dirty="0"/>
              <a:t>Ikeda</a:t>
            </a:r>
            <a:r>
              <a:rPr lang="cs-CZ" sz="1600" dirty="0"/>
              <a:t> A,</a:t>
            </a:r>
            <a:r>
              <a:rPr lang="en-US" sz="1600" dirty="0"/>
              <a:t> Nakagawa </a:t>
            </a:r>
            <a:r>
              <a:rPr lang="cs-CZ" sz="1600" dirty="0"/>
              <a:t>H,</a:t>
            </a:r>
            <a:r>
              <a:rPr lang="en-US" sz="1600" dirty="0"/>
              <a:t> Lambert</a:t>
            </a:r>
            <a:r>
              <a:rPr lang="cs-CZ" sz="1600" dirty="0"/>
              <a:t> H</a:t>
            </a:r>
            <a:r>
              <a:rPr lang="en-US" sz="1600" dirty="0"/>
              <a:t>, </a:t>
            </a:r>
            <a:r>
              <a:rPr lang="en-US" sz="1600" i="1" dirty="0"/>
              <a:t>et al.</a:t>
            </a:r>
            <a:r>
              <a:rPr lang="cs-CZ" sz="1600" i="1" dirty="0"/>
              <a:t> </a:t>
            </a:r>
            <a:r>
              <a:rPr lang="en-US" sz="1600" b="1" dirty="0"/>
              <a:t>Relationship between catheter contact force and radiofrequency lesion size and incidence of steam pop in the beating canine heart: </a:t>
            </a:r>
            <a:r>
              <a:rPr lang="en-US" sz="1600" b="1" dirty="0" err="1"/>
              <a:t>electrogram</a:t>
            </a:r>
            <a:r>
              <a:rPr lang="en-US" sz="1600" b="1" dirty="0"/>
              <a:t> amplitude, impedance, and electrode temperature are poor predictors of electrode-tissue contact force and lesion size</a:t>
            </a:r>
            <a:r>
              <a:rPr lang="cs-CZ" sz="1600" b="1" dirty="0"/>
              <a:t>. </a:t>
            </a:r>
            <a:r>
              <a:rPr lang="en-US" sz="1600" dirty="0" err="1"/>
              <a:t>Circ</a:t>
            </a:r>
            <a:r>
              <a:rPr lang="en-US" sz="1600" dirty="0"/>
              <a:t> </a:t>
            </a:r>
            <a:r>
              <a:rPr lang="en-US" sz="1600" dirty="0" err="1"/>
              <a:t>Arrhythm</a:t>
            </a:r>
            <a:r>
              <a:rPr lang="en-US" sz="1600" dirty="0"/>
              <a:t> </a:t>
            </a:r>
            <a:r>
              <a:rPr lang="en-US" sz="1600" dirty="0" err="1"/>
              <a:t>Electrophysiol</a:t>
            </a:r>
            <a:r>
              <a:rPr lang="en-US" sz="1600" dirty="0"/>
              <a:t>, 7 (2014), pp. 1174-1180</a:t>
            </a:r>
            <a:endParaRPr lang="cs-CZ" sz="1600" dirty="0"/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Vysoký CF během ablace je asociován s vyšší incidencí POP a vznikem lokálních trombů při RFA v komorovém myokardu</a:t>
            </a:r>
          </a:p>
        </p:txBody>
      </p:sp>
      <p:sp>
        <p:nvSpPr>
          <p:cNvPr id="5" name="Obdélník 4"/>
          <p:cNvSpPr/>
          <p:nvPr/>
        </p:nvSpPr>
        <p:spPr>
          <a:xfrm>
            <a:off x="179509" y="2060848"/>
            <a:ext cx="8784977" cy="221599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ClrTx/>
              <a:buNone/>
            </a:pPr>
            <a:r>
              <a:rPr lang="cs-CZ" sz="1600" dirty="0" err="1"/>
              <a:t>Shah</a:t>
            </a:r>
            <a:r>
              <a:rPr lang="cs-CZ" sz="1600" dirty="0"/>
              <a:t> D, Lambert H, </a:t>
            </a:r>
            <a:r>
              <a:rPr lang="cs-CZ" sz="1600" dirty="0" err="1"/>
              <a:t>Langenkamp</a:t>
            </a:r>
            <a:r>
              <a:rPr lang="cs-CZ" sz="1600" dirty="0"/>
              <a:t> A, </a:t>
            </a:r>
            <a:r>
              <a:rPr lang="cs-CZ" sz="1600" i="1" dirty="0"/>
              <a:t>et al. </a:t>
            </a:r>
            <a:r>
              <a:rPr lang="cs-CZ" sz="1600" b="1" dirty="0" err="1"/>
              <a:t>Catheter</a:t>
            </a:r>
            <a:r>
              <a:rPr lang="cs-CZ" sz="1600" b="1" dirty="0"/>
              <a:t> tip </a:t>
            </a:r>
            <a:r>
              <a:rPr lang="cs-CZ" sz="1600" b="1" dirty="0" err="1"/>
              <a:t>force</a:t>
            </a:r>
            <a:r>
              <a:rPr lang="cs-CZ" sz="1600" b="1" dirty="0"/>
              <a:t> </a:t>
            </a:r>
            <a:r>
              <a:rPr lang="cs-CZ" sz="1600" b="1" dirty="0" err="1"/>
              <a:t>required</a:t>
            </a:r>
            <a:r>
              <a:rPr lang="cs-CZ" sz="1600" b="1" dirty="0"/>
              <a:t> </a:t>
            </a:r>
            <a:r>
              <a:rPr lang="cs-CZ" sz="1600" b="1" dirty="0" err="1"/>
              <a:t>for</a:t>
            </a:r>
            <a:r>
              <a:rPr lang="cs-CZ" sz="1600" b="1" dirty="0"/>
              <a:t> </a:t>
            </a:r>
            <a:r>
              <a:rPr lang="cs-CZ" sz="1600" b="1" dirty="0" err="1"/>
              <a:t>mechanical</a:t>
            </a:r>
            <a:r>
              <a:rPr lang="cs-CZ" sz="1600" b="1" dirty="0"/>
              <a:t> </a:t>
            </a:r>
            <a:r>
              <a:rPr lang="cs-CZ" sz="1600" b="1" dirty="0" err="1"/>
              <a:t>perforation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porcine</a:t>
            </a:r>
            <a:r>
              <a:rPr lang="cs-CZ" sz="1600" b="1" dirty="0"/>
              <a:t> </a:t>
            </a:r>
            <a:r>
              <a:rPr lang="cs-CZ" sz="1600" b="1" dirty="0" err="1"/>
              <a:t>cardiac</a:t>
            </a:r>
            <a:r>
              <a:rPr lang="cs-CZ" sz="1600" b="1" dirty="0"/>
              <a:t> </a:t>
            </a:r>
            <a:r>
              <a:rPr lang="cs-CZ" sz="1600" b="1" dirty="0" err="1"/>
              <a:t>chambers</a:t>
            </a:r>
            <a:r>
              <a:rPr lang="cs-CZ" sz="1600" b="1" dirty="0"/>
              <a:t>. </a:t>
            </a:r>
            <a:r>
              <a:rPr lang="cs-CZ" sz="1600" dirty="0" err="1"/>
              <a:t>Europace</a:t>
            </a:r>
            <a:r>
              <a:rPr lang="cs-CZ" sz="1600" dirty="0"/>
              <a:t>, 13 (2011), pp. </a:t>
            </a:r>
            <a:r>
              <a:rPr lang="cs-CZ" sz="1600" dirty="0" smtClean="0"/>
              <a:t>277-283</a:t>
            </a:r>
          </a:p>
          <a:p>
            <a:pPr marL="0" indent="0">
              <a:buClrTx/>
              <a:buNone/>
            </a:pPr>
            <a:endParaRPr lang="cs-CZ" sz="1600" dirty="0"/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Nejnižší přítlak nutný k perforaci pravé síně 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(131 g)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, pravé komory 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(159 g)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, levé síně (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168 g) 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a</a:t>
            </a:r>
            <a:r>
              <a:rPr lang="cs-CZ" i="1" dirty="0">
                <a:solidFill>
                  <a:schemeClr val="tx2">
                    <a:lumMod val="75000"/>
                  </a:schemeClr>
                </a:solidFill>
              </a:rPr>
              <a:t> levé komory 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(227 g)</a:t>
            </a:r>
            <a:endParaRPr lang="cs-CZ" i="1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Signifikantně nižší je přítlak nutný pro perforaci již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ablované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(min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40 g) 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než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neablované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(131 g)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tkáně pravé síně, čas k perforaci dále zkracuje použití podpory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sheathů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(0.8 s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ec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vs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3.2 s). </a:t>
            </a:r>
            <a:endParaRPr lang="cs-CZ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951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976664"/>
          </a:xfrm>
        </p:spPr>
        <p:txBody>
          <a:bodyPr/>
          <a:lstStyle/>
          <a:p>
            <a:pPr marL="0" indent="0">
              <a:buNone/>
            </a:pPr>
            <a:r>
              <a:rPr lang="cs-CZ" sz="1600" dirty="0" smtClean="0">
                <a:solidFill>
                  <a:schemeClr val="tx1"/>
                </a:solidFill>
              </a:rPr>
              <a:t>	</a:t>
            </a:r>
          </a:p>
          <a:p>
            <a:pPr marL="0" indent="0">
              <a:buNone/>
            </a:pPr>
            <a:endParaRPr lang="cs-CZ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1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1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1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1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1600" dirty="0" smtClean="0">
              <a:solidFill>
                <a:schemeClr val="tx1"/>
              </a:solidFill>
            </a:endParaRPr>
          </a:p>
          <a:p>
            <a:pPr>
              <a:buClrTx/>
            </a:pPr>
            <a:endParaRPr lang="cs-CZ" sz="1600" dirty="0">
              <a:solidFill>
                <a:schemeClr val="tx1"/>
              </a:solidFill>
            </a:endParaRPr>
          </a:p>
          <a:p>
            <a:pPr marL="0" indent="0" algn="ctr">
              <a:buClrTx/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 algn="ctr">
              <a:buClrTx/>
              <a:buNone/>
            </a:pPr>
            <a:r>
              <a:rPr lang="cs-CZ" sz="2000" b="1" dirty="0" smtClean="0">
                <a:solidFill>
                  <a:srgbClr val="C00000"/>
                </a:solidFill>
              </a:rPr>
              <a:t>ZÁVĚR:  optimální </a:t>
            </a:r>
            <a:r>
              <a:rPr lang="cs-CZ" sz="2000" b="1" dirty="0">
                <a:solidFill>
                  <a:srgbClr val="C00000"/>
                </a:solidFill>
              </a:rPr>
              <a:t>hodnota CF při RFA komorových arytmií </a:t>
            </a:r>
            <a:r>
              <a:rPr lang="cs-CZ" sz="2000" b="1" dirty="0" smtClean="0">
                <a:solidFill>
                  <a:srgbClr val="C00000"/>
                </a:solidFill>
              </a:rPr>
              <a:t>pohybuje v </a:t>
            </a:r>
            <a:r>
              <a:rPr lang="cs-CZ" sz="2000" b="1" dirty="0">
                <a:solidFill>
                  <a:srgbClr val="C00000"/>
                </a:solidFill>
              </a:rPr>
              <a:t>rozmezí ± 10-15 (20)g  (s respektem k určitým  anatomickým oblastem a strukturálním změnám  – převodní systém, jizva, </a:t>
            </a:r>
            <a:r>
              <a:rPr lang="cs-CZ" sz="2000" b="1" dirty="0" smtClean="0">
                <a:solidFill>
                  <a:srgbClr val="C00000"/>
                </a:solidFill>
              </a:rPr>
              <a:t>aneurysma, </a:t>
            </a:r>
            <a:r>
              <a:rPr lang="cs-CZ" sz="2000" b="1" dirty="0" err="1" smtClean="0">
                <a:solidFill>
                  <a:srgbClr val="C00000"/>
                </a:solidFill>
              </a:rPr>
              <a:t>epikardiální</a:t>
            </a:r>
            <a:r>
              <a:rPr lang="cs-CZ" sz="2000" b="1" dirty="0" smtClean="0">
                <a:solidFill>
                  <a:srgbClr val="C00000"/>
                </a:solidFill>
              </a:rPr>
              <a:t> tuk, předchozí </a:t>
            </a:r>
            <a:r>
              <a:rPr lang="cs-CZ" sz="2000" b="1" dirty="0">
                <a:solidFill>
                  <a:srgbClr val="C00000"/>
                </a:solidFill>
              </a:rPr>
              <a:t>RFA..)</a:t>
            </a:r>
          </a:p>
          <a:p>
            <a:pPr marL="0" indent="0">
              <a:buClrTx/>
              <a:buNone/>
            </a:pP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38242" y="980728"/>
            <a:ext cx="8874732" cy="16619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1600" dirty="0"/>
              <a:t>S.E. </a:t>
            </a:r>
            <a:r>
              <a:rPr lang="cs-CZ" sz="1600" dirty="0" err="1"/>
              <a:t>Williams</a:t>
            </a:r>
            <a:r>
              <a:rPr lang="cs-CZ" sz="1600" dirty="0"/>
              <a:t>, J. Harrison, H. </a:t>
            </a:r>
            <a:r>
              <a:rPr lang="cs-CZ" sz="1600" dirty="0" err="1"/>
              <a:t>Chubb</a:t>
            </a:r>
            <a:r>
              <a:rPr lang="cs-CZ" sz="1600" dirty="0"/>
              <a:t>, </a:t>
            </a:r>
            <a:r>
              <a:rPr lang="cs-CZ" sz="1600" i="1" dirty="0"/>
              <a:t>et </a:t>
            </a:r>
            <a:r>
              <a:rPr lang="cs-CZ" sz="1600" i="1" dirty="0" err="1"/>
              <a:t>al.</a:t>
            </a:r>
            <a:r>
              <a:rPr lang="cs-CZ" sz="1600" b="1" dirty="0" err="1"/>
              <a:t>The</a:t>
            </a:r>
            <a:r>
              <a:rPr lang="cs-CZ" sz="1600" b="1" dirty="0"/>
              <a:t> </a:t>
            </a:r>
            <a:r>
              <a:rPr lang="cs-CZ" sz="1600" b="1" dirty="0" err="1"/>
              <a:t>effect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contact</a:t>
            </a:r>
            <a:r>
              <a:rPr lang="cs-CZ" sz="1600" b="1" dirty="0"/>
              <a:t> </a:t>
            </a:r>
            <a:r>
              <a:rPr lang="cs-CZ" sz="1600" b="1" dirty="0" err="1"/>
              <a:t>force</a:t>
            </a:r>
            <a:r>
              <a:rPr lang="cs-CZ" sz="1600" b="1" dirty="0"/>
              <a:t> in </a:t>
            </a:r>
            <a:r>
              <a:rPr lang="cs-CZ" sz="1600" b="1" dirty="0" err="1"/>
              <a:t>atrial</a:t>
            </a:r>
            <a:r>
              <a:rPr lang="cs-CZ" sz="1600" b="1" dirty="0"/>
              <a:t> </a:t>
            </a:r>
            <a:r>
              <a:rPr lang="cs-CZ" sz="1600" b="1" dirty="0" err="1"/>
              <a:t>radiofrequency</a:t>
            </a:r>
            <a:r>
              <a:rPr lang="cs-CZ" sz="1600" b="1" dirty="0"/>
              <a:t> </a:t>
            </a:r>
            <a:r>
              <a:rPr lang="cs-CZ" sz="1600" b="1" dirty="0" err="1"/>
              <a:t>ablation</a:t>
            </a:r>
            <a:r>
              <a:rPr lang="cs-CZ" sz="1600" b="1" dirty="0"/>
              <a:t>: </a:t>
            </a:r>
            <a:r>
              <a:rPr lang="cs-CZ" sz="1600" b="1" dirty="0" err="1"/>
              <a:t>electroanatomical</a:t>
            </a:r>
            <a:r>
              <a:rPr lang="cs-CZ" sz="1600" b="1" dirty="0"/>
              <a:t>, </a:t>
            </a:r>
            <a:r>
              <a:rPr lang="cs-CZ" sz="1600" b="1" dirty="0" err="1"/>
              <a:t>cardiovascular</a:t>
            </a:r>
            <a:r>
              <a:rPr lang="cs-CZ" sz="1600" b="1" dirty="0"/>
              <a:t> </a:t>
            </a:r>
            <a:r>
              <a:rPr lang="cs-CZ" sz="1600" b="1" dirty="0" err="1"/>
              <a:t>magnetic</a:t>
            </a:r>
            <a:r>
              <a:rPr lang="cs-CZ" sz="1600" b="1" dirty="0"/>
              <a:t> resonance, and </a:t>
            </a:r>
            <a:r>
              <a:rPr lang="cs-CZ" sz="1600" b="1" dirty="0" err="1"/>
              <a:t>histological</a:t>
            </a:r>
            <a:r>
              <a:rPr lang="cs-CZ" sz="1600" b="1" dirty="0"/>
              <a:t> </a:t>
            </a:r>
            <a:r>
              <a:rPr lang="cs-CZ" sz="1600" b="1" dirty="0" err="1"/>
              <a:t>assessment</a:t>
            </a:r>
            <a:r>
              <a:rPr lang="cs-CZ" sz="1600" b="1" dirty="0"/>
              <a:t> in a </a:t>
            </a:r>
            <a:r>
              <a:rPr lang="cs-CZ" sz="1600" b="1" dirty="0" err="1"/>
              <a:t>chronic</a:t>
            </a:r>
            <a:r>
              <a:rPr lang="cs-CZ" sz="1600" b="1" dirty="0"/>
              <a:t> </a:t>
            </a:r>
            <a:r>
              <a:rPr lang="cs-CZ" sz="1600" b="1" dirty="0" err="1"/>
              <a:t>porcine</a:t>
            </a:r>
            <a:r>
              <a:rPr lang="cs-CZ" sz="1600" b="1" dirty="0"/>
              <a:t> model. </a:t>
            </a:r>
            <a:r>
              <a:rPr lang="cs-CZ" sz="1600" dirty="0"/>
              <a:t>J </a:t>
            </a:r>
            <a:r>
              <a:rPr lang="cs-CZ" sz="1600" dirty="0" err="1"/>
              <a:t>Am</a:t>
            </a:r>
            <a:r>
              <a:rPr lang="cs-CZ" sz="1600" dirty="0"/>
              <a:t> </a:t>
            </a:r>
            <a:r>
              <a:rPr lang="cs-CZ" sz="1600" dirty="0" err="1"/>
              <a:t>Coll</a:t>
            </a:r>
            <a:r>
              <a:rPr lang="cs-CZ" sz="1600" dirty="0"/>
              <a:t> </a:t>
            </a:r>
            <a:r>
              <a:rPr lang="cs-CZ" sz="1600" dirty="0" err="1"/>
              <a:t>Cardiol</a:t>
            </a:r>
            <a:r>
              <a:rPr lang="cs-CZ" sz="1600" dirty="0"/>
              <a:t> EP, 1 (2015), pp. 421-431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Vysoký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CF (&gt;20 g) 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vede k většímu edému tkáně (při zobrazení MRI) než použití nižšího CF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(&lt;10 g) 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a to bez průkazu dosažení objemnější léze či zvýšení stupně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transmurality</a:t>
            </a:r>
            <a:endParaRPr lang="cs-CZ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33520" y="3356992"/>
            <a:ext cx="8847736" cy="120032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ClrTx/>
              <a:buNone/>
            </a:pPr>
            <a:r>
              <a:rPr lang="cs-CZ" b="1" dirty="0"/>
              <a:t>2019 HRS/EHRA/APHRS/LAHRS expert </a:t>
            </a:r>
            <a:r>
              <a:rPr lang="cs-CZ" b="1" dirty="0" err="1"/>
              <a:t>consensus</a:t>
            </a:r>
            <a:r>
              <a:rPr lang="cs-CZ" b="1" dirty="0"/>
              <a:t> </a:t>
            </a:r>
            <a:r>
              <a:rPr lang="cs-CZ" b="1" dirty="0" err="1"/>
              <a:t>statement</a:t>
            </a:r>
            <a:r>
              <a:rPr lang="cs-CZ" b="1" dirty="0"/>
              <a:t> on </a:t>
            </a:r>
            <a:r>
              <a:rPr lang="cs-CZ" b="1" dirty="0" err="1"/>
              <a:t>catheter</a:t>
            </a:r>
            <a:r>
              <a:rPr lang="cs-CZ" b="1" dirty="0"/>
              <a:t> </a:t>
            </a:r>
            <a:r>
              <a:rPr lang="cs-CZ" b="1" dirty="0" err="1"/>
              <a:t>ablation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ventricular</a:t>
            </a:r>
            <a:r>
              <a:rPr lang="cs-CZ" b="1" dirty="0"/>
              <a:t> </a:t>
            </a:r>
            <a:r>
              <a:rPr lang="cs-CZ" b="1" dirty="0" err="1"/>
              <a:t>arrhythmias</a:t>
            </a:r>
            <a:endParaRPr lang="cs-CZ" b="1" dirty="0"/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cs typeface="Helvetica" panose="020B0604020202020204" pitchFamily="34" charset="0"/>
              </a:rPr>
              <a:t>An impedance drop ≥10 ohms or a contact force ≥10 g is commonly used as a target for RF energy delivery.</a:t>
            </a:r>
            <a:endParaRPr lang="cs-CZ" dirty="0">
              <a:solidFill>
                <a:schemeClr val="tx2">
                  <a:lumMod val="75000"/>
                </a:schemeClr>
              </a:solidFill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34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1124744"/>
            <a:ext cx="7886700" cy="5472608"/>
          </a:xfrm>
          <a:ln>
            <a:solidFill>
              <a:schemeClr val="tx2"/>
            </a:solidFill>
          </a:ln>
        </p:spPr>
        <p:txBody>
          <a:bodyPr>
            <a:normAutofit fontScale="62500" lnSpcReduction="20000"/>
          </a:bodyPr>
          <a:lstStyle/>
          <a:p>
            <a:pPr>
              <a:buClrTx/>
            </a:pPr>
            <a:endParaRPr lang="cs-CZ" sz="3200" dirty="0" smtClean="0">
              <a:solidFill>
                <a:schemeClr val="tx1"/>
              </a:solidFill>
            </a:endParaRPr>
          </a:p>
          <a:p>
            <a:pPr>
              <a:buClrTx/>
            </a:pPr>
            <a:r>
              <a:rPr lang="cs-CZ" sz="3200" dirty="0" smtClean="0">
                <a:solidFill>
                  <a:schemeClr val="tx1"/>
                </a:solidFill>
              </a:rPr>
              <a:t>Nové práce </a:t>
            </a:r>
            <a:r>
              <a:rPr lang="cs-CZ" sz="3200" dirty="0">
                <a:solidFill>
                  <a:schemeClr val="tx1"/>
                </a:solidFill>
              </a:rPr>
              <a:t>dále přinášejí důkazy o srovnatelné efektivitě MAN i RMN přístupu, a to i při znalosti omezeného přítlaku RMN </a:t>
            </a:r>
            <a:r>
              <a:rPr lang="cs-CZ" sz="3200" dirty="0" smtClean="0">
                <a:solidFill>
                  <a:schemeClr val="tx1"/>
                </a:solidFill>
              </a:rPr>
              <a:t>katetrů </a:t>
            </a:r>
          </a:p>
          <a:p>
            <a:pPr>
              <a:buClrTx/>
            </a:pPr>
            <a:endParaRPr lang="cs-CZ" sz="3800" dirty="0" smtClean="0">
              <a:solidFill>
                <a:schemeClr val="tx1"/>
              </a:solidFill>
            </a:endParaRPr>
          </a:p>
          <a:p>
            <a:pPr>
              <a:buClrTx/>
            </a:pPr>
            <a:endParaRPr lang="cs-CZ" sz="2200" dirty="0">
              <a:solidFill>
                <a:schemeClr val="tx1"/>
              </a:solidFill>
            </a:endParaRPr>
          </a:p>
          <a:p>
            <a:pPr>
              <a:buClrTx/>
            </a:pPr>
            <a:endParaRPr lang="cs-CZ" sz="2200" dirty="0" smtClean="0">
              <a:solidFill>
                <a:schemeClr val="tx1"/>
              </a:solidFill>
            </a:endParaRPr>
          </a:p>
          <a:p>
            <a:pPr>
              <a:buClrTx/>
            </a:pPr>
            <a:endParaRPr lang="cs-CZ" sz="2200" dirty="0">
              <a:solidFill>
                <a:schemeClr val="tx1"/>
              </a:solidFill>
            </a:endParaRPr>
          </a:p>
          <a:p>
            <a:pPr>
              <a:buClrTx/>
            </a:pPr>
            <a:endParaRPr lang="cs-CZ" sz="2200" dirty="0" smtClean="0">
              <a:solidFill>
                <a:schemeClr val="tx1"/>
              </a:solidFill>
            </a:endParaRPr>
          </a:p>
          <a:p>
            <a:pPr>
              <a:buClrTx/>
            </a:pPr>
            <a:endParaRPr lang="cs-CZ" sz="2200" dirty="0">
              <a:solidFill>
                <a:schemeClr val="tx1"/>
              </a:solidFill>
            </a:endParaRPr>
          </a:p>
          <a:p>
            <a:pPr>
              <a:buClrTx/>
            </a:pPr>
            <a:endParaRPr lang="cs-CZ" sz="2200" dirty="0" smtClean="0">
              <a:solidFill>
                <a:schemeClr val="tx1"/>
              </a:solidFill>
            </a:endParaRPr>
          </a:p>
          <a:p>
            <a:pPr>
              <a:buClrTx/>
            </a:pPr>
            <a:endParaRPr lang="cs-CZ" sz="2200" dirty="0">
              <a:solidFill>
                <a:schemeClr val="tx1"/>
              </a:solidFill>
            </a:endParaRPr>
          </a:p>
          <a:p>
            <a:pPr>
              <a:buClrTx/>
            </a:pPr>
            <a:endParaRPr lang="cs-CZ" sz="2200" dirty="0" smtClean="0">
              <a:solidFill>
                <a:schemeClr val="tx1"/>
              </a:solidFill>
            </a:endParaRPr>
          </a:p>
          <a:p>
            <a:pPr>
              <a:buClrTx/>
            </a:pPr>
            <a:endParaRPr lang="cs-CZ" sz="2200" dirty="0" smtClean="0">
              <a:solidFill>
                <a:schemeClr val="tx1"/>
              </a:solidFill>
            </a:endParaRPr>
          </a:p>
          <a:p>
            <a:pPr>
              <a:buClrTx/>
            </a:pPr>
            <a:endParaRPr lang="cs-CZ" sz="3300" i="1" dirty="0">
              <a:solidFill>
                <a:schemeClr val="tx1"/>
              </a:solidFill>
            </a:endParaRPr>
          </a:p>
          <a:p>
            <a:pPr marL="0" indent="0" algn="ctr">
              <a:buClrTx/>
              <a:buNone/>
            </a:pPr>
            <a:r>
              <a:rPr lang="cs-CZ" sz="3600" i="1" dirty="0" smtClean="0">
                <a:solidFill>
                  <a:schemeClr val="tx2">
                    <a:lumMod val="75000"/>
                  </a:schemeClr>
                </a:solidFill>
              </a:rPr>
              <a:t>Doposud chybělo přímé </a:t>
            </a:r>
            <a:r>
              <a:rPr lang="cs-CZ" sz="3600" i="1" dirty="0">
                <a:solidFill>
                  <a:schemeClr val="tx2">
                    <a:lumMod val="75000"/>
                  </a:schemeClr>
                </a:solidFill>
              </a:rPr>
              <a:t>srovnání velikosti ablačních lézí při použití </a:t>
            </a:r>
            <a:r>
              <a:rPr lang="cs-CZ" sz="3600" i="1" dirty="0" smtClean="0">
                <a:solidFill>
                  <a:schemeClr val="tx2">
                    <a:lumMod val="75000"/>
                  </a:schemeClr>
                </a:solidFill>
              </a:rPr>
              <a:t>MAN </a:t>
            </a:r>
            <a:r>
              <a:rPr lang="cs-CZ" sz="3600" i="1" dirty="0">
                <a:solidFill>
                  <a:schemeClr val="tx2">
                    <a:lumMod val="75000"/>
                  </a:schemeClr>
                </a:solidFill>
              </a:rPr>
              <a:t>a RMN systému při RFA v komorovém </a:t>
            </a:r>
            <a:r>
              <a:rPr lang="cs-CZ" sz="3600" i="1" dirty="0" smtClean="0">
                <a:solidFill>
                  <a:schemeClr val="tx2">
                    <a:lumMod val="75000"/>
                  </a:schemeClr>
                </a:solidFill>
              </a:rPr>
              <a:t>myokardu </a:t>
            </a:r>
          </a:p>
          <a:p>
            <a:endParaRPr lang="cs-CZ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6840760" cy="36004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pPr algn="l"/>
            <a:r>
              <a:rPr lang="cs-CZ" sz="2400" b="1" dirty="0">
                <a:solidFill>
                  <a:schemeClr val="tx1"/>
                </a:solidFill>
              </a:rPr>
              <a:t> </a:t>
            </a:r>
            <a:r>
              <a:rPr lang="cs-CZ" sz="2400" b="1" dirty="0">
                <a:solidFill>
                  <a:schemeClr val="tx2">
                    <a:lumMod val="75000"/>
                  </a:schemeClr>
                </a:solidFill>
              </a:rPr>
              <a:t>Využití RMN při RFA komorových arytmií </a:t>
            </a:r>
            <a:r>
              <a:rPr lang="cs-CZ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cs-CZ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83568" y="2348880"/>
            <a:ext cx="7886700" cy="27699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cs-CZ" sz="1600" dirty="0" smtClean="0"/>
          </a:p>
          <a:p>
            <a:pPr marL="742950" lvl="1" indent="-285750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1600" dirty="0" err="1" smtClean="0"/>
              <a:t>Turagam</a:t>
            </a:r>
            <a:r>
              <a:rPr lang="cs-CZ" sz="1600" dirty="0" smtClean="0"/>
              <a:t> </a:t>
            </a:r>
            <a:r>
              <a:rPr lang="cs-CZ" sz="1600" dirty="0"/>
              <a:t>MK, </a:t>
            </a:r>
            <a:r>
              <a:rPr lang="cs-CZ" sz="1600" dirty="0" err="1"/>
              <a:t>Atkins</a:t>
            </a:r>
            <a:r>
              <a:rPr lang="cs-CZ" sz="1600" dirty="0"/>
              <a:t> D, Tung R, </a:t>
            </a:r>
            <a:r>
              <a:rPr lang="cs-CZ" sz="1600" i="1" dirty="0"/>
              <a:t>et al</a:t>
            </a:r>
            <a:r>
              <a:rPr lang="cs-CZ" sz="1600" i="1" dirty="0" smtClean="0"/>
              <a:t>. </a:t>
            </a:r>
            <a:r>
              <a:rPr lang="cs-CZ" sz="1600" b="1" dirty="0" smtClean="0"/>
              <a:t>A</a:t>
            </a:r>
            <a:r>
              <a:rPr lang="cs-CZ" sz="1600" b="1" dirty="0"/>
              <a:t> meta-</a:t>
            </a:r>
            <a:r>
              <a:rPr lang="cs-CZ" sz="1600" b="1" dirty="0" err="1"/>
              <a:t>analysis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/>
              <a:t>manual</a:t>
            </a:r>
            <a:r>
              <a:rPr lang="cs-CZ" sz="1600" b="1" dirty="0"/>
              <a:t> versus </a:t>
            </a:r>
            <a:r>
              <a:rPr lang="cs-CZ" sz="1600" b="1" dirty="0" err="1"/>
              <a:t>remote</a:t>
            </a:r>
            <a:r>
              <a:rPr lang="cs-CZ" sz="1600" b="1" dirty="0"/>
              <a:t> </a:t>
            </a:r>
            <a:r>
              <a:rPr lang="cs-CZ" sz="1600" b="1" dirty="0" err="1"/>
              <a:t>magnetic</a:t>
            </a:r>
            <a:r>
              <a:rPr lang="cs-CZ" sz="1600" b="1" dirty="0"/>
              <a:t> </a:t>
            </a:r>
            <a:r>
              <a:rPr lang="cs-CZ" sz="1600" b="1" dirty="0" err="1"/>
              <a:t>navigation</a:t>
            </a:r>
            <a:r>
              <a:rPr lang="cs-CZ" sz="1600" b="1" dirty="0"/>
              <a:t> </a:t>
            </a:r>
            <a:r>
              <a:rPr lang="cs-CZ" sz="1600" b="1" dirty="0" err="1"/>
              <a:t>for</a:t>
            </a:r>
            <a:r>
              <a:rPr lang="cs-CZ" sz="1600" b="1" dirty="0"/>
              <a:t> </a:t>
            </a:r>
            <a:r>
              <a:rPr lang="cs-CZ" sz="1600" b="1" dirty="0" err="1"/>
              <a:t>ventricular</a:t>
            </a:r>
            <a:r>
              <a:rPr lang="cs-CZ" sz="1600" b="1" dirty="0"/>
              <a:t> </a:t>
            </a:r>
            <a:r>
              <a:rPr lang="cs-CZ" sz="1600" b="1" dirty="0" err="1"/>
              <a:t>tachycardia</a:t>
            </a:r>
            <a:r>
              <a:rPr lang="cs-CZ" sz="1600" b="1" dirty="0"/>
              <a:t> </a:t>
            </a:r>
            <a:r>
              <a:rPr lang="cs-CZ" sz="1600" b="1" dirty="0" err="1" smtClean="0"/>
              <a:t>ablation</a:t>
            </a:r>
            <a:r>
              <a:rPr lang="cs-CZ" sz="1600" b="1" dirty="0" smtClean="0"/>
              <a:t>.</a:t>
            </a:r>
            <a:r>
              <a:rPr lang="cs-CZ" sz="1600" dirty="0" smtClean="0"/>
              <a:t> </a:t>
            </a:r>
            <a:r>
              <a:rPr lang="cs-CZ" sz="1600" dirty="0"/>
              <a:t>J </a:t>
            </a:r>
            <a:r>
              <a:rPr lang="cs-CZ" sz="1600" dirty="0" err="1"/>
              <a:t>Interv</a:t>
            </a:r>
            <a:r>
              <a:rPr lang="cs-CZ" sz="1600" dirty="0"/>
              <a:t> </a:t>
            </a:r>
            <a:r>
              <a:rPr lang="cs-CZ" sz="1600" dirty="0" err="1"/>
              <a:t>Card</a:t>
            </a:r>
            <a:r>
              <a:rPr lang="cs-CZ" sz="1600" dirty="0"/>
              <a:t> </a:t>
            </a:r>
            <a:r>
              <a:rPr lang="cs-CZ" sz="1600" dirty="0" err="1"/>
              <a:t>Electrophysiol</a:t>
            </a:r>
            <a:r>
              <a:rPr lang="cs-CZ" sz="1600" dirty="0"/>
              <a:t>, 49 (2017), pp. </a:t>
            </a:r>
            <a:r>
              <a:rPr lang="cs-CZ" sz="1600" dirty="0" smtClean="0"/>
              <a:t>227-235.</a:t>
            </a:r>
            <a:r>
              <a:rPr lang="cs-CZ" sz="1600" dirty="0"/>
              <a:t> </a:t>
            </a:r>
            <a:r>
              <a:rPr lang="cs-CZ" sz="1400" dirty="0"/>
              <a:t>doi:10.1007/s10840-017-0257-3 </a:t>
            </a:r>
            <a:br>
              <a:rPr lang="cs-CZ" sz="1400" dirty="0"/>
            </a:br>
            <a:endParaRPr lang="cs-CZ" sz="1400" dirty="0" smtClean="0"/>
          </a:p>
          <a:p>
            <a:pPr marL="742950" lvl="1" indent="-285750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742950" lvl="1" indent="-285750"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sz="1600" dirty="0" err="1"/>
              <a:t>Dang</a:t>
            </a:r>
            <a:r>
              <a:rPr lang="cs-CZ" sz="1600" dirty="0"/>
              <a:t> S, </a:t>
            </a:r>
            <a:r>
              <a:rPr lang="cs-CZ" sz="1600" dirty="0" err="1"/>
              <a:t>Jons</a:t>
            </a:r>
            <a:r>
              <a:rPr lang="cs-CZ" sz="1600" dirty="0"/>
              <a:t> C, </a:t>
            </a:r>
            <a:r>
              <a:rPr lang="cs-CZ" sz="1600" dirty="0" err="1"/>
              <a:t>Jacobsen</a:t>
            </a:r>
            <a:r>
              <a:rPr lang="cs-CZ" sz="1600" dirty="0"/>
              <a:t> PK, </a:t>
            </a:r>
            <a:r>
              <a:rPr lang="cs-CZ" sz="1600" dirty="0" err="1"/>
              <a:t>Pehrson</a:t>
            </a:r>
            <a:r>
              <a:rPr lang="cs-CZ" sz="1600" dirty="0"/>
              <a:t> S, </a:t>
            </a:r>
            <a:r>
              <a:rPr lang="cs-CZ" sz="1600" dirty="0" err="1"/>
              <a:t>Chen</a:t>
            </a:r>
            <a:r>
              <a:rPr lang="cs-CZ" sz="1600" dirty="0"/>
              <a:t> X. </a:t>
            </a:r>
            <a:r>
              <a:rPr lang="cs-CZ" sz="1600" b="1" dirty="0" err="1"/>
              <a:t>Feasibility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a novel </a:t>
            </a:r>
            <a:r>
              <a:rPr lang="cs-CZ" sz="1600" b="1" dirty="0" err="1" smtClean="0"/>
              <a:t>mapping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system</a:t>
            </a:r>
            <a:r>
              <a:rPr lang="cs-CZ" sz="1600" b="1" dirty="0" smtClean="0"/>
              <a:t> </a:t>
            </a:r>
            <a:r>
              <a:rPr lang="cs-CZ" sz="1600" b="1" dirty="0" err="1"/>
              <a:t>combined</a:t>
            </a:r>
            <a:r>
              <a:rPr lang="cs-CZ" sz="1600" b="1" dirty="0"/>
              <a:t> </a:t>
            </a:r>
            <a:r>
              <a:rPr lang="cs-CZ" sz="1600" b="1" dirty="0" err="1"/>
              <a:t>with</a:t>
            </a:r>
            <a:r>
              <a:rPr lang="cs-CZ" sz="1600" b="1" dirty="0"/>
              <a:t> </a:t>
            </a:r>
            <a:r>
              <a:rPr lang="cs-CZ" sz="1600" b="1" dirty="0" err="1"/>
              <a:t>remote</a:t>
            </a:r>
            <a:r>
              <a:rPr lang="cs-CZ" sz="1600" b="1" dirty="0"/>
              <a:t> </a:t>
            </a:r>
            <a:r>
              <a:rPr lang="cs-CZ" sz="1600" b="1" dirty="0" err="1"/>
              <a:t>magnetic</a:t>
            </a:r>
            <a:r>
              <a:rPr lang="cs-CZ" sz="1600" b="1" dirty="0"/>
              <a:t> </a:t>
            </a:r>
            <a:r>
              <a:rPr lang="cs-CZ" sz="1600" b="1" dirty="0" err="1"/>
              <a:t>navigation</a:t>
            </a:r>
            <a:r>
              <a:rPr lang="cs-CZ" sz="1600" b="1" dirty="0"/>
              <a:t> </a:t>
            </a:r>
            <a:r>
              <a:rPr lang="cs-CZ" sz="1600" b="1" dirty="0" err="1"/>
              <a:t>for</a:t>
            </a:r>
            <a:r>
              <a:rPr lang="cs-CZ" sz="1600" b="1" dirty="0"/>
              <a:t> </a:t>
            </a:r>
            <a:r>
              <a:rPr lang="cs-CZ" sz="1600" b="1" dirty="0" err="1"/>
              <a:t>catheter</a:t>
            </a:r>
            <a:r>
              <a:rPr lang="cs-CZ" sz="1600" b="1" dirty="0"/>
              <a:t> </a:t>
            </a:r>
            <a:r>
              <a:rPr lang="cs-CZ" sz="1600" b="1" dirty="0" err="1"/>
              <a:t>ablation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cs-CZ" sz="1600" b="1" dirty="0" err="1" smtClean="0"/>
              <a:t>premature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ventricular</a:t>
            </a:r>
            <a:r>
              <a:rPr lang="cs-CZ" sz="1600" b="1" dirty="0" smtClean="0"/>
              <a:t> </a:t>
            </a:r>
            <a:r>
              <a:rPr lang="cs-CZ" sz="1600" b="1" dirty="0" err="1"/>
              <a:t>contractions</a:t>
            </a:r>
            <a:r>
              <a:rPr lang="cs-CZ" sz="1600" b="1" dirty="0"/>
              <a:t>.</a:t>
            </a:r>
            <a:r>
              <a:rPr lang="cs-CZ" sz="1600" dirty="0"/>
              <a:t> </a:t>
            </a:r>
            <a:r>
              <a:rPr lang="cs-CZ" sz="1600" i="1" dirty="0"/>
              <a:t>J </a:t>
            </a:r>
            <a:r>
              <a:rPr lang="cs-CZ" sz="1600" i="1" dirty="0" err="1"/>
              <a:t>Arrhythmia</a:t>
            </a:r>
            <a:r>
              <a:rPr lang="cs-CZ" sz="1600" dirty="0"/>
              <a:t>. 2019;35(2):244-251. </a:t>
            </a:r>
            <a:r>
              <a:rPr lang="cs-CZ" sz="1400" dirty="0"/>
              <a:t>doi:10.1002/joa3.12157 </a:t>
            </a:r>
            <a:r>
              <a:rPr lang="cs-CZ" sz="1400" b="1" dirty="0"/>
              <a:t/>
            </a:r>
            <a:br>
              <a:rPr lang="cs-CZ" sz="1400" b="1" dirty="0"/>
            </a:br>
            <a:endParaRPr 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188417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8172</TotalTime>
  <Words>1566</Words>
  <Application>Microsoft Office PowerPoint</Application>
  <PresentationFormat>Předvádění na obrazovce (4:3)</PresentationFormat>
  <Paragraphs>244</Paragraphs>
  <Slides>30</Slides>
  <Notes>0</Notes>
  <HiddenSlides>1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7" baseType="lpstr">
      <vt:lpstr>Arial</vt:lpstr>
      <vt:lpstr>Calibri</vt:lpstr>
      <vt:lpstr>Cambria Math</vt:lpstr>
      <vt:lpstr>Helvetica</vt:lpstr>
      <vt:lpstr>Times New Roman</vt:lpstr>
      <vt:lpstr>Wingdings</vt:lpstr>
      <vt:lpstr>Motiv sady Office</vt:lpstr>
      <vt:lpstr>Ověření účinnosti a bezpečnosti magneticky navigovaného katetru na zvířecím modelu  </vt:lpstr>
      <vt:lpstr>Prezentace aplikace PowerPoint</vt:lpstr>
      <vt:lpstr> Úvod</vt:lpstr>
      <vt:lpstr> 2. Parametry ovlivňující formaci ablační léze  </vt:lpstr>
      <vt:lpstr>Prezentace aplikace PowerPoint</vt:lpstr>
      <vt:lpstr>Jaký přítlak je optimální ? </vt:lpstr>
      <vt:lpstr>Prezentace aplikace PowerPoint</vt:lpstr>
      <vt:lpstr>Prezentace aplikace PowerPoint</vt:lpstr>
      <vt:lpstr> Využití RMN při RFA komorových arytmií  </vt:lpstr>
      <vt:lpstr> Cíle práce </vt:lpstr>
      <vt:lpstr>Prezentace aplikace PowerPoint</vt:lpstr>
      <vt:lpstr> Systém dálkové magnetické robotické navigace katetrů NIOBE ES  (Stereotaxis Inc. St. Louis, MO, USA) </vt:lpstr>
      <vt:lpstr>Prezentace aplikace PowerPoint</vt:lpstr>
      <vt:lpstr>Metodika experimentu </vt:lpstr>
      <vt:lpstr>Prezentace aplikace PowerPoint</vt:lpstr>
      <vt:lpstr> Průběh výkonu</vt:lpstr>
      <vt:lpstr>Prezentace aplikace PowerPoint</vt:lpstr>
      <vt:lpstr> </vt:lpstr>
      <vt:lpstr>Prezentace aplikace PowerPoint</vt:lpstr>
      <vt:lpstr> Výsledky</vt:lpstr>
      <vt:lpstr>Prezentace aplikace PowerPoint</vt:lpstr>
      <vt:lpstr>  Objem ablačních lézí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Závěr</vt:lpstr>
      <vt:lpstr>Děkuji za pozornost !</vt:lpstr>
      <vt:lpstr>  Ablační kompozitní index (ACI)  </vt:lpstr>
    </vt:vector>
  </TitlesOfParts>
  <Company>Ministerstvo školství, mládeže a tělovýchovy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machackova petra</dc:creator>
  <cp:lastModifiedBy>Jirka</cp:lastModifiedBy>
  <cp:revision>468</cp:revision>
  <cp:lastPrinted>2016-11-12T21:04:27Z</cp:lastPrinted>
  <dcterms:created xsi:type="dcterms:W3CDTF">2010-09-06T12:21:50Z</dcterms:created>
  <dcterms:modified xsi:type="dcterms:W3CDTF">2021-11-08T12:24:46Z</dcterms:modified>
</cp:coreProperties>
</file>