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9" r:id="rId3"/>
    <p:sldId id="272" r:id="rId4"/>
    <p:sldId id="274" r:id="rId5"/>
    <p:sldId id="275" r:id="rId6"/>
    <p:sldId id="277" r:id="rId7"/>
    <p:sldId id="276" r:id="rId8"/>
    <p:sldId id="278" r:id="rId9"/>
    <p:sldId id="281" r:id="rId10"/>
    <p:sldId id="280" r:id="rId11"/>
    <p:sldId id="279" r:id="rId12"/>
    <p:sldId id="283" r:id="rId13"/>
    <p:sldId id="282" r:id="rId14"/>
    <p:sldId id="285" r:id="rId15"/>
    <p:sldId id="288" r:id="rId16"/>
    <p:sldId id="271" r:id="rId17"/>
    <p:sldId id="28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B2F"/>
    <a:srgbClr val="008390"/>
    <a:srgbClr val="6BD3CE"/>
    <a:srgbClr val="BBEBE9"/>
    <a:srgbClr val="32A0AC"/>
    <a:srgbClr val="33ABA5"/>
    <a:srgbClr val="62D0CB"/>
    <a:srgbClr val="38BAB4"/>
    <a:srgbClr val="00C2D6"/>
    <a:srgbClr val="00A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7" y="1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53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76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3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32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43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18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73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19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38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74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85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1739-02AA-4305-A89C-FAABD7A1CFA2}" type="datetimeFigureOut">
              <a:rPr lang="cs-CZ" smtClean="0"/>
              <a:t>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4D01-80F8-43D5-BEF8-87D09F388C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52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524000" y="1477993"/>
            <a:ext cx="9144000" cy="265176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008390"/>
                </a:solidFill>
                <a:latin typeface="+mn-lt"/>
              </a:rPr>
              <a:t>Ablace komorových tachykardií rezistentních na konvenční terapii přístupem z minithorakotomie na elektrofyziologickém </a:t>
            </a:r>
            <a:r>
              <a:rPr lang="cs-CZ" sz="4800" b="1" dirty="0" smtClean="0">
                <a:solidFill>
                  <a:srgbClr val="008390"/>
                </a:solidFill>
                <a:latin typeface="+mn-lt"/>
              </a:rPr>
              <a:t>sále</a:t>
            </a:r>
            <a:endParaRPr lang="cs-CZ" sz="4800" dirty="0">
              <a:latin typeface="+mn-lt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524000" y="4526598"/>
            <a:ext cx="9144000" cy="563562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MUDr. Eva </a:t>
            </a:r>
            <a:r>
              <a:rPr lang="cs-CZ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Borišincová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6" y="70127"/>
            <a:ext cx="8977744" cy="5670942"/>
          </a:xfrm>
          <a:prstGeom prst="rect">
            <a:avLst/>
          </a:prstGeom>
        </p:spPr>
      </p:pic>
      <p:pic>
        <p:nvPicPr>
          <p:cNvPr id="5" name="IMG-9776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083" y="-48629"/>
            <a:ext cx="3863669" cy="6867910"/>
          </a:xfrm>
        </p:spPr>
      </p:pic>
    </p:spTree>
    <p:extLst>
      <p:ext uri="{BB962C8B-B14F-4D97-AF65-F5344CB8AC3E}">
        <p14:creationId xmlns:p14="http://schemas.microsoft.com/office/powerpoint/2010/main" val="35208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471" cy="58211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" r="819"/>
          <a:stretch/>
        </p:blipFill>
        <p:spPr>
          <a:xfrm>
            <a:off x="6914606" y="29771"/>
            <a:ext cx="5277394" cy="57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47934" y="81897"/>
            <a:ext cx="12191999" cy="644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>
              <a:buNone/>
            </a:pPr>
            <a:r>
              <a:rPr lang="cs-CZ" sz="2100" b="1" dirty="0" smtClean="0"/>
              <a:t>Žena, 51 let, s HOKMP, po 5 předchozích ablacích </a:t>
            </a:r>
            <a:r>
              <a:rPr lang="cs-CZ" sz="2100" b="1" dirty="0" err="1" smtClean="0"/>
              <a:t>endo</a:t>
            </a:r>
            <a:r>
              <a:rPr lang="cs-CZ" sz="2100" b="1" dirty="0" smtClean="0"/>
              <a:t> i </a:t>
            </a:r>
            <a:r>
              <a:rPr lang="cs-CZ" sz="2100" b="1" dirty="0" err="1" smtClean="0"/>
              <a:t>epikardiálně</a:t>
            </a:r>
            <a:r>
              <a:rPr lang="cs-CZ" sz="2100" b="1" dirty="0" smtClean="0"/>
              <a:t>, kdy další přístup do perikardu byl znemožněn pro srůsty, následně indikována radioterapie </a:t>
            </a:r>
            <a:r>
              <a:rPr lang="cs-CZ" sz="2100" b="1" dirty="0" err="1" smtClean="0"/>
              <a:t>Cyberknifem</a:t>
            </a:r>
            <a:r>
              <a:rPr lang="cs-CZ" sz="2100" b="1" dirty="0" smtClean="0"/>
              <a:t>, i přes to dále recidivující pomalé KT</a:t>
            </a:r>
          </a:p>
          <a:p>
            <a:pPr marL="34290" indent="0">
              <a:buFont typeface="Arial" panose="020B0604020202020204" pitchFamily="34" charset="0"/>
              <a:buNone/>
            </a:pPr>
            <a:endParaRPr lang="cs-CZ" sz="2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4" y="654424"/>
            <a:ext cx="11896132" cy="60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6" t="10174" r="19212" b="12217"/>
          <a:stretch/>
        </p:blipFill>
        <p:spPr>
          <a:xfrm>
            <a:off x="4793238" y="38719"/>
            <a:ext cx="3688608" cy="49922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5005" r="20054" b="14165"/>
          <a:stretch/>
        </p:blipFill>
        <p:spPr>
          <a:xfrm>
            <a:off x="8160623" y="1246994"/>
            <a:ext cx="3838113" cy="5611006"/>
          </a:xfrm>
          <a:prstGeom prst="rect">
            <a:avLst/>
          </a:prstGeom>
          <a:solidFill>
            <a:srgbClr val="3D3B2F"/>
          </a:solidFill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2410" y="891129"/>
            <a:ext cx="6819281" cy="5114461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60" y="5882640"/>
            <a:ext cx="104394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676" y="889834"/>
            <a:ext cx="6820758" cy="5115569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3488" y="889649"/>
            <a:ext cx="6819281" cy="5114460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</p:spTree>
    <p:extLst>
      <p:ext uri="{BB962C8B-B14F-4D97-AF65-F5344CB8AC3E}">
        <p14:creationId xmlns:p14="http://schemas.microsoft.com/office/powerpoint/2010/main" val="8095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008390"/>
                </a:solidFill>
                <a:latin typeface="+mn-lt"/>
              </a:rPr>
              <a:t>Výsledky</a:t>
            </a:r>
            <a:endParaRPr lang="cs-CZ" sz="5400" b="1" dirty="0">
              <a:solidFill>
                <a:srgbClr val="008390"/>
              </a:solidFill>
              <a:latin typeface="+mn-lt"/>
            </a:endParaRPr>
          </a:p>
        </p:txBody>
      </p:sp>
      <p:sp>
        <p:nvSpPr>
          <p:cNvPr id="5" name="Zástupný symbol pro obsah 6"/>
          <p:cNvSpPr txBox="1">
            <a:spLocks/>
          </p:cNvSpPr>
          <p:nvPr/>
        </p:nvSpPr>
        <p:spPr>
          <a:xfrm>
            <a:off x="972844" y="16591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Bez komplikací</a:t>
            </a:r>
          </a:p>
          <a:p>
            <a:endParaRPr lang="cs-CZ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Odstranění klinické tachykardie u všech pacientů</a:t>
            </a:r>
          </a:p>
          <a:p>
            <a:endParaRPr lang="cs-CZ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Follow</a:t>
            </a: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up 1-9 měsíců</a:t>
            </a:r>
          </a:p>
          <a:p>
            <a:endParaRPr lang="cs-CZ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cs-CZ" sz="5400" b="1" dirty="0" smtClean="0">
                <a:solidFill>
                  <a:srgbClr val="008390"/>
                </a:solidFill>
                <a:latin typeface="+mn-lt"/>
              </a:rPr>
              <a:t>Závěr</a:t>
            </a:r>
            <a:endParaRPr lang="cs-CZ" sz="5400" b="1" dirty="0">
              <a:solidFill>
                <a:srgbClr val="008390"/>
              </a:solidFill>
              <a:latin typeface="+mn-lt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apování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ablaci KT 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přístupem z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minithorakotomie lze provést bezpečně na </a:t>
            </a:r>
            <a:r>
              <a:rPr lang="cs-CZ" b="1" dirty="0">
                <a:solidFill>
                  <a:srgbClr val="008390"/>
                </a:solidFill>
              </a:rPr>
              <a:t>elektrofyziologickém </a:t>
            </a:r>
            <a:r>
              <a:rPr lang="cs-CZ" b="1" dirty="0" smtClean="0">
                <a:solidFill>
                  <a:srgbClr val="008390"/>
                </a:solidFill>
              </a:rPr>
              <a:t>sále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cs-CZ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Tento přístup je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vyhrazen pro pacienty </a:t>
            </a:r>
            <a:r>
              <a:rPr lang="cs-CZ" b="1" dirty="0" smtClean="0">
                <a:solidFill>
                  <a:srgbClr val="008390"/>
                </a:solidFill>
              </a:rPr>
              <a:t>rezistentní </a:t>
            </a:r>
            <a:r>
              <a:rPr lang="cs-CZ" b="1" dirty="0">
                <a:solidFill>
                  <a:srgbClr val="008390"/>
                </a:solidFill>
              </a:rPr>
              <a:t>na konvenční léčbu 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 omezeným </a:t>
            </a:r>
            <a:r>
              <a:rPr 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endovasálním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či </a:t>
            </a:r>
            <a:r>
              <a:rPr 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epikardiálním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přístupem.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796" y="857250"/>
            <a:ext cx="6858000" cy="5143500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2709" y="857250"/>
            <a:ext cx="6858000" cy="5143500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</p:spTree>
    <p:extLst>
      <p:ext uri="{BB962C8B-B14F-4D97-AF65-F5344CB8AC3E}">
        <p14:creationId xmlns:p14="http://schemas.microsoft.com/office/powerpoint/2010/main" val="26601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r="1282"/>
          <a:stretch/>
        </p:blipFill>
        <p:spPr>
          <a:xfrm>
            <a:off x="794952" y="-15454"/>
            <a:ext cx="10783329" cy="6873454"/>
          </a:xfrm>
        </p:spPr>
      </p:pic>
    </p:spTree>
    <p:extLst>
      <p:ext uri="{BB962C8B-B14F-4D97-AF65-F5344CB8AC3E}">
        <p14:creationId xmlns:p14="http://schemas.microsoft.com/office/powerpoint/2010/main" val="38444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74766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cs-CZ" sz="5400" b="1" dirty="0" smtClean="0">
                <a:solidFill>
                  <a:srgbClr val="008390"/>
                </a:solidFill>
                <a:latin typeface="+mn-lt"/>
              </a:rPr>
              <a:t>Ablace KT – přístupová cesta</a:t>
            </a:r>
            <a:endParaRPr lang="cs-CZ" sz="5400" b="1" dirty="0">
              <a:solidFill>
                <a:srgbClr val="008390"/>
              </a:solidFill>
              <a:latin typeface="+mn-lt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type="body" idx="1"/>
          </p:nvPr>
        </p:nvSpPr>
        <p:spPr>
          <a:xfrm>
            <a:off x="507206" y="118837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Endovasální</a:t>
            </a:r>
          </a:p>
        </p:txBody>
      </p:sp>
      <p:pic>
        <p:nvPicPr>
          <p:cNvPr id="5" name="endo RFA ech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205" y="2119645"/>
            <a:ext cx="5157787" cy="3594100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3"/>
          </p:nvPr>
        </p:nvSpPr>
        <p:spPr>
          <a:xfrm>
            <a:off x="6562165" y="1186209"/>
            <a:ext cx="5183188" cy="823912"/>
          </a:xfrm>
        </p:spPr>
        <p:txBody>
          <a:bodyPr/>
          <a:lstStyle/>
          <a:p>
            <a:pPr algn="ctr"/>
            <a:r>
              <a:rPr lang="cs-CZ" dirty="0" smtClean="0"/>
              <a:t>Epikardiální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28466" r="12372" b="11763"/>
          <a:stretch/>
        </p:blipFill>
        <p:spPr>
          <a:xfrm>
            <a:off x="6562165" y="2117482"/>
            <a:ext cx="5138239" cy="3596263"/>
          </a:xfrm>
        </p:spPr>
      </p:pic>
    </p:spTree>
    <p:extLst>
      <p:ext uri="{BB962C8B-B14F-4D97-AF65-F5344CB8AC3E}">
        <p14:creationId xmlns:p14="http://schemas.microsoft.com/office/powerpoint/2010/main" val="10183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RTG obrázek chlopní AVR MVR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95" y="550339"/>
            <a:ext cx="5779136" cy="4570301"/>
          </a:xfrm>
        </p:spPr>
      </p:pic>
      <p:pic>
        <p:nvPicPr>
          <p:cNvPr id="4" name="rtg mapován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999" y="149943"/>
            <a:ext cx="5671163" cy="567116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129161" y="5240040"/>
            <a:ext cx="5779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Ünal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, E.,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Karcaaltincaba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, M.,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Akpinar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, E. et al. 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The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imaging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appearances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of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various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pericardial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disorders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. 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Insights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cs-CZ" sz="1200" i="1" dirty="0" err="1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Imaging</a:t>
            </a:r>
            <a:r>
              <a:rPr lang="cs-CZ" sz="1200" i="1" dirty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cs-CZ" sz="1200" i="1" dirty="0" smtClean="0">
                <a:solidFill>
                  <a:srgbClr val="333333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(2019)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2937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624" y="-227876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8390"/>
                </a:solidFill>
                <a:latin typeface="+mn-lt"/>
              </a:rPr>
              <a:t>… minithorakotomie</a:t>
            </a:r>
            <a:endParaRPr lang="cs-CZ" b="1" dirty="0">
              <a:solidFill>
                <a:srgbClr val="008390"/>
              </a:solidFill>
              <a:latin typeface="+mn-lt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5"/>
          <a:stretch/>
        </p:blipFill>
        <p:spPr>
          <a:xfrm>
            <a:off x="686657" y="821469"/>
            <a:ext cx="5129473" cy="5962893"/>
          </a:xfrm>
          <a:prstGeom prst="rect">
            <a:avLst/>
          </a:prstGeom>
          <a:ln w="38100">
            <a:solidFill>
              <a:srgbClr val="008390"/>
            </a:solidFill>
          </a:ln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r="1158"/>
          <a:stretch/>
        </p:blipFill>
        <p:spPr>
          <a:xfrm rot="5400000">
            <a:off x="5826169" y="1350195"/>
            <a:ext cx="5973780" cy="4916329"/>
          </a:xfrm>
          <a:ln w="38100">
            <a:solidFill>
              <a:srgbClr val="008390"/>
            </a:solidFill>
          </a:ln>
        </p:spPr>
      </p:pic>
    </p:spTree>
    <p:extLst>
      <p:ext uri="{BB962C8B-B14F-4D97-AF65-F5344CB8AC3E}">
        <p14:creationId xmlns:p14="http://schemas.microsoft.com/office/powerpoint/2010/main" val="55165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0" y="224563"/>
            <a:ext cx="10515600" cy="1325563"/>
          </a:xfrm>
        </p:spPr>
        <p:txBody>
          <a:bodyPr/>
          <a:lstStyle/>
          <a:p>
            <a:pPr algn="ctr"/>
            <a:r>
              <a:rPr lang="cs-CZ" sz="4800" b="1" dirty="0" smtClean="0">
                <a:solidFill>
                  <a:srgbClr val="008390"/>
                </a:solidFill>
                <a:latin typeface="+mn-lt"/>
                <a:cs typeface="Arial" panose="020B0604020202020204" pitchFamily="34" charset="0"/>
              </a:rPr>
              <a:t>Náš soubor</a:t>
            </a:r>
            <a:endParaRPr lang="cs-CZ" b="1" dirty="0">
              <a:solidFill>
                <a:srgbClr val="00839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838200" y="1639773"/>
            <a:ext cx="10515600" cy="3796937"/>
          </a:xfrm>
        </p:spPr>
        <p:txBody>
          <a:bodyPr/>
          <a:lstStyle/>
          <a:p>
            <a:r>
              <a:rPr lang="cs-CZ" b="1" dirty="0">
                <a:solidFill>
                  <a:srgbClr val="008390"/>
                </a:solidFill>
              </a:rPr>
              <a:t>6</a:t>
            </a:r>
            <a:r>
              <a:rPr lang="cs-CZ" b="1" dirty="0" smtClean="0">
                <a:solidFill>
                  <a:srgbClr val="008390"/>
                </a:solidFill>
              </a:rPr>
              <a:t> </a:t>
            </a:r>
            <a:r>
              <a:rPr lang="cs-CZ" b="1" dirty="0">
                <a:solidFill>
                  <a:srgbClr val="008390"/>
                </a:solidFill>
              </a:rPr>
              <a:t>pacientů </a:t>
            </a:r>
            <a:r>
              <a:rPr lang="cs-CZ" dirty="0"/>
              <a:t>(věk </a:t>
            </a:r>
            <a:r>
              <a:rPr lang="cs-CZ" dirty="0" smtClean="0"/>
              <a:t>65±13</a:t>
            </a:r>
            <a:r>
              <a:rPr lang="cs-CZ" dirty="0"/>
              <a:t>, </a:t>
            </a:r>
            <a:r>
              <a:rPr lang="cs-CZ" b="1" dirty="0">
                <a:solidFill>
                  <a:srgbClr val="008390"/>
                </a:solidFill>
              </a:rPr>
              <a:t>1 žena</a:t>
            </a:r>
            <a:r>
              <a:rPr lang="cs-CZ" dirty="0" smtClean="0"/>
              <a:t>) od dubna 2020</a:t>
            </a:r>
          </a:p>
          <a:p>
            <a:r>
              <a:rPr lang="cs-CZ" dirty="0" smtClean="0"/>
              <a:t>rezistentní </a:t>
            </a:r>
            <a:r>
              <a:rPr lang="cs-CZ" dirty="0"/>
              <a:t>na antiarytmickou </a:t>
            </a:r>
            <a:r>
              <a:rPr lang="cs-CZ" dirty="0" smtClean="0"/>
              <a:t>léčbu, přijati pro </a:t>
            </a:r>
            <a:r>
              <a:rPr lang="cs-CZ" b="1" dirty="0" smtClean="0">
                <a:solidFill>
                  <a:srgbClr val="008390"/>
                </a:solidFill>
              </a:rPr>
              <a:t>arytmickou bouři</a:t>
            </a:r>
          </a:p>
          <a:p>
            <a:r>
              <a:rPr lang="cs-CZ" dirty="0" smtClean="0"/>
              <a:t>5/6 mělo implantováno ICD</a:t>
            </a:r>
          </a:p>
          <a:p>
            <a:r>
              <a:rPr lang="cs-CZ" dirty="0" smtClean="0"/>
              <a:t>4 pacienti absolvovali </a:t>
            </a:r>
            <a:r>
              <a:rPr lang="cs-CZ" b="1" dirty="0" smtClean="0">
                <a:solidFill>
                  <a:srgbClr val="008390"/>
                </a:solidFill>
              </a:rPr>
              <a:t>předchozí</a:t>
            </a:r>
            <a:r>
              <a:rPr lang="cs-CZ" dirty="0" smtClean="0"/>
              <a:t> </a:t>
            </a:r>
            <a:r>
              <a:rPr lang="cs-CZ" dirty="0"/>
              <a:t>neúspěšnou </a:t>
            </a:r>
            <a:r>
              <a:rPr lang="cs-CZ" b="1" dirty="0">
                <a:solidFill>
                  <a:srgbClr val="008390"/>
                </a:solidFill>
              </a:rPr>
              <a:t>endokardiální</a:t>
            </a:r>
            <a:r>
              <a:rPr lang="cs-CZ" dirty="0"/>
              <a:t> katetrizační </a:t>
            </a:r>
            <a:r>
              <a:rPr lang="cs-CZ" b="1" dirty="0" smtClean="0">
                <a:solidFill>
                  <a:srgbClr val="008390"/>
                </a:solidFill>
              </a:rPr>
              <a:t>ablaci</a:t>
            </a:r>
            <a:r>
              <a:rPr lang="cs-CZ" dirty="0" smtClean="0"/>
              <a:t>, u 2 šlo o první výkon</a:t>
            </a:r>
          </a:p>
          <a:p>
            <a:r>
              <a:rPr lang="cs-CZ" b="1" dirty="0" smtClean="0">
                <a:solidFill>
                  <a:srgbClr val="008390"/>
                </a:solidFill>
              </a:rPr>
              <a:t>srůsty</a:t>
            </a:r>
            <a:r>
              <a:rPr lang="cs-CZ" dirty="0" smtClean="0"/>
              <a:t> byli indikací k výkonu ve 4 případech, u zbylých 2 pacientů  přítomnost </a:t>
            </a:r>
            <a:r>
              <a:rPr lang="cs-CZ" b="1" dirty="0" smtClean="0">
                <a:solidFill>
                  <a:srgbClr val="008390"/>
                </a:solidFill>
              </a:rPr>
              <a:t>chlopenních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8390"/>
                </a:solidFill>
              </a:rPr>
              <a:t>náhrad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46" y="-81053"/>
            <a:ext cx="9300754" cy="69755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1104"/>
          <a:stretch/>
        </p:blipFill>
        <p:spPr>
          <a:xfrm>
            <a:off x="0" y="-72258"/>
            <a:ext cx="3831772" cy="69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" b="4367"/>
          <a:stretch/>
        </p:blipFill>
        <p:spPr>
          <a:xfrm>
            <a:off x="0" y="708212"/>
            <a:ext cx="12192000" cy="6149788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0" y="63968"/>
            <a:ext cx="12192000" cy="644244"/>
          </a:xfrm>
        </p:spPr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cs-CZ" sz="2100" b="1" dirty="0" smtClean="0"/>
              <a:t>Muž, 73 let, po kombinovaném KKCH výkonu ve 2004 (AVR+MVR mech a CABG), po předchozí ablaci nad </a:t>
            </a:r>
            <a:r>
              <a:rPr lang="cs-CZ" sz="2100" b="1" dirty="0"/>
              <a:t>AVR v oblasti </a:t>
            </a:r>
            <a:r>
              <a:rPr lang="cs-CZ" sz="2100" b="1" dirty="0" smtClean="0"/>
              <a:t>LCC a v </a:t>
            </a:r>
            <a:r>
              <a:rPr lang="cs-CZ" sz="2100" b="1" dirty="0" err="1"/>
              <a:t>inferoseptu</a:t>
            </a:r>
            <a:r>
              <a:rPr lang="cs-CZ" sz="2100" b="1" dirty="0"/>
              <a:t> </a:t>
            </a:r>
            <a:r>
              <a:rPr lang="cs-CZ" sz="2100" b="1" dirty="0" smtClean="0"/>
              <a:t>PK.</a:t>
            </a:r>
          </a:p>
          <a:p>
            <a:pPr marL="34290" indent="0">
              <a:buNone/>
            </a:pP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5250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100000">
              <a:srgbClr val="6BD3CE"/>
            </a:gs>
            <a:gs pos="96000">
              <a:srgbClr val="62D0CB"/>
            </a:gs>
            <a:gs pos="86000">
              <a:srgbClr val="BBEBE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106"/>
            <a:ext cx="12192000" cy="998175"/>
          </a:xfrm>
          <a:prstGeom prst="rect">
            <a:avLst/>
          </a:prstGeom>
        </p:spPr>
      </p:pic>
      <p:pic>
        <p:nvPicPr>
          <p:cNvPr id="3" name="ICE katetr v LK z hrot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7900" y="937300"/>
            <a:ext cx="6057900" cy="4019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ICE palpace hrotu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37300"/>
            <a:ext cx="6057900" cy="4019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819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236</Words>
  <Application>Microsoft Office PowerPoint</Application>
  <PresentationFormat>Širokoúhlá obrazovka</PresentationFormat>
  <Paragraphs>30</Paragraphs>
  <Slides>17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Motiv Office</vt:lpstr>
      <vt:lpstr>Ablace komorových tachykardií rezistentních na konvenční terapii přístupem z minithorakotomie na elektrofyziologickém sále</vt:lpstr>
      <vt:lpstr>Prezentace aplikace PowerPoint</vt:lpstr>
      <vt:lpstr>Ablace KT – přístupová cesta</vt:lpstr>
      <vt:lpstr>Prezentace aplikace PowerPoint</vt:lpstr>
      <vt:lpstr>… minithorakotomie</vt:lpstr>
      <vt:lpstr>Náš soubor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Výsledky</vt:lpstr>
      <vt:lpstr>Závěr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Evka</dc:creator>
  <cp:lastModifiedBy>Evka</cp:lastModifiedBy>
  <cp:revision>125</cp:revision>
  <dcterms:created xsi:type="dcterms:W3CDTF">2021-05-13T07:36:29Z</dcterms:created>
  <dcterms:modified xsi:type="dcterms:W3CDTF">2021-11-07T23:12:07Z</dcterms:modified>
</cp:coreProperties>
</file>