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2" r:id="rId6"/>
    <p:sldId id="264" r:id="rId7"/>
    <p:sldId id="268" r:id="rId8"/>
    <p:sldId id="269" r:id="rId9"/>
    <p:sldId id="265" r:id="rId10"/>
    <p:sldId id="270" r:id="rId11"/>
    <p:sldId id="271" r:id="rId12"/>
    <p:sldId id="272" r:id="rId13"/>
    <p:sldId id="261" r:id="rId14"/>
    <p:sldId id="259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CC"/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>
      <p:cViewPr varScale="1">
        <p:scale>
          <a:sx n="96" d="100"/>
          <a:sy n="96" d="100"/>
        </p:scale>
        <p:origin x="96" y="8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DB1E7-C943-48FE-8F50-CA793C528D91}" type="datetimeFigureOut">
              <a:rPr lang="cs-CZ" smtClean="0"/>
              <a:t>05.11.2021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F3714-32F9-4837-8371-6B1B7FBFFB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3479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DB1E7-C943-48FE-8F50-CA793C528D91}" type="datetimeFigureOut">
              <a:rPr lang="cs-CZ" smtClean="0"/>
              <a:t>05.11.2021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F3714-32F9-4837-8371-6B1B7FBFFB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611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DB1E7-C943-48FE-8F50-CA793C528D91}" type="datetimeFigureOut">
              <a:rPr lang="cs-CZ" smtClean="0"/>
              <a:t>05.11.2021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F3714-32F9-4837-8371-6B1B7FBFFB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370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DB1E7-C943-48FE-8F50-CA793C528D91}" type="datetimeFigureOut">
              <a:rPr lang="cs-CZ" smtClean="0"/>
              <a:t>05.11.2021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F3714-32F9-4837-8371-6B1B7FBFFB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8325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DB1E7-C943-48FE-8F50-CA793C528D91}" type="datetimeFigureOut">
              <a:rPr lang="cs-CZ" smtClean="0"/>
              <a:t>05.11.2021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F3714-32F9-4837-8371-6B1B7FBFFB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9098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DB1E7-C943-48FE-8F50-CA793C528D91}" type="datetimeFigureOut">
              <a:rPr lang="cs-CZ" smtClean="0"/>
              <a:t>05.11.2021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F3714-32F9-4837-8371-6B1B7FBFFB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28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DB1E7-C943-48FE-8F50-CA793C528D91}" type="datetimeFigureOut">
              <a:rPr lang="cs-CZ" smtClean="0"/>
              <a:t>05.11.2021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F3714-32F9-4837-8371-6B1B7FBFFB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277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DB1E7-C943-48FE-8F50-CA793C528D91}" type="datetimeFigureOut">
              <a:rPr lang="cs-CZ" smtClean="0"/>
              <a:t>05.11.2021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F3714-32F9-4837-8371-6B1B7FBFFB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0041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DB1E7-C943-48FE-8F50-CA793C528D91}" type="datetimeFigureOut">
              <a:rPr lang="cs-CZ" smtClean="0"/>
              <a:t>05.11.2021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F3714-32F9-4837-8371-6B1B7FBFFB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98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DB1E7-C943-48FE-8F50-CA793C528D91}" type="datetimeFigureOut">
              <a:rPr lang="cs-CZ" smtClean="0"/>
              <a:t>05.11.2021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F3714-32F9-4837-8371-6B1B7FBFFB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534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DB1E7-C943-48FE-8F50-CA793C528D91}" type="datetimeFigureOut">
              <a:rPr lang="cs-CZ" smtClean="0"/>
              <a:t>05.11.2021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F3714-32F9-4837-8371-6B1B7FBFFB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9897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DB1E7-C943-48FE-8F50-CA793C528D91}" type="datetimeFigureOut">
              <a:rPr lang="cs-CZ" smtClean="0"/>
              <a:t>05.11.2021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F3714-32F9-4837-8371-6B1B7FBFFB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144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cksonline.cz/coretvasa-case-reports/files/.thumb/tn_1024px_file_603e4f804d2fd_141_Kazuistika_Savkova_obr_3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cksonline.cz/coretvasa-case-reports/files/.thumb/tn_1024px_file_603e4f760be46_141_Kazuistika_Savkova_obr_4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cksonline.cz/coretvasa-case-reports/files/.thumb/tn_1024px_file_603e4f6acb0ee_141_Kazuistika_Savkova_obr_5.jpe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cksonline.cz/coretvasa-case-reports/files/.thumb/tn_1024px_file_603e4f77c9260_141_Kazuistika_Savkova_obr_2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508587"/>
            <a:ext cx="9144000" cy="2387600"/>
          </a:xfrm>
        </p:spPr>
        <p:txBody>
          <a:bodyPr>
            <a:normAutofit/>
          </a:bodyPr>
          <a:lstStyle/>
          <a:p>
            <a:r>
              <a:rPr lang="cs-CZ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Raritní příčina četné komorové </a:t>
            </a:r>
            <a:r>
              <a:rPr lang="cs-CZ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extrasystolie</a:t>
            </a:r>
            <a:r>
              <a:rPr lang="cs-CZ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 dospělém věku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07604" y="3959847"/>
            <a:ext cx="9776792" cy="165576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Ivana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Cetlová,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Lucie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Savková,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Irena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Andršová,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Tomáš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Novotný,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Magda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Alexová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a Petr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Kala</a:t>
            </a:r>
          </a:p>
          <a:p>
            <a:pPr>
              <a:lnSpc>
                <a:spcPct val="150000"/>
              </a:lnSpc>
            </a:pP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Interní kardiologická klinika FN Brno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12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Kazuistika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62895" y="1706076"/>
            <a:ext cx="110662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Zahájena léčba neselektivním BB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carvedilolem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 titrací do maximální dávky</a:t>
            </a: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Kontrolní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ergometrie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 descr="Obr. 3 – EKG záznam z kontrolní ergometrie. Při terapii maximální tolerovanou dávkou carvedilolem přetrvávají na vrcholu zátěže bidirekční kuplety KES, efekt léčby je nedostatečný.">
            <a:hlinkClick r:id="rId2" tooltip="&quot;Obr. 3 – EKG záznam z kontrolní ergometrie. Při terapii maximální tolerovanou dávkou carvedilolem přetrvávají na vrcholu zátěže bidirekční kuplety KES, efekt léčby je nedostatečný.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687" y="2455102"/>
            <a:ext cx="5904979" cy="41085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Oval 7"/>
          <p:cNvSpPr>
            <a:spLocks noChangeArrowheads="1"/>
          </p:cNvSpPr>
          <p:nvPr/>
        </p:nvSpPr>
        <p:spPr bwMode="auto">
          <a:xfrm>
            <a:off x="5387121" y="3047160"/>
            <a:ext cx="863600" cy="1368425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7989644" y="3047159"/>
            <a:ext cx="863600" cy="1368425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6400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Kazuistika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03259" y="1338710"/>
            <a:ext cx="9316601" cy="3266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není-li léčba účinná, pak Evropská kardiologická společnost doporučuje nasazení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neselektivního BB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nadololu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Není registrován v ČR, nutné schválení revizním lékařem a individuální dovoz</a:t>
            </a:r>
          </a:p>
          <a:p>
            <a:pPr>
              <a:lnSpc>
                <a:spcPct val="150000"/>
              </a:lnSpc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Kontrolní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ergometrie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Pouze izolované KES, max. v BGM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 descr="Obr. 4 – Záznam z kontrolní ergometrie, maximální dosažená zátěž – svod V5. Kontrolní ergometrické vyšetření po roce léčby nadololem prokazuje jen minimální výskyt izolovaných KES, maximálně v bigeminické vazbě.">
            <a:hlinkClick r:id="rId2" tooltip="&quot;Obr. 4 – Záznam z kontrolní ergometrie, maximální dosažená zátěž – svod V5. Kontrolní ergometrické vyšetření po roce léčby nadololem prokazuje jen minimální výskyt izolovaných KES, maximálně v bigeminické vazbě.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906" y="2884699"/>
            <a:ext cx="6172199" cy="362706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6512535" y="4605695"/>
            <a:ext cx="1295033" cy="1194011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3629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Kazuistika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62895" y="1706076"/>
            <a:ext cx="59882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Vzhledem k dědičnému výskytu onemocnění provedena zátěžová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ergometrie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 u blízkých příbuzných. 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 neteře a synovce nález četné komorové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extrasystolie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 neteře zátěží potvrzena klinická dg CPVT.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 descr="Obr. 5 – Genealogický strom. Schéma ukazuje průnik choroby v rodině.">
            <a:hlinkClick r:id="rId2" tooltip="&quot;Obr. 5 – Genealogický strom. Schéma ukazuje průnik choroby v rodině.&quot;"/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t="6007" r="7812" b="52808"/>
          <a:stretch/>
        </p:blipFill>
        <p:spPr bwMode="auto">
          <a:xfrm>
            <a:off x="6445604" y="1537036"/>
            <a:ext cx="5500211" cy="3200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133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Závěr</a:t>
            </a:r>
            <a:endParaRPr lang="cs-CZ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Naše kazuistika prezentuje raritní příčinu četných KES (CPVT). </a:t>
            </a:r>
          </a:p>
          <a:p>
            <a:pPr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 vyloučení ICHS je vždy potřeba myslet na dědičné arytmické syndromy.</a:t>
            </a:r>
          </a:p>
          <a:p>
            <a:pPr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Indikovat zátěžové vyšetření pacienta s cílem indukce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bidirekčních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KES</a:t>
            </a:r>
          </a:p>
          <a:p>
            <a:pPr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 případě pozitivity léčba neselektivním BB a kontrola zátěžovým testem</a:t>
            </a:r>
          </a:p>
          <a:p>
            <a:pPr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Je velmi důležité vyšetření přímých příbuzných</a:t>
            </a:r>
          </a:p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57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357" y="368838"/>
            <a:ext cx="10515600" cy="9589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  <a:endParaRPr lang="cs-CZ" sz="4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592" y="1584491"/>
            <a:ext cx="6375141" cy="477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4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38" t="331" r="925" b="1762"/>
          <a:stretch/>
        </p:blipFill>
        <p:spPr>
          <a:xfrm>
            <a:off x="1710288" y="109331"/>
            <a:ext cx="8771424" cy="654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03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591670" y="430995"/>
            <a:ext cx="8153400" cy="990600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0000DC"/>
                </a:solidFill>
                <a:latin typeface="Arial" pitchFamily="34" charset="0"/>
              </a:rPr>
              <a:t>Epidemiologie KES</a:t>
            </a:r>
          </a:p>
        </p:txBody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>
          <a:xfrm>
            <a:off x="414000" y="1838276"/>
            <a:ext cx="8153400" cy="4525962"/>
          </a:xfrm>
        </p:spPr>
        <p:txBody>
          <a:bodyPr/>
          <a:lstStyle/>
          <a:p>
            <a:pPr>
              <a:lnSpc>
                <a:spcPct val="110000"/>
              </a:lnSpc>
              <a:buNone/>
            </a:pPr>
            <a:r>
              <a:rPr lang="cs-CZ" sz="1800" dirty="0">
                <a:latin typeface="Arial" pitchFamily="34" charset="0"/>
              </a:rPr>
              <a:t>KES jsou časné depolarizace komorového myokardu</a:t>
            </a:r>
          </a:p>
          <a:p>
            <a:pPr>
              <a:lnSpc>
                <a:spcPct val="110000"/>
              </a:lnSpc>
              <a:buNone/>
            </a:pPr>
            <a:r>
              <a:rPr lang="cs-CZ" sz="1800" dirty="0">
                <a:latin typeface="Arial" pitchFamily="34" charset="0"/>
              </a:rPr>
              <a:t>NSKT jsou 3 a více po sobě následujících KES s frekvencí </a:t>
            </a:r>
            <a:r>
              <a:rPr lang="en-US" sz="1800" dirty="0">
                <a:latin typeface="Arial" pitchFamily="34" charset="0"/>
              </a:rPr>
              <a:t>&gt;</a:t>
            </a:r>
            <a:r>
              <a:rPr lang="cs-CZ" sz="1800" dirty="0">
                <a:latin typeface="Arial" pitchFamily="34" charset="0"/>
              </a:rPr>
              <a:t> 100/min</a:t>
            </a:r>
          </a:p>
          <a:p>
            <a:pPr>
              <a:lnSpc>
                <a:spcPct val="110000"/>
              </a:lnSpc>
            </a:pPr>
            <a:endParaRPr lang="cs-CZ" sz="1800" dirty="0">
              <a:latin typeface="Arial" pitchFamily="34" charset="0"/>
            </a:endParaRPr>
          </a:p>
          <a:p>
            <a:r>
              <a:rPr lang="cs-CZ" sz="1800" dirty="0" smtClean="0">
                <a:latin typeface="Arial" pitchFamily="34" charset="0"/>
              </a:rPr>
              <a:t>Prevalence </a:t>
            </a:r>
            <a:r>
              <a:rPr lang="cs-CZ" sz="1800" dirty="0">
                <a:latin typeface="Arial" pitchFamily="34" charset="0"/>
              </a:rPr>
              <a:t>v populaci 				1 - 2%</a:t>
            </a:r>
          </a:p>
          <a:p>
            <a:r>
              <a:rPr lang="cs-CZ" sz="1800" dirty="0">
                <a:latin typeface="Arial" pitchFamily="34" charset="0"/>
              </a:rPr>
              <a:t>Výskyt na 24 hod </a:t>
            </a:r>
            <a:r>
              <a:rPr lang="cs-CZ" sz="1800" dirty="0" err="1">
                <a:latin typeface="Arial" pitchFamily="34" charset="0"/>
              </a:rPr>
              <a:t>Holteru</a:t>
            </a:r>
            <a:r>
              <a:rPr lang="cs-CZ" sz="1800" dirty="0">
                <a:latin typeface="Arial" pitchFamily="34" charset="0"/>
              </a:rPr>
              <a:t> (25-41 let)		69%</a:t>
            </a:r>
          </a:p>
          <a:p>
            <a:r>
              <a:rPr lang="cs-CZ" sz="1800" dirty="0">
                <a:latin typeface="Arial" pitchFamily="34" charset="0"/>
              </a:rPr>
              <a:t>Prevalence dle věku				 </a:t>
            </a:r>
            <a:r>
              <a:rPr lang="en-US" sz="1800" dirty="0">
                <a:latin typeface="Arial" pitchFamily="34" charset="0"/>
              </a:rPr>
              <a:t>&lt; 1</a:t>
            </a:r>
            <a:r>
              <a:rPr lang="cs-CZ" sz="1800" dirty="0">
                <a:latin typeface="Arial" pitchFamily="34" charset="0"/>
              </a:rPr>
              <a:t>% u dětí / 69% u 75</a:t>
            </a:r>
          </a:p>
          <a:p>
            <a:r>
              <a:rPr lang="cs-CZ" sz="1800" dirty="0">
                <a:latin typeface="Arial" pitchFamily="34" charset="0"/>
              </a:rPr>
              <a:t>Dlouhodobé monitorování 			99,5% populace &gt; 75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360176" y="5214845"/>
            <a:ext cx="4464868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000" b="1" dirty="0">
                <a:solidFill>
                  <a:srgbClr val="E91201"/>
                </a:solidFill>
              </a:rPr>
              <a:t>Cha M.Y</a:t>
            </a:r>
            <a:r>
              <a:rPr lang="cs-CZ" sz="1000" b="1" dirty="0">
                <a:solidFill>
                  <a:srgbClr val="FF0000"/>
                </a:solidFill>
              </a:rPr>
              <a:t>. (</a:t>
            </a:r>
            <a:r>
              <a:rPr lang="cs-CZ" sz="1000" b="1" dirty="0" err="1">
                <a:solidFill>
                  <a:srgbClr val="FF0000"/>
                </a:solidFill>
              </a:rPr>
              <a:t>Circ</a:t>
            </a:r>
            <a:r>
              <a:rPr lang="cs-CZ" sz="1000" b="1" dirty="0">
                <a:solidFill>
                  <a:srgbClr val="FF0000"/>
                </a:solidFill>
              </a:rPr>
              <a:t> </a:t>
            </a:r>
            <a:r>
              <a:rPr lang="cs-CZ" sz="1000" b="1" dirty="0" err="1">
                <a:solidFill>
                  <a:srgbClr val="FF0000"/>
                </a:solidFill>
              </a:rPr>
              <a:t>Arrhythm</a:t>
            </a:r>
            <a:r>
              <a:rPr lang="cs-CZ" sz="1000" b="1" dirty="0">
                <a:solidFill>
                  <a:srgbClr val="FF0000"/>
                </a:solidFill>
              </a:rPr>
              <a:t> </a:t>
            </a:r>
            <a:r>
              <a:rPr lang="cs-CZ" sz="1000" b="1" dirty="0" err="1">
                <a:solidFill>
                  <a:srgbClr val="FF0000"/>
                </a:solidFill>
              </a:rPr>
              <a:t>Electrophysiol</a:t>
            </a:r>
            <a:r>
              <a:rPr lang="cs-CZ" sz="1000" b="1" dirty="0">
                <a:solidFill>
                  <a:srgbClr val="FF0000"/>
                </a:solidFill>
              </a:rPr>
              <a:t>. 2012;5:229-236.)</a:t>
            </a:r>
          </a:p>
          <a:p>
            <a:pPr>
              <a:spcBef>
                <a:spcPct val="50000"/>
              </a:spcBef>
            </a:pPr>
            <a:r>
              <a:rPr lang="cs-CZ" sz="1000" b="1" dirty="0">
                <a:solidFill>
                  <a:srgbClr val="FF0000"/>
                </a:solidFill>
              </a:rPr>
              <a:t>Gregory M.M. </a:t>
            </a:r>
            <a:r>
              <a:rPr lang="cs-CZ" sz="1000" b="1" dirty="0" err="1">
                <a:solidFill>
                  <a:srgbClr val="FF0000"/>
                </a:solidFill>
              </a:rPr>
              <a:t>Circulation</a:t>
            </a:r>
            <a:r>
              <a:rPr lang="cs-CZ" sz="1000" b="1" dirty="0">
                <a:solidFill>
                  <a:srgbClr val="FF0000"/>
                </a:solidFill>
              </a:rPr>
              <a:t> 2020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09796C0-C75B-46E3-9C83-1ABF7DEDF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5879" y="430995"/>
            <a:ext cx="3191018" cy="384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35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414000" y="411574"/>
            <a:ext cx="9042075" cy="990600"/>
          </a:xfrm>
        </p:spPr>
        <p:txBody>
          <a:bodyPr/>
          <a:lstStyle/>
          <a:p>
            <a:r>
              <a:rPr lang="cs-CZ" sz="2400" dirty="0" smtClean="0">
                <a:solidFill>
                  <a:srgbClr val="0000DC"/>
                </a:solidFill>
                <a:latin typeface="Arial" pitchFamily="34" charset="0"/>
              </a:rPr>
              <a:t> </a:t>
            </a:r>
            <a:r>
              <a:rPr lang="cs-CZ" sz="2800" b="1" dirty="0" smtClean="0">
                <a:solidFill>
                  <a:srgbClr val="0000DC"/>
                </a:solidFill>
                <a:latin typeface="Arial" pitchFamily="34" charset="0"/>
              </a:rPr>
              <a:t>Příčiny </a:t>
            </a:r>
            <a:r>
              <a:rPr lang="cs-CZ" sz="2800" b="1" dirty="0">
                <a:solidFill>
                  <a:srgbClr val="0000DC"/>
                </a:solidFill>
                <a:latin typeface="Arial" pitchFamily="34" charset="0"/>
              </a:rPr>
              <a:t>KES a komorových tachykardií v Evropě </a:t>
            </a:r>
            <a:endParaRPr lang="cs-CZ" sz="2400" b="1" dirty="0">
              <a:solidFill>
                <a:srgbClr val="0000DC"/>
              </a:solidFill>
              <a:latin typeface="Arial" pitchFamily="34" charset="0"/>
            </a:endParaRPr>
          </a:p>
        </p:txBody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>
          <a:xfrm>
            <a:off x="666000" y="1954038"/>
            <a:ext cx="8153400" cy="4525962"/>
          </a:xfrm>
        </p:spPr>
        <p:txBody>
          <a:bodyPr/>
          <a:lstStyle/>
          <a:p>
            <a:r>
              <a:rPr lang="cs-CZ" sz="1800" dirty="0">
                <a:latin typeface="Arial" pitchFamily="34" charset="0"/>
              </a:rPr>
              <a:t>ICHS po IM					55%</a:t>
            </a:r>
          </a:p>
          <a:p>
            <a:r>
              <a:rPr lang="cs-CZ" sz="1800" dirty="0">
                <a:latin typeface="Arial" pitchFamily="34" charset="0"/>
              </a:rPr>
              <a:t>DKMP					</a:t>
            </a:r>
            <a:r>
              <a:rPr lang="cs-CZ" sz="1800" dirty="0" smtClean="0">
                <a:latin typeface="Arial" pitchFamily="34" charset="0"/>
              </a:rPr>
              <a:t>	18</a:t>
            </a:r>
            <a:r>
              <a:rPr lang="cs-CZ" sz="1800" dirty="0">
                <a:latin typeface="Arial" pitchFamily="34" charset="0"/>
              </a:rPr>
              <a:t>%</a:t>
            </a:r>
          </a:p>
          <a:p>
            <a:r>
              <a:rPr lang="cs-CZ" sz="1800" dirty="0">
                <a:latin typeface="Arial" pitchFamily="34" charset="0"/>
              </a:rPr>
              <a:t>Idiopatická KT					11%</a:t>
            </a:r>
          </a:p>
          <a:p>
            <a:r>
              <a:rPr lang="cs-CZ" sz="1800" dirty="0">
                <a:latin typeface="Arial" pitchFamily="34" charset="0"/>
              </a:rPr>
              <a:t>ARVC						 5%</a:t>
            </a:r>
          </a:p>
          <a:p>
            <a:r>
              <a:rPr lang="cs-CZ" sz="1800" dirty="0">
                <a:latin typeface="Arial" pitchFamily="34" charset="0"/>
              </a:rPr>
              <a:t>Chlopenní vady 				 4%</a:t>
            </a:r>
          </a:p>
          <a:p>
            <a:r>
              <a:rPr lang="cs-CZ" sz="1800" dirty="0">
                <a:latin typeface="Arial" pitchFamily="34" charset="0"/>
              </a:rPr>
              <a:t>Poruchy iontových kanálů			 3%</a:t>
            </a:r>
          </a:p>
          <a:p>
            <a:r>
              <a:rPr lang="cs-CZ" sz="1800" dirty="0">
                <a:latin typeface="Arial" pitchFamily="34" charset="0"/>
              </a:rPr>
              <a:t>Hypertrofická KMP				 3%</a:t>
            </a:r>
          </a:p>
          <a:p>
            <a:r>
              <a:rPr lang="cs-CZ" sz="1800" dirty="0">
                <a:latin typeface="Arial" pitchFamily="34" charset="0"/>
              </a:rPr>
              <a:t>Ostatní </a:t>
            </a:r>
            <a:r>
              <a:rPr lang="cs-CZ" sz="1800" dirty="0" err="1">
                <a:latin typeface="Arial" pitchFamily="34" charset="0"/>
              </a:rPr>
              <a:t>infiltrativní</a:t>
            </a:r>
            <a:r>
              <a:rPr lang="cs-CZ" sz="1800" dirty="0">
                <a:latin typeface="Arial" pitchFamily="34" charset="0"/>
              </a:rPr>
              <a:t> choroby myokardu		 1%</a:t>
            </a:r>
            <a:r>
              <a:rPr lang="cs-CZ" sz="1800" b="1" dirty="0">
                <a:latin typeface="Arial" pitchFamily="34" charset="0"/>
              </a:rPr>
              <a:t>				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540000" y="5833593"/>
            <a:ext cx="33845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000" b="1" dirty="0" err="1">
                <a:solidFill>
                  <a:srgbClr val="E91201"/>
                </a:solidFill>
              </a:rPr>
              <a:t>Proclemer</a:t>
            </a:r>
            <a:r>
              <a:rPr lang="cs-CZ" sz="1000" b="1" dirty="0">
                <a:solidFill>
                  <a:srgbClr val="E91201"/>
                </a:solidFill>
              </a:rPr>
              <a:t> A., </a:t>
            </a:r>
            <a:r>
              <a:rPr lang="cs-CZ" sz="1000" b="1" dirty="0" err="1">
                <a:solidFill>
                  <a:srgbClr val="E91201"/>
                </a:solidFill>
              </a:rPr>
              <a:t>Europace</a:t>
            </a:r>
            <a:r>
              <a:rPr lang="cs-CZ" sz="1000" b="1" dirty="0">
                <a:solidFill>
                  <a:srgbClr val="E91201"/>
                </a:solidFill>
              </a:rPr>
              <a:t> 2013</a:t>
            </a:r>
            <a:r>
              <a:rPr lang="en-US" sz="1000" b="1" dirty="0">
                <a:solidFill>
                  <a:srgbClr val="E91201"/>
                </a:solidFill>
              </a:rPr>
              <a:t>;</a:t>
            </a:r>
            <a:r>
              <a:rPr lang="cs-CZ" sz="1000" b="1" dirty="0">
                <a:solidFill>
                  <a:srgbClr val="E91201"/>
                </a:solidFill>
              </a:rPr>
              <a:t>15:167-169</a:t>
            </a:r>
          </a:p>
        </p:txBody>
      </p:sp>
      <p:pic>
        <p:nvPicPr>
          <p:cNvPr id="7" name="Picture 2" descr="Non-sustained ventricular tachycardia (VT) during a long-duration... |  Download Scientific Diagram">
            <a:extLst>
              <a:ext uri="{FF2B5EF4-FFF2-40B4-BE49-F238E27FC236}">
                <a16:creationId xmlns:a16="http://schemas.microsoft.com/office/drawing/2014/main" id="{11B37225-1DAD-4C96-8DE6-16BADE4FD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687" y="1804106"/>
            <a:ext cx="3980330" cy="323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20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5742" y="275672"/>
            <a:ext cx="10515600" cy="1325563"/>
          </a:xfrm>
        </p:spPr>
        <p:txBody>
          <a:bodyPr>
            <a:normAutofit/>
          </a:bodyPr>
          <a:lstStyle/>
          <a:p>
            <a:r>
              <a:rPr lang="cs-CZ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Vyšetření početných KES</a:t>
            </a:r>
            <a:endParaRPr lang="cs-CZ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Základní vyšetření zaměřené k odkrytí strukturálního onemocnění srdce.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ECHO – systolická funkce LK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Kvantifikace KES + zhodnocení morfologie= 24 hod.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Holter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EKG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Vyloučení ICHS a ostatní onemocnění myokardu</a:t>
            </a:r>
          </a:p>
          <a:p>
            <a:pPr marL="514350" indent="-514350">
              <a:buFont typeface="+mj-lt"/>
              <a:buAutoNum type="arabicPeriod"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Více než 10.000 KES/24 hod. může vést k arytmiemi navozené KMP.</a:t>
            </a: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hol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3542" y="4739646"/>
            <a:ext cx="1263748" cy="1800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" name="Picture 10" descr="Monark 828E Ergomedic Exercise Bik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97290" y="4739646"/>
            <a:ext cx="1777380" cy="1800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12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74670" y="4739646"/>
            <a:ext cx="2620839" cy="1800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1180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Kazuistika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Pacientka 66 let </a:t>
            </a:r>
          </a:p>
          <a:p>
            <a:pPr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Vyšetřována ambulantní internistkou pro palpitace</a:t>
            </a:r>
          </a:p>
          <a:p>
            <a:pPr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Potíže trvají 3 měsíce, pacientka vnímá nepravidelný puls ( více v klidu)</a:t>
            </a:r>
          </a:p>
          <a:p>
            <a:pPr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hod.Holter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EKG – větší počet polymorfních KES (10.176/24 hod)</a:t>
            </a:r>
          </a:p>
          <a:p>
            <a:pPr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Indikováno ECHO – lehce prostornější LK (end-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diastol.rozměr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LK 56mm), jinak bez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patologie, na SKG i MR srdce </a:t>
            </a:r>
            <a:r>
              <a:rPr lang="cs-CZ" sz="2000" smtClean="0">
                <a:latin typeface="Arial" panose="020B0604020202020204" pitchFamily="34" charset="0"/>
                <a:cs typeface="Arial" panose="020B0604020202020204" pitchFamily="34" charset="0"/>
              </a:rPr>
              <a:t>normální nález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Zátěžové vyšetření = bicyklová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ergometrie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Během vyšetření – adrenergní závislost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polytopních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KES až v tripletech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34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74065" y="1049352"/>
            <a:ext cx="11066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Adrenergní závislost KES s obrazem </a:t>
            </a:r>
            <a:r>
              <a:rPr 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bidirekčních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kupletů je diagnostickou známkou pro CPVT.</a:t>
            </a:r>
          </a:p>
        </p:txBody>
      </p:sp>
      <p:pic>
        <p:nvPicPr>
          <p:cNvPr id="7" name="Picture 6" descr="C PVT_bidi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258" y="2333074"/>
            <a:ext cx="4938917" cy="437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4305310" y="3154431"/>
            <a:ext cx="863600" cy="1368425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6007170" y="3154432"/>
            <a:ext cx="863600" cy="1368425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7347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562895" y="1706076"/>
            <a:ext cx="110662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 vrcholu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zátěže patrné komplexní formy komorové arytmie – triplet KES s alternující osou komplexů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QRS</a:t>
            </a: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Stanovena diagnóza </a:t>
            </a:r>
            <a:r>
              <a:rPr lang="cs-C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CPVT</a:t>
            </a:r>
            <a:endParaRPr lang="cs-CZ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 descr="Obr. 2 – EKG záznam z ergometrie. Na záznamu jsou na vrcholu zátěže patrné komplexní formy komorové arytmie – triplet KES s alternující osou komplexů QRS.">
            <a:hlinkClick r:id="rId2" tooltip="&quot;Obr. 2 – EKG záznam z ergometrie. Na záznamu jsou na vrcholu zátěže patrné komplexní formy komorové arytmie – triplet KES s alternující osou komplexů QRS.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526" y="2775005"/>
            <a:ext cx="6046940" cy="374430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577469" y="3725993"/>
            <a:ext cx="1033187" cy="1368425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7117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6093" y="228600"/>
            <a:ext cx="10872592" cy="990600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CPVT – </a:t>
            </a:r>
            <a:r>
              <a:rPr lang="cs-CZ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Katecholaminergní</a:t>
            </a:r>
            <a:r>
              <a:rPr lang="cs-CZ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polymorfní komorová tachykardie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063552" y="1772816"/>
            <a:ext cx="7992888" cy="570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endParaRPr lang="cs-CZ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526093" y="1450222"/>
            <a:ext cx="5944281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Vzácně dědičné onemocnění</a:t>
            </a:r>
          </a:p>
          <a:p>
            <a:pPr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Při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zátěži dochází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vlivem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katecholaminů k narůstajícímu počtu KES a vzniku polymorfní KT, nebo FIKO. </a:t>
            </a:r>
          </a:p>
          <a:p>
            <a:pPr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Mutace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srdečních proteinů odpovědných za výměnu kalcia v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srdečních buňkách.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Léčba </a:t>
            </a:r>
            <a:endParaRPr lang="cs-CZ" sz="2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Neselektivní betablokátory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ICD v sekundární prevenci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526093" y="6141261"/>
            <a:ext cx="36724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 err="1">
                <a:solidFill>
                  <a:srgbClr val="FF0000"/>
                </a:solidFill>
              </a:rPr>
              <a:t>Bytešník</a:t>
            </a:r>
            <a:r>
              <a:rPr lang="cs-CZ" sz="1000" b="1" dirty="0">
                <a:solidFill>
                  <a:srgbClr val="FF0000"/>
                </a:solidFill>
              </a:rPr>
              <a:t>., </a:t>
            </a:r>
            <a:r>
              <a:rPr lang="cs-CZ" sz="1000" b="1" dirty="0" err="1">
                <a:solidFill>
                  <a:srgbClr val="FF0000"/>
                </a:solidFill>
              </a:rPr>
              <a:t>et</a:t>
            </a:r>
            <a:r>
              <a:rPr lang="cs-CZ" sz="1000" b="1" dirty="0">
                <a:solidFill>
                  <a:srgbClr val="FF0000"/>
                </a:solidFill>
              </a:rPr>
              <a:t> </a:t>
            </a:r>
            <a:r>
              <a:rPr lang="cs-CZ" sz="1000" b="1" dirty="0" err="1">
                <a:solidFill>
                  <a:srgbClr val="FF0000"/>
                </a:solidFill>
              </a:rPr>
              <a:t>al</a:t>
            </a:r>
            <a:r>
              <a:rPr lang="cs-CZ" sz="1000" b="1" dirty="0">
                <a:solidFill>
                  <a:srgbClr val="FF0000"/>
                </a:solidFill>
              </a:rPr>
              <a:t>. </a:t>
            </a:r>
            <a:r>
              <a:rPr lang="cs-CZ" sz="1000" b="1" dirty="0" err="1">
                <a:solidFill>
                  <a:srgbClr val="FF0000"/>
                </a:solidFill>
              </a:rPr>
              <a:t>Cor</a:t>
            </a:r>
            <a:r>
              <a:rPr lang="cs-CZ" sz="1000" b="1" dirty="0">
                <a:solidFill>
                  <a:srgbClr val="FF0000"/>
                </a:solidFill>
              </a:rPr>
              <a:t> </a:t>
            </a:r>
            <a:r>
              <a:rPr lang="cs-CZ" sz="1000" b="1" dirty="0" err="1">
                <a:solidFill>
                  <a:srgbClr val="FF0000"/>
                </a:solidFill>
              </a:rPr>
              <a:t>Vasa</a:t>
            </a:r>
            <a:r>
              <a:rPr lang="cs-CZ" sz="1000" b="1" dirty="0">
                <a:solidFill>
                  <a:srgbClr val="FF0000"/>
                </a:solidFill>
              </a:rPr>
              <a:t> 2011;53(</a:t>
            </a:r>
            <a:r>
              <a:rPr lang="cs-CZ" sz="1000" b="1" dirty="0" err="1">
                <a:solidFill>
                  <a:srgbClr val="FF0000"/>
                </a:solidFill>
              </a:rPr>
              <a:t>Suppl</a:t>
            </a:r>
            <a:r>
              <a:rPr lang="cs-CZ" sz="1000" b="1" dirty="0">
                <a:solidFill>
                  <a:srgbClr val="FF0000"/>
                </a:solidFill>
              </a:rPr>
              <a:t> 1)</a:t>
            </a: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307" y="2058311"/>
            <a:ext cx="4815830" cy="34900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5720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554</Words>
  <Application>Microsoft Office PowerPoint</Application>
  <PresentationFormat>Širokoúhlá obrazovka</PresentationFormat>
  <Paragraphs>73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Motiv Office</vt:lpstr>
      <vt:lpstr>Raritní příčina četné komorové extrasystolie v dospělém věku</vt:lpstr>
      <vt:lpstr>Prezentace aplikace PowerPoint</vt:lpstr>
      <vt:lpstr>Epidemiologie KES</vt:lpstr>
      <vt:lpstr> Příčiny KES a komorových tachykardií v Evropě </vt:lpstr>
      <vt:lpstr>Vyšetření početných KES</vt:lpstr>
      <vt:lpstr>Kazuistika </vt:lpstr>
      <vt:lpstr>Prezentace aplikace PowerPoint</vt:lpstr>
      <vt:lpstr>Prezentace aplikace PowerPoint</vt:lpstr>
      <vt:lpstr>CPVT – Katecholaminergní polymorfní komorová tachykardie</vt:lpstr>
      <vt:lpstr>Kazuistika </vt:lpstr>
      <vt:lpstr>Kazuistika </vt:lpstr>
      <vt:lpstr>Kazuistika </vt:lpstr>
      <vt:lpstr>Závěr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Raritní příčina četné komorové extrasystolie v dospělém věku</dc:title>
  <dc:creator>Míková Monika</dc:creator>
  <cp:lastModifiedBy>Cetlová Ivana</cp:lastModifiedBy>
  <cp:revision>37</cp:revision>
  <dcterms:created xsi:type="dcterms:W3CDTF">2021-11-01T09:16:24Z</dcterms:created>
  <dcterms:modified xsi:type="dcterms:W3CDTF">2021-11-05T13:24:21Z</dcterms:modified>
</cp:coreProperties>
</file>