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922" r:id="rId2"/>
    <p:sldId id="1016" r:id="rId3"/>
    <p:sldId id="1017" r:id="rId4"/>
    <p:sldId id="1008" r:id="rId5"/>
    <p:sldId id="1004" r:id="rId6"/>
    <p:sldId id="1005" r:id="rId7"/>
    <p:sldId id="1006" r:id="rId8"/>
    <p:sldId id="1007" r:id="rId9"/>
    <p:sldId id="1014" r:id="rId10"/>
    <p:sldId id="1011" r:id="rId11"/>
    <p:sldId id="1046" r:id="rId12"/>
    <p:sldId id="1018" r:id="rId13"/>
    <p:sldId id="1020" r:id="rId14"/>
    <p:sldId id="1024" r:id="rId15"/>
    <p:sldId id="1033" r:id="rId16"/>
    <p:sldId id="1028" r:id="rId17"/>
    <p:sldId id="1026" r:id="rId18"/>
    <p:sldId id="1029" r:id="rId19"/>
    <p:sldId id="1021" r:id="rId20"/>
    <p:sldId id="1019" r:id="rId21"/>
    <p:sldId id="1031" r:id="rId22"/>
    <p:sldId id="1048" r:id="rId23"/>
    <p:sldId id="992" r:id="rId24"/>
    <p:sldId id="1049" r:id="rId25"/>
    <p:sldId id="1047" r:id="rId26"/>
    <p:sldId id="1034" r:id="rId27"/>
    <p:sldId id="1035" r:id="rId28"/>
    <p:sldId id="1036" r:id="rId29"/>
    <p:sldId id="1050" r:id="rId30"/>
    <p:sldId id="1037" r:id="rId31"/>
    <p:sldId id="993" r:id="rId32"/>
    <p:sldId id="994" r:id="rId33"/>
    <p:sldId id="995" r:id="rId34"/>
    <p:sldId id="1040" r:id="rId35"/>
    <p:sldId id="1038" r:id="rId36"/>
    <p:sldId id="1039" r:id="rId37"/>
    <p:sldId id="1044" r:id="rId38"/>
    <p:sldId id="1045" r:id="rId39"/>
    <p:sldId id="971"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Wichterle" initials="DW" lastIdx="2" clrIdx="0">
    <p:extLst>
      <p:ext uri="{19B8F6BF-5375-455C-9EA6-DF929625EA0E}">
        <p15:presenceInfo xmlns:p15="http://schemas.microsoft.com/office/powerpoint/2012/main" userId="Dan Wichter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DA3"/>
    <a:srgbClr val="007600"/>
    <a:srgbClr val="000000"/>
    <a:srgbClr val="E54BA7"/>
    <a:srgbClr val="5B9BD5"/>
    <a:srgbClr val="00EA00"/>
    <a:srgbClr val="009900"/>
    <a:srgbClr val="FF79D6"/>
    <a:srgbClr val="FFBDEB"/>
    <a:srgbClr val="FFD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73512" autoAdjust="0"/>
  </p:normalViewPr>
  <p:slideViewPr>
    <p:cSldViewPr snapToGrid="0">
      <p:cViewPr varScale="1">
        <p:scale>
          <a:sx n="68" d="100"/>
          <a:sy n="68" d="100"/>
        </p:scale>
        <p:origin x="1430" y="3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prace\Ikem\GPs\Olomouc%202021\CNA-DBASE.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cs-CZ" dirty="0" smtClean="0"/>
              <a:t>Kardioneuroablace</a:t>
            </a:r>
            <a:r>
              <a:rPr lang="cs-CZ" baseline="0" dirty="0" smtClean="0"/>
              <a:t> IKEM</a:t>
            </a:r>
            <a:endParaRPr lang="en-US" dirty="0"/>
          </a:p>
        </c:rich>
      </c:tx>
      <c:layout>
        <c:manualLayout>
          <c:xMode val="edge"/>
          <c:yMode val="edge"/>
          <c:x val="0.28379071862855149"/>
          <c:y val="5.288983704204378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cs-CZ"/>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solidFill>
          <a:schemeClr val="accent1">
            <a:lumMod val="40000"/>
            <a:lumOff val="60000"/>
          </a:schemeClr>
        </a:solidFill>
        <a:ln>
          <a:solidFill>
            <a:schemeClr val="accent1"/>
          </a:solidFill>
        </a:ln>
        <a:effectLst/>
        <a:sp3d>
          <a:contourClr>
            <a:schemeClr val="accent1"/>
          </a:contourClr>
        </a:sp3d>
      </c:spPr>
    </c:backWall>
    <c:plotArea>
      <c:layout>
        <c:manualLayout>
          <c:layoutTarget val="inner"/>
          <c:xMode val="edge"/>
          <c:yMode val="edge"/>
          <c:x val="0.11433534540045727"/>
          <c:y val="0.1640859274061314"/>
          <c:w val="0.87804636932319269"/>
          <c:h val="0.74264057931590921"/>
        </c:manualLayout>
      </c:layout>
      <c:bar3DChart>
        <c:barDir val="col"/>
        <c:grouping val="clustered"/>
        <c:varyColors val="0"/>
        <c:ser>
          <c:idx val="0"/>
          <c:order val="0"/>
          <c:tx>
            <c:v>Počet výkonů</c:v>
          </c:tx>
          <c:spPr>
            <a:solidFill>
              <a:srgbClr val="007600"/>
            </a:solidFill>
            <a:ln w="9525" cap="flat" cmpd="sng" algn="ctr">
              <a:solidFill>
                <a:srgbClr val="007600"/>
              </a:solidFill>
              <a:round/>
            </a:ln>
            <a:effectLst/>
            <a:sp3d contourW="9525">
              <a:contourClr>
                <a:srgbClr val="00760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Sheet1!$B$2:$B$9</c:f>
              <c:numCache>
                <c:formatCode>General</c:formatCode>
                <c:ptCount val="8"/>
                <c:pt idx="0">
                  <c:v>2</c:v>
                </c:pt>
                <c:pt idx="1">
                  <c:v>5</c:v>
                </c:pt>
                <c:pt idx="2">
                  <c:v>6</c:v>
                </c:pt>
                <c:pt idx="3">
                  <c:v>12</c:v>
                </c:pt>
                <c:pt idx="4">
                  <c:v>24</c:v>
                </c:pt>
                <c:pt idx="5">
                  <c:v>42</c:v>
                </c:pt>
                <c:pt idx="6">
                  <c:v>28</c:v>
                </c:pt>
                <c:pt idx="7">
                  <c:v>41</c:v>
                </c:pt>
              </c:numCache>
            </c:numRef>
          </c:val>
          <c:extLst>
            <c:ext xmlns:c16="http://schemas.microsoft.com/office/drawing/2014/chart" uri="{C3380CC4-5D6E-409C-BE32-E72D297353CC}">
              <c16:uniqueId val="{00000000-F4FE-4E7E-B3FA-43CE78AF4AA3}"/>
            </c:ext>
          </c:extLst>
        </c:ser>
        <c:dLbls>
          <c:showLegendKey val="0"/>
          <c:showVal val="1"/>
          <c:showCatName val="0"/>
          <c:showSerName val="0"/>
          <c:showPercent val="0"/>
          <c:showBubbleSize val="0"/>
        </c:dLbls>
        <c:gapWidth val="65"/>
        <c:shape val="box"/>
        <c:axId val="1780774048"/>
        <c:axId val="1780779040"/>
        <c:axId val="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Sheet1!$A$2:$A$9</c15:sqref>
                        </c15:formulaRef>
                      </c:ext>
                    </c:extLst>
                    <c:numCache>
                      <c:formatCode>General</c:formatCode>
                      <c:ptCount val="8"/>
                      <c:pt idx="0">
                        <c:v>2014</c:v>
                      </c:pt>
                      <c:pt idx="1">
                        <c:v>2015</c:v>
                      </c:pt>
                      <c:pt idx="2">
                        <c:v>2016</c:v>
                      </c:pt>
                      <c:pt idx="3">
                        <c:v>2017</c:v>
                      </c:pt>
                      <c:pt idx="4">
                        <c:v>2018</c:v>
                      </c:pt>
                      <c:pt idx="5">
                        <c:v>2019</c:v>
                      </c:pt>
                      <c:pt idx="6">
                        <c:v>2020</c:v>
                      </c:pt>
                      <c:pt idx="7">
                        <c:v>2021</c:v>
                      </c:pt>
                    </c:numCache>
                  </c:numRef>
                </c:cat>
                <c:val>
                  <c:numRef>
                    <c:extLst>
                      <c:ext uri="{02D57815-91ED-43cb-92C2-25804820EDAC}">
                        <c15:formulaRef>
                          <c15:sqref>Sheet1!$C$2:$C$9</c15:sqref>
                        </c15:formulaRef>
                      </c:ext>
                    </c:extLst>
                    <c:numCache>
                      <c:formatCode>General</c:formatCode>
                      <c:ptCount val="8"/>
                    </c:numCache>
                  </c:numRef>
                </c:val>
                <c:extLst>
                  <c:ext xmlns:c16="http://schemas.microsoft.com/office/drawing/2014/chart" uri="{C3380CC4-5D6E-409C-BE32-E72D297353CC}">
                    <c16:uniqueId val="{00000001-F4FE-4E7E-B3FA-43CE78AF4AA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6">
                      <a:tint val="65000"/>
                      <a:alpha val="85000"/>
                    </a:schemeClr>
                  </a:solidFill>
                  <a:ln w="9525" cap="flat" cmpd="sng" algn="ctr">
                    <a:solidFill>
                      <a:schemeClr val="accent6">
                        <a:tint val="65000"/>
                        <a:lumMod val="75000"/>
                      </a:schemeClr>
                    </a:solidFill>
                    <a:round/>
                  </a:ln>
                  <a:effectLst/>
                  <a:sp3d contourW="9525">
                    <a:contourClr>
                      <a:schemeClr val="accent6">
                        <a:tint val="65000"/>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extLst xmlns:c15="http://schemas.microsoft.com/office/drawing/2012/chart">
                      <c:ext xmlns:c15="http://schemas.microsoft.com/office/drawing/2012/chart" uri="{02D57815-91ED-43cb-92C2-25804820EDAC}">
                        <c15:formulaRef>
                          <c15:sqref>Sheet1!$A$2:$A$9</c15:sqref>
                        </c15:formulaRef>
                      </c:ext>
                    </c:extLst>
                    <c:numCache>
                      <c:formatCode>General</c:formatCode>
                      <c:ptCount val="8"/>
                      <c:pt idx="0">
                        <c:v>2014</c:v>
                      </c:pt>
                      <c:pt idx="1">
                        <c:v>2015</c:v>
                      </c:pt>
                      <c:pt idx="2">
                        <c:v>2016</c:v>
                      </c:pt>
                      <c:pt idx="3">
                        <c:v>2017</c:v>
                      </c:pt>
                      <c:pt idx="4">
                        <c:v>2018</c:v>
                      </c:pt>
                      <c:pt idx="5">
                        <c:v>2019</c:v>
                      </c:pt>
                      <c:pt idx="6">
                        <c:v>2020</c:v>
                      </c:pt>
                      <c:pt idx="7">
                        <c:v>2021</c:v>
                      </c:pt>
                    </c:numCache>
                  </c:numRef>
                </c:cat>
                <c:val>
                  <c:numRef>
                    <c:extLst xmlns:c15="http://schemas.microsoft.com/office/drawing/2012/chart">
                      <c:ext xmlns:c15="http://schemas.microsoft.com/office/drawing/2012/chart" uri="{02D57815-91ED-43cb-92C2-25804820EDAC}">
                        <c15:formulaRef>
                          <c15:sqref>Sheet1!$D$2:$D$9</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02-F4FE-4E7E-B3FA-43CE78AF4AA3}"/>
                  </c:ext>
                </c:extLst>
              </c15:ser>
            </c15:filteredBarSeries>
          </c:ext>
        </c:extLst>
      </c:bar3DChart>
      <c:catAx>
        <c:axId val="17807740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tx1"/>
                </a:solidFill>
                <a:latin typeface="+mn-lt"/>
                <a:ea typeface="+mn-ea"/>
                <a:cs typeface="+mn-cs"/>
              </a:defRPr>
            </a:pPr>
            <a:endParaRPr lang="cs-CZ"/>
          </a:p>
        </c:txPr>
        <c:crossAx val="1780779040"/>
        <c:crosses val="autoZero"/>
        <c:auto val="1"/>
        <c:lblAlgn val="ctr"/>
        <c:lblOffset val="100"/>
        <c:noMultiLvlLbl val="0"/>
      </c:catAx>
      <c:valAx>
        <c:axId val="178077904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700" b="1" i="0" u="none" strike="noStrike" kern="1200" baseline="0">
                    <a:solidFill>
                      <a:schemeClr val="dk1">
                        <a:lumMod val="75000"/>
                        <a:lumOff val="25000"/>
                      </a:schemeClr>
                    </a:solidFill>
                    <a:latin typeface="+mn-lt"/>
                    <a:ea typeface="+mn-ea"/>
                    <a:cs typeface="+mn-cs"/>
                  </a:defRPr>
                </a:pPr>
                <a:r>
                  <a:rPr lang="cs-CZ" sz="1700" baseline="0" dirty="0" smtClean="0"/>
                  <a:t>Počet výkonů</a:t>
                </a:r>
                <a:endParaRPr lang="cs-CZ" sz="1700" baseline="0" dirty="0"/>
              </a:p>
            </c:rich>
          </c:tx>
          <c:layout/>
          <c:overlay val="0"/>
          <c:spPr>
            <a:noFill/>
            <a:ln>
              <a:noFill/>
            </a:ln>
            <a:effectLst/>
          </c:spPr>
          <c:txPr>
            <a:bodyPr rot="-5400000" spcFirstLastPara="1" vertOverflow="ellipsis" vert="horz" wrap="square" anchor="ctr" anchorCtr="1"/>
            <a:lstStyle/>
            <a:p>
              <a:pPr>
                <a:defRPr sz="1700" b="1" i="0" u="none" strike="noStrike" kern="1200" baseline="0">
                  <a:solidFill>
                    <a:schemeClr val="dk1">
                      <a:lumMod val="75000"/>
                      <a:lumOff val="2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cs-CZ"/>
          </a:p>
        </c:txPr>
        <c:crossAx val="178077404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cs-CZ"/>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'CNA-DB'!$L$3:$L$154</cx:f>
        <cx:lvl ptCount="152" formatCode="0.0">
          <cx:pt idx="0">31.063013698630137</cx:pt>
          <cx:pt idx="1">34.049315068493151</cx:pt>
          <cx:pt idx="2">22.986301369863014</cx:pt>
          <cx:pt idx="3">21.956164383561642</cx:pt>
          <cx:pt idx="4">32.983561643835614</cx:pt>
          <cx:pt idx="5">39.150684931506852</cx:pt>
          <cx:pt idx="6">31.276712328767122</cx:pt>
          <cx:pt idx="7">34.263013698630139</cx:pt>
          <cx:pt idx="8">33.610958904109587</cx:pt>
          <cx:pt idx="9">62.671232876712331</cx:pt>
          <cx:pt idx="10">38.221917808219175</cx:pt>
          <cx:pt idx="11">54.695890410958903</cx:pt>
          <cx:pt idx="12">32.200000000000003</cx:pt>
          <cx:pt idx="13">41.668493150684931</cx:pt>
          <cx:pt idx="14">44.816438356164383</cx:pt>
          <cx:pt idx="15">27.241095890410961</cx:pt>
          <cx:pt idx="16">27.150684931506849</cx:pt>
          <cx:pt idx="17">32.347945205479455</cx:pt>
          <cx:pt idx="18">25.197260273972603</cx:pt>
          <cx:pt idx="19">28.898630136986302</cx:pt>
          <cx:pt idx="20">47.358904109589041</cx:pt>
          <cx:pt idx="21">53.665753424657531</cx:pt>
          <cx:pt idx="22">25.915068493150685</cx:pt>
          <cx:pt idx="23">19.010958904109589</cx:pt>
          <cx:pt idx="24">42.145205479452052</cx:pt>
          <cx:pt idx="25">27.104109589041094</cx:pt>
          <cx:pt idx="26">19.164383561643834</cx:pt>
          <cx:pt idx="27">35.895890410958906</cx:pt>
          <cx:pt idx="28">44.465753424657535</cx:pt>
          <cx:pt idx="29">21.956164383561642</cx:pt>
          <cx:pt idx="30">37.443835616438356</cx:pt>
          <cx:pt idx="31">33.68767123287671</cx:pt>
          <cx:pt idx="32">42.457534246575342</cx:pt>
          <cx:pt idx="33">40.443835616438356</cx:pt>
          <cx:pt idx="34">28.967123287671232</cx:pt>
          <cx:pt idx="35">29.654794520547945</cx:pt>
          <cx:pt idx="36">26.586301369863012</cx:pt>
          <cx:pt idx="37">48.06849315068493</cx:pt>
          <cx:pt idx="38">66.043835616438358</cx:pt>
          <cx:pt idx="39">37.246575342465754</cx:pt>
          <cx:pt idx="40">44.115068493150687</cx:pt>
          <cx:pt idx="41">52.279452054794518</cx:pt>
          <cx:pt idx="42">25.665753424657535</cx:pt>
          <cx:pt idx="43">45.115068493150687</cx:pt>
          <cx:pt idx="44">37.904109589041099</cx:pt>
          <cx:pt idx="45">38.632876712328766</cx:pt>
          <cx:pt idx="46">29.567123287671233</cx:pt>
          <cx:pt idx="47">20.158904109589042</cx:pt>
          <cx:pt idx="48">15.53972602739726</cx:pt>
          <cx:pt idx="49">21.021917808219179</cx:pt>
          <cx:pt idx="50">67.602739726027394</cx:pt>
          <cx:pt idx="51">48.789041095890411</cx:pt>
          <cx:pt idx="52">37.520547945205479</cx:pt>
          <cx:pt idx="53">43.320547945205476</cx:pt>
          <cx:pt idx="54">48.915068493150685</cx:pt>
          <cx:pt idx="55">53.07123287671233</cx:pt>
          <cx:pt idx="56">36.139726027397259</cx:pt>
          <cx:pt idx="57">40.87945205479452</cx:pt>
          <cx:pt idx="58">32.180821917808217</cx:pt>
          <cx:pt idx="59">30.520547945205479</cx:pt>
          <cx:pt idx="60">54.37808219178082</cx:pt>
          <cx:pt idx="61">39.345205479452055</cx:pt>
          <cx:pt idx="62">33.005479452054793</cx:pt>
          <cx:pt idx="63">40.358904109589041</cx:pt>
          <cx:pt idx="64">22.090410958904108</cx:pt>
          <cx:pt idx="65">41.139726027397259</cx:pt>
          <cx:pt idx="66">34.758904109589039</cx:pt>
          <cx:pt idx="67">45.304109589041097</cx:pt>
          <cx:pt idx="68">26.016438356164382</cx:pt>
          <cx:pt idx="69">34.043835616438358</cx:pt>
          <cx:pt idx="70">47.69315068493151</cx:pt>
          <cx:pt idx="71">31.260273972602739</cx:pt>
          <cx:pt idx="72">34.402739726027399</cx:pt>
          <cx:pt idx="73">49.610958904109587</cx:pt>
          <cx:pt idx="74">58.523287671232879</cx:pt>
          <cx:pt idx="75">66.62191780821918</cx:pt>
          <cx:pt idx="76">29.454794520547946</cx:pt>
          <cx:pt idx="77">35.68767123287671</cx:pt>
          <cx:pt idx="78">61.073972602739723</cx:pt>
          <cx:pt idx="79">41.517808219178079</cx:pt>
          <cx:pt idx="80">48.468493150684928</cx:pt>
          <cx:pt idx="81">45.227397260273975</cx:pt>
          <cx:pt idx="82">43.56712328767123</cx:pt>
          <cx:pt idx="83">28.372602739726027</cx:pt>
          <cx:pt idx="84">72.460273972602735</cx:pt>
          <cx:pt idx="85">28.257534246575343</cx:pt>
          <cx:pt idx="86">37.520547945205479</cx:pt>
          <cx:pt idx="87">32.561643835616437</cx:pt>
          <cx:pt idx="88">57.92876712328767</cx:pt>
          <cx:pt idx="89">36.304109589041097</cx:pt>
          <cx:pt idx="90">33.200000000000003</cx:pt>
          <cx:pt idx="91">34.553424657534244</cx:pt>
          <cx:pt idx="92">32.580821917808223</cx:pt>
          <cx:pt idx="93">19.709589041095889</cx:pt>
          <cx:pt idx="94">40.175342465753424</cx:pt>
          <cx:pt idx="95">54.641095890410959</cx:pt>
          <cx:pt idx="96">33.150684931506852</cx:pt>
          <cx:pt idx="97">39.747945205479454</cx:pt>
          <cx:pt idx="98">46.600000000000001</cx:pt>
          <cx:pt idx="99">66.854794520547941</cx:pt>
          <cx:pt idx="100">36.5013698630137</cx:pt>
          <cx:pt idx="101">63.476712328767121</cx:pt>
          <cx:pt idx="102">36.350684931506848</cx:pt>
          <cx:pt idx="103">37.753424657534246</cx:pt>
          <cx:pt idx="104">28.293150684931508</cx:pt>
          <cx:pt idx="105">47.145205479452052</cx:pt>
          <cx:pt idx="106">32.991780821917807</cx:pt>
          <cx:pt idx="107">50.830136986301369</cx:pt>
          <cx:pt idx="108">44</cx:pt>
          <cx:pt idx="109">40.813698630136983</cx:pt>
          <cx:pt idx="110">40.106849315068494</cx:pt>
          <cx:pt idx="111">41.602739726027394</cx:pt>
          <cx:pt idx="112">44.153424657534245</cx:pt>
          <cx:pt idx="113">40.128767123287673</cx:pt>
          <cx:pt idx="114">56.594520547945208</cx:pt>
          <cx:pt idx="115">33.106849315068494</cx:pt>
          <cx:pt idx="116">56.723287671232875</cx:pt>
          <cx:pt idx="117">32.279452054794518</cx:pt>
          <cx:pt idx="118">32.843835616438355</cx:pt>
          <cx:pt idx="119">37.019178082191779</cx:pt>
          <cx:pt idx="120">31.123287671232877</cx:pt>
          <cx:pt idx="121">65.249315068493146</cx:pt>
          <cx:pt idx="122">35.969863013698628</cx:pt>
          <cx:pt idx="123">27.805479452054794</cx:pt>
          <cx:pt idx="124">57.841095890410962</cx:pt>
          <cx:pt idx="125">22.057534246575344</cx:pt>
          <cx:pt idx="126">21.399999999999999</cx:pt>
          <cx:pt idx="127">35.446575342465756</cx:pt>
          <cx:pt idx="128">26.07123287671233</cx:pt>
          <cx:pt idx="129">29.575342465753426</cx:pt>
          <cx:pt idx="130">55.643835616438359</cx:pt>
          <cx:pt idx="131">72.084931506849315</cx:pt>
          <cx:pt idx="132">17.761643835616439</cx:pt>
          <cx:pt idx="133">36.087671232876716</cx:pt>
          <cx:pt idx="134">42.463013698630135</cx:pt>
          <cx:pt idx="135">24.747945205479454</cx:pt>
          <cx:pt idx="136">28.915068493150685</cx:pt>
          <cx:pt idx="137">41.679452054794524</cx:pt>
          <cx:pt idx="138">43.386301369863013</cx:pt>
          <cx:pt idx="139">42.372602739726027</cx:pt>
          <cx:pt idx="140">43.56986301369863</cx:pt>
          <cx:pt idx="141">25.953424657534246</cx:pt>
          <cx:pt idx="142">46.871232876712327</cx:pt>
          <cx:pt idx="143">30.046575342465754</cx:pt>
          <cx:pt idx="144">22.465753424657535</cx:pt>
          <cx:pt idx="145">55.323287671232876</cx:pt>
          <cx:pt idx="146">37.906849315068492</cx:pt>
          <cx:pt idx="147">40.635616438356166</cx:pt>
          <cx:pt idx="148">43.460273972602742</cx:pt>
          <cx:pt idx="149">37.821917808219176</cx:pt>
          <cx:pt idx="150">41.295890410958904</cx:pt>
          <cx:pt idx="151">40.227397260273975</cx:pt>
        </cx:lvl>
      </cx:numDim>
    </cx:data>
  </cx:chartData>
  <cx:chart>
    <cx:title pos="t" align="ctr" overlay="0">
      <cx:tx>
        <cx:rich>
          <a:bodyPr rot="0" spcFirstLastPara="1" vertOverflow="ellipsis" vert="horz" wrap="square" lIns="0" tIns="0" rIns="0" bIns="0" anchor="ctr" anchorCtr="1"/>
          <a:lstStyle/>
          <a:p>
            <a:pPr algn="ctr">
              <a:defRPr/>
            </a:pPr>
            <a:r>
              <a:rPr lang="cs-CZ"/>
              <a:t>Věk pacientů - CNA</a:t>
            </a:r>
          </a:p>
        </cx:rich>
      </cx:tx>
    </cx:title>
    <cx:plotArea>
      <cx:plotAreaRegion>
        <cx:plotSurface>
          <cx:spPr>
            <a:solidFill>
              <a:schemeClr val="tx2">
                <a:lumMod val="20000"/>
                <a:lumOff val="80000"/>
              </a:schemeClr>
            </a:solidFill>
          </cx:spPr>
        </cx:plotSurface>
        <cx:series layoutId="boxWhisker" uniqueId="{B78C2F10-D363-41A7-ADD5-7DB1A48D0B14}">
          <cx:tx>
            <cx:txData>
              <cx:f>'CNA-DB'!$L$2</cx:f>
              <cx:v>34.7</cx:v>
            </cx:txData>
          </cx:tx>
          <cx:dataId val="0"/>
          <cx:layoutPr>
            <cx:visibility meanLine="1" meanMarker="1" nonoutliers="1" outliers="1"/>
            <cx:statistics quartileMethod="inclusive"/>
          </cx:layoutPr>
        </cx:series>
      </cx:plotAreaRegion>
      <cx:axis id="0">
        <cx:catScaling gapWidth="1.5"/>
        <cx:title>
          <cx:tx>
            <cx:rich>
              <a:bodyPr spcFirstLastPara="1" vertOverflow="ellipsis" wrap="square" lIns="0" tIns="0" rIns="0" bIns="0" anchor="ctr" anchorCtr="1"/>
              <a:lstStyle/>
              <a:p>
                <a:pPr algn="ctr">
                  <a:defRPr/>
                </a:pPr>
                <a:endParaRPr lang="cs-CZ"/>
              </a:p>
            </cx:rich>
          </cx:tx>
        </cx:title>
        <cx:tickLabels/>
      </cx:axis>
      <cx:axis id="1">
        <cx:valScaling min="10"/>
        <cx:title>
          <cx:tx>
            <cx:rich>
              <a:bodyPr spcFirstLastPara="1" vertOverflow="ellipsis" wrap="square" lIns="0" tIns="0" rIns="0" bIns="0" anchor="ctr" anchorCtr="1"/>
              <a:lstStyle/>
              <a:p>
                <a:pPr algn="ctr">
                  <a:defRPr sz="1600" b="1" i="0" baseline="0"/>
                </a:pPr>
                <a:r>
                  <a:rPr lang="cs-CZ" sz="1600" b="1" i="0" baseline="0"/>
                  <a:t>Věk</a:t>
                </a:r>
              </a:p>
            </cx:rich>
          </cx:tx>
        </cx:title>
        <cx:majorGridlines/>
        <cx:tickLabels/>
        <cx:txPr>
          <a:bodyPr rot="-60000000" spcFirstLastPara="1" vertOverflow="ellipsis" vert="horz" wrap="square" lIns="0" tIns="0" rIns="0" bIns="0" anchor="ctr" anchorCtr="1"/>
          <a:lstStyle/>
          <a:p>
            <a:pPr>
              <a:defRPr sz="1200" b="1" i="0" baseline="0"/>
            </a:pPr>
            <a:endParaRPr lang="cs-CZ" sz="1200" b="1" i="0" baseline="0"/>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408">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baseline="0"/>
    <cs:bodyPr rot="-60000000" vert="horz"/>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cs:dataLabel>
  <cs:dataLabelCallout>
    <cs:lnRef idx="0"/>
    <cs:fillRef idx="0"/>
    <cs:effectRef idx="0"/>
    <cs:fontRef idx="minor">
      <a:schemeClr val="dk1">
        <a:lumMod val="75000"/>
        <a:lumOff val="25000"/>
      </a:schemeClr>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lumMod val="60000"/>
          <a:alpha val="85000"/>
        </a:schemeClr>
      </a:solidFill>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65000"/>
          <a:lumOff val="35000"/>
        </a:schemeClr>
      </a:solidFill>
      <a:ln w="9525" cap="flat" cmpd="sng" algn="ctr">
        <a:solidFill>
          <a:schemeClr val="dk1">
            <a:lumMod val="65000"/>
            <a:lumOff val="35000"/>
          </a:schemeClr>
        </a:solidFill>
        <a:round/>
      </a:ln>
    </cs:spPr>
  </cs:downBar>
  <cs:dropLine>
    <cs:lnRef idx="0"/>
    <cs:fillRef idx="0"/>
    <cs:effectRef idx="0"/>
    <cs:fontRef idx="minor">
      <a:schemeClr val="dk1"/>
    </cs:fontRef>
  </cs:dropLine>
  <cs:errorBar>
    <cs:lnRef idx="0"/>
    <cs:fillRef idx="0"/>
    <cs:effectRef idx="0"/>
    <cs:fontRef idx="minor">
      <a:schemeClr val="dk1"/>
    </cs:fontRef>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15875" cap="flat" cmpd="sng" algn="ctr">
        <a:solidFill>
          <a:schemeClr val="dk1">
            <a:lumMod val="65000"/>
            <a:lumOff val="35000"/>
          </a:schemeClr>
        </a:solidFill>
        <a:round/>
      </a:ln>
    </cs:spPr>
  </cs:hiLoLine>
  <cs:leaderLine>
    <cs:lnRef idx="0"/>
    <cs:fillRef idx="0"/>
    <cs:effectRef idx="0"/>
    <cs:fontRef idx="minor">
      <a:schemeClr val="dk1"/>
    </cs:fontRef>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bodyPr rot="-60000000" vert="horz"/>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dk1">
        <a:lumMod val="75000"/>
        <a:lumOff val="25000"/>
      </a:schemeClr>
    </cs:fontRef>
    <cs:defRPr sz="1800" b="1" kern="1200" baseline="0"/>
    <cs:bodyPr rot="0" vert="horz"/>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cap="flat" cmpd="sng" algn="ctr">
        <a:solidFill>
          <a:schemeClr val="lt1">
            <a:lumMod val="85000"/>
          </a:schemeClr>
        </a:solidFill>
        <a:round/>
      </a:ln>
    </cs:spPr>
  </cs:upBar>
  <cs:valueAxis>
    <cs:lnRef idx="0"/>
    <cs:fillRef idx="0"/>
    <cs:effectRef idx="0"/>
    <cs:fontRef idx="minor">
      <a:schemeClr val="dk1">
        <a:lumMod val="75000"/>
        <a:lumOff val="25000"/>
      </a:schemeClr>
    </cs:fontRef>
    <cs:defRPr sz="900" kern="1200"/>
    <cs:bodyPr rot="-60000000" vert="horz"/>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FE52B-53DA-49A3-8167-726E3996199B}" type="datetimeFigureOut">
              <a:rPr lang="cs-CZ" smtClean="0"/>
              <a:t>08.11.2021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F9E74-125B-46BB-A9D8-6DE331312B5E}" type="slidenum">
              <a:rPr lang="cs-CZ" smtClean="0"/>
              <a:t>‹#›</a:t>
            </a:fld>
            <a:endParaRPr lang="cs-CZ"/>
          </a:p>
        </p:txBody>
      </p:sp>
    </p:spTree>
    <p:extLst>
      <p:ext uri="{BB962C8B-B14F-4D97-AF65-F5344CB8AC3E}">
        <p14:creationId xmlns:p14="http://schemas.microsoft.com/office/powerpoint/2010/main" val="130356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ikiskripta.eu/w/Synkopa" TargetMode="External"/><Relationship Id="rId13" Type="http://schemas.openxmlformats.org/officeDocument/2006/relationships/hyperlink" Target="https://www.wikiskripta.eu/w/Krevn%C3%AD_tlak" TargetMode="External"/><Relationship Id="rId18" Type="http://schemas.openxmlformats.org/officeDocument/2006/relationships/hyperlink" Target="https://cs.wikipedia.org/w/index.php?title=Parasympatolytikum&amp;action=edit&amp;redlink=1" TargetMode="External"/><Relationship Id="rId3" Type="http://schemas.openxmlformats.org/officeDocument/2006/relationships/hyperlink" Target="https://www.wikiskripta.eu/w/Synkopa#cite_note-Janota-1" TargetMode="External"/><Relationship Id="rId7" Type="http://schemas.openxmlformats.org/officeDocument/2006/relationships/hyperlink" Target="https://www.wikiskripta.eu/w/Arytmie" TargetMode="External"/><Relationship Id="rId12" Type="http://schemas.openxmlformats.org/officeDocument/2006/relationships/hyperlink" Target="https://www.wikiskripta.eu/w/Tepov%C3%A1_frekvence" TargetMode="External"/><Relationship Id="rId17" Type="http://schemas.openxmlformats.org/officeDocument/2006/relationships/hyperlink" Target="https://oxfordmedicine.com/view/10.1093/med/9780198784906.001.0001/med-9780198784906-chapter-470#med-9780198784906-chapter-470-bibItem-29" TargetMode="External"/><Relationship Id="rId2" Type="http://schemas.openxmlformats.org/officeDocument/2006/relationships/slide" Target="../slides/slide2.xml"/><Relationship Id="rId16" Type="http://schemas.openxmlformats.org/officeDocument/2006/relationships/hyperlink" Target="https://oxfordmedicine.com/view/10.1093/med/9780198784906.001.0001/med-9780198784906-chapter-470#med-9780198784906-chapter-470-bibItem-26" TargetMode="External"/><Relationship Id="rId20" Type="http://schemas.openxmlformats.org/officeDocument/2006/relationships/hyperlink" Target="https://cs.wikipedia.org/wiki/Tachykardie" TargetMode="External"/><Relationship Id="rId1" Type="http://schemas.openxmlformats.org/officeDocument/2006/relationships/notesMaster" Target="../notesMasters/notesMaster1.xml"/><Relationship Id="rId6" Type="http://schemas.openxmlformats.org/officeDocument/2006/relationships/hyperlink" Target="https://www.wikiskripta.eu/w/Hypotenze" TargetMode="External"/><Relationship Id="rId11" Type="http://schemas.openxmlformats.org/officeDocument/2006/relationships/hyperlink" Target="https://www.wikiskripta.eu/w/Parasympaticus" TargetMode="External"/><Relationship Id="rId5" Type="http://schemas.openxmlformats.org/officeDocument/2006/relationships/hyperlink" Target="https://www.wikiskripta.eu/w/Bradykardie" TargetMode="External"/><Relationship Id="rId15" Type="http://schemas.openxmlformats.org/officeDocument/2006/relationships/hyperlink" Target="https://www.wikiskripta.eu/index.php?title=Nitr%C3%A1ty&amp;action=edit&amp;redlink=1" TargetMode="External"/><Relationship Id="rId10" Type="http://schemas.openxmlformats.org/officeDocument/2006/relationships/hyperlink" Target="https://www.wikiskripta.eu/w/Srdce" TargetMode="External"/><Relationship Id="rId19" Type="http://schemas.openxmlformats.org/officeDocument/2006/relationships/hyperlink" Target="https://www.wikiskripta.eu/w/Vegetativn%C3%AD_nervov%C3%BD_syst%C3%A9m_(fyziologie)" TargetMode="External"/><Relationship Id="rId4" Type="http://schemas.openxmlformats.org/officeDocument/2006/relationships/hyperlink" Target="https://www.wikiskripta.eu/index.php?title=Parasympatikus&amp;action=edit&amp;redlink=1" TargetMode="External"/><Relationship Id="rId9" Type="http://schemas.openxmlformats.org/officeDocument/2006/relationships/hyperlink" Target="https://www.wikiskripta.eu/w/Sympaticus" TargetMode="External"/><Relationship Id="rId14" Type="http://schemas.openxmlformats.org/officeDocument/2006/relationships/hyperlink" Target="https://www.wikiskripta.eu/w/Kardiotonik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s.wikipedia.org/wiki/Polovina"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s.wikipedia.org/wiki/St%C5%99edn%C3%AD_hodnota" TargetMode="External"/><Relationship Id="rId4" Type="http://schemas.openxmlformats.org/officeDocument/2006/relationships/hyperlink" Target="https://cs.wikipedia.org/wiki/Statistik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lnSpc>
                <a:spcPct val="150000"/>
              </a:lnSpc>
            </a:pPr>
            <a:r>
              <a:rPr lang="en-GB" sz="1800" kern="1200" noProof="0" dirty="0" err="1"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Dobr</a:t>
            </a:r>
            <a:r>
              <a:rPr lang="cs-CZ" sz="1800" kern="1200" noProof="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ý</a:t>
            </a:r>
            <a:r>
              <a:rPr lang="cs-CZ" sz="1800" kern="1200" baseline="0" noProof="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den, dámy a pánové, moje téma z elektrofyziologické praxe je kardioneuroablace jako léčba pro pacienty se synkopou. </a:t>
            </a:r>
            <a:endParaRPr lang="en-GB" sz="1800" kern="1200" noProof="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a:t>
            </a:fld>
            <a:endParaRPr lang="cs-CZ"/>
          </a:p>
        </p:txBody>
      </p:sp>
    </p:spTree>
    <p:extLst>
      <p:ext uri="{BB962C8B-B14F-4D97-AF65-F5344CB8AC3E}">
        <p14:creationId xmlns:p14="http://schemas.microsoft.com/office/powerpoint/2010/main" val="3389676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Nejúčinnější bod pro denervaci</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AV uzlu je na septu v levé síni v mediální části mezi MA a poste-inferiorním ostiem RIPV  (fialový bod).</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Standartně modifikujeme 3 oblasti, tzv. pyramidální prostor tvořený posteriorním koronárním sinem, postero-inferiorní linií v RA od fialového bodu v LA směrem k IVC a obalasní v levé síni v okolí fialového bodu. </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Cca 4 body v každém klastru.</a:t>
            </a: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Ve vyjímečných případech je nutné přidat modifikaci SLGP – levého horního gangliového plexu, případně modifikaci předního ostia RPV. </a:t>
            </a:r>
            <a:endParaRPr lang="en-US"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10</a:t>
            </a:fld>
            <a:endParaRPr lang="cs-CZ"/>
          </a:p>
        </p:txBody>
      </p:sp>
    </p:spTree>
    <p:extLst>
      <p:ext uri="{BB962C8B-B14F-4D97-AF65-F5344CB8AC3E}">
        <p14:creationId xmlns:p14="http://schemas.microsoft.com/office/powerpoint/2010/main" val="47930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Typický pacient přichází po recentní opakované synkopě s nekomplikovanou klinickou historiií. Max. implantovaný ILR. Do cca 3 měsíců podstoupí ablaci. </a:t>
            </a:r>
          </a:p>
          <a:p>
            <a:pPr>
              <a:lnSpc>
                <a:spcPct val="107000"/>
              </a:lnSpc>
              <a:spcAft>
                <a:spcPts val="800"/>
              </a:spcAft>
            </a:pPr>
            <a:endPar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U velké části pacientů stačí modifikace těchto nejtypičtějších oblastí – není to rozsáhlá ablace, cca 20-25 lézí (30s, 30W). </a:t>
            </a:r>
          </a:p>
          <a:p>
            <a:pPr>
              <a:lnSpc>
                <a:spcPct val="107000"/>
              </a:lnSpc>
              <a:spcAft>
                <a:spcPts val="800"/>
              </a:spcAft>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Délka samotné ablační procedury je typicky cca 2 hod (kanylace vagů je poměrně rychlá záležitost - cca 10 min, mapování včetně označení sinusového uzlu, phrenicu max hodina), samotná ablace je rychlá záležitost (10min) +příprava na celkovou anestezii přidá cca hodinu času. </a:t>
            </a:r>
          </a:p>
          <a:p>
            <a:pPr>
              <a:lnSpc>
                <a:spcPct val="107000"/>
              </a:lnSpc>
              <a:spcAft>
                <a:spcPts val="800"/>
              </a:spcAft>
            </a:pPr>
            <a:endPar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Denervace je kompletní (HFS stimulace) a pacient nemá v následující letech recidivu.  Standardizovaná, nekomplikovaná procedura.</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Zaměřím se v kazuistikách na pacienty, u kterých byl průběh výkonu nebo předchozí historie komplikovanější.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11</a:t>
            </a:fld>
            <a:endParaRPr lang="cs-CZ"/>
          </a:p>
        </p:txBody>
      </p:sp>
    </p:spTree>
    <p:extLst>
      <p:ext uri="{BB962C8B-B14F-4D97-AF65-F5344CB8AC3E}">
        <p14:creationId xmlns:p14="http://schemas.microsoft.com/office/powerpoint/2010/main" val="3725202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cs-CZ" dirty="0" smtClean="0"/>
              <a:t>-  27</a:t>
            </a:r>
            <a:r>
              <a:rPr lang="cs-CZ" baseline="0" dirty="0" smtClean="0"/>
              <a:t>-</a:t>
            </a:r>
            <a:r>
              <a:rPr lang="cs-CZ" dirty="0" smtClean="0"/>
              <a:t>letý pacient,</a:t>
            </a:r>
            <a:r>
              <a:rPr lang="cs-CZ" baseline="0" dirty="0" smtClean="0"/>
              <a:t> muž, poprvé vyšetřen u nás v Ikemu </a:t>
            </a:r>
            <a:r>
              <a:rPr lang="cs-CZ" b="1" baseline="0" dirty="0" smtClean="0"/>
              <a:t>v březnu 2010</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baseline="0" dirty="0" smtClean="0"/>
              <a:t>-  v předchozím půl rose</a:t>
            </a:r>
            <a:r>
              <a:rPr lang="cs-CZ" sz="1200" kern="1200" dirty="0" smtClean="0">
                <a:solidFill>
                  <a:schemeClr val="tx1"/>
                </a:solidFill>
                <a:effectLst/>
                <a:latin typeface="+mn-lt"/>
                <a:ea typeface="+mn-ea"/>
                <a:cs typeface="+mn-cs"/>
              </a:rPr>
              <a:t> (obtíže  se  manifestovaly  od 7/2009,  předtím  nebyl  vážněji  nemocen) prodělal 3 synkopy:</a:t>
            </a:r>
            <a:r>
              <a:rPr lang="cs-CZ" sz="1200" kern="1200" baseline="0" dirty="0" smtClean="0">
                <a:solidFill>
                  <a:schemeClr val="tx1"/>
                </a:solidFill>
                <a:effectLst/>
                <a:latin typeface="+mn-lt"/>
                <a:ea typeface="+mn-ea"/>
                <a:cs typeface="+mn-cs"/>
              </a:rPr>
              <a:t> </a:t>
            </a:r>
            <a:r>
              <a:rPr lang="cs-CZ" dirty="0" smtClean="0"/>
              <a:t>2x synkopa v sedě na židli,  1x ve stoje - upadl  a poranil  si hlavu.</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kern="1200" dirty="0" smtClean="0">
                <a:solidFill>
                  <a:schemeClr val="tx1"/>
                </a:solidFill>
                <a:effectLst/>
                <a:latin typeface="+mn-lt"/>
                <a:ea typeface="+mn-ea"/>
                <a:cs typeface="+mn-cs"/>
              </a:rPr>
              <a:t>-  uvedené stavy</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jsou v klidu, námahu</a:t>
            </a:r>
            <a:r>
              <a:rPr lang="cs-CZ" sz="1200" kern="1200" baseline="0" dirty="0" smtClean="0">
                <a:solidFill>
                  <a:schemeClr val="tx1"/>
                </a:solidFill>
                <a:effectLst/>
                <a:latin typeface="+mn-lt"/>
                <a:ea typeface="+mn-ea"/>
                <a:cs typeface="+mn-cs"/>
              </a:rPr>
              <a:t> toleruje dobře</a:t>
            </a:r>
            <a:endParaRPr lang="cs-CZ" dirty="0" smtClean="0"/>
          </a:p>
          <a:p>
            <a:pPr>
              <a:lnSpc>
                <a:spcPct val="107000"/>
              </a:lnSpc>
              <a:spcAft>
                <a:spcPts val="800"/>
              </a:spcAft>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dirty="0" smtClean="0"/>
              <a:t>EKG, zátěžové EKG, ECHO, neurologické vyš.</a:t>
            </a:r>
            <a:r>
              <a:rPr lang="cs-CZ" sz="1200" baseline="0" dirty="0" smtClean="0"/>
              <a:t> (</a:t>
            </a:r>
            <a:r>
              <a:rPr lang="cs-CZ" sz="1200" dirty="0" smtClean="0"/>
              <a:t>CT+MR mozku, EEG, sono krční tepen) - normární nález</a:t>
            </a:r>
          </a:p>
          <a:p>
            <a:pPr>
              <a:lnSpc>
                <a:spcPct val="107000"/>
              </a:lnSpc>
              <a:spcAft>
                <a:spcPts val="800"/>
              </a:spcAft>
            </a:pPr>
            <a:r>
              <a:rPr lang="cs-CZ" sz="1200" kern="1200" dirty="0" smtClean="0">
                <a:solidFill>
                  <a:schemeClr val="tx1"/>
                </a:solidFill>
                <a:effectLst/>
                <a:latin typeface="+mn-lt"/>
                <a:ea typeface="+mn-ea"/>
                <a:cs typeface="+mn-cs"/>
              </a:rPr>
              <a:t>Holter monitor ve spádu,</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kde je epizoda junkčního rytmu s pauzou 3.8</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sekund v ranních hodinách  - dle pacienta v tom čase byl vzhúru  a mněl " špatný</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pocit " ale neomdlel.</a:t>
            </a:r>
          </a:p>
          <a:p>
            <a:pPr>
              <a:lnSpc>
                <a:spcPct val="107000"/>
              </a:lnSpc>
              <a:spcAft>
                <a:spcPts val="800"/>
              </a:spcAft>
            </a:pPr>
            <a:endParaRPr lang="cs-CZ" sz="1200" kern="1200" dirty="0" smtClean="0">
              <a:solidFill>
                <a:schemeClr val="tx1"/>
              </a:solidFill>
              <a:effectLst/>
              <a:latin typeface="+mn-lt"/>
              <a:ea typeface="+mn-ea"/>
              <a:cs typeface="+mn-cs"/>
            </a:endParaRPr>
          </a:p>
          <a:p>
            <a:pPr>
              <a:lnSpc>
                <a:spcPct val="107000"/>
              </a:lnSpc>
              <a:spcAft>
                <a:spcPts val="800"/>
              </a:spcAft>
            </a:pPr>
            <a:r>
              <a:rPr lang="cs-CZ" sz="1200" kern="1200" dirty="0" smtClean="0">
                <a:solidFill>
                  <a:schemeClr val="tx1"/>
                </a:solidFill>
                <a:effectLst/>
                <a:latin typeface="+mn-lt"/>
                <a:ea typeface="+mn-ea"/>
                <a:cs typeface="+mn-cs"/>
              </a:rPr>
              <a:t>Indikovaná</a:t>
            </a:r>
            <a:r>
              <a:rPr lang="cs-CZ" sz="1200" kern="1200" baseline="0" dirty="0" smtClean="0">
                <a:solidFill>
                  <a:schemeClr val="tx1"/>
                </a:solidFill>
                <a:effectLst/>
                <a:latin typeface="+mn-lt"/>
                <a:ea typeface="+mn-ea"/>
                <a:cs typeface="+mn-cs"/>
              </a:rPr>
              <a:t> vyšetření u nás: </a:t>
            </a:r>
          </a:p>
          <a:p>
            <a:pPr marL="171450" indent="-171450">
              <a:lnSpc>
                <a:spcPct val="107000"/>
              </a:lnSpc>
              <a:spcAft>
                <a:spcPts val="800"/>
              </a:spcAft>
              <a:buFontTx/>
              <a:buChar char="-"/>
            </a:pPr>
            <a:r>
              <a:rPr lang="cs-CZ" sz="1200" kern="1200" baseline="0" dirty="0" smtClean="0">
                <a:solidFill>
                  <a:schemeClr val="tx1"/>
                </a:solidFill>
                <a:effectLst/>
                <a:latin typeface="+mn-lt"/>
                <a:ea typeface="+mn-ea"/>
                <a:cs typeface="+mn-cs"/>
              </a:rPr>
              <a:t>HUTT- negativní</a:t>
            </a:r>
          </a:p>
          <a:p>
            <a:pPr marL="171450" indent="-171450">
              <a:lnSpc>
                <a:spcPct val="107000"/>
              </a:lnSpc>
              <a:spcAft>
                <a:spcPts val="800"/>
              </a:spcAft>
              <a:buFontTx/>
              <a:buChar char="-"/>
            </a:pPr>
            <a:r>
              <a:rPr lang="cs-CZ" sz="1200" kern="1200" baseline="0" dirty="0" smtClean="0">
                <a:solidFill>
                  <a:schemeClr val="tx1"/>
                </a:solidFill>
                <a:effectLst/>
                <a:latin typeface="+mn-lt"/>
                <a:ea typeface="+mn-ea"/>
                <a:cs typeface="+mn-cs"/>
              </a:rPr>
              <a:t>EFV vyš. – negativní</a:t>
            </a:r>
            <a:endParaRPr lang="en-US"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cs-CZ"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&gt; </a:t>
            </a:r>
            <a:r>
              <a:rPr lang="en-US" sz="1200" kern="1200" dirty="0" err="1" smtClean="0">
                <a:solidFill>
                  <a:schemeClr val="tx1"/>
                </a:solidFill>
                <a:effectLst/>
                <a:latin typeface="+mn-lt"/>
                <a:ea typeface="+mn-ea"/>
                <a:cs typeface="+mn-cs"/>
              </a:rPr>
              <a:t>implantace</a:t>
            </a:r>
            <a:r>
              <a:rPr lang="en-US" sz="1200" kern="1200" dirty="0" smtClean="0">
                <a:solidFill>
                  <a:schemeClr val="tx1"/>
                </a:solidFill>
                <a:effectLst/>
                <a:latin typeface="+mn-lt"/>
                <a:ea typeface="+mn-ea"/>
                <a:cs typeface="+mn-cs"/>
              </a:rPr>
              <a:t> ILR</a:t>
            </a:r>
            <a:endParaRPr lang="cs-CZ" sz="1200" kern="1200" dirty="0" smtClean="0">
              <a:solidFill>
                <a:schemeClr val="tx1"/>
              </a:solidFill>
              <a:effectLst/>
              <a:latin typeface="+mn-lt"/>
              <a:ea typeface="+mn-ea"/>
              <a:cs typeface="+mn-cs"/>
            </a:endParaRPr>
          </a:p>
          <a:p>
            <a:pPr>
              <a:lnSpc>
                <a:spcPct val="107000"/>
              </a:lnSpc>
              <a:spcAft>
                <a:spcPts val="800"/>
              </a:spcAft>
            </a:pPr>
            <a:endParaRPr lang="cs-CZ" sz="1200" kern="1200" dirty="0" smtClean="0">
              <a:solidFill>
                <a:schemeClr val="tx1"/>
              </a:solidFill>
              <a:effectLst/>
              <a:latin typeface="+mn-lt"/>
              <a:ea typeface="+mn-ea"/>
              <a:cs typeface="+mn-cs"/>
            </a:endParaRPr>
          </a:p>
          <a:p>
            <a:pPr>
              <a:lnSpc>
                <a:spcPct val="107000"/>
              </a:lnSpc>
              <a:spcAft>
                <a:spcPts val="800"/>
              </a:spcAft>
            </a:pPr>
            <a:r>
              <a:rPr lang="cs-CZ" sz="1200" b="1" i="1" kern="1200" dirty="0" smtClean="0">
                <a:solidFill>
                  <a:schemeClr val="tx1"/>
                </a:solidFill>
                <a:effectLst/>
                <a:latin typeface="+mn-lt"/>
                <a:ea typeface="+mn-ea"/>
                <a:cs typeface="+mn-cs"/>
              </a:rPr>
              <a:t>EFV:</a:t>
            </a:r>
            <a:r>
              <a:rPr lang="cs-CZ" sz="1200" i="1" kern="1200" dirty="0" smtClean="0">
                <a:solidFill>
                  <a:schemeClr val="tx1"/>
                </a:solidFill>
                <a:effectLst/>
                <a:latin typeface="+mn-lt"/>
                <a:ea typeface="+mn-ea"/>
                <a:cs typeface="+mn-cs"/>
              </a:rPr>
              <a:t> Provedena vzestupná stimulace síně, AV převod 1:1 do 160bpm, vypadlo suprahisalne, stimulací při frekvenci 170/min vyvolána síňová tachykardie o frekv 290/min, tato arytmie je indukována též 1 extrastimulem, ale nepreprodukovantelně.</a:t>
            </a:r>
            <a:r>
              <a:rPr lang="cs-CZ" sz="1200" i="1" kern="1200" baseline="0" dirty="0" smtClean="0">
                <a:solidFill>
                  <a:schemeClr val="tx1"/>
                </a:solidFill>
                <a:effectLst/>
                <a:latin typeface="+mn-lt"/>
                <a:ea typeface="+mn-ea"/>
                <a:cs typeface="+mn-cs"/>
              </a:rPr>
              <a:t> </a:t>
            </a:r>
            <a:r>
              <a:rPr lang="cs-CZ" sz="1200" i="1" kern="1200" dirty="0" smtClean="0">
                <a:solidFill>
                  <a:schemeClr val="tx1"/>
                </a:solidFill>
                <a:effectLst/>
                <a:latin typeface="+mn-lt"/>
                <a:ea typeface="+mn-ea"/>
                <a:cs typeface="+mn-cs"/>
              </a:rPr>
              <a:t>Zotav čas sin uzlu není prodloužen, dualita AV vedení neprokázáno.</a:t>
            </a:r>
            <a:r>
              <a:rPr lang="cs-CZ" sz="1200" i="1" kern="1200" baseline="0" dirty="0" smtClean="0">
                <a:solidFill>
                  <a:schemeClr val="tx1"/>
                </a:solidFill>
                <a:effectLst/>
                <a:latin typeface="+mn-lt"/>
                <a:ea typeface="+mn-ea"/>
                <a:cs typeface="+mn-cs"/>
              </a:rPr>
              <a:t> </a:t>
            </a:r>
            <a:r>
              <a:rPr lang="cs-CZ" sz="1200" i="1" kern="1200" dirty="0" smtClean="0">
                <a:solidFill>
                  <a:schemeClr val="tx1"/>
                </a:solidFill>
                <a:effectLst/>
                <a:latin typeface="+mn-lt"/>
                <a:ea typeface="+mn-ea"/>
                <a:cs typeface="+mn-cs"/>
              </a:rPr>
              <a:t>Při vzestupné a programované stimulaci z hrotu i výtoku PK nevyvolána žádná setrvalá komorová arytmie. VA převod 1:1 do 100/min.</a:t>
            </a:r>
            <a:r>
              <a:rPr lang="cs-CZ" sz="1200" i="1" kern="1200" baseline="0" dirty="0" smtClean="0">
                <a:solidFill>
                  <a:schemeClr val="tx1"/>
                </a:solidFill>
                <a:effectLst/>
                <a:latin typeface="+mn-lt"/>
                <a:ea typeface="+mn-ea"/>
                <a:cs typeface="+mn-cs"/>
              </a:rPr>
              <a:t> </a:t>
            </a:r>
            <a:r>
              <a:rPr lang="cs-CZ" sz="1200" i="1" kern="1200" dirty="0" smtClean="0">
                <a:solidFill>
                  <a:schemeClr val="tx1"/>
                </a:solidFill>
                <a:effectLst/>
                <a:latin typeface="+mn-lt"/>
                <a:ea typeface="+mn-ea"/>
                <a:cs typeface="+mn-cs"/>
              </a:rPr>
              <a:t>Podán Ajmalin 1 amp i.v., QRS se nemění</a:t>
            </a:r>
            <a:r>
              <a:rPr lang="cs-CZ"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nSpc>
                <a:spcPct val="107000"/>
              </a:lnSpc>
              <a:spcAft>
                <a:spcPts val="800"/>
              </a:spcAft>
            </a:pPr>
            <a:endParaRPr lang="en-US" sz="1200" kern="1200" dirty="0" smtClean="0">
              <a:solidFill>
                <a:schemeClr val="tx1"/>
              </a:solidFill>
              <a:effectLst/>
              <a:latin typeface="+mn-lt"/>
              <a:ea typeface="+mn-ea"/>
              <a:cs typeface="+mn-cs"/>
            </a:endParaRPr>
          </a:p>
          <a:p>
            <a:pPr>
              <a:lnSpc>
                <a:spcPct val="107000"/>
              </a:lnSpc>
              <a:spcAft>
                <a:spcPts val="800"/>
              </a:spcAft>
            </a:pPr>
            <a:r>
              <a:rPr lang="en-US" sz="1200" b="1" kern="1200" dirty="0" smtClean="0">
                <a:solidFill>
                  <a:schemeClr val="tx1"/>
                </a:solidFill>
                <a:effectLst/>
                <a:latin typeface="+mn-lt"/>
                <a:ea typeface="+mn-ea"/>
                <a:cs typeface="+mn-cs"/>
              </a:rPr>
              <a:t>12/2010</a:t>
            </a:r>
            <a:r>
              <a:rPr lang="cs-CZ" sz="1400" b="1" kern="1200" dirty="0" smtClean="0">
                <a:solidFill>
                  <a:schemeClr val="tx1"/>
                </a:solidFill>
                <a:effectLst/>
                <a:latin typeface="+mn-lt"/>
                <a:ea typeface="+mn-ea"/>
                <a:cs typeface="+mn-cs"/>
              </a:rPr>
              <a:t>:</a:t>
            </a:r>
            <a:r>
              <a:rPr lang="cs-CZ" sz="1400" b="1" kern="1200" baseline="0" dirty="0" smtClean="0">
                <a:solidFill>
                  <a:schemeClr val="tx1"/>
                </a:solidFill>
                <a:effectLst/>
                <a:latin typeface="+mn-lt"/>
                <a:ea typeface="+mn-ea"/>
                <a:cs typeface="+mn-cs"/>
              </a:rPr>
              <a:t> </a:t>
            </a:r>
            <a:r>
              <a:rPr lang="cs-CZ" sz="1400" kern="1200" baseline="0" dirty="0" smtClean="0">
                <a:solidFill>
                  <a:schemeClr val="tx1"/>
                </a:solidFill>
                <a:effectLst/>
                <a:latin typeface="+mn-lt"/>
                <a:ea typeface="+mn-ea"/>
                <a:cs typeface="+mn-cs"/>
              </a:rPr>
              <a:t>neplánovaná kontrola: </a:t>
            </a:r>
            <a:r>
              <a:rPr lang="cs-CZ" sz="1200" kern="1200" dirty="0" smtClean="0">
                <a:solidFill>
                  <a:schemeClr val="tx1"/>
                </a:solidFill>
                <a:effectLst/>
                <a:latin typeface="+mn-lt"/>
                <a:ea typeface="+mn-ea"/>
                <a:cs typeface="+mn-cs"/>
              </a:rPr>
              <a:t>dnes  v klidu (v sedě  - v kanceláři)</a:t>
            </a:r>
            <a:r>
              <a:rPr lang="cs-CZ" sz="1200" kern="1200" baseline="0" dirty="0" smtClean="0">
                <a:solidFill>
                  <a:schemeClr val="tx1"/>
                </a:solidFill>
                <a:effectLst/>
                <a:latin typeface="+mn-lt"/>
                <a:ea typeface="+mn-ea"/>
                <a:cs typeface="+mn-cs"/>
              </a:rPr>
              <a:t> ráno </a:t>
            </a:r>
            <a:r>
              <a:rPr lang="cs-CZ" sz="1200" kern="1200" dirty="0" smtClean="0">
                <a:solidFill>
                  <a:schemeClr val="tx1"/>
                </a:solidFill>
                <a:effectLst/>
                <a:latin typeface="+mn-lt"/>
                <a:ea typeface="+mn-ea"/>
                <a:cs typeface="+mn-cs"/>
              </a:rPr>
              <a:t>náhle celková slabost,přecházející do bezvědomí, stav</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trval nejspíše do 1 minuty. </a:t>
            </a:r>
          </a:p>
          <a:p>
            <a:pPr>
              <a:lnSpc>
                <a:spcPct val="107000"/>
              </a:lnSpc>
              <a:spcAft>
                <a:spcPts val="800"/>
              </a:spcAft>
            </a:pPr>
            <a:r>
              <a:rPr lang="cs-CZ" sz="1200" kern="1200" dirty="0" smtClean="0">
                <a:solidFill>
                  <a:schemeClr val="tx1"/>
                </a:solidFill>
                <a:effectLst/>
                <a:latin typeface="+mn-lt"/>
                <a:ea typeface="+mn-ea"/>
                <a:cs typeface="+mn-cs"/>
              </a:rPr>
              <a:t>Při kolapsovém stavu zachycena excesivní bradykardie s fr. pod 20/min.,</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která vyústila až v asystolickou pauzu cca 15 sec.</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dirty="0" smtClean="0"/>
              <a:t>Následuje</a:t>
            </a:r>
            <a:r>
              <a:rPr lang="cs-CZ" sz="1200" baseline="0" dirty="0" smtClean="0"/>
              <a:t> e</a:t>
            </a:r>
            <a:r>
              <a:rPr lang="cs-CZ" sz="1200" dirty="0" smtClean="0"/>
              <a:t>xplantace ILR</a:t>
            </a:r>
            <a:r>
              <a:rPr lang="cs-CZ" sz="1200" baseline="0" dirty="0" smtClean="0"/>
              <a:t> a</a:t>
            </a:r>
            <a:r>
              <a:rPr lang="cs-CZ" sz="1200" dirty="0" smtClean="0"/>
              <a:t> </a:t>
            </a:r>
            <a:r>
              <a:rPr lang="cs-CZ" sz="1200" b="1" dirty="0" smtClean="0"/>
              <a:t>implantace 2D PM</a:t>
            </a:r>
            <a:r>
              <a:rPr lang="cs-CZ" sz="1200" b="1" baseline="0" dirty="0" smtClean="0"/>
              <a:t> </a:t>
            </a:r>
            <a:r>
              <a:rPr lang="cs-CZ" sz="1200" b="0" baseline="0" dirty="0" smtClean="0"/>
              <a:t>z jedné incize.</a:t>
            </a:r>
            <a:endParaRPr lang="cs-CZ" sz="1200" b="0" dirty="0" smtClean="0"/>
          </a:p>
          <a:p>
            <a:pPr>
              <a:lnSpc>
                <a:spcPct val="107000"/>
              </a:lnSpc>
              <a:spcAft>
                <a:spcPts val="800"/>
              </a:spcAft>
            </a:pPr>
            <a:endParaRPr lang="cs-CZ" sz="1200" kern="1200" dirty="0" smtClean="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12</a:t>
            </a:fld>
            <a:endParaRPr lang="cs-CZ"/>
          </a:p>
        </p:txBody>
      </p:sp>
    </p:spTree>
    <p:extLst>
      <p:ext uri="{BB962C8B-B14F-4D97-AF65-F5344CB8AC3E}">
        <p14:creationId xmlns:p14="http://schemas.microsoft.com/office/powerpoint/2010/main" val="317362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6075" indent="-285750">
              <a:buClr>
                <a:schemeClr val="accent1">
                  <a:lumMod val="75000"/>
                </a:schemeClr>
              </a:buClr>
              <a:buFont typeface="Wingdings" panose="05000000000000000000" pitchFamily="2" charset="2"/>
              <a:buChar char="Ø"/>
            </a:pPr>
            <a:r>
              <a:rPr lang="cs-CZ" sz="1200" dirty="0" smtClean="0"/>
              <a:t>Dále sledován u nás na arytmologii, PM v režimu DDD 60-130/min, VIP režim, sporadická AP stimulace, bez recidivy synkopy, bez klinických potíží</a:t>
            </a:r>
          </a:p>
          <a:p>
            <a:pPr marL="346075" indent="-285750">
              <a:buClr>
                <a:schemeClr val="accent1">
                  <a:lumMod val="75000"/>
                </a:schemeClr>
              </a:buClr>
              <a:buFont typeface="Wingdings" panose="05000000000000000000" pitchFamily="2" charset="2"/>
              <a:buChar char="Ø"/>
            </a:pPr>
            <a:r>
              <a:rPr lang="cs-CZ" sz="1200" dirty="0" smtClean="0"/>
              <a:t>12/2019 nabídnuta možnost kardioneuroablace s event. následnou explantací PM  </a:t>
            </a:r>
            <a:endParaRPr lang="cs-CZ" sz="1200" kern="1200" dirty="0" smtClean="0">
              <a:solidFill>
                <a:schemeClr val="tx1"/>
              </a:solidFill>
              <a:effectLst/>
              <a:latin typeface="+mn-lt"/>
              <a:ea typeface="+mn-ea"/>
              <a:cs typeface="+mn-cs"/>
            </a:endParaRPr>
          </a:p>
          <a:p>
            <a:pPr fontAlgn="t"/>
            <a:endParaRPr lang="cs-CZ" sz="1200" kern="1200" dirty="0" smtClean="0">
              <a:solidFill>
                <a:schemeClr val="tx1"/>
              </a:solidFill>
              <a:effectLst/>
              <a:latin typeface="+mn-lt"/>
              <a:ea typeface="+mn-ea"/>
              <a:cs typeface="+mn-cs"/>
            </a:endParaRPr>
          </a:p>
          <a:p>
            <a:pPr fontAlgn="t"/>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i="1" dirty="0" smtClean="0">
                <a:effectLst/>
              </a:rPr>
              <a:t>Výkon v celkové anestezii. Zajištěny výše uvedené cévní vstupy. Dekapolární katetr zaveden do CS a ICE do PS. Metalické sheathy do obou jugulárních žil a dekapolární katetry pod lební bazi. Pod kontrolou ICE provedena TS punkce. </a:t>
            </a:r>
          </a:p>
          <a:p>
            <a:pPr fontAlgn="t"/>
            <a:r>
              <a:rPr lang="cs-CZ" b="1" dirty="0" smtClean="0">
                <a:effectLst/>
              </a:rPr>
              <a:t>Do levé v. jugularis se velmi obtížně proniká (kontrast, hydrofilní vodič) - jsou zde 2 větve, sondovat jde jen jedna, která vede k lební bazi, ale není jisté, zda se jedná o </a:t>
            </a:r>
            <a:r>
              <a:rPr lang="cs-CZ" b="1" i="1" dirty="0" smtClean="0">
                <a:solidFill>
                  <a:srgbClr val="FF0000"/>
                </a:solidFill>
                <a:effectLst/>
              </a:rPr>
              <a:t>vnitřní jugularis</a:t>
            </a:r>
            <a:r>
              <a:rPr lang="cs-CZ" b="1" dirty="0" smtClean="0">
                <a:effectLst/>
              </a:rPr>
              <a:t>.</a:t>
            </a:r>
            <a:r>
              <a:rPr lang="cs-CZ" dirty="0" smtClean="0">
                <a:effectLst/>
              </a:rPr>
              <a:t/>
            </a:r>
            <a:br>
              <a:rPr lang="cs-CZ" dirty="0" smtClean="0">
                <a:effectLst/>
              </a:rPr>
            </a:b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13</a:t>
            </a:fld>
            <a:endParaRPr lang="cs-CZ"/>
          </a:p>
        </p:txBody>
      </p:sp>
    </p:spTree>
    <p:extLst>
      <p:ext uri="{BB962C8B-B14F-4D97-AF65-F5344CB8AC3E}">
        <p14:creationId xmlns:p14="http://schemas.microsoft.com/office/powerpoint/2010/main" val="3793912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b="1" kern="1200" dirty="0" smtClean="0">
                <a:solidFill>
                  <a:schemeClr val="tx1"/>
                </a:solidFill>
                <a:effectLst/>
                <a:latin typeface="+mn-lt"/>
                <a:ea typeface="+mn-ea"/>
                <a:cs typeface="+mn-cs"/>
              </a:rPr>
              <a:t>ad</a:t>
            </a:r>
            <a:r>
              <a:rPr lang="cs-CZ" sz="1200" b="1" kern="1200" baseline="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dirty="0" smtClean="0">
                <a:effectLst/>
              </a:rPr>
              <a:t>Mapujeme elektroanatomicky LS s tagováním plicních žil a PS s tagováním phrenicu a sinusového uzlu.</a:t>
            </a:r>
          </a:p>
          <a:p>
            <a:pPr fontAlgn="t"/>
            <a:r>
              <a:rPr lang="cs-CZ" b="1" dirty="0" smtClean="0">
                <a:effectLst/>
              </a:rPr>
              <a:t>Sinusový rytmus má normální lokalizaci.</a:t>
            </a:r>
          </a:p>
          <a:p>
            <a:pPr fontAlgn="t"/>
            <a:endParaRPr lang="cs-CZ" b="1" dirty="0" smtClean="0">
              <a:effectLst/>
            </a:endParaRPr>
          </a:p>
          <a:p>
            <a:pPr fontAlgn="t"/>
            <a:r>
              <a:rPr lang="cs-CZ" dirty="0" smtClean="0">
                <a:effectLst/>
              </a:rPr>
              <a:t>Vstupní parametry: SR 50/min (CL 1185ms), PQ 155ms, AH 72ms, HV 46ms, WP 160/min, AVNERP 290ms, SNRT 1931ms. </a:t>
            </a:r>
          </a:p>
          <a:p>
            <a:pPr fontAlgn="t"/>
            <a:r>
              <a:rPr lang="cs-CZ" dirty="0" smtClean="0">
                <a:effectLst/>
              </a:rPr>
              <a:t>HFS (50 Hz/70kg/0.05ms, pravý vagus): dlouhý sinus arrest a při síňové stimulaci kompletní AVB. Při HFS na levém vagu není žádná opověď (nejspíše pozice v nesprávné žíle). Dále již výhradně stimulace pravého vagu.</a:t>
            </a:r>
            <a:br>
              <a:rPr lang="cs-CZ" dirty="0" smtClean="0">
                <a:effectLst/>
              </a:rPr>
            </a:br>
            <a:endParaRPr lang="cs-CZ" dirty="0" smtClean="0">
              <a:effectLst/>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14</a:t>
            </a:fld>
            <a:endParaRPr lang="cs-CZ"/>
          </a:p>
        </p:txBody>
      </p:sp>
    </p:spTree>
    <p:extLst>
      <p:ext uri="{BB962C8B-B14F-4D97-AF65-F5344CB8AC3E}">
        <p14:creationId xmlns:p14="http://schemas.microsoft.com/office/powerpoint/2010/main" val="212807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b="1" kern="1200" dirty="0" smtClean="0">
                <a:solidFill>
                  <a:schemeClr val="tx1"/>
                </a:solidFill>
                <a:effectLst/>
                <a:latin typeface="+mn-lt"/>
                <a:ea typeface="+mn-ea"/>
                <a:cs typeface="+mn-cs"/>
              </a:rPr>
              <a:t>ad</a:t>
            </a:r>
            <a:r>
              <a:rPr lang="cs-CZ" sz="1200" b="1" kern="1200" baseline="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dirty="0" smtClean="0">
                <a:effectLst/>
              </a:rPr>
              <a:t>Nejprve ablace v místě ARGP z aspektu PS (protokolární horizontální linie v junkci RA/SVC lateroseptálním směru, 6x RFA). Již při první aplikaci přiměřená akcelerace SR (vzálenost od centra SAN 8-9 mm), ale při dalších vzdálenějších (septálnějších) RFA postupně zpomalování SR a po několika minutách je již jen junkční rytmus 40-50/min. </a:t>
            </a: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15</a:t>
            </a:fld>
            <a:endParaRPr lang="cs-CZ"/>
          </a:p>
        </p:txBody>
      </p:sp>
    </p:spTree>
    <p:extLst>
      <p:ext uri="{BB962C8B-B14F-4D97-AF65-F5344CB8AC3E}">
        <p14:creationId xmlns:p14="http://schemas.microsoft.com/office/powerpoint/2010/main" val="252158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b="1" kern="1200" dirty="0" smtClean="0">
                <a:solidFill>
                  <a:schemeClr val="tx1"/>
                </a:solidFill>
                <a:effectLst/>
                <a:latin typeface="+mn-lt"/>
                <a:ea typeface="+mn-ea"/>
                <a:cs typeface="+mn-cs"/>
              </a:rPr>
              <a:t>ad</a:t>
            </a:r>
            <a:r>
              <a:rPr lang="cs-CZ" sz="1200" b="1" kern="1200" baseline="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dirty="0" smtClean="0">
                <a:effectLst/>
              </a:rPr>
              <a:t>Při HFS v kontextu JR je VA blokáda. Při síňovém pacingu nadále kompletní AVB. </a:t>
            </a:r>
          </a:p>
          <a:p>
            <a:pPr fontAlgn="t"/>
            <a:r>
              <a:rPr lang="cs-CZ" dirty="0" smtClean="0">
                <a:effectLst/>
              </a:rPr>
              <a:t>Junkční rytmus přetrvává. </a:t>
            </a:r>
          </a:p>
          <a:p>
            <a:pPr fontAlgn="t"/>
            <a:r>
              <a:rPr lang="cs-CZ" dirty="0" smtClean="0">
                <a:effectLst/>
              </a:rPr>
              <a:t>Podáním isoprenalinu lze konzistentně obnovit SR, ale vždy se vrací JR. </a:t>
            </a:r>
          </a:p>
          <a:p>
            <a:pPr fontAlgn="t"/>
            <a:r>
              <a:rPr lang="cs-CZ" dirty="0" smtClean="0">
                <a:effectLst/>
              </a:rPr>
              <a:t>Při weaningu z isoprenalinu provedena HFS při SR, kdy je ještě patrný vagový vliv na SAN. </a:t>
            </a: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16</a:t>
            </a:fld>
            <a:endParaRPr lang="cs-CZ"/>
          </a:p>
        </p:txBody>
      </p:sp>
    </p:spTree>
    <p:extLst>
      <p:ext uri="{BB962C8B-B14F-4D97-AF65-F5344CB8AC3E}">
        <p14:creationId xmlns:p14="http://schemas.microsoft.com/office/powerpoint/2010/main" val="212976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b="1" kern="1200" dirty="0" smtClean="0">
                <a:solidFill>
                  <a:schemeClr val="tx1"/>
                </a:solidFill>
                <a:effectLst/>
                <a:latin typeface="+mn-lt"/>
                <a:ea typeface="+mn-ea"/>
                <a:cs typeface="+mn-cs"/>
              </a:rPr>
              <a:t>ad</a:t>
            </a:r>
            <a:r>
              <a:rPr lang="cs-CZ" sz="1200" b="1" kern="1200" baseline="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dirty="0" smtClean="0">
                <a:effectLst/>
              </a:rPr>
              <a:t>Proto pokračujeme kontralaterální ablací v LS (6x RFA, linie od ostia RSPV horizontálně do septa). </a:t>
            </a:r>
          </a:p>
          <a:p>
            <a:pPr fontAlgn="t"/>
            <a:r>
              <a:rPr lang="cs-CZ" dirty="0" smtClean="0">
                <a:effectLst/>
              </a:rPr>
              <a:t>Poté opět při malé dávce isoprenalinu s obnoveným SR provedena HFS, která již nyní indikuje denervaci SAN, ale je ještě krátká AVB 2:1. </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17</a:t>
            </a:fld>
            <a:endParaRPr lang="cs-CZ"/>
          </a:p>
        </p:txBody>
      </p:sp>
    </p:spTree>
    <p:extLst>
      <p:ext uri="{BB962C8B-B14F-4D97-AF65-F5344CB8AC3E}">
        <p14:creationId xmlns:p14="http://schemas.microsoft.com/office/powerpoint/2010/main" val="251756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b="1" kern="1200" dirty="0" smtClean="0">
                <a:solidFill>
                  <a:schemeClr val="tx1"/>
                </a:solidFill>
                <a:effectLst/>
                <a:latin typeface="+mn-lt"/>
                <a:ea typeface="+mn-ea"/>
                <a:cs typeface="+mn-cs"/>
              </a:rPr>
              <a:t>ad</a:t>
            </a:r>
            <a:r>
              <a:rPr lang="cs-CZ" sz="1200" b="1" kern="1200" baseline="0" dirty="0" smtClean="0">
                <a:solidFill>
                  <a:schemeClr val="tx1"/>
                </a:solidFill>
                <a:effectLst/>
                <a:latin typeface="+mn-lt"/>
                <a:ea typeface="+mn-ea"/>
                <a:cs typeface="+mn-cs"/>
              </a:rPr>
              <a:t> </a:t>
            </a:r>
            <a:r>
              <a:rPr lang="cs-CZ" sz="1200" b="1" kern="1200" dirty="0" smtClean="0">
                <a:solidFill>
                  <a:schemeClr val="tx1"/>
                </a:solidFill>
                <a:effectLst/>
                <a:latin typeface="+mn-lt"/>
                <a:ea typeface="+mn-ea"/>
                <a:cs typeface="+mn-cs"/>
              </a:rPr>
              <a:t>CNA:</a:t>
            </a:r>
            <a:r>
              <a:rPr lang="cs-CZ" sz="1200" kern="1200" dirty="0" smtClean="0">
                <a:solidFill>
                  <a:schemeClr val="tx1"/>
                </a:solidFill>
                <a:effectLst/>
                <a:latin typeface="+mn-lt"/>
                <a:ea typeface="+mn-ea"/>
                <a:cs typeface="+mn-cs"/>
              </a:rPr>
              <a:t> </a:t>
            </a:r>
          </a:p>
          <a:p>
            <a:pPr fontAlgn="t"/>
            <a:r>
              <a:rPr lang="cs-CZ" dirty="0" smtClean="0">
                <a:effectLst/>
              </a:rPr>
              <a:t>Pokračováno empirickou RFA na spodině LS zcela od MA směrem k RIPV. Tím se akceleruje junkční rytmus a při HFS již není AVB. </a:t>
            </a:r>
          </a:p>
          <a:p>
            <a:pPr fontAlgn="t"/>
            <a:r>
              <a:rPr lang="cs-CZ" dirty="0" smtClean="0">
                <a:effectLst/>
              </a:rPr>
              <a:t>Isoprenalin již jen akceleruje JR, takže denervaci SAN již nelze retestovat. </a:t>
            </a:r>
          </a:p>
          <a:p>
            <a:pPr fontAlgn="t"/>
            <a:r>
              <a:rPr lang="cs-CZ" dirty="0" smtClean="0">
                <a:effectLst/>
              </a:rPr>
              <a:t>Nakonec empirická RFA v předním vestibulu RPVs.</a:t>
            </a:r>
            <a:br>
              <a:rPr lang="cs-CZ" dirty="0" smtClean="0">
                <a:effectLst/>
              </a:rPr>
            </a:br>
            <a:endParaRPr lang="cs-CZ" dirty="0" smtClean="0">
              <a:effectLst/>
            </a:endParaRPr>
          </a:p>
          <a:p>
            <a:pPr fontAlgn="t"/>
            <a:r>
              <a:rPr lang="cs-CZ" dirty="0" smtClean="0">
                <a:effectLst/>
              </a:rPr>
              <a:t>´Výsledné parametry: JR 60/min, AH 46ms, HV 55ms, WP 210/min, AVNERP 240ms, SNRT resp. JNRT 1250ms. Retest HFS při síňovém pacingu: trvá denervace AVN, denervaci SAN nadále retestovat nelze.</a:t>
            </a:r>
            <a:br>
              <a:rPr lang="cs-CZ" dirty="0" smtClean="0">
                <a:effectLst/>
              </a:rPr>
            </a:br>
            <a:r>
              <a:rPr lang="cs-CZ" dirty="0" smtClean="0">
                <a:effectLst/>
              </a:rPr>
              <a:t>Pacemaker programován DDDR 60/min.</a:t>
            </a:r>
          </a:p>
          <a:p>
            <a:pPr fontAlgn="t"/>
            <a:r>
              <a:rPr lang="cs-CZ" dirty="0" smtClean="0">
                <a:effectLst/>
              </a:rPr>
              <a:t>Závěr:</a:t>
            </a:r>
            <a:r>
              <a:rPr lang="cs-CZ" baseline="0" dirty="0" smtClean="0">
                <a:effectLst/>
              </a:rPr>
              <a:t> </a:t>
            </a:r>
            <a:r>
              <a:rPr lang="cs-CZ" dirty="0" smtClean="0">
                <a:effectLst/>
              </a:rPr>
              <a:t>Kardioneuroablace pro reflexní kardioinhibiční synkopy - dosažena denervace sinusového i atrioventrikulárního uzlu. Procedurální suprese sinusového uzlu.</a:t>
            </a:r>
          </a:p>
          <a:p>
            <a:pPr>
              <a:lnSpc>
                <a:spcPct val="107000"/>
              </a:lnSpc>
              <a:spcAft>
                <a:spcPts val="800"/>
              </a:spcAft>
            </a:pPr>
            <a:r>
              <a:rPr lang="cs-CZ" sz="1200" kern="1200" dirty="0" smtClean="0">
                <a:solidFill>
                  <a:schemeClr val="tx1"/>
                </a:solidFill>
                <a:effectLst/>
                <a:latin typeface="+mn-lt"/>
                <a:ea typeface="+mn-ea"/>
                <a:cs typeface="+mn-cs"/>
              </a:rPr>
              <a:t/>
            </a:r>
            <a:br>
              <a:rPr lang="cs-CZ" sz="1200" kern="1200" dirty="0" smtClean="0">
                <a:solidFill>
                  <a:schemeClr val="tx1"/>
                </a:solidFill>
                <a:effectLst/>
                <a:latin typeface="+mn-lt"/>
                <a:ea typeface="+mn-ea"/>
                <a:cs typeface="+mn-cs"/>
              </a:rPr>
            </a:b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fontAlgn="t"/>
            <a:endParaRPr lang="cs-CZ" dirty="0" smtClean="0">
              <a:effectLst/>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18</a:t>
            </a:fld>
            <a:endParaRPr lang="cs-CZ"/>
          </a:p>
        </p:txBody>
      </p:sp>
    </p:spTree>
    <p:extLst>
      <p:ext uri="{BB962C8B-B14F-4D97-AF65-F5344CB8AC3E}">
        <p14:creationId xmlns:p14="http://schemas.microsoft.com/office/powerpoint/2010/main" val="301673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1" dirty="0" smtClean="0"/>
              <a:t>Hypotéza: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t>Vzhledem</a:t>
            </a:r>
            <a:r>
              <a:rPr lang="cs-CZ" sz="1800" baseline="0" dirty="0" smtClean="0"/>
              <a:t> k tomu, že došlo k obnovení aktivity SA uzlu, domníváme se, že se jednalo o procedurální supresi SA uzlu především v důsledku omráčení při postablačním otok tkáně u pacienta s chatrnou strukturou uzlu.</a:t>
            </a: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dirty="0" smtClean="0"/>
              <a:t>Otok tkáně řádu jednotek milimetrů, tato oblast v junkci SVC/RA je na to relativně dost citlivá (poměrně mobilní (flexibilita SVC).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t>Nevíme, kdy došlo ke zpětnému obnovení</a:t>
            </a:r>
            <a:r>
              <a:rPr lang="cs-CZ" sz="1800" baseline="0" dirty="0" smtClean="0"/>
              <a:t> SA aktivity, otok se může hojit v řádu týdnů.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baseline="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dirty="0" smtClean="0"/>
              <a:t>Pravděpobně došlo i k částečnému poškození okrajové časti SA uzlu - průměr a hloubka léze může být 3-4mm, možná s následnou vedení po zhojení.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dirty="0" smtClean="0"/>
              <a:t>U pac. se sinus arresty, je potřeba mít na zřeteli, že u může být vyšší pravděpodonost, že se na diagnóze může podílet strukt. postižení přev. systému (testy pro indikaci CNA to nevyvrací),</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dirty="0" smtClean="0"/>
              <a:t>Proto je potřeba k ablaci blízko této oblasti přistupovat s maximální opratrností.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t>Nepřesné vymapování lok. SA uzlu se nám</a:t>
            </a:r>
            <a:r>
              <a:rPr lang="cs-CZ" sz="1800" baseline="0" dirty="0" smtClean="0"/>
              <a:t> </a:t>
            </a:r>
            <a:r>
              <a:rPr lang="cs-CZ" sz="1800" dirty="0" smtClean="0"/>
              <a:t>podle zpětného vyhodnocení intrak.</a:t>
            </a:r>
            <a:r>
              <a:rPr lang="cs-CZ" sz="1800" baseline="0" dirty="0" smtClean="0"/>
              <a:t> záznamů nepotvrdilo,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dirty="0" smtClean="0"/>
              <a:t>fakterm je, že SA uzel je</a:t>
            </a:r>
            <a:r>
              <a:rPr lang="cs-CZ" sz="1800" dirty="0" smtClean="0"/>
              <a:t> </a:t>
            </a:r>
            <a:r>
              <a:rPr lang="cs-CZ" sz="1800" baseline="0" dirty="0" smtClean="0"/>
              <a:t>epikardiální struktura, je mapován endokardiálně (vzdálenost 2-3mm), může vzniknout diskrepance malá diskrepance v určení elektricky nejčasnější aktivity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baseline="0" dirty="0" smtClean="0"/>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err="1" smtClean="0"/>
              <a:t>Sinusov</a:t>
            </a:r>
            <a:r>
              <a:rPr lang="cs-CZ" sz="1800" dirty="0" smtClean="0"/>
              <a:t>ý</a:t>
            </a:r>
            <a:r>
              <a:rPr lang="cs-CZ" sz="1800" baseline="0" dirty="0" smtClean="0"/>
              <a:t> uzel: </a:t>
            </a:r>
            <a:endParaRPr lang="en-US"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t>U dospělého lidského srdce se jedná o</a:t>
            </a:r>
            <a:r>
              <a:rPr lang="cs-CZ" sz="1800" baseline="0" dirty="0" smtClean="0"/>
              <a:t> kapkovitý </a:t>
            </a:r>
            <a:r>
              <a:rPr lang="cs-CZ" sz="1800" dirty="0" smtClean="0"/>
              <a:t>útvar o velikosti cca 15 × 3 mm složený ze specializovaných buněk,</a:t>
            </a:r>
            <a:endParaRPr lang="en-US" sz="1800"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t>který se nachází v oblasti ústí horní duté žíly do pravé síně asi 1 mm pod povrchem epikardu.</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b="0" i="0" kern="1200" dirty="0" smtClean="0">
                <a:solidFill>
                  <a:schemeClr val="tx1"/>
                </a:solidFill>
                <a:effectLst/>
                <a:latin typeface="+mn-lt"/>
                <a:ea typeface="+mn-ea"/>
                <a:cs typeface="+mn-cs"/>
              </a:rPr>
              <a:t>Myokard síní je tenčí než myokard komor</a:t>
            </a:r>
            <a:r>
              <a:rPr lang="cs-CZ" sz="1200" b="0"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myokard,</a:t>
            </a:r>
            <a:r>
              <a:rPr lang="cs-CZ" sz="1200" b="0"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a</a:t>
            </a:r>
            <a:r>
              <a:rPr lang="cs-CZ" sz="1200" b="0" i="0" kern="1200" baseline="0" dirty="0" smtClean="0">
                <a:solidFill>
                  <a:schemeClr val="tx1"/>
                </a:solidFill>
                <a:effectLst/>
                <a:latin typeface="+mn-lt"/>
                <a:ea typeface="+mn-ea"/>
                <a:cs typeface="+mn-cs"/>
              </a:rPr>
              <a:t> to</a:t>
            </a:r>
            <a:r>
              <a:rPr lang="cs-CZ" sz="1200" b="0" i="0" kern="1200" dirty="0" smtClean="0">
                <a:solidFill>
                  <a:schemeClr val="tx1"/>
                </a:solidFill>
                <a:effectLst/>
                <a:latin typeface="+mn-lt"/>
                <a:ea typeface="+mn-ea"/>
                <a:cs typeface="+mn-cs"/>
              </a:rPr>
              <a:t> 2–2,5 mm; </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cs-CZ" sz="1200" b="0" i="0" kern="1200" dirty="0" smtClean="0">
                <a:solidFill>
                  <a:schemeClr val="tx1"/>
                </a:solidFill>
                <a:effectLst/>
                <a:latin typeface="+mn-lt"/>
                <a:ea typeface="+mn-ea"/>
                <a:cs typeface="+mn-cs"/>
              </a:rPr>
              <a:t>např. pravé komory dosahuje tloušťky asi 4 mm (odpor malého krevního oběhu)</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cs-CZ" sz="1200" b="0" i="0" kern="1200" dirty="0" smtClean="0">
                <a:solidFill>
                  <a:schemeClr val="tx1"/>
                </a:solidFill>
                <a:effectLst/>
                <a:latin typeface="+mn-lt"/>
                <a:ea typeface="+mn-ea"/>
                <a:cs typeface="+mn-cs"/>
              </a:rPr>
              <a:t>myokard levé komory asi 10-12 mm (překonává odpor velkého oběhu)</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19</a:t>
            </a:fld>
            <a:endParaRPr lang="cs-CZ"/>
          </a:p>
        </p:txBody>
      </p:sp>
    </p:spTree>
    <p:extLst>
      <p:ext uri="{BB962C8B-B14F-4D97-AF65-F5344CB8AC3E}">
        <p14:creationId xmlns:p14="http://schemas.microsoft.com/office/powerpoint/2010/main" val="348764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r>
              <a:rPr lang="cs-CZ" b="1" dirty="0" smtClean="0">
                <a:effectLst/>
              </a:rPr>
              <a:t>Než</a:t>
            </a:r>
            <a:r>
              <a:rPr lang="cs-CZ" b="1" baseline="0" dirty="0" smtClean="0">
                <a:effectLst/>
              </a:rPr>
              <a:t> přejdu ke třem konkrétním případům z naší praxe, jen stručně zopakuji základní backround CNA a shrnu, jaký je náš současný,</a:t>
            </a:r>
          </a:p>
          <a:p>
            <a:pPr rtl="0"/>
            <a:r>
              <a:rPr lang="cs-CZ" b="1" baseline="0" dirty="0" smtClean="0">
                <a:effectLst/>
              </a:rPr>
              <a:t>již relativně standardizovaný postup předprocedurálního vyšetření a samotné ablační strategie.</a:t>
            </a:r>
          </a:p>
          <a:p>
            <a:pPr rtl="0"/>
            <a:endParaRPr lang="cs-CZ" b="1" dirty="0" smtClean="0">
              <a:effectLst/>
            </a:endParaRPr>
          </a:p>
          <a:p>
            <a:pPr rtl="0"/>
            <a:r>
              <a:rPr lang="cs-CZ" b="1" dirty="0" smtClean="0">
                <a:effectLst/>
              </a:rPr>
              <a:t>Jak už</a:t>
            </a:r>
            <a:r>
              <a:rPr lang="cs-CZ" b="1" baseline="0" dirty="0" smtClean="0">
                <a:effectLst/>
              </a:rPr>
              <a:t> bylo na tomto kongresu jistě několikrát řečeno, CNA je léčebná metoda…</a:t>
            </a:r>
          </a:p>
          <a:p>
            <a:pPr rtl="0"/>
            <a:endParaRPr lang="cs-CZ" b="1" baseline="0" dirty="0" smtClean="0">
              <a:effectLst/>
            </a:endParaRPr>
          </a:p>
          <a:p>
            <a:pPr rtl="0"/>
            <a:endParaRPr lang="cs-CZ" b="1" dirty="0" smtClean="0">
              <a:effectLst/>
            </a:endParaRPr>
          </a:p>
          <a:p>
            <a:pPr rtl="0"/>
            <a:endParaRPr lang="cs-CZ" b="1" dirty="0" smtClean="0">
              <a:effectLst/>
            </a:endParaRPr>
          </a:p>
          <a:p>
            <a:pPr rtl="0"/>
            <a:r>
              <a:rPr lang="cs-CZ" b="1" i="1" dirty="0" smtClean="0">
                <a:effectLst/>
              </a:rPr>
              <a:t>Synkopa</a:t>
            </a:r>
            <a:r>
              <a:rPr lang="cs-CZ" b="0" i="1" baseline="30000" dirty="0" smtClean="0">
                <a:effectLst/>
              </a:rPr>
              <a:t> </a:t>
            </a:r>
            <a:r>
              <a:rPr lang="cs-CZ" i="1" dirty="0" smtClean="0">
                <a:effectLst/>
              </a:rPr>
              <a:t>je </a:t>
            </a:r>
            <a:r>
              <a:rPr lang="cs-CZ" b="1" i="1" dirty="0" smtClean="0">
                <a:effectLst/>
              </a:rPr>
              <a:t>kvantitativní porucha vědomí</a:t>
            </a:r>
            <a:r>
              <a:rPr lang="cs-CZ" i="1" dirty="0" smtClean="0">
                <a:effectLst/>
              </a:rPr>
              <a:t> na podkladě </a:t>
            </a:r>
            <a:r>
              <a:rPr lang="cs-CZ" b="1" i="1" dirty="0" smtClean="0">
                <a:effectLst/>
              </a:rPr>
              <a:t>globální mozkové hypoperfuze</a:t>
            </a:r>
            <a:r>
              <a:rPr lang="cs-CZ" i="1" dirty="0" smtClean="0">
                <a:effectLst/>
              </a:rPr>
              <a:t>, která má </a:t>
            </a:r>
            <a:r>
              <a:rPr lang="cs-CZ" b="1" i="1" dirty="0" smtClean="0">
                <a:effectLst/>
              </a:rPr>
              <a:t>rychlý nástup</a:t>
            </a:r>
            <a:r>
              <a:rPr lang="cs-CZ" i="1" dirty="0" smtClean="0">
                <a:effectLst/>
              </a:rPr>
              <a:t> a </a:t>
            </a:r>
            <a:r>
              <a:rPr lang="cs-CZ" b="1" i="1" dirty="0" smtClean="0">
                <a:effectLst/>
              </a:rPr>
              <a:t>rychlou spontánní úpravu</a:t>
            </a:r>
            <a:r>
              <a:rPr lang="cs-CZ" i="1" dirty="0" smtClean="0">
                <a:effectLst/>
              </a:rPr>
              <a:t>. Někteří autoři jako nutnou podmínku také přidávají </a:t>
            </a:r>
            <a:r>
              <a:rPr lang="cs-CZ" b="1" i="1" dirty="0" smtClean="0">
                <a:effectLst/>
              </a:rPr>
              <a:t>ztrátu posturálního tonu</a:t>
            </a:r>
            <a:r>
              <a:rPr lang="cs-CZ" i="1" dirty="0" smtClean="0">
                <a:effectLst/>
              </a:rPr>
              <a:t>. Ke spontánní úpravě většinou dochází během několika desítek vteřin až minut. Postižený si často událost nepamatuje. Synkopa je častou příčinou tzv. </a:t>
            </a:r>
            <a:r>
              <a:rPr lang="cs-CZ" b="1" i="1" dirty="0" smtClean="0">
                <a:effectLst/>
              </a:rPr>
              <a:t>T-LOC</a:t>
            </a:r>
            <a:r>
              <a:rPr lang="cs-CZ" i="1" dirty="0" smtClean="0">
                <a:effectLst/>
              </a:rPr>
              <a:t> (transient loss of consciousness), které prodělá za život cca 30 % lidí</a:t>
            </a:r>
            <a:r>
              <a:rPr lang="cs-CZ" i="1" baseline="30000" dirty="0" smtClean="0">
                <a:effectLst/>
                <a:hlinkClick r:id="rId3"/>
              </a:rPr>
              <a:t>[1]</a:t>
            </a:r>
            <a:r>
              <a:rPr lang="cs-CZ" i="1" dirty="0" smtClean="0">
                <a:effectLst/>
              </a:rPr>
              <a:t>. </a:t>
            </a:r>
          </a:p>
          <a:p>
            <a:pPr rtl="0"/>
            <a:endParaRPr lang="cs-CZ" b="1" i="1" dirty="0" smtClean="0">
              <a:effectLst/>
            </a:endParaRPr>
          </a:p>
          <a:p>
            <a:pPr rtl="0"/>
            <a:r>
              <a:rPr lang="cs-CZ" b="1" i="1" u="sng" dirty="0" smtClean="0">
                <a:effectLst/>
              </a:rPr>
              <a:t>Dělení:</a:t>
            </a:r>
          </a:p>
          <a:p>
            <a:pPr rtl="0"/>
            <a:r>
              <a:rPr lang="cs-CZ" b="1" i="1" dirty="0" smtClean="0">
                <a:effectLst/>
              </a:rPr>
              <a:t>Reflexní</a:t>
            </a:r>
            <a:r>
              <a:rPr lang="cs-CZ" i="1" dirty="0" smtClean="0">
                <a:effectLst/>
              </a:rPr>
              <a:t>: </a:t>
            </a:r>
          </a:p>
          <a:p>
            <a:pPr lvl="1" rtl="0"/>
            <a:r>
              <a:rPr lang="cs-CZ" b="1" i="1" dirty="0" smtClean="0">
                <a:effectLst/>
              </a:rPr>
              <a:t>Vazovagální (neurokardiogenní)</a:t>
            </a:r>
            <a:r>
              <a:rPr lang="cs-CZ" i="1" dirty="0" smtClean="0">
                <a:effectLst/>
              </a:rPr>
              <a:t> − příčinou je narušená regulace autonomního systému s náhlou převahou činnosti </a:t>
            </a:r>
            <a:r>
              <a:rPr lang="cs-CZ" i="1" dirty="0" smtClean="0">
                <a:effectLst/>
                <a:hlinkClick r:id="rId4" tooltip="Parasympatikus (stránka neexistuje)"/>
              </a:rPr>
              <a:t>parasympatiku</a:t>
            </a:r>
            <a:r>
              <a:rPr lang="cs-CZ" i="1" dirty="0" smtClean="0">
                <a:effectLst/>
              </a:rPr>
              <a:t>, což může vést k </a:t>
            </a:r>
            <a:r>
              <a:rPr lang="cs-CZ" i="1" dirty="0" smtClean="0">
                <a:effectLst/>
                <a:hlinkClick r:id="rId5"/>
              </a:rPr>
              <a:t>bradykardii</a:t>
            </a:r>
            <a:r>
              <a:rPr lang="cs-CZ" i="1" dirty="0" smtClean="0">
                <a:effectLst/>
              </a:rPr>
              <a:t> a </a:t>
            </a:r>
            <a:r>
              <a:rPr lang="cs-CZ" i="1" dirty="0" smtClean="0">
                <a:effectLst/>
                <a:hlinkClick r:id="rId6" tooltip="Hypotenze"/>
              </a:rPr>
              <a:t>hypotenzi</a:t>
            </a:r>
            <a:r>
              <a:rPr lang="cs-CZ" i="1" dirty="0" smtClean="0">
                <a:effectLst/>
              </a:rPr>
              <a:t>. Nastává typicky v situacích např. dlouhého stání v přetopeném dopravním prostředku. Náchylnost k této reakci se vyšetřuje testem na nakloněné rovině.</a:t>
            </a:r>
          </a:p>
          <a:p>
            <a:pPr lvl="1" rtl="0"/>
            <a:r>
              <a:rPr lang="cs-CZ" b="1" i="1" dirty="0" smtClean="0">
                <a:effectLst/>
              </a:rPr>
              <a:t>Syndrom karotického sinu</a:t>
            </a:r>
            <a:r>
              <a:rPr lang="cs-CZ" i="1" dirty="0" smtClean="0">
                <a:effectLst/>
              </a:rPr>
              <a:t> − bradykardie a hypotenze po tlaku na sinus karoticus, např. límečkem košile.</a:t>
            </a:r>
          </a:p>
          <a:p>
            <a:pPr rtl="0"/>
            <a:r>
              <a:rPr lang="cs-CZ" b="1" i="1" dirty="0" smtClean="0">
                <a:effectLst/>
              </a:rPr>
              <a:t>Ortostatické synkopy</a:t>
            </a:r>
            <a:r>
              <a:rPr lang="cs-CZ" i="1" dirty="0" smtClean="0">
                <a:effectLst/>
              </a:rPr>
              <a:t>: na základě nedostatečné vazokonstrikce při rychlém přesunu ze sedu nebo lehu do stoje. Objevují se ve vyšším věku, u osob užívajících antihypertenziva, alkoholiků.</a:t>
            </a:r>
          </a:p>
          <a:p>
            <a:pPr rtl="0"/>
            <a:r>
              <a:rPr lang="cs-CZ" b="1" i="1" dirty="0" smtClean="0">
                <a:effectLst/>
              </a:rPr>
              <a:t>Kardiální</a:t>
            </a:r>
            <a:r>
              <a:rPr lang="cs-CZ" i="1" dirty="0" smtClean="0">
                <a:effectLst/>
              </a:rPr>
              <a:t>: při výskytu </a:t>
            </a:r>
            <a:r>
              <a:rPr lang="cs-CZ" i="1" dirty="0" smtClean="0">
                <a:effectLst/>
                <a:hlinkClick r:id="rId7" tooltip="Arytmie"/>
              </a:rPr>
              <a:t>arytmií</a:t>
            </a:r>
            <a:r>
              <a:rPr lang="cs-CZ" i="1" dirty="0" smtClean="0">
                <a:effectLst/>
              </a:rPr>
              <a:t> a dalších srdečních onemocnění.</a:t>
            </a:r>
          </a:p>
          <a:p>
            <a:pPr rtl="0"/>
            <a:r>
              <a:rPr lang="cs-CZ" b="1" i="1" dirty="0" smtClean="0">
                <a:effectLst/>
              </a:rPr>
              <a:t>Ostatní</a:t>
            </a:r>
            <a:r>
              <a:rPr lang="cs-CZ" i="1" dirty="0" smtClean="0">
                <a:effectLst/>
              </a:rPr>
              <a:t>: neurologické, onkologické a metabolické situace.</a:t>
            </a:r>
          </a:p>
          <a:p>
            <a:pPr rtl="0"/>
            <a:endParaRPr lang="cs-CZ" i="1" dirty="0" smtClean="0"/>
          </a:p>
          <a:p>
            <a:pPr rtl="0"/>
            <a:r>
              <a:rPr lang="cs-CZ" sz="1200" b="1" i="1" u="sng" dirty="0" smtClean="0">
                <a:effectLst/>
              </a:rPr>
              <a:t>Rozdělení neurokardiogenní synkopy: </a:t>
            </a:r>
            <a:r>
              <a:rPr lang="cs-CZ" sz="1200" b="1" i="1" dirty="0" smtClean="0">
                <a:effectLst/>
              </a:rPr>
              <a:t>vazodepresorická</a:t>
            </a:r>
            <a:r>
              <a:rPr lang="cs-CZ" sz="1200" i="1" dirty="0" smtClean="0">
                <a:effectLst/>
              </a:rPr>
              <a:t> – ↓ TK bez výrazného ↓ TF,</a:t>
            </a:r>
            <a:r>
              <a:rPr lang="cs-CZ" sz="1200" i="1" baseline="0" dirty="0" smtClean="0">
                <a:effectLst/>
              </a:rPr>
              <a:t> </a:t>
            </a:r>
            <a:r>
              <a:rPr lang="cs-CZ" sz="1200" b="1" i="1" dirty="0" smtClean="0">
                <a:effectLst/>
              </a:rPr>
              <a:t>kardioinhibiční</a:t>
            </a:r>
            <a:r>
              <a:rPr lang="cs-CZ" sz="1200" i="1" dirty="0" smtClean="0">
                <a:effectLst/>
              </a:rPr>
              <a:t> – ↓ TF výrazný, TK není ovlivněn,</a:t>
            </a:r>
            <a:r>
              <a:rPr lang="cs-CZ" sz="1200" i="1" baseline="0" dirty="0" smtClean="0">
                <a:effectLst/>
              </a:rPr>
              <a:t> </a:t>
            </a:r>
            <a:r>
              <a:rPr lang="cs-CZ" sz="1200" b="1" i="1" dirty="0" smtClean="0">
                <a:effectLst/>
              </a:rPr>
              <a:t>smíšená</a:t>
            </a:r>
            <a:r>
              <a:rPr lang="cs-CZ" sz="1200" i="1" dirty="0" smtClean="0">
                <a:effectLst/>
              </a:rPr>
              <a:t> – ↓ TK i TF.</a:t>
            </a:r>
          </a:p>
          <a:p>
            <a:pPr rtl="0"/>
            <a:endParaRPr lang="cs-CZ" b="1" i="1" dirty="0" smtClean="0"/>
          </a:p>
          <a:p>
            <a:pPr rtl="0"/>
            <a:r>
              <a:rPr lang="cs-CZ" sz="1200" b="1" i="1" dirty="0" smtClean="0">
                <a:effectLst/>
              </a:rPr>
              <a:t>Test na nakloněné rovině</a:t>
            </a:r>
            <a:r>
              <a:rPr lang="cs-CZ" sz="1200" i="1" dirty="0" smtClean="0">
                <a:effectLst/>
              </a:rPr>
              <a:t> (HUT-test, head-up tilt test): </a:t>
            </a:r>
          </a:p>
          <a:p>
            <a:pPr rtl="0"/>
            <a:r>
              <a:rPr lang="cs-CZ" sz="1200" i="1" dirty="0" smtClean="0">
                <a:effectLst/>
              </a:rPr>
              <a:t>spočívá ve sklonění nemocného na polohovatelném lůžku pod úhlem 60° po dobu 40 minut</a:t>
            </a:r>
          </a:p>
          <a:p>
            <a:pPr rtl="0"/>
            <a:r>
              <a:rPr lang="cs-CZ" sz="1200" b="1" i="1" dirty="0" smtClean="0">
                <a:solidFill>
                  <a:schemeClr val="tx1"/>
                </a:solidFill>
                <a:effectLst/>
              </a:rPr>
              <a:t>Slouží k potvrzení diagnózy + účinnosti terapie vazovagální</a:t>
            </a:r>
            <a:r>
              <a:rPr lang="cs-CZ" sz="1200" i="1" dirty="0" smtClean="0">
                <a:solidFill>
                  <a:schemeClr val="tx1"/>
                </a:solidFill>
                <a:effectLst/>
              </a:rPr>
              <a:t> (neurokardiogenní) </a:t>
            </a:r>
            <a:r>
              <a:rPr lang="cs-CZ" i="1" dirty="0" smtClean="0">
                <a:hlinkClick r:id="rId8" tooltip="Synkopa"/>
              </a:rPr>
              <a:t>synkopy</a:t>
            </a:r>
            <a:r>
              <a:rPr lang="cs-CZ" i="1" dirty="0" smtClean="0"/>
              <a:t> </a:t>
            </a:r>
            <a:r>
              <a:rPr lang="cs-CZ" sz="1200" i="1" dirty="0" smtClean="0">
                <a:solidFill>
                  <a:schemeClr val="tx1"/>
                </a:solidFill>
                <a:effectLst/>
              </a:rPr>
              <a:t>(krátká ztráta vědomí navazující na předchozí vzpřímenou polohu typická pro mladé asteniky) – nedostatečný návrat žilní krve do srdce→ aktivace </a:t>
            </a:r>
            <a:r>
              <a:rPr lang="cs-CZ" sz="1200" i="1" baseline="0" dirty="0" smtClean="0">
                <a:solidFill>
                  <a:schemeClr val="tx1"/>
                </a:solidFill>
                <a:effectLst/>
                <a:hlinkClick r:id="rId9" tooltip="Sympaticus"/>
              </a:rPr>
              <a:t>sympatiku</a:t>
            </a:r>
            <a:r>
              <a:rPr lang="cs-CZ" sz="1200" i="1" dirty="0" smtClean="0">
                <a:solidFill>
                  <a:schemeClr val="tx1"/>
                </a:solidFill>
                <a:effectLst/>
              </a:rPr>
              <a:t> → tachykardie + hyperkontraktilita </a:t>
            </a:r>
            <a:r>
              <a:rPr lang="cs-CZ" sz="1200" i="1" dirty="0" smtClean="0">
                <a:solidFill>
                  <a:schemeClr val="tx1"/>
                </a:solidFill>
                <a:effectLst/>
                <a:hlinkClick r:id="rId10" tooltip="Srdce"/>
              </a:rPr>
              <a:t>myokardu</a:t>
            </a:r>
            <a:r>
              <a:rPr lang="cs-CZ" sz="1200" i="1" dirty="0" smtClean="0">
                <a:solidFill>
                  <a:schemeClr val="tx1"/>
                </a:solidFill>
                <a:effectLst/>
              </a:rPr>
              <a:t> → podráždění mechanoreceptorů v myokardu + velkých tepnách → pomocí center v oblongatě zprostředkována reflexní odpověď: ↑ tonu </a:t>
            </a:r>
            <a:r>
              <a:rPr lang="cs-CZ" sz="1200" i="1" dirty="0" smtClean="0">
                <a:solidFill>
                  <a:schemeClr val="tx1"/>
                </a:solidFill>
                <a:effectLst/>
                <a:hlinkClick r:id="rId11" tooltip="Parasympaticus"/>
              </a:rPr>
              <a:t>parasympatiku</a:t>
            </a:r>
            <a:r>
              <a:rPr lang="cs-CZ" sz="1200" i="1" dirty="0" smtClean="0">
                <a:solidFill>
                  <a:schemeClr val="tx1"/>
                </a:solidFill>
                <a:effectLst/>
              </a:rPr>
              <a:t>, ↓ </a:t>
            </a:r>
            <a:r>
              <a:rPr lang="cs-CZ" sz="1200" i="1" dirty="0" smtClean="0">
                <a:solidFill>
                  <a:schemeClr val="tx1"/>
                </a:solidFill>
                <a:effectLst/>
                <a:hlinkClick r:id="rId12" tooltip="Tepová frekvence"/>
              </a:rPr>
              <a:t>TF</a:t>
            </a:r>
            <a:r>
              <a:rPr lang="cs-CZ" sz="1200" i="1" dirty="0" smtClean="0">
                <a:solidFill>
                  <a:schemeClr val="tx1"/>
                </a:solidFill>
                <a:effectLst/>
              </a:rPr>
              <a:t>, ↓ </a:t>
            </a:r>
            <a:r>
              <a:rPr lang="cs-CZ" sz="1200" i="1" dirty="0" smtClean="0">
                <a:solidFill>
                  <a:schemeClr val="tx1"/>
                </a:solidFill>
                <a:effectLst/>
                <a:hlinkClick r:id="rId13" tooltip="Krevní tlak"/>
              </a:rPr>
              <a:t>TK</a:t>
            </a:r>
            <a:r>
              <a:rPr lang="cs-CZ" sz="1200" i="1" dirty="0" smtClean="0">
                <a:solidFill>
                  <a:schemeClr val="tx1"/>
                </a:solidFill>
                <a:effectLst/>
              </a:rPr>
              <a:t>, ↓ perfúze CNS → synkopa (tj. jde o přemrštěné reakce sympatiku + parasympatiku na ortostatickou zátěž). </a:t>
            </a:r>
          </a:p>
          <a:p>
            <a:pPr rtl="0"/>
            <a:r>
              <a:rPr lang="cs-CZ" sz="1200" i="1" dirty="0" smtClean="0">
                <a:solidFill>
                  <a:schemeClr val="tx1"/>
                </a:solidFill>
                <a:effectLst/>
              </a:rPr>
              <a:t>- nedojde-li ke vzniku synkopy → provokační testy: </a:t>
            </a:r>
            <a:r>
              <a:rPr lang="cs-CZ" sz="1200" i="1" dirty="0" smtClean="0">
                <a:solidFill>
                  <a:schemeClr val="tx1"/>
                </a:solidFill>
                <a:effectLst/>
                <a:hlinkClick r:id="rId14" tooltip="Kardiotonika"/>
              </a:rPr>
              <a:t>β-sympatomimetika</a:t>
            </a:r>
            <a:r>
              <a:rPr lang="cs-CZ" sz="1200" i="1" dirty="0" smtClean="0">
                <a:solidFill>
                  <a:schemeClr val="tx1"/>
                </a:solidFill>
                <a:effectLst/>
              </a:rPr>
              <a:t>, </a:t>
            </a:r>
            <a:r>
              <a:rPr lang="cs-CZ" sz="1200" i="1" dirty="0" smtClean="0">
                <a:solidFill>
                  <a:schemeClr val="tx1"/>
                </a:solidFill>
                <a:effectLst/>
                <a:hlinkClick r:id="rId15" tooltip="Nitráty (stránka neexistuje)"/>
              </a:rPr>
              <a:t>nitráty</a:t>
            </a:r>
            <a:endParaRPr lang="cs-CZ" sz="1200" i="1" dirty="0" smtClean="0">
              <a:solidFill>
                <a:schemeClr val="tx1"/>
              </a:solidFill>
              <a:effectLst/>
            </a:endParaRPr>
          </a:p>
          <a:p>
            <a:pPr rtl="0"/>
            <a:endParaRPr lang="cs-CZ" sz="1200" b="1" i="1" kern="1200" dirty="0" smtClean="0">
              <a:solidFill>
                <a:schemeClr val="tx1"/>
              </a:solidFill>
              <a:effectLst/>
              <a:latin typeface="+mn-lt"/>
              <a:ea typeface="+mn-ea"/>
              <a:cs typeface="+mn-cs"/>
            </a:endParaRPr>
          </a:p>
          <a:p>
            <a:pPr rtl="0"/>
            <a:endParaRPr lang="cs-CZ" sz="1200" i="1" u="sng" dirty="0" smtClean="0">
              <a:effectLst/>
            </a:endParaRPr>
          </a:p>
          <a:p>
            <a:r>
              <a:rPr lang="cs-CZ" sz="1200" b="1" i="1" dirty="0" smtClean="0">
                <a:effectLst/>
              </a:rPr>
              <a:t>Využití HUTT</a:t>
            </a:r>
            <a:endParaRPr lang="cs-CZ" sz="1200" b="1" i="1" dirty="0" smtClean="0"/>
          </a:p>
          <a:p>
            <a:r>
              <a:rPr lang="cs-CZ" sz="1200" i="1" dirty="0" smtClean="0"/>
              <a:t>Senzitivita HUTT se udává v rozmezí 40–60 %, specificita 70–90 %. Při použití provokačních lékových testů stoupá senzitivita, ale na úkor poklesu specificity. Test je diagnostický v případě, pokud jsou při něm přítomny charakteristické klinické obtíže nemocného.</a:t>
            </a:r>
          </a:p>
          <a:p>
            <a:pPr rtl="0"/>
            <a:endParaRPr lang="cs-CZ" sz="1200" i="1" u="sng" dirty="0" smtClean="0">
              <a:effectLst/>
            </a:endParaRPr>
          </a:p>
          <a:p>
            <a:r>
              <a:rPr lang="cs-CZ" sz="1200" b="1" i="1" dirty="0" smtClean="0">
                <a:effectLst/>
              </a:rPr>
              <a:t>Nitráty</a:t>
            </a:r>
            <a:r>
              <a:rPr lang="cs-CZ" sz="1200" i="1" dirty="0" smtClean="0">
                <a:effectLst/>
              </a:rPr>
              <a:t> jsou skupinou léků, které mají význam v interní medicíně, zejména v kardiologii,</a:t>
            </a:r>
            <a:r>
              <a:rPr lang="cs-CZ" sz="1200" i="1" baseline="0" dirty="0" smtClean="0">
                <a:effectLst/>
              </a:rPr>
              <a:t> </a:t>
            </a:r>
            <a:r>
              <a:rPr lang="cs-CZ" sz="1200" i="1" dirty="0" smtClean="0">
                <a:effectLst/>
              </a:rPr>
              <a:t>mají společnou tu vlastnost, že po jejich požití se z nich v krevním řečišti</a:t>
            </a:r>
          </a:p>
          <a:p>
            <a:r>
              <a:rPr lang="cs-CZ" sz="1200" i="1" dirty="0" smtClean="0">
                <a:effectLst/>
              </a:rPr>
              <a:t>našeho těla začne uvolňovat oxid dusnatý (NO). Tato látka má vliv na </a:t>
            </a:r>
            <a:r>
              <a:rPr lang="cs-CZ" sz="1200" b="1" i="1" dirty="0" smtClean="0">
                <a:effectLst/>
              </a:rPr>
              <a:t>tepny</a:t>
            </a:r>
            <a:r>
              <a:rPr lang="cs-CZ" sz="1200" i="1" dirty="0" smtClean="0">
                <a:effectLst/>
              </a:rPr>
              <a:t> a způsobuje jejich </a:t>
            </a:r>
            <a:r>
              <a:rPr lang="cs-CZ" sz="1200" b="1" i="1" dirty="0" smtClean="0">
                <a:effectLst/>
              </a:rPr>
              <a:t>rozšíření</a:t>
            </a:r>
            <a:r>
              <a:rPr lang="cs-CZ" sz="1200" i="1" dirty="0" smtClean="0">
                <a:effectLst/>
              </a:rPr>
              <a:t>. Rozšíření tepen za prvé umožní lepší průtok krve a za druhé sníží krevní tlak.</a:t>
            </a:r>
          </a:p>
          <a:p>
            <a:pPr rtl="0"/>
            <a:endParaRPr lang="cs-CZ" b="1" i="1" dirty="0" smtClean="0"/>
          </a:p>
          <a:p>
            <a:pPr rtl="0"/>
            <a:r>
              <a:rPr lang="en-US" b="1" i="1" dirty="0" smtClean="0"/>
              <a:t>Adenosine triphosphate injection:</a:t>
            </a:r>
            <a:r>
              <a:rPr lang="en-US" i="1" dirty="0" smtClean="0"/>
              <a:t> the rapid injection of adenosine triphosphate may be useful in detecting old patients who are likely to have reflex syncope and might benefit from cardiac pacing. However, the evidence regarding the usefulness of this test is still limited and its use out of research purpose is not recommended.</a:t>
            </a:r>
            <a:r>
              <a:rPr lang="en-US" i="1" baseline="30000" dirty="0" smtClean="0">
                <a:hlinkClick r:id="rId16"/>
              </a:rPr>
              <a:t>1</a:t>
            </a:r>
            <a:r>
              <a:rPr lang="en-US" i="1" baseline="30000" dirty="0" smtClean="0"/>
              <a:t>,</a:t>
            </a:r>
            <a:r>
              <a:rPr lang="en-US" i="1" baseline="30000" dirty="0" smtClean="0">
                <a:hlinkClick r:id="rId17"/>
              </a:rPr>
              <a:t>4</a:t>
            </a:r>
            <a:endParaRPr lang="cs-CZ" i="1" dirty="0" smtClean="0">
              <a:effectLst/>
            </a:endParaRPr>
          </a:p>
          <a:p>
            <a:pPr rtl="0"/>
            <a:endParaRPr lang="cs-CZ" sz="1800" i="1" dirty="0" smtClean="0">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err="1" smtClean="0"/>
              <a:t>Atropin</a:t>
            </a:r>
            <a:r>
              <a:rPr lang="en-US" sz="1800" i="1" dirty="0" smtClean="0"/>
              <a:t> - </a:t>
            </a:r>
            <a:r>
              <a:rPr lang="cs-CZ" sz="1200" b="0" i="1" kern="1200" dirty="0" smtClean="0">
                <a:solidFill>
                  <a:schemeClr val="tx1"/>
                </a:solidFill>
                <a:effectLst/>
                <a:latin typeface="+mn-lt"/>
                <a:ea typeface="+mn-ea"/>
                <a:cs typeface="+mn-cs"/>
              </a:rPr>
              <a:t> </a:t>
            </a:r>
            <a:r>
              <a:rPr lang="cs-CZ" sz="1200" b="0" i="1" u="none" strike="noStrike" kern="1200" dirty="0" smtClean="0">
                <a:solidFill>
                  <a:schemeClr val="tx1"/>
                </a:solidFill>
                <a:effectLst/>
                <a:latin typeface="+mn-lt"/>
                <a:ea typeface="+mn-ea"/>
                <a:cs typeface="+mn-cs"/>
                <a:hlinkClick r:id="rId18" tooltip="Parasympatolytikum (stránka neexistuje)"/>
              </a:rPr>
              <a:t>parasympatolytikum</a:t>
            </a:r>
            <a:r>
              <a:rPr lang="cs-CZ" sz="1200" b="0" i="1" u="none" strike="noStrike" kern="1200" baseline="0" dirty="0" smtClean="0">
                <a:solidFill>
                  <a:schemeClr val="tx1"/>
                </a:solidFill>
                <a:effectLst/>
                <a:latin typeface="+mn-lt"/>
                <a:ea typeface="+mn-ea"/>
                <a:cs typeface="+mn-cs"/>
              </a:rPr>
              <a:t> - </a:t>
            </a:r>
            <a:r>
              <a:rPr lang="cs-CZ" sz="1200" b="0" i="1" kern="1200" dirty="0" smtClean="0">
                <a:solidFill>
                  <a:schemeClr val="tx1"/>
                </a:solidFill>
                <a:effectLst/>
                <a:latin typeface="+mn-lt"/>
                <a:ea typeface="+mn-ea"/>
                <a:cs typeface="+mn-cs"/>
              </a:rPr>
              <a:t>antagonizuje účinky podráždění </a:t>
            </a:r>
            <a:r>
              <a:rPr lang="cs-CZ" sz="1200" b="0" i="1" u="none" strike="noStrike" kern="1200" dirty="0" smtClean="0">
                <a:solidFill>
                  <a:schemeClr val="tx1"/>
                </a:solidFill>
                <a:effectLst/>
                <a:latin typeface="+mn-lt"/>
                <a:ea typeface="+mn-ea"/>
                <a:cs typeface="+mn-cs"/>
                <a:hlinkClick r:id="rId19" tooltip="Vegetativní nervový systém (fyziologie)"/>
              </a:rPr>
              <a:t>parasympatiku</a:t>
            </a:r>
            <a:r>
              <a:rPr lang="cs-CZ" sz="1200" b="0" i="1" kern="1200" dirty="0" smtClean="0">
                <a:solidFill>
                  <a:schemeClr val="tx1"/>
                </a:solidFill>
                <a:effectLst/>
                <a:latin typeface="+mn-lt"/>
                <a:ea typeface="+mn-ea"/>
                <a:cs typeface="+mn-cs"/>
              </a:rPr>
              <a:t>. Tohoto účinku dosahuje reverzibilní </a:t>
            </a:r>
            <a:r>
              <a:rPr lang="cs-CZ" sz="1200" b="1" i="1" kern="1200" dirty="0" smtClean="0">
                <a:solidFill>
                  <a:schemeClr val="tx1"/>
                </a:solidFill>
                <a:effectLst/>
                <a:latin typeface="+mn-lt"/>
                <a:ea typeface="+mn-ea"/>
                <a:cs typeface="+mn-cs"/>
              </a:rPr>
              <a:t>blokádou muskarinových receptorů</a:t>
            </a:r>
            <a:r>
              <a:rPr lang="cs-CZ" sz="1200" b="0" i="1" kern="1200" dirty="0" smtClean="0">
                <a:solidFill>
                  <a:schemeClr val="tx1"/>
                </a:solidFill>
                <a:effectLst/>
                <a:latin typeface="+mn-lt"/>
                <a:ea typeface="+mn-ea"/>
                <a:cs typeface="+mn-cs"/>
              </a:rPr>
              <a:t> parasympatiku. </a:t>
            </a:r>
            <a:r>
              <a:rPr lang="cs-CZ" sz="1200" b="0" i="1" u="none" strike="noStrike" kern="1200" baseline="0" dirty="0" smtClean="0">
                <a:solidFill>
                  <a:schemeClr val="tx1"/>
                </a:solidFill>
                <a:effectLst/>
                <a:latin typeface="+mn-lt"/>
                <a:ea typeface="+mn-ea"/>
                <a:cs typeface="+mn-cs"/>
              </a:rPr>
              <a:t>T</a:t>
            </a:r>
            <a:r>
              <a:rPr lang="cs-CZ" sz="1200" b="0" i="1" kern="1200" dirty="0" smtClean="0">
                <a:solidFill>
                  <a:schemeClr val="tx1"/>
                </a:solidFill>
                <a:effectLst/>
                <a:latin typeface="+mn-lt"/>
                <a:ea typeface="+mn-ea"/>
                <a:cs typeface="+mn-cs"/>
              </a:rPr>
              <a:t>ropanový alkaloid, který má halucinogenní účinky, </a:t>
            </a:r>
            <a:r>
              <a:rPr lang="cs-CZ" sz="1200" b="1" i="1" kern="1200" dirty="0" smtClean="0">
                <a:solidFill>
                  <a:schemeClr val="tx1"/>
                </a:solidFill>
                <a:effectLst/>
                <a:latin typeface="+mn-lt"/>
                <a:ea typeface="+mn-ea"/>
                <a:cs typeface="+mn-cs"/>
              </a:rPr>
              <a:t>v nadměrné dávce je silně jedovatý</a:t>
            </a:r>
            <a:r>
              <a:rPr lang="cs-CZ" sz="1200" b="0" i="1" kern="1200" dirty="0" smtClean="0">
                <a:solidFill>
                  <a:schemeClr val="tx1"/>
                </a:solidFill>
                <a:effectLst/>
                <a:latin typeface="+mn-lt"/>
                <a:ea typeface="+mn-ea"/>
                <a:cs typeface="+mn-cs"/>
              </a:rPr>
              <a:t>. Atropin </a:t>
            </a:r>
            <a:r>
              <a:rPr lang="cs-CZ" sz="1200" b="0" i="1" u="sng" kern="1200" dirty="0" smtClean="0">
                <a:solidFill>
                  <a:schemeClr val="tx1"/>
                </a:solidFill>
                <a:effectLst/>
                <a:latin typeface="+mn-lt"/>
                <a:ea typeface="+mn-ea"/>
                <a:cs typeface="+mn-cs"/>
              </a:rPr>
              <a:t>je obsažený v rostlinách z čeledi lilkovitých</a:t>
            </a:r>
            <a:r>
              <a:rPr lang="cs-CZ" sz="1200" b="0" i="1" kern="1200" dirty="0" smtClean="0">
                <a:solidFill>
                  <a:schemeClr val="tx1"/>
                </a:solidFill>
                <a:effectLst/>
                <a:latin typeface="+mn-lt"/>
                <a:ea typeface="+mn-ea"/>
                <a:cs typeface="+mn-cs"/>
              </a:rPr>
              <a:t> (Solanaceae), např. v rulíku zlomocném</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b="0" i="1" u="none" strike="noStrike" kern="1200" baseline="0" dirty="0" smtClean="0">
                <a:solidFill>
                  <a:schemeClr val="tx1"/>
                </a:solidFill>
                <a:effectLst/>
                <a:latin typeface="+mn-lt"/>
                <a:ea typeface="+mn-ea"/>
                <a:cs typeface="+mn-cs"/>
              </a:rPr>
              <a:t>- vyvolává</a:t>
            </a:r>
            <a:r>
              <a:rPr lang="cs-CZ" sz="1200" b="0" i="1" kern="1200" dirty="0" smtClean="0">
                <a:solidFill>
                  <a:schemeClr val="tx1"/>
                </a:solidFill>
                <a:effectLst/>
                <a:latin typeface="+mn-lt"/>
                <a:ea typeface="+mn-ea"/>
                <a:cs typeface="+mn-cs"/>
              </a:rPr>
              <a:t> </a:t>
            </a:r>
            <a:r>
              <a:rPr lang="cs-CZ" sz="1200" b="0" i="1" u="none" strike="noStrike" kern="1200" dirty="0" smtClean="0">
                <a:solidFill>
                  <a:schemeClr val="tx1"/>
                </a:solidFill>
                <a:effectLst/>
                <a:latin typeface="+mn-lt"/>
                <a:ea typeface="+mn-ea"/>
                <a:cs typeface="+mn-cs"/>
                <a:hlinkClick r:id="rId20" tooltip="Tachykardie"/>
              </a:rPr>
              <a:t>tachykardii</a:t>
            </a:r>
            <a:r>
              <a:rPr lang="cs-CZ" sz="1200" b="0" i="1" kern="1200" dirty="0" smtClean="0">
                <a:solidFill>
                  <a:schemeClr val="tx1"/>
                </a:solidFill>
                <a:effectLst/>
                <a:latin typeface="+mn-lt"/>
                <a:ea typeface="+mn-ea"/>
                <a:cs typeface="+mn-cs"/>
              </a:rPr>
              <a:t> (zrychlení srdeční činnosti)</a:t>
            </a:r>
          </a:p>
          <a:p>
            <a:pPr>
              <a:lnSpc>
                <a:spcPct val="107000"/>
              </a:lnSpc>
              <a:spcAft>
                <a:spcPts val="800"/>
              </a:spcAft>
            </a:pPr>
            <a:endParaRPr lang="en-GB" sz="1800" i="1"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a:t>
            </a:fld>
            <a:endParaRPr lang="cs-CZ"/>
          </a:p>
        </p:txBody>
      </p:sp>
    </p:spTree>
    <p:extLst>
      <p:ext uri="{BB962C8B-B14F-4D97-AF65-F5344CB8AC3E}">
        <p14:creationId xmlns:p14="http://schemas.microsoft.com/office/powerpoint/2010/main" val="3503522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en-US" sz="1200" b="1" kern="1200" dirty="0" smtClean="0">
                <a:solidFill>
                  <a:schemeClr val="tx1"/>
                </a:solidFill>
                <a:effectLst/>
                <a:latin typeface="+mn-lt"/>
                <a:ea typeface="+mn-ea"/>
                <a:cs typeface="+mn-cs"/>
              </a:rPr>
              <a:t>1/2010 ambulance</a:t>
            </a:r>
            <a:r>
              <a:rPr lang="en-US" sz="1200" b="1" kern="1200" baseline="0" dirty="0" smtClean="0">
                <a:solidFill>
                  <a:schemeClr val="tx1"/>
                </a:solidFill>
                <a:effectLst/>
                <a:latin typeface="+mn-lt"/>
                <a:ea typeface="+mn-ea"/>
                <a:cs typeface="+mn-cs"/>
              </a:rPr>
              <a:t> dr. </a:t>
            </a:r>
            <a:r>
              <a:rPr lang="en-US" sz="1200" b="1" kern="1200" baseline="0" dirty="0" err="1" smtClean="0">
                <a:solidFill>
                  <a:schemeClr val="tx1"/>
                </a:solidFill>
                <a:effectLst/>
                <a:latin typeface="+mn-lt"/>
                <a:ea typeface="+mn-ea"/>
                <a:cs typeface="+mn-cs"/>
              </a:rPr>
              <a:t>Vancura</a:t>
            </a:r>
            <a:endParaRPr lang="en-US" sz="1200" b="1" kern="1200" dirty="0" smtClean="0">
              <a:solidFill>
                <a:schemeClr val="tx1"/>
              </a:solidFill>
              <a:effectLst/>
              <a:latin typeface="+mn-lt"/>
              <a:ea typeface="+mn-ea"/>
              <a:cs typeface="+mn-cs"/>
            </a:endParaRPr>
          </a:p>
          <a:p>
            <a:pPr>
              <a:lnSpc>
                <a:spcPct val="107000"/>
              </a:lnSpc>
              <a:spcAft>
                <a:spcPts val="800"/>
              </a:spcAft>
            </a:pPr>
            <a:endParaRPr lang="en-US" sz="1200" b="1" kern="1200" dirty="0" smtClean="0">
              <a:solidFill>
                <a:schemeClr val="tx1"/>
              </a:solidFill>
              <a:effectLst/>
              <a:latin typeface="+mn-lt"/>
              <a:ea typeface="+mn-ea"/>
              <a:cs typeface="+mn-cs"/>
            </a:endParaRPr>
          </a:p>
          <a:p>
            <a:pPr>
              <a:lnSpc>
                <a:spcPct val="107000"/>
              </a:lnSpc>
              <a:spcAft>
                <a:spcPts val="800"/>
              </a:spcAft>
            </a:pPr>
            <a:r>
              <a:rPr lang="cs-CZ" sz="1200" b="1" kern="1200" dirty="0" smtClean="0">
                <a:solidFill>
                  <a:schemeClr val="tx1"/>
                </a:solidFill>
                <a:effectLst/>
                <a:latin typeface="+mn-lt"/>
                <a:ea typeface="+mn-ea"/>
                <a:cs typeface="+mn-cs"/>
              </a:rPr>
              <a:t>V r. 2000 se přechodně necítil dobře, cítil se malátný. Při řízení voz</a:t>
            </a:r>
            <a:r>
              <a:rPr lang="en-US" sz="1200" b="1" kern="1200" dirty="0" smtClean="0">
                <a:solidFill>
                  <a:schemeClr val="tx1"/>
                </a:solidFill>
                <a:effectLst/>
                <a:latin typeface="+mn-lt"/>
                <a:ea typeface="+mn-ea"/>
                <a:cs typeface="+mn-cs"/>
              </a:rPr>
              <a:t>u</a:t>
            </a:r>
            <a:r>
              <a:rPr lang="cs-CZ" sz="1200" b="1" kern="1200" dirty="0" smtClean="0">
                <a:solidFill>
                  <a:schemeClr val="tx1"/>
                </a:solidFill>
                <a:effectLst/>
                <a:latin typeface="+mn-lt"/>
                <a:ea typeface="+mn-ea"/>
                <a:cs typeface="+mn-cs"/>
              </a:rPr>
              <a:t> náhle slabost, stačil zastavit a ztratil vědomí. Následně při hospit</a:t>
            </a:r>
            <a:r>
              <a:rPr lang="en-US" sz="1200" b="1" kern="1200" dirty="0" smtClean="0">
                <a:solidFill>
                  <a:schemeClr val="tx1"/>
                </a:solidFill>
                <a:effectLst/>
                <a:latin typeface="+mn-lt"/>
                <a:ea typeface="+mn-ea"/>
                <a:cs typeface="+mn-cs"/>
              </a:rPr>
              <a:t>.</a:t>
            </a:r>
            <a:r>
              <a:rPr lang="cs-CZ" sz="1200" b="1" kern="1200" dirty="0" smtClean="0">
                <a:solidFill>
                  <a:schemeClr val="tx1"/>
                </a:solidFill>
                <a:effectLst/>
                <a:latin typeface="+mn-lt"/>
                <a:ea typeface="+mn-ea"/>
                <a:cs typeface="+mn-cs"/>
              </a:rPr>
              <a:t> ve spád. int. odd. prekolaps s pauzou SSS 6 sec., dále pauza po ergometii.</a:t>
            </a:r>
            <a:br>
              <a:rPr lang="cs-CZ" sz="1200" b="1" kern="1200" dirty="0" smtClean="0">
                <a:solidFill>
                  <a:schemeClr val="tx1"/>
                </a:solidFill>
                <a:effectLst/>
                <a:latin typeface="+mn-lt"/>
                <a:ea typeface="+mn-ea"/>
                <a:cs typeface="+mn-cs"/>
              </a:rPr>
            </a:br>
            <a:r>
              <a:rPr lang="cs-CZ" sz="1200" b="1" kern="1200" dirty="0" smtClean="0">
                <a:solidFill>
                  <a:schemeClr val="tx1"/>
                </a:solidFill>
                <a:effectLst/>
                <a:latin typeface="+mn-lt"/>
                <a:ea typeface="+mn-ea"/>
                <a:cs typeface="+mn-cs"/>
              </a:rPr>
              <a:t>    20.12.2000 provedena primoimplantace PM</a:t>
            </a:r>
            <a:br>
              <a:rPr lang="cs-CZ" sz="1200" b="1" kern="1200" dirty="0" smtClean="0">
                <a:solidFill>
                  <a:schemeClr val="tx1"/>
                </a:solidFill>
                <a:effectLst/>
                <a:latin typeface="+mn-lt"/>
                <a:ea typeface="+mn-ea"/>
                <a:cs typeface="+mn-cs"/>
              </a:rPr>
            </a:br>
            <a:r>
              <a:rPr lang="cs-CZ" sz="1200" b="1" kern="1200" dirty="0" smtClean="0">
                <a:solidFill>
                  <a:schemeClr val="tx1"/>
                </a:solidFill>
                <a:effectLst/>
                <a:latin typeface="+mn-lt"/>
                <a:ea typeface="+mn-ea"/>
                <a:cs typeface="+mn-cs"/>
              </a:rPr>
              <a:t>    2002 dekubitus, provedena plastika kapsy.</a:t>
            </a:r>
            <a:br>
              <a:rPr lang="cs-CZ" sz="1200" b="1" kern="1200" dirty="0" smtClean="0">
                <a:solidFill>
                  <a:schemeClr val="tx1"/>
                </a:solidFill>
                <a:effectLst/>
                <a:latin typeface="+mn-lt"/>
                <a:ea typeface="+mn-ea"/>
                <a:cs typeface="+mn-cs"/>
              </a:rPr>
            </a:br>
            <a:r>
              <a:rPr lang="cs-CZ" sz="1200" b="1" kern="1200" dirty="0" smtClean="0">
                <a:solidFill>
                  <a:schemeClr val="tx1"/>
                </a:solidFill>
                <a:effectLst/>
                <a:latin typeface="+mn-lt"/>
                <a:ea typeface="+mn-ea"/>
                <a:cs typeface="+mn-cs"/>
              </a:rPr>
              <a:t>    2003 recidiva dekubitu, provedena plastika a výměna PM.</a:t>
            </a:r>
            <a:br>
              <a:rPr lang="cs-CZ" sz="1200" b="1" kern="1200" dirty="0" smtClean="0">
                <a:solidFill>
                  <a:schemeClr val="tx1"/>
                </a:solidFill>
                <a:effectLst/>
                <a:latin typeface="+mn-lt"/>
                <a:ea typeface="+mn-ea"/>
                <a:cs typeface="+mn-cs"/>
              </a:rPr>
            </a:br>
            <a:r>
              <a:rPr lang="cs-CZ" sz="1200" b="1" kern="1200" dirty="0" smtClean="0">
                <a:solidFill>
                  <a:schemeClr val="tx1"/>
                </a:solidFill>
                <a:effectLst/>
                <a:latin typeface="+mn-lt"/>
                <a:ea typeface="+mn-ea"/>
                <a:cs typeface="+mn-cs"/>
              </a:rPr>
              <a:t>    2009/11 si všiml změny kožního koloritu, následně ztenčování kůže.</a:t>
            </a:r>
            <a:br>
              <a:rPr lang="cs-CZ" sz="1200" b="1" kern="1200" dirty="0" smtClean="0">
                <a:solidFill>
                  <a:schemeClr val="tx1"/>
                </a:solidFill>
                <a:effectLst/>
                <a:latin typeface="+mn-lt"/>
                <a:ea typeface="+mn-ea"/>
                <a:cs typeface="+mn-cs"/>
              </a:rPr>
            </a:br>
            <a:r>
              <a:rPr lang="cs-CZ" sz="1200" b="1" kern="1200" dirty="0" smtClean="0">
                <a:solidFill>
                  <a:schemeClr val="tx1"/>
                </a:solidFill>
                <a:effectLst/>
                <a:latin typeface="+mn-lt"/>
                <a:ea typeface="+mn-ea"/>
                <a:cs typeface="+mn-cs"/>
              </a:rPr>
              <a:t>    Z důvodu obavy před dalším dekubitem se obrátil na naše pracoviště</a:t>
            </a:r>
          </a:p>
          <a:p>
            <a:pPr>
              <a:lnSpc>
                <a:spcPct val="107000"/>
              </a:lnSpc>
              <a:spcAft>
                <a:spcPts val="800"/>
              </a:spcAft>
            </a:pPr>
            <a:endParaRPr lang="cs-CZ" sz="1200" kern="1200" noProof="0" dirty="0" smtClean="0">
              <a:solidFill>
                <a:schemeClr val="tx1"/>
              </a:solidFill>
              <a:effectLst/>
              <a:latin typeface="+mn-lt"/>
              <a:ea typeface="+mn-ea"/>
              <a:cs typeface="+mn-cs"/>
            </a:endParaRPr>
          </a:p>
          <a:p>
            <a:pPr>
              <a:lnSpc>
                <a:spcPct val="107000"/>
              </a:lnSpc>
              <a:spcAft>
                <a:spcPts val="800"/>
              </a:spcAft>
            </a:pPr>
            <a:endParaRPr lang="cs-CZ" sz="1200" i="1" kern="1200" dirty="0" smtClean="0">
              <a:solidFill>
                <a:schemeClr val="tx1"/>
              </a:solidFill>
              <a:effectLst/>
              <a:latin typeface="+mn-lt"/>
              <a:ea typeface="+mn-ea"/>
              <a:cs typeface="+mn-cs"/>
            </a:endParaRPr>
          </a:p>
          <a:p>
            <a:pPr>
              <a:lnSpc>
                <a:spcPct val="107000"/>
              </a:lnSpc>
              <a:spcAft>
                <a:spcPts val="800"/>
              </a:spcAft>
            </a:pPr>
            <a:endParaRPr lang="cs-CZ" sz="1200" i="1" kern="1200" dirty="0" smtClean="0">
              <a:solidFill>
                <a:schemeClr val="tx1"/>
              </a:solidFill>
              <a:effectLst/>
              <a:latin typeface="+mn-lt"/>
              <a:ea typeface="+mn-ea"/>
              <a:cs typeface="+mn-cs"/>
            </a:endParaRPr>
          </a:p>
          <a:p>
            <a:pPr>
              <a:lnSpc>
                <a:spcPct val="107000"/>
              </a:lnSpc>
              <a:spcAft>
                <a:spcPts val="800"/>
              </a:spcAft>
            </a:pPr>
            <a:r>
              <a:rPr lang="cs-CZ" sz="1200" i="1" kern="1200" dirty="0" smtClean="0">
                <a:solidFill>
                  <a:schemeClr val="tx1"/>
                </a:solidFill>
                <a:effectLst/>
                <a:latin typeface="+mn-lt"/>
                <a:ea typeface="+mn-ea"/>
                <a:cs typeface="+mn-cs"/>
              </a:rPr>
              <a:t>Nad přístrojem v dolním laterálním pólu výrazné ztenčení kůže, v okolí vinuté</a:t>
            </a:r>
            <a:r>
              <a:rPr lang="en-US" sz="1200" i="1" kern="1200" baseline="0" dirty="0" smtClean="0">
                <a:solidFill>
                  <a:schemeClr val="tx1"/>
                </a:solidFill>
                <a:effectLst/>
                <a:latin typeface="+mn-lt"/>
                <a:ea typeface="+mn-ea"/>
                <a:cs typeface="+mn-cs"/>
              </a:rPr>
              <a:t> </a:t>
            </a:r>
            <a:r>
              <a:rPr lang="cs-CZ" sz="1200" i="1" kern="1200" dirty="0" smtClean="0">
                <a:solidFill>
                  <a:schemeClr val="tx1"/>
                </a:solidFill>
                <a:effectLst/>
                <a:latin typeface="+mn-lt"/>
                <a:ea typeface="+mn-ea"/>
                <a:cs typeface="+mn-cs"/>
              </a:rPr>
              <a:t>žíly v.s. jako nepřímá známka trombosy centrálních žil vpravo.</a:t>
            </a:r>
            <a:br>
              <a:rPr lang="cs-CZ" sz="1200" i="1" kern="1200" dirty="0" smtClean="0">
                <a:solidFill>
                  <a:schemeClr val="tx1"/>
                </a:solidFill>
                <a:effectLst/>
                <a:latin typeface="+mn-lt"/>
                <a:ea typeface="+mn-ea"/>
                <a:cs typeface="+mn-cs"/>
              </a:rPr>
            </a:br>
            <a:r>
              <a:rPr lang="cs-CZ" sz="1200" i="1" kern="1200" dirty="0" smtClean="0">
                <a:solidFill>
                  <a:schemeClr val="tx1"/>
                </a:solidFill>
                <a:effectLst/>
                <a:latin typeface="+mn-lt"/>
                <a:ea typeface="+mn-ea"/>
                <a:cs typeface="+mn-cs"/>
              </a:rPr>
              <a:t>Funkce PM je dobrá. Lokální nález v oblasti kapsy přístroje je indikací k</a:t>
            </a:r>
            <a:r>
              <a:rPr lang="en-US" sz="1200" i="1" kern="1200" baseline="0" dirty="0" smtClean="0">
                <a:solidFill>
                  <a:schemeClr val="tx1"/>
                </a:solidFill>
                <a:effectLst/>
                <a:latin typeface="+mn-lt"/>
                <a:ea typeface="+mn-ea"/>
                <a:cs typeface="+mn-cs"/>
              </a:rPr>
              <a:t> </a:t>
            </a:r>
            <a:r>
              <a:rPr lang="cs-CZ" sz="1200" i="1" kern="1200" dirty="0" smtClean="0">
                <a:solidFill>
                  <a:schemeClr val="tx1"/>
                </a:solidFill>
                <a:effectLst/>
                <a:latin typeface="+mn-lt"/>
                <a:ea typeface="+mn-ea"/>
                <a:cs typeface="+mn-cs"/>
              </a:rPr>
              <a:t>revizi systému a event. přemístění pod sval. Odebíráme laboratoř.</a:t>
            </a:r>
          </a:p>
          <a:p>
            <a:pPr>
              <a:lnSpc>
                <a:spcPct val="107000"/>
              </a:lnSpc>
              <a:spcAft>
                <a:spcPts val="800"/>
              </a:spcAft>
            </a:pPr>
            <a:r>
              <a:rPr lang="cs-CZ" i="1" dirty="0" smtClean="0">
                <a:effectLst/>
              </a:rPr>
              <a:t>25.1.2010 </a:t>
            </a:r>
            <a:r>
              <a:rPr lang="en-US" i="1" dirty="0" smtClean="0">
                <a:effectLst/>
              </a:rPr>
              <a:t> - </a:t>
            </a:r>
            <a:endParaRPr lang="cs-CZ" i="1" dirty="0" smtClean="0">
              <a:effectLst/>
            </a:endParaRPr>
          </a:p>
          <a:p>
            <a:pPr>
              <a:lnSpc>
                <a:spcPct val="107000"/>
              </a:lnSpc>
              <a:spcAft>
                <a:spcPts val="800"/>
              </a:spcAft>
            </a:pPr>
            <a:r>
              <a:rPr lang="cs-CZ" i="1" dirty="0" smtClean="0">
                <a:effectLst/>
              </a:rPr>
              <a:t>celkové endotracheální intubaci dezinfekce a zarouškování op. pole. Incize v jizvě nad kapsou PCM. Vypreparován a vytažen původní PCM. V kapse drobné množství mazlavé serosní sekrece. Opakovaný výplach H2O2. Nově vytvořená kapsa pro PCM pod pektorálním svalem. Elektrody přepojeny do nového PCM přístroje Zephyr XL DR SN 1258251, St. Jude Medical a ten zanořen pod sval. Do staré kapsy v podkoží Garamycin. Sutura podkoží, kůže, krytí.</a:t>
            </a:r>
          </a:p>
          <a:p>
            <a:pPr>
              <a:lnSpc>
                <a:spcPct val="107000"/>
              </a:lnSpc>
              <a:spcAft>
                <a:spcPts val="800"/>
              </a:spcAft>
            </a:pPr>
            <a:endParaRPr lang="cs-CZ" i="1" dirty="0" smtClean="0">
              <a:effectLst/>
            </a:endParaRPr>
          </a:p>
          <a:p>
            <a:pPr>
              <a:lnSpc>
                <a:spcPct val="107000"/>
              </a:lnSpc>
              <a:spcAft>
                <a:spcPts val="800"/>
              </a:spcAft>
            </a:pPr>
            <a:r>
              <a:rPr lang="cs-CZ" i="1" dirty="0" smtClean="0">
                <a:effectLst/>
              </a:rPr>
              <a:t/>
            </a:r>
            <a:br>
              <a:rPr lang="cs-CZ" i="1" dirty="0" smtClean="0">
                <a:effectLst/>
              </a:rPr>
            </a:br>
            <a:r>
              <a:rPr lang="cs-CZ" dirty="0" smtClean="0">
                <a:effectLst/>
              </a:rPr>
              <a:t/>
            </a:r>
            <a:br>
              <a:rPr lang="cs-CZ" dirty="0" smtClean="0">
                <a:effectLst/>
              </a:rPr>
            </a:br>
            <a:r>
              <a:rPr lang="cs-CZ" sz="1200" kern="1200" dirty="0" smtClean="0">
                <a:solidFill>
                  <a:schemeClr val="tx1"/>
                </a:solidFill>
                <a:effectLst/>
                <a:latin typeface="+mn-lt"/>
                <a:ea typeface="+mn-ea"/>
                <a:cs typeface="+mn-cs"/>
              </a:rPr>
              <a:t/>
            </a:r>
            <a:br>
              <a:rPr lang="cs-CZ" sz="1200" kern="1200" dirty="0" smtClean="0">
                <a:solidFill>
                  <a:schemeClr val="tx1"/>
                </a:solidFill>
                <a:effectLst/>
                <a:latin typeface="+mn-lt"/>
                <a:ea typeface="+mn-ea"/>
                <a:cs typeface="+mn-cs"/>
              </a:rPr>
            </a:b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20</a:t>
            </a:fld>
            <a:endParaRPr lang="cs-CZ"/>
          </a:p>
        </p:txBody>
      </p:sp>
    </p:spTree>
    <p:extLst>
      <p:ext uri="{BB962C8B-B14F-4D97-AF65-F5344CB8AC3E}">
        <p14:creationId xmlns:p14="http://schemas.microsoft.com/office/powerpoint/2010/main" val="337724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b="1" dirty="0" smtClean="0"/>
              <a:t>Kontrola 16.3.2010:  </a:t>
            </a:r>
            <a:r>
              <a:rPr lang="cs-CZ" sz="1200" dirty="0" smtClean="0"/>
              <a:t>v oblasti původního hrozícího dekubitu v inferolaterálním pólu původní kapsy je erose, ve které je měkká zánětlivě změněná tkáň s bělavým povlakem. Přijat k chirurgickému řešení </a:t>
            </a:r>
            <a:r>
              <a:rPr lang="cs-CZ" sz="1200" b="1" dirty="0" smtClean="0"/>
              <a:t> =</a:t>
            </a:r>
            <a:r>
              <a:rPr lang="en-US" sz="1200" b="1" dirty="0" smtClean="0"/>
              <a:t>&gt; </a:t>
            </a:r>
            <a:r>
              <a:rPr lang="cs-CZ" sz="1200" b="1" dirty="0" smtClean="0"/>
              <a:t>extrakce a transpozice elektrod</a:t>
            </a:r>
          </a:p>
          <a:p>
            <a:pPr>
              <a:lnSpc>
                <a:spcPct val="107000"/>
              </a:lnSpc>
              <a:spcAft>
                <a:spcPts val="800"/>
              </a:spcAft>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200" b="1" dirty="0" smtClean="0"/>
              <a:t>23.3.2010</a:t>
            </a:r>
            <a:r>
              <a:rPr lang="cs-CZ" sz="1200" dirty="0" smtClean="0"/>
              <a:t>: extrakce elektrod. Na laterální straně původní kapsy decubitus, který excidován. Zde je patrná elektroda, která způsobovala obtíže. </a:t>
            </a:r>
          </a:p>
          <a:p>
            <a:pPr>
              <a:lnSpc>
                <a:spcPct val="107000"/>
              </a:lnSpc>
              <a:spcAft>
                <a:spcPts val="800"/>
              </a:spcAft>
            </a:pPr>
            <a:r>
              <a:rPr lang="cs-CZ" dirty="0" smtClean="0">
                <a:effectLst/>
              </a:rPr>
              <a:t>Pod svalem nacházíme kapsu s PCM. Kapsa bez známek zánětu. Elektrody odpojeny od přístroje a ten zanořen zpět pod sval. Sval nad kapsou přešit pro zabránění vstupu infekce při následující manipulaci s elektrodami. Na laterální straně původní kapsy (v podkoží) decubitus, který excidován. Zde je patrná elektroda, která způsobovala obtíže. Mobilizace elektrod. Zaveden locking stylet a pomocí RF sheatu obě postupně vytaženy. Obě elektrody držely od vstupu do v.subclavia až do PS. </a:t>
            </a:r>
          </a:p>
          <a:p>
            <a:pPr>
              <a:lnSpc>
                <a:spcPct val="107000"/>
              </a:lnSpc>
              <a:spcAft>
                <a:spcPts val="800"/>
              </a:spcAft>
            </a:pPr>
            <a:r>
              <a:rPr lang="cs-CZ" b="1" dirty="0" smtClean="0">
                <a:effectLst/>
              </a:rPr>
              <a:t>1.4.2010</a:t>
            </a:r>
          </a:p>
          <a:p>
            <a:pPr>
              <a:lnSpc>
                <a:spcPct val="107000"/>
              </a:lnSpc>
              <a:spcAft>
                <a:spcPts val="800"/>
              </a:spcAft>
            </a:pPr>
            <a:r>
              <a:rPr lang="cs-CZ" dirty="0" smtClean="0">
                <a:effectLst/>
              </a:rPr>
              <a:t>Opakovaně se nám nedaří napíchnout v. subcl. l.dx. Provádíme nástřik žilního systému PHK, kde vidíme, že v. subcl. l.dx. je obturována. Z tohoto důvodu jsme nuceni provést implantaci z leva. Pod levým klíčkem napíchnuta v.subcl. l.sin. a Seldingerovou technikou zavedena elektroda Tendril ST 1788TC/58cm, SN BAN76633, SJM do septa PK. Parametry dobré. Stejným způsobem zavádíme síňovou elektrodu. Vzhledem ke změněným anatomickým poměrům se nedaří druhou elektrodu SJM Tendril zavést. Bereme novou elektrodu Medtronic 5076-52cm, SN PJN2217358, kterou nakonec fixujeme v oušku PS. Parametry dobré. Elektrody propojeny do stávajícího PCM přístroje a ten zanořen do vytvořené kapsy pod svalem. </a:t>
            </a:r>
          </a:p>
          <a:p>
            <a:pPr>
              <a:lnSpc>
                <a:spcPct val="107000"/>
              </a:lnSpc>
              <a:spcAft>
                <a:spcPts val="800"/>
              </a:spcAft>
            </a:pPr>
            <a:r>
              <a:rPr lang="cs-CZ" sz="1200" b="1" i="0" dirty="0" smtClean="0"/>
              <a:t>Kontrola 6.4.2010: </a:t>
            </a:r>
            <a:endParaRPr lang="cs-CZ" sz="1200" i="0" kern="1200" dirty="0" smtClean="0">
              <a:solidFill>
                <a:schemeClr val="tx1"/>
              </a:solidFill>
              <a:effectLst/>
              <a:latin typeface="+mn-lt"/>
              <a:ea typeface="+mn-ea"/>
              <a:cs typeface="+mn-cs"/>
            </a:endParaRPr>
          </a:p>
          <a:p>
            <a:pPr>
              <a:lnSpc>
                <a:spcPct val="107000"/>
              </a:lnSpc>
              <a:spcAft>
                <a:spcPts val="800"/>
              </a:spcAft>
            </a:pPr>
            <a:r>
              <a:rPr lang="cs-CZ" sz="1200" i="0" kern="1200" dirty="0" smtClean="0">
                <a:solidFill>
                  <a:schemeClr val="tx1"/>
                </a:solidFill>
                <a:effectLst/>
                <a:latin typeface="+mn-lt"/>
                <a:ea typeface="+mn-ea"/>
                <a:cs typeface="+mn-cs"/>
              </a:rPr>
              <a:t>Oproti nálezu při implantaci elektrod (1.4.2010) došlo ke snížení</a:t>
            </a:r>
            <a:r>
              <a:rPr lang="en-US" sz="1200" i="0" kern="1200" baseline="0" dirty="0" smtClean="0">
                <a:solidFill>
                  <a:schemeClr val="tx1"/>
                </a:solidFill>
                <a:effectLst/>
                <a:latin typeface="+mn-lt"/>
                <a:ea typeface="+mn-ea"/>
                <a:cs typeface="+mn-cs"/>
              </a:rPr>
              <a:t> </a:t>
            </a:r>
            <a:r>
              <a:rPr lang="cs-CZ" sz="1200" i="0" kern="1200" dirty="0" smtClean="0">
                <a:solidFill>
                  <a:schemeClr val="tx1"/>
                </a:solidFill>
                <a:effectLst/>
                <a:latin typeface="+mn-lt"/>
                <a:ea typeface="+mn-ea"/>
                <a:cs typeface="+mn-cs"/>
              </a:rPr>
              <a:t>signálu na  síň.elektroda (unipol.  i bipol.), je  nespolehlivý senzing  na této</a:t>
            </a:r>
            <a:r>
              <a:rPr lang="en-US" sz="1200" i="0" kern="1200" baseline="0" dirty="0" smtClean="0">
                <a:solidFill>
                  <a:schemeClr val="tx1"/>
                </a:solidFill>
                <a:effectLst/>
                <a:latin typeface="+mn-lt"/>
                <a:ea typeface="+mn-ea"/>
                <a:cs typeface="+mn-cs"/>
              </a:rPr>
              <a:t> </a:t>
            </a:r>
            <a:r>
              <a:rPr lang="cs-CZ" sz="1200" i="0" kern="1200" dirty="0" smtClean="0">
                <a:solidFill>
                  <a:schemeClr val="tx1"/>
                </a:solidFill>
                <a:effectLst/>
                <a:latin typeface="+mn-lt"/>
                <a:ea typeface="+mn-ea"/>
                <a:cs typeface="+mn-cs"/>
              </a:rPr>
              <a:t>elektrodě a uplatnil se falešně AMS (mode switch).</a:t>
            </a:r>
            <a:br>
              <a:rPr lang="cs-CZ" sz="1200" i="0" kern="1200" dirty="0" smtClean="0">
                <a:solidFill>
                  <a:schemeClr val="tx1"/>
                </a:solidFill>
                <a:effectLst/>
                <a:latin typeface="+mn-lt"/>
                <a:ea typeface="+mn-ea"/>
                <a:cs typeface="+mn-cs"/>
              </a:rPr>
            </a:br>
            <a:r>
              <a:rPr lang="cs-CZ" sz="1200" i="0" kern="1200" dirty="0" smtClean="0">
                <a:solidFill>
                  <a:schemeClr val="tx1"/>
                </a:solidFill>
                <a:effectLst/>
                <a:latin typeface="+mn-lt"/>
                <a:ea typeface="+mn-ea"/>
                <a:cs typeface="+mn-cs"/>
              </a:rPr>
              <a:t>Dalším problémem  je výrazný nárůst impedance  komorové elektrody (&gt;  2000 Ohm),</a:t>
            </a:r>
            <a:r>
              <a:rPr lang="en-US" sz="1200" i="0" kern="1200" baseline="0" dirty="0" smtClean="0">
                <a:solidFill>
                  <a:schemeClr val="tx1"/>
                </a:solidFill>
                <a:effectLst/>
                <a:latin typeface="+mn-lt"/>
                <a:ea typeface="+mn-ea"/>
                <a:cs typeface="+mn-cs"/>
              </a:rPr>
              <a:t> </a:t>
            </a:r>
            <a:r>
              <a:rPr lang="cs-CZ" sz="1200" i="0" kern="1200" dirty="0" smtClean="0">
                <a:solidFill>
                  <a:schemeClr val="tx1"/>
                </a:solidFill>
                <a:effectLst/>
                <a:latin typeface="+mn-lt"/>
                <a:ea typeface="+mn-ea"/>
                <a:cs typeface="+mn-cs"/>
              </a:rPr>
              <a:t>zatím však senzing a pacing na komor.elektrodě je funkční.</a:t>
            </a:r>
          </a:p>
          <a:p>
            <a:pPr>
              <a:lnSpc>
                <a:spcPct val="107000"/>
              </a:lnSpc>
              <a:spcAft>
                <a:spcPts val="800"/>
              </a:spcAft>
            </a:pPr>
            <a:r>
              <a:rPr lang="cs-CZ" b="1" dirty="0" smtClean="0">
                <a:effectLst/>
              </a:rPr>
              <a:t>8.4.2010</a:t>
            </a:r>
          </a:p>
          <a:p>
            <a:pPr>
              <a:lnSpc>
                <a:spcPct val="107000"/>
              </a:lnSpc>
              <a:spcAft>
                <a:spcPts val="800"/>
              </a:spcAft>
            </a:pPr>
            <a:r>
              <a:rPr lang="cs-CZ" dirty="0" smtClean="0">
                <a:effectLst/>
              </a:rPr>
              <a:t>repozice komorové i síňové elektrody</a:t>
            </a:r>
            <a:br>
              <a:rPr lang="cs-CZ" dirty="0" smtClean="0">
                <a:effectLst/>
              </a:rPr>
            </a:br>
            <a:r>
              <a:rPr lang="cs-CZ" sz="1200" kern="1200" dirty="0" smtClean="0">
                <a:solidFill>
                  <a:schemeClr val="tx1"/>
                </a:solidFill>
                <a:effectLst/>
                <a:latin typeface="+mn-lt"/>
                <a:ea typeface="+mn-ea"/>
                <a:cs typeface="+mn-cs"/>
              </a:rPr>
              <a:t/>
            </a:r>
            <a:br>
              <a:rPr lang="cs-CZ" sz="1200" kern="1200" dirty="0" smtClean="0">
                <a:solidFill>
                  <a:schemeClr val="tx1"/>
                </a:solidFill>
                <a:effectLst/>
                <a:latin typeface="+mn-lt"/>
                <a:ea typeface="+mn-ea"/>
                <a:cs typeface="+mn-cs"/>
              </a:rPr>
            </a:b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21</a:t>
            </a:fld>
            <a:endParaRPr lang="cs-CZ"/>
          </a:p>
        </p:txBody>
      </p:sp>
    </p:spTree>
    <p:extLst>
      <p:ext uri="{BB962C8B-B14F-4D97-AF65-F5344CB8AC3E}">
        <p14:creationId xmlns:p14="http://schemas.microsoft.com/office/powerpoint/2010/main" val="2963379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22</a:t>
            </a:fld>
            <a:endParaRPr lang="cs-CZ"/>
          </a:p>
        </p:txBody>
      </p:sp>
    </p:spTree>
    <p:extLst>
      <p:ext uri="{BB962C8B-B14F-4D97-AF65-F5344CB8AC3E}">
        <p14:creationId xmlns:p14="http://schemas.microsoft.com/office/powerpoint/2010/main" val="506286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84163" indent="-223838">
              <a:buClr>
                <a:schemeClr val="accent1">
                  <a:lumMod val="75000"/>
                </a:schemeClr>
              </a:buClr>
              <a:buFont typeface="Wingdings" pitchFamily="2" charset="2"/>
              <a:buChar char="Ø"/>
            </a:pPr>
            <a:r>
              <a:rPr lang="cs-CZ" sz="2400" b="1" dirty="0" smtClean="0"/>
              <a:t>6/2020 plán: výměna přístroje pro ERI, zároveň repozice přístroje s chirurgem </a:t>
            </a:r>
            <a:r>
              <a:rPr lang="cs-CZ" sz="2400" dirty="0" smtClean="0"/>
              <a:t>(</a:t>
            </a:r>
            <a:r>
              <a:rPr lang="pl-PL" sz="2400" dirty="0" smtClean="0"/>
              <a:t>plastika  kapsy a repozice přístroje)</a:t>
            </a:r>
            <a:endParaRPr lang="cs-CZ" sz="2400" b="1" dirty="0" smtClean="0"/>
          </a:p>
          <a:p>
            <a:pPr marL="284163" indent="-223838">
              <a:buClr>
                <a:schemeClr val="accent1">
                  <a:lumMod val="75000"/>
                </a:schemeClr>
              </a:buClr>
              <a:buFont typeface="Wingdings" pitchFamily="2" charset="2"/>
              <a:buChar char="Ø"/>
            </a:pPr>
            <a:r>
              <a:rPr lang="cs-CZ" sz="2400" b="1" dirty="0" smtClean="0"/>
              <a:t>12/2010 při další kontrole</a:t>
            </a:r>
            <a:r>
              <a:rPr lang="cs-CZ" sz="2400" dirty="0" smtClean="0"/>
              <a:t> nově hrozící dekubitus v kapse: přístroj až na úrovni dolní pólu sterna, ale okolí se ztmavnutím kůže a ztenčením + napnutí kůže nad přístrojem charakteru hroozícího dekubitu , t.č. není jasná zn. infekce, kůže celistvá =</a:t>
            </a:r>
            <a:r>
              <a:rPr lang="en-US" sz="2400" dirty="0" smtClean="0"/>
              <a:t>&gt; s</a:t>
            </a:r>
            <a:r>
              <a:rPr lang="cs-CZ" sz="2400" dirty="0" smtClean="0"/>
              <a:t> ohledem na nutnost reimplantace a revize přístroje a pohotový vl. rytmus po většinu času, AP 13 %</a:t>
            </a:r>
            <a:r>
              <a:rPr lang="en-US" sz="2400" dirty="0" smtClean="0"/>
              <a:t>, </a:t>
            </a:r>
            <a:r>
              <a:rPr lang="cs-CZ" sz="2400" dirty="0" smtClean="0"/>
              <a:t>nyní nastaven režim DDD 50/min s hysteresou -5/min k posouzení </a:t>
            </a:r>
            <a:endParaRPr lang="en-US" sz="2400" dirty="0" smtClean="0"/>
          </a:p>
          <a:p>
            <a:pPr marL="741363" lvl="1" indent="-223838">
              <a:buClr>
                <a:schemeClr val="accent1">
                  <a:lumMod val="75000"/>
                </a:schemeClr>
              </a:buClr>
              <a:buFont typeface="Wingdings" pitchFamily="2" charset="2"/>
              <a:buChar char="Ø"/>
            </a:pPr>
            <a:r>
              <a:rPr lang="cs-CZ" sz="2400" dirty="0" smtClean="0"/>
              <a:t>event. možnosti implantace LCP Micra</a:t>
            </a:r>
            <a:endParaRPr lang="en-US" sz="2400" dirty="0" smtClean="0"/>
          </a:p>
          <a:p>
            <a:pPr marL="741363" lvl="1" indent="-223838">
              <a:buClr>
                <a:schemeClr val="accent1">
                  <a:lumMod val="75000"/>
                </a:schemeClr>
              </a:buClr>
              <a:buFont typeface="Wingdings" pitchFamily="2" charset="2"/>
              <a:buChar char="Ø"/>
            </a:pPr>
            <a:r>
              <a:rPr lang="en-US" sz="2400" dirty="0" smtClean="0"/>
              <a:t>event. </a:t>
            </a:r>
            <a:r>
              <a:rPr lang="cs-CZ" sz="2400" dirty="0" smtClean="0"/>
              <a:t>explantace PM 2D</a:t>
            </a:r>
            <a:r>
              <a:rPr lang="en-US" sz="2400" dirty="0" smtClean="0"/>
              <a:t>, </a:t>
            </a:r>
            <a:r>
              <a:rPr lang="cs-CZ" sz="2400" dirty="0" smtClean="0"/>
              <a:t>atropin. test, event. kardioneuroablace </a:t>
            </a:r>
            <a:endParaRPr lang="en-US" sz="2400" dirty="0" smtClean="0"/>
          </a:p>
          <a:p>
            <a:pPr marL="284163" indent="-223838">
              <a:buClr>
                <a:schemeClr val="accent1">
                  <a:lumMod val="75000"/>
                </a:schemeClr>
              </a:buClr>
              <a:buFont typeface="Wingdings" pitchFamily="2" charset="2"/>
              <a:buChar char="Ø"/>
            </a:pPr>
            <a:endParaRPr lang="cs-CZ" sz="2400" dirty="0" smtClean="0"/>
          </a:p>
          <a:p>
            <a:pPr marL="284163" indent="-223838">
              <a:buClr>
                <a:schemeClr val="accent1">
                  <a:lumMod val="75000"/>
                </a:schemeClr>
              </a:buClr>
              <a:buFont typeface="Wingdings" pitchFamily="2" charset="2"/>
              <a:buChar char="Ø"/>
            </a:pPr>
            <a:endParaRPr lang="cs-CZ" sz="2400" dirty="0" smtClean="0"/>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23</a:t>
            </a:fld>
            <a:endParaRPr lang="cs-CZ"/>
          </a:p>
        </p:txBody>
      </p:sp>
    </p:spTree>
    <p:extLst>
      <p:ext uri="{BB962C8B-B14F-4D97-AF65-F5344CB8AC3E}">
        <p14:creationId xmlns:p14="http://schemas.microsoft.com/office/powerpoint/2010/main" val="412234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84163" indent="-223838">
              <a:buClr>
                <a:schemeClr val="accent1">
                  <a:lumMod val="75000"/>
                </a:schemeClr>
              </a:buClr>
              <a:buFont typeface="Wingdings" pitchFamily="2" charset="2"/>
              <a:buChar char="Ø"/>
            </a:pPr>
            <a:r>
              <a:rPr lang="cs-CZ" sz="2400" dirty="0" smtClean="0"/>
              <a:t>Proveden atropinový test (2 mg i.v.) SR 59/min ... 86/min</a:t>
            </a:r>
            <a:endParaRPr lang="en-US" sz="2400" dirty="0" smtClean="0"/>
          </a:p>
          <a:p>
            <a:pPr marL="284163" indent="-223838">
              <a:buClr>
                <a:schemeClr val="accent1">
                  <a:lumMod val="75000"/>
                </a:schemeClr>
              </a:buClr>
              <a:buFont typeface="Wingdings" pitchFamily="2" charset="2"/>
              <a:buChar char="Ø"/>
            </a:pPr>
            <a:r>
              <a:rPr lang="cs-CZ" sz="2400" dirty="0" smtClean="0"/>
              <a:t>Ideálně explantace systému včetně elektrod (mimo jiné pro potřebu vyšetření MRI z urologické indikace). </a:t>
            </a:r>
          </a:p>
          <a:p>
            <a:pPr marL="284163" indent="-223838">
              <a:buClr>
                <a:schemeClr val="accent1">
                  <a:lumMod val="75000"/>
                </a:schemeClr>
              </a:buClr>
              <a:buFont typeface="Wingdings" pitchFamily="2" charset="2"/>
              <a:buChar char="Ø"/>
            </a:pPr>
            <a:r>
              <a:rPr lang="cs-CZ" sz="2400" dirty="0" smtClean="0"/>
              <a:t>V několikatýdenním odstupu poté naplánujeme kardioneuroablaci</a:t>
            </a:r>
            <a:endParaRPr lang="en-US" sz="2400" dirty="0" smtClean="0"/>
          </a:p>
          <a:p>
            <a:pPr marL="284163" indent="-223838">
              <a:buClr>
                <a:schemeClr val="accent1">
                  <a:lumMod val="75000"/>
                </a:schemeClr>
              </a:buClr>
              <a:buFont typeface="Wingdings" pitchFamily="2" charset="2"/>
              <a:buChar char="Ø"/>
            </a:pPr>
            <a:r>
              <a:rPr lang="en-US" sz="2400" dirty="0" smtClean="0"/>
              <a:t>30.12.2020: </a:t>
            </a:r>
            <a:r>
              <a:rPr lang="cs-CZ" sz="2400" dirty="0" smtClean="0"/>
              <a:t>Excize hrozícího dekubitu v levém hypogastriu nad tělem přístroje, v kapse jednoznačné makroskopické známky</a:t>
            </a:r>
          </a:p>
          <a:p>
            <a:pPr marL="60325" indent="0">
              <a:buClr>
                <a:schemeClr val="accent1">
                  <a:lumMod val="75000"/>
                </a:schemeClr>
              </a:buClr>
              <a:buFont typeface="Wingdings" pitchFamily="2" charset="2"/>
              <a:buNone/>
            </a:pPr>
            <a:r>
              <a:rPr lang="cs-CZ" sz="2400" dirty="0" smtClean="0"/>
              <a:t>      low grade zánětu, </a:t>
            </a:r>
            <a:r>
              <a:rPr lang="en-US" sz="2400" dirty="0" err="1" smtClean="0"/>
              <a:t>extrakce</a:t>
            </a:r>
            <a:r>
              <a:rPr lang="en-US" sz="2400" dirty="0" smtClean="0"/>
              <a:t> p</a:t>
            </a:r>
            <a:r>
              <a:rPr lang="cs-CZ" sz="2400" dirty="0" smtClean="0"/>
              <a:t>řístroje + extrakce obou elektrod, které přirostlé zejména v oblasti soutoku brachiocefalických žil.</a:t>
            </a:r>
          </a:p>
          <a:p>
            <a:pPr marL="284163" indent="-223838">
              <a:buClr>
                <a:schemeClr val="accent1">
                  <a:lumMod val="75000"/>
                </a:schemeClr>
              </a:buClr>
              <a:buFont typeface="Wingdings" pitchFamily="2" charset="2"/>
              <a:buChar char="Ø"/>
            </a:pPr>
            <a:endParaRPr lang="cs-CZ" sz="2400" dirty="0" smtClean="0"/>
          </a:p>
          <a:p>
            <a:pPr marL="284163" indent="-223838">
              <a:buClr>
                <a:schemeClr val="accent1">
                  <a:lumMod val="75000"/>
                </a:schemeClr>
              </a:buClr>
              <a:buFont typeface="Wingdings" pitchFamily="2" charset="2"/>
              <a:buChar char="Ø"/>
            </a:pPr>
            <a:endParaRPr lang="cs-CZ" sz="2400" dirty="0" smtClean="0"/>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24</a:t>
            </a:fld>
            <a:endParaRPr lang="cs-CZ"/>
          </a:p>
        </p:txBody>
      </p:sp>
    </p:spTree>
    <p:extLst>
      <p:ext uri="{BB962C8B-B14F-4D97-AF65-F5344CB8AC3E}">
        <p14:creationId xmlns:p14="http://schemas.microsoft.com/office/powerpoint/2010/main" val="2527284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800" dirty="0" smtClean="0">
                <a:effectLst/>
              </a:rPr>
              <a:t>Je velmi obtížný vstup z PS do horní duté žíly a poté na úrovni horní hrudní apertury je další stop. </a:t>
            </a:r>
          </a:p>
          <a:p>
            <a:pPr fontAlgn="t"/>
            <a:r>
              <a:rPr lang="cs-CZ" sz="1800" dirty="0" smtClean="0">
                <a:effectLst/>
              </a:rPr>
              <a:t>Rozhodujeme se provést empirickou ablaci bez ECVS. Pod kontrolou ICE provedena TS punkce. </a:t>
            </a:r>
          </a:p>
          <a:p>
            <a:pPr fontAlgn="t"/>
            <a:endParaRPr lang="cs-CZ" sz="1800" dirty="0" smtClean="0">
              <a:effectLst/>
            </a:endParaRPr>
          </a:p>
          <a:p>
            <a:pPr fontAlgn="t"/>
            <a:r>
              <a:rPr lang="cs-CZ" sz="1800" dirty="0" smtClean="0">
                <a:effectLst/>
              </a:rPr>
              <a:t>Vstupní parametry: SR 52/min (CL 1146ms), PQ 230ms, AH 125ms, HV 55ms, WP 100/min, AVNERP 510 ms, SNRT 1455ms.</a:t>
            </a:r>
            <a:br>
              <a:rPr lang="cs-CZ" sz="1800" dirty="0" smtClean="0">
                <a:effectLst/>
              </a:rPr>
            </a:br>
            <a:endParaRPr lang="cs-CZ" sz="1800" dirty="0" smtClean="0">
              <a:effectLst/>
            </a:endParaRPr>
          </a:p>
          <a:p>
            <a:pPr fontAlgn="t"/>
            <a:endParaRPr lang="cs-CZ" sz="1800" dirty="0" smtClean="0">
              <a:effectLst/>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25</a:t>
            </a:fld>
            <a:endParaRPr lang="cs-CZ"/>
          </a:p>
        </p:txBody>
      </p:sp>
    </p:spTree>
    <p:extLst>
      <p:ext uri="{BB962C8B-B14F-4D97-AF65-F5344CB8AC3E}">
        <p14:creationId xmlns:p14="http://schemas.microsoft.com/office/powerpoint/2010/main" val="3007967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0325" indent="0">
              <a:buClr>
                <a:schemeClr val="accent1">
                  <a:lumMod val="75000"/>
                </a:schemeClr>
              </a:buClr>
              <a:buFont typeface="Wingdings" pitchFamily="2" charset="2"/>
              <a:buNone/>
            </a:pPr>
            <a:r>
              <a:rPr lang="cs-CZ" sz="2400" dirty="0" smtClean="0">
                <a:effectLst/>
              </a:rPr>
              <a:t>Mapujeme elektroanatomicky LS s tagováním plicních žil a PS s tagováním phrenicu a sinusového uzlu (CARTO, Navistar Thermocool). Objem LS 78ml, PS 65ml.</a:t>
            </a:r>
            <a:br>
              <a:rPr lang="cs-CZ" sz="2400" dirty="0" smtClean="0">
                <a:effectLst/>
              </a:rPr>
            </a:br>
            <a:endParaRPr lang="cs-CZ" sz="2400" dirty="0" smtClean="0"/>
          </a:p>
          <a:p>
            <a:pPr marL="741363" lvl="1" indent="-223838">
              <a:buFont typeface="Wingdings" pitchFamily="2" charset="2"/>
              <a:buChar char="Ø"/>
            </a:pPr>
            <a:r>
              <a:rPr lang="cs-CZ" dirty="0" smtClean="0"/>
              <a:t>Pozice phreniku je velmi anteriorně a neinterferuje s designem ablace, ale naopak </a:t>
            </a:r>
            <a:r>
              <a:rPr lang="cs-CZ" b="1" dirty="0" smtClean="0"/>
              <a:t>sinový uzel je nevýhodně lehce nad empirickým sweetspotem v zadní junkci SVC/RA</a:t>
            </a:r>
            <a:r>
              <a:rPr lang="cs-CZ" dirty="0" smtClean="0"/>
              <a:t>. </a:t>
            </a:r>
          </a:p>
          <a:p>
            <a:pPr marL="741363" lvl="1" indent="-223838">
              <a:buFont typeface="Wingdings" pitchFamily="2" charset="2"/>
              <a:buChar char="Ø"/>
            </a:pPr>
            <a:r>
              <a:rPr lang="cs-CZ" b="1" dirty="0" smtClean="0"/>
              <a:t>Ablujeme nejprve z aspektu PS mírně hlouběji v SVC nad sinusovým uzlem. </a:t>
            </a:r>
            <a:r>
              <a:rPr lang="cs-CZ" dirty="0" smtClean="0"/>
              <a:t>Po ablaci celého posteroseptálního kvadrantu SVC prakticky </a:t>
            </a:r>
            <a:r>
              <a:rPr lang="cs-CZ" b="1" dirty="0" smtClean="0"/>
              <a:t>není akcelerace SR</a:t>
            </a:r>
            <a:r>
              <a:rPr lang="cs-CZ" dirty="0" smtClean="0"/>
              <a:t>. </a:t>
            </a:r>
          </a:p>
          <a:p>
            <a:pPr marL="741363" lvl="1" indent="-223838">
              <a:buFont typeface="Wingdings" pitchFamily="2" charset="2"/>
              <a:buChar char="Ø"/>
            </a:pPr>
            <a:r>
              <a:rPr lang="cs-CZ" b="1" dirty="0" smtClean="0"/>
              <a:t>Poté RFA v anteriorním vestibulu RSPV, kde je příznivá odezva SR.</a:t>
            </a:r>
          </a:p>
          <a:p>
            <a:pPr marL="517525" lvl="1" indent="0">
              <a:buFont typeface="Wingdings" pitchFamily="2" charset="2"/>
              <a:buNone/>
            </a:pPr>
            <a:r>
              <a:rPr lang="cs-CZ" dirty="0" smtClean="0"/>
              <a:t> </a:t>
            </a:r>
          </a:p>
          <a:p>
            <a:pPr marL="741363" lvl="1" indent="-223838">
              <a:buFont typeface="Wingdings" pitchFamily="2" charset="2"/>
              <a:buChar char="Ø"/>
            </a:pPr>
            <a:r>
              <a:rPr lang="cs-CZ" dirty="0" smtClean="0"/>
              <a:t>Poté empiricky </a:t>
            </a:r>
            <a:r>
              <a:rPr lang="cs-CZ" b="1" dirty="0" smtClean="0"/>
              <a:t>ablace dolních ganglií vzadu ve střední čáře u fossy </a:t>
            </a:r>
            <a:r>
              <a:rPr lang="cs-CZ" dirty="0" smtClean="0"/>
              <a:t>(jeden cluster rozšířený trochu směrem k MA). </a:t>
            </a:r>
            <a:r>
              <a:rPr lang="cs-CZ" b="1" dirty="0" smtClean="0"/>
              <a:t>Dosahujeme tím zkrácení PQ a zlepšení AVN charakteristik</a:t>
            </a:r>
            <a:r>
              <a:rPr lang="cs-CZ" dirty="0" smtClean="0"/>
              <a:t>. </a:t>
            </a:r>
          </a:p>
          <a:p>
            <a:pPr marL="741363" lvl="1" indent="-223838">
              <a:buFont typeface="Wingdings" pitchFamily="2" charset="2"/>
              <a:buChar char="Ø"/>
            </a:pPr>
            <a:r>
              <a:rPr lang="cs-CZ" b="1" dirty="0" smtClean="0"/>
              <a:t>Mezitím mírné zpomalení SR</a:t>
            </a:r>
            <a:r>
              <a:rPr lang="cs-CZ" dirty="0" smtClean="0"/>
              <a:t>, a proto ještě přidáváme aplikace v PS v smyslu horní části interkavální linie. </a:t>
            </a:r>
            <a:r>
              <a:rPr lang="cs-CZ" b="1" dirty="0" smtClean="0"/>
              <a:t>Zde dochází k další akceleraci SR. </a:t>
            </a:r>
          </a:p>
          <a:p>
            <a:pPr>
              <a:lnSpc>
                <a:spcPct val="107000"/>
              </a:lnSpc>
              <a:spcAft>
                <a:spcPts val="800"/>
              </a:spcAft>
            </a:pP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26</a:t>
            </a:fld>
            <a:endParaRPr lang="cs-CZ"/>
          </a:p>
        </p:txBody>
      </p:sp>
    </p:spTree>
    <p:extLst>
      <p:ext uri="{BB962C8B-B14F-4D97-AF65-F5344CB8AC3E}">
        <p14:creationId xmlns:p14="http://schemas.microsoft.com/office/powerpoint/2010/main" val="396401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0325" indent="0">
              <a:buClr>
                <a:schemeClr val="accent1">
                  <a:lumMod val="75000"/>
                </a:schemeClr>
              </a:buClr>
              <a:buFont typeface="Wingdings" pitchFamily="2" charset="2"/>
              <a:buNone/>
            </a:pPr>
            <a:endParaRPr lang="cs-CZ" sz="2400" dirty="0" smtClean="0"/>
          </a:p>
          <a:p>
            <a:pPr marL="60325" indent="0">
              <a:buClr>
                <a:schemeClr val="accent1">
                  <a:lumMod val="75000"/>
                </a:schemeClr>
              </a:buClr>
              <a:buFont typeface="Wingdings" pitchFamily="2" charset="2"/>
              <a:buNone/>
            </a:pPr>
            <a:r>
              <a:rPr lang="cs-CZ" sz="2400" dirty="0" smtClean="0">
                <a:effectLst/>
              </a:rPr>
              <a:t>Mapujeme elektroanatomicky LS s tagováním plicních žil a PS s tagováním phrenicu a sinusového uzlu (CARTO, Navistar Thermocool). Objem LS 78ml, PS 65ml.</a:t>
            </a:r>
            <a:br>
              <a:rPr lang="cs-CZ" sz="2400" dirty="0" smtClean="0">
                <a:effectLst/>
              </a:rPr>
            </a:br>
            <a:endParaRPr lang="cs-CZ" sz="2400" dirty="0" smtClean="0"/>
          </a:p>
          <a:p>
            <a:pPr marL="741363" lvl="1" indent="-223838">
              <a:buFont typeface="Wingdings" pitchFamily="2" charset="2"/>
              <a:buChar char="Ø"/>
            </a:pPr>
            <a:r>
              <a:rPr lang="cs-CZ" dirty="0" smtClean="0"/>
              <a:t>Pozice phreniku je velmi anteriorně a neinterferuje s designem ablace, ale naopak </a:t>
            </a:r>
            <a:r>
              <a:rPr lang="cs-CZ" b="1" dirty="0" smtClean="0"/>
              <a:t>sinový uzel je nevýhodně lehce nad empirickým sweetspotem v zadní junkci SVC/RA</a:t>
            </a:r>
            <a:r>
              <a:rPr lang="cs-CZ" dirty="0" smtClean="0"/>
              <a:t>. </a:t>
            </a:r>
          </a:p>
          <a:p>
            <a:pPr marL="741363" lvl="1" indent="-223838">
              <a:buFont typeface="Wingdings" pitchFamily="2" charset="2"/>
              <a:buChar char="Ø"/>
            </a:pPr>
            <a:r>
              <a:rPr lang="cs-CZ" b="1" dirty="0" smtClean="0"/>
              <a:t>Ablujeme nejprve z aspektu PS mírně hlouběji v SVC nad sinusovým uzlem. </a:t>
            </a:r>
            <a:r>
              <a:rPr lang="cs-CZ" dirty="0" smtClean="0"/>
              <a:t>Po ablaci celého posteroseptálního kvadrantu SVC prakticky </a:t>
            </a:r>
            <a:r>
              <a:rPr lang="cs-CZ" b="1" dirty="0" smtClean="0"/>
              <a:t>není akcelerace SR</a:t>
            </a:r>
            <a:r>
              <a:rPr lang="cs-CZ" dirty="0" smtClean="0"/>
              <a:t>. </a:t>
            </a:r>
          </a:p>
          <a:p>
            <a:pPr marL="741363" lvl="1" indent="-223838">
              <a:buFont typeface="Wingdings" pitchFamily="2" charset="2"/>
              <a:buChar char="Ø"/>
            </a:pPr>
            <a:r>
              <a:rPr lang="cs-CZ" b="1" dirty="0" smtClean="0"/>
              <a:t>Poté RFA v anteriorním vestibulu RSPV, kde je příznivá odezva SR.</a:t>
            </a:r>
          </a:p>
          <a:p>
            <a:pPr marL="517525" lvl="1" indent="0">
              <a:buFont typeface="Wingdings" pitchFamily="2" charset="2"/>
              <a:buNone/>
            </a:pPr>
            <a:r>
              <a:rPr lang="cs-CZ" dirty="0" smtClean="0"/>
              <a:t> </a:t>
            </a:r>
          </a:p>
          <a:p>
            <a:pPr marL="741363" lvl="1" indent="-223838">
              <a:buFont typeface="Wingdings" pitchFamily="2" charset="2"/>
              <a:buChar char="Ø"/>
            </a:pPr>
            <a:r>
              <a:rPr lang="cs-CZ" dirty="0" smtClean="0"/>
              <a:t>Poté empiricky </a:t>
            </a:r>
            <a:r>
              <a:rPr lang="cs-CZ" b="1" dirty="0" smtClean="0"/>
              <a:t>ablace dolních ganglií vzadu ve střední čáře u fossy </a:t>
            </a:r>
            <a:r>
              <a:rPr lang="cs-CZ" dirty="0" smtClean="0"/>
              <a:t>(jeden cluster rozšířený trochu směrem k MA). </a:t>
            </a:r>
            <a:r>
              <a:rPr lang="cs-CZ" b="1" dirty="0" smtClean="0"/>
              <a:t>Dosahujeme tím zkrácení PQ a zlepšení AVN charakteristik</a:t>
            </a:r>
            <a:r>
              <a:rPr lang="cs-CZ" dirty="0" smtClean="0"/>
              <a:t>. </a:t>
            </a:r>
          </a:p>
          <a:p>
            <a:pPr marL="741363" lvl="1" indent="-223838">
              <a:buFont typeface="Wingdings" pitchFamily="2" charset="2"/>
              <a:buChar char="Ø"/>
            </a:pPr>
            <a:r>
              <a:rPr lang="cs-CZ" b="1" dirty="0" smtClean="0"/>
              <a:t>Mezitím mírné zpomalení SR</a:t>
            </a:r>
            <a:r>
              <a:rPr lang="cs-CZ" dirty="0" smtClean="0"/>
              <a:t>, a proto ještě přidáváme aplikace v PS v smyslu horní části interkavální linie. </a:t>
            </a:r>
            <a:r>
              <a:rPr lang="cs-CZ" b="1" dirty="0" smtClean="0"/>
              <a:t>Zde dochází k další akceleraci SR. </a:t>
            </a:r>
          </a:p>
          <a:p>
            <a:pPr>
              <a:lnSpc>
                <a:spcPct val="107000"/>
              </a:lnSpc>
              <a:spcAft>
                <a:spcPts val="800"/>
              </a:spcAft>
            </a:pP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27</a:t>
            </a:fld>
            <a:endParaRPr lang="cs-CZ"/>
          </a:p>
        </p:txBody>
      </p:sp>
    </p:spTree>
    <p:extLst>
      <p:ext uri="{BB962C8B-B14F-4D97-AF65-F5344CB8AC3E}">
        <p14:creationId xmlns:p14="http://schemas.microsoft.com/office/powerpoint/2010/main" val="3969903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0325" indent="0">
              <a:buClr>
                <a:schemeClr val="accent1">
                  <a:lumMod val="75000"/>
                </a:schemeClr>
              </a:buClr>
              <a:buFont typeface="Wingdings" pitchFamily="2" charset="2"/>
              <a:buNone/>
            </a:pPr>
            <a:endParaRPr lang="cs-CZ" sz="2400" dirty="0" smtClean="0"/>
          </a:p>
          <a:p>
            <a:pPr marL="60325" indent="0">
              <a:buClr>
                <a:schemeClr val="accent1">
                  <a:lumMod val="75000"/>
                </a:schemeClr>
              </a:buClr>
              <a:buFont typeface="Wingdings" pitchFamily="2" charset="2"/>
              <a:buNone/>
            </a:pPr>
            <a:r>
              <a:rPr lang="cs-CZ" sz="2400" dirty="0" smtClean="0">
                <a:effectLst/>
              </a:rPr>
              <a:t>Mapujeme elektroanatomicky LS s tagováním plicních žil a PS s tagováním phrenicu a sinusového uzlu (CARTO, Navistar Thermocool). Objem LS 78ml, PS 65ml.</a:t>
            </a:r>
            <a:br>
              <a:rPr lang="cs-CZ" sz="2400" dirty="0" smtClean="0">
                <a:effectLst/>
              </a:rPr>
            </a:br>
            <a:endParaRPr lang="cs-CZ" sz="2400" dirty="0" smtClean="0"/>
          </a:p>
          <a:p>
            <a:pPr marL="741363" lvl="1" indent="-223838">
              <a:buFont typeface="Wingdings" pitchFamily="2" charset="2"/>
              <a:buChar char="Ø"/>
            </a:pPr>
            <a:r>
              <a:rPr lang="cs-CZ" dirty="0" smtClean="0"/>
              <a:t>Pozice phreniku je velmi anteriorně a neinterferuje s designem ablace, ale naopak </a:t>
            </a:r>
            <a:r>
              <a:rPr lang="cs-CZ" b="1" dirty="0" smtClean="0"/>
              <a:t>sinový uzel je nevýhodně lehce nad empirickým sweetspotem v zadní junkci SVC/RA</a:t>
            </a:r>
            <a:r>
              <a:rPr lang="cs-CZ" dirty="0" smtClean="0"/>
              <a:t>. </a:t>
            </a:r>
          </a:p>
          <a:p>
            <a:pPr marL="741363" lvl="1" indent="-223838">
              <a:buFont typeface="Wingdings" pitchFamily="2" charset="2"/>
              <a:buChar char="Ø"/>
            </a:pPr>
            <a:r>
              <a:rPr lang="cs-CZ" b="1" dirty="0" smtClean="0"/>
              <a:t>Ablujeme nejprve z aspektu PS mírně hlouběji v SVC nad sinusovým uzlem. </a:t>
            </a:r>
            <a:r>
              <a:rPr lang="cs-CZ" dirty="0" smtClean="0"/>
              <a:t>Po ablaci celého posteroseptálního kvadrantu SVC prakticky </a:t>
            </a:r>
            <a:r>
              <a:rPr lang="cs-CZ" b="1" dirty="0" smtClean="0"/>
              <a:t>není akcelerace SR</a:t>
            </a:r>
            <a:r>
              <a:rPr lang="cs-CZ" dirty="0" smtClean="0"/>
              <a:t>. </a:t>
            </a:r>
          </a:p>
          <a:p>
            <a:pPr marL="741363" lvl="1" indent="-223838">
              <a:buFont typeface="Wingdings" pitchFamily="2" charset="2"/>
              <a:buChar char="Ø"/>
            </a:pPr>
            <a:r>
              <a:rPr lang="cs-CZ" b="1" dirty="0" smtClean="0"/>
              <a:t>Poté RFA v anteriorním vestibulu RSPV, kde je příznivá odezva SR.</a:t>
            </a:r>
          </a:p>
          <a:p>
            <a:pPr marL="517525" lvl="1" indent="0">
              <a:buFont typeface="Wingdings" pitchFamily="2" charset="2"/>
              <a:buNone/>
            </a:pPr>
            <a:r>
              <a:rPr lang="cs-CZ" dirty="0" smtClean="0"/>
              <a:t> </a:t>
            </a:r>
          </a:p>
          <a:p>
            <a:pPr marL="741363" lvl="1" indent="-223838">
              <a:buFont typeface="Wingdings" pitchFamily="2" charset="2"/>
              <a:buChar char="Ø"/>
            </a:pPr>
            <a:r>
              <a:rPr lang="cs-CZ" dirty="0" smtClean="0"/>
              <a:t>Poté empiricky </a:t>
            </a:r>
            <a:r>
              <a:rPr lang="cs-CZ" b="1" dirty="0" smtClean="0"/>
              <a:t>ablace dolních ganglií vzadu ve střední čáře u fossy </a:t>
            </a:r>
            <a:r>
              <a:rPr lang="cs-CZ" dirty="0" smtClean="0"/>
              <a:t>(jeden cluster rozšířený trochu směrem k MA). </a:t>
            </a:r>
            <a:r>
              <a:rPr lang="cs-CZ" b="1" dirty="0" smtClean="0"/>
              <a:t>Dosahujeme tím zkrácení PQ a zlepšení AVN charakteristik</a:t>
            </a:r>
            <a:r>
              <a:rPr lang="cs-CZ" dirty="0" smtClean="0"/>
              <a:t>. </a:t>
            </a:r>
          </a:p>
          <a:p>
            <a:pPr marL="741363" lvl="1" indent="-223838">
              <a:buFont typeface="Wingdings" pitchFamily="2" charset="2"/>
              <a:buChar char="Ø"/>
            </a:pPr>
            <a:r>
              <a:rPr lang="cs-CZ" b="1" dirty="0" smtClean="0"/>
              <a:t>Mezitím mírné zpomalení SR</a:t>
            </a:r>
            <a:r>
              <a:rPr lang="cs-CZ" dirty="0" smtClean="0"/>
              <a:t>, a proto ještě přidáváme aplikace v PS v smyslu horní části interkavální linie. </a:t>
            </a:r>
            <a:r>
              <a:rPr lang="cs-CZ" b="1" dirty="0" smtClean="0"/>
              <a:t>Zde dochází k další akceleraci SR. </a:t>
            </a:r>
          </a:p>
          <a:p>
            <a:pPr>
              <a:lnSpc>
                <a:spcPct val="107000"/>
              </a:lnSpc>
              <a:spcAft>
                <a:spcPts val="800"/>
              </a:spcAft>
            </a:pP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28</a:t>
            </a:fld>
            <a:endParaRPr lang="cs-CZ"/>
          </a:p>
        </p:txBody>
      </p:sp>
    </p:spTree>
    <p:extLst>
      <p:ext uri="{BB962C8B-B14F-4D97-AF65-F5344CB8AC3E}">
        <p14:creationId xmlns:p14="http://schemas.microsoft.com/office/powerpoint/2010/main" val="594918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0325" indent="0">
              <a:buClr>
                <a:schemeClr val="accent1">
                  <a:lumMod val="75000"/>
                </a:schemeClr>
              </a:buClr>
              <a:buFont typeface="Wingdings" pitchFamily="2" charset="2"/>
              <a:buNone/>
            </a:pPr>
            <a:endParaRPr lang="cs-CZ" sz="2400" dirty="0" smtClean="0"/>
          </a:p>
          <a:p>
            <a:pPr marL="60325" indent="0">
              <a:buClr>
                <a:schemeClr val="accent1">
                  <a:lumMod val="75000"/>
                </a:schemeClr>
              </a:buClr>
              <a:buFont typeface="Wingdings" pitchFamily="2" charset="2"/>
              <a:buNone/>
            </a:pPr>
            <a:r>
              <a:rPr lang="cs-CZ" sz="2400" dirty="0" smtClean="0">
                <a:effectLst/>
              </a:rPr>
              <a:t>Mapujeme elektroanatomicky LS s tagováním plicních žil a PS s tagováním phrenicu a sinusového uzlu (CARTO, Navistar Thermocool). Objem LS 78ml, PS 65ml.</a:t>
            </a:r>
            <a:br>
              <a:rPr lang="cs-CZ" sz="2400" dirty="0" smtClean="0">
                <a:effectLst/>
              </a:rPr>
            </a:br>
            <a:endParaRPr lang="cs-CZ" sz="2400" dirty="0" smtClean="0"/>
          </a:p>
          <a:p>
            <a:pPr marL="741363" lvl="1" indent="-223838">
              <a:buFont typeface="Wingdings" pitchFamily="2" charset="2"/>
              <a:buChar char="Ø"/>
            </a:pPr>
            <a:r>
              <a:rPr lang="cs-CZ" dirty="0" smtClean="0"/>
              <a:t>Pozice phreniku je velmi anteriorně a neinterferuje s designem ablace, ale naopak </a:t>
            </a:r>
            <a:r>
              <a:rPr lang="cs-CZ" b="1" dirty="0" smtClean="0"/>
              <a:t>sinový uzel je nevýhodně lehce nad empirickým sweetspotem v zadní junkci SVC/RA</a:t>
            </a:r>
            <a:r>
              <a:rPr lang="cs-CZ" dirty="0" smtClean="0"/>
              <a:t>. </a:t>
            </a:r>
          </a:p>
          <a:p>
            <a:pPr marL="741363" lvl="1" indent="-223838">
              <a:buFont typeface="Wingdings" pitchFamily="2" charset="2"/>
              <a:buChar char="Ø"/>
            </a:pPr>
            <a:r>
              <a:rPr lang="cs-CZ" b="1" dirty="0" smtClean="0"/>
              <a:t>Ablujeme nejprve z aspektu PS mírně hlouběji v SVC nad sinusovým uzlem. </a:t>
            </a:r>
            <a:r>
              <a:rPr lang="cs-CZ" dirty="0" smtClean="0"/>
              <a:t>Po ablaci celého posteroseptálního kvadrantu SVC prakticky </a:t>
            </a:r>
            <a:r>
              <a:rPr lang="cs-CZ" b="1" dirty="0" smtClean="0"/>
              <a:t>není akcelerace SR</a:t>
            </a:r>
            <a:r>
              <a:rPr lang="cs-CZ" dirty="0" smtClean="0"/>
              <a:t>. </a:t>
            </a:r>
          </a:p>
          <a:p>
            <a:pPr marL="741363" lvl="1" indent="-223838">
              <a:buFont typeface="Wingdings" pitchFamily="2" charset="2"/>
              <a:buChar char="Ø"/>
            </a:pPr>
            <a:r>
              <a:rPr lang="cs-CZ" b="1" dirty="0" smtClean="0"/>
              <a:t>Poté RFA v anteriorním vestibulu RSPV, kde je příznivá odezva SR.</a:t>
            </a:r>
          </a:p>
          <a:p>
            <a:pPr marL="517525" lvl="1" indent="0">
              <a:buFont typeface="Wingdings" pitchFamily="2" charset="2"/>
              <a:buNone/>
            </a:pPr>
            <a:r>
              <a:rPr lang="cs-CZ" dirty="0" smtClean="0"/>
              <a:t> </a:t>
            </a:r>
          </a:p>
          <a:p>
            <a:pPr marL="741363" lvl="1" indent="-223838">
              <a:buFont typeface="Wingdings" pitchFamily="2" charset="2"/>
              <a:buChar char="Ø"/>
            </a:pPr>
            <a:r>
              <a:rPr lang="cs-CZ" dirty="0" smtClean="0"/>
              <a:t>Poté empiricky </a:t>
            </a:r>
            <a:r>
              <a:rPr lang="cs-CZ" b="1" dirty="0" smtClean="0"/>
              <a:t>ablace dolních ganglií vzadu ve střední čáře u fossy </a:t>
            </a:r>
            <a:r>
              <a:rPr lang="cs-CZ" dirty="0" smtClean="0"/>
              <a:t>(jeden cluster rozšířený trochu směrem k MA). </a:t>
            </a:r>
            <a:r>
              <a:rPr lang="cs-CZ" b="1" dirty="0" smtClean="0"/>
              <a:t>Dosahujeme tím zkrácení PQ a zlepšení AVN charakteristik</a:t>
            </a:r>
            <a:r>
              <a:rPr lang="cs-CZ" dirty="0" smtClean="0"/>
              <a:t>. </a:t>
            </a:r>
          </a:p>
          <a:p>
            <a:pPr marL="741363" lvl="1" indent="-223838">
              <a:buFont typeface="Wingdings" pitchFamily="2" charset="2"/>
              <a:buChar char="Ø"/>
            </a:pPr>
            <a:r>
              <a:rPr lang="cs-CZ" b="1" dirty="0" smtClean="0"/>
              <a:t>Mezitím mírné zpomalení SR</a:t>
            </a:r>
            <a:r>
              <a:rPr lang="cs-CZ" dirty="0" smtClean="0"/>
              <a:t>, a proto ještě přidáváme aplikace v PS v smyslu horní části interkavální linie. </a:t>
            </a:r>
            <a:r>
              <a:rPr lang="cs-CZ" b="1" dirty="0" smtClean="0"/>
              <a:t>Zde dochází k další akceleraci SR. </a:t>
            </a:r>
          </a:p>
          <a:p>
            <a:pPr>
              <a:lnSpc>
                <a:spcPct val="107000"/>
              </a:lnSpc>
              <a:spcAft>
                <a:spcPts val="800"/>
              </a:spcAft>
            </a:pP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29</a:t>
            </a:fld>
            <a:endParaRPr lang="cs-CZ"/>
          </a:p>
        </p:txBody>
      </p:sp>
    </p:spTree>
    <p:extLst>
      <p:ext uri="{BB962C8B-B14F-4D97-AF65-F5344CB8AC3E}">
        <p14:creationId xmlns:p14="http://schemas.microsoft.com/office/powerpoint/2010/main" val="355865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r>
              <a:rPr lang="cs-CZ" sz="1800" b="1" dirty="0" smtClean="0">
                <a:effectLst/>
              </a:rPr>
              <a:t>V Ikemu jsme</a:t>
            </a:r>
            <a:r>
              <a:rPr lang="cs-CZ" sz="1800" b="1" baseline="0" dirty="0" smtClean="0">
                <a:effectLst/>
              </a:rPr>
              <a:t> provedli první ablaci v roce 2014, byla to jestli se nepletu obecně první ablace pro tuto diagnózu v České republice, a výkon zindikoval a provedl Doc. Dan Wichterle. </a:t>
            </a:r>
          </a:p>
          <a:p>
            <a:pPr rtl="0"/>
            <a:r>
              <a:rPr lang="cs-CZ" sz="1800" b="1" baseline="0" dirty="0" smtClean="0">
                <a:effectLst/>
              </a:rPr>
              <a:t>Přehled počtu výkonů v průběhu následujících let znázorňuje graf. V současné době jsme provedli 155 RFA u 145 pacientů. 10x byla indikována reablace (recidiva 6,8%), 1x opakovaná reablace. </a:t>
            </a:r>
          </a:p>
          <a:p>
            <a:pPr rtl="0"/>
            <a:endParaRPr lang="cs-CZ" sz="1800" b="1" baseline="0" dirty="0" smtClean="0">
              <a:effectLst/>
            </a:endParaRPr>
          </a:p>
          <a:p>
            <a:pPr rtl="0"/>
            <a:r>
              <a:rPr lang="cs-CZ" sz="1800" b="1" baseline="0" dirty="0" smtClean="0">
                <a:effectLst/>
              </a:rPr>
              <a:t>Covidový rok 2020 se promítl i v poklesu výkonů CNA (omezení anesteziologie, omezení péče ablační i ambulantní).</a:t>
            </a:r>
          </a:p>
          <a:p>
            <a:pPr rtl="0"/>
            <a:endParaRPr lang="cs-CZ" sz="1800" b="1" baseline="0" dirty="0" smtClean="0">
              <a:effectLst/>
            </a:endParaRPr>
          </a:p>
          <a:p>
            <a:pPr rtl="0"/>
            <a:r>
              <a:rPr lang="cs-CZ" sz="1800" b="1" baseline="0" dirty="0" smtClean="0">
                <a:effectLst/>
              </a:rPr>
              <a:t>Věkové rozmezí pacientů: střední věk pacientů je 37,5 let, nejmladšímu pac. bylo 15 let a nejstaršímu 72 let.  </a:t>
            </a:r>
            <a:br>
              <a:rPr lang="cs-CZ" sz="1800" b="1" baseline="0" dirty="0" smtClean="0">
                <a:effectLst/>
              </a:rPr>
            </a:br>
            <a:endParaRPr lang="cs-CZ" sz="1800" b="1" baseline="0" dirty="0" smtClean="0">
              <a:effectLst/>
            </a:endParaRPr>
          </a:p>
          <a:p>
            <a:pPr>
              <a:lnSpc>
                <a:spcPct val="107000"/>
              </a:lnSpc>
              <a:spcAft>
                <a:spcPts val="800"/>
              </a:spcAft>
            </a:pPr>
            <a:endParaRPr lang="cs-CZ" sz="1800" b="0" i="0" kern="1200" dirty="0" smtClean="0">
              <a:solidFill>
                <a:schemeClr val="tx1"/>
              </a:solidFill>
              <a:effectLst/>
              <a:latin typeface="+mn-lt"/>
              <a:ea typeface="+mn-ea"/>
              <a:cs typeface="+mn-cs"/>
            </a:endParaRPr>
          </a:p>
          <a:p>
            <a:pPr>
              <a:lnSpc>
                <a:spcPct val="107000"/>
              </a:lnSpc>
              <a:spcAft>
                <a:spcPts val="800"/>
              </a:spcAft>
            </a:pPr>
            <a:r>
              <a:rPr lang="cs-CZ" sz="1200" b="1" i="1" kern="1200" dirty="0" smtClean="0">
                <a:solidFill>
                  <a:schemeClr val="tx1"/>
                </a:solidFill>
                <a:effectLst/>
                <a:latin typeface="+mn-lt"/>
                <a:ea typeface="+mn-ea"/>
                <a:cs typeface="+mn-cs"/>
              </a:rPr>
              <a:t>Medián</a:t>
            </a:r>
            <a:r>
              <a:rPr lang="cs-CZ" sz="1200" b="0" i="1" kern="1200" dirty="0" smtClean="0">
                <a:solidFill>
                  <a:schemeClr val="tx1"/>
                </a:solidFill>
                <a:effectLst/>
                <a:latin typeface="+mn-lt"/>
                <a:ea typeface="+mn-ea"/>
                <a:cs typeface="+mn-cs"/>
              </a:rPr>
              <a:t> je hodnota, jež dělí řadu vzestupně seřazených výsledků na dvě stejně početné </a:t>
            </a:r>
            <a:r>
              <a:rPr lang="cs-CZ" sz="1200" b="0" i="1" u="none" strike="noStrike" kern="1200" dirty="0" smtClean="0">
                <a:solidFill>
                  <a:schemeClr val="tx1"/>
                </a:solidFill>
                <a:effectLst/>
                <a:latin typeface="+mn-lt"/>
                <a:ea typeface="+mn-ea"/>
                <a:cs typeface="+mn-cs"/>
                <a:hlinkClick r:id="rId3" tooltip="Polovina"/>
              </a:rPr>
              <a:t>poloviny</a:t>
            </a:r>
            <a:r>
              <a:rPr lang="cs-CZ" sz="1200" b="0" i="1" kern="1200" dirty="0" smtClean="0">
                <a:solidFill>
                  <a:schemeClr val="tx1"/>
                </a:solidFill>
                <a:effectLst/>
                <a:latin typeface="+mn-lt"/>
                <a:ea typeface="+mn-ea"/>
                <a:cs typeface="+mn-cs"/>
              </a:rPr>
              <a:t>. Ve </a:t>
            </a:r>
            <a:r>
              <a:rPr lang="cs-CZ" sz="1200" b="0" i="1" u="none" strike="noStrike" kern="1200" dirty="0" smtClean="0">
                <a:solidFill>
                  <a:schemeClr val="tx1"/>
                </a:solidFill>
                <a:effectLst/>
                <a:latin typeface="+mn-lt"/>
                <a:ea typeface="+mn-ea"/>
                <a:cs typeface="+mn-cs"/>
                <a:hlinkClick r:id="rId4" tooltip="Statistika"/>
              </a:rPr>
              <a:t>statistice</a:t>
            </a:r>
            <a:r>
              <a:rPr lang="cs-CZ" sz="1200" b="0" i="1" kern="1200" dirty="0" smtClean="0">
                <a:solidFill>
                  <a:schemeClr val="tx1"/>
                </a:solidFill>
                <a:effectLst/>
                <a:latin typeface="+mn-lt"/>
                <a:ea typeface="+mn-ea"/>
                <a:cs typeface="+mn-cs"/>
              </a:rPr>
              <a:t> patří mezi </a:t>
            </a:r>
            <a:r>
              <a:rPr lang="cs-CZ" sz="1200" b="0" i="1" u="none" strike="noStrike" kern="1200" dirty="0" smtClean="0">
                <a:solidFill>
                  <a:schemeClr val="tx1"/>
                </a:solidFill>
                <a:effectLst/>
                <a:latin typeface="+mn-lt"/>
                <a:ea typeface="+mn-ea"/>
                <a:cs typeface="+mn-cs"/>
                <a:hlinkClick r:id="rId5" tooltip="Střední hodnota"/>
              </a:rPr>
              <a:t>míry centrální tendence</a:t>
            </a:r>
            <a:r>
              <a:rPr lang="cs-CZ" sz="1200" b="0" i="1" kern="1200" dirty="0" smtClean="0">
                <a:solidFill>
                  <a:schemeClr val="tx1"/>
                </a:solidFill>
                <a:effectLst/>
                <a:latin typeface="+mn-lt"/>
                <a:ea typeface="+mn-ea"/>
                <a:cs typeface="+mn-cs"/>
              </a:rPr>
              <a:t>.</a:t>
            </a:r>
          </a:p>
          <a:p>
            <a:pPr>
              <a:lnSpc>
                <a:spcPct val="107000"/>
              </a:lnSpc>
              <a:spcAft>
                <a:spcPts val="800"/>
              </a:spcAft>
            </a:pPr>
            <a:r>
              <a:rPr lang="cs-CZ" sz="1200" b="1" i="1" kern="1200" dirty="0" smtClean="0">
                <a:solidFill>
                  <a:schemeClr val="tx1"/>
                </a:solidFill>
                <a:effectLst/>
                <a:latin typeface="+mn-lt"/>
                <a:ea typeface="+mn-ea"/>
                <a:cs typeface="+mn-cs"/>
              </a:rPr>
              <a:t>Dolní kvartil, Q1, </a:t>
            </a:r>
            <a:r>
              <a:rPr lang="cs-CZ" sz="1200" b="0" i="1" kern="1200" dirty="0" smtClean="0">
                <a:solidFill>
                  <a:schemeClr val="tx1"/>
                </a:solidFill>
                <a:effectLst/>
                <a:latin typeface="+mn-lt"/>
                <a:ea typeface="+mn-ea"/>
                <a:cs typeface="+mn-cs"/>
              </a:rPr>
              <a:t>je hodnota, která z hodnot odděluje nejnižší čtvrtinu hodnot.</a:t>
            </a:r>
          </a:p>
          <a:p>
            <a:pPr>
              <a:lnSpc>
                <a:spcPct val="107000"/>
              </a:lnSpc>
              <a:spcAft>
                <a:spcPts val="800"/>
              </a:spcAft>
            </a:pPr>
            <a:r>
              <a:rPr lang="cs-CZ" sz="1800" b="1" i="1" kern="1200" dirty="0" smtClean="0">
                <a:solidFill>
                  <a:schemeClr val="tx1"/>
                </a:solidFill>
                <a:effectLst/>
                <a:latin typeface="+mn-lt"/>
                <a:ea typeface="+mn-ea"/>
                <a:cs typeface="+mn-cs"/>
              </a:rPr>
              <a:t>Dolní kvartil, Q3, </a:t>
            </a:r>
            <a:r>
              <a:rPr lang="cs-CZ" sz="1800" b="0" i="1" kern="1200" dirty="0" smtClean="0">
                <a:solidFill>
                  <a:schemeClr val="tx1"/>
                </a:solidFill>
                <a:effectLst/>
                <a:latin typeface="+mn-lt"/>
                <a:ea typeface="+mn-ea"/>
                <a:cs typeface="+mn-cs"/>
              </a:rPr>
              <a:t>je hodnota, která z hodnot odděluje nejvyšší čtvrtinu hodnot.</a:t>
            </a:r>
          </a:p>
          <a:p>
            <a:pPr>
              <a:lnSpc>
                <a:spcPct val="107000"/>
              </a:lnSpc>
              <a:spcAft>
                <a:spcPts val="800"/>
              </a:spcAft>
            </a:pPr>
            <a:r>
              <a:rPr lang="cs-CZ" sz="1800" b="0" i="1" kern="1200" noProof="0" dirty="0" smtClean="0">
                <a:solidFill>
                  <a:schemeClr val="tx1"/>
                </a:solidFill>
                <a:effectLst/>
                <a:latin typeface="+mn-lt"/>
                <a:ea typeface="+mn-ea"/>
                <a:cs typeface="+mn-cs"/>
              </a:rPr>
              <a:t>Nejmladší</a:t>
            </a:r>
            <a:r>
              <a:rPr lang="cs-CZ" sz="1800" b="0" i="1" kern="1200" baseline="0" noProof="0" dirty="0" smtClean="0">
                <a:solidFill>
                  <a:schemeClr val="tx1"/>
                </a:solidFill>
                <a:effectLst/>
                <a:latin typeface="+mn-lt"/>
                <a:ea typeface="+mn-ea"/>
                <a:cs typeface="+mn-cs"/>
              </a:rPr>
              <a:t> pacient: 15 let </a:t>
            </a:r>
            <a:r>
              <a:rPr lang="cs-CZ" sz="2000" b="0" i="1" kern="1200" baseline="0" noProof="0" dirty="0" smtClean="0">
                <a:solidFill>
                  <a:schemeClr val="tx1"/>
                </a:solidFill>
                <a:effectLst/>
                <a:latin typeface="+mn-lt"/>
                <a:ea typeface="+mn-ea"/>
                <a:cs typeface="+mn-cs"/>
              </a:rPr>
              <a:t>(Zoubek - 55s sinus arrest)</a:t>
            </a:r>
            <a:endParaRPr lang="cs-CZ" sz="1800" b="0" i="1" kern="1200" baseline="0" noProof="0" dirty="0" smtClean="0">
              <a:solidFill>
                <a:schemeClr val="tx1"/>
              </a:solidFill>
              <a:effectLst/>
              <a:latin typeface="+mn-lt"/>
              <a:ea typeface="+mn-ea"/>
              <a:cs typeface="+mn-cs"/>
            </a:endParaRPr>
          </a:p>
          <a:p>
            <a:pPr>
              <a:lnSpc>
                <a:spcPct val="107000"/>
              </a:lnSpc>
              <a:spcAft>
                <a:spcPts val="800"/>
              </a:spcAft>
            </a:pPr>
            <a:endParaRPr lang="cs-CZ" sz="1800" b="0" i="1" kern="1200" baseline="0" noProof="0" dirty="0" smtClean="0">
              <a:solidFill>
                <a:schemeClr val="tx1"/>
              </a:solidFill>
              <a:effectLst/>
              <a:latin typeface="+mn-lt"/>
              <a:ea typeface="+mn-ea"/>
              <a:cs typeface="+mn-cs"/>
            </a:endParaRPr>
          </a:p>
          <a:p>
            <a:pPr rtl="0"/>
            <a:r>
              <a:rPr lang="cs-CZ" sz="1800" i="1" baseline="0" dirty="0" smtClean="0">
                <a:effectLst/>
              </a:rPr>
              <a:t>První pacientka: Havelková, 80r., tehdy 34-letá s opakovanými synkopami od mládí pro intermit. AVB. Technicky úspěšná RFA, interm. Procedurální AVB po RFA vymizela.</a:t>
            </a:r>
          </a:p>
          <a:p>
            <a:pPr rtl="0"/>
            <a:r>
              <a:rPr lang="cs-CZ" sz="1800" i="1" baseline="0" dirty="0" smtClean="0">
                <a:effectLst/>
              </a:rPr>
              <a:t>Poté opakované synkopy (3x), vždy bez kardioinhibice na ILR. Naposledy u Dr. Tauchenové se dažadovala PM, dále již nepřišla.</a:t>
            </a:r>
          </a:p>
          <a:p>
            <a:pPr>
              <a:lnSpc>
                <a:spcPct val="107000"/>
              </a:lnSpc>
              <a:spcAft>
                <a:spcPts val="800"/>
              </a:spcAft>
            </a:pPr>
            <a:endParaRPr lang="cs-CZ" sz="1800" i="1"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0" i="1" kern="1200" baseline="0" noProof="0" dirty="0" smtClean="0">
                <a:solidFill>
                  <a:schemeClr val="tx1"/>
                </a:solidFill>
                <a:effectLst/>
                <a:latin typeface="+mn-lt"/>
                <a:ea typeface="+mn-ea"/>
                <a:cs typeface="+mn-cs"/>
              </a:rPr>
              <a:t>Nejstarší pacient: 72 let (Pešta – synkopa, při vyšetření 4,6s sinus arrest při masáži karotid), vysokohorský turista, nyní fibrilace síní</a:t>
            </a: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a:t>
            </a:fld>
            <a:endParaRPr lang="cs-CZ"/>
          </a:p>
        </p:txBody>
      </p:sp>
    </p:spTree>
    <p:extLst>
      <p:ext uri="{BB962C8B-B14F-4D97-AF65-F5344CB8AC3E}">
        <p14:creationId xmlns:p14="http://schemas.microsoft.com/office/powerpoint/2010/main" val="4001952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60325" indent="0">
              <a:buClr>
                <a:schemeClr val="accent1">
                  <a:lumMod val="75000"/>
                </a:schemeClr>
              </a:buClr>
              <a:buFont typeface="Wingdings" pitchFamily="2" charset="2"/>
              <a:buNone/>
            </a:pPr>
            <a:endParaRPr lang="cs-CZ" sz="2400" dirty="0" smtClean="0"/>
          </a:p>
          <a:p>
            <a:pPr marL="60325" indent="0">
              <a:buClr>
                <a:schemeClr val="accent1">
                  <a:lumMod val="75000"/>
                </a:schemeClr>
              </a:buClr>
              <a:buFont typeface="Wingdings" pitchFamily="2" charset="2"/>
              <a:buNone/>
            </a:pPr>
            <a:r>
              <a:rPr lang="cs-CZ" sz="2400" dirty="0" smtClean="0">
                <a:effectLst/>
              </a:rPr>
              <a:t>Mapujeme elektroanatomicky LS s tagováním plicních žil a PS s tagováním phrenicu a sinusového uzlu (CARTO, Navistar Thermocool). Objem LS 78ml, PS 65ml.</a:t>
            </a:r>
            <a:br>
              <a:rPr lang="cs-CZ" sz="2400" dirty="0" smtClean="0">
                <a:effectLst/>
              </a:rPr>
            </a:br>
            <a:endParaRPr lang="cs-CZ" sz="2400" dirty="0" smtClean="0"/>
          </a:p>
          <a:p>
            <a:pPr marL="741363" lvl="1" indent="-223838">
              <a:buFont typeface="Wingdings" pitchFamily="2" charset="2"/>
              <a:buChar char="Ø"/>
            </a:pPr>
            <a:r>
              <a:rPr lang="cs-CZ" dirty="0" smtClean="0"/>
              <a:t>Pozice phreniku je velmi anteriorně a neinterferuje s designem ablace, ale naopak </a:t>
            </a:r>
            <a:r>
              <a:rPr lang="cs-CZ" b="1" dirty="0" smtClean="0"/>
              <a:t>sinový uzel je nevýhodně lehce nad empirickým sweetspotem v zadní junkci SVC/RA</a:t>
            </a:r>
            <a:r>
              <a:rPr lang="cs-CZ" dirty="0" smtClean="0"/>
              <a:t>. </a:t>
            </a:r>
          </a:p>
          <a:p>
            <a:pPr marL="741363" lvl="1" indent="-223838">
              <a:buFont typeface="Wingdings" pitchFamily="2" charset="2"/>
              <a:buChar char="Ø"/>
            </a:pPr>
            <a:r>
              <a:rPr lang="cs-CZ" b="1" dirty="0" smtClean="0"/>
              <a:t>Ablujeme nejprve z aspektu PS mírně hlouběji v SVC nad sinusovým uzlem. </a:t>
            </a:r>
            <a:r>
              <a:rPr lang="cs-CZ" dirty="0" smtClean="0"/>
              <a:t>Po ablaci celého posteroseptálního kvadrantu SVC prakticky </a:t>
            </a:r>
            <a:r>
              <a:rPr lang="cs-CZ" b="1" dirty="0" smtClean="0"/>
              <a:t>není akcelerace SR</a:t>
            </a:r>
            <a:r>
              <a:rPr lang="cs-CZ" dirty="0" smtClean="0"/>
              <a:t>. </a:t>
            </a:r>
          </a:p>
          <a:p>
            <a:pPr marL="741363" lvl="1" indent="-223838">
              <a:buFont typeface="Wingdings" pitchFamily="2" charset="2"/>
              <a:buChar char="Ø"/>
            </a:pPr>
            <a:r>
              <a:rPr lang="cs-CZ" b="1" dirty="0" smtClean="0"/>
              <a:t>Poté RFA v anteriorním vestibulu RSPV, kde je příznivá odezva SR.</a:t>
            </a:r>
          </a:p>
          <a:p>
            <a:pPr marL="517525" lvl="1" indent="0">
              <a:buFont typeface="Wingdings" pitchFamily="2" charset="2"/>
              <a:buNone/>
            </a:pPr>
            <a:r>
              <a:rPr lang="cs-CZ" dirty="0" smtClean="0"/>
              <a:t> </a:t>
            </a:r>
          </a:p>
          <a:p>
            <a:pPr marL="741363" lvl="1" indent="-223838">
              <a:buFont typeface="Wingdings" pitchFamily="2" charset="2"/>
              <a:buChar char="Ø"/>
            </a:pPr>
            <a:r>
              <a:rPr lang="cs-CZ" dirty="0" smtClean="0"/>
              <a:t>Poté empiricky </a:t>
            </a:r>
            <a:r>
              <a:rPr lang="cs-CZ" b="1" dirty="0" smtClean="0"/>
              <a:t>ablace dolních ganglií vzadu ve střední čáře u fossy </a:t>
            </a:r>
            <a:r>
              <a:rPr lang="cs-CZ" dirty="0" smtClean="0"/>
              <a:t>(jeden cluster rozšířený trochu směrem k MA). </a:t>
            </a:r>
            <a:r>
              <a:rPr lang="cs-CZ" b="1" dirty="0" smtClean="0"/>
              <a:t>Dosahujeme tím zkrácení PQ a zlepšení AVN charakteristik</a:t>
            </a:r>
            <a:r>
              <a:rPr lang="cs-CZ" dirty="0" smtClean="0"/>
              <a:t>. </a:t>
            </a:r>
          </a:p>
          <a:p>
            <a:pPr marL="741363" lvl="1" indent="-223838">
              <a:buFont typeface="Wingdings" pitchFamily="2" charset="2"/>
              <a:buChar char="Ø"/>
            </a:pPr>
            <a:r>
              <a:rPr lang="cs-CZ" b="1" dirty="0" smtClean="0"/>
              <a:t>Mezitím mírné zpomalení SR</a:t>
            </a:r>
            <a:r>
              <a:rPr lang="cs-CZ" dirty="0" smtClean="0"/>
              <a:t>, a proto ještě přidáváme aplikace v PS v smyslu horní části interkavální linie. </a:t>
            </a:r>
            <a:r>
              <a:rPr lang="cs-CZ" b="1" dirty="0" smtClean="0"/>
              <a:t>Zde dochází k další akceleraci SR. </a:t>
            </a:r>
          </a:p>
          <a:p>
            <a:pPr>
              <a:lnSpc>
                <a:spcPct val="107000"/>
              </a:lnSpc>
              <a:spcAft>
                <a:spcPts val="800"/>
              </a:spcAft>
            </a:pP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30</a:t>
            </a:fld>
            <a:endParaRPr lang="cs-CZ"/>
          </a:p>
        </p:txBody>
      </p:sp>
    </p:spTree>
    <p:extLst>
      <p:ext uri="{BB962C8B-B14F-4D97-AF65-F5344CB8AC3E}">
        <p14:creationId xmlns:p14="http://schemas.microsoft.com/office/powerpoint/2010/main" val="490893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84163" indent="-223838">
              <a:buFont typeface="Wingdings" pitchFamily="2" charset="2"/>
              <a:buChar char="Ø"/>
            </a:pPr>
            <a:r>
              <a:rPr lang="cs-CZ" sz="1800" dirty="0" smtClean="0">
                <a:effectLst/>
              </a:rPr>
              <a:t>Na konci výkonu ještě jeden pokus o zavedení katetru do VJI l.dx. (pepi) pomocí ICE, což se daří. </a:t>
            </a:r>
          </a:p>
          <a:p>
            <a:pPr marL="284163" indent="-223838">
              <a:buFont typeface="Wingdings" pitchFamily="2" charset="2"/>
              <a:buChar char="Ø"/>
            </a:pPr>
            <a:r>
              <a:rPr lang="cs-CZ" sz="1800" dirty="0" smtClean="0">
                <a:effectLst/>
              </a:rPr>
              <a:t>Provedena HFS (50 Hz/70V/0.05ms) ve dvou pozicích, bez odezvy SAN/AVN. Dle ICE bez separace perikardu. Sheathy odstraněny na sále, hemostatickKardioneuroablace pro reflexní kardioinhibiční synkopy - dosažena denervace sinusového i atrioventrikulárního uzlu</a:t>
            </a:r>
          </a:p>
          <a:p>
            <a:pPr marL="741363" lvl="1" indent="-223838">
              <a:buFont typeface="Wingdings" pitchFamily="2" charset="2"/>
              <a:buChar char="Ø"/>
            </a:pPr>
            <a:endParaRPr lang="cs-CZ" dirty="0" smtClean="0"/>
          </a:p>
          <a:p>
            <a:pPr marL="284163" indent="-223838">
              <a:buFont typeface="Wingdings" pitchFamily="2" charset="2"/>
              <a:buChar char="Ø"/>
            </a:pPr>
            <a:r>
              <a:rPr lang="cs-CZ" b="1" dirty="0" smtClean="0"/>
              <a:t>30.4.2021:</a:t>
            </a:r>
            <a:r>
              <a:rPr lang="cs-CZ" dirty="0" smtClean="0"/>
              <a:t> První kontrola po CNA. Bez obtíží. Žádná synkopy/presynkopa. Holter 4/2021: bez pauz, prům. SF 89/min, nemocný bez obtíží, rány po explantaci se zhojili dobře</a:t>
            </a:r>
          </a:p>
          <a:p>
            <a:pPr marL="741363" lvl="1" indent="-223838">
              <a:buFont typeface="Wingdings" pitchFamily="2" charset="2"/>
              <a:buChar char="Ø"/>
            </a:pPr>
            <a:endParaRPr lang="cs-CZ" dirty="0" smtClean="0"/>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31</a:t>
            </a:fld>
            <a:endParaRPr lang="cs-CZ"/>
          </a:p>
        </p:txBody>
      </p:sp>
    </p:spTree>
    <p:extLst>
      <p:ext uri="{BB962C8B-B14F-4D97-AF65-F5344CB8AC3E}">
        <p14:creationId xmlns:p14="http://schemas.microsoft.com/office/powerpoint/2010/main" val="1907015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smtClean="0">
                <a:effectLst/>
              </a:rPr>
              <a:t>11/2020 byla synkopa v noci, kdy měl křeče v břiše bez dietní chyby a šel na záchod, kde vsedě byl pocit na omdlení až nakonec omdlel, krátce resuscitován manželkou.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effectLst/>
              </a:rPr>
              <a:t>Asi před 10 lety měl podobnou, ale slabší příhodu na WC, bez svědků.</a:t>
            </a: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dirty="0" smtClean="0">
              <a:effectLst/>
            </a:endParaRPr>
          </a:p>
          <a:p>
            <a:pPr>
              <a:lnSpc>
                <a:spcPct val="107000"/>
              </a:lnSpc>
              <a:spcAft>
                <a:spcPts val="800"/>
              </a:spcAft>
            </a:pPr>
            <a:r>
              <a:rPr lang="cs-CZ" sz="1800" dirty="0" smtClean="0">
                <a:effectLst/>
              </a:rPr>
              <a:t>Poté vyšetřen ve VFN. Implantován Reveal. </a:t>
            </a:r>
          </a:p>
          <a:p>
            <a:pPr>
              <a:lnSpc>
                <a:spcPct val="107000"/>
              </a:lnSpc>
              <a:spcAft>
                <a:spcPts val="800"/>
              </a:spcAft>
            </a:pPr>
            <a:r>
              <a:rPr lang="cs-CZ" sz="1800" dirty="0" smtClean="0">
                <a:effectLst/>
              </a:rPr>
              <a:t>Při kontrole 6/2021,</a:t>
            </a:r>
            <a:r>
              <a:rPr lang="cs-CZ" sz="1800" baseline="0" dirty="0" smtClean="0">
                <a:effectLst/>
              </a:rPr>
              <a:t> </a:t>
            </a:r>
            <a:r>
              <a:rPr lang="cs-CZ" sz="1800" dirty="0" smtClean="0">
                <a:effectLst/>
              </a:rPr>
              <a:t>zjištěny AV blokády v délce 3-5 sec (v noci + ve dne, ale ve spánku). </a:t>
            </a:r>
          </a:p>
          <a:p>
            <a:pPr>
              <a:lnSpc>
                <a:spcPct val="107000"/>
              </a:lnSpc>
              <a:spcAft>
                <a:spcPts val="800"/>
              </a:spcAft>
            </a:pPr>
            <a:r>
              <a:rPr lang="cs-CZ" sz="1800" dirty="0" smtClean="0">
                <a:effectLst/>
              </a:rPr>
              <a:t>Atropinový test ambulantně 30/7/2021 - (2 mg i.v.): SR 48/min ... 86/min</a:t>
            </a:r>
            <a:br>
              <a:rPr lang="cs-CZ" sz="1800" dirty="0" smtClean="0">
                <a:effectLst/>
              </a:rPr>
            </a:b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32</a:t>
            </a:fld>
            <a:endParaRPr lang="cs-CZ"/>
          </a:p>
        </p:txBody>
      </p:sp>
    </p:spTree>
    <p:extLst>
      <p:ext uri="{BB962C8B-B14F-4D97-AF65-F5344CB8AC3E}">
        <p14:creationId xmlns:p14="http://schemas.microsoft.com/office/powerpoint/2010/main" val="125968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smtClean="0">
                <a:effectLst/>
              </a:rPr>
              <a:t>Vstupní parametry: SR 46/min (CL 1279ms), PQ 179ms, AH 102ms, HV 46ms, WP 113/min, AVNERP 470ms, SNRT 1691ms.</a:t>
            </a:r>
          </a:p>
          <a:p>
            <a:pPr>
              <a:lnSpc>
                <a:spcPct val="107000"/>
              </a:lnSpc>
              <a:spcAft>
                <a:spcPts val="800"/>
              </a:spcAft>
            </a:pPr>
            <a:r>
              <a:rPr lang="cs-CZ" sz="1800" dirty="0" smtClean="0">
                <a:effectLst/>
              </a:rPr>
              <a:t>HFS (50 Hz/70V/0.05ms): není vůbec žádná reaktivita SAN oboustranně. </a:t>
            </a:r>
          </a:p>
          <a:p>
            <a:pPr>
              <a:lnSpc>
                <a:spcPct val="107000"/>
              </a:lnSpc>
              <a:spcAft>
                <a:spcPts val="800"/>
              </a:spcAft>
            </a:pPr>
            <a:r>
              <a:rPr lang="cs-CZ" sz="1800" dirty="0" smtClean="0">
                <a:effectLst/>
              </a:rPr>
              <a:t>AV blokádu navozujeme snadno, je delší při HFS vlevo.</a:t>
            </a:r>
            <a:br>
              <a:rPr lang="cs-CZ" sz="1800" dirty="0" smtClean="0">
                <a:effectLst/>
              </a:rPr>
            </a:br>
            <a:r>
              <a:rPr lang="cs-CZ" sz="1800" dirty="0" smtClean="0">
                <a:effectLst/>
              </a:rPr>
              <a:t>Nejprve ablace dolních ganglií podle protokolu: via CS a poté PMLGP z aspektu PS a LS. Tím mizí reaktivita při HFS na levém vagu, ale stále je AVB při HFS vpravo. </a:t>
            </a:r>
          </a:p>
          <a:p>
            <a:pPr>
              <a:lnSpc>
                <a:spcPct val="107000"/>
              </a:lnSpc>
              <a:spcAft>
                <a:spcPts val="800"/>
              </a:spcAft>
            </a:pPr>
            <a:endParaRPr lang="cs-CZ" sz="1800" dirty="0" smtClean="0">
              <a:effectLst/>
            </a:endParaRPr>
          </a:p>
          <a:p>
            <a:pPr>
              <a:lnSpc>
                <a:spcPct val="107000"/>
              </a:lnSpc>
              <a:spcAft>
                <a:spcPts val="800"/>
              </a:spcAft>
            </a:pPr>
            <a:endParaRPr lang="cs-CZ" sz="1800" dirty="0" smtClean="0">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dirty="0" smtClean="0">
                <a:effectLst/>
              </a:rPr>
              <a:t>Metalické sheathy do obou jugulárních žil a dekapolární katetry pod lební bazi. Doprava velmi obtížně - nutný guiding pravým koronárním katetrem + hydrofilní vodič. Pod kontrolou ICE provedena TS punkce.</a:t>
            </a:r>
            <a:br>
              <a:rPr lang="cs-CZ" sz="1800" dirty="0" smtClean="0">
                <a:effectLst/>
              </a:rPr>
            </a:br>
            <a:r>
              <a:rPr lang="cs-CZ" sz="1800" dirty="0" smtClean="0">
                <a:effectLst/>
              </a:rPr>
              <a:t>jeme elektroanatomicky LS s tagováním plicních žil a PS s tagováním phrenicu a sinusového uzlu (CARTO, Navistar Thermocool). Objem LS 78ml, PS 91ml.</a:t>
            </a:r>
            <a:br>
              <a:rPr lang="cs-CZ" sz="1800" dirty="0" smtClean="0">
                <a:effectLst/>
              </a:rPr>
            </a:br>
            <a:endParaRPr lang="en-GB"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dirty="0" smtClean="0">
              <a:effectLst/>
            </a:endParaRPr>
          </a:p>
          <a:p>
            <a:pPr>
              <a:lnSpc>
                <a:spcPct val="107000"/>
              </a:lnSpc>
              <a:spcAft>
                <a:spcPts val="800"/>
              </a:spcAft>
            </a:pPr>
            <a:endParaRPr lang="cs-CZ" sz="1800" dirty="0" smtClean="0">
              <a:effectLst/>
            </a:endParaRP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33</a:t>
            </a:fld>
            <a:endParaRPr lang="cs-CZ"/>
          </a:p>
        </p:txBody>
      </p:sp>
    </p:spTree>
    <p:extLst>
      <p:ext uri="{BB962C8B-B14F-4D97-AF65-F5344CB8AC3E}">
        <p14:creationId xmlns:p14="http://schemas.microsoft.com/office/powerpoint/2010/main" val="1185865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smtClean="0">
                <a:effectLst/>
              </a:rPr>
              <a:t>Pokračujeme v místě ARGP z aspektu PS (bez většího efektu) a poté z aspektu LS, kde dosažen finální efekt.</a:t>
            </a:r>
            <a:br>
              <a:rPr lang="cs-CZ" sz="1800" dirty="0" smtClean="0">
                <a:effectLst/>
              </a:rPr>
            </a:br>
            <a:r>
              <a:rPr lang="cs-CZ" sz="1800" dirty="0" smtClean="0">
                <a:effectLst/>
              </a:rPr>
              <a:t>Výsledné parametry: SR 69/min (CL 863ms), PQ 150ms, AH 76ms, HV 84ms, WP 157/min, AVNERP 240ms, SNRT 1366ms. Retest HFS: oboustranně negativní. Intermitentně nstupuje JR 55-60/min.</a:t>
            </a:r>
            <a:br>
              <a:rPr lang="cs-CZ" sz="1800" dirty="0" smtClean="0">
                <a:effectLst/>
              </a:rPr>
            </a:br>
            <a:r>
              <a:rPr lang="cs-CZ" sz="1800" dirty="0" smtClean="0">
                <a:effectLst/>
              </a:rPr>
              <a:t/>
            </a:r>
            <a:br>
              <a:rPr lang="cs-CZ" sz="1800" dirty="0" smtClean="0">
                <a:effectLst/>
              </a:rPr>
            </a:br>
            <a:endParaRPr lang="cs-CZ" sz="1800" dirty="0" smtClean="0">
              <a:effectLst/>
            </a:endParaRPr>
          </a:p>
          <a:p>
            <a:pPr>
              <a:lnSpc>
                <a:spcPct val="107000"/>
              </a:lnSpc>
              <a:spcAft>
                <a:spcPts val="800"/>
              </a:spcAft>
            </a:pPr>
            <a:endParaRPr lang="cs-CZ" sz="1800" dirty="0" smtClean="0">
              <a:effectLst/>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34</a:t>
            </a:fld>
            <a:endParaRPr lang="cs-CZ"/>
          </a:p>
        </p:txBody>
      </p:sp>
    </p:spTree>
    <p:extLst>
      <p:ext uri="{BB962C8B-B14F-4D97-AF65-F5344CB8AC3E}">
        <p14:creationId xmlns:p14="http://schemas.microsoft.com/office/powerpoint/2010/main" val="588759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smtClean="0">
                <a:effectLst/>
              </a:rPr>
              <a:t>Pokračujeme v místě ARGP z aspektu PS (bez většího efektu) a poté z aspektu LS, kde dosažen finální efekt.</a:t>
            </a:r>
            <a:br>
              <a:rPr lang="cs-CZ" sz="1800" dirty="0" smtClean="0">
                <a:effectLst/>
              </a:rPr>
            </a:br>
            <a:r>
              <a:rPr lang="cs-CZ" sz="1800" dirty="0" smtClean="0">
                <a:effectLst/>
              </a:rPr>
              <a:t>Výsledné parametry: SR 69/min (CL 863ms), PQ 150ms, AH 76ms, HV 84ms, WP 157/min, AVNERP 240ms, SNRT 1366ms. Retest HFS: oboustranně negativní. Intermitentně nstupuje JR 55-60/min.</a:t>
            </a:r>
            <a:br>
              <a:rPr lang="cs-CZ" sz="1800" dirty="0" smtClean="0">
                <a:effectLst/>
              </a:rPr>
            </a:br>
            <a:r>
              <a:rPr lang="cs-CZ" sz="1800" dirty="0" smtClean="0">
                <a:effectLst/>
              </a:rPr>
              <a:t/>
            </a:r>
            <a:br>
              <a:rPr lang="cs-CZ" sz="1800" dirty="0" smtClean="0">
                <a:effectLst/>
              </a:rPr>
            </a:br>
            <a:endParaRPr lang="cs-CZ" sz="1800" dirty="0" smtClean="0">
              <a:effectLst/>
            </a:endParaRPr>
          </a:p>
          <a:p>
            <a:pPr>
              <a:lnSpc>
                <a:spcPct val="107000"/>
              </a:lnSpc>
              <a:spcAft>
                <a:spcPts val="800"/>
              </a:spcAft>
            </a:pPr>
            <a:endParaRPr lang="cs-CZ" sz="1800" dirty="0" smtClean="0">
              <a:effectLst/>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35</a:t>
            </a:fld>
            <a:endParaRPr lang="cs-CZ"/>
          </a:p>
        </p:txBody>
      </p:sp>
    </p:spTree>
    <p:extLst>
      <p:ext uri="{BB962C8B-B14F-4D97-AF65-F5344CB8AC3E}">
        <p14:creationId xmlns:p14="http://schemas.microsoft.com/office/powerpoint/2010/main" val="483843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smtClean="0">
                <a:effectLst/>
              </a:rPr>
              <a:t>Pro intermitentní</a:t>
            </a:r>
            <a:r>
              <a:rPr lang="cs-CZ" sz="1800" baseline="0" dirty="0" smtClean="0">
                <a:effectLst/>
              </a:rPr>
              <a:t> přechod do junkčního rytmu, svědčíí jednak o denervaci AV uzlu, ale také o případné nedostatečné denervaci sinusového uzlu, </a:t>
            </a:r>
          </a:p>
          <a:p>
            <a:pPr>
              <a:lnSpc>
                <a:spcPct val="107000"/>
              </a:lnSpc>
              <a:spcAft>
                <a:spcPts val="800"/>
              </a:spcAft>
            </a:pPr>
            <a:r>
              <a:rPr lang="cs-CZ" sz="1800" baseline="0" dirty="0" smtClean="0">
                <a:effectLst/>
              </a:rPr>
              <a:t>p</a:t>
            </a:r>
            <a:r>
              <a:rPr lang="cs-CZ" sz="1800" dirty="0" smtClean="0">
                <a:effectLst/>
              </a:rPr>
              <a:t>řidány aplikace</a:t>
            </a:r>
            <a:r>
              <a:rPr lang="cs-CZ" sz="1800" baseline="0" dirty="0" smtClean="0">
                <a:effectLst/>
              </a:rPr>
              <a:t> </a:t>
            </a:r>
            <a:r>
              <a:rPr lang="cs-CZ" sz="1800" dirty="0" smtClean="0">
                <a:effectLst/>
              </a:rPr>
              <a:t>do oblasti předního vestibulu RPVs.</a:t>
            </a:r>
            <a:br>
              <a:rPr lang="cs-CZ" sz="1800" dirty="0" smtClean="0">
                <a:effectLst/>
              </a:rPr>
            </a:br>
            <a:endParaRPr lang="cs-CZ" sz="1800" dirty="0" smtClean="0">
              <a:effectLst/>
            </a:endParaRPr>
          </a:p>
          <a:p>
            <a:pPr>
              <a:lnSpc>
                <a:spcPct val="107000"/>
              </a:lnSpc>
              <a:spcAft>
                <a:spcPts val="800"/>
              </a:spcAft>
            </a:pPr>
            <a:r>
              <a:rPr lang="cs-CZ" sz="1800" dirty="0" smtClean="0">
                <a:effectLst/>
              </a:rPr>
              <a:t>Výsledné parametry: SR 69/min (CL 863ms), PQ 150ms, AH 76ms, HV 84ms, WP 157/min, AVNERP 240ms, SNRT 1366ms. Retest HFS: oboustranně negativní. Intermitentně nstupuje JR 55-60/min.</a:t>
            </a:r>
            <a:br>
              <a:rPr lang="cs-CZ" sz="1800" dirty="0" smtClean="0">
                <a:effectLst/>
              </a:rPr>
            </a:br>
            <a:endParaRPr lang="cs-CZ" sz="1800" dirty="0" smtClean="0">
              <a:effectLst/>
            </a:endParaRPr>
          </a:p>
          <a:p>
            <a:pPr>
              <a:lnSpc>
                <a:spcPct val="107000"/>
              </a:lnSpc>
              <a:spcAft>
                <a:spcPts val="800"/>
              </a:spcAft>
            </a:pPr>
            <a:endParaRPr lang="cs-CZ" sz="1800" dirty="0" smtClean="0">
              <a:effectLst/>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36</a:t>
            </a:fld>
            <a:endParaRPr lang="cs-CZ"/>
          </a:p>
        </p:txBody>
      </p:sp>
    </p:spTree>
    <p:extLst>
      <p:ext uri="{BB962C8B-B14F-4D97-AF65-F5344CB8AC3E}">
        <p14:creationId xmlns:p14="http://schemas.microsoft.com/office/powerpoint/2010/main" val="1352332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Jen jsem chtěla demonstrovat/upozornit na skutečnost,</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že už obecně by se mohlo předpokládat, že </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SAN je striktně inervován přes tzv. ARGP, neboli horní GP, umístěné na horním septu a naopak AVN je strikně inervován přes tzv. PMLGP, případně SLGP (dolní gaglia), a při případné cílené denervaci pouze jedné oblasti (SAN nebo AVN) se lze zaměřit pouze na příslušná GP.</a:t>
            </a: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Opakovaně jsme viděli efekt na denervaci AV uzlu, někdy i stoprocentní (hodnoceno pomocí HFS) po modifikaci pouze ARGP, tzn. že zde procházejí i silné konexe k AV uzlu. </a:t>
            </a: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Přesto se většinou podaří dosáhnout AV denervace až po modifikaci PMLGP, kde je masivní vliv na AV uzel.</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Nicméně vynechání modifikace septální oblasti (ARGP) může vést k tomu, že denervace dolních GP nebude mít dostatečný efekt. </a:t>
            </a: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Preferenčně to tak pravděpodobně je, ale nervová síť </a:t>
            </a:r>
          </a:p>
          <a:p>
            <a:pPr>
              <a:lnSpc>
                <a:spcPct val="107000"/>
              </a:lnSpc>
              <a:spcAft>
                <a:spcPts val="800"/>
              </a:spcAft>
            </a:pPr>
            <a:endPar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se při cílené denervaci SA uzlu předpokládá dostačující efekt</a:t>
            </a:r>
            <a:endPar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Principelně</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37</a:t>
            </a:fld>
            <a:endParaRPr lang="cs-CZ"/>
          </a:p>
        </p:txBody>
      </p:sp>
    </p:spTree>
    <p:extLst>
      <p:ext uri="{BB962C8B-B14F-4D97-AF65-F5344CB8AC3E}">
        <p14:creationId xmlns:p14="http://schemas.microsoft.com/office/powerpoint/2010/main" val="4012784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Oproti tomu, z našich dosavadních zkušeností se zdá, že v</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opačném případě ta obousměrná nodální propojení nejsou tak markantní.</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Tedy, při modifikaci SAN stačí pouze ablace ARGP, aby by efekt finální. </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Nezaznamenali jsme, že by na denervaci SAN měla vliv ablace v dolních pasážích nebo oblast SLGP. </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Ať už že by po denervace PMLGP došlo i k částečné denervaci SAN (HFS) nebo že by se z důvodů vynechání ablace PMLGP nebo že by se podařilo denervovat SAN až po jejich modifikaci.</a:t>
            </a: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38</a:t>
            </a:fld>
            <a:endParaRPr lang="cs-CZ"/>
          </a:p>
        </p:txBody>
      </p:sp>
    </p:spTree>
    <p:extLst>
      <p:ext uri="{BB962C8B-B14F-4D97-AF65-F5344CB8AC3E}">
        <p14:creationId xmlns:p14="http://schemas.microsoft.com/office/powerpoint/2010/main" val="2514082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smtClean="0">
                <a:effectLst/>
                <a:latin typeface="Calibri" panose="020F0502020204030204" pitchFamily="34" charset="0"/>
                <a:ea typeface="Times New Roman" panose="02020603050405020304" pitchFamily="18" charset="0"/>
                <a:cs typeface="Times New Roman" panose="02020603050405020304" pitchFamily="18" charset="0"/>
              </a:rPr>
              <a:t>To</a:t>
            </a:r>
            <a:r>
              <a:rPr lang="cs-CZ"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lik za mě malá ukázka práce z naší klinické praxe.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Kardioneuroablace je pořád zatím v podstatě ještě pořád nová metoda pro léčby synkopy, ikdyž už o ní začíná být silnější povědomí a postupně se začíná provádět čím dál na více pracovištích.</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baseline="0" dirty="0" smtClean="0">
                <a:effectLst/>
                <a:latin typeface="Calibri" panose="020F0502020204030204" pitchFamily="34" charset="0"/>
                <a:ea typeface="Times New Roman" panose="02020603050405020304" pitchFamily="18" charset="0"/>
                <a:cs typeface="Times New Roman" panose="02020603050405020304" pitchFamily="18" charset="0"/>
              </a:rPr>
              <a:t>Odborná literatura postupně přibývá, ale dosavadních dat je v současnosti pořád málo.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i="1" baseline="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i="1" baseline="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 amerických i evrpoských guidelines není evidována jako doporučená lečba kardioinhibiční synkopy.     </a:t>
            </a:r>
            <a:endParaRPr lang="cs-CZ" sz="18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39</a:t>
            </a:fld>
            <a:endParaRPr lang="cs-CZ"/>
          </a:p>
        </p:txBody>
      </p:sp>
    </p:spTree>
    <p:extLst>
      <p:ext uri="{BB962C8B-B14F-4D97-AF65-F5344CB8AC3E}">
        <p14:creationId xmlns:p14="http://schemas.microsoft.com/office/powerpoint/2010/main" val="147951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1" dirty="0" smtClean="0"/>
              <a:t>Pregangliová vlákna parasympatiku vedou do srdce prostřednictvím X. hlavového</a:t>
            </a:r>
            <a:r>
              <a:rPr lang="cs-CZ" sz="1800" b="1" baseline="0" dirty="0" smtClean="0"/>
              <a:t> </a:t>
            </a:r>
            <a:r>
              <a:rPr lang="en-US" sz="1800" b="1" dirty="0" smtClean="0"/>
              <a:t>(</a:t>
            </a:r>
            <a:r>
              <a:rPr lang="en-US" sz="1800" b="1" dirty="0" err="1" smtClean="0"/>
              <a:t>vagov</a:t>
            </a:r>
            <a:r>
              <a:rPr lang="cs-CZ" sz="1800" b="1" dirty="0" smtClean="0"/>
              <a:t>ého)</a:t>
            </a:r>
            <a:r>
              <a:rPr lang="cs-CZ" sz="1800" b="1" baseline="0" dirty="0" smtClean="0"/>
              <a:t> nervu.</a:t>
            </a:r>
            <a:r>
              <a:rPr lang="cs-CZ" sz="1800" b="1" dirty="0" smtClean="0"/>
              <a:t> </a:t>
            </a:r>
          </a:p>
          <a:p>
            <a:pPr>
              <a:lnSpc>
                <a:spcPct val="80000"/>
              </a:lnSpc>
            </a:pPr>
            <a:r>
              <a:rPr lang="cs-CZ" sz="1800" b="1" dirty="0" smtClean="0"/>
              <a:t>S</a:t>
            </a:r>
            <a:r>
              <a:rPr lang="en-US" sz="1800" b="1" dirty="0" err="1" smtClean="0"/>
              <a:t>tandartni</a:t>
            </a:r>
            <a:r>
              <a:rPr lang="en-US" sz="1800" b="1" dirty="0" smtClean="0"/>
              <a:t> </a:t>
            </a:r>
            <a:r>
              <a:rPr lang="en-US" sz="1800" b="1" dirty="0" err="1" smtClean="0"/>
              <a:t>loka</a:t>
            </a:r>
            <a:r>
              <a:rPr lang="cs-CZ" sz="1800" b="1" dirty="0" smtClean="0"/>
              <a:t>lizace</a:t>
            </a:r>
            <a:r>
              <a:rPr lang="en-US" sz="1800" b="1" dirty="0" smtClean="0"/>
              <a:t> </a:t>
            </a:r>
            <a:r>
              <a:rPr lang="en-US" sz="1800" b="1" dirty="0" err="1" smtClean="0"/>
              <a:t>hlavnich</a:t>
            </a:r>
            <a:r>
              <a:rPr lang="en-US" sz="1800" b="1" dirty="0" smtClean="0"/>
              <a:t> </a:t>
            </a:r>
            <a:r>
              <a:rPr lang="en-US" sz="1800" b="1" dirty="0" err="1" smtClean="0"/>
              <a:t>gangliov</a:t>
            </a:r>
            <a:r>
              <a:rPr lang="cs-CZ" sz="1800" b="1" dirty="0" smtClean="0"/>
              <a:t>ý</a:t>
            </a:r>
            <a:r>
              <a:rPr lang="en-US" sz="1800" b="1" dirty="0" err="1" smtClean="0"/>
              <a:t>ch</a:t>
            </a:r>
            <a:r>
              <a:rPr lang="en-US" sz="1800" b="1" dirty="0" smtClean="0"/>
              <a:t> </a:t>
            </a:r>
            <a:r>
              <a:rPr lang="en-US" sz="1800" b="1" dirty="0" err="1" smtClean="0"/>
              <a:t>plex</a:t>
            </a:r>
            <a:r>
              <a:rPr lang="cs-CZ" sz="1800" b="1" dirty="0" smtClean="0"/>
              <a:t>ů</a:t>
            </a:r>
            <a:r>
              <a:rPr lang="en-US" sz="1800" b="1" dirty="0" smtClean="0"/>
              <a:t> v </a:t>
            </a:r>
            <a:r>
              <a:rPr lang="cs-CZ" sz="1800" b="1" dirty="0" smtClean="0"/>
              <a:t>síňo</a:t>
            </a:r>
            <a:r>
              <a:rPr lang="en-US" sz="1800" b="1" dirty="0" smtClean="0"/>
              <a:t>v</a:t>
            </a:r>
            <a:r>
              <a:rPr lang="cs-CZ" sz="1800" b="1" dirty="0" smtClean="0"/>
              <a:t>ý</a:t>
            </a:r>
            <a:r>
              <a:rPr lang="en-US" sz="1800" b="1" dirty="0" err="1" smtClean="0"/>
              <a:t>ch</a:t>
            </a:r>
            <a:r>
              <a:rPr lang="en-US" sz="1800" b="1" dirty="0" smtClean="0"/>
              <a:t> odd</a:t>
            </a:r>
            <a:r>
              <a:rPr lang="cs-CZ" sz="1800" b="1" dirty="0" smtClean="0"/>
              <a:t>í</a:t>
            </a:r>
            <a:r>
              <a:rPr lang="en-US" sz="1800" b="1" dirty="0" err="1" smtClean="0"/>
              <a:t>lech</a:t>
            </a:r>
            <a:r>
              <a:rPr lang="en-US" sz="1800" b="1" dirty="0" smtClean="0"/>
              <a:t> </a:t>
            </a:r>
            <a:r>
              <a:rPr lang="cs-CZ" sz="1800" b="1" dirty="0" smtClean="0"/>
              <a:t>se</a:t>
            </a:r>
            <a:r>
              <a:rPr lang="en-US" sz="1800" b="1" dirty="0" smtClean="0"/>
              <a:t> </a:t>
            </a:r>
            <a:r>
              <a:rPr lang="en-US" sz="1800" b="1" dirty="0" err="1" smtClean="0"/>
              <a:t>anatomicky</a:t>
            </a:r>
            <a:r>
              <a:rPr lang="cs-CZ" sz="1800" b="1" dirty="0" smtClean="0"/>
              <a:t> váže</a:t>
            </a:r>
            <a:r>
              <a:rPr lang="cs-CZ" sz="1800" b="1" baseline="0" dirty="0" smtClean="0"/>
              <a:t> na </a:t>
            </a:r>
            <a:r>
              <a:rPr lang="cs-CZ" sz="1800" b="1" dirty="0" smtClean="0"/>
              <a:t>oblasti velkých cév a plicních žil.</a:t>
            </a:r>
            <a:r>
              <a:rPr lang="cs-CZ" sz="1800"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smtClean="0"/>
          </a:p>
          <a:p>
            <a:pPr>
              <a:lnSpc>
                <a:spcPct val="90000"/>
              </a:lnSpc>
            </a:pPr>
            <a:r>
              <a:rPr lang="cs-CZ" sz="1800" b="1" dirty="0" smtClean="0"/>
              <a:t>Nacházejí</a:t>
            </a:r>
            <a:r>
              <a:rPr lang="cs-CZ" sz="1800" b="1" baseline="0" dirty="0" smtClean="0"/>
              <a:t> se </a:t>
            </a:r>
            <a:r>
              <a:rPr lang="cs-CZ" sz="1800" b="1" dirty="0" smtClean="0"/>
              <a:t>převážně v oblasti </a:t>
            </a:r>
            <a:r>
              <a:rPr lang="en-US" sz="1800" b="1" dirty="0" err="1" smtClean="0"/>
              <a:t>epikardu</a:t>
            </a:r>
            <a:r>
              <a:rPr lang="en-US" sz="1800" b="1" dirty="0" smtClean="0"/>
              <a:t>,</a:t>
            </a:r>
            <a:r>
              <a:rPr lang="cs-CZ" sz="1800" b="1" dirty="0" smtClean="0"/>
              <a:t> </a:t>
            </a:r>
            <a:r>
              <a:rPr lang="en-US" sz="1800" b="1" dirty="0" smtClean="0"/>
              <a:t>ale </a:t>
            </a:r>
            <a:r>
              <a:rPr lang="cs-CZ" sz="1800" b="1" dirty="0" smtClean="0"/>
              <a:t>prostupují</a:t>
            </a:r>
            <a:r>
              <a:rPr lang="en-US" sz="1800" b="1" dirty="0" smtClean="0"/>
              <a:t> </a:t>
            </a:r>
            <a:r>
              <a:rPr lang="en-US" sz="1800" b="1" dirty="0" err="1" smtClean="0"/>
              <a:t>i</a:t>
            </a:r>
            <a:r>
              <a:rPr lang="en-US" sz="1800" b="1" dirty="0" smtClean="0"/>
              <a:t> do </a:t>
            </a:r>
            <a:r>
              <a:rPr lang="cs-CZ" sz="1800" b="1" dirty="0" smtClean="0"/>
              <a:t>myokard. a</a:t>
            </a:r>
            <a:r>
              <a:rPr lang="cs-CZ" sz="1800" b="1" baseline="0" dirty="0" smtClean="0"/>
              <a:t>  </a:t>
            </a:r>
            <a:r>
              <a:rPr lang="en-US" sz="1800" b="1" dirty="0" smtClean="0"/>
              <a:t>endo</a:t>
            </a:r>
            <a:r>
              <a:rPr lang="cs-CZ" sz="1800" b="1" dirty="0" smtClean="0"/>
              <a:t>k</a:t>
            </a:r>
            <a:r>
              <a:rPr lang="en-US" sz="1800" b="1" dirty="0" err="1" smtClean="0"/>
              <a:t>ard</a:t>
            </a:r>
            <a:r>
              <a:rPr lang="cs-CZ" sz="1800" b="1" dirty="0" smtClean="0"/>
              <a:t>ní</a:t>
            </a:r>
            <a:r>
              <a:rPr lang="cs-CZ" sz="1800" b="1" baseline="0" dirty="0" smtClean="0"/>
              <a:t> svaloviny.</a:t>
            </a:r>
            <a:endParaRPr lang="en-US" sz="1200" b="1" dirty="0" smtClean="0"/>
          </a:p>
          <a:p>
            <a:pPr marL="0" marR="0" lvl="0" indent="0" algn="l" defTabSz="914400" rtl="0" eaLnBrk="1" fontAlgn="auto" latinLnBrk="0" hangingPunct="1">
              <a:lnSpc>
                <a:spcPct val="90000"/>
              </a:lnSpc>
              <a:spcBef>
                <a:spcPts val="0"/>
              </a:spcBef>
              <a:spcAft>
                <a:spcPts val="0"/>
              </a:spcAft>
              <a:buClrTx/>
              <a:buSzTx/>
              <a:buFontTx/>
              <a:buNone/>
              <a:tabLst/>
              <a:defRPr/>
            </a:pPr>
            <a:r>
              <a:rPr lang="cs-CZ" sz="1200" b="1" dirty="0" smtClean="0"/>
              <a:t>U</a:t>
            </a:r>
            <a:r>
              <a:rPr lang="en-US" sz="1200" b="1" dirty="0" smtClean="0"/>
              <a:t> </a:t>
            </a:r>
            <a:r>
              <a:rPr lang="en-US" sz="1200" b="1" dirty="0" err="1" smtClean="0"/>
              <a:t>ka</a:t>
            </a:r>
            <a:r>
              <a:rPr lang="cs-CZ" sz="1200" b="1" dirty="0" smtClean="0"/>
              <a:t>ž</a:t>
            </a:r>
            <a:r>
              <a:rPr lang="en-US" sz="1200" b="1" dirty="0" smtClean="0"/>
              <a:t>d</a:t>
            </a:r>
            <a:r>
              <a:rPr lang="cs-CZ" sz="1200" b="1" dirty="0" smtClean="0"/>
              <a:t>é</a:t>
            </a:r>
            <a:r>
              <a:rPr lang="en-US" sz="1200" b="1" dirty="0" smtClean="0"/>
              <a:t>ho </a:t>
            </a:r>
            <a:r>
              <a:rPr lang="cs-CZ" sz="1200" b="1" dirty="0" smtClean="0"/>
              <a:t>z</a:t>
            </a:r>
            <a:r>
              <a:rPr lang="cs-CZ" sz="1200" b="1" baseline="0" dirty="0" smtClean="0"/>
              <a:t> nás</a:t>
            </a:r>
            <a:r>
              <a:rPr lang="en-US" sz="1200" b="1" dirty="0" smtClean="0"/>
              <a:t> je p</a:t>
            </a:r>
            <a:r>
              <a:rPr lang="cs-CZ" sz="1200" b="1" dirty="0" smtClean="0"/>
              <a:t>ří</a:t>
            </a:r>
            <a:r>
              <a:rPr lang="en-US" sz="1200" b="1" dirty="0" err="1" smtClean="0"/>
              <a:t>tomna</a:t>
            </a:r>
            <a:r>
              <a:rPr lang="en-US" sz="1200" b="1" dirty="0" smtClean="0"/>
              <a:t> </a:t>
            </a:r>
            <a:r>
              <a:rPr lang="en-US" sz="1200" b="1" dirty="0" err="1" smtClean="0"/>
              <a:t>ur</a:t>
            </a:r>
            <a:r>
              <a:rPr lang="cs-CZ" sz="1200" b="1" dirty="0" smtClean="0"/>
              <a:t>č</a:t>
            </a:r>
            <a:r>
              <a:rPr lang="en-US" sz="1200" b="1" dirty="0" smtClean="0"/>
              <a:t>it</a:t>
            </a:r>
            <a:r>
              <a:rPr lang="cs-CZ" sz="1200" b="1" dirty="0" smtClean="0"/>
              <a:t>á</a:t>
            </a:r>
            <a:r>
              <a:rPr lang="en-US" sz="1200" b="1" dirty="0" smtClean="0"/>
              <a:t> </a:t>
            </a:r>
            <a:r>
              <a:rPr lang="en-US" sz="1200" b="1" dirty="0" err="1" smtClean="0"/>
              <a:t>ana</a:t>
            </a:r>
            <a:r>
              <a:rPr lang="cs-CZ" sz="1200" b="1" dirty="0" smtClean="0"/>
              <a:t>to</a:t>
            </a:r>
            <a:r>
              <a:rPr lang="en-US" sz="1200" b="1" dirty="0" err="1" smtClean="0"/>
              <a:t>micka</a:t>
            </a:r>
            <a:r>
              <a:rPr lang="en-US" sz="1200" b="1" dirty="0" smtClean="0"/>
              <a:t> m</a:t>
            </a:r>
            <a:r>
              <a:rPr lang="cs-CZ" sz="1200" b="1" dirty="0" smtClean="0"/>
              <a:t>í</a:t>
            </a:r>
            <a:r>
              <a:rPr lang="en-US" sz="1200" b="1" dirty="0" err="1" smtClean="0"/>
              <a:t>ra</a:t>
            </a:r>
            <a:r>
              <a:rPr lang="en-US" sz="1200" b="1" dirty="0" smtClean="0"/>
              <a:t> variability</a:t>
            </a:r>
            <a:r>
              <a:rPr lang="cs-CZ" sz="1200" b="1" dirty="0" smtClean="0"/>
              <a:t>.</a:t>
            </a:r>
            <a:r>
              <a:rPr lang="en-US" sz="1200" b="1" dirty="0" smtClean="0"/>
              <a:t> </a:t>
            </a:r>
            <a:endParaRPr lang="cs-CZ" sz="1200" b="1" dirty="0" smtClean="0"/>
          </a:p>
          <a:p>
            <a:pPr>
              <a:lnSpc>
                <a:spcPct val="90000"/>
              </a:lnSpc>
            </a:pPr>
            <a:endParaRPr lang="cs-CZ" sz="1200" b="0" dirty="0" smtClean="0"/>
          </a:p>
          <a:p>
            <a:pPr>
              <a:lnSpc>
                <a:spcPct val="90000"/>
              </a:lnSpc>
            </a:pPr>
            <a:endParaRPr lang="cs-CZ" sz="1200" b="0" dirty="0" smtClean="0"/>
          </a:p>
          <a:p>
            <a:pPr>
              <a:lnSpc>
                <a:spcPct val="90000"/>
              </a:lnSpc>
            </a:pPr>
            <a:endParaRPr lang="cs-CZ" sz="1200" b="0" dirty="0" smtClean="0"/>
          </a:p>
          <a:p>
            <a:pPr>
              <a:lnSpc>
                <a:spcPct val="90000"/>
              </a:lnSpc>
            </a:pPr>
            <a:r>
              <a:rPr lang="en-US" sz="1200" b="0" i="1" dirty="0" smtClean="0"/>
              <a:t>To n</a:t>
            </a:r>
            <a:r>
              <a:rPr lang="cs-CZ" sz="1200" b="0" i="1" dirty="0" smtClean="0"/>
              <a:t>á</a:t>
            </a:r>
            <a:r>
              <a:rPr lang="en-US" sz="1200" b="0" i="1" dirty="0" smtClean="0"/>
              <a:t>m </a:t>
            </a:r>
            <a:r>
              <a:rPr lang="en-US" sz="1200" b="0" i="1" dirty="0" err="1" smtClean="0"/>
              <a:t>umo</a:t>
            </a:r>
            <a:r>
              <a:rPr lang="cs-CZ" sz="1200" b="0" i="1" dirty="0" smtClean="0"/>
              <a:t>žň</a:t>
            </a:r>
            <a:r>
              <a:rPr lang="en-US" sz="1200" b="0" i="1" dirty="0" err="1" smtClean="0"/>
              <a:t>uje</a:t>
            </a:r>
            <a:r>
              <a:rPr lang="en-US" sz="1200" b="0" i="1" dirty="0" smtClean="0"/>
              <a:t> </a:t>
            </a:r>
            <a:r>
              <a:rPr lang="en-US" sz="1200" b="0" i="1" dirty="0" err="1" smtClean="0"/>
              <a:t>ovlivnit</a:t>
            </a:r>
            <a:r>
              <a:rPr lang="en-US" sz="1200" b="0" i="1" dirty="0" smtClean="0"/>
              <a:t> </a:t>
            </a:r>
            <a:r>
              <a:rPr lang="cs-CZ" sz="1200" b="0" i="1" dirty="0" smtClean="0"/>
              <a:t>č</a:t>
            </a:r>
            <a:r>
              <a:rPr lang="en-US" sz="1200" b="0" i="1" dirty="0" err="1" smtClean="0"/>
              <a:t>innost</a:t>
            </a:r>
            <a:r>
              <a:rPr lang="en-US" sz="1200" b="0" i="1" dirty="0" smtClean="0"/>
              <a:t> </a:t>
            </a:r>
            <a:r>
              <a:rPr lang="en-US" sz="1200" b="0" i="1" dirty="0" err="1" smtClean="0"/>
              <a:t>parasympatiku</a:t>
            </a:r>
            <a:r>
              <a:rPr lang="en-US" sz="1200" b="0" i="1" dirty="0" smtClean="0"/>
              <a:t> prost</a:t>
            </a:r>
            <a:r>
              <a:rPr lang="cs-CZ" sz="1200" b="0" i="1" dirty="0" smtClean="0"/>
              <a:t>ř</a:t>
            </a:r>
            <a:r>
              <a:rPr lang="en-US" sz="1200" b="0" i="1" dirty="0" err="1" smtClean="0"/>
              <a:t>ednictv</a:t>
            </a:r>
            <a:r>
              <a:rPr lang="cs-CZ" sz="1200" b="0" i="1" dirty="0" smtClean="0"/>
              <a:t>í</a:t>
            </a:r>
            <a:r>
              <a:rPr lang="en-US" sz="1200" b="0" i="1" dirty="0" smtClean="0"/>
              <a:t>m </a:t>
            </a:r>
            <a:r>
              <a:rPr lang="en-US" sz="1200" b="0" i="1" dirty="0" err="1" smtClean="0"/>
              <a:t>radiofrekven</a:t>
            </a:r>
            <a:r>
              <a:rPr lang="cs-CZ" sz="1200" b="0" i="1" dirty="0" smtClean="0"/>
              <a:t>č</a:t>
            </a:r>
            <a:r>
              <a:rPr lang="en-US" sz="1200" b="0" i="1" dirty="0" smtClean="0"/>
              <a:t>n</a:t>
            </a:r>
            <a:r>
              <a:rPr lang="cs-CZ" sz="1200" b="0" i="1" dirty="0" smtClean="0"/>
              <a:t>í</a:t>
            </a:r>
            <a:r>
              <a:rPr lang="en-US" sz="1200" b="0" i="1" dirty="0" smtClean="0"/>
              <a:t> </a:t>
            </a:r>
            <a:r>
              <a:rPr lang="en-US" sz="1200" b="0" i="1" dirty="0" err="1" smtClean="0"/>
              <a:t>ablace</a:t>
            </a:r>
            <a:r>
              <a:rPr lang="en-US" sz="1200" b="0" i="1" dirty="0" smtClean="0"/>
              <a:t> </a:t>
            </a:r>
            <a:r>
              <a:rPr lang="en-US" sz="1200" b="0" i="1" dirty="0" err="1" smtClean="0"/>
              <a:t>srdce</a:t>
            </a:r>
            <a:r>
              <a:rPr lang="en-US" sz="1200" b="0" i="1" dirty="0" smtClean="0"/>
              <a:t>.</a:t>
            </a:r>
            <a:endParaRPr lang="cs-CZ" sz="1200" b="0" i="1" dirty="0" smtClean="0"/>
          </a:p>
          <a:p>
            <a:pPr>
              <a:lnSpc>
                <a:spcPct val="90000"/>
              </a:lnSpc>
            </a:pPr>
            <a:r>
              <a:rPr lang="en-US" sz="1200" b="0" i="1" dirty="0" err="1" smtClean="0"/>
              <a:t>Zat</a:t>
            </a:r>
            <a:r>
              <a:rPr lang="cs-CZ" sz="1200" b="0" i="1" dirty="0" smtClean="0"/>
              <a:t>í</a:t>
            </a:r>
            <a:r>
              <a:rPr lang="en-US" sz="1200" b="0" i="1" dirty="0" err="1" smtClean="0"/>
              <a:t>mco</a:t>
            </a:r>
            <a:r>
              <a:rPr lang="en-US" sz="1200" b="0" i="1" dirty="0" smtClean="0"/>
              <a:t> </a:t>
            </a:r>
            <a:r>
              <a:rPr lang="en-US" sz="1200" b="0" i="1" dirty="0" err="1" smtClean="0"/>
              <a:t>axony</a:t>
            </a:r>
            <a:r>
              <a:rPr lang="en-US" sz="1200" b="0" i="1" dirty="0" smtClean="0"/>
              <a:t> neuron</a:t>
            </a:r>
            <a:r>
              <a:rPr lang="cs-CZ" sz="1200" b="0" i="1" dirty="0" smtClean="0"/>
              <a:t>ů</a:t>
            </a:r>
            <a:r>
              <a:rPr lang="en-US" sz="1200" b="0" i="1" dirty="0" smtClean="0"/>
              <a:t> </a:t>
            </a:r>
            <a:r>
              <a:rPr lang="en-US" sz="1200" b="0" i="1" dirty="0" err="1" smtClean="0"/>
              <a:t>maj</a:t>
            </a:r>
            <a:r>
              <a:rPr lang="cs-CZ" sz="1200" b="0" i="1" dirty="0" smtClean="0"/>
              <a:t>í</a:t>
            </a:r>
            <a:r>
              <a:rPr lang="en-US" sz="1200" b="0" i="1" dirty="0" smtClean="0"/>
              <a:t> </a:t>
            </a:r>
            <a:r>
              <a:rPr lang="en-US" sz="1200" b="0" i="1" dirty="0" err="1" smtClean="0"/>
              <a:t>vysokou</a:t>
            </a:r>
            <a:r>
              <a:rPr lang="en-US" sz="1200" b="0" i="1" dirty="0" smtClean="0"/>
              <a:t> </a:t>
            </a:r>
            <a:r>
              <a:rPr lang="en-US" sz="1200" b="0" i="1" dirty="0" err="1" smtClean="0"/>
              <a:t>regenera</a:t>
            </a:r>
            <a:r>
              <a:rPr lang="cs-CZ" sz="1200" b="0" i="1" dirty="0" smtClean="0"/>
              <a:t>č</a:t>
            </a:r>
            <a:r>
              <a:rPr lang="en-US" sz="1200" b="0" i="1" dirty="0" smtClean="0"/>
              <a:t>n</a:t>
            </a:r>
            <a:r>
              <a:rPr lang="cs-CZ" sz="1200" b="0" i="1" dirty="0" smtClean="0"/>
              <a:t>í</a:t>
            </a:r>
            <a:r>
              <a:rPr lang="en-US" sz="1200" b="0" i="1" dirty="0" smtClean="0"/>
              <a:t> </a:t>
            </a:r>
            <a:r>
              <a:rPr lang="en-US" sz="1200" b="0" i="1" dirty="0" err="1" smtClean="0"/>
              <a:t>schopno</a:t>
            </a:r>
            <a:r>
              <a:rPr lang="cs-CZ" sz="1200" b="0" i="1" dirty="0" smtClean="0"/>
              <a:t>s</a:t>
            </a:r>
            <a:r>
              <a:rPr lang="en-US" sz="1200" b="0" i="1" dirty="0" smtClean="0"/>
              <a:t>t, t</a:t>
            </a:r>
            <a:r>
              <a:rPr lang="cs-CZ" sz="1200" b="0" i="1" dirty="0" smtClean="0"/>
              <a:t>ě</a:t>
            </a:r>
            <a:r>
              <a:rPr lang="en-US" sz="1200" b="0" i="1" dirty="0" smtClean="0"/>
              <a:t>la neuron</a:t>
            </a:r>
            <a:r>
              <a:rPr lang="cs-CZ" sz="1200" b="0" i="1" dirty="0" smtClean="0"/>
              <a:t>ů</a:t>
            </a:r>
            <a:r>
              <a:rPr lang="en-US" sz="1200" b="0" i="1" dirty="0" smtClean="0"/>
              <a:t> </a:t>
            </a:r>
            <a:r>
              <a:rPr lang="en-US" sz="1200" b="0" i="1" dirty="0" err="1" smtClean="0"/>
              <a:t>tuto</a:t>
            </a:r>
            <a:r>
              <a:rPr lang="en-US" sz="1200" b="0" i="1" dirty="0" smtClean="0"/>
              <a:t> </a:t>
            </a:r>
            <a:r>
              <a:rPr lang="en-US" sz="1200" b="0" i="1" dirty="0" err="1" smtClean="0"/>
              <a:t>regenera</a:t>
            </a:r>
            <a:r>
              <a:rPr lang="cs-CZ" sz="1200" b="0" i="1" dirty="0" smtClean="0"/>
              <a:t>č</a:t>
            </a:r>
            <a:r>
              <a:rPr lang="en-US" sz="1200" b="0" i="1" dirty="0" smtClean="0"/>
              <a:t>n</a:t>
            </a:r>
            <a:r>
              <a:rPr lang="cs-CZ" sz="1200" b="0" i="1" dirty="0" smtClean="0"/>
              <a:t>í</a:t>
            </a:r>
            <a:r>
              <a:rPr lang="en-US" sz="1200" b="0" i="1" dirty="0" smtClean="0"/>
              <a:t> </a:t>
            </a:r>
            <a:r>
              <a:rPr lang="en-US" sz="1200" b="0" i="1" dirty="0" err="1" smtClean="0"/>
              <a:t>schopnost</a:t>
            </a:r>
            <a:r>
              <a:rPr lang="en-US" sz="1200" b="0" i="1" dirty="0" smtClean="0"/>
              <a:t> </a:t>
            </a:r>
            <a:r>
              <a:rPr lang="en-US" sz="1200" b="0" i="1" dirty="0" err="1" smtClean="0"/>
              <a:t>nemaj</a:t>
            </a:r>
            <a:r>
              <a:rPr lang="cs-CZ" sz="1200" b="0" i="1" dirty="0" smtClean="0"/>
              <a:t>í</a:t>
            </a:r>
            <a:r>
              <a:rPr lang="en-US" sz="1200" b="0" i="1" dirty="0" smtClean="0"/>
              <a:t> a </a:t>
            </a:r>
            <a:r>
              <a:rPr lang="cs-CZ" sz="1200" b="0" i="1" dirty="0" smtClean="0"/>
              <a:t>při</a:t>
            </a:r>
            <a:r>
              <a:rPr lang="cs-CZ" sz="1200" b="0" i="1" baseline="0" dirty="0" smtClean="0"/>
              <a:t> RFA </a:t>
            </a:r>
            <a:r>
              <a:rPr lang="en-US" sz="1200" b="0" i="1" dirty="0" err="1" smtClean="0"/>
              <a:t>dochaz</a:t>
            </a:r>
            <a:r>
              <a:rPr lang="cs-CZ" sz="1200" b="0" i="1" dirty="0" smtClean="0"/>
              <a:t>í</a:t>
            </a:r>
            <a:r>
              <a:rPr lang="en-US" sz="1200" b="0" i="1" dirty="0" smtClean="0"/>
              <a:t> k </a:t>
            </a:r>
            <a:r>
              <a:rPr lang="cs-CZ" sz="1200" b="0" i="1" dirty="0" smtClean="0"/>
              <a:t>jejich </a:t>
            </a:r>
            <a:r>
              <a:rPr lang="en-US" sz="1200" b="0" i="1" dirty="0" err="1" smtClean="0"/>
              <a:t>trval</a:t>
            </a:r>
            <a:r>
              <a:rPr lang="cs-CZ" sz="1200" b="0" i="1" dirty="0" smtClean="0"/>
              <a:t>é</a:t>
            </a:r>
            <a:r>
              <a:rPr lang="en-US" sz="1200" b="0" i="1" dirty="0" smtClean="0"/>
              <a:t>mu</a:t>
            </a:r>
            <a:r>
              <a:rPr lang="cs-CZ" sz="1200" b="0" i="1" dirty="0" smtClean="0"/>
              <a:t> (dlouhodobému)</a:t>
            </a:r>
            <a:r>
              <a:rPr lang="en-US" sz="1200" b="0" i="1" dirty="0" smtClean="0"/>
              <a:t> </a:t>
            </a:r>
            <a:r>
              <a:rPr lang="en-US" sz="1200" b="0" i="1" dirty="0" err="1" smtClean="0"/>
              <a:t>po</a:t>
            </a:r>
            <a:r>
              <a:rPr lang="cs-CZ" sz="1200" b="0" i="1" dirty="0" smtClean="0"/>
              <a:t>š</a:t>
            </a:r>
            <a:r>
              <a:rPr lang="en-US" sz="1200" b="0" i="1" dirty="0" err="1" smtClean="0"/>
              <a:t>kozen</a:t>
            </a:r>
            <a:r>
              <a:rPr lang="cs-CZ" sz="1200" b="0" i="1" dirty="0" smtClean="0"/>
              <a:t>í</a:t>
            </a:r>
            <a:r>
              <a:rPr lang="en-US" sz="1200" b="0" i="1" dirty="0" smtClean="0"/>
              <a:t>. </a:t>
            </a:r>
            <a:endParaRPr lang="cs-CZ" sz="1200" b="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t>Gangli</a:t>
            </a:r>
            <a:r>
              <a:rPr lang="cs-CZ" sz="1800" b="1" i="1" dirty="0" smtClean="0"/>
              <a:t>ové</a:t>
            </a:r>
            <a:r>
              <a:rPr lang="cs-CZ" sz="1800" b="1" i="1" baseline="0" dirty="0" smtClean="0"/>
              <a:t> plexy:</a:t>
            </a:r>
            <a:r>
              <a:rPr lang="en-US" sz="1800" b="1" i="1" dirty="0" smtClean="0"/>
              <a:t> </a:t>
            </a:r>
            <a:r>
              <a:rPr lang="en-US" sz="1800" b="0" i="1" dirty="0" err="1" smtClean="0"/>
              <a:t>jsou</a:t>
            </a:r>
            <a:r>
              <a:rPr lang="en-US" sz="1800" b="0" i="1" dirty="0" smtClean="0"/>
              <a:t> </a:t>
            </a:r>
            <a:r>
              <a:rPr lang="en-US" sz="1800" b="0" i="1" dirty="0" err="1" smtClean="0"/>
              <a:t>st</a:t>
            </a:r>
            <a:r>
              <a:rPr lang="cs-CZ" sz="1800" b="0" i="1" dirty="0" smtClean="0"/>
              <a:t>r</a:t>
            </a:r>
            <a:r>
              <a:rPr lang="en-US" sz="1800" b="0" i="1" dirty="0" err="1" smtClean="0"/>
              <a:t>uktury</a:t>
            </a:r>
            <a:r>
              <a:rPr lang="en-US" sz="1800" b="0" i="1" dirty="0" smtClean="0"/>
              <a:t> s </a:t>
            </a:r>
            <a:r>
              <a:rPr lang="en-US" sz="1800" b="0" i="1" dirty="0" err="1" smtClean="0"/>
              <a:t>vysokou</a:t>
            </a:r>
            <a:r>
              <a:rPr lang="en-US" sz="1800" b="0" i="1" dirty="0" smtClean="0"/>
              <a:t> </a:t>
            </a:r>
            <a:r>
              <a:rPr lang="en-US" sz="1800" b="0" i="1" dirty="0" err="1" smtClean="0"/>
              <a:t>koncentrac</a:t>
            </a:r>
            <a:r>
              <a:rPr lang="cs-CZ" sz="1800" b="0" i="1" dirty="0" smtClean="0"/>
              <a:t>í</a:t>
            </a:r>
            <a:r>
              <a:rPr lang="en-US" sz="1800" b="0" i="1" dirty="0" smtClean="0"/>
              <a:t> </a:t>
            </a:r>
            <a:r>
              <a:rPr lang="en-US" sz="1800" b="0" i="1" dirty="0" err="1" smtClean="0"/>
              <a:t>nervov</a:t>
            </a:r>
            <a:r>
              <a:rPr lang="cs-CZ" sz="1800" b="0" i="1" dirty="0" smtClean="0"/>
              <a:t>ý</a:t>
            </a:r>
            <a:r>
              <a:rPr lang="en-US" sz="1800" b="0" i="1" dirty="0" err="1" smtClean="0"/>
              <a:t>ch</a:t>
            </a:r>
            <a:r>
              <a:rPr lang="en-US" sz="1800" b="0" i="1" dirty="0" smtClean="0"/>
              <a:t> bun</a:t>
            </a:r>
            <a:r>
              <a:rPr lang="cs-CZ" sz="1800" b="0" i="1" dirty="0" smtClean="0"/>
              <a:t>ě</a:t>
            </a:r>
            <a:r>
              <a:rPr lang="en-US" sz="1800" b="0" i="1" dirty="0" smtClean="0"/>
              <a:t>k (</a:t>
            </a:r>
            <a:r>
              <a:rPr lang="cs-CZ" sz="1800" b="0" i="1" dirty="0" smtClean="0"/>
              <a:t> soma</a:t>
            </a:r>
            <a:r>
              <a:rPr lang="en-US" sz="1800" b="0" i="1" dirty="0" smtClean="0"/>
              <a:t> neuron</a:t>
            </a:r>
            <a:r>
              <a:rPr lang="cs-CZ" sz="1800" b="0" i="1" dirty="0" smtClean="0"/>
              <a:t>ů</a:t>
            </a:r>
            <a:r>
              <a:rPr lang="cs-CZ" sz="1800" b="0" i="1" baseline="0" dirty="0" smtClean="0"/>
              <a:t> X </a:t>
            </a:r>
            <a:r>
              <a:rPr lang="en-US" sz="1800" b="0" i="1" dirty="0" err="1" smtClean="0"/>
              <a:t>axony</a:t>
            </a:r>
            <a:r>
              <a:rPr lang="en-US" sz="1800" b="0" i="1" dirty="0" smtClean="0"/>
              <a:t>).</a:t>
            </a:r>
            <a:endParaRPr lang="cs-CZ" sz="1800" b="0" i="1" dirty="0" smtClean="0"/>
          </a:p>
          <a:p>
            <a:endParaRPr lang="en-GB" sz="1800" b="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4</a:t>
            </a:fld>
            <a:endParaRPr lang="cs-CZ"/>
          </a:p>
        </p:txBody>
      </p:sp>
    </p:spTree>
    <p:extLst>
      <p:ext uri="{BB962C8B-B14F-4D97-AF65-F5344CB8AC3E}">
        <p14:creationId xmlns:p14="http://schemas.microsoft.com/office/powerpoint/2010/main" val="82697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dirty="0" smtClean="0"/>
              <a:t>Náš standardní</a:t>
            </a:r>
            <a:r>
              <a:rPr lang="cs-CZ" sz="1800" b="0" baseline="0" dirty="0" smtClean="0"/>
              <a:t> postup při CNA: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b="0" dirty="0" smtClean="0"/>
              <a:t>Zavedení</a:t>
            </a:r>
            <a:r>
              <a:rPr lang="cs-CZ" sz="1800" b="0" baseline="0" dirty="0" smtClean="0"/>
              <a:t> katetrů do</a:t>
            </a:r>
            <a:r>
              <a:rPr lang="cs-CZ" sz="1800" b="0" dirty="0" smtClean="0"/>
              <a:t> praveho i leveho vagu. Do leveho vagu se dostava obtizneji, musí se projit přes levou subclavii do leve jugularni zily (metalický sheat, katetr, hydrofilní vodič, kontrast….)</a:t>
            </a:r>
          </a:p>
          <a:p>
            <a:r>
              <a:rPr lang="cs-CZ" sz="1800" b="0" dirty="0" smtClean="0"/>
              <a:t>Katetry se zavádí jugularni zilou k lebná bazi, blizko vystupu vagu z foramen jugulare.</a:t>
            </a:r>
          </a:p>
          <a:p>
            <a:endParaRPr lang="cs-CZ" sz="1800" b="0" dirty="0" smtClean="0"/>
          </a:p>
          <a:p>
            <a:r>
              <a:rPr lang="cs-CZ" sz="1800" b="0" dirty="0" smtClean="0"/>
              <a:t>Miru denervace paramypatiku během procedury lze vyhodnotit pomoci extrakardialni vysokofrekvenci vagalni stimuace. </a:t>
            </a:r>
          </a:p>
          <a:p>
            <a:r>
              <a:rPr lang="cs-CZ" sz="1800" b="0" dirty="0" smtClean="0"/>
              <a:t>Při vstupnim vyšetření tato stimulace zpravidla způsobí vybuzeni parasympatiku s naslednou okamžitou zástavou. </a:t>
            </a:r>
          </a:p>
          <a:p>
            <a:r>
              <a:rPr lang="cs-CZ" sz="1800" b="0" dirty="0" smtClean="0"/>
              <a:t>K ověření AVB používám síňovou stimulaci. Po kompletni denervaci ganglii je odpoved na stimulaci negativni.</a:t>
            </a:r>
          </a:p>
          <a:p>
            <a:pPr>
              <a:lnSpc>
                <a:spcPct val="107000"/>
              </a:lnSpc>
              <a:spcAft>
                <a:spcPts val="800"/>
              </a:spcAft>
            </a:pPr>
            <a:endParaRPr lang="cs-CZ" sz="1800" b="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200" b="0" i="1" kern="1200" dirty="0" smtClean="0">
              <a:solidFill>
                <a:schemeClr val="tx1"/>
              </a:solidFill>
              <a:effectLst/>
              <a:latin typeface="+mn-lt"/>
              <a:ea typeface="+mn-ea"/>
              <a:cs typeface="+mn-cs"/>
            </a:endParaRPr>
          </a:p>
          <a:p>
            <a:pPr>
              <a:lnSpc>
                <a:spcPct val="107000"/>
              </a:lnSpc>
              <a:spcAft>
                <a:spcPts val="800"/>
              </a:spcAft>
            </a:pPr>
            <a:r>
              <a:rPr lang="cs-CZ" sz="1200" b="0" i="1" kern="1200" dirty="0" smtClean="0">
                <a:solidFill>
                  <a:schemeClr val="tx1"/>
                </a:solidFill>
                <a:effectLst/>
                <a:latin typeface="+mn-lt"/>
                <a:ea typeface="+mn-ea"/>
                <a:cs typeface="+mn-cs"/>
              </a:rPr>
              <a:t>Foramen jugulare:</a:t>
            </a:r>
            <a:r>
              <a:rPr lang="cs-CZ" sz="1200" b="0" i="1" kern="1200" baseline="0" dirty="0" smtClean="0">
                <a:solidFill>
                  <a:schemeClr val="tx1"/>
                </a:solidFill>
                <a:effectLst/>
                <a:latin typeface="+mn-lt"/>
                <a:ea typeface="+mn-ea"/>
                <a:cs typeface="+mn-cs"/>
              </a:rPr>
              <a:t> </a:t>
            </a:r>
            <a:r>
              <a:rPr lang="cs-CZ" sz="1200" b="0" i="1" kern="1200" dirty="0" smtClean="0">
                <a:solidFill>
                  <a:schemeClr val="tx1"/>
                </a:solidFill>
                <a:effectLst/>
                <a:latin typeface="+mn-lt"/>
                <a:ea typeface="+mn-ea"/>
                <a:cs typeface="+mn-cs"/>
              </a:rPr>
              <a:t>otvor v lební bazi mezi dvěma zářezy na týlní a spánkové kosti.</a:t>
            </a:r>
          </a:p>
          <a:p>
            <a:pPr>
              <a:lnSpc>
                <a:spcPct val="107000"/>
              </a:lnSpc>
              <a:spcAft>
                <a:spcPts val="800"/>
              </a:spcAft>
            </a:pPr>
            <a:r>
              <a:rPr lang="cs-CZ" sz="1200" b="0" i="1" kern="1200" dirty="0" smtClean="0">
                <a:solidFill>
                  <a:schemeClr val="tx1"/>
                </a:solidFill>
                <a:effectLst/>
                <a:latin typeface="+mn-lt"/>
                <a:ea typeface="+mn-ea"/>
                <a:cs typeface="+mn-cs"/>
              </a:rPr>
              <a:t>Do v. jugularis int. zde ústí nitrolební splavy (srov. fossa jugularis), vystupují tu rovněž hlavové nervy postranního smíšeného systému (n. IX., X., XI.)</a:t>
            </a:r>
            <a:endParaRPr lang="en-GB" sz="1800" b="0" i="1"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5</a:t>
            </a:fld>
            <a:endParaRPr lang="cs-CZ"/>
          </a:p>
        </p:txBody>
      </p:sp>
    </p:spTree>
    <p:extLst>
      <p:ext uri="{BB962C8B-B14F-4D97-AF65-F5344CB8AC3E}">
        <p14:creationId xmlns:p14="http://schemas.microsoft.com/office/powerpoint/2010/main" val="210759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90000"/>
              </a:lnSpc>
            </a:pPr>
            <a:r>
              <a:rPr lang="cs-CZ" sz="1800" b="1" dirty="0" smtClean="0"/>
              <a:t>Používáme</a:t>
            </a:r>
            <a:r>
              <a:rPr lang="cs-CZ" sz="1800" b="1" baseline="0" dirty="0" smtClean="0"/>
              <a:t> čistě jen anatomicky navigovaný přístup k lokalizaci gaglií s </a:t>
            </a:r>
            <a:r>
              <a:rPr lang="cs-CZ" sz="1800" b="1" dirty="0" smtClean="0"/>
              <a:t>ověřením správného</a:t>
            </a:r>
            <a:r>
              <a:rPr lang="cs-CZ" sz="1800" b="1" baseline="0" dirty="0" smtClean="0"/>
              <a:t> zacílení prostřednictvím extrakardiální vagové stimulace.</a:t>
            </a:r>
            <a:endParaRPr lang="cs-CZ" sz="1800" b="1" dirty="0" smtClean="0"/>
          </a:p>
          <a:p>
            <a:pPr>
              <a:lnSpc>
                <a:spcPct val="90000"/>
              </a:lnSpc>
            </a:pPr>
            <a:endParaRPr lang="cs-CZ" sz="1800" b="0" dirty="0" smtClean="0"/>
          </a:p>
          <a:p>
            <a:pPr>
              <a:lnSpc>
                <a:spcPct val="90000"/>
              </a:lnSpc>
            </a:pPr>
            <a:r>
              <a:rPr lang="en-US" sz="1800" b="1" dirty="0" err="1" smtClean="0"/>
              <a:t>Jednou</a:t>
            </a:r>
            <a:r>
              <a:rPr lang="en-US" sz="1800" b="1" dirty="0" smtClean="0"/>
              <a:t> z </a:t>
            </a:r>
            <a:r>
              <a:rPr lang="en-US" sz="1800" b="1" dirty="0" err="1" smtClean="0"/>
              <a:t>metod</a:t>
            </a:r>
            <a:r>
              <a:rPr lang="en-US" sz="1800" b="1" dirty="0" smtClean="0"/>
              <a:t> je </a:t>
            </a:r>
            <a:r>
              <a:rPr lang="en-US" sz="1800" b="1" dirty="0" err="1" smtClean="0"/>
              <a:t>spektralni</a:t>
            </a:r>
            <a:r>
              <a:rPr lang="en-US" sz="1800" b="1" dirty="0" smtClean="0"/>
              <a:t> </a:t>
            </a:r>
            <a:r>
              <a:rPr lang="en-US" sz="1800" b="1" dirty="0" err="1" smtClean="0"/>
              <a:t>analyza</a:t>
            </a:r>
            <a:r>
              <a:rPr lang="en-US" sz="1800" b="1" dirty="0" smtClean="0"/>
              <a:t> </a:t>
            </a:r>
            <a:r>
              <a:rPr lang="en-US" sz="1800" b="1" dirty="0" err="1" smtClean="0"/>
              <a:t>endokardialnich</a:t>
            </a:r>
            <a:r>
              <a:rPr lang="en-US" sz="1800" b="1" dirty="0" smtClean="0"/>
              <a:t> </a:t>
            </a:r>
            <a:r>
              <a:rPr lang="en-US" sz="1800" b="1" dirty="0" err="1" smtClean="0"/>
              <a:t>signalu</a:t>
            </a:r>
            <a:r>
              <a:rPr lang="en-US" sz="1800" b="1" dirty="0" smtClean="0"/>
              <a:t>, </a:t>
            </a:r>
            <a:r>
              <a:rPr lang="en-US" sz="1800" b="1" dirty="0" err="1" smtClean="0"/>
              <a:t>ktera</a:t>
            </a:r>
            <a:r>
              <a:rPr lang="en-US" sz="1800" b="1" dirty="0" smtClean="0"/>
              <a:t> </a:t>
            </a:r>
            <a:r>
              <a:rPr lang="en-US" sz="1800" b="1" dirty="0" err="1" smtClean="0"/>
              <a:t>vychazi</a:t>
            </a:r>
            <a:r>
              <a:rPr lang="en-US" sz="1800" b="1" dirty="0" smtClean="0"/>
              <a:t> z </a:t>
            </a:r>
            <a:r>
              <a:rPr lang="en-US" sz="1800" b="1" dirty="0" err="1" smtClean="0"/>
              <a:t>predpokladu</a:t>
            </a:r>
            <a:r>
              <a:rPr lang="en-US" sz="1800" b="1" dirty="0" smtClean="0"/>
              <a:t>, </a:t>
            </a:r>
            <a:r>
              <a:rPr lang="en-US" sz="1800" b="1" dirty="0" err="1" smtClean="0"/>
              <a:t>ze</a:t>
            </a:r>
            <a:r>
              <a:rPr lang="en-US" sz="1800" b="1" dirty="0" smtClean="0"/>
              <a:t> </a:t>
            </a:r>
            <a:r>
              <a:rPr lang="en-US" sz="1800" b="1" dirty="0" err="1" smtClean="0"/>
              <a:t>pritomnost</a:t>
            </a:r>
            <a:r>
              <a:rPr lang="en-US" sz="1800" b="1" dirty="0" smtClean="0"/>
              <a:t> </a:t>
            </a:r>
            <a:r>
              <a:rPr lang="en-US" sz="1800" b="1" dirty="0" err="1" smtClean="0"/>
              <a:t>nervovych</a:t>
            </a:r>
            <a:r>
              <a:rPr lang="en-US" sz="1800" b="1" dirty="0" smtClean="0"/>
              <a:t> </a:t>
            </a:r>
            <a:r>
              <a:rPr lang="en-US" sz="1800" b="1" dirty="0" err="1" smtClean="0"/>
              <a:t>bunek</a:t>
            </a:r>
            <a:r>
              <a:rPr lang="en-US" sz="1800" b="1" dirty="0" smtClean="0"/>
              <a:t> </a:t>
            </a:r>
            <a:r>
              <a:rPr lang="en-US" sz="1800" b="1" dirty="0" err="1" smtClean="0"/>
              <a:t>pozmeni</a:t>
            </a:r>
            <a:r>
              <a:rPr lang="en-US" sz="1800" b="1" dirty="0" smtClean="0"/>
              <a:t> </a:t>
            </a:r>
            <a:r>
              <a:rPr lang="en-US" sz="1800" b="1" dirty="0" err="1" smtClean="0"/>
              <a:t>charakter</a:t>
            </a:r>
            <a:r>
              <a:rPr lang="en-US" sz="1800" b="1" dirty="0" smtClean="0"/>
              <a:t> </a:t>
            </a:r>
            <a:r>
              <a:rPr lang="en-US" sz="1800" b="1" dirty="0" err="1" smtClean="0"/>
              <a:t>vedeni</a:t>
            </a:r>
            <a:r>
              <a:rPr lang="en-US" sz="1800" b="1" dirty="0" smtClean="0"/>
              <a:t> </a:t>
            </a:r>
            <a:endParaRPr lang="cs-CZ" sz="1800" b="1" dirty="0" smtClean="0"/>
          </a:p>
          <a:p>
            <a:pPr>
              <a:lnSpc>
                <a:spcPct val="90000"/>
              </a:lnSpc>
            </a:pPr>
            <a:r>
              <a:rPr lang="en-US" sz="1800" b="1" dirty="0" err="1" smtClean="0"/>
              <a:t>vzruchu</a:t>
            </a:r>
            <a:r>
              <a:rPr lang="en-US" sz="1800" b="1" dirty="0" smtClean="0"/>
              <a:t> </a:t>
            </a:r>
            <a:r>
              <a:rPr lang="en-US" sz="1800" b="1" dirty="0" err="1" smtClean="0"/>
              <a:t>mezi</a:t>
            </a:r>
            <a:r>
              <a:rPr lang="en-US" sz="1800" b="1" dirty="0" smtClean="0"/>
              <a:t> </a:t>
            </a:r>
            <a:r>
              <a:rPr lang="en-US" sz="1800" b="1" dirty="0" err="1" smtClean="0"/>
              <a:t>myocyty</a:t>
            </a:r>
            <a:r>
              <a:rPr lang="en-US" sz="1800" b="1" dirty="0" smtClean="0"/>
              <a:t>, </a:t>
            </a:r>
            <a:r>
              <a:rPr lang="en-US" sz="1800" b="1" dirty="0" err="1" smtClean="0"/>
              <a:t>ktere</a:t>
            </a:r>
            <a:r>
              <a:rPr lang="en-US" sz="1800" b="1" dirty="0" smtClean="0"/>
              <a:t> ma </a:t>
            </a:r>
            <a:r>
              <a:rPr lang="en-US" sz="1800" b="1" dirty="0" err="1" smtClean="0"/>
              <a:t>nasledne</a:t>
            </a:r>
            <a:r>
              <a:rPr lang="en-US" sz="1800" b="1" dirty="0" smtClean="0"/>
              <a:t> </a:t>
            </a:r>
            <a:r>
              <a:rPr lang="en-US" sz="1800" b="1" dirty="0" err="1" smtClean="0"/>
              <a:t>heterogenni</a:t>
            </a:r>
            <a:r>
              <a:rPr lang="en-US" sz="1800" b="1" dirty="0" smtClean="0"/>
              <a:t> </a:t>
            </a:r>
            <a:r>
              <a:rPr lang="en-US" sz="1800" b="1" dirty="0" err="1" smtClean="0"/>
              <a:t>charakter</a:t>
            </a:r>
            <a:r>
              <a:rPr lang="en-US" sz="1800" b="1" dirty="0" smtClean="0"/>
              <a:t> a </a:t>
            </a:r>
            <a:r>
              <a:rPr lang="en-US" sz="1800" b="1" dirty="0" err="1" smtClean="0"/>
              <a:t>spektrum</a:t>
            </a:r>
            <a:r>
              <a:rPr lang="en-US" sz="1800" b="1" dirty="0" smtClean="0"/>
              <a:t> </a:t>
            </a:r>
            <a:r>
              <a:rPr lang="en-US" sz="1800" b="1" dirty="0" err="1" smtClean="0"/>
              <a:t>signalu</a:t>
            </a:r>
            <a:r>
              <a:rPr lang="en-US" sz="1800" b="1" dirty="0" smtClean="0"/>
              <a:t> ma </a:t>
            </a:r>
            <a:r>
              <a:rPr lang="en-US" sz="1800" b="1" dirty="0" err="1" smtClean="0"/>
              <a:t>obdobny</a:t>
            </a:r>
            <a:r>
              <a:rPr lang="en-US" sz="1800" b="1" dirty="0" smtClean="0"/>
              <a:t> </a:t>
            </a:r>
            <a:r>
              <a:rPr lang="en-US" sz="1800" b="1" dirty="0" err="1" smtClean="0"/>
              <a:t>charakter</a:t>
            </a:r>
            <a:r>
              <a:rPr lang="en-US" sz="1800" b="1" dirty="0" smtClean="0"/>
              <a:t> </a:t>
            </a:r>
            <a:r>
              <a:rPr lang="en-US" sz="1800" b="1" dirty="0" err="1" smtClean="0"/>
              <a:t>jako</a:t>
            </a:r>
            <a:r>
              <a:rPr lang="en-US" sz="1800" b="1" dirty="0" smtClean="0"/>
              <a:t> </a:t>
            </a:r>
            <a:r>
              <a:rPr lang="en-US" sz="1800" b="1" dirty="0" err="1" smtClean="0"/>
              <a:t>fibrozni</a:t>
            </a:r>
            <a:r>
              <a:rPr lang="en-US" sz="1800" b="1" dirty="0" smtClean="0"/>
              <a:t> </a:t>
            </a:r>
            <a:r>
              <a:rPr lang="en-US" sz="1800" b="1" dirty="0" err="1" smtClean="0"/>
              <a:t>tkan</a:t>
            </a:r>
            <a:r>
              <a:rPr lang="en-US" sz="1800" b="1" dirty="0" smtClean="0"/>
              <a:t>. </a:t>
            </a:r>
          </a:p>
          <a:p>
            <a:pPr>
              <a:lnSpc>
                <a:spcPct val="90000"/>
              </a:lnSpc>
            </a:pPr>
            <a:r>
              <a:rPr lang="en-US" sz="1800" b="1" dirty="0" err="1" smtClean="0"/>
              <a:t>Alternativni</a:t>
            </a:r>
            <a:r>
              <a:rPr lang="en-US" sz="1800" b="1" dirty="0" smtClean="0"/>
              <a:t> </a:t>
            </a:r>
            <a:r>
              <a:rPr lang="en-US" sz="1800" b="1" dirty="0" err="1" smtClean="0"/>
              <a:t>metodou</a:t>
            </a:r>
            <a:r>
              <a:rPr lang="en-US" sz="1800" b="1" dirty="0" smtClean="0"/>
              <a:t> je </a:t>
            </a:r>
            <a:r>
              <a:rPr lang="en-US" sz="1800" b="1" dirty="0" err="1" smtClean="0"/>
              <a:t>endokardialni</a:t>
            </a:r>
            <a:r>
              <a:rPr lang="en-US" sz="1800" b="1" dirty="0" smtClean="0"/>
              <a:t> </a:t>
            </a:r>
            <a:r>
              <a:rPr lang="en-US" sz="1800" b="1" dirty="0" err="1" smtClean="0"/>
              <a:t>vysokofrekvencni</a:t>
            </a:r>
            <a:r>
              <a:rPr lang="en-US" sz="1800" b="1" dirty="0" smtClean="0"/>
              <a:t> </a:t>
            </a:r>
            <a:r>
              <a:rPr lang="en-US" sz="1800" b="1" dirty="0" err="1" smtClean="0"/>
              <a:t>stimulace</a:t>
            </a:r>
            <a:r>
              <a:rPr lang="en-US" sz="1800" b="1" dirty="0" smtClean="0"/>
              <a:t> v </a:t>
            </a:r>
            <a:r>
              <a:rPr lang="en-US" sz="1800" b="1" dirty="0" err="1" smtClean="0"/>
              <a:t>mistech</a:t>
            </a:r>
            <a:r>
              <a:rPr lang="en-US" sz="1800" b="1" dirty="0" smtClean="0"/>
              <a:t> </a:t>
            </a:r>
            <a:r>
              <a:rPr lang="en-US" sz="1800" b="1" dirty="0" err="1" smtClean="0"/>
              <a:t>gangliovych</a:t>
            </a:r>
            <a:r>
              <a:rPr lang="en-US" sz="1800" b="1" dirty="0" smtClean="0"/>
              <a:t> </a:t>
            </a:r>
            <a:r>
              <a:rPr lang="en-US" sz="1800" b="1" dirty="0" err="1" smtClean="0"/>
              <a:t>pleteni</a:t>
            </a:r>
            <a:r>
              <a:rPr lang="en-US" sz="1800" b="1" dirty="0" smtClean="0"/>
              <a:t>. </a:t>
            </a:r>
            <a:r>
              <a:rPr lang="en-US" sz="1800" b="1" dirty="0" err="1" smtClean="0"/>
              <a:t>Nervove</a:t>
            </a:r>
            <a:r>
              <a:rPr lang="en-US" sz="1800" b="1" dirty="0" smtClean="0"/>
              <a:t> </a:t>
            </a:r>
            <a:r>
              <a:rPr lang="en-US" sz="1800" b="1" dirty="0" err="1" smtClean="0"/>
              <a:t>podrazdeni</a:t>
            </a:r>
            <a:r>
              <a:rPr lang="en-US" sz="1800" b="1" dirty="0" smtClean="0"/>
              <a:t> </a:t>
            </a:r>
            <a:r>
              <a:rPr lang="en-US" sz="1800" b="1" dirty="0" err="1" smtClean="0"/>
              <a:t>zpusobi</a:t>
            </a:r>
            <a:r>
              <a:rPr lang="en-US" sz="1800" b="1" dirty="0" smtClean="0"/>
              <a:t> </a:t>
            </a:r>
            <a:r>
              <a:rPr lang="en-US" sz="1800" b="1" dirty="0" err="1" smtClean="0"/>
              <a:t>zpomaleni</a:t>
            </a:r>
            <a:r>
              <a:rPr lang="en-US" sz="1800" b="1" dirty="0" smtClean="0"/>
              <a:t> </a:t>
            </a:r>
            <a:r>
              <a:rPr lang="en-US" sz="1800" b="1" dirty="0" err="1" smtClean="0"/>
              <a:t>srdecni</a:t>
            </a:r>
            <a:r>
              <a:rPr lang="en-US" sz="1800" b="1" dirty="0" smtClean="0"/>
              <a:t> </a:t>
            </a:r>
            <a:r>
              <a:rPr lang="en-US" sz="1800" b="1" dirty="0" err="1" smtClean="0"/>
              <a:t>frekvence</a:t>
            </a:r>
            <a:r>
              <a:rPr lang="cs-CZ" sz="1800" b="1" dirty="0" smtClean="0"/>
              <a:t>.</a:t>
            </a:r>
            <a:r>
              <a:rPr lang="en-US" sz="1800" b="1" dirty="0" smtClean="0"/>
              <a:t>  </a:t>
            </a:r>
          </a:p>
          <a:p>
            <a:pPr>
              <a:lnSpc>
                <a:spcPct val="107000"/>
              </a:lnSpc>
              <a:spcAft>
                <a:spcPts val="800"/>
              </a:spcAft>
            </a:pP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6</a:t>
            </a:fld>
            <a:endParaRPr lang="cs-CZ"/>
          </a:p>
        </p:txBody>
      </p:sp>
    </p:spTree>
    <p:extLst>
      <p:ext uri="{BB962C8B-B14F-4D97-AF65-F5344CB8AC3E}">
        <p14:creationId xmlns:p14="http://schemas.microsoft.com/office/powerpoint/2010/main" val="125461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Postupně</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jsme identifikovali podle nás n</a:t>
            </a: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ejefektivnější místo pro denervaci</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sinusového uzlu – jak v pravé, tak v levé síni srdeční.</a:t>
            </a:r>
          </a:p>
          <a:p>
            <a:pPr>
              <a:lnSpc>
                <a:spcPct val="107000"/>
              </a:lnSpc>
              <a:spcAft>
                <a:spcPts val="800"/>
              </a:spcAft>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Místa se nacházejí kontralaterálně v septální oblasti. Tam cílíme ablaci především. </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7</a:t>
            </a:fld>
            <a:endParaRPr lang="cs-CZ"/>
          </a:p>
        </p:txBody>
      </p:sp>
    </p:spTree>
    <p:extLst>
      <p:ext uri="{BB962C8B-B14F-4D97-AF65-F5344CB8AC3E}">
        <p14:creationId xmlns:p14="http://schemas.microsoft.com/office/powerpoint/2010/main" val="313069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Oblast rozšiřujeme standardně oboustranně v blízkém okolí (většinou celkově</a:t>
            </a: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cs-CZ" sz="1800" noProof="0" dirty="0" smtClean="0">
                <a:effectLst/>
                <a:latin typeface="Calibri" panose="020F0502020204030204" pitchFamily="34" charset="0"/>
                <a:ea typeface="Times New Roman" panose="02020603050405020304" pitchFamily="18" charset="0"/>
                <a:cs typeface="Times New Roman" panose="02020603050405020304" pitchFamily="18" charset="0"/>
              </a:rPr>
              <a:t>5-6 lézí oboustranně).</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8</a:t>
            </a:fld>
            <a:endParaRPr lang="cs-CZ"/>
          </a:p>
        </p:txBody>
      </p:sp>
    </p:spTree>
    <p:extLst>
      <p:ext uri="{BB962C8B-B14F-4D97-AF65-F5344CB8AC3E}">
        <p14:creationId xmlns:p14="http://schemas.microsoft.com/office/powerpoint/2010/main" val="56077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b="1" noProof="0" dirty="0" smtClean="0">
                <a:effectLst/>
                <a:latin typeface="Calibri" panose="020F0502020204030204" pitchFamily="34" charset="0"/>
                <a:ea typeface="Times New Roman" panose="02020603050405020304" pitchFamily="18" charset="0"/>
                <a:cs typeface="Times New Roman" panose="02020603050405020304" pitchFamily="18" charset="0"/>
              </a:rPr>
              <a:t>U většiny pacientů dojde</a:t>
            </a: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po modifikaci těchto oblastí k denervaci sinusové uzlu (a doprovodné akceleraci srdeční frekvence). </a:t>
            </a:r>
          </a:p>
          <a:p>
            <a:pPr>
              <a:lnSpc>
                <a:spcPct val="107000"/>
              </a:lnSpc>
              <a:spcAft>
                <a:spcPts val="800"/>
              </a:spcAft>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Pokud není denervace kompletní, cílíme na oblasti s přídatným efektem: </a:t>
            </a:r>
          </a:p>
          <a:p>
            <a:pPr marL="285750" indent="-285750">
              <a:lnSpc>
                <a:spcPct val="107000"/>
              </a:lnSpc>
              <a:spcAft>
                <a:spcPts val="800"/>
              </a:spcAft>
              <a:buFontTx/>
              <a:buChar char="-"/>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v pravé síni septální linie mezi horní a dolní dutou žílou</a:t>
            </a:r>
          </a:p>
          <a:p>
            <a:pPr marL="285750" indent="-285750">
              <a:lnSpc>
                <a:spcPct val="107000"/>
              </a:lnSpc>
              <a:spcAft>
                <a:spcPts val="800"/>
              </a:spcAft>
              <a:buFontTx/>
              <a:buChar char="-"/>
            </a:pPr>
            <a:r>
              <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v levé síni anteriorní ostiální oblast pravých žil</a:t>
            </a:r>
          </a:p>
          <a:p>
            <a:pPr marL="285750" indent="-285750">
              <a:lnSpc>
                <a:spcPct val="107000"/>
              </a:lnSpc>
              <a:spcAft>
                <a:spcPts val="800"/>
              </a:spcAft>
              <a:buFontTx/>
              <a:buChar char="-"/>
            </a:pPr>
            <a:endParaRPr lang="cs-CZ" sz="1800" b="1" baseline="0" noProof="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Tx/>
              <a:buNone/>
            </a:pPr>
            <a:r>
              <a:rPr lang="cs-CZ" sz="1800" baseline="0" noProof="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noProof="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38F9E74-125B-46BB-A9D8-6DE331312B5E}" type="slidenum">
              <a:rPr lang="cs-CZ" smtClean="0"/>
              <a:t>9</a:t>
            </a:fld>
            <a:endParaRPr lang="cs-CZ"/>
          </a:p>
        </p:txBody>
      </p:sp>
    </p:spTree>
    <p:extLst>
      <p:ext uri="{BB962C8B-B14F-4D97-AF65-F5344CB8AC3E}">
        <p14:creationId xmlns:p14="http://schemas.microsoft.com/office/powerpoint/2010/main" val="808802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198455006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69652558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393539062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109646764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220175784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4F2B9A2-616E-4F48-B6FA-9D84D96655EC}" type="datetimeFigureOut">
              <a:rPr lang="cs-CZ" smtClean="0"/>
              <a:t>08.11.2021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3927353914"/>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4F2B9A2-616E-4F48-B6FA-9D84D96655EC}" type="datetimeFigureOut">
              <a:rPr lang="cs-CZ" smtClean="0"/>
              <a:t>08.11.2021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3403724890"/>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4F2B9A2-616E-4F48-B6FA-9D84D96655EC}" type="datetimeFigureOut">
              <a:rPr lang="cs-CZ" smtClean="0"/>
              <a:t>08.11.2021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171834180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4F2B9A2-616E-4F48-B6FA-9D84D96655EC}" type="datetimeFigureOut">
              <a:rPr lang="cs-CZ" smtClean="0"/>
              <a:t>08.11.2021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64484587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54F2B9A2-616E-4F48-B6FA-9D84D96655EC}" type="datetimeFigureOut">
              <a:rPr lang="cs-CZ" smtClean="0"/>
              <a:t>08.11.2021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170629839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54F2B9A2-616E-4F48-B6FA-9D84D96655EC}" type="datetimeFigureOut">
              <a:rPr lang="cs-CZ" smtClean="0"/>
              <a:t>08.11.2021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1C083AB-A8B2-4354-AB65-2A8FB0AFD7E5}" type="slidenum">
              <a:rPr lang="cs-CZ" smtClean="0"/>
              <a:t>‹#›</a:t>
            </a:fld>
            <a:endParaRPr lang="cs-CZ"/>
          </a:p>
        </p:txBody>
      </p:sp>
    </p:spTree>
    <p:extLst>
      <p:ext uri="{BB962C8B-B14F-4D97-AF65-F5344CB8AC3E}">
        <p14:creationId xmlns:p14="http://schemas.microsoft.com/office/powerpoint/2010/main" val="409286792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B9A2-616E-4F48-B6FA-9D84D96655EC}" type="datetimeFigureOut">
              <a:rPr lang="cs-CZ" smtClean="0"/>
              <a:t>08.11.2021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083AB-A8B2-4354-AB65-2A8FB0AFD7E5}" type="slidenum">
              <a:rPr lang="cs-CZ" smtClean="0"/>
              <a:t>‹#›</a:t>
            </a:fld>
            <a:endParaRPr lang="cs-CZ"/>
          </a:p>
        </p:txBody>
      </p:sp>
    </p:spTree>
    <p:extLst>
      <p:ext uri="{BB962C8B-B14F-4D97-AF65-F5344CB8AC3E}">
        <p14:creationId xmlns:p14="http://schemas.microsoft.com/office/powerpoint/2010/main" val="243930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15311"/>
    </mc:Choice>
    <mc:Fallback xmlns="">
      <p:transition advTm="1531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cksonline.cz/18-arytmologicke-sympozium/index.ph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tm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2.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2.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14/relationships/chartEx" Target="../charts/chartEx1.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hyperlink" Target="mailto:hejs@ikem.cz" TargetMode="External"/><Relationship Id="rId4" Type="http://schemas.openxmlformats.org/officeDocument/2006/relationships/hyperlink" Target="mailto:h.jansova@seznam.c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tmp"/><Relationship Id="rId5" Type="http://schemas.openxmlformats.org/officeDocument/2006/relationships/image" Target="../media/image14.tmp"/><Relationship Id="rId4" Type="http://schemas.openxmlformats.org/officeDocument/2006/relationships/image" Target="../media/image13.tm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a:extLst>
              <a:ext uri="{FF2B5EF4-FFF2-40B4-BE49-F238E27FC236}">
                <a16:creationId xmlns:a16="http://schemas.microsoft.com/office/drawing/2014/main" id="{CD938286-0642-434E-8965-F0D5FD82E923}"/>
              </a:ext>
            </a:extLst>
          </p:cNvPr>
          <p:cNvGrpSpPr/>
          <p:nvPr/>
        </p:nvGrpSpPr>
        <p:grpSpPr>
          <a:xfrm>
            <a:off x="0" y="6324600"/>
            <a:ext cx="12192000" cy="533400"/>
            <a:chOff x="0" y="6324600"/>
            <a:chExt cx="12192000" cy="533400"/>
          </a:xfrm>
        </p:grpSpPr>
        <p:sp>
          <p:nvSpPr>
            <p:cNvPr id="12" name="Obdélník 11">
              <a:extLst>
                <a:ext uri="{FF2B5EF4-FFF2-40B4-BE49-F238E27FC236}">
                  <a16:creationId xmlns:a16="http://schemas.microsoft.com/office/drawing/2014/main" id="{20AFB569-ECF3-47D3-BC57-D7C189BFD236}"/>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descr="Výřez obrazovky">
              <a:extLst>
                <a:ext uri="{FF2B5EF4-FFF2-40B4-BE49-F238E27FC236}">
                  <a16:creationId xmlns:a16="http://schemas.microsoft.com/office/drawing/2014/main" id="{6B9E7723-BA26-4B87-8F82-DA0945F8C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14" name="Obdélník 13">
            <a:extLst>
              <a:ext uri="{FF2B5EF4-FFF2-40B4-BE49-F238E27FC236}">
                <a16:creationId xmlns:a16="http://schemas.microsoft.com/office/drawing/2014/main" id="{0391C07E-72B1-46F9-9A9B-0C1EAD8B7FEC}"/>
              </a:ext>
            </a:extLst>
          </p:cNvPr>
          <p:cNvSpPr/>
          <p:nvPr/>
        </p:nvSpPr>
        <p:spPr>
          <a:xfrm>
            <a:off x="-73572" y="-5696"/>
            <a:ext cx="12265572" cy="846524"/>
          </a:xfrm>
          <a:prstGeom prst="rect">
            <a:avLst/>
          </a:prstGeom>
          <a:solidFill>
            <a:srgbClr val="002060"/>
          </a:solidFill>
        </p:spPr>
        <p:txBody>
          <a:bodyPr wrap="square">
            <a:spAutoFit/>
          </a:bodyPr>
          <a:lstStyle/>
          <a:p>
            <a:pPr algn="ctr"/>
            <a:endParaRPr lang="en-US" altLang="cs-CZ" sz="2400" dirty="0">
              <a:solidFill>
                <a:srgbClr val="0066CC"/>
              </a:solidFill>
            </a:endParaRPr>
          </a:p>
        </p:txBody>
      </p:sp>
      <p:sp>
        <p:nvSpPr>
          <p:cNvPr id="17" name="Rectangle 8">
            <a:extLst>
              <a:ext uri="{FF2B5EF4-FFF2-40B4-BE49-F238E27FC236}">
                <a16:creationId xmlns:a16="http://schemas.microsoft.com/office/drawing/2014/main" id="{DD865A54-9B6A-4804-8E2E-137B86A440ED}"/>
              </a:ext>
            </a:extLst>
          </p:cNvPr>
          <p:cNvSpPr>
            <a:spLocks noChangeArrowheads="1"/>
          </p:cNvSpPr>
          <p:nvPr/>
        </p:nvSpPr>
        <p:spPr bwMode="auto">
          <a:xfrm>
            <a:off x="920477" y="1354091"/>
            <a:ext cx="10277474" cy="2405109"/>
          </a:xfrm>
          <a:prstGeom prst="rect">
            <a:avLst/>
          </a:prstGeom>
          <a:solidFill>
            <a:srgbClr val="FFFFC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cs-CZ" sz="3200" b="1" u="sng" dirty="0" smtClean="0"/>
              <a:t>Elektrofyziologie v praxi</a:t>
            </a:r>
          </a:p>
          <a:p>
            <a:pPr algn="ctr"/>
            <a:endParaRPr lang="cs-CZ" sz="3200" b="1" dirty="0" smtClean="0"/>
          </a:p>
          <a:p>
            <a:pPr algn="ctr"/>
            <a:r>
              <a:rPr lang="cs-CZ" sz="3200" b="1" dirty="0" smtClean="0"/>
              <a:t>Léčba pacienta se synkopou:</a:t>
            </a:r>
          </a:p>
          <a:p>
            <a:pPr algn="ctr"/>
            <a:r>
              <a:rPr lang="cs-CZ" sz="3200" b="1" dirty="0"/>
              <a:t>k</a:t>
            </a:r>
            <a:r>
              <a:rPr lang="cs-CZ" sz="3200" b="1" dirty="0" smtClean="0"/>
              <a:t>ardioneuroablace </a:t>
            </a:r>
            <a:r>
              <a:rPr lang="cs-CZ" sz="3200" b="1" dirty="0" smtClean="0">
                <a:latin typeface="Arial" panose="020B0604020202020204" pitchFamily="34" charset="0"/>
                <a:cs typeface="Arial" panose="020B0604020202020204" pitchFamily="34" charset="0"/>
              </a:rPr>
              <a:t>- kazuistiky</a:t>
            </a:r>
            <a:endParaRPr lang="cs-CZ" sz="3200" b="1" dirty="0">
              <a:latin typeface="Arial" panose="020B0604020202020204" pitchFamily="34" charset="0"/>
              <a:cs typeface="Arial" panose="020B0604020202020204" pitchFamily="34" charset="0"/>
            </a:endParaRPr>
          </a:p>
        </p:txBody>
      </p:sp>
      <p:sp>
        <p:nvSpPr>
          <p:cNvPr id="15" name="Rectangle 6">
            <a:extLst>
              <a:ext uri="{FF2B5EF4-FFF2-40B4-BE49-F238E27FC236}">
                <a16:creationId xmlns:a16="http://schemas.microsoft.com/office/drawing/2014/main" id="{CE94E9CB-B47C-4225-93BB-57F755D8DD2B}"/>
              </a:ext>
            </a:extLst>
          </p:cNvPr>
          <p:cNvSpPr>
            <a:spLocks noChangeArrowheads="1"/>
          </p:cNvSpPr>
          <p:nvPr/>
        </p:nvSpPr>
        <p:spPr bwMode="auto">
          <a:xfrm>
            <a:off x="304356" y="6391245"/>
            <a:ext cx="1263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2400" dirty="0" smtClean="0">
                <a:latin typeface="+mn-lt"/>
              </a:rPr>
              <a:t>11</a:t>
            </a:r>
            <a:r>
              <a:rPr lang="cs-CZ" altLang="en-US" sz="2400" dirty="0">
                <a:latin typeface="+mn-lt"/>
              </a:rPr>
              <a:t>.</a:t>
            </a:r>
            <a:r>
              <a:rPr lang="cs-CZ" altLang="en-US" sz="2400" dirty="0" smtClean="0">
                <a:latin typeface="+mn-lt"/>
              </a:rPr>
              <a:t> </a:t>
            </a:r>
            <a:r>
              <a:rPr lang="cs-CZ" altLang="en-US" sz="2400" dirty="0">
                <a:latin typeface="+mn-lt"/>
              </a:rPr>
              <a:t>2021</a:t>
            </a:r>
          </a:p>
        </p:txBody>
      </p:sp>
      <p:sp>
        <p:nvSpPr>
          <p:cNvPr id="18" name="Rectangle 2">
            <a:extLst>
              <a:ext uri="{FF2B5EF4-FFF2-40B4-BE49-F238E27FC236}">
                <a16:creationId xmlns:a16="http://schemas.microsoft.com/office/drawing/2014/main" id="{33F519EF-28CF-485A-9A2D-9499D834702D}"/>
              </a:ext>
            </a:extLst>
          </p:cNvPr>
          <p:cNvSpPr>
            <a:spLocks noChangeArrowheads="1"/>
          </p:cNvSpPr>
          <p:nvPr/>
        </p:nvSpPr>
        <p:spPr bwMode="auto">
          <a:xfrm>
            <a:off x="2638945" y="4014006"/>
            <a:ext cx="6840537" cy="1454291"/>
          </a:xfrm>
          <a:prstGeom prst="rect">
            <a:avLst/>
          </a:prstGeom>
          <a:solidFill>
            <a:schemeClr val="bg1"/>
          </a:solid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smtClean="0">
                <a:solidFill>
                  <a:srgbClr val="002060"/>
                </a:solidFill>
              </a:rPr>
              <a:t>Helena </a:t>
            </a:r>
            <a:r>
              <a:rPr lang="en-US" altLang="en-US" sz="2400" b="1" dirty="0" err="1" smtClean="0">
                <a:solidFill>
                  <a:srgbClr val="002060"/>
                </a:solidFill>
              </a:rPr>
              <a:t>Jansov</a:t>
            </a:r>
            <a:r>
              <a:rPr lang="cs-CZ" altLang="en-US" sz="2400" b="1" dirty="0" smtClean="0">
                <a:solidFill>
                  <a:srgbClr val="002060"/>
                </a:solidFill>
              </a:rPr>
              <a:t>á</a:t>
            </a:r>
          </a:p>
          <a:p>
            <a:pPr algn="ctr" eaLnBrk="1" hangingPunct="1"/>
            <a:endParaRPr lang="cs-CZ" altLang="en-US" sz="2400" b="1" dirty="0">
              <a:solidFill>
                <a:srgbClr val="002060"/>
              </a:solidFill>
            </a:endParaRPr>
          </a:p>
          <a:p>
            <a:pPr algn="ctr" eaLnBrk="1" hangingPunct="1"/>
            <a:r>
              <a:rPr lang="cs-CZ" altLang="en-US" sz="2400" dirty="0" smtClean="0">
                <a:solidFill>
                  <a:srgbClr val="003399"/>
                </a:solidFill>
              </a:rPr>
              <a:t>In</a:t>
            </a:r>
            <a:r>
              <a:rPr lang="en-US" altLang="en-US" sz="2400" dirty="0" smtClean="0">
                <a:solidFill>
                  <a:srgbClr val="003399"/>
                </a:solidFill>
              </a:rPr>
              <a:t>s</a:t>
            </a:r>
            <a:r>
              <a:rPr lang="cs-CZ" altLang="en-US" sz="2400" dirty="0" smtClean="0">
                <a:solidFill>
                  <a:srgbClr val="003399"/>
                </a:solidFill>
              </a:rPr>
              <a:t>titut Klin</a:t>
            </a:r>
            <a:r>
              <a:rPr lang="en-US" altLang="en-US" sz="2400" dirty="0" err="1" smtClean="0">
                <a:solidFill>
                  <a:srgbClr val="003399"/>
                </a:solidFill>
              </a:rPr>
              <a:t>i</a:t>
            </a:r>
            <a:r>
              <a:rPr lang="cs-CZ" altLang="en-US" sz="2400" dirty="0" smtClean="0">
                <a:solidFill>
                  <a:srgbClr val="003399"/>
                </a:solidFill>
              </a:rPr>
              <a:t>cké a Experimentální </a:t>
            </a:r>
            <a:r>
              <a:rPr lang="cs-CZ" altLang="en-US" sz="2400" dirty="0">
                <a:solidFill>
                  <a:srgbClr val="003399"/>
                </a:solidFill>
              </a:rPr>
              <a:t>M</a:t>
            </a:r>
            <a:r>
              <a:rPr lang="cs-CZ" altLang="en-US" sz="2400" dirty="0" smtClean="0">
                <a:solidFill>
                  <a:srgbClr val="003399"/>
                </a:solidFill>
              </a:rPr>
              <a:t>edicíny </a:t>
            </a:r>
            <a:r>
              <a:rPr lang="cs-CZ" altLang="en-US" sz="2400" dirty="0">
                <a:solidFill>
                  <a:srgbClr val="003399"/>
                </a:solidFill>
              </a:rPr>
              <a:t>(IKEM)</a:t>
            </a:r>
          </a:p>
          <a:p>
            <a:pPr algn="ctr" eaLnBrk="1" hangingPunct="1"/>
            <a:r>
              <a:rPr lang="cs-CZ" altLang="en-US" sz="2400" dirty="0" smtClean="0">
                <a:solidFill>
                  <a:srgbClr val="003399"/>
                </a:solidFill>
              </a:rPr>
              <a:t>Praha, Česká republika</a:t>
            </a:r>
            <a:endParaRPr lang="en-US" altLang="en-US" sz="2400" dirty="0">
              <a:solidFill>
                <a:srgbClr val="003399"/>
              </a:solidFill>
            </a:endParaRPr>
          </a:p>
          <a:p>
            <a:pPr algn="ctr" eaLnBrk="1" hangingPunct="1"/>
            <a:endParaRPr lang="en-US" altLang="en-US" sz="2400" b="1" dirty="0">
              <a:solidFill>
                <a:srgbClr val="002060"/>
              </a:solidFill>
            </a:endParaRPr>
          </a:p>
          <a:p>
            <a:pPr algn="ctr" eaLnBrk="1" hangingPunct="1"/>
            <a:endParaRPr lang="en-GB" altLang="en-US" b="1" dirty="0">
              <a:solidFill>
                <a:srgbClr val="002060"/>
              </a:solidFill>
            </a:endParaRPr>
          </a:p>
          <a:p>
            <a:pPr algn="ctr" eaLnBrk="1" hangingPunct="1"/>
            <a:endParaRPr lang="cs-CZ" altLang="en-US" b="1" dirty="0">
              <a:solidFill>
                <a:srgbClr val="002060"/>
              </a:solidFill>
            </a:endParaRPr>
          </a:p>
          <a:p>
            <a:pPr algn="ctr" eaLnBrk="1" hangingPunct="1"/>
            <a:endParaRPr lang="en-GB" altLang="en-US" b="1" dirty="0">
              <a:solidFill>
                <a:srgbClr val="002060"/>
              </a:solidFill>
            </a:endParaRPr>
          </a:p>
          <a:p>
            <a:pPr algn="ctr" eaLnBrk="1" hangingPunct="1"/>
            <a:endParaRPr lang="en-GB" altLang="en-US"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213884602"/>
              </p:ext>
            </p:extLst>
          </p:nvPr>
        </p:nvGraphicFramePr>
        <p:xfrm>
          <a:off x="957262" y="170420"/>
          <a:ext cx="10515600" cy="494291"/>
        </p:xfrm>
        <a:graphic>
          <a:graphicData uri="http://schemas.openxmlformats.org/drawingml/2006/table">
            <a:tbl>
              <a:tblPr/>
              <a:tblGrid>
                <a:gridCol w="10515600">
                  <a:extLst>
                    <a:ext uri="{9D8B030D-6E8A-4147-A177-3AD203B41FA5}">
                      <a16:colId xmlns:a16="http://schemas.microsoft.com/office/drawing/2014/main" val="239829160"/>
                    </a:ext>
                  </a:extLst>
                </a:gridCol>
              </a:tblGrid>
              <a:tr h="494291">
                <a:tc>
                  <a:txBody>
                    <a:bodyPr/>
                    <a:lstStyle/>
                    <a:p>
                      <a:pPr algn="ctr"/>
                      <a:r>
                        <a:rPr lang="cs-CZ" sz="2400" b="1" u="none" dirty="0" smtClean="0">
                          <a:solidFill>
                            <a:srgbClr val="000000"/>
                          </a:solidFill>
                          <a:effectLst/>
                          <a:hlinkClick r:id="rId4" tooltip="XVIII. české a slovenské sympozium o arytmiích a kardiostimulaci"/>
                        </a:rPr>
                        <a:t>XVIII</a:t>
                      </a:r>
                      <a:r>
                        <a:rPr lang="cs-CZ" sz="2400" b="1" u="none" dirty="0">
                          <a:solidFill>
                            <a:srgbClr val="000000"/>
                          </a:solidFill>
                          <a:effectLst/>
                          <a:hlinkClick r:id="rId4" tooltip="XVIII. české a slovenské sympozium o arytmiích a kardiostimulaci"/>
                        </a:rPr>
                        <a:t>. české a slovenské sympozium o arytmiích a kardiostimulaci</a:t>
                      </a:r>
                      <a:endParaRPr lang="cs-CZ" sz="2400" b="1" u="none"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89507959"/>
                  </a:ext>
                </a:extLst>
              </a:tr>
            </a:tbl>
          </a:graphicData>
        </a:graphic>
      </p:graphicFrame>
      <p:sp>
        <p:nvSpPr>
          <p:cNvPr id="16" name="TextovéPole 22"/>
          <p:cNvSpPr txBox="1">
            <a:spLocks noChangeArrowheads="1"/>
          </p:cNvSpPr>
          <p:nvPr/>
        </p:nvSpPr>
        <p:spPr bwMode="auto">
          <a:xfrm>
            <a:off x="4525771" y="6324600"/>
            <a:ext cx="3066886" cy="419435"/>
          </a:xfrm>
          <a:prstGeom prst="rect">
            <a:avLst/>
          </a:prstGeom>
          <a:solidFill>
            <a:srgbClr val="D7D7E1"/>
          </a:solidFill>
          <a:ln w="9525">
            <a:solidFill>
              <a:schemeClr val="tx1"/>
            </a:solidFill>
            <a:miter lim="800000"/>
            <a:headEnd/>
            <a:tailEnd/>
          </a:ln>
        </p:spPr>
        <p:txBody>
          <a:bodyPr lIns="148482" tIns="74241" anchor="ctr"/>
          <a:lstStyle/>
          <a:p>
            <a:pPr algn="ctr"/>
            <a:r>
              <a:rPr lang="en-GB" altLang="cs-CZ" sz="1600" dirty="0"/>
              <a:t>Conflict of interest: NONE</a:t>
            </a:r>
          </a:p>
        </p:txBody>
      </p:sp>
    </p:spTree>
    <p:extLst>
      <p:ext uri="{BB962C8B-B14F-4D97-AF65-F5344CB8AC3E}">
        <p14:creationId xmlns:p14="http://schemas.microsoft.com/office/powerpoint/2010/main" val="15013392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9" name="Rectangle 2">
            <a:extLst>
              <a:ext uri="{FF2B5EF4-FFF2-40B4-BE49-F238E27FC236}">
                <a16:creationId xmlns:a16="http://schemas.microsoft.com/office/drawing/2014/main" id="{FEC0DD27-DC7D-45C8-BF19-235F6E963CC4}"/>
              </a:ext>
            </a:extLst>
          </p:cNvPr>
          <p:cNvSpPr>
            <a:spLocks noChangeArrowheads="1"/>
          </p:cNvSpPr>
          <p:nvPr/>
        </p:nvSpPr>
        <p:spPr bwMode="auto">
          <a:xfrm>
            <a:off x="5631489" y="628595"/>
            <a:ext cx="5771422" cy="514350"/>
          </a:xfrm>
          <a:prstGeom prst="rect">
            <a:avLst/>
          </a:prstGeom>
          <a:noFill/>
          <a:ln w="9525">
            <a:noFill/>
            <a:miter lim="800000"/>
            <a:headEnd/>
            <a:tailEnd/>
          </a:ln>
        </p:spPr>
        <p:txBody>
          <a:bodyPr/>
          <a:lstStyle/>
          <a:p>
            <a:pPr algn="ctr"/>
            <a:r>
              <a:rPr lang="cs-CZ" altLang="en-US" sz="2800" b="1" dirty="0" smtClean="0">
                <a:solidFill>
                  <a:srgbClr val="0066CC"/>
                </a:solidFill>
              </a:rPr>
              <a:t>Tři ablační klastry</a:t>
            </a:r>
            <a:r>
              <a:rPr lang="en-GB" altLang="en-US" sz="2800" b="1" dirty="0" smtClean="0">
                <a:solidFill>
                  <a:srgbClr val="0066CC"/>
                </a:solidFill>
              </a:rPr>
              <a:t> </a:t>
            </a:r>
            <a:r>
              <a:rPr lang="cs-CZ" altLang="en-US" sz="2800" b="1" dirty="0" smtClean="0">
                <a:solidFill>
                  <a:srgbClr val="0066CC"/>
                </a:solidFill>
              </a:rPr>
              <a:t>pokrývající posteroseptální pyramidální prostor</a:t>
            </a:r>
            <a:endParaRPr lang="cs-CZ" altLang="en-US" sz="3200" b="1" dirty="0">
              <a:solidFill>
                <a:srgbClr val="0066CC"/>
              </a:solidFill>
            </a:endParaRPr>
          </a:p>
        </p:txBody>
      </p:sp>
      <p:grpSp>
        <p:nvGrpSpPr>
          <p:cNvPr id="10" name="Skupina 106">
            <a:extLst>
              <a:ext uri="{FF2B5EF4-FFF2-40B4-BE49-F238E27FC236}">
                <a16:creationId xmlns:a16="http://schemas.microsoft.com/office/drawing/2014/main" id="{0F5AC213-8FD2-4E6B-9BF6-A22A74404467}"/>
              </a:ext>
            </a:extLst>
          </p:cNvPr>
          <p:cNvGrpSpPr/>
          <p:nvPr/>
        </p:nvGrpSpPr>
        <p:grpSpPr>
          <a:xfrm>
            <a:off x="403965" y="840386"/>
            <a:ext cx="5035550" cy="5497527"/>
            <a:chOff x="650381" y="688174"/>
            <a:chExt cx="5035550" cy="5497527"/>
          </a:xfrm>
        </p:grpSpPr>
        <p:grpSp>
          <p:nvGrpSpPr>
            <p:cNvPr id="11" name="Skupina 105">
              <a:extLst>
                <a:ext uri="{FF2B5EF4-FFF2-40B4-BE49-F238E27FC236}">
                  <a16:creationId xmlns:a16="http://schemas.microsoft.com/office/drawing/2014/main" id="{2A3E23F9-6950-43CD-91FB-DA13583289C8}"/>
                </a:ext>
              </a:extLst>
            </p:cNvPr>
            <p:cNvGrpSpPr/>
            <p:nvPr/>
          </p:nvGrpSpPr>
          <p:grpSpPr>
            <a:xfrm>
              <a:off x="650381" y="688174"/>
              <a:ext cx="5035550" cy="5497527"/>
              <a:chOff x="705049" y="709348"/>
              <a:chExt cx="5035550" cy="5497527"/>
            </a:xfrm>
          </p:grpSpPr>
          <p:grpSp>
            <p:nvGrpSpPr>
              <p:cNvPr id="13" name="Skupina 99">
                <a:extLst>
                  <a:ext uri="{FF2B5EF4-FFF2-40B4-BE49-F238E27FC236}">
                    <a16:creationId xmlns:a16="http://schemas.microsoft.com/office/drawing/2014/main" id="{BDC015A7-68BB-4C44-9272-6B7B72EF1B3E}"/>
                  </a:ext>
                </a:extLst>
              </p:cNvPr>
              <p:cNvGrpSpPr/>
              <p:nvPr/>
            </p:nvGrpSpPr>
            <p:grpSpPr>
              <a:xfrm>
                <a:off x="705049" y="709348"/>
                <a:ext cx="5035550" cy="5497527"/>
                <a:chOff x="610351" y="732921"/>
                <a:chExt cx="5035550" cy="5497527"/>
              </a:xfrm>
            </p:grpSpPr>
            <p:grpSp>
              <p:nvGrpSpPr>
                <p:cNvPr id="18" name="Skupina 76">
                  <a:extLst>
                    <a:ext uri="{FF2B5EF4-FFF2-40B4-BE49-F238E27FC236}">
                      <a16:creationId xmlns:a16="http://schemas.microsoft.com/office/drawing/2014/main" id="{2E9688AE-2BD3-433B-B492-4EC0BF666D5D}"/>
                    </a:ext>
                  </a:extLst>
                </p:cNvPr>
                <p:cNvGrpSpPr>
                  <a:grpSpLocks noChangeAspect="1"/>
                </p:cNvGrpSpPr>
                <p:nvPr/>
              </p:nvGrpSpPr>
              <p:grpSpPr>
                <a:xfrm>
                  <a:off x="610351" y="732921"/>
                  <a:ext cx="5035550" cy="5497527"/>
                  <a:chOff x="1309550" y="1370536"/>
                  <a:chExt cx="4363967" cy="4764331"/>
                </a:xfrm>
              </p:grpSpPr>
              <p:pic>
                <p:nvPicPr>
                  <p:cNvPr id="22" name="Obrázek 46">
                    <a:extLst>
                      <a:ext uri="{FF2B5EF4-FFF2-40B4-BE49-F238E27FC236}">
                        <a16:creationId xmlns:a16="http://schemas.microsoft.com/office/drawing/2014/main" id="{80D196F8-387F-4299-AF08-64B7BD4B6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550" y="1370536"/>
                    <a:ext cx="4363967" cy="4764331"/>
                  </a:xfrm>
                  <a:prstGeom prst="rect">
                    <a:avLst/>
                  </a:prstGeom>
                </p:spPr>
              </p:pic>
              <p:sp>
                <p:nvSpPr>
                  <p:cNvPr id="23" name="Ovál 29">
                    <a:extLst>
                      <a:ext uri="{FF2B5EF4-FFF2-40B4-BE49-F238E27FC236}">
                        <a16:creationId xmlns:a16="http://schemas.microsoft.com/office/drawing/2014/main" id="{8A2E26E8-B03A-4D5B-BCD9-CDB6AC52FC4A}"/>
                      </a:ext>
                    </a:extLst>
                  </p:cNvPr>
                  <p:cNvSpPr/>
                  <p:nvPr/>
                </p:nvSpPr>
                <p:spPr>
                  <a:xfrm rot="20089882">
                    <a:off x="3247140" y="4141311"/>
                    <a:ext cx="585378" cy="28766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33">
                    <a:extLst>
                      <a:ext uri="{FF2B5EF4-FFF2-40B4-BE49-F238E27FC236}">
                        <a16:creationId xmlns:a16="http://schemas.microsoft.com/office/drawing/2014/main" id="{7319CC4A-342B-46E4-A9E9-72E8D6FC1CB0}"/>
                      </a:ext>
                    </a:extLst>
                  </p:cNvPr>
                  <p:cNvSpPr txBox="1"/>
                  <p:nvPr/>
                </p:nvSpPr>
                <p:spPr>
                  <a:xfrm>
                    <a:off x="2540989" y="3003577"/>
                    <a:ext cx="1268227" cy="438102"/>
                  </a:xfrm>
                  <a:prstGeom prst="rect">
                    <a:avLst/>
                  </a:prstGeom>
                  <a:solidFill>
                    <a:schemeClr val="bg1">
                      <a:alpha val="43000"/>
                    </a:schemeClr>
                  </a:solidFill>
                  <a:ln>
                    <a:solidFill>
                      <a:schemeClr val="tx1"/>
                    </a:solidFill>
                  </a:ln>
                </p:spPr>
                <p:txBody>
                  <a:bodyPr wrap="square" rtlCol="0">
                    <a:spAutoFit/>
                  </a:bodyPr>
                  <a:lstStyle>
                    <a:defPPr>
                      <a:defRPr lang="cs-CZ"/>
                    </a:defPPr>
                    <a:lvl1pPr algn="ctr">
                      <a:lnSpc>
                        <a:spcPts val="1600"/>
                      </a:lnSpc>
                    </a:lvl1pPr>
                  </a:lstStyle>
                  <a:p>
                    <a:r>
                      <a:rPr lang="cs-CZ" sz="1600" dirty="0"/>
                      <a:t>LA </a:t>
                    </a:r>
                    <a:r>
                      <a:rPr lang="cs-CZ" sz="1600" dirty="0" err="1"/>
                      <a:t>sweet</a:t>
                    </a:r>
                    <a:r>
                      <a:rPr lang="cs-CZ" sz="1600" dirty="0"/>
                      <a:t>-spot area</a:t>
                    </a:r>
                  </a:p>
                </p:txBody>
              </p:sp>
              <p:cxnSp>
                <p:nvCxnSpPr>
                  <p:cNvPr id="25" name="Přímá spojnice se šipkou 34">
                    <a:extLst>
                      <a:ext uri="{FF2B5EF4-FFF2-40B4-BE49-F238E27FC236}">
                        <a16:creationId xmlns:a16="http://schemas.microsoft.com/office/drawing/2014/main" id="{5697D7EF-F97E-43E6-8A1B-4DD0F28A2123}"/>
                      </a:ext>
                    </a:extLst>
                  </p:cNvPr>
                  <p:cNvCxnSpPr>
                    <a:cxnSpLocks/>
                    <a:stCxn id="24" idx="2"/>
                    <a:endCxn id="23" idx="0"/>
                  </p:cNvCxnSpPr>
                  <p:nvPr/>
                </p:nvCxnSpPr>
                <p:spPr>
                  <a:xfrm>
                    <a:off x="3175103" y="3441679"/>
                    <a:ext cx="303556" cy="71328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Ovál 40">
                    <a:extLst>
                      <a:ext uri="{FF2B5EF4-FFF2-40B4-BE49-F238E27FC236}">
                        <a16:creationId xmlns:a16="http://schemas.microsoft.com/office/drawing/2014/main" id="{197406B1-F80C-4B17-B44E-6A160DC2BF3C}"/>
                      </a:ext>
                    </a:extLst>
                  </p:cNvPr>
                  <p:cNvSpPr/>
                  <p:nvPr/>
                </p:nvSpPr>
                <p:spPr>
                  <a:xfrm rot="17021122">
                    <a:off x="2656128" y="4106307"/>
                    <a:ext cx="415295" cy="99137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ovéPole 41">
                    <a:extLst>
                      <a:ext uri="{FF2B5EF4-FFF2-40B4-BE49-F238E27FC236}">
                        <a16:creationId xmlns:a16="http://schemas.microsoft.com/office/drawing/2014/main" id="{B0756944-3715-42E6-BAF1-EFB330C163FD}"/>
                      </a:ext>
                    </a:extLst>
                  </p:cNvPr>
                  <p:cNvSpPr txBox="1"/>
                  <p:nvPr/>
                </p:nvSpPr>
                <p:spPr>
                  <a:xfrm>
                    <a:off x="1503459" y="4978659"/>
                    <a:ext cx="1037530" cy="555417"/>
                  </a:xfrm>
                  <a:prstGeom prst="rect">
                    <a:avLst/>
                  </a:prstGeom>
                  <a:solidFill>
                    <a:schemeClr val="bg1">
                      <a:alpha val="43000"/>
                    </a:schemeClr>
                  </a:solidFill>
                  <a:ln>
                    <a:solidFill>
                      <a:schemeClr val="tx1"/>
                    </a:solidFill>
                  </a:ln>
                </p:spPr>
                <p:txBody>
                  <a:bodyPr wrap="square" rtlCol="0">
                    <a:noAutofit/>
                  </a:bodyPr>
                  <a:lstStyle>
                    <a:defPPr>
                      <a:defRPr lang="cs-CZ"/>
                    </a:defPPr>
                    <a:lvl1pPr algn="ctr">
                      <a:lnSpc>
                        <a:spcPts val="1600"/>
                      </a:lnSpc>
                    </a:lvl1pPr>
                  </a:lstStyle>
                  <a:p>
                    <a:r>
                      <a:rPr lang="cs-CZ" sz="1600" dirty="0" err="1"/>
                      <a:t>Posterior</a:t>
                    </a:r>
                    <a:r>
                      <a:rPr lang="cs-CZ" sz="1600" dirty="0"/>
                      <a:t> </a:t>
                    </a:r>
                    <a:r>
                      <a:rPr lang="cs-CZ" sz="1600" dirty="0" err="1"/>
                      <a:t>coronary</a:t>
                    </a:r>
                    <a:r>
                      <a:rPr lang="cs-CZ" sz="1600" dirty="0"/>
                      <a:t> sinus</a:t>
                    </a:r>
                  </a:p>
                </p:txBody>
              </p:sp>
              <p:cxnSp>
                <p:nvCxnSpPr>
                  <p:cNvPr id="28" name="Přímá spojnice se šipkou 42">
                    <a:extLst>
                      <a:ext uri="{FF2B5EF4-FFF2-40B4-BE49-F238E27FC236}">
                        <a16:creationId xmlns:a16="http://schemas.microsoft.com/office/drawing/2014/main" id="{588D37AB-4AF0-4C31-AB8E-9C4C0E14A4FE}"/>
                      </a:ext>
                    </a:extLst>
                  </p:cNvPr>
                  <p:cNvCxnSpPr>
                    <a:cxnSpLocks/>
                    <a:stCxn id="27" idx="3"/>
                    <a:endCxn id="26" idx="2"/>
                  </p:cNvCxnSpPr>
                  <p:nvPr/>
                </p:nvCxnSpPr>
                <p:spPr>
                  <a:xfrm flipV="1">
                    <a:off x="2540988" y="4803745"/>
                    <a:ext cx="273660" cy="452623"/>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Ovál 43">
                    <a:extLst>
                      <a:ext uri="{FF2B5EF4-FFF2-40B4-BE49-F238E27FC236}">
                        <a16:creationId xmlns:a16="http://schemas.microsoft.com/office/drawing/2014/main" id="{9E59B552-B556-462D-A675-D0F8DAA7CB7C}"/>
                      </a:ext>
                    </a:extLst>
                  </p:cNvPr>
                  <p:cNvSpPr/>
                  <p:nvPr/>
                </p:nvSpPr>
                <p:spPr>
                  <a:xfrm rot="21205585">
                    <a:off x="3533863" y="4261548"/>
                    <a:ext cx="447866" cy="765232"/>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44">
                    <a:extLst>
                      <a:ext uri="{FF2B5EF4-FFF2-40B4-BE49-F238E27FC236}">
                        <a16:creationId xmlns:a16="http://schemas.microsoft.com/office/drawing/2014/main" id="{901C6DD0-5E7E-437B-AA74-3B4598FFE185}"/>
                      </a:ext>
                    </a:extLst>
                  </p:cNvPr>
                  <p:cNvSpPr txBox="1"/>
                  <p:nvPr/>
                </p:nvSpPr>
                <p:spPr>
                  <a:xfrm>
                    <a:off x="4087803" y="3986938"/>
                    <a:ext cx="1414467" cy="417931"/>
                  </a:xfrm>
                  <a:prstGeom prst="rect">
                    <a:avLst/>
                  </a:prstGeom>
                  <a:solidFill>
                    <a:schemeClr val="bg1">
                      <a:alpha val="43000"/>
                    </a:schemeClr>
                  </a:solidFill>
                  <a:ln>
                    <a:solidFill>
                      <a:schemeClr val="tx1"/>
                    </a:solidFill>
                  </a:ln>
                </p:spPr>
                <p:txBody>
                  <a:bodyPr wrap="square" rtlCol="0">
                    <a:noAutofit/>
                  </a:bodyPr>
                  <a:lstStyle>
                    <a:defPPr>
                      <a:defRPr lang="cs-CZ"/>
                    </a:defPPr>
                    <a:lvl1pPr algn="ctr">
                      <a:lnSpc>
                        <a:spcPts val="1600"/>
                      </a:lnSpc>
                    </a:lvl1pPr>
                  </a:lstStyle>
                  <a:p>
                    <a:r>
                      <a:rPr lang="cs-CZ" sz="1600" dirty="0" err="1"/>
                      <a:t>Posterio-inferior</a:t>
                    </a:r>
                    <a:r>
                      <a:rPr lang="cs-CZ" sz="1600" dirty="0"/>
                      <a:t> RA area</a:t>
                    </a:r>
                  </a:p>
                </p:txBody>
              </p:sp>
              <p:cxnSp>
                <p:nvCxnSpPr>
                  <p:cNvPr id="31" name="Přímá spojnice se šipkou 45">
                    <a:extLst>
                      <a:ext uri="{FF2B5EF4-FFF2-40B4-BE49-F238E27FC236}">
                        <a16:creationId xmlns:a16="http://schemas.microsoft.com/office/drawing/2014/main" id="{D2D16658-D376-48F6-8B05-8CB550BE192B}"/>
                      </a:ext>
                    </a:extLst>
                  </p:cNvPr>
                  <p:cNvCxnSpPr>
                    <a:cxnSpLocks/>
                    <a:endCxn id="29" idx="6"/>
                  </p:cNvCxnSpPr>
                  <p:nvPr/>
                </p:nvCxnSpPr>
                <p:spPr>
                  <a:xfrm flipH="1">
                    <a:off x="3980257" y="4393865"/>
                    <a:ext cx="140819" cy="22466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Přímá spojnice se šipkou 47">
                    <a:extLst>
                      <a:ext uri="{FF2B5EF4-FFF2-40B4-BE49-F238E27FC236}">
                        <a16:creationId xmlns:a16="http://schemas.microsoft.com/office/drawing/2014/main" id="{B18D483F-229D-4C79-808E-E5807081C902}"/>
                      </a:ext>
                    </a:extLst>
                  </p:cNvPr>
                  <p:cNvCxnSpPr>
                    <a:cxnSpLocks/>
                  </p:cNvCxnSpPr>
                  <p:nvPr/>
                </p:nvCxnSpPr>
                <p:spPr>
                  <a:xfrm>
                    <a:off x="2879111" y="3928774"/>
                    <a:ext cx="579624" cy="29655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Přímá spojnice se šipkou 53">
                    <a:extLst>
                      <a:ext uri="{FF2B5EF4-FFF2-40B4-BE49-F238E27FC236}">
                        <a16:creationId xmlns:a16="http://schemas.microsoft.com/office/drawing/2014/main" id="{6C67CE8E-5025-458B-8DC4-0E373614B89F}"/>
                      </a:ext>
                    </a:extLst>
                  </p:cNvPr>
                  <p:cNvCxnSpPr>
                    <a:cxnSpLocks/>
                  </p:cNvCxnSpPr>
                  <p:nvPr/>
                </p:nvCxnSpPr>
                <p:spPr>
                  <a:xfrm flipH="1">
                    <a:off x="3809216" y="3798322"/>
                    <a:ext cx="391330" cy="513947"/>
                  </a:xfrm>
                  <a:prstGeom prst="straightConnector1">
                    <a:avLst/>
                  </a:prstGeom>
                  <a:ln w="635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20" name="TextovéPole 92">
                  <a:extLst>
                    <a:ext uri="{FF2B5EF4-FFF2-40B4-BE49-F238E27FC236}">
                      <a16:creationId xmlns:a16="http://schemas.microsoft.com/office/drawing/2014/main" id="{ACDFCD12-1B7B-4C7C-A3FF-D1424A6CB356}"/>
                    </a:ext>
                  </a:extLst>
                </p:cNvPr>
                <p:cNvSpPr txBox="1"/>
                <p:nvPr/>
              </p:nvSpPr>
              <p:spPr>
                <a:xfrm>
                  <a:off x="1878310" y="1870864"/>
                  <a:ext cx="1305543" cy="584775"/>
                </a:xfrm>
                <a:prstGeom prst="rect">
                  <a:avLst/>
                </a:prstGeom>
                <a:noFill/>
              </p:spPr>
              <p:txBody>
                <a:bodyPr wrap="square" rtlCol="0" anchor="ctr">
                  <a:spAutoFit/>
                </a:bodyPr>
                <a:lstStyle/>
                <a:p>
                  <a:pPr algn="ctr"/>
                  <a:r>
                    <a:rPr lang="cs-CZ" sz="3200" b="1" dirty="0"/>
                    <a:t>L</a:t>
                  </a:r>
                  <a:r>
                    <a:rPr lang="en-GB" sz="3200" b="1" dirty="0"/>
                    <a:t>A</a:t>
                  </a:r>
                </a:p>
              </p:txBody>
            </p:sp>
            <p:sp>
              <p:nvSpPr>
                <p:cNvPr id="21" name="TextovéPole 93">
                  <a:extLst>
                    <a:ext uri="{FF2B5EF4-FFF2-40B4-BE49-F238E27FC236}">
                      <a16:creationId xmlns:a16="http://schemas.microsoft.com/office/drawing/2014/main" id="{73E69A24-4F44-4961-9C94-5B772A202CF6}"/>
                    </a:ext>
                  </a:extLst>
                </p:cNvPr>
                <p:cNvSpPr txBox="1"/>
                <p:nvPr/>
              </p:nvSpPr>
              <p:spPr>
                <a:xfrm>
                  <a:off x="3917528" y="3087594"/>
                  <a:ext cx="1305543" cy="584775"/>
                </a:xfrm>
                <a:prstGeom prst="rect">
                  <a:avLst/>
                </a:prstGeom>
                <a:noFill/>
              </p:spPr>
              <p:txBody>
                <a:bodyPr wrap="square" rtlCol="0" anchor="ctr">
                  <a:spAutoFit/>
                </a:bodyPr>
                <a:lstStyle/>
                <a:p>
                  <a:pPr algn="ctr"/>
                  <a:r>
                    <a:rPr lang="cs-CZ" sz="3200" b="1" dirty="0"/>
                    <a:t>R</a:t>
                  </a:r>
                  <a:r>
                    <a:rPr lang="en-GB" sz="3200" b="1" dirty="0"/>
                    <a:t>A</a:t>
                  </a:r>
                </a:p>
              </p:txBody>
            </p:sp>
          </p:grpSp>
          <p:sp>
            <p:nvSpPr>
              <p:cNvPr id="15" name="TextovéPole 103">
                <a:extLst>
                  <a:ext uri="{FF2B5EF4-FFF2-40B4-BE49-F238E27FC236}">
                    <a16:creationId xmlns:a16="http://schemas.microsoft.com/office/drawing/2014/main" id="{4C75CAC8-B15B-481E-A30C-E6A4504E279B}"/>
                  </a:ext>
                </a:extLst>
              </p:cNvPr>
              <p:cNvSpPr txBox="1"/>
              <p:nvPr/>
            </p:nvSpPr>
            <p:spPr>
              <a:xfrm>
                <a:off x="4989571" y="2410140"/>
                <a:ext cx="553427" cy="338554"/>
              </a:xfrm>
              <a:prstGeom prst="rect">
                <a:avLst/>
              </a:prstGeom>
              <a:noFill/>
            </p:spPr>
            <p:txBody>
              <a:bodyPr wrap="square" rtlCol="0">
                <a:spAutoFit/>
              </a:bodyPr>
              <a:lstStyle/>
              <a:p>
                <a:r>
                  <a:rPr lang="cs-CZ" sz="1600" b="1" dirty="0">
                    <a:solidFill>
                      <a:srgbClr val="00EA00"/>
                    </a:solidFill>
                  </a:rPr>
                  <a:t>PN</a:t>
                </a:r>
              </a:p>
            </p:txBody>
          </p:sp>
          <p:sp>
            <p:nvSpPr>
              <p:cNvPr id="17" name="TextovéPole 104">
                <a:extLst>
                  <a:ext uri="{FF2B5EF4-FFF2-40B4-BE49-F238E27FC236}">
                    <a16:creationId xmlns:a16="http://schemas.microsoft.com/office/drawing/2014/main" id="{1B3A0FF3-366F-433C-A42D-B0FE5ABA08B0}"/>
                  </a:ext>
                </a:extLst>
              </p:cNvPr>
              <p:cNvSpPr txBox="1"/>
              <p:nvPr/>
            </p:nvSpPr>
            <p:spPr>
              <a:xfrm>
                <a:off x="4092090" y="2261936"/>
                <a:ext cx="553427" cy="338554"/>
              </a:xfrm>
              <a:prstGeom prst="rect">
                <a:avLst/>
              </a:prstGeom>
              <a:noFill/>
            </p:spPr>
            <p:txBody>
              <a:bodyPr wrap="square" rtlCol="0">
                <a:spAutoFit/>
              </a:bodyPr>
              <a:lstStyle/>
              <a:p>
                <a:r>
                  <a:rPr lang="cs-CZ" sz="1600" b="1" dirty="0">
                    <a:solidFill>
                      <a:srgbClr val="FFFF00"/>
                    </a:solidFill>
                  </a:rPr>
                  <a:t>SAN</a:t>
                </a:r>
              </a:p>
            </p:txBody>
          </p:sp>
        </p:grpSp>
        <p:sp>
          <p:nvSpPr>
            <p:cNvPr id="12" name="TextovéPole 102">
              <a:extLst>
                <a:ext uri="{FF2B5EF4-FFF2-40B4-BE49-F238E27FC236}">
                  <a16:creationId xmlns:a16="http://schemas.microsoft.com/office/drawing/2014/main" id="{F1A38A44-2B6B-46C9-92B7-8EA8171A8065}"/>
                </a:ext>
              </a:extLst>
            </p:cNvPr>
            <p:cNvSpPr txBox="1"/>
            <p:nvPr/>
          </p:nvSpPr>
          <p:spPr>
            <a:xfrm>
              <a:off x="4040949" y="4897479"/>
              <a:ext cx="531347" cy="369332"/>
            </a:xfrm>
            <a:prstGeom prst="rect">
              <a:avLst/>
            </a:prstGeom>
            <a:noFill/>
          </p:spPr>
          <p:txBody>
            <a:bodyPr wrap="square" rtlCol="0">
              <a:spAutoFit/>
            </a:bodyPr>
            <a:lstStyle/>
            <a:p>
              <a:r>
                <a:rPr lang="cs-CZ" b="1" dirty="0"/>
                <a:t>IVC</a:t>
              </a:r>
            </a:p>
          </p:txBody>
        </p:sp>
      </p:grpSp>
      <p:sp>
        <p:nvSpPr>
          <p:cNvPr id="34" name="Rectangle 2">
            <a:extLst>
              <a:ext uri="{FF2B5EF4-FFF2-40B4-BE49-F238E27FC236}">
                <a16:creationId xmlns:a16="http://schemas.microsoft.com/office/drawing/2014/main" id="{01791966-A160-47BB-BAEE-41690EB25829}"/>
              </a:ext>
            </a:extLst>
          </p:cNvPr>
          <p:cNvSpPr>
            <a:spLocks noChangeArrowheads="1"/>
          </p:cNvSpPr>
          <p:nvPr/>
        </p:nvSpPr>
        <p:spPr bwMode="auto">
          <a:xfrm>
            <a:off x="0" y="21382"/>
            <a:ext cx="12192000" cy="514350"/>
          </a:xfrm>
          <a:prstGeom prst="rect">
            <a:avLst/>
          </a:prstGeom>
          <a:noFill/>
          <a:ln w="9525">
            <a:noFill/>
            <a:miter lim="800000"/>
            <a:headEnd/>
            <a:tailEnd/>
          </a:ln>
        </p:spPr>
        <p:txBody>
          <a:bodyPr/>
          <a:lstStyle/>
          <a:p>
            <a:pPr algn="ctr"/>
            <a:r>
              <a:rPr lang="cs-CZ" altLang="en-US" sz="2800" b="1" dirty="0" smtClean="0">
                <a:solidFill>
                  <a:srgbClr val="0066CC"/>
                </a:solidFill>
              </a:rPr>
              <a:t>Denervace AV uzlu</a:t>
            </a:r>
            <a:endParaRPr lang="cs-CZ" altLang="en-US" sz="3200" b="1" dirty="0">
              <a:solidFill>
                <a:srgbClr val="0066CC"/>
              </a:solidFill>
            </a:endParaRPr>
          </a:p>
        </p:txBody>
      </p:sp>
      <p:sp>
        <p:nvSpPr>
          <p:cNvPr id="36" name="Rectangle 2">
            <a:extLst>
              <a:ext uri="{FF2B5EF4-FFF2-40B4-BE49-F238E27FC236}">
                <a16:creationId xmlns:a16="http://schemas.microsoft.com/office/drawing/2014/main" id="{DB113D40-BB32-4750-8DCA-0F6D40CF0A9F}"/>
              </a:ext>
            </a:extLst>
          </p:cNvPr>
          <p:cNvSpPr>
            <a:spLocks noChangeArrowheads="1"/>
          </p:cNvSpPr>
          <p:nvPr/>
        </p:nvSpPr>
        <p:spPr bwMode="auto">
          <a:xfrm>
            <a:off x="5283821" y="2872261"/>
            <a:ext cx="3606339" cy="563184"/>
          </a:xfrm>
          <a:prstGeom prst="rect">
            <a:avLst/>
          </a:prstGeom>
          <a:noFill/>
          <a:ln w="9525">
            <a:noFill/>
            <a:miter lim="800000"/>
            <a:headEnd/>
            <a:tailEnd/>
          </a:ln>
        </p:spPr>
        <p:txBody>
          <a:bodyPr/>
          <a:lstStyle/>
          <a:p>
            <a:pPr algn="ctr"/>
            <a:r>
              <a:rPr lang="cs-CZ" altLang="en-US" sz="2800" dirty="0" smtClean="0"/>
              <a:t>SLGP - levé horní GP</a:t>
            </a:r>
            <a:endParaRPr lang="cs-CZ" altLang="en-US" sz="3200" dirty="0"/>
          </a:p>
        </p:txBody>
      </p:sp>
      <p:grpSp>
        <p:nvGrpSpPr>
          <p:cNvPr id="3" name="Group 2"/>
          <p:cNvGrpSpPr/>
          <p:nvPr/>
        </p:nvGrpSpPr>
        <p:grpSpPr>
          <a:xfrm>
            <a:off x="5524737" y="3574699"/>
            <a:ext cx="3174326" cy="2728063"/>
            <a:chOff x="5524737" y="3574699"/>
            <a:chExt cx="3174326" cy="2728063"/>
          </a:xfrm>
        </p:grpSpPr>
        <p:pic>
          <p:nvPicPr>
            <p:cNvPr id="35" name="Obrázek 4">
              <a:extLst>
                <a:ext uri="{FF2B5EF4-FFF2-40B4-BE49-F238E27FC236}">
                  <a16:creationId xmlns:a16="http://schemas.microsoft.com/office/drawing/2014/main" id="{C7F33B5A-DF9F-4504-BA8B-C20E4ADBC6E7}"/>
                </a:ext>
              </a:extLst>
            </p:cNvPr>
            <p:cNvPicPr>
              <a:picLocks noChangeAspect="1"/>
            </p:cNvPicPr>
            <p:nvPr/>
          </p:nvPicPr>
          <p:blipFill rotWithShape="1">
            <a:blip r:embed="rId5"/>
            <a:srcRect l="7366" t="18759" r="7096" b="7864"/>
            <a:stretch/>
          </p:blipFill>
          <p:spPr bwMode="auto">
            <a:xfrm>
              <a:off x="5524737" y="3574699"/>
              <a:ext cx="3174326" cy="2728063"/>
            </a:xfrm>
            <a:prstGeom prst="rect">
              <a:avLst/>
            </a:prstGeom>
            <a:noFill/>
            <a:ln w="9525">
              <a:noFill/>
              <a:miter lim="800000"/>
              <a:headEnd/>
              <a:tailEnd/>
            </a:ln>
          </p:spPr>
        </p:pic>
        <p:sp>
          <p:nvSpPr>
            <p:cNvPr id="38" name="TextovéPole 31">
              <a:extLst>
                <a:ext uri="{FF2B5EF4-FFF2-40B4-BE49-F238E27FC236}">
                  <a16:creationId xmlns:a16="http://schemas.microsoft.com/office/drawing/2014/main" id="{9DDB245A-A2BB-4800-96DD-050AE25C04D3}"/>
                </a:ext>
              </a:extLst>
            </p:cNvPr>
            <p:cNvSpPr txBox="1"/>
            <p:nvPr/>
          </p:nvSpPr>
          <p:spPr>
            <a:xfrm>
              <a:off x="5925240" y="3589149"/>
              <a:ext cx="1367148" cy="584775"/>
            </a:xfrm>
            <a:prstGeom prst="rect">
              <a:avLst/>
            </a:prstGeom>
            <a:noFill/>
          </p:spPr>
          <p:txBody>
            <a:bodyPr wrap="square" rtlCol="0" anchor="ctr">
              <a:spAutoFit/>
            </a:bodyPr>
            <a:lstStyle/>
            <a:p>
              <a:pPr algn="ctr"/>
              <a:r>
                <a:rPr lang="cs-CZ" sz="3200" b="1" dirty="0">
                  <a:solidFill>
                    <a:schemeClr val="bg1"/>
                  </a:solidFill>
                </a:rPr>
                <a:t>L</a:t>
              </a:r>
              <a:r>
                <a:rPr lang="en-GB" sz="3200" b="1" dirty="0" smtClean="0">
                  <a:solidFill>
                    <a:schemeClr val="bg1"/>
                  </a:solidFill>
                </a:rPr>
                <a:t>A</a:t>
              </a:r>
              <a:endParaRPr lang="en-GB" sz="3200" b="1" dirty="0">
                <a:solidFill>
                  <a:schemeClr val="bg1"/>
                </a:solidFill>
              </a:endParaRPr>
            </a:p>
          </p:txBody>
        </p:sp>
      </p:grpSp>
      <p:grpSp>
        <p:nvGrpSpPr>
          <p:cNvPr id="2" name="Group 1"/>
          <p:cNvGrpSpPr/>
          <p:nvPr/>
        </p:nvGrpSpPr>
        <p:grpSpPr>
          <a:xfrm>
            <a:off x="8782050" y="2692993"/>
            <a:ext cx="3112820" cy="3618064"/>
            <a:chOff x="8782050" y="2692993"/>
            <a:chExt cx="3112820" cy="3618064"/>
          </a:xfrm>
        </p:grpSpPr>
        <p:pic>
          <p:nvPicPr>
            <p:cNvPr id="37" name="Picture 2"/>
            <p:cNvPicPr>
              <a:picLocks noChangeAspect="1" noChangeArrowheads="1"/>
            </p:cNvPicPr>
            <p:nvPr/>
          </p:nvPicPr>
          <p:blipFill rotWithShape="1">
            <a:blip r:embed="rId6"/>
            <a:srcRect l="33027" r="21035" b="18458"/>
            <a:stretch/>
          </p:blipFill>
          <p:spPr bwMode="auto">
            <a:xfrm>
              <a:off x="8890160" y="2692993"/>
              <a:ext cx="3004710" cy="3618064"/>
            </a:xfrm>
            <a:prstGeom prst="rect">
              <a:avLst/>
            </a:prstGeom>
            <a:noFill/>
            <a:ln w="9525">
              <a:noFill/>
              <a:miter lim="800000"/>
              <a:headEnd/>
              <a:tailEnd/>
            </a:ln>
          </p:spPr>
        </p:pic>
        <p:sp>
          <p:nvSpPr>
            <p:cNvPr id="39" name="TextovéPole 31">
              <a:extLst>
                <a:ext uri="{FF2B5EF4-FFF2-40B4-BE49-F238E27FC236}">
                  <a16:creationId xmlns:a16="http://schemas.microsoft.com/office/drawing/2014/main" id="{9DDB245A-A2BB-4800-96DD-050AE25C04D3}"/>
                </a:ext>
              </a:extLst>
            </p:cNvPr>
            <p:cNvSpPr txBox="1"/>
            <p:nvPr/>
          </p:nvSpPr>
          <p:spPr>
            <a:xfrm>
              <a:off x="8782050" y="3442507"/>
              <a:ext cx="1367148" cy="584775"/>
            </a:xfrm>
            <a:prstGeom prst="rect">
              <a:avLst/>
            </a:prstGeom>
            <a:noFill/>
          </p:spPr>
          <p:txBody>
            <a:bodyPr wrap="square" rtlCol="0" anchor="ctr">
              <a:spAutoFit/>
            </a:bodyPr>
            <a:lstStyle/>
            <a:p>
              <a:pPr algn="ctr"/>
              <a:r>
                <a:rPr lang="cs-CZ" sz="3200" b="1" dirty="0" smtClean="0">
                  <a:solidFill>
                    <a:schemeClr val="bg1"/>
                  </a:solidFill>
                </a:rPr>
                <a:t>R</a:t>
              </a:r>
              <a:r>
                <a:rPr lang="en-GB" sz="3200" b="1" dirty="0" smtClean="0">
                  <a:solidFill>
                    <a:schemeClr val="bg1"/>
                  </a:solidFill>
                </a:rPr>
                <a:t>A</a:t>
              </a:r>
              <a:endParaRPr lang="en-GB" sz="3200" b="1" dirty="0">
                <a:solidFill>
                  <a:schemeClr val="bg1"/>
                </a:solidFill>
              </a:endParaRPr>
            </a:p>
          </p:txBody>
        </p:sp>
      </p:grpSp>
      <p:sp>
        <p:nvSpPr>
          <p:cNvPr id="40" name="Rectangle 2">
            <a:extLst>
              <a:ext uri="{FF2B5EF4-FFF2-40B4-BE49-F238E27FC236}">
                <a16:creationId xmlns:a16="http://schemas.microsoft.com/office/drawing/2014/main" id="{DB113D40-BB32-4750-8DCA-0F6D40CF0A9F}"/>
              </a:ext>
            </a:extLst>
          </p:cNvPr>
          <p:cNvSpPr>
            <a:spLocks noChangeArrowheads="1"/>
          </p:cNvSpPr>
          <p:nvPr/>
        </p:nvSpPr>
        <p:spPr bwMode="auto">
          <a:xfrm>
            <a:off x="8121447" y="2011134"/>
            <a:ext cx="4306525" cy="563184"/>
          </a:xfrm>
          <a:prstGeom prst="rect">
            <a:avLst/>
          </a:prstGeom>
          <a:noFill/>
          <a:ln w="9525">
            <a:noFill/>
            <a:miter lim="800000"/>
            <a:headEnd/>
            <a:tailEnd/>
          </a:ln>
        </p:spPr>
        <p:txBody>
          <a:bodyPr/>
          <a:lstStyle/>
          <a:p>
            <a:pPr algn="ctr"/>
            <a:r>
              <a:rPr lang="cs-CZ" altLang="en-US" sz="2800" dirty="0" smtClean="0"/>
              <a:t>ARGP – ostium před RPV</a:t>
            </a:r>
            <a:endParaRPr lang="cs-CZ" altLang="en-US" sz="3200" dirty="0"/>
          </a:p>
        </p:txBody>
      </p:sp>
    </p:spTree>
    <p:extLst>
      <p:ext uri="{BB962C8B-B14F-4D97-AF65-F5344CB8AC3E}">
        <p14:creationId xmlns:p14="http://schemas.microsoft.com/office/powerpoint/2010/main" val="3213925386"/>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34" name="Rectangle 2">
            <a:extLst>
              <a:ext uri="{FF2B5EF4-FFF2-40B4-BE49-F238E27FC236}">
                <a16:creationId xmlns:a16="http://schemas.microsoft.com/office/drawing/2014/main" id="{01791966-A160-47BB-BAEE-41690EB25829}"/>
              </a:ext>
            </a:extLst>
          </p:cNvPr>
          <p:cNvSpPr>
            <a:spLocks noChangeArrowheads="1"/>
          </p:cNvSpPr>
          <p:nvPr/>
        </p:nvSpPr>
        <p:spPr bwMode="auto">
          <a:xfrm>
            <a:off x="0" y="21382"/>
            <a:ext cx="12192000" cy="514350"/>
          </a:xfrm>
          <a:prstGeom prst="rect">
            <a:avLst/>
          </a:prstGeom>
          <a:noFill/>
          <a:ln w="9525">
            <a:noFill/>
            <a:miter lim="800000"/>
            <a:headEnd/>
            <a:tailEnd/>
          </a:ln>
        </p:spPr>
        <p:txBody>
          <a:bodyPr/>
          <a:lstStyle/>
          <a:p>
            <a:pPr algn="ctr"/>
            <a:r>
              <a:rPr lang="cs-CZ" sz="2800" b="1" dirty="0" smtClean="0"/>
              <a:t>Elektrofyziologie v praxi</a:t>
            </a:r>
            <a:endParaRPr lang="cs-CZ" sz="2800" b="1" dirty="0"/>
          </a:p>
        </p:txBody>
      </p:sp>
      <p:sp>
        <p:nvSpPr>
          <p:cNvPr id="38" name="TextovéPole 31">
            <a:extLst>
              <a:ext uri="{FF2B5EF4-FFF2-40B4-BE49-F238E27FC236}">
                <a16:creationId xmlns:a16="http://schemas.microsoft.com/office/drawing/2014/main" id="{9DDB245A-A2BB-4800-96DD-050AE25C04D3}"/>
              </a:ext>
            </a:extLst>
          </p:cNvPr>
          <p:cNvSpPr txBox="1"/>
          <p:nvPr/>
        </p:nvSpPr>
        <p:spPr>
          <a:xfrm>
            <a:off x="2310524" y="2557101"/>
            <a:ext cx="7530495" cy="206210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w="22225">
            <a:solidFill>
              <a:srgbClr val="0070C0"/>
            </a:solidFill>
          </a:ln>
        </p:spPr>
        <p:txBody>
          <a:bodyPr wrap="square" rtlCol="0" anchor="ctr">
            <a:spAutoFit/>
          </a:bodyPr>
          <a:lstStyle/>
          <a:p>
            <a:pPr algn="ctr"/>
            <a:endParaRPr lang="cs-CZ" sz="3200" b="1" dirty="0" smtClean="0"/>
          </a:p>
          <a:p>
            <a:pPr algn="ctr"/>
            <a:r>
              <a:rPr lang="cs-CZ" sz="3200" b="1" dirty="0" smtClean="0"/>
              <a:t>Léčba </a:t>
            </a:r>
            <a:r>
              <a:rPr lang="cs-CZ" sz="3200" b="1" dirty="0"/>
              <a:t>pacienta se synkopou:</a:t>
            </a:r>
          </a:p>
          <a:p>
            <a:pPr algn="ctr"/>
            <a:r>
              <a:rPr lang="cs-CZ" sz="3200" b="1" dirty="0"/>
              <a:t>kardioneuroablace – kazuistiky </a:t>
            </a:r>
          </a:p>
          <a:p>
            <a:pPr algn="ctr"/>
            <a:endParaRPr lang="en-GB" sz="3200" b="1" dirty="0">
              <a:solidFill>
                <a:schemeClr val="bg1"/>
              </a:solidFill>
            </a:endParaRPr>
          </a:p>
        </p:txBody>
      </p:sp>
      <p:sp>
        <p:nvSpPr>
          <p:cNvPr id="39" name="TextovéPole 31">
            <a:extLst>
              <a:ext uri="{FF2B5EF4-FFF2-40B4-BE49-F238E27FC236}">
                <a16:creationId xmlns:a16="http://schemas.microsoft.com/office/drawing/2014/main" id="{9DDB245A-A2BB-4800-96DD-050AE25C04D3}"/>
              </a:ext>
            </a:extLst>
          </p:cNvPr>
          <p:cNvSpPr txBox="1"/>
          <p:nvPr/>
        </p:nvSpPr>
        <p:spPr>
          <a:xfrm>
            <a:off x="10719337" y="3708931"/>
            <a:ext cx="1367148" cy="584775"/>
          </a:xfrm>
          <a:prstGeom prst="rect">
            <a:avLst/>
          </a:prstGeom>
          <a:noFill/>
        </p:spPr>
        <p:txBody>
          <a:bodyPr wrap="square" rtlCol="0" anchor="ctr">
            <a:spAutoFit/>
          </a:bodyPr>
          <a:lstStyle/>
          <a:p>
            <a:pPr algn="ctr"/>
            <a:r>
              <a:rPr lang="cs-CZ" sz="3200" b="1" dirty="0">
                <a:solidFill>
                  <a:schemeClr val="bg1"/>
                </a:solidFill>
              </a:rPr>
              <a:t>R</a:t>
            </a:r>
            <a:r>
              <a:rPr lang="en-GB" sz="3200" b="1" dirty="0">
                <a:solidFill>
                  <a:schemeClr val="bg1"/>
                </a:solidFill>
              </a:rPr>
              <a:t>A</a:t>
            </a:r>
          </a:p>
        </p:txBody>
      </p:sp>
    </p:spTree>
    <p:extLst>
      <p:ext uri="{BB962C8B-B14F-4D97-AF65-F5344CB8AC3E}">
        <p14:creationId xmlns:p14="http://schemas.microsoft.com/office/powerpoint/2010/main" val="187906869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256672" y="786436"/>
            <a:ext cx="11795627" cy="5909310"/>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en-US" sz="2400" b="1" dirty="0" smtClean="0"/>
              <a:t>J.D., </a:t>
            </a:r>
            <a:r>
              <a:rPr lang="en-GB" sz="2400" b="1" dirty="0" smtClean="0"/>
              <a:t>* </a:t>
            </a:r>
            <a:r>
              <a:rPr lang="en-US" sz="2400" b="1" dirty="0" smtClean="0"/>
              <a:t>82 r.</a:t>
            </a:r>
            <a:r>
              <a:rPr lang="cs-CZ" sz="2400" b="1" dirty="0" smtClean="0"/>
              <a:t> </a:t>
            </a:r>
            <a:r>
              <a:rPr lang="en-US" sz="2400" dirty="0" smtClean="0"/>
              <a:t>(</a:t>
            </a:r>
            <a:r>
              <a:rPr lang="cs-CZ" sz="2400" dirty="0" smtClean="0"/>
              <a:t>39 let</a:t>
            </a:r>
            <a:r>
              <a:rPr lang="en-US" sz="2400" dirty="0" smtClean="0"/>
              <a:t>)</a:t>
            </a:r>
            <a:r>
              <a:rPr lang="cs-CZ" sz="2400" dirty="0" smtClean="0"/>
              <a:t>, </a:t>
            </a:r>
            <a:r>
              <a:rPr lang="en-US" sz="2400" dirty="0" smtClean="0"/>
              <a:t>mu</a:t>
            </a:r>
            <a:r>
              <a:rPr lang="cs-CZ" sz="2400" dirty="0" smtClean="0"/>
              <a:t>ž</a:t>
            </a:r>
            <a:r>
              <a:rPr lang="cs-CZ" sz="2400" b="1" dirty="0" smtClean="0"/>
              <a:t>,</a:t>
            </a:r>
            <a:r>
              <a:rPr lang="cs-CZ" sz="2400" dirty="0" smtClean="0"/>
              <a:t> </a:t>
            </a:r>
            <a:r>
              <a:rPr lang="en-US" sz="2400" dirty="0" err="1"/>
              <a:t>vy</a:t>
            </a:r>
            <a:r>
              <a:rPr lang="cs-CZ" sz="2400" dirty="0"/>
              <a:t>šetřen </a:t>
            </a:r>
            <a:r>
              <a:rPr lang="en-US" sz="2400" dirty="0" err="1" smtClean="0"/>
              <a:t>poprv</a:t>
            </a:r>
            <a:r>
              <a:rPr lang="cs-CZ" sz="2400" dirty="0" smtClean="0"/>
              <a:t>é v </a:t>
            </a:r>
            <a:r>
              <a:rPr lang="cs-CZ" sz="2400" dirty="0"/>
              <a:t>IKEM v </a:t>
            </a:r>
            <a:r>
              <a:rPr lang="en-US" sz="2400" b="1" dirty="0"/>
              <a:t>3</a:t>
            </a:r>
            <a:r>
              <a:rPr lang="cs-CZ" sz="2400" b="1" dirty="0" smtClean="0"/>
              <a:t>/20</a:t>
            </a:r>
            <a:r>
              <a:rPr lang="en-US" sz="2400" b="1" dirty="0" smtClean="0"/>
              <a:t>10</a:t>
            </a:r>
            <a:r>
              <a:rPr lang="cs-CZ" sz="2400" b="1" dirty="0"/>
              <a:t> </a:t>
            </a:r>
            <a:r>
              <a:rPr lang="en-US" sz="2400" b="1" dirty="0" smtClean="0"/>
              <a:t>(</a:t>
            </a:r>
            <a:r>
              <a:rPr lang="cs-CZ" sz="2400" b="1" dirty="0" smtClean="0"/>
              <a:t>27 </a:t>
            </a:r>
            <a:r>
              <a:rPr lang="cs-CZ" sz="2400" b="1" dirty="0"/>
              <a:t>let</a:t>
            </a:r>
            <a:r>
              <a:rPr lang="en-US" sz="2400" b="1" dirty="0" smtClean="0"/>
              <a:t>)</a:t>
            </a:r>
            <a:endParaRPr lang="cs-CZ" sz="2400" b="1" dirty="0" smtClean="0"/>
          </a:p>
          <a:p>
            <a:pPr marL="346075" indent="-285750">
              <a:buClr>
                <a:schemeClr val="accent1">
                  <a:lumMod val="75000"/>
                </a:schemeClr>
              </a:buClr>
              <a:buFont typeface="Wingdings" panose="05000000000000000000" pitchFamily="2" charset="2"/>
              <a:buChar char="Ø"/>
            </a:pPr>
            <a:endParaRPr lang="cs-CZ" sz="2400" dirty="0" smtClean="0"/>
          </a:p>
          <a:p>
            <a:pPr marL="346075" indent="-285750">
              <a:buClr>
                <a:schemeClr val="accent1">
                  <a:lumMod val="75000"/>
                </a:schemeClr>
              </a:buClr>
              <a:buFont typeface="Wingdings" panose="05000000000000000000" pitchFamily="2" charset="2"/>
              <a:buChar char="Ø"/>
            </a:pPr>
            <a:r>
              <a:rPr lang="cs-CZ" sz="2400" b="1" dirty="0" smtClean="0"/>
              <a:t>3</a:t>
            </a:r>
            <a:r>
              <a:rPr lang="cs-CZ" sz="2400" b="1" dirty="0"/>
              <a:t> </a:t>
            </a:r>
            <a:r>
              <a:rPr lang="cs-CZ" sz="2400" b="1" dirty="0" smtClean="0"/>
              <a:t>synkopy </a:t>
            </a:r>
            <a:r>
              <a:rPr lang="cs-CZ" sz="2400" dirty="0" smtClean="0"/>
              <a:t>za poslední půl rok:</a:t>
            </a:r>
            <a:r>
              <a:rPr lang="cs-CZ" sz="2400" dirty="0"/>
              <a:t> 2x synkopa </a:t>
            </a:r>
            <a:r>
              <a:rPr lang="cs-CZ" sz="2400" dirty="0" smtClean="0"/>
              <a:t>vsedě,</a:t>
            </a:r>
            <a:r>
              <a:rPr lang="cs-CZ" sz="2400" dirty="0"/>
              <a:t>  1x </a:t>
            </a:r>
            <a:r>
              <a:rPr lang="cs-CZ" sz="2400" dirty="0" smtClean="0"/>
              <a:t>ve</a:t>
            </a:r>
            <a:r>
              <a:rPr lang="cs-CZ" sz="2400" dirty="0"/>
              <a:t> </a:t>
            </a:r>
            <a:r>
              <a:rPr lang="cs-CZ" sz="2400" dirty="0" smtClean="0"/>
              <a:t>stoje</a:t>
            </a:r>
            <a:r>
              <a:rPr lang="cs-CZ" sz="2400" dirty="0"/>
              <a:t> </a:t>
            </a:r>
            <a:r>
              <a:rPr lang="cs-CZ" sz="2400" dirty="0" smtClean="0"/>
              <a:t>s pádem</a:t>
            </a:r>
            <a:r>
              <a:rPr lang="cs-CZ" sz="2400" dirty="0"/>
              <a:t> </a:t>
            </a:r>
            <a:r>
              <a:rPr lang="cs-CZ" sz="2400" dirty="0" smtClean="0"/>
              <a:t>a poraněním</a:t>
            </a:r>
            <a:r>
              <a:rPr lang="cs-CZ" sz="2400" dirty="0"/>
              <a:t> </a:t>
            </a:r>
            <a:r>
              <a:rPr lang="cs-CZ" sz="2400" dirty="0" smtClean="0"/>
              <a:t>hlavy</a:t>
            </a:r>
          </a:p>
          <a:p>
            <a:pPr marL="346075" indent="-285750">
              <a:buClr>
                <a:schemeClr val="accent1">
                  <a:lumMod val="75000"/>
                </a:schemeClr>
              </a:buClr>
              <a:buFont typeface="Wingdings" panose="05000000000000000000" pitchFamily="2" charset="2"/>
              <a:buChar char="Ø"/>
            </a:pPr>
            <a:r>
              <a:rPr lang="cs-CZ" sz="2400" b="1" dirty="0" smtClean="0"/>
              <a:t>EKG, zátěžové EKG, ECHO, neurologické vyš.</a:t>
            </a:r>
            <a:r>
              <a:rPr lang="cs-CZ" sz="2400" dirty="0"/>
              <a:t> </a:t>
            </a:r>
            <a:r>
              <a:rPr lang="cs-CZ" sz="2400" dirty="0" smtClean="0"/>
              <a:t>-</a:t>
            </a:r>
            <a:r>
              <a:rPr lang="cs-CZ" sz="2400" dirty="0"/>
              <a:t> </a:t>
            </a:r>
            <a:r>
              <a:rPr lang="cs-CZ" sz="2400" dirty="0" smtClean="0"/>
              <a:t>normální</a:t>
            </a:r>
            <a:r>
              <a:rPr lang="cs-CZ" sz="2400" dirty="0"/>
              <a:t> </a:t>
            </a:r>
            <a:r>
              <a:rPr lang="cs-CZ" sz="2400" dirty="0" smtClean="0"/>
              <a:t>nález</a:t>
            </a:r>
          </a:p>
          <a:p>
            <a:pPr marL="346075" indent="-285750">
              <a:buClr>
                <a:schemeClr val="accent1">
                  <a:lumMod val="75000"/>
                </a:schemeClr>
              </a:buClr>
              <a:buFont typeface="Wingdings" panose="05000000000000000000" pitchFamily="2" charset="2"/>
              <a:buChar char="Ø"/>
            </a:pPr>
            <a:r>
              <a:rPr lang="cs-CZ" sz="2400" b="1" dirty="0" smtClean="0"/>
              <a:t>Holter:</a:t>
            </a:r>
            <a:r>
              <a:rPr lang="cs-CZ" sz="2400" dirty="0" smtClean="0"/>
              <a:t> epizoda</a:t>
            </a:r>
            <a:r>
              <a:rPr lang="cs-CZ" sz="2400" dirty="0"/>
              <a:t> </a:t>
            </a:r>
            <a:r>
              <a:rPr lang="cs-CZ" sz="2400" dirty="0" smtClean="0"/>
              <a:t>junkčního</a:t>
            </a:r>
            <a:r>
              <a:rPr lang="cs-CZ" sz="2400" dirty="0"/>
              <a:t> rytmu s </a:t>
            </a:r>
            <a:r>
              <a:rPr lang="cs-CZ" sz="2400" b="1" dirty="0"/>
              <a:t>pauzou 3.8 </a:t>
            </a:r>
            <a:r>
              <a:rPr lang="cs-CZ" sz="2400" b="1" dirty="0" smtClean="0"/>
              <a:t>s</a:t>
            </a:r>
            <a:r>
              <a:rPr lang="cs-CZ" sz="2400" dirty="0"/>
              <a:t> v ranních </a:t>
            </a:r>
            <a:r>
              <a:rPr lang="cs-CZ" sz="2400" dirty="0" smtClean="0"/>
              <a:t>hodinách (symptomatická)</a:t>
            </a:r>
          </a:p>
          <a:p>
            <a:pPr marL="346075" indent="-285750">
              <a:buClr>
                <a:schemeClr val="accent1">
                  <a:lumMod val="75000"/>
                </a:schemeClr>
              </a:buClr>
              <a:buFont typeface="Wingdings" panose="05000000000000000000" pitchFamily="2" charset="2"/>
              <a:buChar char="Ø"/>
            </a:pPr>
            <a:endParaRPr lang="cs-CZ" sz="2400" dirty="0" smtClean="0"/>
          </a:p>
          <a:p>
            <a:pPr marL="346075" indent="-285750">
              <a:buClr>
                <a:schemeClr val="accent1">
                  <a:lumMod val="75000"/>
                </a:schemeClr>
              </a:buClr>
              <a:buFont typeface="Wingdings" panose="05000000000000000000" pitchFamily="2" charset="2"/>
              <a:buChar char="Ø"/>
            </a:pPr>
            <a:r>
              <a:rPr lang="cs-CZ" sz="2400" dirty="0" smtClean="0"/>
              <a:t>Následně provedená vyšetření 5/2010: </a:t>
            </a:r>
          </a:p>
          <a:p>
            <a:pPr marL="860425" lvl="1" indent="-342900">
              <a:buFont typeface="Wingdings" panose="05000000000000000000" pitchFamily="2" charset="2"/>
              <a:buChar char="§"/>
            </a:pPr>
            <a:r>
              <a:rPr lang="cs-CZ" sz="2400" b="1" dirty="0" smtClean="0"/>
              <a:t>HUTT</a:t>
            </a:r>
            <a:r>
              <a:rPr lang="cs-CZ" sz="2400" dirty="0"/>
              <a:t> </a:t>
            </a:r>
            <a:r>
              <a:rPr lang="cs-CZ" sz="2400" dirty="0" smtClean="0"/>
              <a:t>-</a:t>
            </a:r>
            <a:r>
              <a:rPr lang="cs-CZ" sz="2400" dirty="0"/>
              <a:t> bez vyvolání synkopy, bez </a:t>
            </a:r>
            <a:r>
              <a:rPr lang="cs-CZ" sz="2400" dirty="0" smtClean="0"/>
              <a:t>převodní poruchy rytmu</a:t>
            </a:r>
          </a:p>
          <a:p>
            <a:pPr marL="860425" lvl="1" indent="-342900">
              <a:buFont typeface="Wingdings" panose="05000000000000000000" pitchFamily="2" charset="2"/>
              <a:buChar char="§"/>
            </a:pPr>
            <a:r>
              <a:rPr lang="cs-CZ" sz="2400" b="1" dirty="0" smtClean="0"/>
              <a:t>EFV: </a:t>
            </a:r>
            <a:r>
              <a:rPr lang="cs-CZ" sz="2400" dirty="0" smtClean="0"/>
              <a:t>negativní PSK,</a:t>
            </a:r>
            <a:r>
              <a:rPr lang="cs-CZ" sz="2400" dirty="0"/>
              <a:t> </a:t>
            </a:r>
            <a:r>
              <a:rPr lang="cs-CZ" sz="2400" dirty="0" smtClean="0"/>
              <a:t>bez poruchy AV převodu, </a:t>
            </a:r>
            <a:r>
              <a:rPr lang="en-US" sz="2400" dirty="0" err="1" smtClean="0"/>
              <a:t>negativn</a:t>
            </a:r>
            <a:r>
              <a:rPr lang="cs-CZ" sz="2400" dirty="0" smtClean="0"/>
              <a:t>í ajmalinový</a:t>
            </a:r>
            <a:r>
              <a:rPr lang="cs-CZ" sz="2400" dirty="0"/>
              <a:t> </a:t>
            </a:r>
            <a:r>
              <a:rPr lang="cs-CZ" sz="2400" dirty="0" smtClean="0"/>
              <a:t>test</a:t>
            </a:r>
          </a:p>
          <a:p>
            <a:pPr marL="517525" lvl="1"/>
            <a:r>
              <a:rPr lang="en-US" sz="2400" b="1" dirty="0" smtClean="0"/>
              <a:t>=&gt;</a:t>
            </a:r>
            <a:r>
              <a:rPr lang="en-US" sz="2400" dirty="0" smtClean="0"/>
              <a:t> </a:t>
            </a:r>
            <a:r>
              <a:rPr lang="en-US" sz="2400" dirty="0"/>
              <a:t>i</a:t>
            </a:r>
            <a:r>
              <a:rPr lang="cs-CZ" sz="2400" dirty="0" smtClean="0"/>
              <a:t>mplantace ILR </a:t>
            </a:r>
          </a:p>
          <a:p>
            <a:pPr marL="803275" lvl="1" indent="-285750">
              <a:buClr>
                <a:schemeClr val="accent1">
                  <a:lumMod val="75000"/>
                </a:schemeClr>
              </a:buClr>
              <a:buFont typeface="Wingdings" panose="05000000000000000000" pitchFamily="2" charset="2"/>
              <a:buChar char="Ø"/>
            </a:pPr>
            <a:endParaRPr lang="cs-CZ" sz="2400" dirty="0" smtClean="0"/>
          </a:p>
          <a:p>
            <a:pPr marL="346075" indent="-285750">
              <a:buClr>
                <a:schemeClr val="accent1">
                  <a:lumMod val="75000"/>
                </a:schemeClr>
              </a:buClr>
              <a:buFont typeface="Wingdings" panose="05000000000000000000" pitchFamily="2" charset="2"/>
              <a:buChar char="Ø"/>
            </a:pPr>
            <a:r>
              <a:rPr lang="cs-CZ" sz="2400" b="1" dirty="0" smtClean="0"/>
              <a:t>12/2010 </a:t>
            </a:r>
            <a:r>
              <a:rPr lang="cs-CZ" sz="2400" dirty="0" smtClean="0"/>
              <a:t>neplánovaná kontrola: slabost přecházející</a:t>
            </a:r>
            <a:r>
              <a:rPr lang="cs-CZ" sz="2400" dirty="0"/>
              <a:t> do </a:t>
            </a:r>
            <a:r>
              <a:rPr lang="cs-CZ" sz="2400" dirty="0" smtClean="0"/>
              <a:t>bezvědomí</a:t>
            </a:r>
            <a:endParaRPr lang="cs-CZ" sz="2400" dirty="0"/>
          </a:p>
          <a:p>
            <a:pPr marL="860425" lvl="1" indent="-342900">
              <a:buClr>
                <a:schemeClr val="tx1"/>
              </a:buClr>
              <a:buFont typeface="Wingdings" panose="05000000000000000000" pitchFamily="2" charset="2"/>
              <a:buChar char="§"/>
            </a:pPr>
            <a:r>
              <a:rPr lang="cs-CZ" sz="2400" dirty="0"/>
              <a:t>zachycena excesivní bradykardie s </a:t>
            </a:r>
            <a:r>
              <a:rPr lang="cs-CZ" sz="2400" dirty="0" smtClean="0"/>
              <a:t>frekv.</a:t>
            </a:r>
            <a:r>
              <a:rPr lang="cs-CZ" sz="2400" dirty="0"/>
              <a:t> </a:t>
            </a:r>
            <a:r>
              <a:rPr lang="cs-CZ" sz="2400" dirty="0" smtClean="0"/>
              <a:t>pod</a:t>
            </a:r>
            <a:r>
              <a:rPr lang="cs-CZ" sz="2400" dirty="0"/>
              <a:t> </a:t>
            </a:r>
            <a:r>
              <a:rPr lang="cs-CZ" sz="2400" dirty="0" smtClean="0"/>
              <a:t>20/min</a:t>
            </a:r>
            <a:r>
              <a:rPr lang="cs-CZ" sz="2400" dirty="0"/>
              <a:t> </a:t>
            </a:r>
            <a:r>
              <a:rPr lang="cs-CZ" sz="2400" dirty="0" smtClean="0"/>
              <a:t>s následnou</a:t>
            </a:r>
            <a:r>
              <a:rPr lang="cs-CZ" sz="2400" dirty="0"/>
              <a:t> </a:t>
            </a:r>
            <a:r>
              <a:rPr lang="cs-CZ" sz="2400" b="1" dirty="0" smtClean="0"/>
              <a:t>asystolickou</a:t>
            </a:r>
            <a:r>
              <a:rPr lang="cs-CZ" sz="2400" b="1" dirty="0"/>
              <a:t> </a:t>
            </a:r>
            <a:r>
              <a:rPr lang="cs-CZ" sz="2400" b="1" dirty="0" smtClean="0"/>
              <a:t>pauzou</a:t>
            </a:r>
            <a:r>
              <a:rPr lang="cs-CZ" sz="2400" b="1" dirty="0"/>
              <a:t> </a:t>
            </a:r>
            <a:r>
              <a:rPr lang="cs-CZ" sz="2400" b="1" dirty="0" smtClean="0"/>
              <a:t>cca</a:t>
            </a:r>
            <a:r>
              <a:rPr lang="cs-CZ" sz="2400" b="1" dirty="0"/>
              <a:t> 15 </a:t>
            </a:r>
            <a:r>
              <a:rPr lang="cs-CZ" sz="2400" b="1" dirty="0" smtClean="0"/>
              <a:t>s</a:t>
            </a:r>
          </a:p>
          <a:p>
            <a:pPr marL="517525" lvl="1">
              <a:buClr>
                <a:schemeClr val="tx1"/>
              </a:buClr>
            </a:pPr>
            <a:r>
              <a:rPr lang="en-US" sz="2400" b="1" dirty="0"/>
              <a:t>=&gt; </a:t>
            </a:r>
            <a:r>
              <a:rPr lang="cs-CZ" sz="2400" dirty="0" smtClean="0"/>
              <a:t>explantace ILR, </a:t>
            </a:r>
            <a:r>
              <a:rPr lang="cs-CZ" sz="2400" b="1" dirty="0" smtClean="0"/>
              <a:t>implantace </a:t>
            </a:r>
            <a:r>
              <a:rPr lang="cs-CZ" sz="2400" b="1" dirty="0"/>
              <a:t>2D PM </a:t>
            </a:r>
            <a:r>
              <a:rPr lang="cs-CZ" sz="2400" dirty="0"/>
              <a:t> </a:t>
            </a:r>
            <a:endParaRPr lang="cs-CZ" sz="2400" dirty="0" smtClean="0"/>
          </a:p>
          <a:p>
            <a:pPr marL="803275" lvl="1" indent="-285750">
              <a:buFont typeface="Wingdings" panose="05000000000000000000" pitchFamily="2" charset="2"/>
              <a:buChar char="Ø"/>
            </a:pPr>
            <a:endParaRPr lang="cs-CZ" b="1" dirty="0" smtClean="0"/>
          </a:p>
        </p:txBody>
      </p:sp>
    </p:spTree>
    <p:extLst>
      <p:ext uri="{BB962C8B-B14F-4D97-AF65-F5344CB8AC3E}">
        <p14:creationId xmlns:p14="http://schemas.microsoft.com/office/powerpoint/2010/main" val="3178220669"/>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2677656"/>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cs-CZ" sz="2400" dirty="0"/>
              <a:t>Dále sledován u nás </a:t>
            </a:r>
            <a:r>
              <a:rPr lang="cs-CZ" sz="2400" dirty="0" smtClean="0"/>
              <a:t>- </a:t>
            </a:r>
            <a:r>
              <a:rPr lang="cs-CZ" sz="2400" b="1" dirty="0"/>
              <a:t>bez recidivy </a:t>
            </a:r>
            <a:r>
              <a:rPr lang="cs-CZ" sz="2400" b="1" dirty="0" smtClean="0"/>
              <a:t>synkopy</a:t>
            </a:r>
            <a:r>
              <a:rPr lang="cs-CZ" sz="2400" dirty="0" smtClean="0"/>
              <a:t>, bez klinických potíží</a:t>
            </a:r>
            <a:endParaRPr lang="cs-CZ" sz="2400" dirty="0"/>
          </a:p>
          <a:p>
            <a:pPr marL="860425" lvl="1" indent="-342900">
              <a:buFont typeface="Wingdings" panose="05000000000000000000" pitchFamily="2" charset="2"/>
              <a:buChar char="§"/>
            </a:pPr>
            <a:r>
              <a:rPr lang="cs-CZ" sz="2400" dirty="0" smtClean="0"/>
              <a:t>PM </a:t>
            </a:r>
            <a:r>
              <a:rPr lang="cs-CZ" sz="2400" dirty="0"/>
              <a:t>v režimu DDD 60-130/min, VIP režim, sporadická AP stimulace</a:t>
            </a:r>
            <a:r>
              <a:rPr lang="cs-CZ" sz="2400" dirty="0" smtClean="0"/>
              <a:t>,</a:t>
            </a:r>
          </a:p>
          <a:p>
            <a:pPr marL="860425" lvl="1" indent="-342900">
              <a:buFont typeface="Wingdings" panose="05000000000000000000" pitchFamily="2" charset="2"/>
              <a:buChar char="§"/>
            </a:pPr>
            <a:r>
              <a:rPr lang="cs-CZ" sz="2400" b="1" dirty="0" smtClean="0"/>
              <a:t>12/2019 </a:t>
            </a:r>
            <a:r>
              <a:rPr lang="cs-CZ" sz="2400" dirty="0"/>
              <a:t>nabídnuta možnost kardioneuroablace s event. následnou explantací PM  </a:t>
            </a:r>
          </a:p>
          <a:p>
            <a:pPr marL="60325"/>
            <a:endParaRPr lang="cs-CZ" sz="2400" b="1" dirty="0"/>
          </a:p>
          <a:p>
            <a:pPr marL="346075" indent="-285750">
              <a:buClr>
                <a:schemeClr val="accent1">
                  <a:lumMod val="75000"/>
                </a:schemeClr>
              </a:buClr>
              <a:buFont typeface="Wingdings" panose="05000000000000000000" pitchFamily="2" charset="2"/>
              <a:buChar char="Ø"/>
            </a:pPr>
            <a:r>
              <a:rPr lang="cs-CZ" sz="2400" b="1" dirty="0" smtClean="0"/>
              <a:t>1/2020 kardioneuroablace</a:t>
            </a:r>
          </a:p>
          <a:p>
            <a:pPr marL="860425" lvl="1" indent="-342900">
              <a:buFont typeface="Wingdings" panose="05000000000000000000" pitchFamily="2" charset="2"/>
              <a:buChar char="§"/>
            </a:pPr>
            <a:r>
              <a:rPr lang="cs-CZ" sz="2400" dirty="0" smtClean="0"/>
              <a:t>obtížná </a:t>
            </a:r>
            <a:r>
              <a:rPr lang="cs-CZ" sz="2400" dirty="0"/>
              <a:t>sondáž v. jug. l. dx</a:t>
            </a:r>
            <a:r>
              <a:rPr lang="cs-CZ" sz="2400" dirty="0" smtClean="0"/>
              <a:t>. (kontrast</a:t>
            </a:r>
            <a:r>
              <a:rPr lang="cs-CZ" sz="2400" dirty="0"/>
              <a:t>, hydrofilní vodič) - </a:t>
            </a:r>
            <a:r>
              <a:rPr lang="cs-CZ" sz="2400" dirty="0" smtClean="0"/>
              <a:t>2 </a:t>
            </a:r>
            <a:r>
              <a:rPr lang="cs-CZ" sz="2400" dirty="0"/>
              <a:t>větve, sondovat </a:t>
            </a:r>
            <a:r>
              <a:rPr lang="cs-CZ" sz="2400" dirty="0" smtClean="0"/>
              <a:t>lze </a:t>
            </a:r>
            <a:r>
              <a:rPr lang="cs-CZ" sz="2400" dirty="0"/>
              <a:t>jen </a:t>
            </a:r>
            <a:r>
              <a:rPr lang="cs-CZ" sz="2400" dirty="0" smtClean="0"/>
              <a:t>jedna vedoucí </a:t>
            </a:r>
            <a:r>
              <a:rPr lang="cs-CZ" sz="2400" dirty="0"/>
              <a:t>k lební </a:t>
            </a:r>
            <a:r>
              <a:rPr lang="cs-CZ" sz="2400" dirty="0" smtClean="0"/>
              <a:t>bazi </a:t>
            </a:r>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678" t="26100" r="17620" b="29094"/>
          <a:stretch/>
        </p:blipFill>
        <p:spPr>
          <a:xfrm>
            <a:off x="1164659" y="3372160"/>
            <a:ext cx="3530010" cy="3458214"/>
          </a:xfrm>
          <a:prstGeom prst="rect">
            <a:avLst/>
          </a:prstGeom>
          <a:ln>
            <a:solidFill>
              <a:schemeClr val="accent1">
                <a:lumMod val="75000"/>
              </a:schemeClr>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6661" t="26121" r="13121" b="24637"/>
          <a:stretch/>
        </p:blipFill>
        <p:spPr>
          <a:xfrm>
            <a:off x="5013397" y="3379955"/>
            <a:ext cx="3421786" cy="3450419"/>
          </a:xfrm>
          <a:prstGeom prst="rect">
            <a:avLst/>
          </a:prstGeom>
          <a:ln>
            <a:solidFill>
              <a:schemeClr val="accent1">
                <a:lumMod val="75000"/>
              </a:schemeClr>
            </a:solidFill>
          </a:ln>
        </p:spPr>
      </p:pic>
    </p:spTree>
    <p:extLst>
      <p:ext uri="{BB962C8B-B14F-4D97-AF65-F5344CB8AC3E}">
        <p14:creationId xmlns:p14="http://schemas.microsoft.com/office/powerpoint/2010/main" val="1583451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2616101"/>
          </a:xfrm>
          <a:prstGeom prst="rect">
            <a:avLst/>
          </a:prstGeom>
        </p:spPr>
        <p:txBody>
          <a:bodyPr wrap="square">
            <a:spAutoFit/>
          </a:bodyPr>
          <a:lstStyle/>
          <a:p>
            <a:pPr marL="860425" lvl="1" indent="-342900">
              <a:buClr>
                <a:schemeClr val="accent1">
                  <a:lumMod val="75000"/>
                </a:schemeClr>
              </a:buClr>
              <a:buFont typeface="Wingdings" panose="05000000000000000000" pitchFamily="2" charset="2"/>
              <a:buChar char="Ø"/>
            </a:pPr>
            <a:r>
              <a:rPr lang="cs-CZ" sz="2400" dirty="0" smtClean="0"/>
              <a:t>normální lokalizace sinusového uzlu, síně bez dilatace</a:t>
            </a:r>
          </a:p>
          <a:p>
            <a:pPr marL="860425" lvl="1" indent="-342900">
              <a:buClr>
                <a:schemeClr val="accent1">
                  <a:lumMod val="75000"/>
                </a:schemeClr>
              </a:buClr>
              <a:buFont typeface="Wingdings" panose="05000000000000000000" pitchFamily="2" charset="2"/>
              <a:buChar char="Ø"/>
            </a:pPr>
            <a:r>
              <a:rPr lang="cs-CZ" sz="2400" dirty="0"/>
              <a:t>Vstupní parametry: </a:t>
            </a:r>
            <a:endParaRPr lang="cs-CZ" sz="2400" dirty="0" smtClean="0"/>
          </a:p>
          <a:p>
            <a:pPr marL="1317625" lvl="2" indent="-342900">
              <a:buFont typeface="Wingdings" panose="05000000000000000000" pitchFamily="2" charset="2"/>
              <a:buChar char="§"/>
            </a:pPr>
            <a:r>
              <a:rPr lang="cs-CZ" sz="2000" b="1" dirty="0" smtClean="0"/>
              <a:t>SR </a:t>
            </a:r>
            <a:r>
              <a:rPr lang="cs-CZ" sz="2000" dirty="0" smtClean="0"/>
              <a:t>50/min, </a:t>
            </a:r>
            <a:r>
              <a:rPr lang="cs-CZ" sz="2000" b="1" dirty="0"/>
              <a:t>PQ</a:t>
            </a:r>
            <a:r>
              <a:rPr lang="cs-CZ" sz="2000" dirty="0"/>
              <a:t> 155ms, </a:t>
            </a:r>
            <a:r>
              <a:rPr lang="cs-CZ" sz="2000" b="1" dirty="0"/>
              <a:t>AH</a:t>
            </a:r>
            <a:r>
              <a:rPr lang="cs-CZ" sz="2000" dirty="0"/>
              <a:t> 72ms, </a:t>
            </a:r>
            <a:r>
              <a:rPr lang="cs-CZ" sz="2000" b="1" dirty="0"/>
              <a:t>HV</a:t>
            </a:r>
            <a:r>
              <a:rPr lang="cs-CZ" sz="2000" dirty="0"/>
              <a:t> 46ms, </a:t>
            </a:r>
            <a:r>
              <a:rPr lang="cs-CZ" sz="2000" b="1" dirty="0"/>
              <a:t>WP</a:t>
            </a:r>
            <a:r>
              <a:rPr lang="cs-CZ" sz="2000" dirty="0"/>
              <a:t> 160/min, </a:t>
            </a:r>
            <a:r>
              <a:rPr lang="cs-CZ" sz="2000" b="1" dirty="0"/>
              <a:t>AVNERP</a:t>
            </a:r>
            <a:r>
              <a:rPr lang="cs-CZ" sz="2000" dirty="0"/>
              <a:t> 290ms, </a:t>
            </a:r>
            <a:r>
              <a:rPr lang="cs-CZ" sz="2000" b="1" dirty="0"/>
              <a:t>SNRT</a:t>
            </a:r>
            <a:r>
              <a:rPr lang="cs-CZ" sz="2000" dirty="0"/>
              <a:t> </a:t>
            </a:r>
            <a:r>
              <a:rPr lang="cs-CZ" sz="2000" dirty="0" smtClean="0"/>
              <a:t>1931ms</a:t>
            </a:r>
            <a:endParaRPr lang="cs-CZ" sz="2000" dirty="0"/>
          </a:p>
          <a:p>
            <a:pPr marL="1317625" lvl="2" indent="-342900">
              <a:buFont typeface="Wingdings" panose="05000000000000000000" pitchFamily="2" charset="2"/>
              <a:buChar char="§"/>
            </a:pPr>
            <a:r>
              <a:rPr lang="cs-CZ" sz="2400" b="1" dirty="0" smtClean="0"/>
              <a:t>HFS</a:t>
            </a:r>
            <a:r>
              <a:rPr lang="cs-CZ" sz="2400" dirty="0" smtClean="0"/>
              <a:t> </a:t>
            </a:r>
            <a:r>
              <a:rPr lang="cs-CZ" sz="2400" b="1" dirty="0" smtClean="0"/>
              <a:t>(pravý </a:t>
            </a:r>
            <a:r>
              <a:rPr lang="cs-CZ" sz="2400" b="1" dirty="0"/>
              <a:t>vagus):</a:t>
            </a:r>
            <a:r>
              <a:rPr lang="cs-CZ" sz="2400" dirty="0"/>
              <a:t> </a:t>
            </a:r>
            <a:r>
              <a:rPr lang="cs-CZ" sz="2400" dirty="0" smtClean="0"/>
              <a:t>sinus arrest, kompletní AVB</a:t>
            </a:r>
          </a:p>
          <a:p>
            <a:pPr marL="1317625" lvl="2" indent="-342900">
              <a:buFont typeface="Wingdings" panose="05000000000000000000" pitchFamily="2" charset="2"/>
              <a:buChar char="§"/>
            </a:pPr>
            <a:r>
              <a:rPr lang="cs-CZ" sz="2400" b="1" dirty="0" smtClean="0"/>
              <a:t>HFS </a:t>
            </a:r>
            <a:r>
              <a:rPr lang="cs-CZ" sz="2400" b="1" dirty="0"/>
              <a:t>(</a:t>
            </a:r>
            <a:r>
              <a:rPr lang="cs-CZ" sz="2400" b="1" dirty="0" smtClean="0"/>
              <a:t>levý vagus): </a:t>
            </a:r>
            <a:r>
              <a:rPr lang="cs-CZ" sz="2400" dirty="0" smtClean="0"/>
              <a:t>bez odpovědi (vs. </a:t>
            </a:r>
            <a:r>
              <a:rPr lang="cs-CZ" sz="2400" dirty="0"/>
              <a:t>pozice v nesprávné </a:t>
            </a:r>
            <a:r>
              <a:rPr lang="cs-CZ" sz="2400" dirty="0" smtClean="0"/>
              <a:t>žíle)</a:t>
            </a:r>
          </a:p>
          <a:p>
            <a:pPr marL="1774825" lvl="3" indent="-342900">
              <a:buFont typeface="Symbol" panose="05050102010706020507" pitchFamily="18" charset="2"/>
              <a:buChar char="Þ"/>
            </a:pPr>
            <a:r>
              <a:rPr lang="en-US" sz="2400" dirty="0" smtClean="0"/>
              <a:t>d</a:t>
            </a:r>
            <a:r>
              <a:rPr lang="cs-CZ" sz="2400" dirty="0" smtClean="0"/>
              <a:t>ále stimulace </a:t>
            </a:r>
            <a:r>
              <a:rPr lang="en-US" sz="2400" dirty="0" err="1" smtClean="0"/>
              <a:t>pouze</a:t>
            </a:r>
            <a:r>
              <a:rPr lang="en-US" sz="2400" dirty="0" smtClean="0"/>
              <a:t> z </a:t>
            </a:r>
            <a:r>
              <a:rPr lang="cs-CZ" sz="2400" dirty="0" smtClean="0"/>
              <a:t>pravého vagu </a:t>
            </a:r>
          </a:p>
          <a:p>
            <a:pPr marL="1774825" lvl="3" indent="-342900">
              <a:buFont typeface="Symbol" panose="05050102010706020507" pitchFamily="18" charset="2"/>
              <a:buChar char="Þ"/>
            </a:pPr>
            <a:endParaRPr lang="cs-CZ" sz="2400" dirty="0"/>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276" r="22039" b="2089"/>
          <a:stretch/>
        </p:blipFill>
        <p:spPr>
          <a:xfrm>
            <a:off x="1491637" y="2970718"/>
            <a:ext cx="3007265" cy="390944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2837" r="27530" b="6467"/>
          <a:stretch/>
        </p:blipFill>
        <p:spPr>
          <a:xfrm>
            <a:off x="4603916" y="2983428"/>
            <a:ext cx="3241748" cy="3896730"/>
          </a:xfrm>
          <a:prstGeom prst="rect">
            <a:avLst/>
          </a:prstGeom>
        </p:spPr>
      </p:pic>
    </p:spTree>
    <p:extLst>
      <p:ext uri="{BB962C8B-B14F-4D97-AF65-F5344CB8AC3E}">
        <p14:creationId xmlns:p14="http://schemas.microsoft.com/office/powerpoint/2010/main" val="268868404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1846659"/>
          </a:xfrm>
          <a:prstGeom prst="rect">
            <a:avLst/>
          </a:prstGeom>
        </p:spPr>
        <p:txBody>
          <a:bodyPr wrap="square">
            <a:spAutoFit/>
          </a:bodyPr>
          <a:lstStyle/>
          <a:p>
            <a:pPr marL="860425" lvl="1" indent="-342900">
              <a:buClr>
                <a:schemeClr val="accent1">
                  <a:lumMod val="75000"/>
                </a:schemeClr>
              </a:buClr>
              <a:buFont typeface="Wingdings" panose="05000000000000000000" pitchFamily="2" charset="2"/>
              <a:buChar char="Ø"/>
            </a:pPr>
            <a:r>
              <a:rPr lang="cs-CZ" sz="2400" b="1" dirty="0" smtClean="0"/>
              <a:t>RFA </a:t>
            </a:r>
            <a:r>
              <a:rPr lang="cs-CZ" sz="2400" b="1" dirty="0"/>
              <a:t>ARGP </a:t>
            </a:r>
            <a:r>
              <a:rPr lang="cs-CZ" sz="2400" dirty="0"/>
              <a:t>z aspektu </a:t>
            </a:r>
            <a:r>
              <a:rPr lang="cs-CZ" sz="2400" b="1" dirty="0" smtClean="0"/>
              <a:t>RA</a:t>
            </a:r>
            <a:r>
              <a:rPr lang="cs-CZ" sz="2400" dirty="0"/>
              <a:t> </a:t>
            </a:r>
            <a:r>
              <a:rPr lang="cs-CZ" sz="2400" dirty="0" smtClean="0"/>
              <a:t>(horizontální </a:t>
            </a:r>
            <a:r>
              <a:rPr lang="cs-CZ" sz="2400" dirty="0"/>
              <a:t>linie v junkci RA/SVC</a:t>
            </a:r>
            <a:r>
              <a:rPr lang="cs-CZ" sz="2400" dirty="0" smtClean="0"/>
              <a:t>)</a:t>
            </a:r>
            <a:r>
              <a:rPr lang="cs-CZ" sz="2400" b="1" dirty="0" smtClean="0"/>
              <a:t>:</a:t>
            </a:r>
            <a:r>
              <a:rPr lang="cs-CZ" sz="2400" dirty="0" smtClean="0"/>
              <a:t> </a:t>
            </a:r>
          </a:p>
          <a:p>
            <a:pPr marL="1317625" lvl="2" indent="-342900">
              <a:buFont typeface="Arial" panose="020B0604020202020204" pitchFamily="34" charset="0"/>
              <a:buChar char="•"/>
            </a:pPr>
            <a:r>
              <a:rPr lang="cs-CZ" sz="2400" dirty="0" smtClean="0"/>
              <a:t>při </a:t>
            </a:r>
            <a:r>
              <a:rPr lang="cs-CZ" sz="2400" dirty="0"/>
              <a:t>první aplikaci přiměřená akcelerace SR (</a:t>
            </a:r>
            <a:r>
              <a:rPr lang="cs-CZ" sz="2400" b="1" dirty="0" smtClean="0"/>
              <a:t>vzdálenost </a:t>
            </a:r>
            <a:r>
              <a:rPr lang="cs-CZ" sz="2400" b="1" dirty="0"/>
              <a:t>od centra SAN 8-9 </a:t>
            </a:r>
            <a:r>
              <a:rPr lang="cs-CZ" sz="2400" b="1" dirty="0" smtClean="0"/>
              <a:t>mm</a:t>
            </a:r>
            <a:r>
              <a:rPr lang="cs-CZ" sz="2400" dirty="0" smtClean="0"/>
              <a:t>)</a:t>
            </a:r>
          </a:p>
          <a:p>
            <a:pPr marL="1317625" lvl="2" indent="-342900">
              <a:buFont typeface="Arial" panose="020B0604020202020204" pitchFamily="34" charset="0"/>
              <a:buChar char="•"/>
            </a:pPr>
            <a:r>
              <a:rPr lang="cs-CZ" sz="2400" dirty="0" smtClean="0"/>
              <a:t>při </a:t>
            </a:r>
            <a:r>
              <a:rPr lang="cs-CZ" sz="2400" dirty="0"/>
              <a:t>dalších vzdálenějších (septálnějších) RFA postupně </a:t>
            </a:r>
            <a:r>
              <a:rPr lang="cs-CZ" sz="2400" b="1" dirty="0"/>
              <a:t>zpomalování </a:t>
            </a:r>
            <a:r>
              <a:rPr lang="cs-CZ" sz="2400" b="1" dirty="0" smtClean="0"/>
              <a:t>SR</a:t>
            </a:r>
          </a:p>
          <a:p>
            <a:pPr marL="1317625" lvl="2" indent="-342900">
              <a:buFont typeface="Arial" panose="020B0604020202020204" pitchFamily="34" charset="0"/>
              <a:buChar char="•"/>
            </a:pPr>
            <a:r>
              <a:rPr lang="cs-CZ" sz="2400" dirty="0" smtClean="0"/>
              <a:t>po </a:t>
            </a:r>
            <a:r>
              <a:rPr lang="cs-CZ" sz="2400" dirty="0"/>
              <a:t>několika minutách </a:t>
            </a:r>
            <a:r>
              <a:rPr lang="cs-CZ" sz="2400" dirty="0" smtClean="0"/>
              <a:t>přítomen již </a:t>
            </a:r>
            <a:r>
              <a:rPr lang="cs-CZ" sz="2400" dirty="0"/>
              <a:t>jen </a:t>
            </a:r>
            <a:r>
              <a:rPr lang="cs-CZ" sz="2400" b="1" dirty="0"/>
              <a:t>junkční rytmus </a:t>
            </a:r>
            <a:r>
              <a:rPr lang="cs-CZ" sz="2400" b="1" dirty="0" smtClean="0"/>
              <a:t>40-50/min</a:t>
            </a:r>
            <a:endParaRPr lang="cs-CZ" b="1" dirty="0"/>
          </a:p>
          <a:p>
            <a:pPr marL="803275" lvl="1" indent="-285750">
              <a:buFont typeface="Wingdings" panose="05000000000000000000" pitchFamily="2" charset="2"/>
              <a:buChar char="§"/>
            </a:pPr>
            <a:endParaRPr lang="cs-CZ" b="1" dirty="0" smtClean="0"/>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449" t="796" r="42170" b="5870"/>
          <a:stretch/>
        </p:blipFill>
        <p:spPr>
          <a:xfrm>
            <a:off x="1160062" y="2401175"/>
            <a:ext cx="2760573" cy="444917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041" r="45679"/>
          <a:stretch/>
        </p:blipFill>
        <p:spPr>
          <a:xfrm>
            <a:off x="4197231" y="2401174"/>
            <a:ext cx="2749484" cy="4456825"/>
          </a:xfrm>
          <a:prstGeom prst="rect">
            <a:avLst/>
          </a:prstGeom>
        </p:spPr>
      </p:pic>
      <p:cxnSp>
        <p:nvCxnSpPr>
          <p:cNvPr id="9" name="Straight Connector 8"/>
          <p:cNvCxnSpPr/>
          <p:nvPr/>
        </p:nvCxnSpPr>
        <p:spPr>
          <a:xfrm>
            <a:off x="9334500" y="4254500"/>
            <a:ext cx="530225" cy="98425"/>
          </a:xfrm>
          <a:prstGeom prst="line">
            <a:avLst/>
          </a:prstGeom>
          <a:ln w="15875" cap="rnd" cmpd="sng" algn="ctr">
            <a:solidFill>
              <a:schemeClr val="bg1"/>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grpSp>
        <p:nvGrpSpPr>
          <p:cNvPr id="18" name="Group 17"/>
          <p:cNvGrpSpPr/>
          <p:nvPr/>
        </p:nvGrpSpPr>
        <p:grpSpPr>
          <a:xfrm>
            <a:off x="7335340" y="2386786"/>
            <a:ext cx="4766650" cy="4457699"/>
            <a:chOff x="256673" y="527129"/>
            <a:chExt cx="5969070" cy="6246362"/>
          </a:xfrm>
        </p:grpSpPr>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8566" r="29055" b="14826"/>
            <a:stretch/>
          </p:blipFill>
          <p:spPr>
            <a:xfrm>
              <a:off x="256673" y="527129"/>
              <a:ext cx="5969070" cy="6246362"/>
            </a:xfrm>
            <a:prstGeom prst="rect">
              <a:avLst/>
            </a:prstGeom>
          </p:spPr>
        </p:pic>
        <p:cxnSp>
          <p:nvCxnSpPr>
            <p:cNvPr id="20" name="Straight Arrow Connector 19"/>
            <p:cNvCxnSpPr/>
            <p:nvPr/>
          </p:nvCxnSpPr>
          <p:spPr>
            <a:xfrm>
              <a:off x="2778760" y="3495040"/>
              <a:ext cx="843280" cy="142240"/>
            </a:xfrm>
            <a:prstGeom prst="straightConnector1">
              <a:avLst/>
            </a:prstGeom>
            <a:ln w="1905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406803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40246" y="684847"/>
            <a:ext cx="11638196" cy="1477328"/>
          </a:xfrm>
          <a:prstGeom prst="rect">
            <a:avLst/>
          </a:prstGeom>
        </p:spPr>
        <p:txBody>
          <a:bodyPr wrap="square">
            <a:spAutoFit/>
          </a:bodyPr>
          <a:lstStyle/>
          <a:p>
            <a:pPr marL="860425" lvl="1" indent="-342900">
              <a:buClr>
                <a:schemeClr val="accent1">
                  <a:lumMod val="75000"/>
                </a:schemeClr>
              </a:buClr>
              <a:buFont typeface="Wingdings" panose="05000000000000000000" pitchFamily="2" charset="2"/>
              <a:buChar char="Ø"/>
            </a:pPr>
            <a:r>
              <a:rPr lang="cs-CZ" sz="2400" b="1" dirty="0" smtClean="0"/>
              <a:t>RFA </a:t>
            </a:r>
            <a:r>
              <a:rPr lang="cs-CZ" sz="2400" b="1" dirty="0"/>
              <a:t>ARGP </a:t>
            </a:r>
            <a:r>
              <a:rPr lang="cs-CZ" sz="2400" dirty="0"/>
              <a:t>z aspektu </a:t>
            </a:r>
            <a:r>
              <a:rPr lang="cs-CZ" sz="2400" b="1" dirty="0" smtClean="0"/>
              <a:t>RA</a:t>
            </a:r>
            <a:r>
              <a:rPr lang="cs-CZ" sz="2400" dirty="0"/>
              <a:t> </a:t>
            </a:r>
            <a:r>
              <a:rPr lang="cs-CZ" sz="2400" dirty="0" smtClean="0"/>
              <a:t>(horizontální </a:t>
            </a:r>
            <a:r>
              <a:rPr lang="cs-CZ" sz="2400" dirty="0"/>
              <a:t>linie v junkci RA/SVC</a:t>
            </a:r>
            <a:r>
              <a:rPr lang="cs-CZ" sz="2400" dirty="0" smtClean="0"/>
              <a:t>)</a:t>
            </a:r>
            <a:r>
              <a:rPr lang="cs-CZ" sz="2400" b="1" dirty="0" smtClean="0"/>
              <a:t>:</a:t>
            </a:r>
            <a:r>
              <a:rPr lang="cs-CZ" sz="2400" dirty="0" smtClean="0"/>
              <a:t> </a:t>
            </a:r>
          </a:p>
          <a:p>
            <a:pPr marL="1317625" lvl="2" indent="-342900">
              <a:buFont typeface="Arial" panose="020B0604020202020204" pitchFamily="34" charset="0"/>
              <a:buChar char="•"/>
            </a:pPr>
            <a:r>
              <a:rPr lang="cs-CZ" sz="2400" dirty="0" smtClean="0"/>
              <a:t>při </a:t>
            </a:r>
            <a:r>
              <a:rPr lang="cs-CZ" sz="2400" b="1" dirty="0"/>
              <a:t>HFS</a:t>
            </a:r>
            <a:r>
              <a:rPr lang="cs-CZ" sz="2400" dirty="0"/>
              <a:t> v kontextu JR je </a:t>
            </a:r>
            <a:r>
              <a:rPr lang="cs-CZ" sz="2400" b="1" dirty="0"/>
              <a:t>VA </a:t>
            </a:r>
            <a:r>
              <a:rPr lang="cs-CZ" sz="2400" b="1" dirty="0" smtClean="0"/>
              <a:t>blokáda</a:t>
            </a:r>
            <a:r>
              <a:rPr lang="cs-CZ" sz="2400" dirty="0" smtClean="0"/>
              <a:t>, při </a:t>
            </a:r>
            <a:r>
              <a:rPr lang="cs-CZ" sz="2400" dirty="0"/>
              <a:t>síňovém pacingu </a:t>
            </a:r>
            <a:r>
              <a:rPr lang="cs-CZ" sz="2400" dirty="0" smtClean="0"/>
              <a:t>kompletní AVB</a:t>
            </a:r>
          </a:p>
          <a:p>
            <a:pPr marL="1317625" lvl="2" indent="-342900">
              <a:buFont typeface="Arial" panose="020B0604020202020204" pitchFamily="34" charset="0"/>
              <a:buChar char="•"/>
            </a:pPr>
            <a:r>
              <a:rPr lang="cs-CZ" sz="2400" b="1" dirty="0" smtClean="0"/>
              <a:t>Isoprenalin: </a:t>
            </a:r>
            <a:r>
              <a:rPr lang="cs-CZ" sz="2400" dirty="0" smtClean="0"/>
              <a:t>obnova </a:t>
            </a:r>
            <a:r>
              <a:rPr lang="cs-CZ" sz="2400" dirty="0"/>
              <a:t>SR, </a:t>
            </a:r>
            <a:r>
              <a:rPr lang="cs-CZ" sz="2400" dirty="0" smtClean="0"/>
              <a:t>po weaningu návrat do JR</a:t>
            </a:r>
            <a:endParaRPr lang="cs-CZ" b="1" dirty="0"/>
          </a:p>
          <a:p>
            <a:pPr marL="803275" lvl="1" indent="-285750">
              <a:buFont typeface="Wingdings" panose="05000000000000000000" pitchFamily="2" charset="2"/>
              <a:buChar char="§"/>
            </a:pPr>
            <a:endParaRPr lang="cs-CZ" b="1" dirty="0" smtClean="0"/>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521" y="1985084"/>
            <a:ext cx="7688279" cy="4859401"/>
          </a:xfrm>
          <a:prstGeom prst="rect">
            <a:avLst/>
          </a:prstGeom>
          <a:ln w="19050">
            <a:solidFill>
              <a:schemeClr val="accent1"/>
            </a:solidFill>
          </a:ln>
        </p:spPr>
      </p:pic>
    </p:spTree>
    <p:extLst>
      <p:ext uri="{BB962C8B-B14F-4D97-AF65-F5344CB8AC3E}">
        <p14:creationId xmlns:p14="http://schemas.microsoft.com/office/powerpoint/2010/main" val="3931910740"/>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1569660"/>
          </a:xfrm>
          <a:prstGeom prst="rect">
            <a:avLst/>
          </a:prstGeom>
        </p:spPr>
        <p:txBody>
          <a:bodyPr wrap="square">
            <a:spAutoFit/>
          </a:bodyPr>
          <a:lstStyle/>
          <a:p>
            <a:pPr marL="860425" lvl="1" indent="-342900">
              <a:buClr>
                <a:schemeClr val="accent1">
                  <a:lumMod val="75000"/>
                </a:schemeClr>
              </a:buClr>
              <a:buFont typeface="Wingdings" panose="05000000000000000000" pitchFamily="2" charset="2"/>
              <a:buChar char="Ø"/>
            </a:pPr>
            <a:r>
              <a:rPr lang="cs-CZ" sz="2400" b="1" dirty="0" smtClean="0"/>
              <a:t>RFA </a:t>
            </a:r>
            <a:r>
              <a:rPr lang="cs-CZ" sz="2400" b="1" dirty="0"/>
              <a:t>ARGP </a:t>
            </a:r>
            <a:r>
              <a:rPr lang="cs-CZ" sz="2400" dirty="0"/>
              <a:t>z aspektu </a:t>
            </a:r>
            <a:r>
              <a:rPr lang="cs-CZ" sz="2400" b="1" dirty="0"/>
              <a:t>L</a:t>
            </a:r>
            <a:r>
              <a:rPr lang="cs-CZ" sz="2400" b="1" dirty="0" smtClean="0"/>
              <a:t>A</a:t>
            </a:r>
            <a:r>
              <a:rPr lang="cs-CZ" sz="2400" dirty="0" smtClean="0"/>
              <a:t> (horiz. linie </a:t>
            </a:r>
            <a:r>
              <a:rPr lang="cs-CZ" sz="2400" dirty="0"/>
              <a:t>od ostia RSPV horizontálně do septa</a:t>
            </a:r>
            <a:r>
              <a:rPr lang="cs-CZ" sz="2400" dirty="0" smtClean="0"/>
              <a:t>)</a:t>
            </a:r>
            <a:r>
              <a:rPr lang="cs-CZ" sz="2400" b="1" dirty="0" smtClean="0"/>
              <a:t>:</a:t>
            </a:r>
            <a:r>
              <a:rPr lang="cs-CZ" sz="2400" dirty="0" smtClean="0"/>
              <a:t> </a:t>
            </a:r>
          </a:p>
          <a:p>
            <a:pPr marL="1317625" lvl="2" indent="-342900">
              <a:buFont typeface="Arial" panose="020B0604020202020204" pitchFamily="34" charset="0"/>
              <a:buChar char="•"/>
            </a:pPr>
            <a:r>
              <a:rPr lang="cs-CZ" sz="2400" b="1" dirty="0"/>
              <a:t>b</a:t>
            </a:r>
            <a:r>
              <a:rPr lang="cs-CZ" sz="2400" b="1" dirty="0" smtClean="0"/>
              <a:t>ez spontánní obnovy SR</a:t>
            </a:r>
          </a:p>
          <a:p>
            <a:pPr marL="1317625" lvl="2" indent="-342900">
              <a:buFont typeface="Arial" panose="020B0604020202020204" pitchFamily="34" charset="0"/>
              <a:buChar char="•"/>
            </a:pPr>
            <a:r>
              <a:rPr lang="cs-CZ" sz="2400" b="1" dirty="0" smtClean="0"/>
              <a:t>Isoprenalin: </a:t>
            </a:r>
            <a:r>
              <a:rPr lang="cs-CZ" sz="2400" dirty="0" smtClean="0"/>
              <a:t>obnova </a:t>
            </a:r>
            <a:r>
              <a:rPr lang="cs-CZ" sz="2400" dirty="0"/>
              <a:t>SR, </a:t>
            </a:r>
            <a:r>
              <a:rPr lang="cs-CZ" sz="2400" b="1" dirty="0" smtClean="0"/>
              <a:t>HFS</a:t>
            </a:r>
            <a:r>
              <a:rPr lang="cs-CZ" sz="2400" dirty="0" smtClean="0"/>
              <a:t> s denervací </a:t>
            </a:r>
            <a:r>
              <a:rPr lang="cs-CZ" sz="2400" dirty="0"/>
              <a:t>SAN</a:t>
            </a:r>
            <a:endParaRPr lang="cs-CZ" sz="2400" dirty="0" smtClean="0"/>
          </a:p>
          <a:p>
            <a:pPr marL="1317625" lvl="2" indent="-342900">
              <a:buFont typeface="Arial" panose="020B0604020202020204" pitchFamily="34" charset="0"/>
              <a:buChar char="•"/>
            </a:pPr>
            <a:r>
              <a:rPr lang="cs-CZ" sz="2400" dirty="0" smtClean="0"/>
              <a:t>trvá </a:t>
            </a:r>
            <a:r>
              <a:rPr lang="cs-CZ" sz="2400" dirty="0"/>
              <a:t>krátká AVB </a:t>
            </a:r>
            <a:r>
              <a:rPr lang="cs-CZ" sz="2400" dirty="0" smtClean="0"/>
              <a:t>2:1</a:t>
            </a:r>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7037" r="32401"/>
          <a:stretch/>
        </p:blipFill>
        <p:spPr>
          <a:xfrm>
            <a:off x="6110328" y="2241698"/>
            <a:ext cx="4907934" cy="461630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686" t="7592" r="38789" b="8148"/>
          <a:stretch/>
        </p:blipFill>
        <p:spPr>
          <a:xfrm>
            <a:off x="1691003" y="2471661"/>
            <a:ext cx="3431949" cy="4386339"/>
          </a:xfrm>
          <a:prstGeom prst="rect">
            <a:avLst/>
          </a:prstGeom>
        </p:spPr>
      </p:pic>
    </p:spTree>
    <p:extLst>
      <p:ext uri="{BB962C8B-B14F-4D97-AF65-F5344CB8AC3E}">
        <p14:creationId xmlns:p14="http://schemas.microsoft.com/office/powerpoint/2010/main" val="22459037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1938992"/>
          </a:xfrm>
          <a:prstGeom prst="rect">
            <a:avLst/>
          </a:prstGeom>
        </p:spPr>
        <p:txBody>
          <a:bodyPr wrap="square">
            <a:spAutoFit/>
          </a:bodyPr>
          <a:lstStyle/>
          <a:p>
            <a:pPr marL="860425" lvl="1" indent="-342900">
              <a:buClr>
                <a:schemeClr val="accent1">
                  <a:lumMod val="75000"/>
                </a:schemeClr>
              </a:buClr>
              <a:buFont typeface="Wingdings" panose="05000000000000000000" pitchFamily="2" charset="2"/>
              <a:buChar char="Ø"/>
            </a:pPr>
            <a:r>
              <a:rPr lang="cs-CZ" sz="2400" b="1" dirty="0" smtClean="0"/>
              <a:t>RFA IRGP </a:t>
            </a:r>
            <a:r>
              <a:rPr lang="cs-CZ" sz="2400" dirty="0" smtClean="0"/>
              <a:t>(spodní oblast LA)</a:t>
            </a:r>
          </a:p>
          <a:p>
            <a:pPr marL="1317625" lvl="2" indent="-342900">
              <a:buFont typeface="Wingdings" panose="05000000000000000000" pitchFamily="2" charset="2"/>
              <a:buChar char="§"/>
            </a:pPr>
            <a:r>
              <a:rPr lang="cs-CZ" sz="2400" b="1" dirty="0"/>
              <a:t>HFS</a:t>
            </a:r>
            <a:r>
              <a:rPr lang="cs-CZ" sz="2400" dirty="0"/>
              <a:t> s denervací </a:t>
            </a:r>
            <a:r>
              <a:rPr lang="cs-CZ" sz="2400" dirty="0" smtClean="0"/>
              <a:t>AVN, akcelerace JR</a:t>
            </a:r>
            <a:endParaRPr lang="cs-CZ" sz="2400" b="1" dirty="0" smtClean="0"/>
          </a:p>
          <a:p>
            <a:pPr marL="1317625" lvl="2" indent="-342900">
              <a:buFont typeface="Wingdings" panose="05000000000000000000" pitchFamily="2" charset="2"/>
              <a:buChar char="§"/>
            </a:pPr>
            <a:r>
              <a:rPr lang="cs-CZ" sz="2400" b="1" dirty="0" smtClean="0"/>
              <a:t>Isoprenalin: </a:t>
            </a:r>
            <a:r>
              <a:rPr lang="cs-CZ" sz="2400" dirty="0" smtClean="0"/>
              <a:t>bez obnovy SR, </a:t>
            </a:r>
            <a:r>
              <a:rPr lang="cs-CZ" sz="2400" b="1" dirty="0" smtClean="0"/>
              <a:t>pouze akcelerovaný JR</a:t>
            </a:r>
          </a:p>
          <a:p>
            <a:pPr marL="860425" lvl="1" indent="-342900">
              <a:buClr>
                <a:schemeClr val="accent1">
                  <a:lumMod val="75000"/>
                </a:schemeClr>
              </a:buClr>
              <a:buFont typeface="Wingdings" panose="05000000000000000000" pitchFamily="2" charset="2"/>
              <a:buChar char="Ø"/>
            </a:pPr>
            <a:r>
              <a:rPr lang="cs-CZ" sz="2400" dirty="0" smtClean="0"/>
              <a:t>empirická </a:t>
            </a:r>
            <a:r>
              <a:rPr lang="cs-CZ" sz="2400" dirty="0"/>
              <a:t>RFA linie -  </a:t>
            </a:r>
            <a:r>
              <a:rPr lang="cs-CZ" sz="2400" b="1" dirty="0"/>
              <a:t>přední vestibul </a:t>
            </a:r>
            <a:r>
              <a:rPr lang="cs-CZ" sz="2400" b="1" dirty="0" smtClean="0"/>
              <a:t>RPVs</a:t>
            </a:r>
            <a:r>
              <a:rPr lang="cs-CZ" sz="2400" dirty="0" smtClean="0"/>
              <a:t>, beze změny na SR </a:t>
            </a:r>
          </a:p>
          <a:p>
            <a:pPr marL="860425" lvl="1" indent="-342900">
              <a:buClr>
                <a:schemeClr val="accent1">
                  <a:lumMod val="75000"/>
                </a:schemeClr>
              </a:buClr>
              <a:buFont typeface="Wingdings" panose="05000000000000000000" pitchFamily="2" charset="2"/>
              <a:buChar char="Ø"/>
            </a:pPr>
            <a:r>
              <a:rPr lang="cs-CZ" sz="2400" b="1" dirty="0" smtClean="0"/>
              <a:t>výsledné </a:t>
            </a:r>
            <a:r>
              <a:rPr lang="cs-CZ" sz="2400" b="1" dirty="0"/>
              <a:t>parametry</a:t>
            </a:r>
            <a:r>
              <a:rPr lang="cs-CZ" sz="2400" dirty="0"/>
              <a:t>: </a:t>
            </a:r>
            <a:r>
              <a:rPr lang="cs-CZ" sz="2000" b="1" dirty="0"/>
              <a:t>JR</a:t>
            </a:r>
            <a:r>
              <a:rPr lang="cs-CZ" sz="2000" dirty="0"/>
              <a:t> 60/min, </a:t>
            </a:r>
            <a:r>
              <a:rPr lang="cs-CZ" sz="2000" b="1" dirty="0"/>
              <a:t>AH</a:t>
            </a:r>
            <a:r>
              <a:rPr lang="cs-CZ" sz="2000" dirty="0"/>
              <a:t> 46ms</a:t>
            </a:r>
            <a:r>
              <a:rPr lang="cs-CZ" sz="2000" b="1" dirty="0"/>
              <a:t>, HV </a:t>
            </a:r>
            <a:r>
              <a:rPr lang="cs-CZ" sz="2000" dirty="0"/>
              <a:t>55ms, </a:t>
            </a:r>
            <a:r>
              <a:rPr lang="cs-CZ" sz="2000" b="1" dirty="0"/>
              <a:t>WP</a:t>
            </a:r>
            <a:r>
              <a:rPr lang="cs-CZ" sz="2000" dirty="0"/>
              <a:t> 210/min</a:t>
            </a:r>
            <a:r>
              <a:rPr lang="cs-CZ" sz="2000" b="1" dirty="0"/>
              <a:t>, AVNERP </a:t>
            </a:r>
            <a:r>
              <a:rPr lang="cs-CZ" sz="2000" dirty="0" smtClean="0"/>
              <a:t>240ms, </a:t>
            </a:r>
            <a:r>
              <a:rPr lang="cs-CZ" sz="2000" b="1" dirty="0" smtClean="0"/>
              <a:t>JNRT </a:t>
            </a:r>
            <a:r>
              <a:rPr lang="cs-CZ" sz="2000" dirty="0" smtClean="0"/>
              <a:t>1250ms</a:t>
            </a:r>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100" r="28285"/>
          <a:stretch/>
        </p:blipFill>
        <p:spPr>
          <a:xfrm>
            <a:off x="4668147" y="2757403"/>
            <a:ext cx="3273548" cy="4102960"/>
          </a:xfrm>
          <a:prstGeom prst="rect">
            <a:avLst/>
          </a:prstGeom>
        </p:spPr>
      </p:pic>
      <p:grpSp>
        <p:nvGrpSpPr>
          <p:cNvPr id="9" name="Group 8"/>
          <p:cNvGrpSpPr/>
          <p:nvPr/>
        </p:nvGrpSpPr>
        <p:grpSpPr>
          <a:xfrm>
            <a:off x="825501" y="2745458"/>
            <a:ext cx="3623104" cy="4112542"/>
            <a:chOff x="4682793" y="1490019"/>
            <a:chExt cx="3683577" cy="4585067"/>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648" t="13148" r="36943" b="11481"/>
            <a:stretch/>
          </p:blipFill>
          <p:spPr>
            <a:xfrm>
              <a:off x="4682793" y="1490330"/>
              <a:ext cx="3683577" cy="45847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0822" r="39734" b="84306"/>
            <a:stretch/>
          </p:blipFill>
          <p:spPr>
            <a:xfrm>
              <a:off x="5632132" y="1490019"/>
              <a:ext cx="1543273" cy="954688"/>
            </a:xfrm>
            <a:prstGeom prst="rect">
              <a:avLst/>
            </a:prstGeom>
          </p:spPr>
        </p:pic>
      </p:grpSp>
      <p:sp>
        <p:nvSpPr>
          <p:cNvPr id="10" name="Rectangle 9"/>
          <p:cNvSpPr/>
          <p:nvPr/>
        </p:nvSpPr>
        <p:spPr>
          <a:xfrm>
            <a:off x="7991671" y="2836772"/>
            <a:ext cx="2893741" cy="400110"/>
          </a:xfrm>
          <a:prstGeom prst="rect">
            <a:avLst/>
          </a:prstGeom>
        </p:spPr>
        <p:txBody>
          <a:bodyPr wrap="none">
            <a:spAutoFit/>
          </a:bodyPr>
          <a:lstStyle/>
          <a:p>
            <a:pPr marL="860425" lvl="1" indent="-342900">
              <a:buClr>
                <a:schemeClr val="accent1">
                  <a:lumMod val="75000"/>
                </a:schemeClr>
              </a:buClr>
              <a:buFont typeface="Wingdings" panose="05000000000000000000" pitchFamily="2" charset="2"/>
              <a:buChar char="Ø"/>
            </a:pPr>
            <a:r>
              <a:rPr lang="cs-CZ" sz="2000" b="1" dirty="0"/>
              <a:t>PM:</a:t>
            </a:r>
            <a:r>
              <a:rPr lang="cs-CZ" sz="2000" dirty="0"/>
              <a:t> DDD </a:t>
            </a:r>
            <a:r>
              <a:rPr lang="cs-CZ" sz="2000" dirty="0" smtClean="0"/>
              <a:t>60/min</a:t>
            </a:r>
            <a:endParaRPr lang="cs-CZ" sz="2000" dirty="0"/>
          </a:p>
        </p:txBody>
      </p:sp>
    </p:spTree>
    <p:extLst>
      <p:ext uri="{BB962C8B-B14F-4D97-AF65-F5344CB8AC3E}">
        <p14:creationId xmlns:p14="http://schemas.microsoft.com/office/powerpoint/2010/main" val="3338464770"/>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1</a:t>
            </a:r>
          </a:p>
        </p:txBody>
      </p:sp>
      <p:sp>
        <p:nvSpPr>
          <p:cNvPr id="3" name="Rectangle 2"/>
          <p:cNvSpPr/>
          <p:nvPr/>
        </p:nvSpPr>
        <p:spPr>
          <a:xfrm>
            <a:off x="130414" y="700108"/>
            <a:ext cx="11638196" cy="4154984"/>
          </a:xfrm>
          <a:prstGeom prst="rect">
            <a:avLst/>
          </a:prstGeom>
        </p:spPr>
        <p:txBody>
          <a:bodyPr wrap="square">
            <a:spAutoFit/>
          </a:bodyPr>
          <a:lstStyle/>
          <a:p>
            <a:pPr marL="803275" lvl="1" indent="-285750">
              <a:buClr>
                <a:schemeClr val="accent1">
                  <a:lumMod val="75000"/>
                </a:schemeClr>
              </a:buClr>
              <a:buFont typeface="Wingdings" panose="05000000000000000000" pitchFamily="2" charset="2"/>
              <a:buChar char="Ø"/>
            </a:pPr>
            <a:r>
              <a:rPr lang="cs-CZ" sz="2400" b="1" dirty="0"/>
              <a:t>j</a:t>
            </a:r>
            <a:r>
              <a:rPr lang="cs-CZ" sz="2400" b="1" dirty="0" smtClean="0"/>
              <a:t>unkční r. 55/min přetrvává </a:t>
            </a:r>
            <a:r>
              <a:rPr lang="cs-CZ" sz="2400" dirty="0" smtClean="0"/>
              <a:t>druhý den při dimisi</a:t>
            </a:r>
          </a:p>
          <a:p>
            <a:pPr marL="803275" lvl="1" indent="-285750">
              <a:buClr>
                <a:schemeClr val="accent1">
                  <a:lumMod val="75000"/>
                </a:schemeClr>
              </a:buClr>
              <a:buFont typeface="Wingdings" panose="05000000000000000000" pitchFamily="2" charset="2"/>
              <a:buChar char="Ø"/>
            </a:pPr>
            <a:endParaRPr lang="cs-CZ" sz="2400" dirty="0" smtClean="0"/>
          </a:p>
          <a:p>
            <a:pPr marL="803275" lvl="1" indent="-285750">
              <a:buClr>
                <a:schemeClr val="accent1">
                  <a:lumMod val="75000"/>
                </a:schemeClr>
              </a:buClr>
              <a:buFont typeface="Wingdings" panose="05000000000000000000" pitchFamily="2" charset="2"/>
              <a:buChar char="Ø"/>
            </a:pPr>
            <a:r>
              <a:rPr lang="cs-CZ" sz="2400" b="1" dirty="0" smtClean="0"/>
              <a:t>FU 4/2020</a:t>
            </a:r>
            <a:r>
              <a:rPr lang="cs-CZ" sz="2400" dirty="0" smtClean="0"/>
              <a:t>: pouze telefonický kontakt</a:t>
            </a:r>
            <a:r>
              <a:rPr lang="cs-CZ" sz="2400" dirty="0"/>
              <a:t> </a:t>
            </a:r>
            <a:r>
              <a:rPr lang="cs-CZ" sz="2400" dirty="0" smtClean="0"/>
              <a:t>(Covid) - bez potíží</a:t>
            </a:r>
          </a:p>
          <a:p>
            <a:pPr marL="803275" lvl="1" indent="-285750">
              <a:buClr>
                <a:schemeClr val="accent1">
                  <a:lumMod val="75000"/>
                </a:schemeClr>
              </a:buClr>
              <a:buFont typeface="Wingdings" panose="05000000000000000000" pitchFamily="2" charset="2"/>
              <a:buChar char="Ø"/>
            </a:pPr>
            <a:r>
              <a:rPr lang="cs-CZ" sz="2400" b="1" dirty="0" smtClean="0"/>
              <a:t>FU 2/2021</a:t>
            </a:r>
            <a:r>
              <a:rPr lang="cs-CZ" sz="2400" dirty="0" smtClean="0"/>
              <a:t>: rok po CNA</a:t>
            </a:r>
          </a:p>
          <a:p>
            <a:pPr marL="1317625" lvl="2" indent="-342900">
              <a:buFont typeface="Wingdings" panose="05000000000000000000" pitchFamily="2" charset="2"/>
              <a:buChar char="§"/>
            </a:pPr>
            <a:r>
              <a:rPr lang="cs-CZ" sz="2400" dirty="0" smtClean="0"/>
              <a:t>obnoven </a:t>
            </a:r>
            <a:r>
              <a:rPr lang="da-DK" sz="2400" dirty="0" smtClean="0"/>
              <a:t>sinusový </a:t>
            </a:r>
            <a:r>
              <a:rPr lang="da-DK" sz="2400" dirty="0"/>
              <a:t>rytmus, TF </a:t>
            </a:r>
            <a:r>
              <a:rPr lang="da-DK" sz="2400" dirty="0" smtClean="0"/>
              <a:t>75</a:t>
            </a:r>
            <a:r>
              <a:rPr lang="cs-CZ" sz="2400" dirty="0" smtClean="0"/>
              <a:t>/</a:t>
            </a:r>
            <a:r>
              <a:rPr lang="da-DK" sz="2400" dirty="0" smtClean="0"/>
              <a:t>min</a:t>
            </a:r>
            <a:r>
              <a:rPr lang="cs-CZ" sz="2400" dirty="0" smtClean="0"/>
              <a:t>, </a:t>
            </a:r>
            <a:r>
              <a:rPr lang="cs-CZ" sz="2400" dirty="0"/>
              <a:t>AP 2 </a:t>
            </a:r>
            <a:r>
              <a:rPr lang="cs-CZ" sz="2400" dirty="0" smtClean="0"/>
              <a:t>%, </a:t>
            </a:r>
            <a:r>
              <a:rPr lang="cs-CZ" sz="2400" dirty="0"/>
              <a:t>VP 0 </a:t>
            </a:r>
            <a:r>
              <a:rPr lang="cs-CZ" sz="2400" dirty="0" smtClean="0"/>
              <a:t>%</a:t>
            </a:r>
          </a:p>
          <a:p>
            <a:pPr marL="1317625" lvl="2" indent="-342900">
              <a:buFont typeface="Wingdings" panose="05000000000000000000" pitchFamily="2" charset="2"/>
              <a:buChar char="§"/>
            </a:pPr>
            <a:r>
              <a:rPr lang="cs-CZ" sz="2400" dirty="0" smtClean="0"/>
              <a:t>PM do </a:t>
            </a:r>
            <a:r>
              <a:rPr lang="cs-CZ" sz="2400" dirty="0"/>
              <a:t>back-up </a:t>
            </a:r>
            <a:r>
              <a:rPr lang="cs-CZ" sz="2400" dirty="0" smtClean="0"/>
              <a:t>režimu </a:t>
            </a:r>
            <a:r>
              <a:rPr lang="cs-CZ" sz="2400" dirty="0"/>
              <a:t>VVI </a:t>
            </a:r>
            <a:r>
              <a:rPr lang="cs-CZ" sz="2400" dirty="0" smtClean="0"/>
              <a:t>30/min</a:t>
            </a:r>
            <a:endParaRPr lang="cs-CZ" sz="2400" dirty="0"/>
          </a:p>
          <a:p>
            <a:pPr marL="803275" lvl="1" indent="-285750">
              <a:buClr>
                <a:schemeClr val="accent1">
                  <a:lumMod val="75000"/>
                </a:schemeClr>
              </a:buClr>
              <a:buFont typeface="Wingdings" panose="05000000000000000000" pitchFamily="2" charset="2"/>
              <a:buChar char="Ø"/>
            </a:pPr>
            <a:r>
              <a:rPr lang="cs-CZ" sz="2400" b="1" dirty="0" smtClean="0"/>
              <a:t>FU 9/2021</a:t>
            </a:r>
            <a:r>
              <a:rPr lang="cs-CZ" sz="2400" dirty="0"/>
              <a:t>: </a:t>
            </a:r>
            <a:r>
              <a:rPr lang="cs-CZ" sz="2400" dirty="0" smtClean="0"/>
              <a:t>VP </a:t>
            </a:r>
            <a:r>
              <a:rPr lang="cs-CZ" sz="2400" dirty="0"/>
              <a:t>0 </a:t>
            </a:r>
            <a:r>
              <a:rPr lang="cs-CZ" sz="2400" dirty="0" smtClean="0"/>
              <a:t>%, histogramy příznivé</a:t>
            </a:r>
            <a:endParaRPr lang="cs-CZ" sz="2400" b="1" dirty="0"/>
          </a:p>
          <a:p>
            <a:pPr marL="1317625" lvl="2" indent="-342900">
              <a:buFont typeface="Wingdings" panose="05000000000000000000" pitchFamily="2" charset="2"/>
              <a:buChar char="§"/>
            </a:pPr>
            <a:r>
              <a:rPr lang="cs-CZ" sz="2400" dirty="0" smtClean="0"/>
              <a:t>PM nastaven na </a:t>
            </a:r>
            <a:r>
              <a:rPr lang="cs-CZ" sz="2400" dirty="0"/>
              <a:t>podprahovou </a:t>
            </a:r>
            <a:r>
              <a:rPr lang="cs-CZ" sz="2400" dirty="0" smtClean="0"/>
              <a:t>stimulaci</a:t>
            </a:r>
            <a:endParaRPr lang="cs-CZ" sz="2400" dirty="0"/>
          </a:p>
          <a:p>
            <a:pPr marL="803275" lvl="1" indent="-285750">
              <a:buClr>
                <a:schemeClr val="accent1">
                  <a:lumMod val="75000"/>
                </a:schemeClr>
              </a:buClr>
              <a:buFont typeface="Wingdings" panose="05000000000000000000" pitchFamily="2" charset="2"/>
              <a:buChar char="Ø"/>
            </a:pPr>
            <a:r>
              <a:rPr lang="cs-CZ" sz="2400" b="1" dirty="0" smtClean="0"/>
              <a:t>další FU 3/2022</a:t>
            </a:r>
            <a:r>
              <a:rPr lang="cs-CZ" sz="2400" dirty="0" smtClean="0"/>
              <a:t>: </a:t>
            </a:r>
            <a:endParaRPr lang="cs-CZ" sz="2400" b="1" dirty="0"/>
          </a:p>
          <a:p>
            <a:pPr marL="1317625" lvl="2" indent="-342900">
              <a:buFont typeface="Wingdings" panose="05000000000000000000" pitchFamily="2" charset="2"/>
              <a:buChar char="§"/>
            </a:pPr>
            <a:r>
              <a:rPr lang="cs-CZ" sz="2400" dirty="0" smtClean="0"/>
              <a:t>při absenci potíží výhledově </a:t>
            </a:r>
            <a:r>
              <a:rPr lang="cs-CZ" sz="2400" dirty="0"/>
              <a:t>explantace </a:t>
            </a:r>
            <a:r>
              <a:rPr lang="cs-CZ" sz="2400" dirty="0" smtClean="0"/>
              <a:t>systému</a:t>
            </a:r>
          </a:p>
          <a:p>
            <a:pPr marL="974725" lvl="2">
              <a:buClr>
                <a:schemeClr val="accent1">
                  <a:lumMod val="75000"/>
                </a:schemeClr>
              </a:buClr>
            </a:pPr>
            <a:endParaRPr lang="cs-CZ" sz="2400" b="1" dirty="0"/>
          </a:p>
        </p:txBody>
      </p:sp>
      <p:sp>
        <p:nvSpPr>
          <p:cNvPr id="6" name="AutoShape 2" descr="https://charon003.ikem.cz/csp/prod/Zlatokop.CSP.InputFile.cls?TabClass=Zlatokop.Tab.Abstract&amp;sId=82682&amp;sLocation=%5eZlatokop.Images.AA.EF.FileS&amp;sContentType=image/jpeg"/>
          <p:cNvSpPr>
            <a:spLocks noChangeAspect="1" noChangeArrowheads="1"/>
          </p:cNvSpPr>
          <p:nvPr/>
        </p:nvSpPr>
        <p:spPr bwMode="auto">
          <a:xfrm>
            <a:off x="63500" y="-136525"/>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4" descr="https://charon003.ikem.cz/csp/prod/Zlatokop.CSP.InputFile.cls?TabClass=Zlatokop.Tab.Abstract&amp;sId=82682&amp;sLocation=%5eZlatokop.Images.AA.EF.FileS&amp;sContentType=image/jpeg"/>
          <p:cNvSpPr>
            <a:spLocks noChangeAspect="1" noChangeArrowheads="1"/>
          </p:cNvSpPr>
          <p:nvPr/>
        </p:nvSpPr>
        <p:spPr bwMode="auto">
          <a:xfrm>
            <a:off x="-8431" y="-198101"/>
            <a:ext cx="7677150"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Rectangle 3"/>
          <p:cNvSpPr/>
          <p:nvPr/>
        </p:nvSpPr>
        <p:spPr>
          <a:xfrm>
            <a:off x="-105478" y="4896123"/>
            <a:ext cx="11156003" cy="830997"/>
          </a:xfrm>
          <a:prstGeom prst="rect">
            <a:avLst/>
          </a:prstGeom>
        </p:spPr>
        <p:txBody>
          <a:bodyPr wrap="none">
            <a:spAutoFit/>
          </a:bodyPr>
          <a:lstStyle/>
          <a:p>
            <a:pPr marL="974725" lvl="2">
              <a:buClr>
                <a:schemeClr val="accent1">
                  <a:lumMod val="75000"/>
                </a:schemeClr>
              </a:buClr>
            </a:pPr>
            <a:r>
              <a:rPr lang="cs-CZ" sz="2400" b="1" dirty="0" smtClean="0"/>
              <a:t>Procedurální </a:t>
            </a:r>
            <a:r>
              <a:rPr lang="cs-CZ" sz="2400" b="1" dirty="0"/>
              <a:t>suprese sinusového </a:t>
            </a:r>
            <a:r>
              <a:rPr lang="cs-CZ" sz="2400" b="1" dirty="0" smtClean="0"/>
              <a:t>uzlu </a:t>
            </a:r>
            <a:r>
              <a:rPr lang="cs-CZ" sz="2400" dirty="0" smtClean="0"/>
              <a:t>může mít potenciál </a:t>
            </a:r>
            <a:r>
              <a:rPr lang="cs-CZ" sz="2400" b="1" dirty="0" smtClean="0"/>
              <a:t>ke spontánní obnově</a:t>
            </a:r>
          </a:p>
          <a:p>
            <a:pPr marL="974725" lvl="2">
              <a:buClr>
                <a:schemeClr val="accent1">
                  <a:lumMod val="75000"/>
                </a:schemeClr>
              </a:buClr>
            </a:pPr>
            <a:r>
              <a:rPr lang="cs-CZ" sz="2400" b="1" dirty="0" smtClean="0"/>
              <a:t>vedení </a:t>
            </a:r>
            <a:r>
              <a:rPr lang="cs-CZ" sz="2400" dirty="0" smtClean="0"/>
              <a:t>s úplnou normalizací funkce, nemusí se vždy jednat o trvalé poškození</a:t>
            </a:r>
            <a:r>
              <a:rPr lang="cs-CZ" sz="2400" dirty="0" smtClean="0">
                <a:solidFill>
                  <a:srgbClr val="0070C0"/>
                </a:solidFill>
              </a:rPr>
              <a:t>.</a:t>
            </a:r>
            <a:endParaRPr lang="cs-CZ" sz="2400" dirty="0">
              <a:solidFill>
                <a:srgbClr val="0070C0"/>
              </a:solidFill>
            </a:endParaRPr>
          </a:p>
        </p:txBody>
      </p:sp>
    </p:spTree>
    <p:extLst>
      <p:ext uri="{BB962C8B-B14F-4D97-AF65-F5344CB8AC3E}">
        <p14:creationId xmlns:p14="http://schemas.microsoft.com/office/powerpoint/2010/main" val="83087597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4633419" y="-8870"/>
            <a:ext cx="2925161" cy="523220"/>
          </a:xfrm>
          <a:prstGeom prst="rect">
            <a:avLst/>
          </a:prstGeom>
        </p:spPr>
        <p:txBody>
          <a:bodyPr wrap="none">
            <a:spAutoFit/>
          </a:bodyPr>
          <a:lstStyle/>
          <a:p>
            <a:pPr algn="ctr"/>
            <a:r>
              <a:rPr lang="en-US" altLang="en-US" sz="2800" dirty="0" err="1">
                <a:solidFill>
                  <a:srgbClr val="0066CC"/>
                </a:solidFill>
              </a:rPr>
              <a:t>Kardioneuroablace</a:t>
            </a:r>
            <a:endParaRPr lang="en-US" altLang="en-US" sz="2800" dirty="0">
              <a:solidFill>
                <a:srgbClr val="0066CC"/>
              </a:solidFill>
            </a:endParaRPr>
          </a:p>
        </p:txBody>
      </p:sp>
      <p:sp>
        <p:nvSpPr>
          <p:cNvPr id="8" name="Rectangle 6"/>
          <p:cNvSpPr>
            <a:spLocks noChangeArrowheads="1"/>
          </p:cNvSpPr>
          <p:nvPr/>
        </p:nvSpPr>
        <p:spPr bwMode="auto">
          <a:xfrm>
            <a:off x="215421" y="565113"/>
            <a:ext cx="11761155" cy="5909310"/>
          </a:xfrm>
          <a:prstGeom prst="rect">
            <a:avLst/>
          </a:prstGeom>
          <a:noFill/>
          <a:ln w="9525">
            <a:noFill/>
            <a:miter lim="800000"/>
            <a:headEnd/>
            <a:tailEnd/>
          </a:ln>
        </p:spPr>
        <p:txBody>
          <a:bodyPr wrap="square" anchor="ctr">
            <a:spAutoFit/>
          </a:bodyPr>
          <a:lstStyle/>
          <a:p>
            <a:pPr>
              <a:tabLst>
                <a:tab pos="1052513" algn="l"/>
              </a:tabLst>
            </a:pPr>
            <a:endParaRPr lang="cs-CZ" dirty="0" smtClean="0"/>
          </a:p>
          <a:p>
            <a:pPr marL="342900" indent="-342900">
              <a:buClr>
                <a:schemeClr val="accent5"/>
              </a:buClr>
              <a:buFont typeface="Wingdings" panose="05000000000000000000" pitchFamily="2" charset="2"/>
              <a:buChar char="Ø"/>
              <a:tabLst>
                <a:tab pos="1052513" algn="l"/>
              </a:tabLst>
            </a:pPr>
            <a:r>
              <a:rPr lang="cs-CZ" sz="2800" dirty="0" smtClean="0"/>
              <a:t>Léčebná </a:t>
            </a:r>
            <a:r>
              <a:rPr lang="cs-CZ" sz="2800" dirty="0"/>
              <a:t>metoda pro </a:t>
            </a:r>
            <a:r>
              <a:rPr lang="cs-CZ" sz="2800" dirty="0" smtClean="0"/>
              <a:t>pacienty</a:t>
            </a:r>
            <a:r>
              <a:rPr lang="en-US" sz="2800" dirty="0" smtClean="0"/>
              <a:t> </a:t>
            </a:r>
            <a:r>
              <a:rPr lang="cs-CZ" sz="2800" dirty="0" smtClean="0"/>
              <a:t>s </a:t>
            </a:r>
            <a:r>
              <a:rPr lang="en-US" sz="2800" dirty="0" err="1" smtClean="0"/>
              <a:t>rekurentn</a:t>
            </a:r>
            <a:r>
              <a:rPr lang="cs-CZ" sz="2800" dirty="0" smtClean="0"/>
              <a:t>í </a:t>
            </a:r>
            <a:r>
              <a:rPr lang="cs-CZ" altLang="en-US" sz="2800" b="1" dirty="0" smtClean="0"/>
              <a:t>reflexní </a:t>
            </a:r>
            <a:r>
              <a:rPr lang="cs-CZ" altLang="en-US" sz="2800" dirty="0"/>
              <a:t>(</a:t>
            </a:r>
            <a:r>
              <a:rPr lang="cs-CZ" altLang="en-US" sz="2800" b="1" dirty="0"/>
              <a:t>neurokardiogenní</a:t>
            </a:r>
            <a:r>
              <a:rPr lang="cs-CZ" altLang="en-US" sz="2800" dirty="0"/>
              <a:t>) </a:t>
            </a:r>
            <a:r>
              <a:rPr lang="cs-CZ" altLang="en-US" sz="2800" b="1" dirty="0" smtClean="0"/>
              <a:t>synkopou</a:t>
            </a:r>
            <a:r>
              <a:rPr lang="cs-CZ" altLang="en-US" sz="2800" dirty="0"/>
              <a:t> </a:t>
            </a:r>
            <a:r>
              <a:rPr lang="cs-CZ" altLang="en-US" sz="2800" dirty="0" smtClean="0"/>
              <a:t>s kardioinhibiční komponentou</a:t>
            </a:r>
          </a:p>
          <a:p>
            <a:pPr marL="800100" lvl="1" indent="-342900">
              <a:buClr>
                <a:schemeClr val="accent1">
                  <a:lumMod val="50000"/>
                </a:schemeClr>
              </a:buClr>
              <a:buFont typeface="Wingdings" panose="05000000000000000000" pitchFamily="2" charset="2"/>
              <a:buChar char="§"/>
              <a:tabLst>
                <a:tab pos="1052513" algn="l"/>
              </a:tabLst>
            </a:pPr>
            <a:r>
              <a:rPr lang="cs-CZ" sz="2800" b="1" dirty="0" smtClean="0"/>
              <a:t>Příčina:</a:t>
            </a:r>
            <a:r>
              <a:rPr lang="cs-CZ" sz="2800" dirty="0" smtClean="0"/>
              <a:t> narušená </a:t>
            </a:r>
            <a:r>
              <a:rPr lang="cs-CZ" sz="2800" dirty="0"/>
              <a:t>regulace autonomního systému s náhlou převahou činnosti </a:t>
            </a:r>
            <a:r>
              <a:rPr lang="cs-CZ" sz="2800" dirty="0" smtClean="0"/>
              <a:t>parasympatiku</a:t>
            </a:r>
          </a:p>
          <a:p>
            <a:pPr marL="800100" lvl="1" indent="-342900">
              <a:buClr>
                <a:schemeClr val="accent5"/>
              </a:buClr>
              <a:buFont typeface="Wingdings" panose="05000000000000000000" pitchFamily="2" charset="2"/>
              <a:buChar char="§"/>
              <a:tabLst>
                <a:tab pos="1052513" algn="l"/>
              </a:tabLst>
            </a:pPr>
            <a:endParaRPr lang="cs-CZ" sz="2800" dirty="0">
              <a:solidFill>
                <a:srgbClr val="0066CC"/>
              </a:solidFill>
            </a:endParaRPr>
          </a:p>
          <a:p>
            <a:pPr marL="342900" indent="-342900">
              <a:buClr>
                <a:schemeClr val="accent5"/>
              </a:buClr>
              <a:buFont typeface="Wingdings" panose="05000000000000000000" pitchFamily="2" charset="2"/>
              <a:buChar char="Ø"/>
              <a:tabLst>
                <a:tab pos="1052513" algn="l"/>
              </a:tabLst>
            </a:pPr>
            <a:r>
              <a:rPr lang="cs-CZ" sz="2800" b="1" dirty="0" smtClean="0"/>
              <a:t>Symptomy:</a:t>
            </a:r>
            <a:r>
              <a:rPr lang="cs-CZ" sz="2800" dirty="0" smtClean="0"/>
              <a:t> kardioinhibice (sinus arrest, AV blokáda), symptomatická funkční bradyarytmie</a:t>
            </a:r>
          </a:p>
          <a:p>
            <a:pPr marL="342900" indent="-342900">
              <a:buClr>
                <a:schemeClr val="accent5"/>
              </a:buClr>
              <a:buFont typeface="Wingdings" panose="05000000000000000000" pitchFamily="2" charset="2"/>
              <a:buChar char="Ø"/>
              <a:tabLst>
                <a:tab pos="1052513" algn="l"/>
              </a:tabLst>
            </a:pPr>
            <a:endParaRPr lang="cs-CZ" sz="2800" dirty="0" smtClean="0"/>
          </a:p>
          <a:p>
            <a:pPr marL="342900" indent="-342900">
              <a:buClr>
                <a:schemeClr val="accent5"/>
              </a:buClr>
              <a:buFont typeface="Wingdings" panose="05000000000000000000" pitchFamily="2" charset="2"/>
              <a:buChar char="Ø"/>
              <a:tabLst>
                <a:tab pos="1052513" algn="l"/>
              </a:tabLst>
            </a:pPr>
            <a:r>
              <a:rPr lang="cs-CZ" sz="2800" b="1" dirty="0" smtClean="0"/>
              <a:t>Dokumentace:</a:t>
            </a:r>
            <a:r>
              <a:rPr lang="cs-CZ" sz="2800" dirty="0" smtClean="0"/>
              <a:t> povrchové EKG (externí monitorace), ILR, </a:t>
            </a:r>
            <a:r>
              <a:rPr lang="en-US" sz="2800" dirty="0" smtClean="0"/>
              <a:t>HUT-</a:t>
            </a:r>
            <a:r>
              <a:rPr lang="cs-CZ" sz="2800" dirty="0" smtClean="0"/>
              <a:t>test</a:t>
            </a:r>
          </a:p>
          <a:p>
            <a:pPr marL="342900" indent="-342900">
              <a:buClr>
                <a:schemeClr val="accent5"/>
              </a:buClr>
              <a:buFont typeface="Wingdings" panose="05000000000000000000" pitchFamily="2" charset="2"/>
              <a:buChar char="Ø"/>
              <a:tabLst>
                <a:tab pos="1052513" algn="l"/>
              </a:tabLst>
            </a:pPr>
            <a:endParaRPr lang="cs-CZ" sz="2800" dirty="0" smtClean="0"/>
          </a:p>
          <a:p>
            <a:pPr marL="342900" indent="-342900">
              <a:buClr>
                <a:schemeClr val="accent5"/>
              </a:buClr>
              <a:buFont typeface="Wingdings" panose="05000000000000000000" pitchFamily="2" charset="2"/>
              <a:buChar char="Ø"/>
              <a:tabLst>
                <a:tab pos="1052513" algn="l"/>
              </a:tabLst>
            </a:pPr>
            <a:r>
              <a:rPr lang="cs-CZ" sz="2800" b="1" dirty="0" smtClean="0"/>
              <a:t>Atropinový test:</a:t>
            </a:r>
            <a:r>
              <a:rPr lang="cs-CZ" sz="2800" dirty="0" smtClean="0"/>
              <a:t> vzestup </a:t>
            </a:r>
            <a:r>
              <a:rPr lang="cs-CZ" sz="2800" dirty="0"/>
              <a:t>SF po atropinu 2 mg i.v. </a:t>
            </a:r>
            <a:r>
              <a:rPr lang="en-US" sz="2800" dirty="0" smtClean="0"/>
              <a:t>mi</a:t>
            </a:r>
            <a:r>
              <a:rPr lang="cs-CZ" sz="2800" dirty="0" smtClean="0"/>
              <a:t>ni</a:t>
            </a:r>
            <a:r>
              <a:rPr lang="en-US" sz="2800" dirty="0" smtClean="0"/>
              <a:t>m</a:t>
            </a:r>
            <a:r>
              <a:rPr lang="cs-CZ" sz="2800" dirty="0" smtClean="0"/>
              <a:t>álně o </a:t>
            </a:r>
            <a:r>
              <a:rPr lang="cs-CZ" sz="2800" dirty="0"/>
              <a:t>25</a:t>
            </a:r>
            <a:r>
              <a:rPr lang="en-US" sz="2800" dirty="0" smtClean="0"/>
              <a:t>%</a:t>
            </a:r>
            <a:r>
              <a:rPr lang="cs-CZ" sz="2800" dirty="0" smtClean="0"/>
              <a:t>, při AVB zkrácení PQ intervalu</a:t>
            </a:r>
            <a:endParaRPr lang="en-US" sz="2800" dirty="0"/>
          </a:p>
          <a:p>
            <a:pPr marL="342900" indent="-342900">
              <a:buClr>
                <a:schemeClr val="accent5"/>
              </a:buClr>
              <a:buFont typeface="Wingdings" panose="05000000000000000000" pitchFamily="2" charset="2"/>
              <a:buChar char="Ø"/>
              <a:tabLst>
                <a:tab pos="1052513" algn="l"/>
              </a:tabLst>
            </a:pPr>
            <a:endParaRPr lang="cs-CZ" sz="2400" dirty="0" smtClean="0"/>
          </a:p>
        </p:txBody>
      </p:sp>
    </p:spTree>
    <p:extLst>
      <p:ext uri="{BB962C8B-B14F-4D97-AF65-F5344CB8AC3E}">
        <p14:creationId xmlns:p14="http://schemas.microsoft.com/office/powerpoint/2010/main" val="2339471363"/>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686761"/>
            <a:ext cx="11903302" cy="5262979"/>
          </a:xfrm>
          <a:prstGeom prst="rect">
            <a:avLst/>
          </a:prstGeom>
        </p:spPr>
        <p:txBody>
          <a:bodyPr wrap="square">
            <a:spAutoFit/>
          </a:bodyPr>
          <a:lstStyle/>
          <a:p>
            <a:pPr marL="403225" indent="-342900">
              <a:buClr>
                <a:srgbClr val="0070C0"/>
              </a:buClr>
              <a:buFont typeface="Wingdings" pitchFamily="2" charset="2"/>
              <a:buChar char="Ø"/>
            </a:pPr>
            <a:r>
              <a:rPr lang="cs-CZ" sz="2400" b="1" dirty="0" smtClean="0"/>
              <a:t>M</a:t>
            </a:r>
            <a:r>
              <a:rPr lang="en-US" sz="2400" b="1" dirty="0" smtClean="0"/>
              <a:t>.</a:t>
            </a:r>
            <a:r>
              <a:rPr lang="cs-CZ" sz="2400" b="1" dirty="0" smtClean="0"/>
              <a:t> L</a:t>
            </a:r>
            <a:r>
              <a:rPr lang="en-US" sz="2400" b="1" dirty="0" smtClean="0"/>
              <a:t>.</a:t>
            </a:r>
            <a:r>
              <a:rPr lang="cs-CZ" sz="2400" b="1" dirty="0" smtClean="0"/>
              <a:t> </a:t>
            </a:r>
            <a:r>
              <a:rPr lang="en-US" sz="2400" b="1" dirty="0" smtClean="0"/>
              <a:t>,</a:t>
            </a:r>
            <a:r>
              <a:rPr lang="en-GB" sz="2400" b="1" dirty="0" smtClean="0"/>
              <a:t>* </a:t>
            </a:r>
            <a:r>
              <a:rPr lang="cs-CZ" sz="2400" b="1" dirty="0" smtClean="0"/>
              <a:t>64</a:t>
            </a:r>
            <a:r>
              <a:rPr lang="en-US" sz="2400" b="1" dirty="0" smtClean="0"/>
              <a:t> </a:t>
            </a:r>
            <a:r>
              <a:rPr lang="en-US" sz="2400" b="1" dirty="0"/>
              <a:t>r.</a:t>
            </a:r>
            <a:r>
              <a:rPr lang="cs-CZ" sz="2400" b="1" dirty="0"/>
              <a:t> </a:t>
            </a:r>
            <a:r>
              <a:rPr lang="en-US" sz="2400" b="1" dirty="0" smtClean="0"/>
              <a:t>(</a:t>
            </a:r>
            <a:r>
              <a:rPr lang="cs-CZ" sz="2400" b="1" dirty="0" smtClean="0"/>
              <a:t>57 let</a:t>
            </a:r>
            <a:r>
              <a:rPr lang="en-US" sz="2400" b="1" dirty="0" smtClean="0"/>
              <a:t>)</a:t>
            </a:r>
            <a:r>
              <a:rPr lang="cs-CZ" sz="2400" b="1" dirty="0" smtClean="0"/>
              <a:t>, </a:t>
            </a:r>
            <a:r>
              <a:rPr lang="en-US" sz="2400" b="1" dirty="0" smtClean="0"/>
              <a:t>mu</a:t>
            </a:r>
            <a:r>
              <a:rPr lang="cs-CZ" sz="2400" b="1" dirty="0"/>
              <a:t>ž,</a:t>
            </a:r>
            <a:r>
              <a:rPr lang="cs-CZ" sz="2400" dirty="0"/>
              <a:t> </a:t>
            </a:r>
            <a:r>
              <a:rPr lang="en-US" sz="2400" dirty="0" err="1"/>
              <a:t>vy</a:t>
            </a:r>
            <a:r>
              <a:rPr lang="cs-CZ" sz="2400" dirty="0"/>
              <a:t>šetřen </a:t>
            </a:r>
            <a:r>
              <a:rPr lang="en-US" sz="2400" dirty="0" err="1"/>
              <a:t>poprv</a:t>
            </a:r>
            <a:r>
              <a:rPr lang="cs-CZ" sz="2400" dirty="0"/>
              <a:t>é v </a:t>
            </a:r>
            <a:r>
              <a:rPr lang="cs-CZ" sz="2400" dirty="0" smtClean="0"/>
              <a:t>IKEM </a:t>
            </a:r>
            <a:r>
              <a:rPr lang="cs-CZ" sz="2400" b="1" dirty="0" smtClean="0"/>
              <a:t>1/2010</a:t>
            </a:r>
            <a:r>
              <a:rPr lang="cs-CZ" sz="2400" dirty="0" smtClean="0"/>
              <a:t> (45 let)</a:t>
            </a:r>
          </a:p>
          <a:p>
            <a:pPr marL="403225" indent="-342900">
              <a:buClr>
                <a:srgbClr val="0070C0"/>
              </a:buClr>
              <a:buFont typeface="Wingdings" pitchFamily="2" charset="2"/>
              <a:buChar char="Ø"/>
            </a:pPr>
            <a:endParaRPr lang="cs-CZ" sz="2400" dirty="0" smtClean="0"/>
          </a:p>
          <a:p>
            <a:pPr marL="403225" indent="-342900">
              <a:buClr>
                <a:srgbClr val="0070C0"/>
              </a:buClr>
              <a:buFont typeface="Wingdings" pitchFamily="2" charset="2"/>
              <a:buChar char="Ø"/>
            </a:pPr>
            <a:r>
              <a:rPr lang="cs-CZ" sz="2400" b="1" dirty="0" smtClean="0"/>
              <a:t>2000</a:t>
            </a:r>
            <a:r>
              <a:rPr lang="cs-CZ" sz="2400" b="1" dirty="0"/>
              <a:t> </a:t>
            </a:r>
            <a:r>
              <a:rPr lang="cs-CZ" sz="2400" b="1" dirty="0" smtClean="0"/>
              <a:t>ztráta vědomí</a:t>
            </a:r>
            <a:r>
              <a:rPr lang="en-US" sz="2400" dirty="0" smtClean="0"/>
              <a:t> p</a:t>
            </a:r>
            <a:r>
              <a:rPr lang="cs-CZ" sz="2400" dirty="0" smtClean="0"/>
              <a:t>ři řízení vozu, následná hospit. - asystolie, </a:t>
            </a:r>
            <a:r>
              <a:rPr lang="cs-CZ" sz="2400" b="1" dirty="0" smtClean="0"/>
              <a:t>sinus arrest 6 s</a:t>
            </a:r>
            <a:r>
              <a:rPr lang="cs-CZ" sz="2400" dirty="0" smtClean="0"/>
              <a:t> </a:t>
            </a:r>
            <a:r>
              <a:rPr lang="cs-CZ" sz="2400" b="1" dirty="0"/>
              <a:t>=</a:t>
            </a:r>
            <a:r>
              <a:rPr lang="en-US" sz="2400" b="1" dirty="0"/>
              <a:t>&gt; </a:t>
            </a:r>
            <a:r>
              <a:rPr lang="cs-CZ" sz="2400" b="1" dirty="0" smtClean="0"/>
              <a:t>impl. PM</a:t>
            </a:r>
          </a:p>
          <a:p>
            <a:pPr marL="403225" indent="-342900">
              <a:buClr>
                <a:srgbClr val="0070C0"/>
              </a:buClr>
              <a:buFont typeface="Wingdings" pitchFamily="2" charset="2"/>
              <a:buChar char="Ø"/>
            </a:pPr>
            <a:r>
              <a:rPr lang="cs-CZ" sz="2400" b="1" dirty="0" smtClean="0"/>
              <a:t>2002</a:t>
            </a:r>
            <a:r>
              <a:rPr lang="cs-CZ" sz="2400" b="1" dirty="0"/>
              <a:t> </a:t>
            </a:r>
            <a:r>
              <a:rPr lang="cs-CZ" sz="2400" b="1" dirty="0" smtClean="0"/>
              <a:t>dekubitus</a:t>
            </a:r>
            <a:r>
              <a:rPr lang="cs-CZ" sz="2400" dirty="0" smtClean="0"/>
              <a:t> v okolí implantátu </a:t>
            </a:r>
            <a:r>
              <a:rPr lang="cs-CZ" sz="2400" b="1" dirty="0" smtClean="0"/>
              <a:t>=</a:t>
            </a:r>
            <a:r>
              <a:rPr lang="en-US" sz="2400" b="1" dirty="0"/>
              <a:t>&gt; </a:t>
            </a:r>
            <a:r>
              <a:rPr lang="cs-CZ" sz="2400" b="1" dirty="0" smtClean="0"/>
              <a:t>plastika</a:t>
            </a:r>
            <a:r>
              <a:rPr lang="cs-CZ" sz="2400" b="1" dirty="0"/>
              <a:t> </a:t>
            </a:r>
            <a:r>
              <a:rPr lang="cs-CZ" sz="2400" b="1" dirty="0" smtClean="0"/>
              <a:t>kapsy</a:t>
            </a:r>
          </a:p>
          <a:p>
            <a:pPr marL="403225" indent="-342900">
              <a:buClr>
                <a:srgbClr val="0070C0"/>
              </a:buClr>
              <a:buFont typeface="Wingdings" pitchFamily="2" charset="2"/>
              <a:buChar char="Ø"/>
            </a:pPr>
            <a:r>
              <a:rPr lang="cs-CZ" sz="2400" b="1" dirty="0" smtClean="0"/>
              <a:t>2003</a:t>
            </a:r>
            <a:r>
              <a:rPr lang="cs-CZ" sz="2400" dirty="0"/>
              <a:t> </a:t>
            </a:r>
            <a:r>
              <a:rPr lang="cs-CZ" sz="2400" b="1" dirty="0"/>
              <a:t>recidiva </a:t>
            </a:r>
            <a:r>
              <a:rPr lang="cs-CZ" sz="2400" b="1" dirty="0" smtClean="0"/>
              <a:t>dekubitu </a:t>
            </a:r>
            <a:r>
              <a:rPr lang="cs-CZ" sz="2400" b="1" dirty="0"/>
              <a:t>=</a:t>
            </a:r>
            <a:r>
              <a:rPr lang="en-US" sz="2400" b="1" dirty="0"/>
              <a:t>&gt;</a:t>
            </a:r>
            <a:r>
              <a:rPr lang="en-US" sz="2400" dirty="0"/>
              <a:t> </a:t>
            </a:r>
            <a:r>
              <a:rPr lang="cs-CZ" sz="2400" dirty="0" smtClean="0"/>
              <a:t>opět plastika</a:t>
            </a:r>
            <a:r>
              <a:rPr lang="cs-CZ" sz="2400" dirty="0"/>
              <a:t> a výměna </a:t>
            </a:r>
            <a:r>
              <a:rPr lang="cs-CZ" sz="2400" dirty="0" smtClean="0"/>
              <a:t>PM</a:t>
            </a:r>
          </a:p>
          <a:p>
            <a:pPr marL="403225" indent="-342900">
              <a:buClr>
                <a:srgbClr val="0070C0"/>
              </a:buClr>
              <a:buFont typeface="Wingdings" pitchFamily="2" charset="2"/>
              <a:buChar char="Ø"/>
            </a:pPr>
            <a:endParaRPr lang="cs-CZ" sz="2400" dirty="0" smtClean="0"/>
          </a:p>
          <a:p>
            <a:pPr marL="403225" indent="-342900">
              <a:buClr>
                <a:srgbClr val="0070C0"/>
              </a:buClr>
              <a:buFont typeface="Wingdings" pitchFamily="2" charset="2"/>
              <a:buChar char="Ø"/>
            </a:pPr>
            <a:r>
              <a:rPr lang="cs-CZ" sz="2400" b="1" dirty="0" smtClean="0"/>
              <a:t>11/2009</a:t>
            </a:r>
            <a:r>
              <a:rPr lang="cs-CZ" sz="2400" dirty="0"/>
              <a:t> si všiml změny kožního koloritu, </a:t>
            </a:r>
            <a:r>
              <a:rPr lang="cs-CZ" sz="2400" dirty="0" smtClean="0"/>
              <a:t>ztenčování</a:t>
            </a:r>
            <a:r>
              <a:rPr lang="cs-CZ" sz="2400" dirty="0"/>
              <a:t> </a:t>
            </a:r>
            <a:r>
              <a:rPr lang="cs-CZ" sz="2400" dirty="0" smtClean="0"/>
              <a:t>kůže</a:t>
            </a:r>
          </a:p>
          <a:p>
            <a:pPr marL="860425" lvl="1" indent="-342900">
              <a:buFont typeface="Wingdings" panose="05000000000000000000" pitchFamily="2" charset="2"/>
              <a:buChar char="§"/>
            </a:pPr>
            <a:r>
              <a:rPr lang="cs-CZ" sz="2400" dirty="0" smtClean="0"/>
              <a:t>obavy</a:t>
            </a:r>
            <a:r>
              <a:rPr lang="cs-CZ" sz="2400" dirty="0"/>
              <a:t> před dalším </a:t>
            </a:r>
            <a:r>
              <a:rPr lang="cs-CZ" sz="2400" dirty="0" smtClean="0"/>
              <a:t>dekubitem, obrátil se</a:t>
            </a:r>
            <a:r>
              <a:rPr lang="cs-CZ" sz="2400" dirty="0"/>
              <a:t> na naše </a:t>
            </a:r>
            <a:r>
              <a:rPr lang="cs-CZ" sz="2400" dirty="0" smtClean="0"/>
              <a:t>pracoviště</a:t>
            </a:r>
          </a:p>
          <a:p>
            <a:pPr marL="860425" lvl="1" indent="-342900">
              <a:buFont typeface="Wingdings" panose="05000000000000000000" pitchFamily="2" charset="2"/>
              <a:buChar char="§"/>
            </a:pPr>
            <a:endParaRPr lang="cs-CZ" sz="2400" dirty="0" smtClean="0"/>
          </a:p>
          <a:p>
            <a:pPr marL="403225" indent="-342900">
              <a:buClr>
                <a:srgbClr val="0070C0"/>
              </a:buClr>
              <a:buFont typeface="Wingdings" panose="05000000000000000000" pitchFamily="2" charset="2"/>
              <a:buChar char="Ø"/>
            </a:pPr>
            <a:r>
              <a:rPr lang="cs-CZ" sz="2400" dirty="0"/>
              <a:t> v dolním laterálním pólu nad přístrojem  </a:t>
            </a:r>
            <a:r>
              <a:rPr lang="cs-CZ" sz="2400" b="1" dirty="0"/>
              <a:t>výrazné ztenčení kůže</a:t>
            </a:r>
            <a:r>
              <a:rPr lang="cs-CZ" sz="2400" dirty="0"/>
              <a:t>, v okolí </a:t>
            </a:r>
            <a:r>
              <a:rPr lang="cs-CZ" sz="2400" dirty="0" smtClean="0"/>
              <a:t>vinuté žíly</a:t>
            </a:r>
            <a:r>
              <a:rPr lang="cs-CZ" sz="2400" dirty="0"/>
              <a:t> v.s. </a:t>
            </a:r>
            <a:r>
              <a:rPr lang="cs-CZ" sz="2400" dirty="0" smtClean="0"/>
              <a:t>jako</a:t>
            </a:r>
            <a:r>
              <a:rPr lang="cs-CZ" sz="2400" dirty="0"/>
              <a:t> </a:t>
            </a:r>
            <a:r>
              <a:rPr lang="cs-CZ" sz="2400" dirty="0" smtClean="0"/>
              <a:t>nepřímá známka</a:t>
            </a:r>
            <a:r>
              <a:rPr lang="cs-CZ" sz="2400" dirty="0"/>
              <a:t> </a:t>
            </a:r>
            <a:r>
              <a:rPr lang="cs-CZ" sz="2400" dirty="0" smtClean="0"/>
              <a:t>trombosy</a:t>
            </a:r>
            <a:r>
              <a:rPr lang="cs-CZ" sz="2400" dirty="0"/>
              <a:t> centrálních žil </a:t>
            </a:r>
            <a:endParaRPr lang="cs-CZ" sz="2400" dirty="0" smtClean="0"/>
          </a:p>
          <a:p>
            <a:pPr marL="60325">
              <a:buClr>
                <a:srgbClr val="0070C0"/>
              </a:buClr>
            </a:pPr>
            <a:r>
              <a:rPr lang="cs-CZ" sz="2400" b="1" dirty="0"/>
              <a:t> </a:t>
            </a:r>
            <a:r>
              <a:rPr lang="cs-CZ" sz="2400" b="1" dirty="0" smtClean="0"/>
              <a:t>       =</a:t>
            </a:r>
            <a:r>
              <a:rPr lang="en-US" sz="2400" b="1" dirty="0"/>
              <a:t>&gt;</a:t>
            </a:r>
            <a:r>
              <a:rPr lang="cs-CZ" sz="2400" dirty="0" smtClean="0"/>
              <a:t> </a:t>
            </a:r>
            <a:r>
              <a:rPr lang="cs-CZ" sz="2400" b="1" dirty="0" smtClean="0"/>
              <a:t>indikace</a:t>
            </a:r>
            <a:r>
              <a:rPr lang="cs-CZ" sz="2400" b="1" dirty="0"/>
              <a:t> k revizi systému a </a:t>
            </a:r>
            <a:r>
              <a:rPr lang="cs-CZ" sz="2400" b="1" dirty="0" smtClean="0"/>
              <a:t>přemístění pod</a:t>
            </a:r>
            <a:r>
              <a:rPr lang="cs-CZ" sz="2400" b="1" dirty="0"/>
              <a:t> </a:t>
            </a:r>
            <a:r>
              <a:rPr lang="cs-CZ" sz="2400" b="1" dirty="0" smtClean="0"/>
              <a:t>sval </a:t>
            </a:r>
          </a:p>
          <a:p>
            <a:pPr marL="403225" indent="-342900">
              <a:buClr>
                <a:srgbClr val="0070C0"/>
              </a:buClr>
              <a:buFont typeface="Wingdings" panose="05000000000000000000" pitchFamily="2" charset="2"/>
              <a:buChar char="Ø"/>
            </a:pPr>
            <a:endParaRPr lang="cs-CZ" sz="2400" b="1" dirty="0" smtClean="0"/>
          </a:p>
          <a:p>
            <a:pPr marL="403225" indent="-342900">
              <a:buClr>
                <a:srgbClr val="0070C0"/>
              </a:buClr>
              <a:buFont typeface="Wingdings" panose="05000000000000000000" pitchFamily="2" charset="2"/>
              <a:buChar char="Ø"/>
            </a:pPr>
            <a:r>
              <a:rPr lang="cs-CZ" sz="2400" b="1" dirty="0" smtClean="0"/>
              <a:t>1/2010</a:t>
            </a:r>
            <a:r>
              <a:rPr lang="cs-CZ" sz="2400" dirty="0" smtClean="0"/>
              <a:t>: </a:t>
            </a:r>
            <a:r>
              <a:rPr lang="pt-BR" sz="2400" b="1" dirty="0" smtClean="0"/>
              <a:t>výměn</a:t>
            </a:r>
            <a:r>
              <a:rPr lang="cs-CZ" sz="2400" b="1" dirty="0" smtClean="0"/>
              <a:t>a</a:t>
            </a:r>
            <a:r>
              <a:rPr lang="pt-BR" sz="2400" b="1" dirty="0"/>
              <a:t> PM s implantací pod </a:t>
            </a:r>
            <a:r>
              <a:rPr lang="pt-BR" sz="2400" b="1" dirty="0" smtClean="0"/>
              <a:t>sval</a:t>
            </a:r>
            <a:r>
              <a:rPr lang="cs-CZ" sz="2400" dirty="0" smtClean="0"/>
              <a:t>, parametry elektrod v normě</a:t>
            </a:r>
          </a:p>
        </p:txBody>
      </p:sp>
    </p:spTree>
    <p:extLst>
      <p:ext uri="{BB962C8B-B14F-4D97-AF65-F5344CB8AC3E}">
        <p14:creationId xmlns:p14="http://schemas.microsoft.com/office/powerpoint/2010/main" val="177797822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4" y="1063912"/>
            <a:ext cx="11903302" cy="5262979"/>
          </a:xfrm>
          <a:prstGeom prst="rect">
            <a:avLst/>
          </a:prstGeom>
        </p:spPr>
        <p:txBody>
          <a:bodyPr wrap="square">
            <a:spAutoFit/>
          </a:bodyPr>
          <a:lstStyle/>
          <a:p>
            <a:pPr marL="403225" indent="-342900">
              <a:buClr>
                <a:srgbClr val="0070C0"/>
              </a:buClr>
              <a:buFont typeface="Wingdings" panose="05000000000000000000" pitchFamily="2" charset="2"/>
              <a:buChar char="Ø"/>
            </a:pPr>
            <a:r>
              <a:rPr lang="cs-CZ" sz="2400" b="1" dirty="0"/>
              <a:t>16.3.2010: </a:t>
            </a:r>
            <a:r>
              <a:rPr lang="cs-CZ" sz="2400" dirty="0"/>
              <a:t>v oblasti původní kapsy erose, zánětlivá změněná tkáň s bělavým povlakem </a:t>
            </a:r>
          </a:p>
          <a:p>
            <a:pPr marL="860425" lvl="1" indent="-342900">
              <a:buFont typeface="Symbol" panose="05050102010706020507" pitchFamily="18" charset="2"/>
              <a:buChar char="Þ"/>
            </a:pPr>
            <a:r>
              <a:rPr lang="cs-CZ" sz="2400" b="1" dirty="0"/>
              <a:t>23.3.2010</a:t>
            </a:r>
            <a:r>
              <a:rPr lang="cs-CZ" sz="2400" dirty="0"/>
              <a:t> </a:t>
            </a:r>
            <a:r>
              <a:rPr lang="cs-CZ" sz="2400" b="1" dirty="0"/>
              <a:t>extrakce a transpozice elektrod</a:t>
            </a:r>
          </a:p>
          <a:p>
            <a:pPr marL="860425" lvl="1" indent="-342900">
              <a:buFont typeface="Symbol" panose="05050102010706020507" pitchFamily="18" charset="2"/>
              <a:buChar char="Þ"/>
            </a:pPr>
            <a:r>
              <a:rPr lang="cs-CZ" sz="2400" b="1" dirty="0"/>
              <a:t>1.4.2010 implantace elektrod zprava </a:t>
            </a:r>
            <a:r>
              <a:rPr lang="cs-CZ" sz="2400" dirty="0"/>
              <a:t>pro neprůchodnost v. subcl. l. dx. </a:t>
            </a:r>
          </a:p>
          <a:p>
            <a:pPr marL="60325">
              <a:buClr>
                <a:srgbClr val="0070C0"/>
              </a:buClr>
            </a:pPr>
            <a:endParaRPr lang="cs-CZ" sz="2400" b="1" dirty="0" smtClean="0"/>
          </a:p>
          <a:p>
            <a:pPr marL="403225" indent="-342900">
              <a:buClr>
                <a:srgbClr val="0070C0"/>
              </a:buClr>
              <a:buFont typeface="Wingdings" panose="05000000000000000000" pitchFamily="2" charset="2"/>
              <a:buChar char="Ø"/>
            </a:pPr>
            <a:r>
              <a:rPr lang="cs-CZ" sz="2400" b="1" dirty="0" smtClean="0"/>
              <a:t>6.4.2010 kontrola PM: </a:t>
            </a:r>
            <a:r>
              <a:rPr lang="cs-CZ" sz="2400" dirty="0" smtClean="0"/>
              <a:t>výrazný</a:t>
            </a:r>
            <a:r>
              <a:rPr lang="cs-CZ" sz="2400" dirty="0"/>
              <a:t> </a:t>
            </a:r>
            <a:r>
              <a:rPr lang="cs-CZ" sz="2400" b="1" dirty="0"/>
              <a:t>nárůst impedance </a:t>
            </a:r>
            <a:r>
              <a:rPr lang="cs-CZ" sz="2400" b="1" dirty="0" smtClean="0"/>
              <a:t>RV elektrody</a:t>
            </a:r>
            <a:r>
              <a:rPr lang="cs-CZ" sz="2400" dirty="0"/>
              <a:t> (&gt; </a:t>
            </a:r>
            <a:r>
              <a:rPr lang="cs-CZ" sz="2400" dirty="0" smtClean="0"/>
              <a:t>2000</a:t>
            </a:r>
            <a:r>
              <a:rPr lang="cs-CZ" sz="2400" dirty="0"/>
              <a:t> Ohm</a:t>
            </a:r>
            <a:r>
              <a:rPr lang="cs-CZ" sz="2400" dirty="0" smtClean="0"/>
              <a:t>), senzing</a:t>
            </a:r>
            <a:r>
              <a:rPr lang="cs-CZ" sz="2400" dirty="0"/>
              <a:t> </a:t>
            </a:r>
            <a:r>
              <a:rPr lang="cs-CZ" sz="2400" dirty="0" smtClean="0"/>
              <a:t>a</a:t>
            </a:r>
            <a:r>
              <a:rPr lang="cs-CZ" sz="2400" dirty="0"/>
              <a:t> </a:t>
            </a:r>
            <a:r>
              <a:rPr lang="cs-CZ" sz="2400" dirty="0" smtClean="0"/>
              <a:t>stim. práh funkční + </a:t>
            </a:r>
            <a:r>
              <a:rPr lang="cs-CZ" sz="2400" b="1" dirty="0" smtClean="0"/>
              <a:t>snížený senzing na A elektrodě </a:t>
            </a:r>
          </a:p>
          <a:p>
            <a:pPr marL="860425" lvl="1" indent="-342900">
              <a:buClr>
                <a:srgbClr val="0070C0"/>
              </a:buClr>
              <a:buFont typeface="Wingdings" panose="05000000000000000000" pitchFamily="2" charset="2"/>
              <a:buChar char="§"/>
            </a:pPr>
            <a:r>
              <a:rPr lang="cs-CZ" sz="2400" dirty="0" smtClean="0"/>
              <a:t>EKG: </a:t>
            </a:r>
            <a:r>
              <a:rPr lang="cs-CZ" sz="2400" b="1" dirty="0" smtClean="0"/>
              <a:t>ST elevace</a:t>
            </a:r>
            <a:r>
              <a:rPr lang="cs-CZ" sz="2400" dirty="0" smtClean="0"/>
              <a:t>, výraznější v</a:t>
            </a:r>
            <a:r>
              <a:rPr lang="cs-CZ" sz="2400" dirty="0"/>
              <a:t> </a:t>
            </a:r>
            <a:r>
              <a:rPr lang="cs-CZ" sz="2400" dirty="0" smtClean="0"/>
              <a:t>konč. svodech</a:t>
            </a:r>
            <a:r>
              <a:rPr lang="cs-CZ" sz="2400" b="1" dirty="0" smtClean="0"/>
              <a:t> </a:t>
            </a:r>
            <a:r>
              <a:rPr lang="cs-CZ" sz="2400" b="1" dirty="0"/>
              <a:t>=</a:t>
            </a:r>
            <a:r>
              <a:rPr lang="en-US" sz="2400" b="1" dirty="0" smtClean="0"/>
              <a:t>&gt;</a:t>
            </a:r>
            <a:r>
              <a:rPr lang="cs-CZ" sz="2400" dirty="0"/>
              <a:t> </a:t>
            </a:r>
            <a:r>
              <a:rPr lang="cs-CZ" sz="2400" b="1" dirty="0" smtClean="0"/>
              <a:t>susp. perikard. </a:t>
            </a:r>
            <a:r>
              <a:rPr lang="cs-CZ" sz="2400" b="1" dirty="0"/>
              <a:t>i</a:t>
            </a:r>
            <a:r>
              <a:rPr lang="cs-CZ" sz="2400" b="1" dirty="0" smtClean="0"/>
              <a:t>ritace</a:t>
            </a:r>
          </a:p>
          <a:p>
            <a:pPr marL="860425" lvl="1" indent="-342900">
              <a:buClr>
                <a:srgbClr val="0070C0"/>
              </a:buClr>
              <a:buFont typeface="Wingdings" panose="05000000000000000000" pitchFamily="2" charset="2"/>
              <a:buChar char="§"/>
            </a:pPr>
            <a:r>
              <a:rPr lang="cs-CZ" sz="2400" dirty="0" smtClean="0"/>
              <a:t>ECHO:</a:t>
            </a:r>
            <a:r>
              <a:rPr lang="cs-CZ" sz="2400" dirty="0"/>
              <a:t> </a:t>
            </a:r>
            <a:r>
              <a:rPr lang="cs-CZ" sz="2400" b="1" dirty="0"/>
              <a:t>malý perikardiální </a:t>
            </a:r>
            <a:r>
              <a:rPr lang="cs-CZ" sz="2400" b="1" dirty="0" smtClean="0"/>
              <a:t>výpotek </a:t>
            </a:r>
            <a:r>
              <a:rPr lang="cs-CZ" sz="2400" dirty="0" smtClean="0"/>
              <a:t>separace: </a:t>
            </a:r>
            <a:r>
              <a:rPr lang="cs-CZ" sz="2400" dirty="0"/>
              <a:t>4mm podél laterální stěny LK a 7mm kolem PS </a:t>
            </a:r>
          </a:p>
          <a:p>
            <a:pPr marL="860425" lvl="1" indent="-342900">
              <a:buClr>
                <a:srgbClr val="0070C0"/>
              </a:buClr>
              <a:buFont typeface="Wingdings" panose="05000000000000000000" pitchFamily="2" charset="2"/>
              <a:buChar char="§"/>
            </a:pPr>
            <a:endParaRPr lang="cs-CZ" sz="2400" dirty="0" smtClean="0"/>
          </a:p>
          <a:p>
            <a:pPr marL="403225" indent="-342900">
              <a:buClr>
                <a:srgbClr val="0070C0"/>
              </a:buClr>
              <a:buFont typeface="Wingdings" panose="05000000000000000000" pitchFamily="2" charset="2"/>
              <a:buChar char="Ø"/>
            </a:pPr>
            <a:r>
              <a:rPr lang="cs-CZ" sz="2400" b="1" dirty="0" smtClean="0"/>
              <a:t>8.4.2010:</a:t>
            </a:r>
            <a:r>
              <a:rPr lang="cs-CZ" sz="2400" dirty="0" smtClean="0"/>
              <a:t> </a:t>
            </a:r>
            <a:r>
              <a:rPr lang="cs-CZ" sz="2400" b="1" dirty="0"/>
              <a:t>repozice komorové i síňové </a:t>
            </a:r>
            <a:r>
              <a:rPr lang="cs-CZ" sz="2400" b="1" dirty="0" smtClean="0"/>
              <a:t>elektrody</a:t>
            </a:r>
          </a:p>
          <a:p>
            <a:pPr marL="403225" indent="-342900">
              <a:buClr>
                <a:srgbClr val="0070C0"/>
              </a:buClr>
              <a:buFont typeface="Wingdings" panose="05000000000000000000" pitchFamily="2" charset="2"/>
              <a:buChar char="Ø"/>
            </a:pPr>
            <a:endParaRPr lang="cs-CZ" sz="2400" b="1" dirty="0" smtClean="0"/>
          </a:p>
          <a:p>
            <a:pPr marL="403225" indent="-342900">
              <a:buClr>
                <a:srgbClr val="0070C0"/>
              </a:buClr>
              <a:buFont typeface="Wingdings" panose="05000000000000000000" pitchFamily="2" charset="2"/>
              <a:buChar char="Ø"/>
            </a:pPr>
            <a:r>
              <a:rPr lang="cs-CZ" sz="2400" dirty="0" smtClean="0"/>
              <a:t>další kontroly v normě  až do </a:t>
            </a:r>
            <a:r>
              <a:rPr lang="cs-CZ" sz="2400" b="1" dirty="0" smtClean="0"/>
              <a:t>r. 2017</a:t>
            </a:r>
            <a:endParaRPr lang="cs-CZ" sz="2400" dirty="0" smtClean="0">
              <a:ea typeface="Times New Roman" panose="02020603050405020304" pitchFamily="18" charset="0"/>
              <a:cs typeface="Times New Roman" panose="02020603050405020304" pitchFamily="18" charset="0"/>
            </a:endParaRPr>
          </a:p>
          <a:p>
            <a:pPr marL="403225" indent="-342900">
              <a:buClr>
                <a:srgbClr val="0070C0"/>
              </a:buClr>
              <a:buFont typeface="Wingdings" panose="05000000000000000000" pitchFamily="2" charset="2"/>
              <a:buChar char="Ø"/>
            </a:pPr>
            <a:endParaRPr lang="en-GB"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333430"/>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69641"/>
            <a:ext cx="11638196" cy="1200329"/>
          </a:xfrm>
          <a:prstGeom prst="rect">
            <a:avLst/>
          </a:prstGeom>
        </p:spPr>
        <p:txBody>
          <a:bodyPr wrap="square">
            <a:spAutoFit/>
          </a:bodyPr>
          <a:lstStyle/>
          <a:p>
            <a:pPr marL="284163" indent="-223838">
              <a:buClr>
                <a:schemeClr val="accent1">
                  <a:lumMod val="75000"/>
                </a:schemeClr>
              </a:buClr>
              <a:buFont typeface="Wingdings" pitchFamily="2" charset="2"/>
              <a:buChar char="Ø"/>
            </a:pPr>
            <a:r>
              <a:rPr lang="cs-CZ" sz="2400" dirty="0" smtClean="0"/>
              <a:t>  </a:t>
            </a:r>
            <a:r>
              <a:rPr lang="cs-CZ" sz="2400" b="1" dirty="0" smtClean="0"/>
              <a:t>9/2017:</a:t>
            </a:r>
            <a:r>
              <a:rPr lang="cs-CZ" sz="2400" dirty="0" smtClean="0"/>
              <a:t> postupné spontánní </a:t>
            </a:r>
            <a:r>
              <a:rPr lang="cs-CZ" sz="2400" b="1" dirty="0" smtClean="0"/>
              <a:t>posunutí </a:t>
            </a:r>
            <a:r>
              <a:rPr lang="cs-CZ" sz="2400" b="1" dirty="0"/>
              <a:t>přístroje </a:t>
            </a:r>
            <a:r>
              <a:rPr lang="cs-CZ" sz="2400" b="1" dirty="0" smtClean="0"/>
              <a:t>dolů</a:t>
            </a:r>
            <a:endParaRPr lang="cs-CZ" sz="2400" dirty="0"/>
          </a:p>
          <a:p>
            <a:pPr marL="860425" lvl="1" indent="-342900">
              <a:buFont typeface="Wingdings" panose="05000000000000000000" pitchFamily="2" charset="2"/>
              <a:buChar char="§"/>
            </a:pPr>
            <a:r>
              <a:rPr lang="cs-CZ" sz="2400" dirty="0" smtClean="0"/>
              <a:t>dočasná bolestivost v ustoupila, parametry elektrod v normě</a:t>
            </a:r>
          </a:p>
          <a:p>
            <a:pPr marL="284163" indent="-223838">
              <a:buClr>
                <a:schemeClr val="accent1">
                  <a:lumMod val="75000"/>
                </a:schemeClr>
              </a:buClr>
              <a:buFont typeface="Wingdings" pitchFamily="2" charset="2"/>
              <a:buChar char="Ø"/>
            </a:pPr>
            <a:endParaRPr lang="cs-CZ"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902" t="23230" r="14135" b="26460"/>
          <a:stretch/>
        </p:blipFill>
        <p:spPr>
          <a:xfrm>
            <a:off x="1441450" y="1822984"/>
            <a:ext cx="5144980" cy="5021501"/>
          </a:xfrm>
          <a:prstGeom prst="rect">
            <a:avLst/>
          </a:prstGeom>
        </p:spPr>
      </p:pic>
      <p:sp>
        <p:nvSpPr>
          <p:cNvPr id="5" name="Rectangle 4"/>
          <p:cNvSpPr/>
          <p:nvPr/>
        </p:nvSpPr>
        <p:spPr>
          <a:xfrm>
            <a:off x="6731000" y="3452208"/>
            <a:ext cx="6096000" cy="1200329"/>
          </a:xfrm>
          <a:prstGeom prst="rect">
            <a:avLst/>
          </a:prstGeom>
        </p:spPr>
        <p:txBody>
          <a:bodyPr>
            <a:spAutoFit/>
          </a:bodyPr>
          <a:lstStyle/>
          <a:p>
            <a:pPr marL="860425" lvl="1" indent="-342900">
              <a:buFont typeface="Wingdings" panose="05000000000000000000" pitchFamily="2" charset="2"/>
              <a:buChar char="§"/>
            </a:pPr>
            <a:r>
              <a:rPr lang="cs-CZ" sz="2400" dirty="0"/>
              <a:t>paroxysmy </a:t>
            </a:r>
            <a:r>
              <a:rPr lang="cs-CZ" sz="2400" dirty="0" smtClean="0"/>
              <a:t>FIS</a:t>
            </a:r>
          </a:p>
          <a:p>
            <a:pPr marL="860425" lvl="1" indent="-342900">
              <a:buFont typeface="Wingdings" panose="05000000000000000000" pitchFamily="2" charset="2"/>
              <a:buChar char="§"/>
            </a:pPr>
            <a:endParaRPr lang="cs-CZ" sz="2400" dirty="0" smtClean="0"/>
          </a:p>
          <a:p>
            <a:pPr marL="860425" lvl="1" indent="-342900">
              <a:buFont typeface="Wingdings" panose="05000000000000000000" pitchFamily="2" charset="2"/>
              <a:buChar char="§"/>
            </a:pPr>
            <a:r>
              <a:rPr lang="pl-PL" sz="2400" dirty="0" smtClean="0"/>
              <a:t>při </a:t>
            </a:r>
            <a:r>
              <a:rPr lang="pl-PL" sz="2400" dirty="0"/>
              <a:t>medikaci BB s ústupem</a:t>
            </a:r>
          </a:p>
        </p:txBody>
      </p:sp>
    </p:spTree>
    <p:extLst>
      <p:ext uri="{BB962C8B-B14F-4D97-AF65-F5344CB8AC3E}">
        <p14:creationId xmlns:p14="http://schemas.microsoft.com/office/powerpoint/2010/main" val="54932399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2" y="596632"/>
            <a:ext cx="11753357" cy="1200329"/>
          </a:xfrm>
          <a:prstGeom prst="rect">
            <a:avLst/>
          </a:prstGeom>
        </p:spPr>
        <p:txBody>
          <a:bodyPr wrap="square">
            <a:spAutoFit/>
          </a:bodyPr>
          <a:lstStyle/>
          <a:p>
            <a:pPr marL="284163" indent="-223838">
              <a:buClr>
                <a:schemeClr val="accent1">
                  <a:lumMod val="75000"/>
                </a:schemeClr>
              </a:buClr>
              <a:buFont typeface="Wingdings" pitchFamily="2" charset="2"/>
              <a:buChar char="Ø"/>
            </a:pPr>
            <a:r>
              <a:rPr lang="cs-CZ" sz="2400" b="1" dirty="0" smtClean="0"/>
              <a:t>  6/2020 plán: výměna přístroje pro ERI, zároveň repozice přístroje s chirurgem </a:t>
            </a:r>
          </a:p>
          <a:p>
            <a:pPr marL="860425" lvl="1" indent="-342900">
              <a:buFont typeface="Wingdings" panose="05000000000000000000" pitchFamily="2" charset="2"/>
              <a:buChar char="§"/>
            </a:pPr>
            <a:r>
              <a:rPr lang="pl-PL" sz="2400" dirty="0" smtClean="0"/>
              <a:t>plastika kapsy a repozice přístroje</a:t>
            </a:r>
          </a:p>
          <a:p>
            <a:pPr marL="860425" lvl="1" indent="-342900">
              <a:buFont typeface="Wingdings" panose="05000000000000000000" pitchFamily="2" charset="2"/>
              <a:buChar char="§"/>
            </a:pPr>
            <a:endParaRPr lang="cs-CZ" sz="2400" b="1" dirty="0"/>
          </a:p>
        </p:txBody>
      </p:sp>
      <p:sp>
        <p:nvSpPr>
          <p:cNvPr id="5" name="AutoShape 2" descr="https://charon003.ikem.cz/csp/prod/stream/photodata/Zlatokop.Data.Patient/2020_12_29T_12_14_15_aNYqi-image.assembled"/>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361" t="13333" r="11389" b="18519"/>
          <a:stretch/>
        </p:blipFill>
        <p:spPr>
          <a:xfrm>
            <a:off x="332872" y="1562283"/>
            <a:ext cx="6041835" cy="5041712"/>
          </a:xfrm>
          <a:prstGeom prst="rect">
            <a:avLst/>
          </a:prstGeom>
        </p:spPr>
      </p:pic>
      <p:sp>
        <p:nvSpPr>
          <p:cNvPr id="7" name="Rectangle 6"/>
          <p:cNvSpPr/>
          <p:nvPr/>
        </p:nvSpPr>
        <p:spPr>
          <a:xfrm>
            <a:off x="6388100" y="1562283"/>
            <a:ext cx="6096000" cy="3416320"/>
          </a:xfrm>
          <a:prstGeom prst="rect">
            <a:avLst/>
          </a:prstGeom>
        </p:spPr>
        <p:txBody>
          <a:bodyPr>
            <a:spAutoFit/>
          </a:bodyPr>
          <a:lstStyle/>
          <a:p>
            <a:pPr marL="284163" indent="-223838">
              <a:buClr>
                <a:schemeClr val="accent1">
                  <a:lumMod val="75000"/>
                </a:schemeClr>
              </a:buClr>
              <a:buFont typeface="Wingdings" pitchFamily="2" charset="2"/>
              <a:buChar char="Ø"/>
            </a:pPr>
            <a:r>
              <a:rPr lang="cs-CZ" sz="2400" b="1" dirty="0"/>
              <a:t> 12/2020 při další kontrole</a:t>
            </a:r>
            <a:r>
              <a:rPr lang="cs-CZ" sz="2400" dirty="0"/>
              <a:t> </a:t>
            </a:r>
            <a:endParaRPr lang="cs-CZ" sz="2400" dirty="0" smtClean="0"/>
          </a:p>
          <a:p>
            <a:pPr marL="284163" indent="-223838">
              <a:buClr>
                <a:schemeClr val="accent1">
                  <a:lumMod val="75000"/>
                </a:schemeClr>
              </a:buClr>
              <a:buFont typeface="Wingdings" pitchFamily="2" charset="2"/>
              <a:buChar char="Ø"/>
            </a:pPr>
            <a:endParaRPr lang="cs-CZ" sz="2400" dirty="0" smtClean="0"/>
          </a:p>
          <a:p>
            <a:pPr marL="860425" lvl="1" indent="-342900">
              <a:buFont typeface="Wingdings" panose="05000000000000000000" pitchFamily="2" charset="2"/>
              <a:buChar char="§"/>
            </a:pPr>
            <a:r>
              <a:rPr lang="cs-CZ" sz="2400" dirty="0" smtClean="0"/>
              <a:t>nově </a:t>
            </a:r>
            <a:r>
              <a:rPr lang="cs-CZ" sz="2400" dirty="0"/>
              <a:t>hrozící dekubitus v </a:t>
            </a:r>
            <a:r>
              <a:rPr lang="cs-CZ" sz="2400" dirty="0" smtClean="0"/>
              <a:t>kapse</a:t>
            </a:r>
          </a:p>
          <a:p>
            <a:pPr marL="860425" lvl="1" indent="-342900">
              <a:buFont typeface="Wingdings" panose="05000000000000000000" pitchFamily="2" charset="2"/>
              <a:buChar char="§"/>
            </a:pPr>
            <a:endParaRPr lang="cs-CZ" sz="2400" dirty="0"/>
          </a:p>
          <a:p>
            <a:pPr marL="1317625" lvl="2" indent="-342900">
              <a:buFont typeface="Wingdings" panose="05000000000000000000" pitchFamily="2" charset="2"/>
              <a:buChar char="§"/>
            </a:pPr>
            <a:r>
              <a:rPr lang="cs-CZ" sz="2400" dirty="0" smtClean="0"/>
              <a:t>možnost </a:t>
            </a:r>
            <a:r>
              <a:rPr lang="cs-CZ" sz="2400" dirty="0"/>
              <a:t>implantace LCP </a:t>
            </a:r>
            <a:r>
              <a:rPr lang="cs-CZ" sz="2400" dirty="0" smtClean="0"/>
              <a:t>Micra</a:t>
            </a:r>
          </a:p>
          <a:p>
            <a:pPr marL="1317625" lvl="2" indent="-342900">
              <a:buFont typeface="Wingdings" panose="05000000000000000000" pitchFamily="2" charset="2"/>
              <a:buChar char="§"/>
            </a:pPr>
            <a:endParaRPr lang="en-US" sz="2400" dirty="0"/>
          </a:p>
          <a:p>
            <a:pPr marL="1317625" lvl="2" indent="-342900">
              <a:buFont typeface="Wingdings" panose="05000000000000000000" pitchFamily="2" charset="2"/>
              <a:buChar char="§"/>
            </a:pPr>
            <a:r>
              <a:rPr lang="cs-CZ" sz="2400" dirty="0" smtClean="0"/>
              <a:t>explantace </a:t>
            </a:r>
            <a:r>
              <a:rPr lang="cs-CZ" sz="2400" dirty="0"/>
              <a:t>PM </a:t>
            </a:r>
            <a:r>
              <a:rPr lang="cs-CZ" sz="2400" dirty="0" smtClean="0"/>
              <a:t>2D</a:t>
            </a:r>
            <a:endParaRPr lang="cs-CZ" sz="2400" dirty="0"/>
          </a:p>
          <a:p>
            <a:pPr marL="1317625" lvl="2" indent="-342900">
              <a:buFont typeface="Wingdings" panose="05000000000000000000" pitchFamily="2" charset="2"/>
              <a:buChar char="§"/>
            </a:pPr>
            <a:r>
              <a:rPr lang="cs-CZ" sz="2400" dirty="0" smtClean="0"/>
              <a:t>atropin</a:t>
            </a:r>
            <a:r>
              <a:rPr lang="cs-CZ" sz="2400" dirty="0"/>
              <a:t>. t</a:t>
            </a:r>
            <a:r>
              <a:rPr lang="cs-CZ" sz="2400" dirty="0" smtClean="0"/>
              <a:t>est</a:t>
            </a:r>
          </a:p>
          <a:p>
            <a:pPr marL="1317625" lvl="2" indent="-342900">
              <a:buFont typeface="Wingdings" panose="05000000000000000000" pitchFamily="2" charset="2"/>
              <a:buChar char="§"/>
            </a:pPr>
            <a:r>
              <a:rPr lang="cs-CZ" sz="2400" dirty="0" smtClean="0"/>
              <a:t>kardioneuroablace </a:t>
            </a:r>
            <a:endParaRPr lang="cs-CZ" sz="2400" dirty="0"/>
          </a:p>
        </p:txBody>
      </p:sp>
    </p:spTree>
    <p:extLst>
      <p:ext uri="{BB962C8B-B14F-4D97-AF65-F5344CB8AC3E}">
        <p14:creationId xmlns:p14="http://schemas.microsoft.com/office/powerpoint/2010/main" val="205397664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4" name="Rectangle 3"/>
          <p:cNvSpPr/>
          <p:nvPr/>
        </p:nvSpPr>
        <p:spPr>
          <a:xfrm>
            <a:off x="63500" y="868264"/>
            <a:ext cx="11341100" cy="830997"/>
          </a:xfrm>
          <a:prstGeom prst="rect">
            <a:avLst/>
          </a:prstGeom>
        </p:spPr>
        <p:txBody>
          <a:bodyPr wrap="square">
            <a:spAutoFit/>
          </a:bodyPr>
          <a:lstStyle/>
          <a:p>
            <a:pPr marL="284163" indent="-223838">
              <a:buClr>
                <a:schemeClr val="accent1">
                  <a:lumMod val="75000"/>
                </a:schemeClr>
              </a:buClr>
              <a:buFont typeface="Wingdings" pitchFamily="2" charset="2"/>
              <a:buChar char="Ø"/>
            </a:pPr>
            <a:r>
              <a:rPr lang="cs-CZ" sz="2400" dirty="0" smtClean="0"/>
              <a:t> </a:t>
            </a:r>
            <a:r>
              <a:rPr lang="cs-CZ" sz="2400" dirty="0"/>
              <a:t>atropinový test (2 mg i.v.): SR 59/min ... </a:t>
            </a:r>
            <a:r>
              <a:rPr lang="cs-CZ" sz="2400" dirty="0" smtClean="0"/>
              <a:t>86/min</a:t>
            </a:r>
            <a:endParaRPr lang="en-US" sz="2400" dirty="0"/>
          </a:p>
          <a:p>
            <a:pPr marL="284163" indent="-223838">
              <a:buClr>
                <a:schemeClr val="accent1">
                  <a:lumMod val="75000"/>
                </a:schemeClr>
              </a:buClr>
              <a:buFont typeface="Wingdings" pitchFamily="2" charset="2"/>
              <a:buChar char="Ø"/>
            </a:pPr>
            <a:r>
              <a:rPr lang="cs-CZ" sz="2400" b="1" dirty="0"/>
              <a:t> </a:t>
            </a:r>
            <a:r>
              <a:rPr lang="en-US" sz="2400" b="1" dirty="0"/>
              <a:t>12</a:t>
            </a:r>
            <a:r>
              <a:rPr lang="cs-CZ" sz="2400" b="1" dirty="0"/>
              <a:t>/</a:t>
            </a:r>
            <a:r>
              <a:rPr lang="en-US" sz="2400" b="1" dirty="0"/>
              <a:t>2020:</a:t>
            </a:r>
            <a:r>
              <a:rPr lang="en-US" sz="2400" dirty="0"/>
              <a:t> </a:t>
            </a:r>
            <a:r>
              <a:rPr lang="cs-CZ" sz="2400" b="1" dirty="0"/>
              <a:t>excize hrozícího dekubitu, </a:t>
            </a:r>
            <a:r>
              <a:rPr lang="en-US" sz="2400" b="1" dirty="0" err="1"/>
              <a:t>extrakce</a:t>
            </a:r>
            <a:r>
              <a:rPr lang="en-US" sz="2400" b="1" dirty="0"/>
              <a:t> p</a:t>
            </a:r>
            <a:r>
              <a:rPr lang="cs-CZ" sz="2400" b="1" dirty="0"/>
              <a:t>řístroje + extrakce obou elektrod</a:t>
            </a:r>
          </a:p>
        </p:txBody>
      </p:sp>
      <p:sp>
        <p:nvSpPr>
          <p:cNvPr id="5" name="AutoShape 2" descr="https://charon003.ikem.cz/csp/prod/stream/photodata/Zlatokop.Data.Patient/2020_12_29T_12_14_15_aNYqi-image.assembled"/>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665" t="17593" r="17749" b="16297"/>
          <a:stretch/>
        </p:blipFill>
        <p:spPr>
          <a:xfrm>
            <a:off x="939800" y="1980512"/>
            <a:ext cx="4702062" cy="422830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752" b="22963"/>
          <a:stretch/>
        </p:blipFill>
        <p:spPr>
          <a:xfrm>
            <a:off x="6070470" y="1980512"/>
            <a:ext cx="4432430" cy="4244392"/>
          </a:xfrm>
          <a:prstGeom prst="rect">
            <a:avLst/>
          </a:prstGeom>
        </p:spPr>
      </p:pic>
    </p:spTree>
    <p:extLst>
      <p:ext uri="{BB962C8B-B14F-4D97-AF65-F5344CB8AC3E}">
        <p14:creationId xmlns:p14="http://schemas.microsoft.com/office/powerpoint/2010/main" val="39878209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4" y="731993"/>
            <a:ext cx="11638196" cy="1938992"/>
          </a:xfrm>
          <a:prstGeom prst="rect">
            <a:avLst/>
          </a:prstGeom>
        </p:spPr>
        <p:txBody>
          <a:bodyPr wrap="square">
            <a:spAutoFit/>
          </a:bodyPr>
          <a:lstStyle/>
          <a:p>
            <a:pPr marL="284163" indent="-223838">
              <a:buClr>
                <a:schemeClr val="accent1">
                  <a:lumMod val="75000"/>
                </a:schemeClr>
              </a:buClr>
              <a:buFont typeface="Wingdings" pitchFamily="2" charset="2"/>
              <a:buChar char="Ø"/>
            </a:pPr>
            <a:r>
              <a:rPr lang="cs-CZ" sz="2400" b="1" dirty="0" smtClean="0"/>
              <a:t>1/2021</a:t>
            </a:r>
            <a:r>
              <a:rPr lang="cs-CZ" sz="2400" dirty="0" smtClean="0"/>
              <a:t>: </a:t>
            </a:r>
            <a:r>
              <a:rPr lang="cs-CZ" sz="2400" b="1" dirty="0"/>
              <a:t>k</a:t>
            </a:r>
            <a:r>
              <a:rPr lang="cs-CZ" sz="2400" b="1" dirty="0" smtClean="0"/>
              <a:t>ardioneuroablace</a:t>
            </a:r>
            <a:r>
              <a:rPr lang="cs-CZ" sz="2400" dirty="0" smtClean="0"/>
              <a:t> </a:t>
            </a:r>
            <a:r>
              <a:rPr lang="cs-CZ" sz="2400" dirty="0"/>
              <a:t>pro reflexní kardioinhibiční </a:t>
            </a:r>
            <a:r>
              <a:rPr lang="cs-CZ" sz="2400" dirty="0" smtClean="0"/>
              <a:t>(věk pac.</a:t>
            </a:r>
            <a:r>
              <a:rPr lang="cs-CZ" sz="2400" b="1" dirty="0" smtClean="0"/>
              <a:t> 57 let</a:t>
            </a:r>
            <a:r>
              <a:rPr lang="cs-CZ" sz="2400" dirty="0" smtClean="0"/>
              <a:t>)</a:t>
            </a:r>
          </a:p>
          <a:p>
            <a:pPr marL="284163" indent="-223838">
              <a:buClr>
                <a:schemeClr val="accent1">
                  <a:lumMod val="75000"/>
                </a:schemeClr>
              </a:buClr>
              <a:buFont typeface="Wingdings" pitchFamily="2" charset="2"/>
              <a:buChar char="Ø"/>
            </a:pPr>
            <a:endParaRPr lang="cs-CZ" sz="2400" dirty="0" smtClean="0"/>
          </a:p>
          <a:p>
            <a:pPr marL="860425" lvl="1" indent="-342900">
              <a:buFont typeface="Wingdings" panose="05000000000000000000" pitchFamily="2" charset="2"/>
              <a:buChar char="§"/>
            </a:pPr>
            <a:r>
              <a:rPr lang="cs-CZ" sz="2400" dirty="0"/>
              <a:t>velmi </a:t>
            </a:r>
            <a:r>
              <a:rPr lang="cs-CZ" sz="2400" b="1" dirty="0"/>
              <a:t>obtížný vstup z PS do horní duté </a:t>
            </a:r>
            <a:r>
              <a:rPr lang="cs-CZ" sz="2400" b="1" dirty="0" smtClean="0"/>
              <a:t>žíly, </a:t>
            </a:r>
            <a:r>
              <a:rPr lang="cs-CZ" sz="2400" dirty="0" smtClean="0"/>
              <a:t>na úroveň lebeční baze se nelze dostat</a:t>
            </a:r>
            <a:endParaRPr lang="en-US" sz="2400" dirty="0" smtClean="0"/>
          </a:p>
          <a:p>
            <a:pPr marL="517525" lvl="1"/>
            <a:r>
              <a:rPr lang="en-US" sz="2400" dirty="0"/>
              <a:t> </a:t>
            </a:r>
            <a:r>
              <a:rPr lang="en-US" sz="2400" dirty="0" smtClean="0"/>
              <a:t>   </a:t>
            </a:r>
            <a:r>
              <a:rPr lang="cs-CZ" sz="2400" dirty="0" smtClean="0"/>
              <a:t> =</a:t>
            </a:r>
            <a:r>
              <a:rPr lang="en-US" sz="2400" dirty="0" smtClean="0"/>
              <a:t>&gt; </a:t>
            </a:r>
            <a:r>
              <a:rPr lang="cs-CZ" sz="2400" b="1" dirty="0" smtClean="0"/>
              <a:t>empirick</a:t>
            </a:r>
            <a:r>
              <a:rPr lang="cs-CZ" sz="2400" b="1" dirty="0"/>
              <a:t>á</a:t>
            </a:r>
            <a:r>
              <a:rPr lang="cs-CZ" sz="2400" b="1" dirty="0" smtClean="0"/>
              <a:t> ablace </a:t>
            </a:r>
            <a:r>
              <a:rPr lang="cs-CZ" sz="2400" dirty="0"/>
              <a:t>bez </a:t>
            </a:r>
            <a:r>
              <a:rPr lang="cs-CZ" sz="2400" dirty="0" smtClean="0"/>
              <a:t>ECVS</a:t>
            </a:r>
            <a:endParaRPr lang="cs-CZ" sz="2400" dirty="0"/>
          </a:p>
          <a:p>
            <a:pPr marL="741363" lvl="1" indent="-223838">
              <a:buClr>
                <a:schemeClr val="accent1">
                  <a:lumMod val="75000"/>
                </a:schemeClr>
              </a:buClr>
              <a:buFont typeface="Wingdings" pitchFamily="2" charset="2"/>
              <a:buChar char="Ø"/>
            </a:pPr>
            <a:endParaRPr lang="cs-CZ" sz="24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305" r="14306" b="7963"/>
          <a:stretch/>
        </p:blipFill>
        <p:spPr>
          <a:xfrm>
            <a:off x="990600" y="2558946"/>
            <a:ext cx="3643747" cy="4097155"/>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4824722" y="2537286"/>
            <a:ext cx="7367278" cy="2185214"/>
          </a:xfrm>
          <a:prstGeom prst="rect">
            <a:avLst/>
          </a:prstGeom>
        </p:spPr>
        <p:txBody>
          <a:bodyPr wrap="square">
            <a:spAutoFit/>
          </a:bodyPr>
          <a:lstStyle/>
          <a:p>
            <a:pPr marL="860425" lvl="1" indent="-342900">
              <a:buFont typeface="Wingdings" panose="05000000000000000000" pitchFamily="2" charset="2"/>
              <a:buChar char="§"/>
            </a:pPr>
            <a:endParaRPr lang="cs-CZ" sz="2400" dirty="0"/>
          </a:p>
          <a:p>
            <a:pPr marL="860425" lvl="1" indent="-342900">
              <a:buFont typeface="Wingdings" panose="05000000000000000000" pitchFamily="2" charset="2"/>
              <a:buChar char="§"/>
            </a:pPr>
            <a:r>
              <a:rPr lang="cs-CZ" sz="2400" b="1" dirty="0"/>
              <a:t>vstupní parametry: </a:t>
            </a:r>
            <a:r>
              <a:rPr lang="cs-CZ" sz="2200" dirty="0" smtClean="0"/>
              <a:t>SR </a:t>
            </a:r>
            <a:r>
              <a:rPr lang="cs-CZ" sz="2200" dirty="0"/>
              <a:t>52/min, </a:t>
            </a:r>
            <a:r>
              <a:rPr lang="cs-CZ" sz="2200" b="1" dirty="0"/>
              <a:t>PQ 230ms</a:t>
            </a:r>
            <a:r>
              <a:rPr lang="cs-CZ" sz="2200" dirty="0" smtClean="0"/>
              <a:t>,</a:t>
            </a:r>
          </a:p>
          <a:p>
            <a:pPr marL="517525" lvl="1"/>
            <a:r>
              <a:rPr lang="cs-CZ" sz="2200" dirty="0"/>
              <a:t>	</a:t>
            </a:r>
            <a:r>
              <a:rPr lang="cs-CZ" sz="2200" dirty="0" smtClean="0"/>
              <a:t>	                        AH </a:t>
            </a:r>
            <a:r>
              <a:rPr lang="cs-CZ" sz="2200" dirty="0"/>
              <a:t>125ms, HV 55ms, </a:t>
            </a:r>
          </a:p>
          <a:p>
            <a:pPr marL="974725" lvl="2"/>
            <a:r>
              <a:rPr lang="cs-CZ" sz="2200" dirty="0"/>
              <a:t>		          WP 100/min, AVNERP 510 </a:t>
            </a:r>
            <a:r>
              <a:rPr lang="cs-CZ" sz="2200" dirty="0" smtClean="0"/>
              <a:t>ms, 		          SNRT </a:t>
            </a:r>
            <a:r>
              <a:rPr lang="cs-CZ" sz="2200" dirty="0"/>
              <a:t>1455ms</a:t>
            </a:r>
          </a:p>
          <a:p>
            <a:pPr marL="974725" lvl="2"/>
            <a:r>
              <a:rPr lang="cs-CZ" sz="2200" dirty="0" smtClean="0"/>
              <a:t>          </a:t>
            </a:r>
            <a:endParaRPr lang="cs-CZ" sz="2200" dirty="0"/>
          </a:p>
        </p:txBody>
      </p:sp>
    </p:spTree>
    <p:extLst>
      <p:ext uri="{BB962C8B-B14F-4D97-AF65-F5344CB8AC3E}">
        <p14:creationId xmlns:p14="http://schemas.microsoft.com/office/powerpoint/2010/main" val="46437506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95766"/>
            <a:ext cx="11638196" cy="461665"/>
          </a:xfrm>
          <a:prstGeom prst="rect">
            <a:avLst/>
          </a:prstGeom>
        </p:spPr>
        <p:txBody>
          <a:bodyPr wrap="square">
            <a:spAutoFit/>
          </a:bodyPr>
          <a:lstStyle/>
          <a:p>
            <a:pPr marL="60325">
              <a:buClr>
                <a:schemeClr val="accent1">
                  <a:lumMod val="75000"/>
                </a:schemeClr>
              </a:buClr>
            </a:pPr>
            <a:r>
              <a:rPr lang="cs-CZ" sz="2400" b="1" dirty="0" smtClean="0"/>
              <a:t> </a:t>
            </a:r>
            <a:endParaRPr lang="cs-CZ"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298" r="21885"/>
          <a:stretch/>
        </p:blipFill>
        <p:spPr>
          <a:xfrm>
            <a:off x="231318" y="918835"/>
            <a:ext cx="3508789" cy="465539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0392" t="556" r="10819" b="18912"/>
          <a:stretch/>
        </p:blipFill>
        <p:spPr>
          <a:xfrm>
            <a:off x="3934994" y="895766"/>
            <a:ext cx="4611753" cy="467846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310" r="42319"/>
          <a:stretch/>
        </p:blipFill>
        <p:spPr>
          <a:xfrm>
            <a:off x="8750101" y="918833"/>
            <a:ext cx="3103597" cy="4655395"/>
          </a:xfrm>
          <a:prstGeom prst="rect">
            <a:avLst/>
          </a:prstGeom>
        </p:spPr>
      </p:pic>
    </p:spTree>
    <p:extLst>
      <p:ext uri="{BB962C8B-B14F-4D97-AF65-F5344CB8AC3E}">
        <p14:creationId xmlns:p14="http://schemas.microsoft.com/office/powerpoint/2010/main" val="396593688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95766"/>
            <a:ext cx="11638196" cy="461665"/>
          </a:xfrm>
          <a:prstGeom prst="rect">
            <a:avLst/>
          </a:prstGeom>
        </p:spPr>
        <p:txBody>
          <a:bodyPr wrap="square">
            <a:spAutoFit/>
          </a:bodyPr>
          <a:lstStyle/>
          <a:p>
            <a:pPr marL="60325">
              <a:buClr>
                <a:schemeClr val="accent1">
                  <a:lumMod val="75000"/>
                </a:schemeClr>
              </a:buClr>
            </a:pPr>
            <a:r>
              <a:rPr lang="cs-CZ" sz="2400" b="1" dirty="0" smtClean="0"/>
              <a:t> </a:t>
            </a:r>
            <a:endParaRPr lang="cs-CZ" sz="24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0392" t="556" r="10819" b="18912"/>
          <a:stretch/>
        </p:blipFill>
        <p:spPr>
          <a:xfrm>
            <a:off x="3934994" y="895766"/>
            <a:ext cx="4611753" cy="467846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310" r="42319"/>
          <a:stretch/>
        </p:blipFill>
        <p:spPr>
          <a:xfrm>
            <a:off x="8750101" y="918833"/>
            <a:ext cx="3103597" cy="4655395"/>
          </a:xfrm>
          <a:prstGeom prst="rect">
            <a:avLst/>
          </a:prstGeom>
        </p:spPr>
      </p:pic>
      <p:grpSp>
        <p:nvGrpSpPr>
          <p:cNvPr id="8" name="Group 7"/>
          <p:cNvGrpSpPr/>
          <p:nvPr/>
        </p:nvGrpSpPr>
        <p:grpSpPr>
          <a:xfrm>
            <a:off x="231272" y="918833"/>
            <a:ext cx="3508789" cy="4655395"/>
            <a:chOff x="256673" y="918833"/>
            <a:chExt cx="3508789" cy="4655395"/>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2298" r="21885"/>
            <a:stretch/>
          </p:blipFill>
          <p:spPr>
            <a:xfrm>
              <a:off x="256673" y="918833"/>
              <a:ext cx="3508789" cy="4655395"/>
            </a:xfrm>
            <a:prstGeom prst="rect">
              <a:avLst/>
            </a:prstGeom>
          </p:spPr>
        </p:pic>
        <p:sp>
          <p:nvSpPr>
            <p:cNvPr id="6" name="Oval 5"/>
            <p:cNvSpPr/>
            <p:nvPr/>
          </p:nvSpPr>
          <p:spPr>
            <a:xfrm>
              <a:off x="1820335" y="1684656"/>
              <a:ext cx="1428750" cy="501860"/>
            </a:xfrm>
            <a:prstGeom prst="ellipse">
              <a:avLst/>
            </a:prstGeom>
            <a:noFill/>
            <a:ln w="28575">
              <a:solidFill>
                <a:srgbClr val="E54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402420256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95766"/>
            <a:ext cx="11638196" cy="461665"/>
          </a:xfrm>
          <a:prstGeom prst="rect">
            <a:avLst/>
          </a:prstGeom>
        </p:spPr>
        <p:txBody>
          <a:bodyPr wrap="square">
            <a:spAutoFit/>
          </a:bodyPr>
          <a:lstStyle/>
          <a:p>
            <a:pPr marL="60325">
              <a:buClr>
                <a:schemeClr val="accent1">
                  <a:lumMod val="75000"/>
                </a:schemeClr>
              </a:buClr>
            </a:pPr>
            <a:r>
              <a:rPr lang="cs-CZ" sz="2400" b="1" dirty="0" smtClean="0"/>
              <a:t> </a:t>
            </a:r>
            <a:endParaRPr lang="cs-CZ"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298" r="21885"/>
          <a:stretch/>
        </p:blipFill>
        <p:spPr>
          <a:xfrm>
            <a:off x="231318" y="918835"/>
            <a:ext cx="3508789" cy="465539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310" r="42319"/>
          <a:stretch/>
        </p:blipFill>
        <p:spPr>
          <a:xfrm>
            <a:off x="8750101" y="918833"/>
            <a:ext cx="3103597" cy="4655395"/>
          </a:xfrm>
          <a:prstGeom prst="rect">
            <a:avLst/>
          </a:prstGeom>
        </p:spPr>
      </p:pic>
      <p:grpSp>
        <p:nvGrpSpPr>
          <p:cNvPr id="6" name="Group 5"/>
          <p:cNvGrpSpPr/>
          <p:nvPr/>
        </p:nvGrpSpPr>
        <p:grpSpPr>
          <a:xfrm>
            <a:off x="3882658" y="895766"/>
            <a:ext cx="4664089" cy="4678463"/>
            <a:chOff x="3882658" y="895766"/>
            <a:chExt cx="4664089" cy="4678463"/>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0392" t="556" r="10819" b="18912"/>
            <a:stretch/>
          </p:blipFill>
          <p:spPr>
            <a:xfrm>
              <a:off x="3934994" y="895766"/>
              <a:ext cx="4611753" cy="4678463"/>
            </a:xfrm>
            <a:prstGeom prst="rect">
              <a:avLst/>
            </a:prstGeom>
          </p:spPr>
        </p:pic>
        <p:sp>
          <p:nvSpPr>
            <p:cNvPr id="12" name="Oval 11"/>
            <p:cNvSpPr/>
            <p:nvPr/>
          </p:nvSpPr>
          <p:spPr>
            <a:xfrm rot="5911220">
              <a:off x="3424020" y="2446537"/>
              <a:ext cx="2347188" cy="1429912"/>
            </a:xfrm>
            <a:prstGeom prst="ellipse">
              <a:avLst/>
            </a:prstGeom>
            <a:noFill/>
            <a:ln w="28575">
              <a:solidFill>
                <a:srgbClr val="E54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093486723"/>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95766"/>
            <a:ext cx="11638196" cy="461665"/>
          </a:xfrm>
          <a:prstGeom prst="rect">
            <a:avLst/>
          </a:prstGeom>
        </p:spPr>
        <p:txBody>
          <a:bodyPr wrap="square">
            <a:spAutoFit/>
          </a:bodyPr>
          <a:lstStyle/>
          <a:p>
            <a:pPr marL="60325">
              <a:buClr>
                <a:schemeClr val="accent1">
                  <a:lumMod val="75000"/>
                </a:schemeClr>
              </a:buClr>
            </a:pPr>
            <a:r>
              <a:rPr lang="cs-CZ" sz="2400" b="1" dirty="0" smtClean="0"/>
              <a:t> </a:t>
            </a:r>
            <a:endParaRPr lang="cs-CZ"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298" r="21885"/>
          <a:stretch/>
        </p:blipFill>
        <p:spPr>
          <a:xfrm>
            <a:off x="231318" y="918835"/>
            <a:ext cx="3508789" cy="465539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310" r="42319"/>
          <a:stretch/>
        </p:blipFill>
        <p:spPr>
          <a:xfrm>
            <a:off x="8750101" y="918833"/>
            <a:ext cx="3103597" cy="4655395"/>
          </a:xfrm>
          <a:prstGeom prst="rect">
            <a:avLst/>
          </a:prstGeom>
        </p:spPr>
      </p:pic>
      <p:grpSp>
        <p:nvGrpSpPr>
          <p:cNvPr id="8" name="Group 7"/>
          <p:cNvGrpSpPr/>
          <p:nvPr/>
        </p:nvGrpSpPr>
        <p:grpSpPr>
          <a:xfrm>
            <a:off x="3934994" y="895766"/>
            <a:ext cx="4611753" cy="4678463"/>
            <a:chOff x="3934994" y="895766"/>
            <a:chExt cx="4611753" cy="4678463"/>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0392" t="556" r="10819" b="18912"/>
            <a:stretch/>
          </p:blipFill>
          <p:spPr>
            <a:xfrm>
              <a:off x="3934994" y="895766"/>
              <a:ext cx="4611753" cy="4678463"/>
            </a:xfrm>
            <a:prstGeom prst="rect">
              <a:avLst/>
            </a:prstGeom>
          </p:spPr>
        </p:pic>
        <p:sp>
          <p:nvSpPr>
            <p:cNvPr id="15" name="Oval 14"/>
            <p:cNvSpPr/>
            <p:nvPr/>
          </p:nvSpPr>
          <p:spPr>
            <a:xfrm>
              <a:off x="5147734" y="4428062"/>
              <a:ext cx="1646766" cy="855137"/>
            </a:xfrm>
            <a:prstGeom prst="ellipse">
              <a:avLst/>
            </a:prstGeom>
            <a:noFill/>
            <a:ln w="28575">
              <a:solidFill>
                <a:srgbClr val="E54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71709070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4213434" y="-8870"/>
            <a:ext cx="3765134" cy="523220"/>
          </a:xfrm>
          <a:prstGeom prst="rect">
            <a:avLst/>
          </a:prstGeom>
        </p:spPr>
        <p:txBody>
          <a:bodyPr wrap="none">
            <a:spAutoFit/>
          </a:bodyPr>
          <a:lstStyle/>
          <a:p>
            <a:pPr algn="ctr"/>
            <a:r>
              <a:rPr lang="en-US" altLang="en-US" sz="2800" dirty="0" err="1" smtClean="0">
                <a:solidFill>
                  <a:srgbClr val="0066CC"/>
                </a:solidFill>
              </a:rPr>
              <a:t>Kardioneuroablace</a:t>
            </a:r>
            <a:r>
              <a:rPr lang="cs-CZ" altLang="en-US" sz="2800" dirty="0" smtClean="0">
                <a:solidFill>
                  <a:srgbClr val="0066CC"/>
                </a:solidFill>
              </a:rPr>
              <a:t> IKEM</a:t>
            </a:r>
            <a:endParaRPr lang="en-US" altLang="en-US" sz="2800" dirty="0">
              <a:solidFill>
                <a:srgbClr val="0066CC"/>
              </a:solidFill>
            </a:endParaRPr>
          </a:p>
        </p:txBody>
      </p:sp>
      <p:graphicFrame>
        <p:nvGraphicFramePr>
          <p:cNvPr id="22" name="Chart 21"/>
          <p:cNvGraphicFramePr/>
          <p:nvPr>
            <p:extLst>
              <p:ext uri="{D42A27DB-BD31-4B8C-83A1-F6EECF244321}">
                <p14:modId xmlns:p14="http://schemas.microsoft.com/office/powerpoint/2010/main" val="2996431036"/>
              </p:ext>
            </p:extLst>
          </p:nvPr>
        </p:nvGraphicFramePr>
        <p:xfrm>
          <a:off x="5540993" y="2321529"/>
          <a:ext cx="5743461" cy="3697255"/>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ovéPole 2"/>
          <p:cNvSpPr txBox="1">
            <a:spLocks noChangeArrowheads="1"/>
          </p:cNvSpPr>
          <p:nvPr/>
        </p:nvSpPr>
        <p:spPr bwMode="auto">
          <a:xfrm>
            <a:off x="5540993" y="896793"/>
            <a:ext cx="5759798" cy="1077218"/>
          </a:xfrm>
          <a:prstGeom prst="rect">
            <a:avLst/>
          </a:prstGeom>
          <a:noFill/>
          <a:ln w="9525">
            <a:noFill/>
            <a:miter lim="800000"/>
            <a:headEnd/>
            <a:tailEnd/>
          </a:ln>
        </p:spPr>
        <p:txBody>
          <a:bodyPr wrap="square">
            <a:spAutoFit/>
          </a:bodyPr>
          <a:lstStyle/>
          <a:p>
            <a:r>
              <a:rPr lang="cs-CZ" sz="3200" b="1" dirty="0" smtClean="0">
                <a:solidFill>
                  <a:srgbClr val="FF0000"/>
                </a:solidFill>
              </a:rPr>
              <a:t>15</a:t>
            </a:r>
            <a:r>
              <a:rPr lang="en-US" sz="3200" b="1" dirty="0" smtClean="0">
                <a:solidFill>
                  <a:srgbClr val="FF0000"/>
                </a:solidFill>
              </a:rPr>
              <a:t>5</a:t>
            </a:r>
            <a:r>
              <a:rPr lang="cs-CZ" sz="3200" b="1" dirty="0" smtClean="0">
                <a:solidFill>
                  <a:srgbClr val="FF0000"/>
                </a:solidFill>
              </a:rPr>
              <a:t> ablací, 14</a:t>
            </a:r>
            <a:r>
              <a:rPr lang="en-US" sz="3200" b="1" dirty="0">
                <a:solidFill>
                  <a:srgbClr val="FF0000"/>
                </a:solidFill>
              </a:rPr>
              <a:t>5</a:t>
            </a:r>
            <a:r>
              <a:rPr lang="cs-CZ" sz="3200" b="1" dirty="0" smtClean="0">
                <a:solidFill>
                  <a:srgbClr val="FF0000"/>
                </a:solidFill>
              </a:rPr>
              <a:t> pacientů</a:t>
            </a:r>
          </a:p>
          <a:p>
            <a:r>
              <a:rPr lang="en-US" sz="3200" b="1" dirty="0">
                <a:solidFill>
                  <a:srgbClr val="FF0000"/>
                </a:solidFill>
              </a:rPr>
              <a:t>9</a:t>
            </a:r>
            <a:r>
              <a:rPr lang="cs-CZ" sz="3200" b="1" dirty="0" smtClean="0">
                <a:solidFill>
                  <a:srgbClr val="FF0000"/>
                </a:solidFill>
              </a:rPr>
              <a:t>x re-ablace, 1x re-re-ablace</a:t>
            </a:r>
            <a:endParaRPr lang="cs-CZ" sz="3200" b="1" dirty="0">
              <a:solidFill>
                <a:srgbClr val="FF0000"/>
              </a:solidFill>
            </a:endParaRPr>
          </a:p>
        </p:txBody>
      </p:sp>
      <mc:AlternateContent xmlns:mc="http://schemas.openxmlformats.org/markup-compatibility/2006" xmlns:cx1="http://schemas.microsoft.com/office/drawing/2015/9/8/chartex">
        <mc:Choice Requires="cx1">
          <p:graphicFrame>
            <p:nvGraphicFramePr>
              <p:cNvPr id="10" name="Chart 9" title="Věk pacintů - CNA"/>
              <p:cNvGraphicFramePr/>
              <p:nvPr>
                <p:extLst>
                  <p:ext uri="{D42A27DB-BD31-4B8C-83A1-F6EECF244321}">
                    <p14:modId xmlns:p14="http://schemas.microsoft.com/office/powerpoint/2010/main" val="3222167722"/>
                  </p:ext>
                </p:extLst>
              </p:nvPr>
            </p:nvGraphicFramePr>
            <p:xfrm>
              <a:off x="343916" y="1194970"/>
              <a:ext cx="4236040" cy="4897615"/>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0" name="Chart 9" title="Věk pacintů - CNA"/>
              <p:cNvPicPr>
                <a:picLocks noGrp="1" noRot="1" noChangeAspect="1" noMove="1" noResize="1" noEditPoints="1" noAdjustHandles="1" noChangeArrowheads="1" noChangeShapeType="1"/>
              </p:cNvPicPr>
              <p:nvPr/>
            </p:nvPicPr>
            <p:blipFill>
              <a:blip r:embed="rId6"/>
              <a:stretch>
                <a:fillRect/>
              </a:stretch>
            </p:blipFill>
            <p:spPr>
              <a:xfrm>
                <a:off x="343916" y="1194970"/>
                <a:ext cx="4236040" cy="4897615"/>
              </a:xfrm>
              <a:prstGeom prst="rect">
                <a:avLst/>
              </a:prstGeom>
            </p:spPr>
          </p:pic>
        </mc:Fallback>
      </mc:AlternateContent>
      <p:sp>
        <p:nvSpPr>
          <p:cNvPr id="3" name="Rectangle 2"/>
          <p:cNvSpPr/>
          <p:nvPr/>
        </p:nvSpPr>
        <p:spPr>
          <a:xfrm>
            <a:off x="2772072" y="3792868"/>
            <a:ext cx="1861345" cy="369332"/>
          </a:xfrm>
          <a:prstGeom prst="rect">
            <a:avLst/>
          </a:prstGeom>
        </p:spPr>
        <p:txBody>
          <a:bodyPr wrap="square">
            <a:spAutoFit/>
          </a:bodyPr>
          <a:lstStyle/>
          <a:p>
            <a:r>
              <a:rPr lang="cs-CZ" dirty="0"/>
              <a:t>m</a:t>
            </a:r>
            <a:r>
              <a:rPr lang="cs-CZ" dirty="0" smtClean="0"/>
              <a:t>edián: 37,5 let</a:t>
            </a:r>
            <a:endParaRPr lang="cs-CZ" dirty="0"/>
          </a:p>
        </p:txBody>
      </p:sp>
      <p:sp>
        <p:nvSpPr>
          <p:cNvPr id="12" name="Rectangle 11"/>
          <p:cNvSpPr/>
          <p:nvPr/>
        </p:nvSpPr>
        <p:spPr>
          <a:xfrm>
            <a:off x="2772074" y="3410642"/>
            <a:ext cx="1861345" cy="369332"/>
          </a:xfrm>
          <a:prstGeom prst="rect">
            <a:avLst/>
          </a:prstGeom>
        </p:spPr>
        <p:txBody>
          <a:bodyPr wrap="square">
            <a:spAutoFit/>
          </a:bodyPr>
          <a:lstStyle/>
          <a:p>
            <a:r>
              <a:rPr lang="cs-CZ" dirty="0" smtClean="0"/>
              <a:t>Q</a:t>
            </a:r>
            <a:r>
              <a:rPr lang="cs-CZ" b="1" baseline="-25000" dirty="0">
                <a:ln w="10160">
                  <a:noFill/>
                  <a:prstDash val="solid"/>
                </a:ln>
                <a:effectLst>
                  <a:outerShdw blurRad="38100" dist="22860" dir="5400000" algn="tl" rotWithShape="0">
                    <a:srgbClr val="000000">
                      <a:alpha val="30000"/>
                    </a:srgbClr>
                  </a:outerShdw>
                </a:effectLst>
              </a:rPr>
              <a:t>3</a:t>
            </a:r>
            <a:r>
              <a:rPr lang="cs-CZ" dirty="0" smtClean="0"/>
              <a:t>: 44,5 let</a:t>
            </a:r>
            <a:endParaRPr lang="cs-CZ" dirty="0"/>
          </a:p>
        </p:txBody>
      </p:sp>
      <p:sp>
        <p:nvSpPr>
          <p:cNvPr id="13" name="Rectangle 12"/>
          <p:cNvSpPr/>
          <p:nvPr/>
        </p:nvSpPr>
        <p:spPr>
          <a:xfrm>
            <a:off x="2772073" y="4196655"/>
            <a:ext cx="1861345" cy="369332"/>
          </a:xfrm>
          <a:prstGeom prst="rect">
            <a:avLst/>
          </a:prstGeom>
        </p:spPr>
        <p:txBody>
          <a:bodyPr wrap="square">
            <a:spAutoFit/>
          </a:bodyPr>
          <a:lstStyle/>
          <a:p>
            <a:r>
              <a:rPr lang="cs-CZ" dirty="0" smtClean="0"/>
              <a:t>Q</a:t>
            </a:r>
            <a:r>
              <a:rPr lang="cs-CZ" b="1" baseline="-25000" dirty="0" smtClean="0">
                <a:ln w="10160">
                  <a:noFill/>
                  <a:prstDash val="solid"/>
                </a:ln>
                <a:effectLst>
                  <a:outerShdw blurRad="38100" dist="22860" dir="5400000" algn="tl" rotWithShape="0">
                    <a:srgbClr val="000000">
                      <a:alpha val="30000"/>
                    </a:srgbClr>
                  </a:outerShdw>
                </a:effectLst>
              </a:rPr>
              <a:t>1</a:t>
            </a:r>
            <a:r>
              <a:rPr lang="cs-CZ" dirty="0" smtClean="0"/>
              <a:t>: 31,1 let</a:t>
            </a:r>
            <a:endParaRPr lang="cs-CZ" dirty="0"/>
          </a:p>
        </p:txBody>
      </p:sp>
    </p:spTree>
    <p:extLst>
      <p:ext uri="{BB962C8B-B14F-4D97-AF65-F5344CB8AC3E}">
        <p14:creationId xmlns:p14="http://schemas.microsoft.com/office/powerpoint/2010/main" val="408516125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256673" y="895766"/>
            <a:ext cx="11638196" cy="461665"/>
          </a:xfrm>
          <a:prstGeom prst="rect">
            <a:avLst/>
          </a:prstGeom>
        </p:spPr>
        <p:txBody>
          <a:bodyPr wrap="square">
            <a:spAutoFit/>
          </a:bodyPr>
          <a:lstStyle/>
          <a:p>
            <a:pPr marL="60325">
              <a:buClr>
                <a:schemeClr val="accent1">
                  <a:lumMod val="75000"/>
                </a:schemeClr>
              </a:buClr>
            </a:pPr>
            <a:r>
              <a:rPr lang="cs-CZ" sz="2400" b="1" dirty="0" smtClean="0"/>
              <a:t> </a:t>
            </a:r>
            <a:endParaRPr lang="cs-CZ"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298" r="21885"/>
          <a:stretch/>
        </p:blipFill>
        <p:spPr>
          <a:xfrm>
            <a:off x="227085" y="918835"/>
            <a:ext cx="3508789" cy="465539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0392" t="556" r="10819" b="18912"/>
          <a:stretch/>
        </p:blipFill>
        <p:spPr>
          <a:xfrm>
            <a:off x="3934994" y="895766"/>
            <a:ext cx="4611753" cy="467846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310" r="42319"/>
          <a:stretch/>
        </p:blipFill>
        <p:spPr>
          <a:xfrm>
            <a:off x="8750101" y="918833"/>
            <a:ext cx="3103597" cy="4655395"/>
          </a:xfrm>
          <a:prstGeom prst="rect">
            <a:avLst/>
          </a:prstGeom>
        </p:spPr>
      </p:pic>
      <p:sp>
        <p:nvSpPr>
          <p:cNvPr id="12" name="Oval 11"/>
          <p:cNvSpPr/>
          <p:nvPr/>
        </p:nvSpPr>
        <p:spPr>
          <a:xfrm rot="17608838">
            <a:off x="10114357" y="2258244"/>
            <a:ext cx="975778" cy="468639"/>
          </a:xfrm>
          <a:prstGeom prst="ellipse">
            <a:avLst/>
          </a:prstGeom>
          <a:noFill/>
          <a:ln w="28575">
            <a:solidFill>
              <a:srgbClr val="E54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Rectangle 5"/>
          <p:cNvSpPr/>
          <p:nvPr/>
        </p:nvSpPr>
        <p:spPr>
          <a:xfrm>
            <a:off x="-457201" y="5719227"/>
            <a:ext cx="12352069" cy="830997"/>
          </a:xfrm>
          <a:prstGeom prst="rect">
            <a:avLst/>
          </a:prstGeom>
        </p:spPr>
        <p:txBody>
          <a:bodyPr wrap="square">
            <a:spAutoFit/>
          </a:bodyPr>
          <a:lstStyle/>
          <a:p>
            <a:pPr marL="741363" lvl="1" indent="-223838">
              <a:buClr>
                <a:schemeClr val="accent1">
                  <a:lumMod val="75000"/>
                </a:schemeClr>
              </a:buClr>
              <a:buFont typeface="Wingdings" pitchFamily="2" charset="2"/>
              <a:buChar char="Ø"/>
            </a:pPr>
            <a:r>
              <a:rPr lang="cs-CZ" sz="2400" dirty="0"/>
              <a:t>Výsledné parametry: </a:t>
            </a:r>
            <a:endParaRPr lang="cs-CZ" sz="2400" dirty="0" smtClean="0"/>
          </a:p>
          <a:p>
            <a:pPr marL="1317625" lvl="2" indent="-342900">
              <a:buFont typeface="Wingdings" panose="05000000000000000000" pitchFamily="2" charset="2"/>
              <a:buChar char="§"/>
            </a:pPr>
            <a:r>
              <a:rPr lang="cs-CZ" sz="2200" dirty="0" smtClean="0"/>
              <a:t>SR </a:t>
            </a:r>
            <a:r>
              <a:rPr lang="cs-CZ" sz="2200" dirty="0"/>
              <a:t>75/min , </a:t>
            </a:r>
            <a:r>
              <a:rPr lang="cs-CZ" sz="2200" b="1" dirty="0"/>
              <a:t>PQ 180ms</a:t>
            </a:r>
            <a:r>
              <a:rPr lang="cs-CZ" sz="2200" dirty="0"/>
              <a:t>, AH 80ms, HV 48ms, WP 125/min, AVNERP 270ms, SNRT </a:t>
            </a:r>
            <a:r>
              <a:rPr lang="cs-CZ" sz="2200" dirty="0" smtClean="0"/>
              <a:t>1220ms </a:t>
            </a:r>
            <a:endParaRPr lang="cs-CZ" sz="2200" dirty="0"/>
          </a:p>
        </p:txBody>
      </p:sp>
    </p:spTree>
    <p:extLst>
      <p:ext uri="{BB962C8B-B14F-4D97-AF65-F5344CB8AC3E}">
        <p14:creationId xmlns:p14="http://schemas.microsoft.com/office/powerpoint/2010/main" val="304798967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2</a:t>
            </a:r>
            <a:endParaRPr lang="cs-CZ" altLang="en-US" sz="3200" dirty="0">
              <a:solidFill>
                <a:srgbClr val="0066CC"/>
              </a:solidFill>
            </a:endParaRPr>
          </a:p>
        </p:txBody>
      </p:sp>
      <p:sp>
        <p:nvSpPr>
          <p:cNvPr id="3" name="Rectangle 2"/>
          <p:cNvSpPr/>
          <p:nvPr/>
        </p:nvSpPr>
        <p:spPr>
          <a:xfrm>
            <a:off x="-635000" y="648413"/>
            <a:ext cx="12529870" cy="830997"/>
          </a:xfrm>
          <a:prstGeom prst="rect">
            <a:avLst/>
          </a:prstGeom>
        </p:spPr>
        <p:txBody>
          <a:bodyPr wrap="square">
            <a:spAutoFit/>
          </a:bodyPr>
          <a:lstStyle/>
          <a:p>
            <a:pPr marL="1317625" lvl="2" indent="-342900">
              <a:buClr>
                <a:schemeClr val="accent1">
                  <a:lumMod val="75000"/>
                </a:schemeClr>
              </a:buClr>
              <a:buFont typeface="Wingdings" panose="05000000000000000000" pitchFamily="2" charset="2"/>
              <a:buChar char="Ø"/>
            </a:pPr>
            <a:r>
              <a:rPr lang="cs-CZ" sz="2400" dirty="0" smtClean="0"/>
              <a:t>na závěr </a:t>
            </a:r>
            <a:r>
              <a:rPr lang="cs-CZ" sz="2400" dirty="0"/>
              <a:t>ještě jeden pokus o </a:t>
            </a:r>
            <a:r>
              <a:rPr lang="cs-CZ" sz="2400" b="1" dirty="0"/>
              <a:t>zavedení katetru do </a:t>
            </a:r>
            <a:r>
              <a:rPr lang="cs-CZ" sz="2400" b="1" dirty="0" smtClean="0"/>
              <a:t>v. jug. </a:t>
            </a:r>
            <a:r>
              <a:rPr lang="cs-CZ" sz="2400" b="1" dirty="0"/>
              <a:t>l.dx</a:t>
            </a:r>
            <a:r>
              <a:rPr lang="cs-CZ" sz="2400" b="1" dirty="0" smtClean="0"/>
              <a:t>. </a:t>
            </a:r>
            <a:r>
              <a:rPr lang="cs-CZ" sz="2400" b="1" dirty="0"/>
              <a:t>pomocí </a:t>
            </a:r>
            <a:r>
              <a:rPr lang="cs-CZ" sz="2400" b="1" dirty="0" smtClean="0"/>
              <a:t>ICE </a:t>
            </a:r>
            <a:r>
              <a:rPr lang="cs-CZ" sz="2400" b="1" dirty="0"/>
              <a:t> =</a:t>
            </a:r>
            <a:r>
              <a:rPr lang="en-US" sz="2400" b="1" dirty="0"/>
              <a:t>&gt;</a:t>
            </a:r>
            <a:r>
              <a:rPr lang="cs-CZ" sz="2400" dirty="0"/>
              <a:t> </a:t>
            </a:r>
            <a:r>
              <a:rPr lang="cs-CZ" sz="2400" dirty="0" smtClean="0"/>
              <a:t>úspěch </a:t>
            </a:r>
          </a:p>
          <a:p>
            <a:pPr marL="1317625" lvl="2" indent="-342900">
              <a:buClr>
                <a:schemeClr val="accent1">
                  <a:lumMod val="75000"/>
                </a:schemeClr>
              </a:buClr>
              <a:buFont typeface="Wingdings" panose="05000000000000000000" pitchFamily="2" charset="2"/>
              <a:buChar char="Ø"/>
            </a:pPr>
            <a:r>
              <a:rPr lang="cs-CZ" sz="2400" b="1" dirty="0" smtClean="0"/>
              <a:t>HFS</a:t>
            </a:r>
            <a:r>
              <a:rPr lang="cs-CZ" sz="2400" dirty="0" smtClean="0"/>
              <a:t> ve </a:t>
            </a:r>
            <a:r>
              <a:rPr lang="cs-CZ" sz="2400" dirty="0"/>
              <a:t>dvou pozicích, </a:t>
            </a:r>
            <a:r>
              <a:rPr lang="cs-CZ" sz="2400" b="1" dirty="0"/>
              <a:t>bez odezvy </a:t>
            </a:r>
            <a:r>
              <a:rPr lang="cs-CZ" sz="2400" b="1" dirty="0" smtClean="0"/>
              <a:t>SAN/AVN</a:t>
            </a:r>
          </a:p>
        </p:txBody>
      </p:sp>
      <p:sp>
        <p:nvSpPr>
          <p:cNvPr id="4" name="Rectangle 3"/>
          <p:cNvSpPr/>
          <p:nvPr/>
        </p:nvSpPr>
        <p:spPr>
          <a:xfrm>
            <a:off x="370815" y="5493603"/>
            <a:ext cx="11821185" cy="1200329"/>
          </a:xfrm>
          <a:prstGeom prst="rect">
            <a:avLst/>
          </a:prstGeom>
        </p:spPr>
        <p:txBody>
          <a:bodyPr wrap="square">
            <a:spAutoFit/>
          </a:bodyPr>
          <a:lstStyle/>
          <a:p>
            <a:pPr marL="403225" indent="-342900">
              <a:buClr>
                <a:schemeClr val="accent1"/>
              </a:buClr>
              <a:buFont typeface="Wingdings" panose="05000000000000000000" pitchFamily="2" charset="2"/>
              <a:buChar char="Ø"/>
            </a:pPr>
            <a:r>
              <a:rPr lang="cs-CZ" sz="2400" b="1" dirty="0" smtClean="0"/>
              <a:t>  4/2021</a:t>
            </a:r>
            <a:r>
              <a:rPr lang="cs-CZ" sz="2400" b="1" dirty="0"/>
              <a:t>:</a:t>
            </a:r>
            <a:r>
              <a:rPr lang="cs-CZ" sz="2400" dirty="0"/>
              <a:t> </a:t>
            </a:r>
            <a:r>
              <a:rPr lang="cs-CZ" sz="2400" dirty="0" smtClean="0"/>
              <a:t>kontrola </a:t>
            </a:r>
            <a:r>
              <a:rPr lang="cs-CZ" sz="2400" dirty="0"/>
              <a:t>po </a:t>
            </a:r>
            <a:r>
              <a:rPr lang="cs-CZ" sz="2400" dirty="0" smtClean="0"/>
              <a:t>CNA: bez obtíží, </a:t>
            </a:r>
            <a:r>
              <a:rPr lang="cs-CZ" sz="2400" b="1" dirty="0" smtClean="0"/>
              <a:t>bez synkopy/presynkopy</a:t>
            </a:r>
          </a:p>
          <a:p>
            <a:pPr marL="860425" lvl="1" indent="-342900">
              <a:buFont typeface="Wingdings" panose="05000000000000000000" pitchFamily="2" charset="2"/>
              <a:buChar char="§"/>
            </a:pPr>
            <a:r>
              <a:rPr lang="cs-CZ" sz="2400" dirty="0" smtClean="0"/>
              <a:t>holter </a:t>
            </a:r>
            <a:r>
              <a:rPr lang="cs-CZ" sz="2400" dirty="0"/>
              <a:t>4/2021: bez </a:t>
            </a:r>
            <a:r>
              <a:rPr lang="cs-CZ" sz="2400" dirty="0" smtClean="0"/>
              <a:t>pauz</a:t>
            </a:r>
          </a:p>
          <a:p>
            <a:pPr marL="860425" lvl="1" indent="-342900">
              <a:buFont typeface="Wingdings" panose="05000000000000000000" pitchFamily="2" charset="2"/>
              <a:buChar char="§"/>
            </a:pPr>
            <a:r>
              <a:rPr lang="cs-CZ" sz="2400" b="1" dirty="0" smtClean="0"/>
              <a:t>rány po explantaci se zhojeny</a:t>
            </a:r>
            <a:endParaRPr lang="cs-CZ" sz="2400" b="1"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855" t="5729" r="9114" b="4167"/>
          <a:stretch/>
        </p:blipFill>
        <p:spPr>
          <a:xfrm>
            <a:off x="2070100" y="1566404"/>
            <a:ext cx="3683000" cy="38227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365" t="4687" r="4167" b="10677"/>
          <a:stretch/>
        </p:blipFill>
        <p:spPr>
          <a:xfrm>
            <a:off x="6680200" y="1578548"/>
            <a:ext cx="3657600" cy="3846991"/>
          </a:xfrm>
          <a:prstGeom prst="rect">
            <a:avLst/>
          </a:prstGeom>
        </p:spPr>
      </p:pic>
    </p:spTree>
    <p:extLst>
      <p:ext uri="{BB962C8B-B14F-4D97-AF65-F5344CB8AC3E}">
        <p14:creationId xmlns:p14="http://schemas.microsoft.com/office/powerpoint/2010/main" val="312003405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3</a:t>
            </a:r>
          </a:p>
        </p:txBody>
      </p:sp>
      <p:sp>
        <p:nvSpPr>
          <p:cNvPr id="3" name="Rectangle 2"/>
          <p:cNvSpPr/>
          <p:nvPr/>
        </p:nvSpPr>
        <p:spPr>
          <a:xfrm>
            <a:off x="256674" y="1026409"/>
            <a:ext cx="11638196" cy="5262979"/>
          </a:xfrm>
          <a:prstGeom prst="rect">
            <a:avLst/>
          </a:prstGeom>
        </p:spPr>
        <p:txBody>
          <a:bodyPr wrap="square">
            <a:spAutoFit/>
          </a:bodyPr>
          <a:lstStyle/>
          <a:p>
            <a:pPr marL="284163" indent="-223838">
              <a:buClr>
                <a:schemeClr val="accent5"/>
              </a:buClr>
              <a:buFont typeface="Wingdings" pitchFamily="2" charset="2"/>
              <a:buChar char="Ø"/>
            </a:pPr>
            <a:r>
              <a:rPr lang="cs-CZ" sz="2400" b="1" dirty="0" smtClean="0"/>
              <a:t>T. S.</a:t>
            </a:r>
            <a:r>
              <a:rPr lang="cs-CZ" sz="2400" dirty="0" smtClean="0"/>
              <a:t>,</a:t>
            </a:r>
            <a:r>
              <a:rPr lang="cs-CZ" sz="2400" b="1" dirty="0" smtClean="0"/>
              <a:t> *83 </a:t>
            </a:r>
            <a:r>
              <a:rPr lang="cs-CZ" sz="2400" dirty="0" smtClean="0"/>
              <a:t>(</a:t>
            </a:r>
            <a:r>
              <a:rPr lang="cs-CZ" sz="2400" b="1" dirty="0" smtClean="0"/>
              <a:t>38 let</a:t>
            </a:r>
            <a:r>
              <a:rPr lang="cs-CZ" sz="2400" dirty="0" smtClean="0"/>
              <a:t>), muž, první návštěva v Ikemu pro recidivující </a:t>
            </a:r>
            <a:r>
              <a:rPr lang="cs-CZ" sz="2400" dirty="0"/>
              <a:t>synkopy </a:t>
            </a:r>
            <a:r>
              <a:rPr lang="cs-CZ" sz="2400" b="1" dirty="0"/>
              <a:t>30.7.2021</a:t>
            </a:r>
            <a:r>
              <a:rPr lang="cs-CZ" sz="2400" dirty="0"/>
              <a:t> </a:t>
            </a:r>
            <a:endParaRPr lang="cs-CZ" sz="2400" dirty="0" smtClean="0"/>
          </a:p>
          <a:p>
            <a:pPr marL="284163" indent="-223838">
              <a:buClr>
                <a:schemeClr val="accent5"/>
              </a:buClr>
              <a:buFont typeface="Wingdings" pitchFamily="2" charset="2"/>
              <a:buChar char="Ø"/>
            </a:pPr>
            <a:endParaRPr lang="cs-CZ" sz="2400" dirty="0" smtClean="0"/>
          </a:p>
          <a:p>
            <a:pPr marL="284163" indent="-223838">
              <a:buClr>
                <a:schemeClr val="accent5"/>
              </a:buClr>
              <a:buFont typeface="Wingdings" pitchFamily="2" charset="2"/>
              <a:buChar char="Ø"/>
            </a:pPr>
            <a:r>
              <a:rPr lang="cs-CZ" sz="2400" b="1" dirty="0" smtClean="0"/>
              <a:t>1/2020</a:t>
            </a:r>
            <a:r>
              <a:rPr lang="cs-CZ" sz="2400" dirty="0" smtClean="0"/>
              <a:t> </a:t>
            </a:r>
            <a:r>
              <a:rPr lang="cs-CZ" sz="2400" b="1" dirty="0"/>
              <a:t>synkopa</a:t>
            </a:r>
            <a:r>
              <a:rPr lang="cs-CZ" sz="2400" dirty="0"/>
              <a:t> v </a:t>
            </a:r>
            <a:r>
              <a:rPr lang="cs-CZ" sz="2400" dirty="0" smtClean="0"/>
              <a:t>noci (</a:t>
            </a:r>
            <a:r>
              <a:rPr lang="cs-CZ" sz="2400" b="1" dirty="0" smtClean="0"/>
              <a:t>křeče </a:t>
            </a:r>
            <a:r>
              <a:rPr lang="cs-CZ" sz="2400" b="1" dirty="0"/>
              <a:t>v břiše </a:t>
            </a:r>
            <a:r>
              <a:rPr lang="cs-CZ" sz="2400" dirty="0"/>
              <a:t>bez dietní </a:t>
            </a:r>
            <a:r>
              <a:rPr lang="cs-CZ" sz="2400" dirty="0" smtClean="0"/>
              <a:t>chyby, na wc synkopa s následnou resuscitací manželkou), cca </a:t>
            </a:r>
            <a:r>
              <a:rPr lang="cs-CZ" sz="2400" b="1" dirty="0" smtClean="0"/>
              <a:t>10 zpět podobná příhoda </a:t>
            </a:r>
            <a:r>
              <a:rPr lang="cs-CZ" sz="2400" dirty="0" smtClean="0"/>
              <a:t>beze svědků</a:t>
            </a:r>
          </a:p>
          <a:p>
            <a:pPr marL="284163" indent="-223838">
              <a:buClr>
                <a:schemeClr val="accent5"/>
              </a:buClr>
              <a:buFont typeface="Wingdings" pitchFamily="2" charset="2"/>
              <a:buChar char="Ø"/>
            </a:pPr>
            <a:endParaRPr lang="cs-CZ" sz="2400" dirty="0" smtClean="0"/>
          </a:p>
          <a:p>
            <a:pPr marL="284163" indent="-223838">
              <a:buClr>
                <a:schemeClr val="accent5"/>
              </a:buClr>
              <a:buFont typeface="Wingdings" pitchFamily="2" charset="2"/>
              <a:buChar char="Ø"/>
            </a:pPr>
            <a:r>
              <a:rPr lang="cs-CZ" sz="2400" dirty="0" smtClean="0"/>
              <a:t>vyšetřen ve VFN, implantace </a:t>
            </a:r>
            <a:r>
              <a:rPr lang="cs-CZ" sz="2400" b="1" dirty="0" smtClean="0"/>
              <a:t>ILR</a:t>
            </a:r>
            <a:r>
              <a:rPr lang="cs-CZ" sz="2400" dirty="0" smtClean="0"/>
              <a:t>, opakovaně </a:t>
            </a:r>
            <a:r>
              <a:rPr lang="cs-CZ" sz="2400" b="1" dirty="0" smtClean="0"/>
              <a:t>AV blok III. st. </a:t>
            </a:r>
            <a:r>
              <a:rPr lang="cs-CZ" sz="2400" dirty="0" smtClean="0"/>
              <a:t>ve spánku, </a:t>
            </a:r>
            <a:r>
              <a:rPr lang="cs-CZ" sz="2400" b="1" dirty="0" smtClean="0"/>
              <a:t>RR int. 3-5 s</a:t>
            </a:r>
          </a:p>
          <a:p>
            <a:pPr marL="284163" indent="-223838">
              <a:buClr>
                <a:schemeClr val="accent5"/>
              </a:buClr>
              <a:buFont typeface="Wingdings" pitchFamily="2" charset="2"/>
              <a:buChar char="Ø"/>
            </a:pPr>
            <a:endParaRPr lang="cs-CZ" sz="2400" dirty="0" smtClean="0"/>
          </a:p>
          <a:p>
            <a:pPr marL="284163" indent="-223838">
              <a:buClr>
                <a:schemeClr val="accent5"/>
              </a:buClr>
              <a:buFont typeface="Wingdings" pitchFamily="2" charset="2"/>
              <a:buChar char="Ø"/>
            </a:pPr>
            <a:r>
              <a:rPr lang="cs-CZ" sz="2400" dirty="0"/>
              <a:t>p</a:t>
            </a:r>
            <a:r>
              <a:rPr lang="cs-CZ" sz="2400" dirty="0" smtClean="0"/>
              <a:t>ozitivní atropinový test: </a:t>
            </a:r>
            <a:r>
              <a:rPr lang="cs-CZ" sz="2400" b="1" dirty="0"/>
              <a:t>SR</a:t>
            </a:r>
            <a:r>
              <a:rPr lang="cs-CZ" sz="2400" dirty="0"/>
              <a:t> 48/min ... </a:t>
            </a:r>
            <a:r>
              <a:rPr lang="cs-CZ" sz="2400" dirty="0" smtClean="0"/>
              <a:t>86/min</a:t>
            </a:r>
          </a:p>
          <a:p>
            <a:pPr marL="284163" indent="-223838">
              <a:buClr>
                <a:schemeClr val="accent5"/>
              </a:buClr>
              <a:buFont typeface="Wingdings" pitchFamily="2" charset="2"/>
              <a:buChar char="Ø"/>
            </a:pPr>
            <a:endParaRPr lang="cs-CZ" sz="2400" dirty="0" smtClean="0"/>
          </a:p>
          <a:p>
            <a:pPr marL="284163" indent="-223838">
              <a:buClr>
                <a:schemeClr val="accent5"/>
              </a:buClr>
              <a:buFont typeface="Wingdings" pitchFamily="2" charset="2"/>
              <a:buChar char="Ø"/>
            </a:pPr>
            <a:r>
              <a:rPr lang="cs-CZ" sz="2400" b="1" dirty="0" smtClean="0"/>
              <a:t>EKG:</a:t>
            </a:r>
            <a:r>
              <a:rPr lang="cs-CZ" sz="2400" dirty="0" smtClean="0"/>
              <a:t> SR </a:t>
            </a:r>
            <a:r>
              <a:rPr lang="cs-CZ" sz="2400" dirty="0"/>
              <a:t>51/min, </a:t>
            </a:r>
            <a:r>
              <a:rPr lang="cs-CZ" sz="2400" b="1" dirty="0" smtClean="0"/>
              <a:t>PR 220 </a:t>
            </a:r>
            <a:r>
              <a:rPr lang="cs-CZ" sz="2400" b="1" dirty="0"/>
              <a:t>ms</a:t>
            </a:r>
            <a:r>
              <a:rPr lang="cs-CZ" sz="2400" dirty="0"/>
              <a:t>, QRS 110 ms, QTc 401 ms, ST bez deniv</a:t>
            </a:r>
            <a:r>
              <a:rPr lang="cs-CZ" sz="2400" dirty="0" smtClean="0"/>
              <a:t>.</a:t>
            </a:r>
          </a:p>
          <a:p>
            <a:pPr marL="284163" indent="-223838">
              <a:buClr>
                <a:schemeClr val="accent5"/>
              </a:buClr>
              <a:buFont typeface="Wingdings" pitchFamily="2" charset="2"/>
              <a:buChar char="Ø"/>
            </a:pPr>
            <a:endParaRPr lang="cs-CZ" sz="2400" dirty="0" smtClean="0"/>
          </a:p>
          <a:p>
            <a:pPr marL="284163" indent="-223838">
              <a:buClr>
                <a:schemeClr val="accent5"/>
              </a:buClr>
              <a:buFont typeface="Wingdings" pitchFamily="2" charset="2"/>
              <a:buChar char="Ø"/>
            </a:pPr>
            <a:r>
              <a:rPr lang="cs-CZ" sz="2400" b="1" dirty="0" smtClean="0"/>
              <a:t>ECHO, RTG</a:t>
            </a:r>
            <a:r>
              <a:rPr lang="cs-CZ" sz="2400" dirty="0" smtClean="0"/>
              <a:t>: v normě</a:t>
            </a:r>
          </a:p>
          <a:p>
            <a:pPr marL="60325"/>
            <a:endParaRPr lang="cs-CZ" sz="2400" dirty="0" smtClean="0"/>
          </a:p>
          <a:p>
            <a:pPr marL="60325"/>
            <a:endParaRPr lang="cs-CZ" sz="2400" dirty="0"/>
          </a:p>
        </p:txBody>
      </p:sp>
    </p:spTree>
    <p:extLst>
      <p:ext uri="{BB962C8B-B14F-4D97-AF65-F5344CB8AC3E}">
        <p14:creationId xmlns:p14="http://schemas.microsoft.com/office/powerpoint/2010/main" val="238477719"/>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3</a:t>
            </a:r>
            <a:endParaRPr lang="cs-CZ" altLang="en-US" sz="3200" dirty="0">
              <a:solidFill>
                <a:srgbClr val="0066CC"/>
              </a:solidFill>
            </a:endParaRPr>
          </a:p>
        </p:txBody>
      </p:sp>
      <p:sp>
        <p:nvSpPr>
          <p:cNvPr id="3" name="Rectangle 2"/>
          <p:cNvSpPr/>
          <p:nvPr/>
        </p:nvSpPr>
        <p:spPr>
          <a:xfrm>
            <a:off x="276902" y="596632"/>
            <a:ext cx="11915098" cy="1938992"/>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cs-CZ" sz="2400" b="1" dirty="0"/>
              <a:t>24.8.2021: </a:t>
            </a:r>
            <a:r>
              <a:rPr lang="cs-CZ" sz="2400" b="1" dirty="0" smtClean="0"/>
              <a:t>kardioneuroablace</a:t>
            </a:r>
          </a:p>
          <a:p>
            <a:pPr marL="346075" indent="-285750">
              <a:buClr>
                <a:schemeClr val="accent1">
                  <a:lumMod val="75000"/>
                </a:schemeClr>
              </a:buClr>
              <a:buFont typeface="Wingdings" panose="05000000000000000000" pitchFamily="2" charset="2"/>
              <a:buChar char="Ø"/>
            </a:pPr>
            <a:endParaRPr lang="cs-CZ" sz="2400" b="1" dirty="0" smtClean="0"/>
          </a:p>
          <a:p>
            <a:pPr marL="803275" lvl="1" indent="-285750">
              <a:buClr>
                <a:schemeClr val="accent1">
                  <a:lumMod val="75000"/>
                </a:schemeClr>
              </a:buClr>
              <a:buFont typeface="Wingdings" panose="05000000000000000000" pitchFamily="2" charset="2"/>
              <a:buChar char="Ø"/>
            </a:pPr>
            <a:r>
              <a:rPr lang="cs-CZ" sz="2400" b="1" dirty="0" smtClean="0"/>
              <a:t>Vstupní </a:t>
            </a:r>
            <a:r>
              <a:rPr lang="cs-CZ" sz="2400" b="1" dirty="0"/>
              <a:t>parametry: </a:t>
            </a:r>
            <a:r>
              <a:rPr lang="cs-CZ" sz="2400" dirty="0"/>
              <a:t>SR </a:t>
            </a:r>
            <a:r>
              <a:rPr lang="cs-CZ" sz="2400" dirty="0" smtClean="0"/>
              <a:t>46/min, </a:t>
            </a:r>
            <a:r>
              <a:rPr lang="cs-CZ" sz="2400" dirty="0"/>
              <a:t>PQ 179ms, AH 102ms, HV 46ms, WP 113/min, AVNERP 470ms, SNRT </a:t>
            </a:r>
            <a:r>
              <a:rPr lang="cs-CZ" sz="2400" dirty="0" smtClean="0"/>
              <a:t>1691ms</a:t>
            </a:r>
          </a:p>
          <a:p>
            <a:pPr marL="803275" lvl="1" indent="-285750">
              <a:buClr>
                <a:schemeClr val="accent1">
                  <a:lumMod val="75000"/>
                </a:schemeClr>
              </a:buClr>
              <a:buFont typeface="Wingdings" panose="05000000000000000000" pitchFamily="2" charset="2"/>
              <a:buChar char="Ø"/>
            </a:pPr>
            <a:r>
              <a:rPr lang="cs-CZ" sz="2400" b="1" dirty="0" smtClean="0"/>
              <a:t>HFS:</a:t>
            </a:r>
            <a:r>
              <a:rPr lang="cs-CZ" sz="2400" dirty="0" smtClean="0"/>
              <a:t> </a:t>
            </a:r>
            <a:r>
              <a:rPr lang="cs-CZ" sz="2400" b="1" dirty="0"/>
              <a:t>není </a:t>
            </a:r>
            <a:r>
              <a:rPr lang="cs-CZ" sz="2400" b="1" dirty="0" smtClean="0"/>
              <a:t>reaktivita </a:t>
            </a:r>
            <a:r>
              <a:rPr lang="cs-CZ" sz="2400" b="1" dirty="0"/>
              <a:t>SAN </a:t>
            </a:r>
            <a:r>
              <a:rPr lang="cs-CZ" sz="2400" dirty="0" smtClean="0"/>
              <a:t>oboustranně, </a:t>
            </a:r>
            <a:r>
              <a:rPr lang="cs-CZ" sz="2400" b="1" dirty="0" smtClean="0"/>
              <a:t>AVB</a:t>
            </a:r>
            <a:r>
              <a:rPr lang="cs-CZ" sz="2400" dirty="0" smtClean="0"/>
              <a:t> navozen </a:t>
            </a:r>
            <a:r>
              <a:rPr lang="cs-CZ" sz="2400" dirty="0"/>
              <a:t>snadno, </a:t>
            </a:r>
            <a:r>
              <a:rPr lang="cs-CZ" sz="2400" dirty="0" smtClean="0"/>
              <a:t>delší </a:t>
            </a:r>
            <a:r>
              <a:rPr lang="cs-CZ" sz="2400" dirty="0"/>
              <a:t>při HFS </a:t>
            </a:r>
            <a:r>
              <a:rPr lang="cs-CZ" sz="2400" dirty="0" smtClean="0"/>
              <a:t>vlevo</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468" r="32864" b="8469"/>
          <a:stretch/>
        </p:blipFill>
        <p:spPr>
          <a:xfrm>
            <a:off x="988541" y="2818476"/>
            <a:ext cx="3122535" cy="402600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681" t="-360" r="35225" b="10270"/>
          <a:stretch/>
        </p:blipFill>
        <p:spPr>
          <a:xfrm>
            <a:off x="4439696" y="2793119"/>
            <a:ext cx="3589510" cy="4051366"/>
          </a:xfrm>
          <a:prstGeom prst="rect">
            <a:avLst/>
          </a:prstGeom>
        </p:spPr>
      </p:pic>
      <p:sp>
        <p:nvSpPr>
          <p:cNvPr id="5" name="Rectangle 4"/>
          <p:cNvSpPr/>
          <p:nvPr/>
        </p:nvSpPr>
        <p:spPr>
          <a:xfrm>
            <a:off x="7685903" y="2535624"/>
            <a:ext cx="4337221" cy="2677656"/>
          </a:xfrm>
          <a:prstGeom prst="rect">
            <a:avLst/>
          </a:prstGeom>
        </p:spPr>
        <p:txBody>
          <a:bodyPr wrap="square">
            <a:spAutoFit/>
          </a:bodyPr>
          <a:lstStyle/>
          <a:p>
            <a:pPr marL="517525" lvl="1">
              <a:buClr>
                <a:schemeClr val="accent1">
                  <a:lumMod val="75000"/>
                </a:schemeClr>
              </a:buClr>
            </a:pPr>
            <a:endParaRPr lang="cs-CZ" sz="2400" dirty="0"/>
          </a:p>
          <a:p>
            <a:pPr marL="803275" lvl="1" indent="-285750">
              <a:buClr>
                <a:schemeClr val="accent1">
                  <a:lumMod val="75000"/>
                </a:schemeClr>
              </a:buClr>
              <a:buFont typeface="Wingdings" panose="05000000000000000000" pitchFamily="2" charset="2"/>
              <a:buChar char="Ø"/>
            </a:pPr>
            <a:r>
              <a:rPr lang="cs-CZ" sz="2400" b="1" dirty="0"/>
              <a:t>RFA IGP:</a:t>
            </a:r>
            <a:r>
              <a:rPr lang="cs-CZ" sz="2400" dirty="0"/>
              <a:t> </a:t>
            </a:r>
          </a:p>
          <a:p>
            <a:pPr marL="1317625" lvl="2" indent="-342900">
              <a:buFont typeface="Wingdings" panose="05000000000000000000" pitchFamily="2" charset="2"/>
              <a:buChar char="§"/>
            </a:pPr>
            <a:r>
              <a:rPr lang="en-GB" sz="2400" dirty="0" err="1"/>
              <a:t>klasicky</a:t>
            </a:r>
            <a:r>
              <a:rPr lang="en-GB" sz="2400" dirty="0"/>
              <a:t> </a:t>
            </a:r>
            <a:r>
              <a:rPr lang="cs-CZ" sz="2400" dirty="0"/>
              <a:t>via CS, </a:t>
            </a:r>
            <a:endParaRPr lang="cs-CZ" sz="2400" dirty="0" smtClean="0"/>
          </a:p>
          <a:p>
            <a:pPr marL="1317625" lvl="2" indent="-342900">
              <a:buFont typeface="Wingdings" panose="05000000000000000000" pitchFamily="2" charset="2"/>
              <a:buChar char="§"/>
            </a:pPr>
            <a:r>
              <a:rPr lang="cs-CZ" sz="2400" dirty="0" smtClean="0"/>
              <a:t>poté </a:t>
            </a:r>
            <a:r>
              <a:rPr lang="cs-CZ" sz="2400" dirty="0"/>
              <a:t>z aspektu PS a LS</a:t>
            </a:r>
          </a:p>
          <a:p>
            <a:pPr marL="1317625" lvl="2" indent="-342900">
              <a:buFont typeface="Symbol" panose="05050102010706020507" pitchFamily="18" charset="2"/>
              <a:buChar char="Þ"/>
            </a:pPr>
            <a:r>
              <a:rPr lang="cs-CZ" sz="2400" b="1" dirty="0"/>
              <a:t>mizí reaktivita při HFS </a:t>
            </a:r>
            <a:endParaRPr lang="cs-CZ" sz="2400" b="1" dirty="0" smtClean="0"/>
          </a:p>
          <a:p>
            <a:pPr marL="974725" lvl="2"/>
            <a:r>
              <a:rPr lang="cs-CZ" sz="2400" b="1" dirty="0"/>
              <a:t> </a:t>
            </a:r>
            <a:r>
              <a:rPr lang="cs-CZ" sz="2400" b="1" dirty="0" smtClean="0"/>
              <a:t>    na </a:t>
            </a:r>
            <a:r>
              <a:rPr lang="cs-CZ" sz="2400" b="1" dirty="0"/>
              <a:t>levém vagu</a:t>
            </a:r>
            <a:r>
              <a:rPr lang="cs-CZ" sz="2400" b="1" dirty="0" smtClean="0"/>
              <a:t>,</a:t>
            </a:r>
          </a:p>
          <a:p>
            <a:pPr marL="1317625" lvl="2" indent="-342900">
              <a:buFont typeface="Symbol" panose="05050102010706020507" pitchFamily="18" charset="2"/>
              <a:buChar char="Þ"/>
            </a:pPr>
            <a:r>
              <a:rPr lang="cs-CZ" sz="2400" b="1" dirty="0" smtClean="0"/>
              <a:t>AVB </a:t>
            </a:r>
            <a:r>
              <a:rPr lang="cs-CZ" sz="2400" b="1" dirty="0"/>
              <a:t>při HFS vpravo</a:t>
            </a:r>
            <a:endParaRPr lang="en-GB" sz="2400" b="1" dirty="0"/>
          </a:p>
        </p:txBody>
      </p:sp>
    </p:spTree>
    <p:extLst>
      <p:ext uri="{BB962C8B-B14F-4D97-AF65-F5344CB8AC3E}">
        <p14:creationId xmlns:p14="http://schemas.microsoft.com/office/powerpoint/2010/main" val="27600569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3</a:t>
            </a:r>
            <a:endParaRPr lang="cs-CZ" altLang="en-US" sz="3200" dirty="0">
              <a:solidFill>
                <a:srgbClr val="0066CC"/>
              </a:solidFill>
            </a:endParaRPr>
          </a:p>
        </p:txBody>
      </p:sp>
      <p:sp>
        <p:nvSpPr>
          <p:cNvPr id="3" name="Rectangle 2"/>
          <p:cNvSpPr/>
          <p:nvPr/>
        </p:nvSpPr>
        <p:spPr>
          <a:xfrm>
            <a:off x="276902" y="596632"/>
            <a:ext cx="11915098" cy="1938992"/>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cs-CZ" sz="2400" b="1" dirty="0"/>
              <a:t>24.8.2021: </a:t>
            </a:r>
            <a:r>
              <a:rPr lang="cs-CZ" sz="2400" b="1" dirty="0" smtClean="0"/>
              <a:t>kardioneuroablace</a:t>
            </a:r>
          </a:p>
          <a:p>
            <a:pPr marL="346075" indent="-285750">
              <a:buClr>
                <a:schemeClr val="accent1">
                  <a:lumMod val="75000"/>
                </a:schemeClr>
              </a:buClr>
              <a:buFont typeface="Wingdings" panose="05000000000000000000" pitchFamily="2" charset="2"/>
              <a:buChar char="Ø"/>
            </a:pPr>
            <a:endParaRPr lang="cs-CZ" sz="2400" b="1" dirty="0" smtClean="0"/>
          </a:p>
          <a:p>
            <a:pPr marL="860425" lvl="1" indent="-342900">
              <a:buClr>
                <a:schemeClr val="accent1">
                  <a:lumMod val="75000"/>
                </a:schemeClr>
              </a:buClr>
              <a:buFont typeface="Wingdings" panose="05000000000000000000" pitchFamily="2" charset="2"/>
              <a:buChar char="Ø"/>
            </a:pPr>
            <a:r>
              <a:rPr lang="en-GB" sz="2400" b="1" dirty="0" smtClean="0"/>
              <a:t>RFA </a:t>
            </a:r>
            <a:r>
              <a:rPr lang="cs-CZ" sz="2400" b="1" dirty="0" smtClean="0"/>
              <a:t>ARGP:</a:t>
            </a:r>
            <a:endParaRPr lang="en-US" sz="2400" b="1" dirty="0" smtClean="0"/>
          </a:p>
          <a:p>
            <a:pPr marL="1317625" lvl="2" indent="-342900">
              <a:buFont typeface="Wingdings" panose="05000000000000000000" pitchFamily="2" charset="2"/>
              <a:buChar char="§"/>
            </a:pPr>
            <a:r>
              <a:rPr lang="cs-CZ" sz="2400" dirty="0" smtClean="0"/>
              <a:t> </a:t>
            </a:r>
            <a:r>
              <a:rPr lang="cs-CZ" sz="2400" b="1" dirty="0"/>
              <a:t>z aspektu PS </a:t>
            </a:r>
            <a:r>
              <a:rPr lang="cs-CZ" sz="2400" dirty="0" smtClean="0"/>
              <a:t>bez </a:t>
            </a:r>
            <a:r>
              <a:rPr lang="cs-CZ" sz="2400" dirty="0"/>
              <a:t>většího </a:t>
            </a:r>
            <a:r>
              <a:rPr lang="cs-CZ" sz="2400" dirty="0" smtClean="0"/>
              <a:t>efektu </a:t>
            </a:r>
            <a:r>
              <a:rPr lang="cs-CZ" sz="2400" dirty="0"/>
              <a:t>a poté </a:t>
            </a:r>
            <a:r>
              <a:rPr lang="cs-CZ" sz="2400" b="1" dirty="0"/>
              <a:t>z aspektu LS</a:t>
            </a:r>
            <a:r>
              <a:rPr lang="cs-CZ" sz="2400" dirty="0"/>
              <a:t>, kde </a:t>
            </a:r>
            <a:r>
              <a:rPr lang="cs-CZ" sz="2400" b="1" dirty="0"/>
              <a:t>dosažen finální </a:t>
            </a:r>
            <a:r>
              <a:rPr lang="cs-CZ" sz="2400" b="1" dirty="0" smtClean="0"/>
              <a:t>efekt</a:t>
            </a:r>
            <a:endParaRPr lang="cs-CZ" sz="2400" i="1" dirty="0" smtClean="0">
              <a:solidFill>
                <a:srgbClr val="FF0000"/>
              </a:solidFill>
            </a:endParaRPr>
          </a:p>
          <a:p>
            <a:pPr marL="60325"/>
            <a:endParaRPr lang="cs-CZ" sz="2400" dirty="0" smtClean="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8362" t="-360" r="26617" b="6667"/>
          <a:stretch/>
        </p:blipFill>
        <p:spPr>
          <a:xfrm>
            <a:off x="276902" y="2767777"/>
            <a:ext cx="2702120" cy="40846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844" r="19464" b="12253"/>
          <a:stretch/>
        </p:blipFill>
        <p:spPr>
          <a:xfrm>
            <a:off x="3204960" y="2757144"/>
            <a:ext cx="4097884" cy="410085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9434" t="18018" r="28406" b="6847"/>
          <a:stretch/>
        </p:blipFill>
        <p:spPr>
          <a:xfrm>
            <a:off x="7454625" y="2771540"/>
            <a:ext cx="4705350" cy="4091470"/>
          </a:xfrm>
          <a:prstGeom prst="rect">
            <a:avLst/>
          </a:prstGeom>
        </p:spPr>
      </p:pic>
    </p:spTree>
    <p:extLst>
      <p:ext uri="{BB962C8B-B14F-4D97-AF65-F5344CB8AC3E}">
        <p14:creationId xmlns:p14="http://schemas.microsoft.com/office/powerpoint/2010/main" val="121526318"/>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3</a:t>
            </a:r>
            <a:endParaRPr lang="cs-CZ" altLang="en-US" sz="3200" dirty="0">
              <a:solidFill>
                <a:srgbClr val="0066CC"/>
              </a:solidFill>
            </a:endParaRPr>
          </a:p>
        </p:txBody>
      </p:sp>
      <p:sp>
        <p:nvSpPr>
          <p:cNvPr id="3" name="Rectangle 2"/>
          <p:cNvSpPr/>
          <p:nvPr/>
        </p:nvSpPr>
        <p:spPr>
          <a:xfrm>
            <a:off x="276902" y="596632"/>
            <a:ext cx="11915098" cy="1938992"/>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cs-CZ" sz="2400" b="1" dirty="0"/>
              <a:t>24.8.2021: </a:t>
            </a:r>
            <a:r>
              <a:rPr lang="cs-CZ" sz="2400" b="1" dirty="0" smtClean="0"/>
              <a:t>kardioneuroablace</a:t>
            </a:r>
          </a:p>
          <a:p>
            <a:pPr marL="346075" indent="-285750">
              <a:buClr>
                <a:schemeClr val="accent1">
                  <a:lumMod val="75000"/>
                </a:schemeClr>
              </a:buClr>
              <a:buFont typeface="Wingdings" panose="05000000000000000000" pitchFamily="2" charset="2"/>
              <a:buChar char="Ø"/>
            </a:pPr>
            <a:endParaRPr lang="cs-CZ" sz="2400" b="1" dirty="0" smtClean="0"/>
          </a:p>
          <a:p>
            <a:pPr marL="860425" lvl="1" indent="-342900">
              <a:buClr>
                <a:schemeClr val="accent1">
                  <a:lumMod val="75000"/>
                </a:schemeClr>
              </a:buClr>
              <a:buFont typeface="Wingdings" panose="05000000000000000000" pitchFamily="2" charset="2"/>
              <a:buChar char="Ø"/>
            </a:pPr>
            <a:r>
              <a:rPr lang="en-GB" sz="2400" b="1" dirty="0" smtClean="0"/>
              <a:t>RFA </a:t>
            </a:r>
            <a:r>
              <a:rPr lang="cs-CZ" sz="2400" b="1" dirty="0" smtClean="0"/>
              <a:t>ARGP:</a:t>
            </a:r>
            <a:endParaRPr lang="en-US" sz="2400" b="1" dirty="0" smtClean="0"/>
          </a:p>
          <a:p>
            <a:pPr marL="1317625" lvl="2" indent="-342900">
              <a:buFont typeface="Wingdings" panose="05000000000000000000" pitchFamily="2" charset="2"/>
              <a:buChar char="§"/>
            </a:pPr>
            <a:r>
              <a:rPr lang="cs-CZ" sz="2400" dirty="0" smtClean="0"/>
              <a:t> </a:t>
            </a:r>
            <a:r>
              <a:rPr lang="cs-CZ" sz="2400" b="1" dirty="0"/>
              <a:t>z aspektu PS </a:t>
            </a:r>
            <a:r>
              <a:rPr lang="cs-CZ" sz="2400" dirty="0" smtClean="0"/>
              <a:t>bez </a:t>
            </a:r>
            <a:r>
              <a:rPr lang="cs-CZ" sz="2400" dirty="0"/>
              <a:t>většího </a:t>
            </a:r>
            <a:r>
              <a:rPr lang="cs-CZ" sz="2400" dirty="0" smtClean="0"/>
              <a:t>efektu </a:t>
            </a:r>
            <a:r>
              <a:rPr lang="cs-CZ" sz="2400" dirty="0"/>
              <a:t>a poté </a:t>
            </a:r>
            <a:r>
              <a:rPr lang="cs-CZ" sz="2400" b="1" dirty="0"/>
              <a:t>z aspektu LS</a:t>
            </a:r>
            <a:r>
              <a:rPr lang="cs-CZ" sz="2400" dirty="0"/>
              <a:t>, kde </a:t>
            </a:r>
            <a:r>
              <a:rPr lang="cs-CZ" sz="2400" b="1" dirty="0"/>
              <a:t>dosažen finální </a:t>
            </a:r>
            <a:r>
              <a:rPr lang="cs-CZ" sz="2400" b="1" dirty="0" smtClean="0"/>
              <a:t>efekt</a:t>
            </a:r>
            <a:endParaRPr lang="cs-CZ" sz="2400" i="1" dirty="0" smtClean="0">
              <a:solidFill>
                <a:srgbClr val="FF0000"/>
              </a:solidFill>
            </a:endParaRPr>
          </a:p>
          <a:p>
            <a:pPr marL="60325"/>
            <a:endParaRPr lang="cs-CZ" sz="2400" dirty="0" smtClean="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8362" t="-360" r="26617" b="6667"/>
          <a:stretch/>
        </p:blipFill>
        <p:spPr>
          <a:xfrm>
            <a:off x="276902" y="2767777"/>
            <a:ext cx="2702120" cy="40846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844" r="19464" b="12253"/>
          <a:stretch/>
        </p:blipFill>
        <p:spPr>
          <a:xfrm>
            <a:off x="3204960" y="2757144"/>
            <a:ext cx="4097884" cy="410085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9434" t="18018" r="28406" b="6847"/>
          <a:stretch/>
        </p:blipFill>
        <p:spPr>
          <a:xfrm>
            <a:off x="7450491" y="2771540"/>
            <a:ext cx="4709484" cy="4091470"/>
          </a:xfrm>
          <a:prstGeom prst="rect">
            <a:avLst/>
          </a:prstGeom>
        </p:spPr>
      </p:pic>
      <p:sp>
        <p:nvSpPr>
          <p:cNvPr id="13" name="Oval 12"/>
          <p:cNvSpPr/>
          <p:nvPr/>
        </p:nvSpPr>
        <p:spPr>
          <a:xfrm>
            <a:off x="1413228" y="3838505"/>
            <a:ext cx="1064157" cy="5564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al 14"/>
          <p:cNvSpPr/>
          <p:nvPr/>
        </p:nvSpPr>
        <p:spPr>
          <a:xfrm>
            <a:off x="3255924" y="4097397"/>
            <a:ext cx="1318855" cy="656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al 16"/>
          <p:cNvSpPr/>
          <p:nvPr/>
        </p:nvSpPr>
        <p:spPr>
          <a:xfrm>
            <a:off x="10043688" y="4403298"/>
            <a:ext cx="1381692" cy="8085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1376020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a:t>
            </a:r>
            <a:r>
              <a:rPr lang="cs-CZ" altLang="en-US" sz="3200" dirty="0" smtClean="0">
                <a:solidFill>
                  <a:srgbClr val="0066CC"/>
                </a:solidFill>
              </a:rPr>
              <a:t>3</a:t>
            </a:r>
            <a:endParaRPr lang="cs-CZ" altLang="en-US" sz="3200" dirty="0">
              <a:solidFill>
                <a:srgbClr val="0066CC"/>
              </a:solidFill>
            </a:endParaRPr>
          </a:p>
        </p:txBody>
      </p:sp>
      <p:sp>
        <p:nvSpPr>
          <p:cNvPr id="3" name="Rectangle 2"/>
          <p:cNvSpPr/>
          <p:nvPr/>
        </p:nvSpPr>
        <p:spPr>
          <a:xfrm>
            <a:off x="276902" y="596632"/>
            <a:ext cx="11915098" cy="2308324"/>
          </a:xfrm>
          <a:prstGeom prst="rect">
            <a:avLst/>
          </a:prstGeom>
        </p:spPr>
        <p:txBody>
          <a:bodyPr wrap="square">
            <a:spAutoFit/>
          </a:bodyPr>
          <a:lstStyle/>
          <a:p>
            <a:pPr marL="346075" indent="-285750">
              <a:buClr>
                <a:schemeClr val="accent1">
                  <a:lumMod val="75000"/>
                </a:schemeClr>
              </a:buClr>
              <a:buFont typeface="Wingdings" panose="05000000000000000000" pitchFamily="2" charset="2"/>
              <a:buChar char="Ø"/>
            </a:pPr>
            <a:r>
              <a:rPr lang="cs-CZ" sz="2400" b="1" dirty="0"/>
              <a:t>24.8.2021: </a:t>
            </a:r>
            <a:r>
              <a:rPr lang="cs-CZ" sz="2400" b="1" dirty="0" smtClean="0"/>
              <a:t>kardioneuroablace</a:t>
            </a:r>
          </a:p>
          <a:p>
            <a:pPr marL="346075" indent="-285750">
              <a:buClr>
                <a:schemeClr val="accent1">
                  <a:lumMod val="75000"/>
                </a:schemeClr>
              </a:buClr>
              <a:buFont typeface="Wingdings" panose="05000000000000000000" pitchFamily="2" charset="2"/>
              <a:buChar char="Ø"/>
            </a:pPr>
            <a:endParaRPr lang="cs-CZ" sz="2400" b="1" dirty="0" smtClean="0"/>
          </a:p>
          <a:p>
            <a:pPr marL="860425" lvl="1" indent="-342900">
              <a:buClr>
                <a:schemeClr val="accent1">
                  <a:lumMod val="75000"/>
                </a:schemeClr>
              </a:buClr>
              <a:buFont typeface="Wingdings" panose="05000000000000000000" pitchFamily="2" charset="2"/>
              <a:buChar char="Ø"/>
            </a:pPr>
            <a:r>
              <a:rPr lang="en-GB" sz="2400" b="1" dirty="0" smtClean="0"/>
              <a:t>RFA </a:t>
            </a:r>
            <a:r>
              <a:rPr lang="cs-CZ" sz="2400" b="1" dirty="0" smtClean="0"/>
              <a:t>ARGP:</a:t>
            </a:r>
            <a:endParaRPr lang="en-US" sz="2400" b="1" dirty="0" smtClean="0"/>
          </a:p>
          <a:p>
            <a:pPr marL="1317625" lvl="2" indent="-342900">
              <a:buFont typeface="Wingdings" panose="05000000000000000000" pitchFamily="2" charset="2"/>
              <a:buChar char="§"/>
            </a:pPr>
            <a:r>
              <a:rPr lang="cs-CZ" sz="2400" b="1" dirty="0" smtClean="0"/>
              <a:t>JR 55-60/min</a:t>
            </a:r>
            <a:r>
              <a:rPr lang="en-US" sz="2400" b="1" dirty="0" smtClean="0"/>
              <a:t> </a:t>
            </a:r>
            <a:r>
              <a:rPr lang="en-US" sz="2400" dirty="0" smtClean="0"/>
              <a:t>intermit</a:t>
            </a:r>
            <a:r>
              <a:rPr lang="cs-CZ" sz="2400" dirty="0" smtClean="0"/>
              <a:t>.</a:t>
            </a:r>
            <a:r>
              <a:rPr lang="en-US" sz="2400" dirty="0" smtClean="0"/>
              <a:t>, p</a:t>
            </a:r>
            <a:r>
              <a:rPr lang="cs-CZ" sz="2400" dirty="0" smtClean="0"/>
              <a:t>řídatné léze do </a:t>
            </a:r>
            <a:r>
              <a:rPr lang="cs-CZ" sz="2400" b="1" dirty="0"/>
              <a:t>předního vestibulu </a:t>
            </a:r>
            <a:r>
              <a:rPr lang="cs-CZ" sz="2400" b="1" dirty="0" smtClean="0"/>
              <a:t>RPVs</a:t>
            </a:r>
          </a:p>
          <a:p>
            <a:pPr marL="803275" lvl="1" indent="-285750">
              <a:buClr>
                <a:schemeClr val="accent1">
                  <a:lumMod val="75000"/>
                </a:schemeClr>
              </a:buClr>
              <a:buFont typeface="Wingdings" panose="05000000000000000000" pitchFamily="2" charset="2"/>
              <a:buChar char="Ø"/>
            </a:pPr>
            <a:endParaRPr lang="cs-CZ" sz="2400" i="1" dirty="0" smtClean="0">
              <a:solidFill>
                <a:srgbClr val="FF0000"/>
              </a:solidFill>
            </a:endParaRPr>
          </a:p>
          <a:p>
            <a:pPr marL="60325"/>
            <a:endParaRPr lang="cs-CZ" sz="2400" dirty="0" smtClean="0"/>
          </a:p>
        </p:txBody>
      </p:sp>
      <p:sp>
        <p:nvSpPr>
          <p:cNvPr id="4" name="Rectangle 3"/>
          <p:cNvSpPr/>
          <p:nvPr/>
        </p:nvSpPr>
        <p:spPr>
          <a:xfrm>
            <a:off x="5212846" y="3547531"/>
            <a:ext cx="6852773" cy="1200329"/>
          </a:xfrm>
          <a:prstGeom prst="rect">
            <a:avLst/>
          </a:prstGeom>
        </p:spPr>
        <p:txBody>
          <a:bodyPr wrap="square">
            <a:spAutoFit/>
          </a:bodyPr>
          <a:lstStyle/>
          <a:p>
            <a:pPr marL="803275" lvl="1" indent="-285750">
              <a:buClr>
                <a:schemeClr val="accent1">
                  <a:lumMod val="75000"/>
                </a:schemeClr>
              </a:buClr>
              <a:buFont typeface="Wingdings" panose="05000000000000000000" pitchFamily="2" charset="2"/>
              <a:buChar char="Ø"/>
            </a:pPr>
            <a:r>
              <a:rPr lang="cs-CZ" sz="2400" b="1" dirty="0"/>
              <a:t>Výsledné parametry: </a:t>
            </a:r>
            <a:endParaRPr lang="cs-CZ" sz="2400" b="1" dirty="0" smtClean="0"/>
          </a:p>
          <a:p>
            <a:pPr marL="974725" lvl="2">
              <a:buClr>
                <a:schemeClr val="accent1">
                  <a:lumMod val="75000"/>
                </a:schemeClr>
              </a:buClr>
            </a:pPr>
            <a:r>
              <a:rPr lang="cs-CZ" sz="2400" dirty="0" smtClean="0"/>
              <a:t>SR </a:t>
            </a:r>
            <a:r>
              <a:rPr lang="cs-CZ" sz="2400" dirty="0"/>
              <a:t>69/min, PQ 150ms, AH 76ms, HV 84ms, WP 157/min, AVNERP 240ms, SNRT 1366ms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681" r="25258"/>
          <a:stretch/>
        </p:blipFill>
        <p:spPr>
          <a:xfrm>
            <a:off x="983710" y="2168567"/>
            <a:ext cx="4385254" cy="4689433"/>
          </a:xfrm>
          <a:prstGeom prst="rect">
            <a:avLst/>
          </a:prstGeom>
        </p:spPr>
      </p:pic>
      <p:sp>
        <p:nvSpPr>
          <p:cNvPr id="13" name="Oval 12"/>
          <p:cNvSpPr/>
          <p:nvPr/>
        </p:nvSpPr>
        <p:spPr>
          <a:xfrm>
            <a:off x="2074334" y="3547531"/>
            <a:ext cx="618070" cy="12022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1076710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3356"/>
            <a:ext cx="12192000" cy="6881356"/>
            <a:chOff x="0" y="-23356"/>
            <a:chExt cx="12192000" cy="6881356"/>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3</a:t>
              </a:r>
            </a:p>
          </p:txBody>
        </p:sp>
        <p:sp>
          <p:nvSpPr>
            <p:cNvPr id="3" name="Rectangle 2"/>
            <p:cNvSpPr/>
            <p:nvPr/>
          </p:nvSpPr>
          <p:spPr>
            <a:xfrm>
              <a:off x="256673" y="895766"/>
              <a:ext cx="11638196" cy="4801314"/>
            </a:xfrm>
            <a:prstGeom prst="rect">
              <a:avLst/>
            </a:prstGeom>
          </p:spPr>
          <p:txBody>
            <a:bodyPr wrap="square">
              <a:spAutoFit/>
            </a:bodyPr>
            <a:lstStyle/>
            <a:p>
              <a:pPr marL="60325"/>
              <a:r>
                <a:rPr lang="cs-CZ" dirty="0"/>
                <a:t/>
              </a:r>
              <a:br>
                <a:rPr lang="cs-CZ" dirty="0"/>
              </a:b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776" t="28346" b="31165"/>
            <a:stretch/>
          </p:blipFill>
          <p:spPr>
            <a:xfrm>
              <a:off x="247048" y="1051768"/>
              <a:ext cx="5159650" cy="4723347"/>
            </a:xfrm>
            <a:prstGeom prst="rect">
              <a:avLst/>
            </a:prstGeom>
          </p:spPr>
        </p:pic>
        <p:pic>
          <p:nvPicPr>
            <p:cNvPr id="12" name="Picture 5" descr="Untitled12"/>
            <p:cNvPicPr>
              <a:picLocks noChangeAspect="1" noChangeArrowheads="1"/>
            </p:cNvPicPr>
            <p:nvPr/>
          </p:nvPicPr>
          <p:blipFill rotWithShape="1">
            <a:blip r:embed="rId5"/>
            <a:srcRect t="31558" r="46"/>
            <a:stretch/>
          </p:blipFill>
          <p:spPr bwMode="auto">
            <a:xfrm>
              <a:off x="6141326" y="1188939"/>
              <a:ext cx="5737281" cy="4586176"/>
            </a:xfrm>
            <a:prstGeom prst="rect">
              <a:avLst/>
            </a:prstGeom>
            <a:noFill/>
            <a:ln w="25400">
              <a:solidFill>
                <a:schemeClr val="bg1"/>
              </a:solidFill>
              <a:miter lim="800000"/>
              <a:headEnd/>
              <a:tailEnd/>
            </a:ln>
          </p:spPr>
        </p:pic>
        <p:sp>
          <p:nvSpPr>
            <p:cNvPr id="4" name="Rectangle 3"/>
            <p:cNvSpPr/>
            <p:nvPr/>
          </p:nvSpPr>
          <p:spPr>
            <a:xfrm>
              <a:off x="7365454" y="2558856"/>
              <a:ext cx="582595" cy="369332"/>
            </a:xfrm>
            <a:prstGeom prst="rect">
              <a:avLst/>
            </a:prstGeom>
          </p:spPr>
          <p:txBody>
            <a:bodyPr wrap="none">
              <a:spAutoFit/>
            </a:bodyPr>
            <a:lstStyle/>
            <a:p>
              <a:r>
                <a:rPr lang="cs-CZ" b="1" dirty="0" smtClean="0">
                  <a:solidFill>
                    <a:srgbClr val="000000"/>
                  </a:solidFill>
                </a:rPr>
                <a:t>SAN</a:t>
              </a:r>
              <a:endParaRPr lang="cs-CZ" b="1" dirty="0">
                <a:solidFill>
                  <a:srgbClr val="000000"/>
                </a:solidFill>
              </a:endParaRPr>
            </a:p>
          </p:txBody>
        </p:sp>
        <p:sp>
          <p:nvSpPr>
            <p:cNvPr id="15" name="Rectangle 14"/>
            <p:cNvSpPr/>
            <p:nvPr/>
          </p:nvSpPr>
          <p:spPr>
            <a:xfrm>
              <a:off x="7923976" y="3511454"/>
              <a:ext cx="600805" cy="369332"/>
            </a:xfrm>
            <a:prstGeom prst="rect">
              <a:avLst/>
            </a:prstGeom>
          </p:spPr>
          <p:txBody>
            <a:bodyPr wrap="none">
              <a:spAutoFit/>
            </a:bodyPr>
            <a:lstStyle/>
            <a:p>
              <a:r>
                <a:rPr lang="cs-CZ" b="1" dirty="0" smtClean="0">
                  <a:solidFill>
                    <a:srgbClr val="007600"/>
                  </a:solidFill>
                </a:rPr>
                <a:t>AVN</a:t>
              </a:r>
              <a:endParaRPr lang="cs-CZ" b="1" dirty="0">
                <a:solidFill>
                  <a:srgbClr val="007600"/>
                </a:solidFill>
              </a:endParaRPr>
            </a:p>
          </p:txBody>
        </p:sp>
        <p:sp>
          <p:nvSpPr>
            <p:cNvPr id="7" name="Oval 6"/>
            <p:cNvSpPr/>
            <p:nvPr/>
          </p:nvSpPr>
          <p:spPr>
            <a:xfrm>
              <a:off x="7462716" y="2916767"/>
              <a:ext cx="117067"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al 16"/>
            <p:cNvSpPr/>
            <p:nvPr/>
          </p:nvSpPr>
          <p:spPr>
            <a:xfrm>
              <a:off x="8190849" y="3357794"/>
              <a:ext cx="121301" cy="111423"/>
            </a:xfrm>
            <a:prstGeom prst="ellipse">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al 17"/>
            <p:cNvSpPr/>
            <p:nvPr/>
          </p:nvSpPr>
          <p:spPr>
            <a:xfrm>
              <a:off x="3276600" y="1936750"/>
              <a:ext cx="1736796" cy="217805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2">
                    <a:lumMod val="60000"/>
                    <a:lumOff val="40000"/>
                  </a:schemeClr>
                </a:solidFill>
              </a:endParaRPr>
            </a:p>
          </p:txBody>
        </p:sp>
        <p:sp>
          <p:nvSpPr>
            <p:cNvPr id="19" name="Oval 18"/>
            <p:cNvSpPr/>
            <p:nvPr/>
          </p:nvSpPr>
          <p:spPr>
            <a:xfrm>
              <a:off x="879923" y="2445738"/>
              <a:ext cx="1076879" cy="1157957"/>
            </a:xfrm>
            <a:prstGeom prst="ellipse">
              <a:avLst/>
            </a:prstGeom>
            <a:noFill/>
            <a:ln w="63500">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600"/>
                </a:solidFill>
              </a:endParaRPr>
            </a:p>
          </p:txBody>
        </p:sp>
        <p:sp>
          <p:nvSpPr>
            <p:cNvPr id="20" name="Oval 19"/>
            <p:cNvSpPr/>
            <p:nvPr/>
          </p:nvSpPr>
          <p:spPr>
            <a:xfrm>
              <a:off x="1909879" y="3978668"/>
              <a:ext cx="2074432" cy="1345703"/>
            </a:xfrm>
            <a:prstGeom prst="ellipse">
              <a:avLst/>
            </a:prstGeom>
            <a:noFill/>
            <a:ln w="63500">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600"/>
                </a:solidFill>
              </a:endParaRPr>
            </a:p>
          </p:txBody>
        </p:sp>
        <p:sp>
          <p:nvSpPr>
            <p:cNvPr id="9" name="Right Arrow 8"/>
            <p:cNvSpPr/>
            <p:nvPr/>
          </p:nvSpPr>
          <p:spPr>
            <a:xfrm rot="347606" flipV="1">
              <a:off x="5047207" y="2617931"/>
              <a:ext cx="2326727" cy="161386"/>
            </a:xfrm>
            <a:prstGeom prst="righ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Right Arrow 21"/>
            <p:cNvSpPr/>
            <p:nvPr/>
          </p:nvSpPr>
          <p:spPr>
            <a:xfrm rot="831390">
              <a:off x="4995601" y="2932336"/>
              <a:ext cx="2983870" cy="153612"/>
            </a:xfrm>
            <a:prstGeom prst="rightArrow">
              <a:avLst/>
            </a:prstGeom>
            <a:solidFill>
              <a:schemeClr val="tx1"/>
            </a:solidFill>
            <a:ln w="28575">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Right Arrow 22"/>
            <p:cNvSpPr/>
            <p:nvPr/>
          </p:nvSpPr>
          <p:spPr>
            <a:xfrm rot="20715995">
              <a:off x="4057866" y="3998307"/>
              <a:ext cx="4077100" cy="126158"/>
            </a:xfrm>
            <a:prstGeom prst="rightArrow">
              <a:avLst/>
            </a:prstGeom>
            <a:solidFill>
              <a:srgbClr val="007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Right Arrow 23"/>
            <p:cNvSpPr/>
            <p:nvPr/>
          </p:nvSpPr>
          <p:spPr>
            <a:xfrm rot="267607" flipV="1">
              <a:off x="2020999" y="3231819"/>
              <a:ext cx="6067633" cy="116656"/>
            </a:xfrm>
            <a:prstGeom prst="rightArrow">
              <a:avLst/>
            </a:prstGeom>
            <a:solidFill>
              <a:srgbClr val="007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Rectangle 24"/>
            <p:cNvSpPr/>
            <p:nvPr/>
          </p:nvSpPr>
          <p:spPr>
            <a:xfrm>
              <a:off x="4515006" y="1674049"/>
              <a:ext cx="1059994" cy="461665"/>
            </a:xfrm>
            <a:prstGeom prst="rect">
              <a:avLst/>
            </a:prstGeom>
          </p:spPr>
          <p:txBody>
            <a:bodyPr wrap="square">
              <a:spAutoFit/>
            </a:bodyPr>
            <a:lstStyle/>
            <a:p>
              <a:r>
                <a:rPr lang="cs-CZ" sz="2400" b="1" dirty="0" smtClean="0">
                  <a:solidFill>
                    <a:srgbClr val="000000"/>
                  </a:solidFill>
                </a:rPr>
                <a:t>ARGP</a:t>
              </a:r>
              <a:endParaRPr lang="cs-CZ" sz="2400" b="1" dirty="0">
                <a:solidFill>
                  <a:srgbClr val="000000"/>
                </a:solidFill>
              </a:endParaRPr>
            </a:p>
          </p:txBody>
        </p:sp>
        <p:sp>
          <p:nvSpPr>
            <p:cNvPr id="51" name="Rectangle 50"/>
            <p:cNvSpPr/>
            <p:nvPr/>
          </p:nvSpPr>
          <p:spPr>
            <a:xfrm>
              <a:off x="1556707" y="2068253"/>
              <a:ext cx="1059994" cy="461665"/>
            </a:xfrm>
            <a:prstGeom prst="rect">
              <a:avLst/>
            </a:prstGeom>
          </p:spPr>
          <p:txBody>
            <a:bodyPr wrap="square">
              <a:spAutoFit/>
            </a:bodyPr>
            <a:lstStyle/>
            <a:p>
              <a:r>
                <a:rPr lang="cs-CZ" sz="2400" b="1" dirty="0" smtClean="0">
                  <a:solidFill>
                    <a:srgbClr val="007600"/>
                  </a:solidFill>
                </a:rPr>
                <a:t>SLGP</a:t>
              </a:r>
              <a:endParaRPr lang="cs-CZ" sz="2400" b="1" dirty="0">
                <a:solidFill>
                  <a:srgbClr val="007600"/>
                </a:solidFill>
              </a:endParaRPr>
            </a:p>
          </p:txBody>
        </p:sp>
        <p:sp>
          <p:nvSpPr>
            <p:cNvPr id="52" name="Rectangle 51"/>
            <p:cNvSpPr/>
            <p:nvPr/>
          </p:nvSpPr>
          <p:spPr>
            <a:xfrm>
              <a:off x="3010207" y="5279893"/>
              <a:ext cx="1141141" cy="461665"/>
            </a:xfrm>
            <a:prstGeom prst="rect">
              <a:avLst/>
            </a:prstGeom>
          </p:spPr>
          <p:txBody>
            <a:bodyPr wrap="square">
              <a:spAutoFit/>
            </a:bodyPr>
            <a:lstStyle/>
            <a:p>
              <a:r>
                <a:rPr lang="cs-CZ" sz="2400" b="1" dirty="0" smtClean="0">
                  <a:solidFill>
                    <a:srgbClr val="007600"/>
                  </a:solidFill>
                </a:rPr>
                <a:t>PMLGP</a:t>
              </a:r>
              <a:endParaRPr lang="cs-CZ" sz="2400" b="1" dirty="0">
                <a:solidFill>
                  <a:srgbClr val="007600"/>
                </a:solidFill>
              </a:endParaRPr>
            </a:p>
          </p:txBody>
        </p:sp>
      </p:grpSp>
    </p:spTree>
    <p:extLst>
      <p:ext uri="{BB962C8B-B14F-4D97-AF65-F5344CB8AC3E}">
        <p14:creationId xmlns:p14="http://schemas.microsoft.com/office/powerpoint/2010/main" val="332806992"/>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738" y="0"/>
            <a:ext cx="12192000" cy="6881356"/>
            <a:chOff x="0" y="-23356"/>
            <a:chExt cx="12192000" cy="6881356"/>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5013397" y="-23356"/>
              <a:ext cx="2124749" cy="584775"/>
            </a:xfrm>
            <a:prstGeom prst="rect">
              <a:avLst/>
            </a:prstGeom>
          </p:spPr>
          <p:txBody>
            <a:bodyPr wrap="none">
              <a:spAutoFit/>
            </a:bodyPr>
            <a:lstStyle/>
            <a:p>
              <a:pPr algn="ctr"/>
              <a:r>
                <a:rPr lang="cs-CZ" altLang="en-US" sz="3200" dirty="0">
                  <a:solidFill>
                    <a:srgbClr val="0066CC"/>
                  </a:solidFill>
                </a:rPr>
                <a:t>Ka</a:t>
              </a:r>
              <a:r>
                <a:rPr lang="en-US" altLang="en-US" sz="3200" dirty="0">
                  <a:solidFill>
                    <a:srgbClr val="0066CC"/>
                  </a:solidFill>
                </a:rPr>
                <a:t>z</a:t>
              </a:r>
              <a:r>
                <a:rPr lang="cs-CZ" altLang="en-US" sz="3200" dirty="0">
                  <a:solidFill>
                    <a:srgbClr val="0066CC"/>
                  </a:solidFill>
                </a:rPr>
                <a:t>uistika 3</a:t>
              </a:r>
            </a:p>
          </p:txBody>
        </p:sp>
        <p:sp>
          <p:nvSpPr>
            <p:cNvPr id="3" name="Rectangle 2"/>
            <p:cNvSpPr/>
            <p:nvPr/>
          </p:nvSpPr>
          <p:spPr>
            <a:xfrm>
              <a:off x="256673" y="895766"/>
              <a:ext cx="11638196" cy="4801314"/>
            </a:xfrm>
            <a:prstGeom prst="rect">
              <a:avLst/>
            </a:prstGeom>
          </p:spPr>
          <p:txBody>
            <a:bodyPr wrap="square">
              <a:spAutoFit/>
            </a:bodyPr>
            <a:lstStyle/>
            <a:p>
              <a:pPr marL="60325"/>
              <a:r>
                <a:rPr lang="cs-CZ" dirty="0"/>
                <a:t/>
              </a:r>
              <a:br>
                <a:rPr lang="cs-CZ" dirty="0"/>
              </a:b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a:p>
              <a:pPr marL="284163" indent="-223838">
                <a:buFont typeface="Wingdings" pitchFamily="2" charset="2"/>
                <a:buChar char="Ø"/>
              </a:pPr>
              <a:endParaRPr lang="cs-CZ" dirty="0" smtClean="0"/>
            </a:p>
            <a:p>
              <a:pPr marL="284163" indent="-223838">
                <a:buFont typeface="Wingdings" pitchFamily="2" charset="2"/>
                <a:buChar char="Ø"/>
              </a:pPr>
              <a:endParaRPr lang="cs-CZ"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776" t="28346" b="31165"/>
            <a:stretch/>
          </p:blipFill>
          <p:spPr>
            <a:xfrm>
              <a:off x="247048" y="1051768"/>
              <a:ext cx="5159650" cy="4723347"/>
            </a:xfrm>
            <a:prstGeom prst="rect">
              <a:avLst/>
            </a:prstGeom>
          </p:spPr>
        </p:pic>
        <p:pic>
          <p:nvPicPr>
            <p:cNvPr id="12" name="Picture 5" descr="Untitled12"/>
            <p:cNvPicPr>
              <a:picLocks noChangeAspect="1" noChangeArrowheads="1"/>
            </p:cNvPicPr>
            <p:nvPr/>
          </p:nvPicPr>
          <p:blipFill rotWithShape="1">
            <a:blip r:embed="rId5"/>
            <a:srcRect t="31558" r="46"/>
            <a:stretch/>
          </p:blipFill>
          <p:spPr bwMode="auto">
            <a:xfrm>
              <a:off x="6141326" y="1188939"/>
              <a:ext cx="5737281" cy="4586176"/>
            </a:xfrm>
            <a:prstGeom prst="rect">
              <a:avLst/>
            </a:prstGeom>
            <a:noFill/>
            <a:ln w="25400">
              <a:solidFill>
                <a:schemeClr val="bg1"/>
              </a:solidFill>
              <a:miter lim="800000"/>
              <a:headEnd/>
              <a:tailEnd/>
            </a:ln>
          </p:spPr>
        </p:pic>
        <p:sp>
          <p:nvSpPr>
            <p:cNvPr id="4" name="Rectangle 3"/>
            <p:cNvSpPr/>
            <p:nvPr/>
          </p:nvSpPr>
          <p:spPr>
            <a:xfrm>
              <a:off x="7365454" y="2558856"/>
              <a:ext cx="582595" cy="369332"/>
            </a:xfrm>
            <a:prstGeom prst="rect">
              <a:avLst/>
            </a:prstGeom>
          </p:spPr>
          <p:txBody>
            <a:bodyPr wrap="none">
              <a:spAutoFit/>
            </a:bodyPr>
            <a:lstStyle/>
            <a:p>
              <a:r>
                <a:rPr lang="cs-CZ" b="1" dirty="0" smtClean="0">
                  <a:solidFill>
                    <a:srgbClr val="000000"/>
                  </a:solidFill>
                </a:rPr>
                <a:t>SAN</a:t>
              </a:r>
              <a:endParaRPr lang="cs-CZ" b="1" dirty="0">
                <a:solidFill>
                  <a:srgbClr val="000000"/>
                </a:solidFill>
              </a:endParaRPr>
            </a:p>
          </p:txBody>
        </p:sp>
        <p:sp>
          <p:nvSpPr>
            <p:cNvPr id="15" name="Rectangle 14"/>
            <p:cNvSpPr/>
            <p:nvPr/>
          </p:nvSpPr>
          <p:spPr>
            <a:xfrm>
              <a:off x="7923976" y="3511454"/>
              <a:ext cx="600805" cy="369332"/>
            </a:xfrm>
            <a:prstGeom prst="rect">
              <a:avLst/>
            </a:prstGeom>
          </p:spPr>
          <p:txBody>
            <a:bodyPr wrap="none">
              <a:spAutoFit/>
            </a:bodyPr>
            <a:lstStyle/>
            <a:p>
              <a:r>
                <a:rPr lang="cs-CZ" b="1" dirty="0" smtClean="0">
                  <a:solidFill>
                    <a:srgbClr val="007600"/>
                  </a:solidFill>
                </a:rPr>
                <a:t>AVN</a:t>
              </a:r>
              <a:endParaRPr lang="cs-CZ" b="1" dirty="0">
                <a:solidFill>
                  <a:srgbClr val="007600"/>
                </a:solidFill>
              </a:endParaRPr>
            </a:p>
          </p:txBody>
        </p:sp>
        <p:sp>
          <p:nvSpPr>
            <p:cNvPr id="7" name="Oval 6"/>
            <p:cNvSpPr/>
            <p:nvPr/>
          </p:nvSpPr>
          <p:spPr>
            <a:xfrm>
              <a:off x="7462716" y="2916767"/>
              <a:ext cx="117067"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al 16"/>
            <p:cNvSpPr/>
            <p:nvPr/>
          </p:nvSpPr>
          <p:spPr>
            <a:xfrm>
              <a:off x="8190849" y="3357794"/>
              <a:ext cx="121301" cy="111423"/>
            </a:xfrm>
            <a:prstGeom prst="ellipse">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al 17"/>
            <p:cNvSpPr/>
            <p:nvPr/>
          </p:nvSpPr>
          <p:spPr>
            <a:xfrm>
              <a:off x="3276600" y="1936750"/>
              <a:ext cx="1736796" cy="217805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2">
                    <a:lumMod val="60000"/>
                    <a:lumOff val="40000"/>
                  </a:schemeClr>
                </a:solidFill>
              </a:endParaRPr>
            </a:p>
          </p:txBody>
        </p:sp>
        <p:sp>
          <p:nvSpPr>
            <p:cNvPr id="19" name="Oval 18"/>
            <p:cNvSpPr/>
            <p:nvPr/>
          </p:nvSpPr>
          <p:spPr>
            <a:xfrm>
              <a:off x="879923" y="2445738"/>
              <a:ext cx="1076879" cy="1157957"/>
            </a:xfrm>
            <a:prstGeom prst="ellipse">
              <a:avLst/>
            </a:prstGeom>
            <a:noFill/>
            <a:ln w="63500">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600"/>
                </a:solidFill>
              </a:endParaRPr>
            </a:p>
          </p:txBody>
        </p:sp>
        <p:sp>
          <p:nvSpPr>
            <p:cNvPr id="20" name="Oval 19"/>
            <p:cNvSpPr/>
            <p:nvPr/>
          </p:nvSpPr>
          <p:spPr>
            <a:xfrm>
              <a:off x="1909879" y="3978668"/>
              <a:ext cx="2074432" cy="1345703"/>
            </a:xfrm>
            <a:prstGeom prst="ellipse">
              <a:avLst/>
            </a:prstGeom>
            <a:noFill/>
            <a:ln w="63500">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600"/>
                </a:solidFill>
              </a:endParaRPr>
            </a:p>
          </p:txBody>
        </p:sp>
        <p:sp>
          <p:nvSpPr>
            <p:cNvPr id="9" name="Right Arrow 8"/>
            <p:cNvSpPr/>
            <p:nvPr/>
          </p:nvSpPr>
          <p:spPr>
            <a:xfrm rot="347606" flipV="1">
              <a:off x="5047207" y="2617931"/>
              <a:ext cx="2326727" cy="161386"/>
            </a:xfrm>
            <a:prstGeom prst="righ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Rectangle 24"/>
            <p:cNvSpPr/>
            <p:nvPr/>
          </p:nvSpPr>
          <p:spPr>
            <a:xfrm>
              <a:off x="4515006" y="1674049"/>
              <a:ext cx="1059994" cy="461665"/>
            </a:xfrm>
            <a:prstGeom prst="rect">
              <a:avLst/>
            </a:prstGeom>
          </p:spPr>
          <p:txBody>
            <a:bodyPr wrap="square">
              <a:spAutoFit/>
            </a:bodyPr>
            <a:lstStyle/>
            <a:p>
              <a:r>
                <a:rPr lang="cs-CZ" sz="2400" b="1" dirty="0" smtClean="0">
                  <a:solidFill>
                    <a:srgbClr val="000000"/>
                  </a:solidFill>
                </a:rPr>
                <a:t>ARGP</a:t>
              </a:r>
              <a:endParaRPr lang="cs-CZ" sz="2400" b="1" dirty="0">
                <a:solidFill>
                  <a:srgbClr val="000000"/>
                </a:solidFill>
              </a:endParaRPr>
            </a:p>
          </p:txBody>
        </p:sp>
        <p:sp>
          <p:nvSpPr>
            <p:cNvPr id="51" name="Rectangle 50"/>
            <p:cNvSpPr/>
            <p:nvPr/>
          </p:nvSpPr>
          <p:spPr>
            <a:xfrm>
              <a:off x="1556707" y="2068253"/>
              <a:ext cx="1059994" cy="461665"/>
            </a:xfrm>
            <a:prstGeom prst="rect">
              <a:avLst/>
            </a:prstGeom>
          </p:spPr>
          <p:txBody>
            <a:bodyPr wrap="square">
              <a:spAutoFit/>
            </a:bodyPr>
            <a:lstStyle/>
            <a:p>
              <a:r>
                <a:rPr lang="cs-CZ" sz="2400" b="1" dirty="0" smtClean="0">
                  <a:solidFill>
                    <a:srgbClr val="007600"/>
                  </a:solidFill>
                </a:rPr>
                <a:t>SLGP</a:t>
              </a:r>
              <a:endParaRPr lang="cs-CZ" sz="2400" b="1" dirty="0">
                <a:solidFill>
                  <a:srgbClr val="007600"/>
                </a:solidFill>
              </a:endParaRPr>
            </a:p>
          </p:txBody>
        </p:sp>
        <p:sp>
          <p:nvSpPr>
            <p:cNvPr id="52" name="Rectangle 51"/>
            <p:cNvSpPr/>
            <p:nvPr/>
          </p:nvSpPr>
          <p:spPr>
            <a:xfrm>
              <a:off x="3010207" y="5279893"/>
              <a:ext cx="1141141" cy="461665"/>
            </a:xfrm>
            <a:prstGeom prst="rect">
              <a:avLst/>
            </a:prstGeom>
          </p:spPr>
          <p:txBody>
            <a:bodyPr wrap="square">
              <a:spAutoFit/>
            </a:bodyPr>
            <a:lstStyle/>
            <a:p>
              <a:r>
                <a:rPr lang="cs-CZ" sz="2400" b="1" dirty="0" smtClean="0">
                  <a:solidFill>
                    <a:srgbClr val="007600"/>
                  </a:solidFill>
                </a:rPr>
                <a:t>PMLGP</a:t>
              </a:r>
              <a:endParaRPr lang="cs-CZ" sz="2400" b="1" dirty="0">
                <a:solidFill>
                  <a:srgbClr val="007600"/>
                </a:solidFill>
              </a:endParaRPr>
            </a:p>
          </p:txBody>
        </p:sp>
      </p:grpSp>
      <p:grpSp>
        <p:nvGrpSpPr>
          <p:cNvPr id="10" name="Group 9"/>
          <p:cNvGrpSpPr/>
          <p:nvPr/>
        </p:nvGrpSpPr>
        <p:grpSpPr>
          <a:xfrm>
            <a:off x="2176429" y="2656497"/>
            <a:ext cx="5149287" cy="733002"/>
            <a:chOff x="1977864" y="2321282"/>
            <a:chExt cx="5348162" cy="362777"/>
          </a:xfrm>
          <a:solidFill>
            <a:srgbClr val="FF0000"/>
          </a:solidFill>
        </p:grpSpPr>
        <p:sp>
          <p:nvSpPr>
            <p:cNvPr id="27" name="Right Arrow 26"/>
            <p:cNvSpPr/>
            <p:nvPr/>
          </p:nvSpPr>
          <p:spPr>
            <a:xfrm flipV="1">
              <a:off x="1977864" y="2469857"/>
              <a:ext cx="5348162" cy="59821"/>
            </a:xfrm>
            <a:prstGeom prst="rightArrow">
              <a:avLst/>
            </a:prstGeom>
            <a:grpFill/>
            <a:ln w="0" cmpd="sng">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29" name="Multiply 28"/>
            <p:cNvSpPr/>
            <p:nvPr/>
          </p:nvSpPr>
          <p:spPr>
            <a:xfrm>
              <a:off x="5133460" y="2321282"/>
              <a:ext cx="442777" cy="362777"/>
            </a:xfrm>
            <a:prstGeom prst="mathMultiply">
              <a:avLst/>
            </a:prstGeom>
            <a:grpFill/>
            <a:ln w="6350" cmpd="thickThin">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grpSp>
        <p:nvGrpSpPr>
          <p:cNvPr id="21" name="Group 20"/>
          <p:cNvGrpSpPr/>
          <p:nvPr/>
        </p:nvGrpSpPr>
        <p:grpSpPr>
          <a:xfrm>
            <a:off x="3929098" y="3319779"/>
            <a:ext cx="3557599" cy="694516"/>
            <a:chOff x="3929098" y="3319779"/>
            <a:chExt cx="3557599" cy="694516"/>
          </a:xfrm>
        </p:grpSpPr>
        <p:sp>
          <p:nvSpPr>
            <p:cNvPr id="33" name="Right Arrow 32"/>
            <p:cNvSpPr/>
            <p:nvPr/>
          </p:nvSpPr>
          <p:spPr>
            <a:xfrm rot="20065612" flipV="1">
              <a:off x="3929098" y="3780514"/>
              <a:ext cx="3557599" cy="189168"/>
            </a:xfrm>
            <a:prstGeom prst="rightArrow">
              <a:avLst>
                <a:gd name="adj1" fmla="val 25232"/>
                <a:gd name="adj2" fmla="val 50000"/>
              </a:avLst>
            </a:prstGeom>
            <a:solidFill>
              <a:srgbClr val="FF0000"/>
            </a:solid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Multiply 35"/>
            <p:cNvSpPr/>
            <p:nvPr/>
          </p:nvSpPr>
          <p:spPr>
            <a:xfrm>
              <a:off x="5860326" y="3319779"/>
              <a:ext cx="450000" cy="694516"/>
            </a:xfrm>
            <a:prstGeom prst="mathMultiply">
              <a:avLst/>
            </a:prstGeom>
            <a:solidFill>
              <a:srgbClr val="FF0000"/>
            </a:solidFill>
            <a:ln w="0" cmpd="sng">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spTree>
    <p:extLst>
      <p:ext uri="{BB962C8B-B14F-4D97-AF65-F5344CB8AC3E}">
        <p14:creationId xmlns:p14="http://schemas.microsoft.com/office/powerpoint/2010/main" val="3715201879"/>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id="{00B424BD-DABA-4AFF-A9B3-135B4B3A7D08}"/>
              </a:ext>
            </a:extLst>
          </p:cNvPr>
          <p:cNvSpPr>
            <a:spLocks noChangeArrowheads="1"/>
          </p:cNvSpPr>
          <p:nvPr/>
        </p:nvSpPr>
        <p:spPr bwMode="auto">
          <a:xfrm>
            <a:off x="2054416" y="478565"/>
            <a:ext cx="8083168" cy="1732636"/>
          </a:xfrm>
          <a:prstGeom prst="rect">
            <a:avLst/>
          </a:prstGeom>
          <a:noFill/>
          <a:ln w="9525">
            <a:noFill/>
            <a:miter lim="800000"/>
            <a:headEnd/>
            <a:tailEnd/>
          </a:ln>
        </p:spPr>
        <p:txBody>
          <a:bodyPr/>
          <a:lstStyle/>
          <a:p>
            <a:pPr algn="ctr"/>
            <a:r>
              <a:rPr lang="cs-CZ" altLang="en-US" sz="4400" dirty="0" smtClean="0">
                <a:solidFill>
                  <a:srgbClr val="0070C0"/>
                </a:solidFill>
              </a:rPr>
              <a:t>Děkuji za pozornost!</a:t>
            </a:r>
            <a:r>
              <a:rPr lang="cs-CZ" altLang="en-US" sz="6000" dirty="0" smtClean="0">
                <a:solidFill>
                  <a:srgbClr val="0070C0"/>
                </a:solidFill>
              </a:rPr>
              <a:t> </a:t>
            </a:r>
            <a:endParaRPr lang="cs-CZ" altLang="en-US" sz="6000" dirty="0">
              <a:solidFill>
                <a:srgbClr val="0070C0"/>
              </a:solidFill>
            </a:endParaRPr>
          </a:p>
        </p:txBody>
      </p:sp>
      <p:grpSp>
        <p:nvGrpSpPr>
          <p:cNvPr id="13" name="Skupina 12">
            <a:extLst>
              <a:ext uri="{FF2B5EF4-FFF2-40B4-BE49-F238E27FC236}">
                <a16:creationId xmlns:a16="http://schemas.microsoft.com/office/drawing/2014/main" id="{626BF99D-80E1-4687-BDEF-329166B798AF}"/>
              </a:ext>
            </a:extLst>
          </p:cNvPr>
          <p:cNvGrpSpPr/>
          <p:nvPr/>
        </p:nvGrpSpPr>
        <p:grpSpPr>
          <a:xfrm>
            <a:off x="0" y="6324600"/>
            <a:ext cx="12192000" cy="533400"/>
            <a:chOff x="0" y="6324600"/>
            <a:chExt cx="12192000" cy="533400"/>
          </a:xfrm>
        </p:grpSpPr>
        <p:sp>
          <p:nvSpPr>
            <p:cNvPr id="15" name="Obdélník 14">
              <a:extLst>
                <a:ext uri="{FF2B5EF4-FFF2-40B4-BE49-F238E27FC236}">
                  <a16:creationId xmlns:a16="http://schemas.microsoft.com/office/drawing/2014/main" id="{A19F4090-C9C0-4AAA-A0BC-E5A7756FE0E8}"/>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Obrázek 15" descr="Výřez obrazovky">
              <a:extLst>
                <a:ext uri="{FF2B5EF4-FFF2-40B4-BE49-F238E27FC236}">
                  <a16:creationId xmlns:a16="http://schemas.microsoft.com/office/drawing/2014/main" id="{680BEC68-8F31-4309-86DE-80FB09E45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6" name="Line 3">
            <a:extLst>
              <a:ext uri="{FF2B5EF4-FFF2-40B4-BE49-F238E27FC236}">
                <a16:creationId xmlns:a16="http://schemas.microsoft.com/office/drawing/2014/main" id="{61FD4469-CED4-454A-91D5-32C2015513BB}"/>
              </a:ext>
            </a:extLst>
          </p:cNvPr>
          <p:cNvSpPr>
            <a:spLocks noChangeShapeType="1"/>
          </p:cNvSpPr>
          <p:nvPr/>
        </p:nvSpPr>
        <p:spPr bwMode="auto">
          <a:xfrm>
            <a:off x="276902" y="1698974"/>
            <a:ext cx="11638196" cy="34925"/>
          </a:xfrm>
          <a:prstGeom prst="line">
            <a:avLst/>
          </a:prstGeom>
          <a:noFill/>
          <a:ln w="76200" cmpd="tri">
            <a:solidFill>
              <a:srgbClr val="0066CC"/>
            </a:solidFill>
            <a:round/>
            <a:headEnd/>
            <a:tailEnd/>
          </a:ln>
        </p:spPr>
        <p:txBody>
          <a:bodyPr wrap="none" anchor="ctr"/>
          <a:lstStyle/>
          <a:p>
            <a:endParaRPr lang="cs-CZ"/>
          </a:p>
        </p:txBody>
      </p:sp>
      <p:sp>
        <p:nvSpPr>
          <p:cNvPr id="7" name="Line 3">
            <a:extLst>
              <a:ext uri="{FF2B5EF4-FFF2-40B4-BE49-F238E27FC236}">
                <a16:creationId xmlns:a16="http://schemas.microsoft.com/office/drawing/2014/main" id="{61FD4469-CED4-454A-91D5-32C2015513BB}"/>
              </a:ext>
            </a:extLst>
          </p:cNvPr>
          <p:cNvSpPr>
            <a:spLocks noChangeShapeType="1"/>
          </p:cNvSpPr>
          <p:nvPr/>
        </p:nvSpPr>
        <p:spPr bwMode="auto">
          <a:xfrm>
            <a:off x="276902" y="431932"/>
            <a:ext cx="11638196" cy="34925"/>
          </a:xfrm>
          <a:prstGeom prst="line">
            <a:avLst/>
          </a:prstGeom>
          <a:noFill/>
          <a:ln w="76200" cmpd="tri">
            <a:solidFill>
              <a:srgbClr val="0066CC"/>
            </a:solidFill>
            <a:round/>
            <a:headEnd/>
            <a:tailEnd/>
          </a:ln>
        </p:spPr>
        <p:txBody>
          <a:bodyPr wrap="none" anchor="ctr"/>
          <a:lstStyle/>
          <a:p>
            <a:endParaRPr lang="cs-CZ"/>
          </a:p>
        </p:txBody>
      </p:sp>
      <p:sp>
        <p:nvSpPr>
          <p:cNvPr id="3" name="Rectangle 2"/>
          <p:cNvSpPr/>
          <p:nvPr/>
        </p:nvSpPr>
        <p:spPr>
          <a:xfrm>
            <a:off x="4954776" y="6068402"/>
            <a:ext cx="2652524" cy="923330"/>
          </a:xfrm>
          <a:prstGeom prst="rect">
            <a:avLst/>
          </a:prstGeom>
        </p:spPr>
        <p:txBody>
          <a:bodyPr wrap="square">
            <a:spAutoFit/>
          </a:bodyPr>
          <a:lstStyle/>
          <a:p>
            <a:pPr algn="ctr"/>
            <a:r>
              <a:rPr lang="cs-CZ" dirty="0" smtClean="0">
                <a:solidFill>
                  <a:srgbClr val="0070C0"/>
                </a:solidFill>
                <a:hlinkClick r:id="rId4"/>
              </a:rPr>
              <a:t>h.jansova@seznam.cz</a:t>
            </a:r>
            <a:endParaRPr lang="cs-CZ" dirty="0" smtClean="0"/>
          </a:p>
          <a:p>
            <a:pPr algn="ctr"/>
            <a:r>
              <a:rPr lang="cs-CZ" dirty="0" smtClean="0">
                <a:solidFill>
                  <a:srgbClr val="0070C0"/>
                </a:solidFill>
                <a:hlinkClick r:id="rId5"/>
              </a:rPr>
              <a:t>hejs@ikem.cz</a:t>
            </a:r>
            <a:endParaRPr lang="cs-CZ" dirty="0" smtClean="0">
              <a:solidFill>
                <a:srgbClr val="0070C0"/>
              </a:solidFill>
            </a:endParaRPr>
          </a:p>
          <a:p>
            <a:pPr algn="ctr"/>
            <a:endParaRPr lang="cs-CZ" dirty="0" smtClean="0">
              <a:solidFill>
                <a:srgbClr val="0070C0"/>
              </a:solidFill>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493"/>
          <a:stretch/>
        </p:blipFill>
        <p:spPr>
          <a:xfrm>
            <a:off x="5925624" y="1776706"/>
            <a:ext cx="6233145" cy="4217384"/>
          </a:xfrm>
          <a:prstGeom prst="rect">
            <a:avLst/>
          </a:prstGeom>
        </p:spPr>
      </p:pic>
      <p:sp>
        <p:nvSpPr>
          <p:cNvPr id="5" name="Rectangle 4"/>
          <p:cNvSpPr/>
          <p:nvPr/>
        </p:nvSpPr>
        <p:spPr>
          <a:xfrm>
            <a:off x="7964699" y="1941839"/>
            <a:ext cx="1871628" cy="523220"/>
          </a:xfrm>
          <a:prstGeom prst="rect">
            <a:avLst/>
          </a:prstGeom>
          <a:ln w="25400">
            <a:solidFill>
              <a:schemeClr val="accent1"/>
            </a:solidFill>
          </a:ln>
        </p:spPr>
        <p:txBody>
          <a:bodyPr wrap="square">
            <a:spAutoFit/>
          </a:bodyPr>
          <a:lstStyle/>
          <a:p>
            <a:r>
              <a:rPr lang="cs-CZ" sz="2800" b="1" dirty="0" smtClean="0">
                <a:solidFill>
                  <a:srgbClr val="0070C0"/>
                </a:solidFill>
              </a:rPr>
              <a:t>IKEM  202?</a:t>
            </a:r>
            <a:endParaRPr lang="cs-CZ" sz="2800" b="1" dirty="0"/>
          </a:p>
        </p:txBody>
      </p:sp>
      <p:pic>
        <p:nvPicPr>
          <p:cNvPr id="8" name="Picture 7"/>
          <p:cNvPicPr>
            <a:picLocks noChangeAspect="1"/>
          </p:cNvPicPr>
          <p:nvPr/>
        </p:nvPicPr>
        <p:blipFill rotWithShape="1">
          <a:blip r:embed="rId7"/>
          <a:srcRect l="23989" t="-10062" r="26868" b="7668"/>
          <a:stretch/>
        </p:blipFill>
        <p:spPr>
          <a:xfrm>
            <a:off x="-6373" y="1330603"/>
            <a:ext cx="5865223" cy="4652186"/>
          </a:xfrm>
          <a:prstGeom prst="rect">
            <a:avLst/>
          </a:prstGeom>
        </p:spPr>
      </p:pic>
      <p:sp>
        <p:nvSpPr>
          <p:cNvPr id="14" name="Rectangle 13"/>
          <p:cNvSpPr/>
          <p:nvPr/>
        </p:nvSpPr>
        <p:spPr>
          <a:xfrm>
            <a:off x="2069352" y="1970880"/>
            <a:ext cx="1871628" cy="523220"/>
          </a:xfrm>
          <a:prstGeom prst="rect">
            <a:avLst/>
          </a:prstGeom>
          <a:ln w="25400">
            <a:solidFill>
              <a:schemeClr val="accent1"/>
            </a:solidFill>
          </a:ln>
        </p:spPr>
        <p:txBody>
          <a:bodyPr wrap="square">
            <a:spAutoFit/>
          </a:bodyPr>
          <a:lstStyle/>
          <a:p>
            <a:r>
              <a:rPr lang="cs-CZ" sz="2800" b="1" dirty="0" smtClean="0">
                <a:solidFill>
                  <a:srgbClr val="0070C0"/>
                </a:solidFill>
              </a:rPr>
              <a:t>IKEM  2021</a:t>
            </a:r>
            <a:endParaRPr lang="cs-CZ" sz="2800" b="1" dirty="0"/>
          </a:p>
        </p:txBody>
      </p:sp>
    </p:spTree>
    <p:extLst>
      <p:ext uri="{BB962C8B-B14F-4D97-AF65-F5344CB8AC3E}">
        <p14:creationId xmlns:p14="http://schemas.microsoft.com/office/powerpoint/2010/main" val="1099965191"/>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4633419" y="-8870"/>
            <a:ext cx="2925161" cy="523220"/>
          </a:xfrm>
          <a:prstGeom prst="rect">
            <a:avLst/>
          </a:prstGeom>
        </p:spPr>
        <p:txBody>
          <a:bodyPr wrap="none">
            <a:spAutoFit/>
          </a:bodyPr>
          <a:lstStyle/>
          <a:p>
            <a:pPr algn="ctr"/>
            <a:r>
              <a:rPr lang="en-US" altLang="en-US" sz="2800" dirty="0" err="1">
                <a:solidFill>
                  <a:srgbClr val="0066CC"/>
                </a:solidFill>
              </a:rPr>
              <a:t>Kardioneuroablace</a:t>
            </a:r>
            <a:endParaRPr lang="en-US" altLang="en-US" sz="2800" dirty="0">
              <a:solidFill>
                <a:srgbClr val="0066CC"/>
              </a:solidFill>
            </a:endParaRPr>
          </a:p>
        </p:txBody>
      </p:sp>
      <p:pic>
        <p:nvPicPr>
          <p:cNvPr id="9" name="Picture 5" descr="Untitled12"/>
          <p:cNvPicPr>
            <a:picLocks noChangeAspect="1" noChangeArrowheads="1"/>
          </p:cNvPicPr>
          <p:nvPr/>
        </p:nvPicPr>
        <p:blipFill>
          <a:blip r:embed="rId4"/>
          <a:srcRect/>
          <a:stretch>
            <a:fillRect/>
          </a:stretch>
        </p:blipFill>
        <p:spPr bwMode="auto">
          <a:xfrm>
            <a:off x="7488071" y="756718"/>
            <a:ext cx="4088782" cy="4773207"/>
          </a:xfrm>
          <a:prstGeom prst="rect">
            <a:avLst/>
          </a:prstGeom>
          <a:noFill/>
          <a:ln w="25400">
            <a:solidFill>
              <a:schemeClr val="accent1"/>
            </a:solidFill>
            <a:miter lim="800000"/>
            <a:headEnd/>
            <a:tailEnd/>
          </a:ln>
        </p:spPr>
      </p:pic>
      <p:pic>
        <p:nvPicPr>
          <p:cNvPr id="11" name="Picture 46" descr="Autonomic nervous system regulation of the heart"/>
          <p:cNvPicPr>
            <a:picLocks noChangeAspect="1" noChangeArrowheads="1"/>
          </p:cNvPicPr>
          <p:nvPr/>
        </p:nvPicPr>
        <p:blipFill>
          <a:blip r:embed="rId5"/>
          <a:srcRect/>
          <a:stretch>
            <a:fillRect/>
          </a:stretch>
        </p:blipFill>
        <p:spPr bwMode="auto">
          <a:xfrm>
            <a:off x="754792" y="753422"/>
            <a:ext cx="6428686" cy="3981828"/>
          </a:xfrm>
          <a:prstGeom prst="rect">
            <a:avLst/>
          </a:prstGeom>
          <a:noFill/>
          <a:ln w="19050">
            <a:solidFill>
              <a:srgbClr val="3366FF"/>
            </a:solidFill>
            <a:miter lim="800000"/>
            <a:headEnd/>
            <a:tailEnd/>
          </a:ln>
        </p:spPr>
      </p:pic>
      <p:pic>
        <p:nvPicPr>
          <p:cNvPr id="10" name="Picture 4" descr="epld-yang-2"/>
          <p:cNvPicPr>
            <a:picLocks noChangeAspect="1" noChangeArrowheads="1"/>
          </p:cNvPicPr>
          <p:nvPr/>
        </p:nvPicPr>
        <p:blipFill rotWithShape="1">
          <a:blip r:embed="rId6"/>
          <a:srcRect b="12634"/>
          <a:stretch/>
        </p:blipFill>
        <p:spPr bwMode="auto">
          <a:xfrm>
            <a:off x="1748517" y="3916489"/>
            <a:ext cx="3247947" cy="2687506"/>
          </a:xfrm>
          <a:prstGeom prst="rect">
            <a:avLst/>
          </a:prstGeom>
          <a:noFill/>
          <a:ln w="19050">
            <a:solidFill>
              <a:srgbClr val="5B9BD5"/>
            </a:solidFill>
            <a:miter lim="800000"/>
            <a:headEnd/>
            <a:tailEnd/>
          </a:ln>
        </p:spPr>
      </p:pic>
    </p:spTree>
    <p:extLst>
      <p:ext uri="{BB962C8B-B14F-4D97-AF65-F5344CB8AC3E}">
        <p14:creationId xmlns:p14="http://schemas.microsoft.com/office/powerpoint/2010/main" val="104859825"/>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19897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86625"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8004598" y="7422"/>
            <a:ext cx="2701702" cy="523220"/>
          </a:xfrm>
          <a:prstGeom prst="rect">
            <a:avLst/>
          </a:prstGeom>
        </p:spPr>
        <p:txBody>
          <a:bodyPr wrap="none">
            <a:spAutoFit/>
          </a:bodyPr>
          <a:lstStyle/>
          <a:p>
            <a:pPr algn="ctr"/>
            <a:r>
              <a:rPr lang="cs-CZ" altLang="en-US" sz="2800" dirty="0" smtClean="0">
                <a:solidFill>
                  <a:srgbClr val="0066CC"/>
                </a:solidFill>
              </a:rPr>
              <a:t>Vagová stimulace</a:t>
            </a:r>
            <a:endParaRPr lang="en-US" altLang="en-US" sz="2800" dirty="0">
              <a:solidFill>
                <a:srgbClr val="0066CC"/>
              </a:solidFill>
            </a:endParaRPr>
          </a:p>
        </p:txBody>
      </p:sp>
      <p:pic>
        <p:nvPicPr>
          <p:cNvPr id="8" name="Obrázek 1"/>
          <p:cNvPicPr>
            <a:picLocks noChangeAspect="1"/>
          </p:cNvPicPr>
          <p:nvPr/>
        </p:nvPicPr>
        <p:blipFill>
          <a:blip r:embed="rId4"/>
          <a:srcRect l="32967" r="29561"/>
          <a:stretch>
            <a:fillRect/>
          </a:stretch>
        </p:blipFill>
        <p:spPr bwMode="auto">
          <a:xfrm>
            <a:off x="21413" y="0"/>
            <a:ext cx="3598862" cy="6858000"/>
          </a:xfrm>
          <a:prstGeom prst="rect">
            <a:avLst/>
          </a:prstGeom>
          <a:noFill/>
          <a:ln w="9525">
            <a:noFill/>
            <a:miter lim="800000"/>
            <a:headEnd/>
            <a:tailEnd/>
          </a:ln>
        </p:spPr>
      </p:pic>
      <p:pic>
        <p:nvPicPr>
          <p:cNvPr id="9" name="Obrázek 2"/>
          <p:cNvPicPr preferRelativeResize="0">
            <a:picLocks/>
          </p:cNvPicPr>
          <p:nvPr/>
        </p:nvPicPr>
        <p:blipFill>
          <a:blip r:embed="rId5"/>
          <a:srcRect l="30386" r="30386"/>
          <a:stretch>
            <a:fillRect/>
          </a:stretch>
        </p:blipFill>
        <p:spPr bwMode="auto">
          <a:xfrm>
            <a:off x="3616440" y="0"/>
            <a:ext cx="3430588" cy="6858000"/>
          </a:xfrm>
          <a:prstGeom prst="rect">
            <a:avLst/>
          </a:prstGeom>
          <a:noFill/>
          <a:ln w="9525">
            <a:noFill/>
            <a:miter lim="800000"/>
            <a:headEnd/>
            <a:tailEnd/>
          </a:ln>
        </p:spPr>
      </p:pic>
      <p:pic>
        <p:nvPicPr>
          <p:cNvPr id="10" name="Picture 5"/>
          <p:cNvPicPr>
            <a:picLocks noChangeAspect="1" noChangeArrowheads="1"/>
          </p:cNvPicPr>
          <p:nvPr/>
        </p:nvPicPr>
        <p:blipFill>
          <a:blip r:embed="rId6"/>
          <a:srcRect/>
          <a:stretch>
            <a:fillRect/>
          </a:stretch>
        </p:blipFill>
        <p:spPr bwMode="auto">
          <a:xfrm>
            <a:off x="1316813" y="0"/>
            <a:ext cx="1944687" cy="2060575"/>
          </a:xfrm>
          <a:prstGeom prst="rect">
            <a:avLst/>
          </a:prstGeom>
          <a:noFill/>
          <a:ln w="9525">
            <a:noFill/>
            <a:miter lim="800000"/>
            <a:headEnd/>
            <a:tailEnd/>
          </a:ln>
        </p:spPr>
      </p:pic>
      <p:pic>
        <p:nvPicPr>
          <p:cNvPr id="11" name="Picture 6"/>
          <p:cNvPicPr>
            <a:picLocks noChangeAspect="1" noChangeArrowheads="1"/>
          </p:cNvPicPr>
          <p:nvPr/>
        </p:nvPicPr>
        <p:blipFill>
          <a:blip r:embed="rId7"/>
          <a:srcRect/>
          <a:stretch>
            <a:fillRect/>
          </a:stretch>
        </p:blipFill>
        <p:spPr bwMode="auto">
          <a:xfrm>
            <a:off x="4028990" y="0"/>
            <a:ext cx="1993900" cy="2060575"/>
          </a:xfrm>
          <a:prstGeom prst="rect">
            <a:avLst/>
          </a:prstGeom>
          <a:noFill/>
          <a:ln w="9525">
            <a:noFill/>
            <a:miter lim="800000"/>
            <a:headEnd/>
            <a:tailEnd/>
          </a:ln>
        </p:spPr>
      </p:pic>
      <p:sp>
        <p:nvSpPr>
          <p:cNvPr id="13" name="Text Box 7"/>
          <p:cNvSpPr txBox="1">
            <a:spLocks noChangeArrowheads="1"/>
          </p:cNvSpPr>
          <p:nvPr/>
        </p:nvSpPr>
        <p:spPr bwMode="auto">
          <a:xfrm>
            <a:off x="1671613" y="2492375"/>
            <a:ext cx="1728787" cy="457200"/>
          </a:xfrm>
          <a:prstGeom prst="rect">
            <a:avLst/>
          </a:prstGeom>
          <a:noFill/>
          <a:ln w="9525">
            <a:noFill/>
            <a:miter lim="800000"/>
            <a:headEnd/>
            <a:tailEnd/>
          </a:ln>
        </p:spPr>
        <p:txBody>
          <a:bodyPr>
            <a:spAutoFit/>
          </a:bodyPr>
          <a:lstStyle/>
          <a:p>
            <a:r>
              <a:rPr lang="cs-CZ" sz="2400" dirty="0">
                <a:solidFill>
                  <a:srgbClr val="FF0066"/>
                </a:solidFill>
              </a:rPr>
              <a:t>jug. l. dx.</a:t>
            </a:r>
          </a:p>
        </p:txBody>
      </p:sp>
      <p:sp>
        <p:nvSpPr>
          <p:cNvPr id="15" name="Text Box 8"/>
          <p:cNvSpPr txBox="1">
            <a:spLocks noChangeArrowheads="1"/>
          </p:cNvSpPr>
          <p:nvPr/>
        </p:nvSpPr>
        <p:spPr bwMode="auto">
          <a:xfrm>
            <a:off x="4073127" y="2540000"/>
            <a:ext cx="1727200" cy="457200"/>
          </a:xfrm>
          <a:prstGeom prst="rect">
            <a:avLst/>
          </a:prstGeom>
          <a:noFill/>
          <a:ln w="9525">
            <a:noFill/>
            <a:miter lim="800000"/>
            <a:headEnd/>
            <a:tailEnd/>
          </a:ln>
        </p:spPr>
        <p:txBody>
          <a:bodyPr>
            <a:spAutoFit/>
          </a:bodyPr>
          <a:lstStyle/>
          <a:p>
            <a:r>
              <a:rPr lang="cs-CZ" sz="2400" dirty="0">
                <a:solidFill>
                  <a:srgbClr val="FF0066"/>
                </a:solidFill>
              </a:rPr>
              <a:t>jug. l. sin.</a:t>
            </a:r>
          </a:p>
        </p:txBody>
      </p:sp>
      <p:sp>
        <p:nvSpPr>
          <p:cNvPr id="18" name="TextovéPole 2"/>
          <p:cNvSpPr txBox="1">
            <a:spLocks noChangeArrowheads="1"/>
          </p:cNvSpPr>
          <p:nvPr/>
        </p:nvSpPr>
        <p:spPr bwMode="auto">
          <a:xfrm>
            <a:off x="2795400" y="6029087"/>
            <a:ext cx="1584326" cy="803275"/>
          </a:xfrm>
          <a:prstGeom prst="rect">
            <a:avLst/>
          </a:prstGeom>
          <a:noFill/>
          <a:ln w="25400">
            <a:solidFill>
              <a:srgbClr val="00CCFF"/>
            </a:solidFill>
            <a:miter lim="800000"/>
            <a:headEnd/>
            <a:tailEnd/>
          </a:ln>
        </p:spPr>
        <p:txBody>
          <a:bodyPr wrap="square">
            <a:spAutoFit/>
          </a:bodyPr>
          <a:lstStyle/>
          <a:p>
            <a:pPr algn="ctr"/>
            <a:r>
              <a:rPr lang="cs-CZ" sz="1500" dirty="0">
                <a:solidFill>
                  <a:srgbClr val="0066CC"/>
                </a:solidFill>
              </a:rPr>
              <a:t>Metoda k ověření denervace parasympatiku</a:t>
            </a:r>
          </a:p>
        </p:txBody>
      </p:sp>
      <p:grpSp>
        <p:nvGrpSpPr>
          <p:cNvPr id="29" name="Skupina 19">
            <a:extLst>
              <a:ext uri="{FF2B5EF4-FFF2-40B4-BE49-F238E27FC236}">
                <a16:creationId xmlns:a16="http://schemas.microsoft.com/office/drawing/2014/main" id="{C17F50EC-5BDB-4467-B166-2C8C84EB4BE0}"/>
              </a:ext>
            </a:extLst>
          </p:cNvPr>
          <p:cNvGrpSpPr>
            <a:grpSpLocks noChangeAspect="1"/>
          </p:cNvGrpSpPr>
          <p:nvPr/>
        </p:nvGrpSpPr>
        <p:grpSpPr>
          <a:xfrm>
            <a:off x="7315855" y="3432811"/>
            <a:ext cx="4365044" cy="2664757"/>
            <a:chOff x="-2" y="764705"/>
            <a:chExt cx="8820474" cy="5308868"/>
          </a:xfrm>
        </p:grpSpPr>
        <p:pic>
          <p:nvPicPr>
            <p:cNvPr id="30" name="Obrázek 20">
              <a:extLst>
                <a:ext uri="{FF2B5EF4-FFF2-40B4-BE49-F238E27FC236}">
                  <a16:creationId xmlns:a16="http://schemas.microsoft.com/office/drawing/2014/main" id="{7A7459E0-32CB-4999-8168-D1A0A0853DC3}"/>
                </a:ext>
              </a:extLst>
            </p:cNvPr>
            <p:cNvPicPr>
              <a:picLocks noChangeAspect="1"/>
            </p:cNvPicPr>
            <p:nvPr/>
          </p:nvPicPr>
          <p:blipFill rotWithShape="1">
            <a:blip r:embed="rId8"/>
            <a:srcRect t="11151" r="1963" b="9050"/>
            <a:stretch/>
          </p:blipFill>
          <p:spPr>
            <a:xfrm>
              <a:off x="-2" y="764705"/>
              <a:ext cx="8820470" cy="5308868"/>
            </a:xfrm>
            <a:prstGeom prst="rect">
              <a:avLst/>
            </a:prstGeom>
          </p:spPr>
        </p:pic>
        <p:cxnSp>
          <p:nvCxnSpPr>
            <p:cNvPr id="31" name="Přímá spojnice se šipkou 21">
              <a:extLst>
                <a:ext uri="{FF2B5EF4-FFF2-40B4-BE49-F238E27FC236}">
                  <a16:creationId xmlns:a16="http://schemas.microsoft.com/office/drawing/2014/main" id="{5929A83B-C6E8-4F70-BA65-29C45992B5B2}"/>
                </a:ext>
              </a:extLst>
            </p:cNvPr>
            <p:cNvCxnSpPr>
              <a:cxnSpLocks/>
            </p:cNvCxnSpPr>
            <p:nvPr/>
          </p:nvCxnSpPr>
          <p:spPr>
            <a:xfrm>
              <a:off x="2825520" y="4139788"/>
              <a:ext cx="5994952" cy="9292"/>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TextovéPole 22">
              <a:extLst>
                <a:ext uri="{FF2B5EF4-FFF2-40B4-BE49-F238E27FC236}">
                  <a16:creationId xmlns:a16="http://schemas.microsoft.com/office/drawing/2014/main" id="{12DEC07A-D54F-4095-87DD-264203CE961D}"/>
                </a:ext>
              </a:extLst>
            </p:cNvPr>
            <p:cNvSpPr txBox="1"/>
            <p:nvPr/>
          </p:nvSpPr>
          <p:spPr>
            <a:xfrm>
              <a:off x="3104270" y="3621352"/>
              <a:ext cx="2798317" cy="576976"/>
            </a:xfrm>
            <a:prstGeom prst="rect">
              <a:avLst/>
            </a:prstGeom>
            <a:noFill/>
          </p:spPr>
          <p:txBody>
            <a:bodyPr wrap="square" rtlCol="0">
              <a:spAutoFit/>
            </a:bodyPr>
            <a:lstStyle/>
            <a:p>
              <a:pPr algn="ctr"/>
              <a:r>
                <a:rPr lang="cs-CZ" sz="1200" b="1" dirty="0" err="1">
                  <a:solidFill>
                    <a:srgbClr val="FF0000"/>
                  </a:solidFill>
                </a:rPr>
                <a:t>Stimula</a:t>
              </a:r>
              <a:r>
                <a:rPr lang="en-GB" sz="1200" b="1" dirty="0" err="1">
                  <a:solidFill>
                    <a:srgbClr val="FF0000"/>
                  </a:solidFill>
                </a:rPr>
                <a:t>tion</a:t>
              </a:r>
              <a:endParaRPr lang="cs-CZ" sz="1200" b="1" dirty="0">
                <a:solidFill>
                  <a:srgbClr val="FF0000"/>
                </a:solidFill>
              </a:endParaRPr>
            </a:p>
          </p:txBody>
        </p:sp>
      </p:grpSp>
      <p:grpSp>
        <p:nvGrpSpPr>
          <p:cNvPr id="33" name="Skupina 14">
            <a:extLst>
              <a:ext uri="{FF2B5EF4-FFF2-40B4-BE49-F238E27FC236}">
                <a16:creationId xmlns:a16="http://schemas.microsoft.com/office/drawing/2014/main" id="{46C4BD45-E0AC-4819-9A2E-00F548552E35}"/>
              </a:ext>
            </a:extLst>
          </p:cNvPr>
          <p:cNvGrpSpPr>
            <a:grpSpLocks noChangeAspect="1"/>
          </p:cNvGrpSpPr>
          <p:nvPr/>
        </p:nvGrpSpPr>
        <p:grpSpPr>
          <a:xfrm>
            <a:off x="7305186" y="677151"/>
            <a:ext cx="4365041" cy="2664755"/>
            <a:chOff x="223863" y="1268760"/>
            <a:chExt cx="8696274" cy="5308868"/>
          </a:xfrm>
        </p:grpSpPr>
        <p:pic>
          <p:nvPicPr>
            <p:cNvPr id="34" name="Obrázek 24">
              <a:extLst>
                <a:ext uri="{FF2B5EF4-FFF2-40B4-BE49-F238E27FC236}">
                  <a16:creationId xmlns:a16="http://schemas.microsoft.com/office/drawing/2014/main" id="{AEB04300-0E48-43A6-A684-B53EAB4B9D0E}"/>
                </a:ext>
              </a:extLst>
            </p:cNvPr>
            <p:cNvPicPr>
              <a:picLocks noChangeAspect="1"/>
            </p:cNvPicPr>
            <p:nvPr/>
          </p:nvPicPr>
          <p:blipFill rotWithShape="1">
            <a:blip r:embed="rId9"/>
            <a:srcRect t="11151" r="1963" b="9050"/>
            <a:stretch/>
          </p:blipFill>
          <p:spPr>
            <a:xfrm>
              <a:off x="223863" y="1268760"/>
              <a:ext cx="8696274" cy="5308868"/>
            </a:xfrm>
            <a:prstGeom prst="rect">
              <a:avLst/>
            </a:prstGeom>
          </p:spPr>
        </p:pic>
        <p:cxnSp>
          <p:nvCxnSpPr>
            <p:cNvPr id="35" name="Přímá spojnice se šipkou 25">
              <a:extLst>
                <a:ext uri="{FF2B5EF4-FFF2-40B4-BE49-F238E27FC236}">
                  <a16:creationId xmlns:a16="http://schemas.microsoft.com/office/drawing/2014/main" id="{598CB289-4ADC-42AE-8AEB-081212F89D6B}"/>
                </a:ext>
              </a:extLst>
            </p:cNvPr>
            <p:cNvCxnSpPr>
              <a:cxnSpLocks/>
            </p:cNvCxnSpPr>
            <p:nvPr/>
          </p:nvCxnSpPr>
          <p:spPr>
            <a:xfrm>
              <a:off x="3347865" y="5324188"/>
              <a:ext cx="2448271" cy="0"/>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ovéPole 26">
              <a:extLst>
                <a:ext uri="{FF2B5EF4-FFF2-40B4-BE49-F238E27FC236}">
                  <a16:creationId xmlns:a16="http://schemas.microsoft.com/office/drawing/2014/main" id="{535949A6-6119-4E9C-B824-9A0BCB0E9566}"/>
                </a:ext>
              </a:extLst>
            </p:cNvPr>
            <p:cNvSpPr txBox="1"/>
            <p:nvPr/>
          </p:nvSpPr>
          <p:spPr>
            <a:xfrm>
              <a:off x="3465074" y="4836261"/>
              <a:ext cx="2266393" cy="576975"/>
            </a:xfrm>
            <a:prstGeom prst="rect">
              <a:avLst/>
            </a:prstGeom>
            <a:noFill/>
          </p:spPr>
          <p:txBody>
            <a:bodyPr wrap="square" rtlCol="0">
              <a:spAutoFit/>
            </a:bodyPr>
            <a:lstStyle/>
            <a:p>
              <a:pPr algn="ctr"/>
              <a:r>
                <a:rPr lang="cs-CZ" sz="1200" b="1" dirty="0">
                  <a:solidFill>
                    <a:srgbClr val="FF0000"/>
                  </a:solidFill>
                </a:rPr>
                <a:t>Stimul</a:t>
              </a:r>
              <a:r>
                <a:rPr lang="en-GB" sz="1200" b="1" dirty="0" err="1">
                  <a:solidFill>
                    <a:srgbClr val="FF0000"/>
                  </a:solidFill>
                </a:rPr>
                <a:t>ation</a:t>
              </a:r>
              <a:endParaRPr lang="cs-CZ" sz="1200" b="1" dirty="0">
                <a:solidFill>
                  <a:srgbClr val="FF0000"/>
                </a:solidFill>
              </a:endParaRPr>
            </a:p>
          </p:txBody>
        </p:sp>
      </p:grpSp>
    </p:spTree>
    <p:extLst>
      <p:ext uri="{BB962C8B-B14F-4D97-AF65-F5344CB8AC3E}">
        <p14:creationId xmlns:p14="http://schemas.microsoft.com/office/powerpoint/2010/main" val="1236832743"/>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64050" y="232960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2888015" y="-8870"/>
            <a:ext cx="6415988" cy="523220"/>
          </a:xfrm>
          <a:prstGeom prst="rect">
            <a:avLst/>
          </a:prstGeom>
        </p:spPr>
        <p:txBody>
          <a:bodyPr wrap="none">
            <a:spAutoFit/>
          </a:bodyPr>
          <a:lstStyle/>
          <a:p>
            <a:pPr algn="ctr"/>
            <a:r>
              <a:rPr lang="cs-CZ" altLang="en-US" sz="2800" b="1" dirty="0" smtClean="0">
                <a:solidFill>
                  <a:srgbClr val="0066CC"/>
                </a:solidFill>
              </a:rPr>
              <a:t>Anatomicky navigovaná kardineuroablace</a:t>
            </a:r>
            <a:endParaRPr lang="cs-CZ" altLang="en-US" sz="3200" b="1" dirty="0">
              <a:solidFill>
                <a:srgbClr val="0066CC"/>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74" y="765778"/>
            <a:ext cx="5656672" cy="5825522"/>
          </a:xfrm>
          <a:prstGeom prst="rect">
            <a:avLst/>
          </a:prstGeom>
        </p:spPr>
      </p:pic>
      <p:grpSp>
        <p:nvGrpSpPr>
          <p:cNvPr id="9" name="Skupina 36">
            <a:extLst>
              <a:ext uri="{FF2B5EF4-FFF2-40B4-BE49-F238E27FC236}">
                <a16:creationId xmlns:a16="http://schemas.microsoft.com/office/drawing/2014/main" id="{95B325AE-3774-4551-A33D-FDE57F281906}"/>
              </a:ext>
            </a:extLst>
          </p:cNvPr>
          <p:cNvGrpSpPr/>
          <p:nvPr/>
        </p:nvGrpSpPr>
        <p:grpSpPr>
          <a:xfrm>
            <a:off x="5472790" y="1136529"/>
            <a:ext cx="6618520" cy="1204304"/>
            <a:chOff x="5601324" y="1332926"/>
            <a:chExt cx="8059479" cy="1714500"/>
          </a:xfrm>
        </p:grpSpPr>
        <p:sp>
          <p:nvSpPr>
            <p:cNvPr id="10" name="Rectangle 2">
              <a:extLst>
                <a:ext uri="{FF2B5EF4-FFF2-40B4-BE49-F238E27FC236}">
                  <a16:creationId xmlns:a16="http://schemas.microsoft.com/office/drawing/2014/main" id="{B849DC75-0083-432C-812E-5E734D947B36}"/>
                </a:ext>
              </a:extLst>
            </p:cNvPr>
            <p:cNvSpPr>
              <a:spLocks noChangeArrowheads="1"/>
            </p:cNvSpPr>
            <p:nvPr/>
          </p:nvSpPr>
          <p:spPr bwMode="auto">
            <a:xfrm>
              <a:off x="7367261" y="1537065"/>
              <a:ext cx="4527607" cy="1251203"/>
            </a:xfrm>
            <a:prstGeom prst="rect">
              <a:avLst/>
            </a:prstGeom>
            <a:noFill/>
            <a:ln w="9525">
              <a:noFill/>
              <a:miter lim="800000"/>
              <a:headEnd/>
              <a:tailEnd/>
            </a:ln>
          </p:spPr>
          <p:txBody>
            <a:bodyPr anchor="ctr"/>
            <a:lstStyle/>
            <a:p>
              <a:pPr algn="ctr"/>
              <a:r>
                <a:rPr lang="cs-CZ" altLang="en-US" sz="2000" dirty="0" smtClean="0"/>
                <a:t>Endokardiální vysokofrekvenční stimulace</a:t>
              </a:r>
              <a:endParaRPr lang="en-GB" altLang="en-US" sz="2000" dirty="0"/>
            </a:p>
            <a:p>
              <a:pPr algn="ctr"/>
              <a:endParaRPr lang="en-GB" altLang="en-US" sz="2000" dirty="0"/>
            </a:p>
            <a:p>
              <a:pPr algn="ctr"/>
              <a:r>
                <a:rPr lang="cs-CZ" altLang="en-US" sz="2000" dirty="0" smtClean="0"/>
                <a:t>Spektrální analýza signálů</a:t>
              </a:r>
              <a:endParaRPr lang="en-GB" altLang="en-US" sz="2000" dirty="0"/>
            </a:p>
          </p:txBody>
        </p:sp>
        <p:sp>
          <p:nvSpPr>
            <p:cNvPr id="11" name="Znak násobení 9">
              <a:extLst>
                <a:ext uri="{FF2B5EF4-FFF2-40B4-BE49-F238E27FC236}">
                  <a16:creationId xmlns:a16="http://schemas.microsoft.com/office/drawing/2014/main" id="{527578B3-9E8C-40D5-AA34-2A3EDA5363DB}"/>
                </a:ext>
              </a:extLst>
            </p:cNvPr>
            <p:cNvSpPr/>
            <p:nvPr/>
          </p:nvSpPr>
          <p:spPr>
            <a:xfrm>
              <a:off x="5601324" y="1332926"/>
              <a:ext cx="8059479" cy="1714500"/>
            </a:xfrm>
            <a:prstGeom prst="mathMultiply">
              <a:avLst>
                <a:gd name="adj1" fmla="val 22900"/>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 name="Rectangle 2">
            <a:extLst>
              <a:ext uri="{FF2B5EF4-FFF2-40B4-BE49-F238E27FC236}">
                <a16:creationId xmlns:a16="http://schemas.microsoft.com/office/drawing/2014/main" id="{3177116D-CF04-4118-8568-5EDA8866D3C0}"/>
              </a:ext>
            </a:extLst>
          </p:cNvPr>
          <p:cNvSpPr>
            <a:spLocks noChangeArrowheads="1"/>
          </p:cNvSpPr>
          <p:nvPr/>
        </p:nvSpPr>
        <p:spPr bwMode="auto">
          <a:xfrm>
            <a:off x="184425" y="1642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sp>
        <p:nvSpPr>
          <p:cNvPr id="3" name="Rectangle 2"/>
          <p:cNvSpPr/>
          <p:nvPr/>
        </p:nvSpPr>
        <p:spPr>
          <a:xfrm>
            <a:off x="5994143" y="2708629"/>
            <a:ext cx="6117059" cy="461665"/>
          </a:xfrm>
          <a:prstGeom prst="rect">
            <a:avLst/>
          </a:prstGeom>
        </p:spPr>
        <p:txBody>
          <a:bodyPr wrap="none">
            <a:spAutoFit/>
          </a:bodyPr>
          <a:lstStyle/>
          <a:p>
            <a:pPr algn="ctr"/>
            <a:r>
              <a:rPr lang="cs-CZ" altLang="en-US" sz="2400" b="1" dirty="0" smtClean="0">
                <a:solidFill>
                  <a:srgbClr val="0070C0"/>
                </a:solidFill>
              </a:rPr>
              <a:t>Pravděpodobností mapování gangiových plexů</a:t>
            </a:r>
            <a:endParaRPr lang="cs-CZ" altLang="en-US" sz="2400" b="1" dirty="0">
              <a:solidFill>
                <a:srgbClr val="0070C0"/>
              </a:solidFill>
            </a:endParaRPr>
          </a:p>
        </p:txBody>
      </p:sp>
      <p:sp>
        <p:nvSpPr>
          <p:cNvPr id="15" name="Obdélník 36">
            <a:extLst>
              <a:ext uri="{FF2B5EF4-FFF2-40B4-BE49-F238E27FC236}">
                <a16:creationId xmlns:a16="http://schemas.microsoft.com/office/drawing/2014/main" id="{8C1CA6F7-9F47-4E0B-B5C4-4DB677D14318}"/>
              </a:ext>
            </a:extLst>
          </p:cNvPr>
          <p:cNvSpPr/>
          <p:nvPr/>
        </p:nvSpPr>
        <p:spPr>
          <a:xfrm>
            <a:off x="7363169" y="4171700"/>
            <a:ext cx="3277938" cy="1323439"/>
          </a:xfrm>
          <a:prstGeom prst="rect">
            <a:avLst/>
          </a:prstGeom>
          <a:solidFill>
            <a:schemeClr val="accent1">
              <a:lumMod val="40000"/>
              <a:lumOff val="60000"/>
            </a:schemeClr>
          </a:solidFill>
        </p:spPr>
        <p:txBody>
          <a:bodyPr wrap="square">
            <a:spAutoFit/>
          </a:bodyPr>
          <a:lstStyle/>
          <a:p>
            <a:r>
              <a:rPr lang="en-GB" sz="2000" b="1" dirty="0" err="1" smtClean="0"/>
              <a:t>Fre</a:t>
            </a:r>
            <a:r>
              <a:rPr lang="cs-CZ" sz="2000" b="1" dirty="0" smtClean="0"/>
              <a:t>kvence</a:t>
            </a:r>
            <a:r>
              <a:rPr lang="en-GB" sz="2000" b="1" dirty="0" smtClean="0"/>
              <a:t>: </a:t>
            </a:r>
            <a:r>
              <a:rPr lang="cs-CZ" sz="2000" b="1" dirty="0"/>
              <a:t>50 Hz</a:t>
            </a:r>
          </a:p>
          <a:p>
            <a:r>
              <a:rPr lang="cs-CZ" sz="2000" b="1" dirty="0" smtClean="0"/>
              <a:t>Výdej</a:t>
            </a:r>
            <a:r>
              <a:rPr lang="en-GB" sz="2000" b="1" dirty="0" smtClean="0"/>
              <a:t>: </a:t>
            </a:r>
            <a:r>
              <a:rPr lang="en-GB" sz="2000" b="1" dirty="0"/>
              <a:t>1</a:t>
            </a:r>
            <a:r>
              <a:rPr lang="cs-CZ" sz="2000" b="1" dirty="0"/>
              <a:t> V</a:t>
            </a:r>
            <a:r>
              <a:rPr lang="en-GB" sz="2000" b="1" dirty="0"/>
              <a:t>/kg (&lt;70 V)</a:t>
            </a:r>
            <a:endParaRPr lang="cs-CZ" sz="2000" b="1" dirty="0"/>
          </a:p>
          <a:p>
            <a:r>
              <a:rPr lang="cs-CZ" sz="2000" b="1" dirty="0" smtClean="0"/>
              <a:t>Šířka pulzu</a:t>
            </a:r>
            <a:r>
              <a:rPr lang="en-GB" sz="2000" b="1" dirty="0" smtClean="0"/>
              <a:t>: </a:t>
            </a:r>
            <a:r>
              <a:rPr lang="cs-CZ" sz="2000" b="1" dirty="0"/>
              <a:t>0.05 </a:t>
            </a:r>
            <a:r>
              <a:rPr lang="cs-CZ" sz="2000" b="1" dirty="0" err="1"/>
              <a:t>ms</a:t>
            </a:r>
            <a:endParaRPr lang="en-GB" sz="2000" b="1" dirty="0"/>
          </a:p>
          <a:p>
            <a:r>
              <a:rPr lang="cs-CZ" sz="2000" b="1" dirty="0" smtClean="0"/>
              <a:t>Délka stimulace</a:t>
            </a:r>
            <a:r>
              <a:rPr lang="en-GB" sz="2000" b="1" dirty="0" smtClean="0"/>
              <a:t>: 5 s</a:t>
            </a:r>
            <a:endParaRPr lang="en-GB" sz="2000" b="1" dirty="0"/>
          </a:p>
        </p:txBody>
      </p:sp>
      <p:sp>
        <p:nvSpPr>
          <p:cNvPr id="17" name="Rectangle 16"/>
          <p:cNvSpPr/>
          <p:nvPr/>
        </p:nvSpPr>
        <p:spPr>
          <a:xfrm>
            <a:off x="6897520" y="3303078"/>
            <a:ext cx="4209615" cy="461665"/>
          </a:xfrm>
          <a:prstGeom prst="rect">
            <a:avLst/>
          </a:prstGeom>
        </p:spPr>
        <p:txBody>
          <a:bodyPr wrap="none">
            <a:spAutoFit/>
          </a:bodyPr>
          <a:lstStyle/>
          <a:p>
            <a:pPr algn="ctr"/>
            <a:r>
              <a:rPr lang="cs-CZ" altLang="en-US" sz="2400" b="1" dirty="0" smtClean="0">
                <a:solidFill>
                  <a:srgbClr val="0070C0"/>
                </a:solidFill>
              </a:rPr>
              <a:t>Extrakardiální vagová stimulace</a:t>
            </a:r>
            <a:endParaRPr lang="cs-CZ" altLang="en-US" sz="2400" b="1" dirty="0">
              <a:solidFill>
                <a:srgbClr val="0070C0"/>
              </a:solidFill>
            </a:endParaRPr>
          </a:p>
        </p:txBody>
      </p:sp>
    </p:spTree>
    <p:extLst>
      <p:ext uri="{BB962C8B-B14F-4D97-AF65-F5344CB8AC3E}">
        <p14:creationId xmlns:p14="http://schemas.microsoft.com/office/powerpoint/2010/main" val="2278740706"/>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grpSp>
        <p:nvGrpSpPr>
          <p:cNvPr id="8" name="Skupina 18">
            <a:extLst>
              <a:ext uri="{FF2B5EF4-FFF2-40B4-BE49-F238E27FC236}">
                <a16:creationId xmlns:a16="http://schemas.microsoft.com/office/drawing/2014/main" id="{A19293A6-50E7-4F32-BF01-9F0300AB1F63}"/>
              </a:ext>
            </a:extLst>
          </p:cNvPr>
          <p:cNvGrpSpPr>
            <a:grpSpLocks noChangeAspect="1"/>
          </p:cNvGrpSpPr>
          <p:nvPr/>
        </p:nvGrpSpPr>
        <p:grpSpPr>
          <a:xfrm>
            <a:off x="1105207" y="1110899"/>
            <a:ext cx="2450027" cy="4938235"/>
            <a:chOff x="419281" y="1088769"/>
            <a:chExt cx="2339626" cy="4715712"/>
          </a:xfrm>
        </p:grpSpPr>
        <p:grpSp>
          <p:nvGrpSpPr>
            <p:cNvPr id="9" name="Skupina 10">
              <a:extLst>
                <a:ext uri="{FF2B5EF4-FFF2-40B4-BE49-F238E27FC236}">
                  <a16:creationId xmlns:a16="http://schemas.microsoft.com/office/drawing/2014/main" id="{A0651AF9-8335-4D92-88E0-1763DA708F60}"/>
                </a:ext>
              </a:extLst>
            </p:cNvPr>
            <p:cNvGrpSpPr/>
            <p:nvPr/>
          </p:nvGrpSpPr>
          <p:grpSpPr>
            <a:xfrm>
              <a:off x="419281" y="1088769"/>
              <a:ext cx="2339626" cy="4715712"/>
              <a:chOff x="419281" y="1088769"/>
              <a:chExt cx="2339626" cy="4715712"/>
            </a:xfrm>
          </p:grpSpPr>
          <p:grpSp>
            <p:nvGrpSpPr>
              <p:cNvPr id="15" name="Skupina 13">
                <a:extLst>
                  <a:ext uri="{FF2B5EF4-FFF2-40B4-BE49-F238E27FC236}">
                    <a16:creationId xmlns:a16="http://schemas.microsoft.com/office/drawing/2014/main" id="{73CDBD3F-F8A2-4880-A273-AA52D948E14C}"/>
                  </a:ext>
                </a:extLst>
              </p:cNvPr>
              <p:cNvGrpSpPr/>
              <p:nvPr/>
            </p:nvGrpSpPr>
            <p:grpSpPr>
              <a:xfrm>
                <a:off x="431735" y="1088769"/>
                <a:ext cx="2327172" cy="4715712"/>
                <a:chOff x="2811656" y="837495"/>
                <a:chExt cx="2327172" cy="4715712"/>
              </a:xfrm>
            </p:grpSpPr>
            <p:pic>
              <p:nvPicPr>
                <p:cNvPr id="19" name="Obrázek 4">
                  <a:extLst>
                    <a:ext uri="{FF2B5EF4-FFF2-40B4-BE49-F238E27FC236}">
                      <a16:creationId xmlns:a16="http://schemas.microsoft.com/office/drawing/2014/main" id="{8B1DAB04-C163-4E65-BFE6-6BA6DFC2CB83}"/>
                    </a:ext>
                  </a:extLst>
                </p:cNvPr>
                <p:cNvPicPr>
                  <a:picLocks noChangeAspect="1"/>
                </p:cNvPicPr>
                <p:nvPr/>
              </p:nvPicPr>
              <p:blipFill rotWithShape="1">
                <a:blip r:embed="rId4">
                  <a:extLst>
                    <a:ext uri="{28A0092B-C50C-407E-A947-70E740481C1C}">
                      <a14:useLocalDpi xmlns:a14="http://schemas.microsoft.com/office/drawing/2010/main" val="0"/>
                    </a:ext>
                  </a:extLst>
                </a:blip>
                <a:srcRect l="25581" r="24324"/>
                <a:stretch/>
              </p:blipFill>
              <p:spPr>
                <a:xfrm>
                  <a:off x="2811656" y="837495"/>
                  <a:ext cx="2327172" cy="4715712"/>
                </a:xfrm>
                <a:prstGeom prst="rect">
                  <a:avLst/>
                </a:prstGeom>
              </p:spPr>
            </p:pic>
            <p:cxnSp>
              <p:nvCxnSpPr>
                <p:cNvPr id="20" name="Přímá spojnice se šipkou 9">
                  <a:extLst>
                    <a:ext uri="{FF2B5EF4-FFF2-40B4-BE49-F238E27FC236}">
                      <a16:creationId xmlns:a16="http://schemas.microsoft.com/office/drawing/2014/main" id="{B301A7ED-DFCE-4678-8D83-6697E30E1BB0}"/>
                    </a:ext>
                  </a:extLst>
                </p:cNvPr>
                <p:cNvCxnSpPr>
                  <a:cxnSpLocks/>
                </p:cNvCxnSpPr>
                <p:nvPr/>
              </p:nvCxnSpPr>
              <p:spPr>
                <a:xfrm flipH="1" flipV="1">
                  <a:off x="4153534" y="2294186"/>
                  <a:ext cx="474966" cy="100628"/>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ovéPole 38">
                <a:extLst>
                  <a:ext uri="{FF2B5EF4-FFF2-40B4-BE49-F238E27FC236}">
                    <a16:creationId xmlns:a16="http://schemas.microsoft.com/office/drawing/2014/main" id="{98574DBA-5EBD-4216-BECB-1CA31A9B681D}"/>
                  </a:ext>
                </a:extLst>
              </p:cNvPr>
              <p:cNvSpPr txBox="1"/>
              <p:nvPr/>
            </p:nvSpPr>
            <p:spPr>
              <a:xfrm>
                <a:off x="419281" y="3371605"/>
                <a:ext cx="677677" cy="338554"/>
              </a:xfrm>
              <a:prstGeom prst="rect">
                <a:avLst/>
              </a:prstGeom>
              <a:noFill/>
            </p:spPr>
            <p:txBody>
              <a:bodyPr wrap="square" rtlCol="0">
                <a:spAutoFit/>
              </a:bodyPr>
              <a:lstStyle/>
              <a:p>
                <a:r>
                  <a:rPr lang="cs-CZ" sz="1600" b="1" dirty="0">
                    <a:solidFill>
                      <a:srgbClr val="FFFF00"/>
                    </a:solidFill>
                  </a:rPr>
                  <a:t>His</a:t>
                </a:r>
              </a:p>
            </p:txBody>
          </p:sp>
          <p:sp>
            <p:nvSpPr>
              <p:cNvPr id="18" name="TextovéPole 43">
                <a:extLst>
                  <a:ext uri="{FF2B5EF4-FFF2-40B4-BE49-F238E27FC236}">
                    <a16:creationId xmlns:a16="http://schemas.microsoft.com/office/drawing/2014/main" id="{BBD804FD-283E-47E4-9FE3-FAA3641B4A25}"/>
                  </a:ext>
                </a:extLst>
              </p:cNvPr>
              <p:cNvSpPr txBox="1"/>
              <p:nvPr/>
            </p:nvSpPr>
            <p:spPr>
              <a:xfrm>
                <a:off x="1971865" y="1134972"/>
                <a:ext cx="553427" cy="338554"/>
              </a:xfrm>
              <a:prstGeom prst="rect">
                <a:avLst/>
              </a:prstGeom>
              <a:noFill/>
            </p:spPr>
            <p:txBody>
              <a:bodyPr wrap="square" rtlCol="0">
                <a:spAutoFit/>
              </a:bodyPr>
              <a:lstStyle/>
              <a:p>
                <a:r>
                  <a:rPr lang="cs-CZ" sz="1600" b="1" dirty="0">
                    <a:solidFill>
                      <a:srgbClr val="00EA00"/>
                    </a:solidFill>
                  </a:rPr>
                  <a:t>PN</a:t>
                </a:r>
              </a:p>
            </p:txBody>
          </p:sp>
        </p:grpSp>
        <p:grpSp>
          <p:nvGrpSpPr>
            <p:cNvPr id="10" name="Skupina 15">
              <a:extLst>
                <a:ext uri="{FF2B5EF4-FFF2-40B4-BE49-F238E27FC236}">
                  <a16:creationId xmlns:a16="http://schemas.microsoft.com/office/drawing/2014/main" id="{D9E22C36-B3FF-4FD9-AAE0-766AA0359524}"/>
                </a:ext>
              </a:extLst>
            </p:cNvPr>
            <p:cNvGrpSpPr/>
            <p:nvPr/>
          </p:nvGrpSpPr>
          <p:grpSpPr>
            <a:xfrm>
              <a:off x="988591" y="1667412"/>
              <a:ext cx="1305543" cy="3568488"/>
              <a:chOff x="988591" y="1667412"/>
              <a:chExt cx="1305543" cy="3568488"/>
            </a:xfrm>
          </p:grpSpPr>
          <p:sp>
            <p:nvSpPr>
              <p:cNvPr id="11" name="TextovéPole 31">
                <a:extLst>
                  <a:ext uri="{FF2B5EF4-FFF2-40B4-BE49-F238E27FC236}">
                    <a16:creationId xmlns:a16="http://schemas.microsoft.com/office/drawing/2014/main" id="{9DDB245A-A2BB-4800-96DD-050AE25C04D3}"/>
                  </a:ext>
                </a:extLst>
              </p:cNvPr>
              <p:cNvSpPr txBox="1"/>
              <p:nvPr/>
            </p:nvSpPr>
            <p:spPr>
              <a:xfrm>
                <a:off x="988591" y="3136612"/>
                <a:ext cx="1305543" cy="584775"/>
              </a:xfrm>
              <a:prstGeom prst="rect">
                <a:avLst/>
              </a:prstGeom>
              <a:noFill/>
            </p:spPr>
            <p:txBody>
              <a:bodyPr wrap="square" rtlCol="0" anchor="ctr">
                <a:spAutoFit/>
              </a:bodyPr>
              <a:lstStyle/>
              <a:p>
                <a:pPr algn="ctr"/>
                <a:r>
                  <a:rPr lang="cs-CZ" sz="3200" b="1" dirty="0"/>
                  <a:t>R</a:t>
                </a:r>
                <a:r>
                  <a:rPr lang="en-GB" sz="3200" b="1" dirty="0"/>
                  <a:t>A</a:t>
                </a:r>
              </a:p>
            </p:txBody>
          </p:sp>
          <p:sp>
            <p:nvSpPr>
              <p:cNvPr id="12" name="TextovéPole 39">
                <a:extLst>
                  <a:ext uri="{FF2B5EF4-FFF2-40B4-BE49-F238E27FC236}">
                    <a16:creationId xmlns:a16="http://schemas.microsoft.com/office/drawing/2014/main" id="{FDC84D18-2C80-42F9-BACA-2DCB97D2750E}"/>
                  </a:ext>
                </a:extLst>
              </p:cNvPr>
              <p:cNvSpPr txBox="1"/>
              <p:nvPr/>
            </p:nvSpPr>
            <p:spPr>
              <a:xfrm>
                <a:off x="1484660" y="1667412"/>
                <a:ext cx="577905" cy="338554"/>
              </a:xfrm>
              <a:prstGeom prst="rect">
                <a:avLst/>
              </a:prstGeom>
              <a:noFill/>
            </p:spPr>
            <p:txBody>
              <a:bodyPr wrap="square" rtlCol="0">
                <a:spAutoFit/>
              </a:bodyPr>
              <a:lstStyle/>
              <a:p>
                <a:r>
                  <a:rPr lang="cs-CZ" sz="1600" b="1" dirty="0"/>
                  <a:t>SVC</a:t>
                </a:r>
              </a:p>
            </p:txBody>
          </p:sp>
          <p:sp>
            <p:nvSpPr>
              <p:cNvPr id="13" name="TextovéPole 40">
                <a:extLst>
                  <a:ext uri="{FF2B5EF4-FFF2-40B4-BE49-F238E27FC236}">
                    <a16:creationId xmlns:a16="http://schemas.microsoft.com/office/drawing/2014/main" id="{2691BCF6-8C68-4D76-8415-A2084BE9018F}"/>
                  </a:ext>
                </a:extLst>
              </p:cNvPr>
              <p:cNvSpPr txBox="1"/>
              <p:nvPr/>
            </p:nvSpPr>
            <p:spPr>
              <a:xfrm>
                <a:off x="1484659" y="4897346"/>
                <a:ext cx="577905" cy="338554"/>
              </a:xfrm>
              <a:prstGeom prst="rect">
                <a:avLst/>
              </a:prstGeom>
              <a:noFill/>
            </p:spPr>
            <p:txBody>
              <a:bodyPr wrap="square" rtlCol="0">
                <a:spAutoFit/>
              </a:bodyPr>
              <a:lstStyle/>
              <a:p>
                <a:r>
                  <a:rPr lang="cs-CZ" sz="1600" b="1" dirty="0"/>
                  <a:t>IVC</a:t>
                </a:r>
              </a:p>
            </p:txBody>
          </p:sp>
        </p:grpSp>
      </p:grpSp>
      <p:grpSp>
        <p:nvGrpSpPr>
          <p:cNvPr id="21" name="Skupina 23">
            <a:extLst>
              <a:ext uri="{FF2B5EF4-FFF2-40B4-BE49-F238E27FC236}">
                <a16:creationId xmlns:a16="http://schemas.microsoft.com/office/drawing/2014/main" id="{C449A471-912F-47B3-9131-ECE23C7FA0D0}"/>
              </a:ext>
            </a:extLst>
          </p:cNvPr>
          <p:cNvGrpSpPr>
            <a:grpSpLocks noChangeAspect="1"/>
          </p:cNvGrpSpPr>
          <p:nvPr/>
        </p:nvGrpSpPr>
        <p:grpSpPr>
          <a:xfrm>
            <a:off x="3898726" y="1119861"/>
            <a:ext cx="2843407" cy="4901357"/>
            <a:chOff x="3790226" y="1088769"/>
            <a:chExt cx="2735710" cy="4715713"/>
          </a:xfrm>
        </p:grpSpPr>
        <p:grpSp>
          <p:nvGrpSpPr>
            <p:cNvPr id="22" name="Skupina 22">
              <a:extLst>
                <a:ext uri="{FF2B5EF4-FFF2-40B4-BE49-F238E27FC236}">
                  <a16:creationId xmlns:a16="http://schemas.microsoft.com/office/drawing/2014/main" id="{535E872D-8A81-44CC-AC9F-A95DF2455933}"/>
                </a:ext>
              </a:extLst>
            </p:cNvPr>
            <p:cNvGrpSpPr/>
            <p:nvPr/>
          </p:nvGrpSpPr>
          <p:grpSpPr>
            <a:xfrm>
              <a:off x="3802650" y="1088769"/>
              <a:ext cx="2723286" cy="4715713"/>
              <a:chOff x="3802650" y="1088769"/>
              <a:chExt cx="2723286" cy="4715713"/>
            </a:xfrm>
          </p:grpSpPr>
          <p:grpSp>
            <p:nvGrpSpPr>
              <p:cNvPr id="26" name="Skupina 21">
                <a:extLst>
                  <a:ext uri="{FF2B5EF4-FFF2-40B4-BE49-F238E27FC236}">
                    <a16:creationId xmlns:a16="http://schemas.microsoft.com/office/drawing/2014/main" id="{C6AD8E2F-28F6-48A5-B917-4E1293451C8A}"/>
                  </a:ext>
                </a:extLst>
              </p:cNvPr>
              <p:cNvGrpSpPr/>
              <p:nvPr/>
            </p:nvGrpSpPr>
            <p:grpSpPr>
              <a:xfrm>
                <a:off x="3802650" y="1088769"/>
                <a:ext cx="2723286" cy="4715713"/>
                <a:chOff x="3802650" y="1088769"/>
                <a:chExt cx="2723286" cy="4715713"/>
              </a:xfrm>
            </p:grpSpPr>
            <p:grpSp>
              <p:nvGrpSpPr>
                <p:cNvPr id="28" name="Skupina 12">
                  <a:extLst>
                    <a:ext uri="{FF2B5EF4-FFF2-40B4-BE49-F238E27FC236}">
                      <a16:creationId xmlns:a16="http://schemas.microsoft.com/office/drawing/2014/main" id="{3E86399E-C845-4AE9-BC39-EF87E0EB56EB}"/>
                    </a:ext>
                  </a:extLst>
                </p:cNvPr>
                <p:cNvGrpSpPr/>
                <p:nvPr/>
              </p:nvGrpSpPr>
              <p:grpSpPr>
                <a:xfrm>
                  <a:off x="3802650" y="1088769"/>
                  <a:ext cx="2723286" cy="4715713"/>
                  <a:chOff x="48514" y="836711"/>
                  <a:chExt cx="2723286" cy="4715713"/>
                </a:xfrm>
              </p:grpSpPr>
              <p:pic>
                <p:nvPicPr>
                  <p:cNvPr id="30" name="Obrázek 2">
                    <a:extLst>
                      <a:ext uri="{FF2B5EF4-FFF2-40B4-BE49-F238E27FC236}">
                        <a16:creationId xmlns:a16="http://schemas.microsoft.com/office/drawing/2014/main" id="{7F515ED6-1509-4E18-AB75-84A170B8CF40}"/>
                      </a:ext>
                    </a:extLst>
                  </p:cNvPr>
                  <p:cNvPicPr>
                    <a:picLocks noChangeAspect="1"/>
                  </p:cNvPicPr>
                  <p:nvPr/>
                </p:nvPicPr>
                <p:blipFill rotWithShape="1">
                  <a:blip r:embed="rId5">
                    <a:extLst>
                      <a:ext uri="{28A0092B-C50C-407E-A947-70E740481C1C}">
                        <a14:useLocalDpi xmlns:a14="http://schemas.microsoft.com/office/drawing/2010/main" val="0"/>
                      </a:ext>
                    </a:extLst>
                  </a:blip>
                  <a:srcRect l="18100" r="23339"/>
                  <a:stretch/>
                </p:blipFill>
                <p:spPr>
                  <a:xfrm>
                    <a:off x="48514" y="836711"/>
                    <a:ext cx="2723286" cy="4715713"/>
                  </a:xfrm>
                  <a:prstGeom prst="rect">
                    <a:avLst/>
                  </a:prstGeom>
                </p:spPr>
              </p:pic>
              <p:cxnSp>
                <p:nvCxnSpPr>
                  <p:cNvPr id="31" name="Přímá spojnice se šipkou 11">
                    <a:extLst>
                      <a:ext uri="{FF2B5EF4-FFF2-40B4-BE49-F238E27FC236}">
                        <a16:creationId xmlns:a16="http://schemas.microsoft.com/office/drawing/2014/main" id="{A06D35AA-6F35-449A-A99F-BB550D8473CB}"/>
                      </a:ext>
                    </a:extLst>
                  </p:cNvPr>
                  <p:cNvCxnSpPr>
                    <a:cxnSpLocks/>
                  </p:cNvCxnSpPr>
                  <p:nvPr/>
                </p:nvCxnSpPr>
                <p:spPr>
                  <a:xfrm flipH="1" flipV="1">
                    <a:off x="1043608" y="2536284"/>
                    <a:ext cx="474966" cy="100628"/>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ovéPole 32">
                  <a:extLst>
                    <a:ext uri="{FF2B5EF4-FFF2-40B4-BE49-F238E27FC236}">
                      <a16:creationId xmlns:a16="http://schemas.microsoft.com/office/drawing/2014/main" id="{EF8F122C-4F06-4523-B3A2-F40EB89930F4}"/>
                    </a:ext>
                  </a:extLst>
                </p:cNvPr>
                <p:cNvSpPr txBox="1"/>
                <p:nvPr/>
              </p:nvSpPr>
              <p:spPr>
                <a:xfrm>
                  <a:off x="4644081" y="3078376"/>
                  <a:ext cx="1305543" cy="584775"/>
                </a:xfrm>
                <a:prstGeom prst="rect">
                  <a:avLst/>
                </a:prstGeom>
                <a:noFill/>
              </p:spPr>
              <p:txBody>
                <a:bodyPr wrap="square" rtlCol="0" anchor="ctr">
                  <a:spAutoFit/>
                </a:bodyPr>
                <a:lstStyle/>
                <a:p>
                  <a:pPr algn="ctr"/>
                  <a:r>
                    <a:rPr lang="cs-CZ" sz="3200" b="1" dirty="0"/>
                    <a:t>L</a:t>
                  </a:r>
                  <a:r>
                    <a:rPr lang="en-GB" sz="3200" b="1" dirty="0"/>
                    <a:t>A</a:t>
                  </a:r>
                </a:p>
              </p:txBody>
            </p:sp>
          </p:grpSp>
          <p:sp>
            <p:nvSpPr>
              <p:cNvPr id="27" name="TextovéPole 35">
                <a:extLst>
                  <a:ext uri="{FF2B5EF4-FFF2-40B4-BE49-F238E27FC236}">
                    <a16:creationId xmlns:a16="http://schemas.microsoft.com/office/drawing/2014/main" id="{B82EFA28-303E-4532-985B-871CCCCD81F7}"/>
                  </a:ext>
                </a:extLst>
              </p:cNvPr>
              <p:cNvSpPr txBox="1"/>
              <p:nvPr/>
            </p:nvSpPr>
            <p:spPr>
              <a:xfrm>
                <a:off x="5862621" y="3571660"/>
                <a:ext cx="577905" cy="338554"/>
              </a:xfrm>
              <a:prstGeom prst="rect">
                <a:avLst/>
              </a:prstGeom>
              <a:noFill/>
            </p:spPr>
            <p:txBody>
              <a:bodyPr wrap="square" rtlCol="0">
                <a:spAutoFit/>
              </a:bodyPr>
              <a:lstStyle/>
              <a:p>
                <a:r>
                  <a:rPr lang="cs-CZ" sz="1600" b="1" dirty="0">
                    <a:solidFill>
                      <a:srgbClr val="003399"/>
                    </a:solidFill>
                  </a:rPr>
                  <a:t>MA</a:t>
                </a:r>
              </a:p>
            </p:txBody>
          </p:sp>
        </p:grpSp>
        <p:sp>
          <p:nvSpPr>
            <p:cNvPr id="23" name="TextovéPole 36">
              <a:extLst>
                <a:ext uri="{FF2B5EF4-FFF2-40B4-BE49-F238E27FC236}">
                  <a16:creationId xmlns:a16="http://schemas.microsoft.com/office/drawing/2014/main" id="{1354087F-9E17-4ED1-A344-B353648F4A09}"/>
                </a:ext>
              </a:extLst>
            </p:cNvPr>
            <p:cNvSpPr txBox="1"/>
            <p:nvPr/>
          </p:nvSpPr>
          <p:spPr>
            <a:xfrm>
              <a:off x="4005767" y="2774255"/>
              <a:ext cx="677677" cy="338554"/>
            </a:xfrm>
            <a:prstGeom prst="rect">
              <a:avLst/>
            </a:prstGeom>
            <a:noFill/>
          </p:spPr>
          <p:txBody>
            <a:bodyPr wrap="square" rtlCol="0">
              <a:spAutoFit/>
            </a:bodyPr>
            <a:lstStyle/>
            <a:p>
              <a:r>
                <a:rPr lang="cs-CZ" sz="1600" b="1" dirty="0">
                  <a:solidFill>
                    <a:schemeClr val="bg1"/>
                  </a:solidFill>
                </a:rPr>
                <a:t>RSPV</a:t>
              </a:r>
            </a:p>
          </p:txBody>
        </p:sp>
        <p:sp>
          <p:nvSpPr>
            <p:cNvPr id="24" name="TextovéPole 37">
              <a:extLst>
                <a:ext uri="{FF2B5EF4-FFF2-40B4-BE49-F238E27FC236}">
                  <a16:creationId xmlns:a16="http://schemas.microsoft.com/office/drawing/2014/main" id="{30CB9CBA-F608-4701-9981-A35B102B05BE}"/>
                </a:ext>
              </a:extLst>
            </p:cNvPr>
            <p:cNvSpPr txBox="1"/>
            <p:nvPr/>
          </p:nvSpPr>
          <p:spPr>
            <a:xfrm>
              <a:off x="3790226" y="3602438"/>
              <a:ext cx="677677" cy="338554"/>
            </a:xfrm>
            <a:prstGeom prst="rect">
              <a:avLst/>
            </a:prstGeom>
            <a:noFill/>
          </p:spPr>
          <p:txBody>
            <a:bodyPr wrap="square" rtlCol="0">
              <a:spAutoFit/>
            </a:bodyPr>
            <a:lstStyle/>
            <a:p>
              <a:r>
                <a:rPr lang="cs-CZ" sz="1600" b="1" dirty="0">
                  <a:solidFill>
                    <a:schemeClr val="bg1"/>
                  </a:solidFill>
                </a:rPr>
                <a:t>RIPV</a:t>
              </a:r>
            </a:p>
          </p:txBody>
        </p:sp>
        <p:sp>
          <p:nvSpPr>
            <p:cNvPr id="25" name="TextovéPole 46">
              <a:extLst>
                <a:ext uri="{FF2B5EF4-FFF2-40B4-BE49-F238E27FC236}">
                  <a16:creationId xmlns:a16="http://schemas.microsoft.com/office/drawing/2014/main" id="{D0CFC796-DF46-48A7-9238-A3A0C87BDB3D}"/>
                </a:ext>
              </a:extLst>
            </p:cNvPr>
            <p:cNvSpPr txBox="1"/>
            <p:nvPr/>
          </p:nvSpPr>
          <p:spPr>
            <a:xfrm>
              <a:off x="5038456" y="1751329"/>
              <a:ext cx="677677" cy="338554"/>
            </a:xfrm>
            <a:prstGeom prst="rect">
              <a:avLst/>
            </a:prstGeom>
            <a:noFill/>
          </p:spPr>
          <p:txBody>
            <a:bodyPr wrap="square" rtlCol="0">
              <a:spAutoFit/>
            </a:bodyPr>
            <a:lstStyle/>
            <a:p>
              <a:r>
                <a:rPr lang="cs-CZ" sz="1600" b="1" dirty="0" err="1">
                  <a:solidFill>
                    <a:schemeClr val="bg1"/>
                  </a:solidFill>
                </a:rPr>
                <a:t>LPVs</a:t>
              </a:r>
              <a:endParaRPr lang="cs-CZ" sz="1600" b="1" dirty="0">
                <a:solidFill>
                  <a:schemeClr val="bg1"/>
                </a:solidFill>
              </a:endParaRPr>
            </a:p>
          </p:txBody>
        </p:sp>
      </p:grpSp>
      <p:grpSp>
        <p:nvGrpSpPr>
          <p:cNvPr id="32" name="Skupina 28">
            <a:extLst>
              <a:ext uri="{FF2B5EF4-FFF2-40B4-BE49-F238E27FC236}">
                <a16:creationId xmlns:a16="http://schemas.microsoft.com/office/drawing/2014/main" id="{733713A1-71E2-47E8-B38A-3CEE66A4A5C1}"/>
              </a:ext>
            </a:extLst>
          </p:cNvPr>
          <p:cNvGrpSpPr>
            <a:grpSpLocks noChangeAspect="1"/>
          </p:cNvGrpSpPr>
          <p:nvPr/>
        </p:nvGrpSpPr>
        <p:grpSpPr>
          <a:xfrm>
            <a:off x="7082764" y="1147777"/>
            <a:ext cx="4014157" cy="4901357"/>
            <a:chOff x="7469907" y="1088769"/>
            <a:chExt cx="3862115" cy="4715712"/>
          </a:xfrm>
        </p:grpSpPr>
        <p:grpSp>
          <p:nvGrpSpPr>
            <p:cNvPr id="33" name="Skupina 27">
              <a:extLst>
                <a:ext uri="{FF2B5EF4-FFF2-40B4-BE49-F238E27FC236}">
                  <a16:creationId xmlns:a16="http://schemas.microsoft.com/office/drawing/2014/main" id="{0A1FB6A1-3F22-4AC4-9B6E-F194F6CEBEED}"/>
                </a:ext>
              </a:extLst>
            </p:cNvPr>
            <p:cNvGrpSpPr/>
            <p:nvPr/>
          </p:nvGrpSpPr>
          <p:grpSpPr>
            <a:xfrm>
              <a:off x="7469907" y="1088769"/>
              <a:ext cx="3862115" cy="4715712"/>
              <a:chOff x="7469907" y="1088769"/>
              <a:chExt cx="3862115" cy="4715712"/>
            </a:xfrm>
          </p:grpSpPr>
          <p:grpSp>
            <p:nvGrpSpPr>
              <p:cNvPr id="35" name="Skupina 26">
                <a:extLst>
                  <a:ext uri="{FF2B5EF4-FFF2-40B4-BE49-F238E27FC236}">
                    <a16:creationId xmlns:a16="http://schemas.microsoft.com/office/drawing/2014/main" id="{2A7812DA-E882-42EE-B9AC-49DDCF2DAD0F}"/>
                  </a:ext>
                </a:extLst>
              </p:cNvPr>
              <p:cNvGrpSpPr/>
              <p:nvPr/>
            </p:nvGrpSpPr>
            <p:grpSpPr>
              <a:xfrm>
                <a:off x="7469907" y="1088769"/>
                <a:ext cx="3862115" cy="4715712"/>
                <a:chOff x="7469907" y="1088769"/>
                <a:chExt cx="3862115" cy="4715712"/>
              </a:xfrm>
            </p:grpSpPr>
            <p:grpSp>
              <p:nvGrpSpPr>
                <p:cNvPr id="37" name="Skupina 1">
                  <a:extLst>
                    <a:ext uri="{FF2B5EF4-FFF2-40B4-BE49-F238E27FC236}">
                      <a16:creationId xmlns:a16="http://schemas.microsoft.com/office/drawing/2014/main" id="{84D9B489-BBF3-4D88-8249-5D0320FA476C}"/>
                    </a:ext>
                  </a:extLst>
                </p:cNvPr>
                <p:cNvGrpSpPr/>
                <p:nvPr/>
              </p:nvGrpSpPr>
              <p:grpSpPr>
                <a:xfrm>
                  <a:off x="7469907" y="1088769"/>
                  <a:ext cx="3862115" cy="4715712"/>
                  <a:chOff x="6698382" y="1088769"/>
                  <a:chExt cx="3862115" cy="4715712"/>
                </a:xfrm>
              </p:grpSpPr>
              <p:grpSp>
                <p:nvGrpSpPr>
                  <p:cNvPr id="43" name="Skupina 19">
                    <a:extLst>
                      <a:ext uri="{FF2B5EF4-FFF2-40B4-BE49-F238E27FC236}">
                        <a16:creationId xmlns:a16="http://schemas.microsoft.com/office/drawing/2014/main" id="{4CEE4953-BCD9-4F30-8762-A753278F8F56}"/>
                      </a:ext>
                    </a:extLst>
                  </p:cNvPr>
                  <p:cNvGrpSpPr/>
                  <p:nvPr/>
                </p:nvGrpSpPr>
                <p:grpSpPr>
                  <a:xfrm>
                    <a:off x="6698382" y="1088769"/>
                    <a:ext cx="3862115" cy="4715712"/>
                    <a:chOff x="5174381" y="836712"/>
                    <a:chExt cx="3862115" cy="4715712"/>
                  </a:xfrm>
                </p:grpSpPr>
                <p:pic>
                  <p:nvPicPr>
                    <p:cNvPr id="48" name="Obrázek 5">
                      <a:extLst>
                        <a:ext uri="{FF2B5EF4-FFF2-40B4-BE49-F238E27FC236}">
                          <a16:creationId xmlns:a16="http://schemas.microsoft.com/office/drawing/2014/main" id="{09B471B6-C07B-4215-A713-819D5ED03781}"/>
                        </a:ext>
                      </a:extLst>
                    </p:cNvPr>
                    <p:cNvPicPr>
                      <a:picLocks noChangeAspect="1"/>
                    </p:cNvPicPr>
                    <p:nvPr/>
                  </p:nvPicPr>
                  <p:blipFill rotWithShape="1">
                    <a:blip r:embed="rId6">
                      <a:extLst>
                        <a:ext uri="{28A0092B-C50C-407E-A947-70E740481C1C}">
                          <a14:useLocalDpi xmlns:a14="http://schemas.microsoft.com/office/drawing/2010/main" val="0"/>
                        </a:ext>
                      </a:extLst>
                    </a:blip>
                    <a:srcRect l="11628" r="5233"/>
                    <a:stretch/>
                  </p:blipFill>
                  <p:spPr>
                    <a:xfrm>
                      <a:off x="5174381" y="836712"/>
                      <a:ext cx="3862115" cy="4715712"/>
                    </a:xfrm>
                    <a:prstGeom prst="rect">
                      <a:avLst/>
                    </a:prstGeom>
                  </p:spPr>
                </p:pic>
                <p:cxnSp>
                  <p:nvCxnSpPr>
                    <p:cNvPr id="49" name="Přímá spojnice se šipkou 14">
                      <a:extLst>
                        <a:ext uri="{FF2B5EF4-FFF2-40B4-BE49-F238E27FC236}">
                          <a16:creationId xmlns:a16="http://schemas.microsoft.com/office/drawing/2014/main" id="{005AD7A4-7540-4BA4-A839-8A527F5B6A64}"/>
                        </a:ext>
                      </a:extLst>
                    </p:cNvPr>
                    <p:cNvCxnSpPr>
                      <a:cxnSpLocks/>
                    </p:cNvCxnSpPr>
                    <p:nvPr/>
                  </p:nvCxnSpPr>
                  <p:spPr>
                    <a:xfrm>
                      <a:off x="6804248" y="1714544"/>
                      <a:ext cx="139636" cy="518883"/>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Přímá spojnice se šipkou 16">
                      <a:extLst>
                        <a:ext uri="{FF2B5EF4-FFF2-40B4-BE49-F238E27FC236}">
                          <a16:creationId xmlns:a16="http://schemas.microsoft.com/office/drawing/2014/main" id="{5A8A47CC-7067-461F-8A41-071F7B757954}"/>
                        </a:ext>
                      </a:extLst>
                    </p:cNvPr>
                    <p:cNvCxnSpPr>
                      <a:cxnSpLocks/>
                    </p:cNvCxnSpPr>
                    <p:nvPr/>
                  </p:nvCxnSpPr>
                  <p:spPr>
                    <a:xfrm>
                      <a:off x="7075811" y="1626541"/>
                      <a:ext cx="139636" cy="518883"/>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ovéPole 20">
                    <a:extLst>
                      <a:ext uri="{FF2B5EF4-FFF2-40B4-BE49-F238E27FC236}">
                        <a16:creationId xmlns:a16="http://schemas.microsoft.com/office/drawing/2014/main" id="{DBA82883-A05B-43DD-8C69-40D2AD57F88B}"/>
                      </a:ext>
                    </a:extLst>
                  </p:cNvPr>
                  <p:cNvSpPr txBox="1"/>
                  <p:nvPr/>
                </p:nvSpPr>
                <p:spPr>
                  <a:xfrm>
                    <a:off x="9048329" y="3090872"/>
                    <a:ext cx="645719" cy="338554"/>
                  </a:xfrm>
                  <a:prstGeom prst="rect">
                    <a:avLst/>
                  </a:prstGeom>
                  <a:noFill/>
                </p:spPr>
                <p:txBody>
                  <a:bodyPr wrap="square" rtlCol="0">
                    <a:spAutoFit/>
                  </a:bodyPr>
                  <a:lstStyle/>
                  <a:p>
                    <a:r>
                      <a:rPr lang="cs-CZ" sz="1600" b="1" dirty="0">
                        <a:solidFill>
                          <a:srgbClr val="FF0000"/>
                        </a:solidFill>
                      </a:rPr>
                      <a:t>SAN</a:t>
                    </a:r>
                  </a:p>
                </p:txBody>
              </p:sp>
            </p:grpSp>
            <p:sp>
              <p:nvSpPr>
                <p:cNvPr id="38" name="TextovéPole 33">
                  <a:extLst>
                    <a:ext uri="{FF2B5EF4-FFF2-40B4-BE49-F238E27FC236}">
                      <a16:creationId xmlns:a16="http://schemas.microsoft.com/office/drawing/2014/main" id="{A2CD49A1-2951-4562-BDF3-C0B6BDB3D62A}"/>
                    </a:ext>
                  </a:extLst>
                </p:cNvPr>
                <p:cNvSpPr txBox="1"/>
                <p:nvPr/>
              </p:nvSpPr>
              <p:spPr>
                <a:xfrm>
                  <a:off x="10003175" y="3066842"/>
                  <a:ext cx="1305543" cy="584775"/>
                </a:xfrm>
                <a:prstGeom prst="rect">
                  <a:avLst/>
                </a:prstGeom>
                <a:noFill/>
              </p:spPr>
              <p:txBody>
                <a:bodyPr wrap="square" rtlCol="0" anchor="ctr">
                  <a:spAutoFit/>
                </a:bodyPr>
                <a:lstStyle/>
                <a:p>
                  <a:pPr algn="ctr"/>
                  <a:r>
                    <a:rPr lang="cs-CZ" sz="3200" b="1" dirty="0"/>
                    <a:t>R</a:t>
                  </a:r>
                  <a:r>
                    <a:rPr lang="en-GB" sz="3200" b="1" dirty="0"/>
                    <a:t>A</a:t>
                  </a:r>
                </a:p>
              </p:txBody>
            </p:sp>
            <p:sp>
              <p:nvSpPr>
                <p:cNvPr id="39" name="TextovéPole 34">
                  <a:extLst>
                    <a:ext uri="{FF2B5EF4-FFF2-40B4-BE49-F238E27FC236}">
                      <a16:creationId xmlns:a16="http://schemas.microsoft.com/office/drawing/2014/main" id="{DCA05776-0700-4E54-A6AE-7D2FCC7BA188}"/>
                    </a:ext>
                  </a:extLst>
                </p:cNvPr>
                <p:cNvSpPr txBox="1"/>
                <p:nvPr/>
              </p:nvSpPr>
              <p:spPr>
                <a:xfrm>
                  <a:off x="7532506" y="3078376"/>
                  <a:ext cx="1305543" cy="584775"/>
                </a:xfrm>
                <a:prstGeom prst="rect">
                  <a:avLst/>
                </a:prstGeom>
                <a:noFill/>
              </p:spPr>
              <p:txBody>
                <a:bodyPr wrap="square" rtlCol="0" anchor="ctr">
                  <a:spAutoFit/>
                </a:bodyPr>
                <a:lstStyle/>
                <a:p>
                  <a:pPr algn="ctr"/>
                  <a:r>
                    <a:rPr lang="cs-CZ" sz="3200" b="1" dirty="0"/>
                    <a:t>L</a:t>
                  </a:r>
                  <a:r>
                    <a:rPr lang="en-GB" sz="3200" b="1" dirty="0"/>
                    <a:t>A</a:t>
                  </a:r>
                </a:p>
              </p:txBody>
            </p:sp>
            <p:sp>
              <p:nvSpPr>
                <p:cNvPr id="40" name="TextovéPole 41">
                  <a:extLst>
                    <a:ext uri="{FF2B5EF4-FFF2-40B4-BE49-F238E27FC236}">
                      <a16:creationId xmlns:a16="http://schemas.microsoft.com/office/drawing/2014/main" id="{3AB7C22B-F4F5-489F-A30C-AFEAD6BFEDA1}"/>
                    </a:ext>
                  </a:extLst>
                </p:cNvPr>
                <p:cNvSpPr txBox="1"/>
                <p:nvPr/>
              </p:nvSpPr>
              <p:spPr>
                <a:xfrm>
                  <a:off x="8752540" y="3054759"/>
                  <a:ext cx="677677" cy="338554"/>
                </a:xfrm>
                <a:prstGeom prst="rect">
                  <a:avLst/>
                </a:prstGeom>
                <a:noFill/>
              </p:spPr>
              <p:txBody>
                <a:bodyPr wrap="square" rtlCol="0">
                  <a:spAutoFit/>
                </a:bodyPr>
                <a:lstStyle/>
                <a:p>
                  <a:r>
                    <a:rPr lang="cs-CZ" sz="1600" b="1" dirty="0" err="1">
                      <a:solidFill>
                        <a:schemeClr val="bg1"/>
                      </a:solidFill>
                    </a:rPr>
                    <a:t>RPVs</a:t>
                  </a:r>
                  <a:endParaRPr lang="cs-CZ" sz="1600" b="1" dirty="0">
                    <a:solidFill>
                      <a:schemeClr val="bg1"/>
                    </a:solidFill>
                  </a:endParaRPr>
                </a:p>
              </p:txBody>
            </p:sp>
            <p:sp>
              <p:nvSpPr>
                <p:cNvPr id="41" name="TextovéPole 42">
                  <a:extLst>
                    <a:ext uri="{FF2B5EF4-FFF2-40B4-BE49-F238E27FC236}">
                      <a16:creationId xmlns:a16="http://schemas.microsoft.com/office/drawing/2014/main" id="{58F676DD-3FFD-4877-AACA-64B8A9462DD9}"/>
                    </a:ext>
                  </a:extLst>
                </p:cNvPr>
                <p:cNvSpPr txBox="1"/>
                <p:nvPr/>
              </p:nvSpPr>
              <p:spPr>
                <a:xfrm>
                  <a:off x="9564808" y="1562342"/>
                  <a:ext cx="577905" cy="338554"/>
                </a:xfrm>
                <a:prstGeom prst="rect">
                  <a:avLst/>
                </a:prstGeom>
                <a:noFill/>
              </p:spPr>
              <p:txBody>
                <a:bodyPr wrap="square" rtlCol="0">
                  <a:spAutoFit/>
                </a:bodyPr>
                <a:lstStyle/>
                <a:p>
                  <a:r>
                    <a:rPr lang="cs-CZ" sz="1600" b="1" dirty="0"/>
                    <a:t>SVC</a:t>
                  </a:r>
                </a:p>
              </p:txBody>
            </p:sp>
            <p:sp>
              <p:nvSpPr>
                <p:cNvPr id="42" name="TextovéPole 45">
                  <a:extLst>
                    <a:ext uri="{FF2B5EF4-FFF2-40B4-BE49-F238E27FC236}">
                      <a16:creationId xmlns:a16="http://schemas.microsoft.com/office/drawing/2014/main" id="{0A6D90CA-DCC1-4069-992E-9B021BF5A577}"/>
                    </a:ext>
                  </a:extLst>
                </p:cNvPr>
                <p:cNvSpPr txBox="1"/>
                <p:nvPr/>
              </p:nvSpPr>
              <p:spPr>
                <a:xfrm>
                  <a:off x="7469907" y="2132422"/>
                  <a:ext cx="677677" cy="338554"/>
                </a:xfrm>
                <a:prstGeom prst="rect">
                  <a:avLst/>
                </a:prstGeom>
                <a:noFill/>
              </p:spPr>
              <p:txBody>
                <a:bodyPr wrap="square" rtlCol="0">
                  <a:spAutoFit/>
                </a:bodyPr>
                <a:lstStyle/>
                <a:p>
                  <a:r>
                    <a:rPr lang="cs-CZ" sz="1600" b="1" dirty="0" err="1">
                      <a:solidFill>
                        <a:schemeClr val="bg1"/>
                      </a:solidFill>
                    </a:rPr>
                    <a:t>LPVs</a:t>
                  </a:r>
                  <a:endParaRPr lang="cs-CZ" sz="1600" b="1" dirty="0">
                    <a:solidFill>
                      <a:schemeClr val="bg1"/>
                    </a:solidFill>
                  </a:endParaRPr>
                </a:p>
              </p:txBody>
            </p:sp>
          </p:grpSp>
          <p:sp>
            <p:nvSpPr>
              <p:cNvPr id="36" name="TextovéPole 44">
                <a:extLst>
                  <a:ext uri="{FF2B5EF4-FFF2-40B4-BE49-F238E27FC236}">
                    <a16:creationId xmlns:a16="http://schemas.microsoft.com/office/drawing/2014/main" id="{A5869CC7-E456-41F4-9BE6-6FAF06E1ADB2}"/>
                  </a:ext>
                </a:extLst>
              </p:cNvPr>
              <p:cNvSpPr txBox="1"/>
              <p:nvPr/>
            </p:nvSpPr>
            <p:spPr>
              <a:xfrm>
                <a:off x="10353255" y="1393065"/>
                <a:ext cx="553427" cy="338554"/>
              </a:xfrm>
              <a:prstGeom prst="rect">
                <a:avLst/>
              </a:prstGeom>
              <a:noFill/>
            </p:spPr>
            <p:txBody>
              <a:bodyPr wrap="square" rtlCol="0">
                <a:spAutoFit/>
              </a:bodyPr>
              <a:lstStyle/>
              <a:p>
                <a:r>
                  <a:rPr lang="cs-CZ" sz="1600" b="1" dirty="0">
                    <a:solidFill>
                      <a:srgbClr val="00EA00"/>
                    </a:solidFill>
                  </a:rPr>
                  <a:t>PN</a:t>
                </a:r>
              </a:p>
            </p:txBody>
          </p:sp>
        </p:grpSp>
        <p:sp>
          <p:nvSpPr>
            <p:cNvPr id="34" name="TextovéPole 52">
              <a:extLst>
                <a:ext uri="{FF2B5EF4-FFF2-40B4-BE49-F238E27FC236}">
                  <a16:creationId xmlns:a16="http://schemas.microsoft.com/office/drawing/2014/main" id="{3AEAE7FD-F866-4919-AA27-F18FB2354D4A}"/>
                </a:ext>
              </a:extLst>
            </p:cNvPr>
            <p:cNvSpPr txBox="1"/>
            <p:nvPr/>
          </p:nvSpPr>
          <p:spPr>
            <a:xfrm>
              <a:off x="9562245" y="4862460"/>
              <a:ext cx="577905" cy="338554"/>
            </a:xfrm>
            <a:prstGeom prst="rect">
              <a:avLst/>
            </a:prstGeom>
            <a:noFill/>
          </p:spPr>
          <p:txBody>
            <a:bodyPr wrap="square" rtlCol="0">
              <a:spAutoFit/>
            </a:bodyPr>
            <a:lstStyle/>
            <a:p>
              <a:r>
                <a:rPr lang="cs-CZ" sz="1600" b="1" dirty="0"/>
                <a:t>IVC</a:t>
              </a:r>
            </a:p>
          </p:txBody>
        </p:sp>
      </p:grpSp>
      <p:sp>
        <p:nvSpPr>
          <p:cNvPr id="52" name="Rectangle 2">
            <a:extLst>
              <a:ext uri="{FF2B5EF4-FFF2-40B4-BE49-F238E27FC236}">
                <a16:creationId xmlns:a16="http://schemas.microsoft.com/office/drawing/2014/main" id="{3865B6B2-6205-47B8-B4D9-4057CD3EDD3A}"/>
              </a:ext>
            </a:extLst>
          </p:cNvPr>
          <p:cNvSpPr>
            <a:spLocks noChangeArrowheads="1"/>
          </p:cNvSpPr>
          <p:nvPr/>
        </p:nvSpPr>
        <p:spPr bwMode="auto">
          <a:xfrm>
            <a:off x="1" y="11857"/>
            <a:ext cx="12163122" cy="514350"/>
          </a:xfrm>
          <a:prstGeom prst="rect">
            <a:avLst/>
          </a:prstGeom>
          <a:noFill/>
          <a:ln w="9525">
            <a:noFill/>
            <a:miter lim="800000"/>
            <a:headEnd/>
            <a:tailEnd/>
          </a:ln>
        </p:spPr>
        <p:txBody>
          <a:bodyPr/>
          <a:lstStyle/>
          <a:p>
            <a:pPr algn="ctr"/>
            <a:r>
              <a:rPr lang="cs-CZ" altLang="en-US" sz="2800" b="1" dirty="0" smtClean="0">
                <a:solidFill>
                  <a:srgbClr val="0066CC"/>
                </a:solidFill>
              </a:rPr>
              <a:t>Denervace sinusového uzlu</a:t>
            </a:r>
            <a:r>
              <a:rPr lang="en-GB" altLang="en-US" sz="2800" b="1" dirty="0" smtClean="0">
                <a:solidFill>
                  <a:srgbClr val="0066CC"/>
                </a:solidFill>
              </a:rPr>
              <a:t>: </a:t>
            </a:r>
            <a:r>
              <a:rPr lang="cs-CZ" altLang="en-US" sz="2800" b="1" dirty="0" smtClean="0">
                <a:solidFill>
                  <a:srgbClr val="0066CC"/>
                </a:solidFill>
              </a:rPr>
              <a:t>minimalizovaný pravo- a levosíňový přístup</a:t>
            </a:r>
            <a:endParaRPr lang="cs-CZ" altLang="en-US" sz="3200" b="1" dirty="0">
              <a:solidFill>
                <a:srgbClr val="0066CC"/>
              </a:solidFill>
            </a:endParaRPr>
          </a:p>
        </p:txBody>
      </p:sp>
    </p:spTree>
    <p:extLst>
      <p:ext uri="{BB962C8B-B14F-4D97-AF65-F5344CB8AC3E}">
        <p14:creationId xmlns:p14="http://schemas.microsoft.com/office/powerpoint/2010/main" val="1418997237"/>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grpSp>
        <p:nvGrpSpPr>
          <p:cNvPr id="8" name="Skupina 10">
            <a:extLst>
              <a:ext uri="{FF2B5EF4-FFF2-40B4-BE49-F238E27FC236}">
                <a16:creationId xmlns:a16="http://schemas.microsoft.com/office/drawing/2014/main" id="{DE40EE60-590C-4806-BF76-0A8433D53E72}"/>
              </a:ext>
            </a:extLst>
          </p:cNvPr>
          <p:cNvGrpSpPr/>
          <p:nvPr/>
        </p:nvGrpSpPr>
        <p:grpSpPr>
          <a:xfrm>
            <a:off x="711200" y="1252221"/>
            <a:ext cx="3236193" cy="4411979"/>
            <a:chOff x="333525" y="1226821"/>
            <a:chExt cx="2619439" cy="3944033"/>
          </a:xfrm>
        </p:grpSpPr>
        <p:pic>
          <p:nvPicPr>
            <p:cNvPr id="9" name="Obrázek 4">
              <a:extLst>
                <a:ext uri="{FF2B5EF4-FFF2-40B4-BE49-F238E27FC236}">
                  <a16:creationId xmlns:a16="http://schemas.microsoft.com/office/drawing/2014/main" id="{6E9607CA-2891-4960-B9E9-DF5A3AC1FAFC}"/>
                </a:ext>
              </a:extLst>
            </p:cNvPr>
            <p:cNvPicPr>
              <a:picLocks noChangeAspect="1"/>
            </p:cNvPicPr>
            <p:nvPr/>
          </p:nvPicPr>
          <p:blipFill rotWithShape="1">
            <a:blip r:embed="rId4"/>
            <a:srcRect l="22935" r="23522"/>
            <a:stretch/>
          </p:blipFill>
          <p:spPr>
            <a:xfrm>
              <a:off x="491202" y="1226821"/>
              <a:ext cx="2317375" cy="3944033"/>
            </a:xfrm>
            <a:prstGeom prst="rect">
              <a:avLst/>
            </a:prstGeom>
          </p:spPr>
        </p:pic>
        <p:sp>
          <p:nvSpPr>
            <p:cNvPr id="10" name="TextovéPole 21">
              <a:extLst>
                <a:ext uri="{FF2B5EF4-FFF2-40B4-BE49-F238E27FC236}">
                  <a16:creationId xmlns:a16="http://schemas.microsoft.com/office/drawing/2014/main" id="{F7603238-B91A-4AE3-87C0-7D2289B35AFB}"/>
                </a:ext>
              </a:extLst>
            </p:cNvPr>
            <p:cNvSpPr txBox="1"/>
            <p:nvPr/>
          </p:nvSpPr>
          <p:spPr>
            <a:xfrm>
              <a:off x="1717316" y="4208086"/>
              <a:ext cx="682512" cy="311128"/>
            </a:xfrm>
            <a:prstGeom prst="rect">
              <a:avLst/>
            </a:prstGeom>
            <a:noFill/>
          </p:spPr>
          <p:txBody>
            <a:bodyPr wrap="square" rtlCol="0">
              <a:spAutoFit/>
            </a:bodyPr>
            <a:lstStyle/>
            <a:p>
              <a:pPr algn="ctr"/>
              <a:r>
                <a:rPr lang="en-GB" b="1" dirty="0">
                  <a:solidFill>
                    <a:srgbClr val="79DCFF"/>
                  </a:solidFill>
                </a:rPr>
                <a:t>I</a:t>
              </a:r>
              <a:r>
                <a:rPr lang="cs-CZ" b="1" dirty="0">
                  <a:solidFill>
                    <a:srgbClr val="79DCFF"/>
                  </a:solidFill>
                </a:rPr>
                <a:t>VC</a:t>
              </a:r>
              <a:endParaRPr lang="en-GB" b="1" dirty="0">
                <a:solidFill>
                  <a:srgbClr val="79DCFF"/>
                </a:solidFill>
              </a:endParaRPr>
            </a:p>
          </p:txBody>
        </p:sp>
        <p:sp>
          <p:nvSpPr>
            <p:cNvPr id="11" name="TextovéPole 22">
              <a:extLst>
                <a:ext uri="{FF2B5EF4-FFF2-40B4-BE49-F238E27FC236}">
                  <a16:creationId xmlns:a16="http://schemas.microsoft.com/office/drawing/2014/main" id="{BC26E880-018F-433F-98BF-E4E076E302C7}"/>
                </a:ext>
              </a:extLst>
            </p:cNvPr>
            <p:cNvSpPr txBox="1"/>
            <p:nvPr/>
          </p:nvSpPr>
          <p:spPr>
            <a:xfrm>
              <a:off x="1717316" y="1377092"/>
              <a:ext cx="682512" cy="311128"/>
            </a:xfrm>
            <a:prstGeom prst="rect">
              <a:avLst/>
            </a:prstGeom>
            <a:noFill/>
          </p:spPr>
          <p:txBody>
            <a:bodyPr wrap="square" rtlCol="0">
              <a:spAutoFit/>
            </a:bodyPr>
            <a:lstStyle/>
            <a:p>
              <a:pPr algn="ctr"/>
              <a:r>
                <a:rPr lang="cs-CZ" b="1" dirty="0">
                  <a:solidFill>
                    <a:srgbClr val="87F7FD"/>
                  </a:solidFill>
                </a:rPr>
                <a:t>SVC</a:t>
              </a:r>
              <a:endParaRPr lang="en-GB" sz="2000" b="1" dirty="0">
                <a:solidFill>
                  <a:srgbClr val="87F7FD"/>
                </a:solidFill>
              </a:endParaRPr>
            </a:p>
          </p:txBody>
        </p:sp>
        <p:sp>
          <p:nvSpPr>
            <p:cNvPr id="12" name="TextovéPole 23">
              <a:extLst>
                <a:ext uri="{FF2B5EF4-FFF2-40B4-BE49-F238E27FC236}">
                  <a16:creationId xmlns:a16="http://schemas.microsoft.com/office/drawing/2014/main" id="{EC9A3D2F-83A3-43B8-BF64-F94B4BEEB3D5}"/>
                </a:ext>
              </a:extLst>
            </p:cNvPr>
            <p:cNvSpPr txBox="1"/>
            <p:nvPr/>
          </p:nvSpPr>
          <p:spPr>
            <a:xfrm>
              <a:off x="333525" y="2926392"/>
              <a:ext cx="682512" cy="311128"/>
            </a:xfrm>
            <a:prstGeom prst="rect">
              <a:avLst/>
            </a:prstGeom>
            <a:noFill/>
          </p:spPr>
          <p:txBody>
            <a:bodyPr wrap="square" rtlCol="0">
              <a:spAutoFit/>
            </a:bodyPr>
            <a:lstStyle/>
            <a:p>
              <a:pPr algn="ctr"/>
              <a:r>
                <a:rPr lang="cs-CZ" b="1" dirty="0">
                  <a:solidFill>
                    <a:srgbClr val="FFFF00"/>
                  </a:solidFill>
                </a:rPr>
                <a:t>His</a:t>
              </a:r>
              <a:endParaRPr lang="en-GB" b="1" dirty="0">
                <a:solidFill>
                  <a:srgbClr val="FFFF00"/>
                </a:solidFill>
              </a:endParaRPr>
            </a:p>
          </p:txBody>
        </p:sp>
        <p:sp>
          <p:nvSpPr>
            <p:cNvPr id="13" name="TextovéPole 24">
              <a:extLst>
                <a:ext uri="{FF2B5EF4-FFF2-40B4-BE49-F238E27FC236}">
                  <a16:creationId xmlns:a16="http://schemas.microsoft.com/office/drawing/2014/main" id="{A6E666B7-2E19-4FF7-ADB8-39236E06170B}"/>
                </a:ext>
              </a:extLst>
            </p:cNvPr>
            <p:cNvSpPr txBox="1"/>
            <p:nvPr/>
          </p:nvSpPr>
          <p:spPr>
            <a:xfrm>
              <a:off x="2270452" y="2197692"/>
              <a:ext cx="682512" cy="311128"/>
            </a:xfrm>
            <a:prstGeom prst="rect">
              <a:avLst/>
            </a:prstGeom>
            <a:noFill/>
          </p:spPr>
          <p:txBody>
            <a:bodyPr wrap="square" rtlCol="0">
              <a:spAutoFit/>
            </a:bodyPr>
            <a:lstStyle/>
            <a:p>
              <a:pPr algn="ctr"/>
              <a:r>
                <a:rPr lang="en-GB" b="1" dirty="0">
                  <a:solidFill>
                    <a:srgbClr val="25FB2F"/>
                  </a:solidFill>
                </a:rPr>
                <a:t>P</a:t>
              </a:r>
              <a:r>
                <a:rPr lang="cs-CZ" b="1" dirty="0">
                  <a:solidFill>
                    <a:srgbClr val="25FB2F"/>
                  </a:solidFill>
                </a:rPr>
                <a:t>N</a:t>
              </a:r>
              <a:endParaRPr lang="en-GB" b="1" dirty="0">
                <a:solidFill>
                  <a:srgbClr val="25FB2F"/>
                </a:solidFill>
              </a:endParaRPr>
            </a:p>
          </p:txBody>
        </p:sp>
        <p:sp>
          <p:nvSpPr>
            <p:cNvPr id="15" name="TextovéPole 25">
              <a:extLst>
                <a:ext uri="{FF2B5EF4-FFF2-40B4-BE49-F238E27FC236}">
                  <a16:creationId xmlns:a16="http://schemas.microsoft.com/office/drawing/2014/main" id="{2D5CE254-B465-47BA-B413-8820A3597583}"/>
                </a:ext>
              </a:extLst>
            </p:cNvPr>
            <p:cNvSpPr txBox="1"/>
            <p:nvPr/>
          </p:nvSpPr>
          <p:spPr>
            <a:xfrm>
              <a:off x="364598" y="4245850"/>
              <a:ext cx="682512" cy="311128"/>
            </a:xfrm>
            <a:prstGeom prst="rect">
              <a:avLst/>
            </a:prstGeom>
            <a:noFill/>
          </p:spPr>
          <p:txBody>
            <a:bodyPr wrap="square" rtlCol="0">
              <a:spAutoFit/>
            </a:bodyPr>
            <a:lstStyle/>
            <a:p>
              <a:pPr algn="ctr"/>
              <a:r>
                <a:rPr lang="cs-CZ" b="1" dirty="0">
                  <a:solidFill>
                    <a:srgbClr val="009900"/>
                  </a:solidFill>
                </a:rPr>
                <a:t>TA</a:t>
              </a:r>
              <a:endParaRPr lang="en-GB" b="1" dirty="0">
                <a:solidFill>
                  <a:srgbClr val="009900"/>
                </a:solidFill>
              </a:endParaRPr>
            </a:p>
          </p:txBody>
        </p:sp>
        <p:sp>
          <p:nvSpPr>
            <p:cNvPr id="17" name="TextovéPole 26">
              <a:extLst>
                <a:ext uri="{FF2B5EF4-FFF2-40B4-BE49-F238E27FC236}">
                  <a16:creationId xmlns:a16="http://schemas.microsoft.com/office/drawing/2014/main" id="{DFF7A263-B211-41ED-91DC-805D9765608C}"/>
                </a:ext>
              </a:extLst>
            </p:cNvPr>
            <p:cNvSpPr txBox="1"/>
            <p:nvPr/>
          </p:nvSpPr>
          <p:spPr>
            <a:xfrm>
              <a:off x="1885431" y="3143182"/>
              <a:ext cx="682512" cy="311128"/>
            </a:xfrm>
            <a:prstGeom prst="rect">
              <a:avLst/>
            </a:prstGeom>
            <a:noFill/>
          </p:spPr>
          <p:txBody>
            <a:bodyPr wrap="square" rtlCol="0">
              <a:spAutoFit/>
            </a:bodyPr>
            <a:lstStyle/>
            <a:p>
              <a:pPr algn="ctr"/>
              <a:r>
                <a:rPr lang="cs-CZ" b="1" dirty="0">
                  <a:solidFill>
                    <a:srgbClr val="FF0000"/>
                  </a:solidFill>
                </a:rPr>
                <a:t>SAN</a:t>
              </a:r>
              <a:endParaRPr lang="en-GB" b="1" dirty="0">
                <a:solidFill>
                  <a:srgbClr val="FF0000"/>
                </a:solidFill>
              </a:endParaRPr>
            </a:p>
          </p:txBody>
        </p:sp>
        <p:sp>
          <p:nvSpPr>
            <p:cNvPr id="18" name="TextovéPole 29">
              <a:extLst>
                <a:ext uri="{FF2B5EF4-FFF2-40B4-BE49-F238E27FC236}">
                  <a16:creationId xmlns:a16="http://schemas.microsoft.com/office/drawing/2014/main" id="{22EEFC10-831B-42CD-AADC-57A5569D2226}"/>
                </a:ext>
              </a:extLst>
            </p:cNvPr>
            <p:cNvSpPr txBox="1"/>
            <p:nvPr/>
          </p:nvSpPr>
          <p:spPr>
            <a:xfrm>
              <a:off x="1174489" y="3250479"/>
              <a:ext cx="682512" cy="440765"/>
            </a:xfrm>
            <a:prstGeom prst="rect">
              <a:avLst/>
            </a:prstGeom>
            <a:noFill/>
          </p:spPr>
          <p:txBody>
            <a:bodyPr wrap="square" rtlCol="0">
              <a:spAutoFit/>
            </a:bodyPr>
            <a:lstStyle/>
            <a:p>
              <a:pPr algn="ctr"/>
              <a:r>
                <a:rPr lang="cs-CZ" sz="2800" b="1" dirty="0"/>
                <a:t>RA</a:t>
              </a:r>
              <a:endParaRPr lang="en-GB" sz="3200" b="1" dirty="0"/>
            </a:p>
          </p:txBody>
        </p:sp>
      </p:grpSp>
      <p:grpSp>
        <p:nvGrpSpPr>
          <p:cNvPr id="19" name="Skupina 11">
            <a:extLst>
              <a:ext uri="{FF2B5EF4-FFF2-40B4-BE49-F238E27FC236}">
                <a16:creationId xmlns:a16="http://schemas.microsoft.com/office/drawing/2014/main" id="{5BC40248-4CF7-4060-9AE7-A5AC51982613}"/>
              </a:ext>
            </a:extLst>
          </p:cNvPr>
          <p:cNvGrpSpPr/>
          <p:nvPr/>
        </p:nvGrpSpPr>
        <p:grpSpPr>
          <a:xfrm>
            <a:off x="3858853" y="1252220"/>
            <a:ext cx="3050813" cy="4411980"/>
            <a:chOff x="3009823" y="1226821"/>
            <a:chExt cx="2793048" cy="3944033"/>
          </a:xfrm>
        </p:grpSpPr>
        <p:pic>
          <p:nvPicPr>
            <p:cNvPr id="20" name="Obrázek 2">
              <a:extLst>
                <a:ext uri="{FF2B5EF4-FFF2-40B4-BE49-F238E27FC236}">
                  <a16:creationId xmlns:a16="http://schemas.microsoft.com/office/drawing/2014/main" id="{66295817-BEF7-43CD-9780-6ECF534F9C5F}"/>
                </a:ext>
              </a:extLst>
            </p:cNvPr>
            <p:cNvPicPr>
              <a:picLocks noChangeAspect="1"/>
            </p:cNvPicPr>
            <p:nvPr/>
          </p:nvPicPr>
          <p:blipFill rotWithShape="1">
            <a:blip r:embed="rId5"/>
            <a:srcRect l="15999" r="19467"/>
            <a:stretch/>
          </p:blipFill>
          <p:spPr>
            <a:xfrm>
              <a:off x="3009823" y="1226821"/>
              <a:ext cx="2793048" cy="3944033"/>
            </a:xfrm>
            <a:prstGeom prst="rect">
              <a:avLst/>
            </a:prstGeom>
          </p:spPr>
        </p:pic>
        <p:sp>
          <p:nvSpPr>
            <p:cNvPr id="21" name="TextovéPole 30">
              <a:extLst>
                <a:ext uri="{FF2B5EF4-FFF2-40B4-BE49-F238E27FC236}">
                  <a16:creationId xmlns:a16="http://schemas.microsoft.com/office/drawing/2014/main" id="{08B89000-7ED6-461E-BB9D-6F106BC7E2AC}"/>
                </a:ext>
              </a:extLst>
            </p:cNvPr>
            <p:cNvSpPr txBox="1"/>
            <p:nvPr/>
          </p:nvSpPr>
          <p:spPr>
            <a:xfrm>
              <a:off x="4211578" y="2978453"/>
              <a:ext cx="682512" cy="440765"/>
            </a:xfrm>
            <a:prstGeom prst="rect">
              <a:avLst/>
            </a:prstGeom>
            <a:noFill/>
          </p:spPr>
          <p:txBody>
            <a:bodyPr wrap="square" rtlCol="0">
              <a:spAutoFit/>
            </a:bodyPr>
            <a:lstStyle/>
            <a:p>
              <a:pPr algn="ctr"/>
              <a:r>
                <a:rPr lang="cs-CZ" sz="2800" b="1" dirty="0"/>
                <a:t>LA</a:t>
              </a:r>
              <a:endParaRPr lang="en-GB" sz="3200" b="1" dirty="0"/>
            </a:p>
          </p:txBody>
        </p:sp>
        <p:sp>
          <p:nvSpPr>
            <p:cNvPr id="22" name="TextovéPole 33">
              <a:extLst>
                <a:ext uri="{FF2B5EF4-FFF2-40B4-BE49-F238E27FC236}">
                  <a16:creationId xmlns:a16="http://schemas.microsoft.com/office/drawing/2014/main" id="{705F5C0C-76D0-4BB5-821B-2FB3EFADD978}"/>
                </a:ext>
              </a:extLst>
            </p:cNvPr>
            <p:cNvSpPr txBox="1"/>
            <p:nvPr/>
          </p:nvSpPr>
          <p:spPr>
            <a:xfrm>
              <a:off x="4933114" y="3481111"/>
              <a:ext cx="682512" cy="311128"/>
            </a:xfrm>
            <a:prstGeom prst="rect">
              <a:avLst/>
            </a:prstGeom>
            <a:noFill/>
          </p:spPr>
          <p:txBody>
            <a:bodyPr wrap="square" rtlCol="0">
              <a:spAutoFit/>
            </a:bodyPr>
            <a:lstStyle/>
            <a:p>
              <a:pPr algn="ctr"/>
              <a:r>
                <a:rPr lang="cs-CZ" b="1" dirty="0">
                  <a:solidFill>
                    <a:srgbClr val="002060"/>
                  </a:solidFill>
                </a:rPr>
                <a:t>MA</a:t>
              </a:r>
              <a:endParaRPr lang="en-GB" b="1" dirty="0">
                <a:solidFill>
                  <a:srgbClr val="002060"/>
                </a:solidFill>
              </a:endParaRPr>
            </a:p>
          </p:txBody>
        </p:sp>
        <p:sp>
          <p:nvSpPr>
            <p:cNvPr id="23" name="TextovéPole 35">
              <a:extLst>
                <a:ext uri="{FF2B5EF4-FFF2-40B4-BE49-F238E27FC236}">
                  <a16:creationId xmlns:a16="http://schemas.microsoft.com/office/drawing/2014/main" id="{B65F63F7-7946-4323-B366-22E87C288D58}"/>
                </a:ext>
              </a:extLst>
            </p:cNvPr>
            <p:cNvSpPr txBox="1"/>
            <p:nvPr/>
          </p:nvSpPr>
          <p:spPr>
            <a:xfrm>
              <a:off x="3976467" y="3602696"/>
              <a:ext cx="682512" cy="505523"/>
            </a:xfrm>
            <a:prstGeom prst="rect">
              <a:avLst/>
            </a:prstGeom>
            <a:noFill/>
          </p:spPr>
          <p:txBody>
            <a:bodyPr wrap="square" rtlCol="0">
              <a:spAutoFit/>
            </a:bodyPr>
            <a:lstStyle/>
            <a:p>
              <a:pPr algn="ctr">
                <a:lnSpc>
                  <a:spcPts val="1600"/>
                </a:lnSpc>
              </a:pPr>
              <a:r>
                <a:rPr lang="cs-CZ" sz="1600" b="1" dirty="0"/>
                <a:t>TS hole</a:t>
              </a:r>
              <a:endParaRPr lang="en-GB" sz="1600" b="1" dirty="0"/>
            </a:p>
          </p:txBody>
        </p:sp>
      </p:grpSp>
      <p:grpSp>
        <p:nvGrpSpPr>
          <p:cNvPr id="24" name="Skupina 12">
            <a:extLst>
              <a:ext uri="{FF2B5EF4-FFF2-40B4-BE49-F238E27FC236}">
                <a16:creationId xmlns:a16="http://schemas.microsoft.com/office/drawing/2014/main" id="{6A57334C-AC95-4083-A039-93D44329EE3D}"/>
              </a:ext>
            </a:extLst>
          </p:cNvPr>
          <p:cNvGrpSpPr/>
          <p:nvPr/>
        </p:nvGrpSpPr>
        <p:grpSpPr>
          <a:xfrm>
            <a:off x="6999510" y="1252220"/>
            <a:ext cx="4277750" cy="4411980"/>
            <a:chOff x="6004118" y="1226820"/>
            <a:chExt cx="3774882" cy="3944033"/>
          </a:xfrm>
        </p:grpSpPr>
        <p:pic>
          <p:nvPicPr>
            <p:cNvPr id="25" name="Obrázek 6">
              <a:extLst>
                <a:ext uri="{FF2B5EF4-FFF2-40B4-BE49-F238E27FC236}">
                  <a16:creationId xmlns:a16="http://schemas.microsoft.com/office/drawing/2014/main" id="{85159B69-2FB2-45F8-B815-2FC8602FE102}"/>
                </a:ext>
              </a:extLst>
            </p:cNvPr>
            <p:cNvPicPr>
              <a:picLocks noChangeAspect="1"/>
            </p:cNvPicPr>
            <p:nvPr/>
          </p:nvPicPr>
          <p:blipFill rotWithShape="1">
            <a:blip r:embed="rId6"/>
            <a:srcRect l="7837" r="4943"/>
            <a:stretch/>
          </p:blipFill>
          <p:spPr>
            <a:xfrm>
              <a:off x="6004118" y="1226820"/>
              <a:ext cx="3774882" cy="3944033"/>
            </a:xfrm>
            <a:prstGeom prst="rect">
              <a:avLst/>
            </a:prstGeom>
          </p:spPr>
        </p:pic>
        <p:sp>
          <p:nvSpPr>
            <p:cNvPr id="26" name="TextovéPole 27">
              <a:extLst>
                <a:ext uri="{FF2B5EF4-FFF2-40B4-BE49-F238E27FC236}">
                  <a16:creationId xmlns:a16="http://schemas.microsoft.com/office/drawing/2014/main" id="{650833C3-04F5-46EF-9B37-BB039240D822}"/>
                </a:ext>
              </a:extLst>
            </p:cNvPr>
            <p:cNvSpPr txBox="1"/>
            <p:nvPr/>
          </p:nvSpPr>
          <p:spPr>
            <a:xfrm>
              <a:off x="8138062" y="4199208"/>
              <a:ext cx="682512" cy="311128"/>
            </a:xfrm>
            <a:prstGeom prst="rect">
              <a:avLst/>
            </a:prstGeom>
            <a:noFill/>
          </p:spPr>
          <p:txBody>
            <a:bodyPr wrap="square" rtlCol="0">
              <a:spAutoFit/>
            </a:bodyPr>
            <a:lstStyle/>
            <a:p>
              <a:pPr algn="ctr"/>
              <a:r>
                <a:rPr lang="cs-CZ" b="1" dirty="0">
                  <a:solidFill>
                    <a:srgbClr val="FF0000"/>
                  </a:solidFill>
                </a:rPr>
                <a:t>SAN</a:t>
              </a:r>
              <a:endParaRPr lang="en-GB" b="1" dirty="0">
                <a:solidFill>
                  <a:srgbClr val="FF0000"/>
                </a:solidFill>
              </a:endParaRPr>
            </a:p>
          </p:txBody>
        </p:sp>
        <p:sp>
          <p:nvSpPr>
            <p:cNvPr id="27" name="TextovéPole 28">
              <a:extLst>
                <a:ext uri="{FF2B5EF4-FFF2-40B4-BE49-F238E27FC236}">
                  <a16:creationId xmlns:a16="http://schemas.microsoft.com/office/drawing/2014/main" id="{D1BFB552-0487-4711-A00D-AF1361682EDF}"/>
                </a:ext>
              </a:extLst>
            </p:cNvPr>
            <p:cNvSpPr txBox="1"/>
            <p:nvPr/>
          </p:nvSpPr>
          <p:spPr>
            <a:xfrm>
              <a:off x="8139840" y="3602696"/>
              <a:ext cx="682512" cy="311128"/>
            </a:xfrm>
            <a:prstGeom prst="rect">
              <a:avLst/>
            </a:prstGeom>
            <a:noFill/>
          </p:spPr>
          <p:txBody>
            <a:bodyPr wrap="square" rtlCol="0">
              <a:spAutoFit/>
            </a:bodyPr>
            <a:lstStyle/>
            <a:p>
              <a:pPr algn="ctr"/>
              <a:r>
                <a:rPr lang="en-GB" b="1" dirty="0">
                  <a:solidFill>
                    <a:srgbClr val="25FB2F"/>
                  </a:solidFill>
                </a:rPr>
                <a:t>P</a:t>
              </a:r>
              <a:r>
                <a:rPr lang="cs-CZ" b="1" dirty="0">
                  <a:solidFill>
                    <a:srgbClr val="25FB2F"/>
                  </a:solidFill>
                </a:rPr>
                <a:t>N</a:t>
              </a:r>
              <a:endParaRPr lang="en-GB" b="1" dirty="0">
                <a:solidFill>
                  <a:srgbClr val="25FB2F"/>
                </a:solidFill>
              </a:endParaRPr>
            </a:p>
          </p:txBody>
        </p:sp>
        <p:sp>
          <p:nvSpPr>
            <p:cNvPr id="28" name="TextovéPole 31">
              <a:extLst>
                <a:ext uri="{FF2B5EF4-FFF2-40B4-BE49-F238E27FC236}">
                  <a16:creationId xmlns:a16="http://schemas.microsoft.com/office/drawing/2014/main" id="{7B57D40F-885F-44E4-AB7D-EF34FDF71A27}"/>
                </a:ext>
              </a:extLst>
            </p:cNvPr>
            <p:cNvSpPr txBox="1"/>
            <p:nvPr/>
          </p:nvSpPr>
          <p:spPr>
            <a:xfrm>
              <a:off x="8618164" y="3332061"/>
              <a:ext cx="682512" cy="440765"/>
            </a:xfrm>
            <a:prstGeom prst="rect">
              <a:avLst/>
            </a:prstGeom>
            <a:noFill/>
          </p:spPr>
          <p:txBody>
            <a:bodyPr wrap="square" rtlCol="0">
              <a:spAutoFit/>
            </a:bodyPr>
            <a:lstStyle/>
            <a:p>
              <a:pPr algn="ctr"/>
              <a:r>
                <a:rPr lang="cs-CZ" sz="2800" b="1" dirty="0"/>
                <a:t>RA</a:t>
              </a:r>
              <a:endParaRPr lang="en-GB" sz="3200" b="1" dirty="0"/>
            </a:p>
          </p:txBody>
        </p:sp>
        <p:sp>
          <p:nvSpPr>
            <p:cNvPr id="29" name="TextovéPole 32">
              <a:extLst>
                <a:ext uri="{FF2B5EF4-FFF2-40B4-BE49-F238E27FC236}">
                  <a16:creationId xmlns:a16="http://schemas.microsoft.com/office/drawing/2014/main" id="{EEBDDE7B-4711-45CC-B160-FA870C114448}"/>
                </a:ext>
              </a:extLst>
            </p:cNvPr>
            <p:cNvSpPr txBox="1"/>
            <p:nvPr/>
          </p:nvSpPr>
          <p:spPr>
            <a:xfrm>
              <a:off x="6688215" y="2387510"/>
              <a:ext cx="682512" cy="440765"/>
            </a:xfrm>
            <a:prstGeom prst="rect">
              <a:avLst/>
            </a:prstGeom>
            <a:noFill/>
          </p:spPr>
          <p:txBody>
            <a:bodyPr wrap="square" rtlCol="0">
              <a:spAutoFit/>
            </a:bodyPr>
            <a:lstStyle/>
            <a:p>
              <a:pPr algn="ctr"/>
              <a:r>
                <a:rPr lang="cs-CZ" sz="2800" b="1" dirty="0"/>
                <a:t>LA</a:t>
              </a:r>
              <a:endParaRPr lang="en-GB" sz="3200" b="1" dirty="0"/>
            </a:p>
          </p:txBody>
        </p:sp>
        <p:sp>
          <p:nvSpPr>
            <p:cNvPr id="30" name="TextovéPole 36">
              <a:extLst>
                <a:ext uri="{FF2B5EF4-FFF2-40B4-BE49-F238E27FC236}">
                  <a16:creationId xmlns:a16="http://schemas.microsoft.com/office/drawing/2014/main" id="{96541B12-B95D-4223-9D22-01A169881818}"/>
                </a:ext>
              </a:extLst>
            </p:cNvPr>
            <p:cNvSpPr txBox="1"/>
            <p:nvPr/>
          </p:nvSpPr>
          <p:spPr>
            <a:xfrm>
              <a:off x="7065845" y="4781527"/>
              <a:ext cx="682512" cy="311128"/>
            </a:xfrm>
            <a:prstGeom prst="rect">
              <a:avLst/>
            </a:prstGeom>
            <a:noFill/>
          </p:spPr>
          <p:txBody>
            <a:bodyPr wrap="square" rtlCol="0">
              <a:spAutoFit/>
            </a:bodyPr>
            <a:lstStyle/>
            <a:p>
              <a:pPr algn="ctr"/>
              <a:r>
                <a:rPr lang="en-GB" b="1" dirty="0">
                  <a:solidFill>
                    <a:srgbClr val="79DCFF"/>
                  </a:solidFill>
                </a:rPr>
                <a:t>I</a:t>
              </a:r>
              <a:r>
                <a:rPr lang="cs-CZ" b="1" dirty="0">
                  <a:solidFill>
                    <a:srgbClr val="79DCFF"/>
                  </a:solidFill>
                </a:rPr>
                <a:t>VC</a:t>
              </a:r>
              <a:endParaRPr lang="en-GB" b="1" dirty="0">
                <a:solidFill>
                  <a:srgbClr val="79DCFF"/>
                </a:solidFill>
              </a:endParaRPr>
            </a:p>
          </p:txBody>
        </p:sp>
        <p:sp>
          <p:nvSpPr>
            <p:cNvPr id="31" name="TextovéPole 37">
              <a:extLst>
                <a:ext uri="{FF2B5EF4-FFF2-40B4-BE49-F238E27FC236}">
                  <a16:creationId xmlns:a16="http://schemas.microsoft.com/office/drawing/2014/main" id="{ADADBF09-5C5B-4951-8488-97B26DF82619}"/>
                </a:ext>
              </a:extLst>
            </p:cNvPr>
            <p:cNvSpPr txBox="1"/>
            <p:nvPr/>
          </p:nvSpPr>
          <p:spPr>
            <a:xfrm>
              <a:off x="8001941" y="2497714"/>
              <a:ext cx="682512" cy="311128"/>
            </a:xfrm>
            <a:prstGeom prst="rect">
              <a:avLst/>
            </a:prstGeom>
            <a:noFill/>
          </p:spPr>
          <p:txBody>
            <a:bodyPr wrap="square" rtlCol="0">
              <a:spAutoFit/>
            </a:bodyPr>
            <a:lstStyle/>
            <a:p>
              <a:pPr algn="ctr"/>
              <a:r>
                <a:rPr lang="cs-CZ" b="1" dirty="0">
                  <a:solidFill>
                    <a:srgbClr val="87F7FD"/>
                  </a:solidFill>
                </a:rPr>
                <a:t>SVC</a:t>
              </a:r>
              <a:endParaRPr lang="en-GB" sz="2000" b="1" dirty="0">
                <a:solidFill>
                  <a:srgbClr val="87F7FD"/>
                </a:solidFill>
              </a:endParaRPr>
            </a:p>
          </p:txBody>
        </p:sp>
      </p:grpSp>
      <p:sp>
        <p:nvSpPr>
          <p:cNvPr id="32" name="Rectangle 2">
            <a:extLst>
              <a:ext uri="{FF2B5EF4-FFF2-40B4-BE49-F238E27FC236}">
                <a16:creationId xmlns:a16="http://schemas.microsoft.com/office/drawing/2014/main" id="{35199A23-63C0-4C22-9DFA-268E7476F9E1}"/>
              </a:ext>
            </a:extLst>
          </p:cNvPr>
          <p:cNvSpPr>
            <a:spLocks noChangeArrowheads="1"/>
          </p:cNvSpPr>
          <p:nvPr/>
        </p:nvSpPr>
        <p:spPr bwMode="auto">
          <a:xfrm>
            <a:off x="1" y="11857"/>
            <a:ext cx="12163122" cy="514350"/>
          </a:xfrm>
          <a:prstGeom prst="rect">
            <a:avLst/>
          </a:prstGeom>
          <a:noFill/>
          <a:ln w="9525">
            <a:noFill/>
            <a:miter lim="800000"/>
            <a:headEnd/>
            <a:tailEnd/>
          </a:ln>
        </p:spPr>
        <p:txBody>
          <a:bodyPr/>
          <a:lstStyle/>
          <a:p>
            <a:pPr algn="ctr"/>
            <a:r>
              <a:rPr lang="cs-CZ" altLang="en-US" sz="2800" b="1" dirty="0" smtClean="0">
                <a:solidFill>
                  <a:srgbClr val="0066CC"/>
                </a:solidFill>
              </a:rPr>
              <a:t>Denervace sinusového uzlu</a:t>
            </a:r>
            <a:r>
              <a:rPr lang="en-GB" altLang="en-US" sz="2800" b="1" dirty="0" smtClean="0">
                <a:solidFill>
                  <a:srgbClr val="0066CC"/>
                </a:solidFill>
              </a:rPr>
              <a:t>: </a:t>
            </a:r>
            <a:r>
              <a:rPr lang="cs-CZ" altLang="en-US" sz="2800" b="1" dirty="0" smtClean="0">
                <a:solidFill>
                  <a:srgbClr val="0066CC"/>
                </a:solidFill>
              </a:rPr>
              <a:t>biatriální přístup</a:t>
            </a:r>
            <a:endParaRPr lang="cs-CZ" altLang="en-US" sz="3200" b="1" dirty="0">
              <a:solidFill>
                <a:srgbClr val="0066CC"/>
              </a:solidFill>
            </a:endParaRPr>
          </a:p>
        </p:txBody>
      </p:sp>
    </p:spTree>
    <p:extLst>
      <p:ext uri="{BB962C8B-B14F-4D97-AF65-F5344CB8AC3E}">
        <p14:creationId xmlns:p14="http://schemas.microsoft.com/office/powerpoint/2010/main" val="3439475300"/>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3">
            <a:extLst>
              <a:ext uri="{FF2B5EF4-FFF2-40B4-BE49-F238E27FC236}">
                <a16:creationId xmlns:a16="http://schemas.microsoft.com/office/drawing/2014/main" id="{61FD4469-CED4-454A-91D5-32C2015513BB}"/>
              </a:ext>
            </a:extLst>
          </p:cNvPr>
          <p:cNvSpPr>
            <a:spLocks noChangeShapeType="1"/>
          </p:cNvSpPr>
          <p:nvPr/>
        </p:nvSpPr>
        <p:spPr bwMode="auto">
          <a:xfrm>
            <a:off x="256674" y="514350"/>
            <a:ext cx="11638196" cy="34925"/>
          </a:xfrm>
          <a:prstGeom prst="line">
            <a:avLst/>
          </a:prstGeom>
          <a:noFill/>
          <a:ln w="76200" cmpd="tri">
            <a:solidFill>
              <a:srgbClr val="0066CC"/>
            </a:solidFill>
            <a:round/>
            <a:headEnd/>
            <a:tailEnd/>
          </a:ln>
        </p:spPr>
        <p:txBody>
          <a:bodyPr wrap="none" anchor="ctr"/>
          <a:lstStyle/>
          <a:p>
            <a:endParaRPr lang="cs-CZ"/>
          </a:p>
        </p:txBody>
      </p:sp>
      <p:sp>
        <p:nvSpPr>
          <p:cNvPr id="16" name="Rectangle 2">
            <a:extLst>
              <a:ext uri="{FF2B5EF4-FFF2-40B4-BE49-F238E27FC236}">
                <a16:creationId xmlns:a16="http://schemas.microsoft.com/office/drawing/2014/main" id="{3177116D-CF04-4118-8568-5EDA8866D3C0}"/>
              </a:ext>
            </a:extLst>
          </p:cNvPr>
          <p:cNvSpPr>
            <a:spLocks noChangeArrowheads="1"/>
          </p:cNvSpPr>
          <p:nvPr/>
        </p:nvSpPr>
        <p:spPr bwMode="auto">
          <a:xfrm>
            <a:off x="32025" y="11857"/>
            <a:ext cx="12127950" cy="514350"/>
          </a:xfrm>
          <a:prstGeom prst="rect">
            <a:avLst/>
          </a:prstGeom>
          <a:noFill/>
          <a:ln w="9525">
            <a:noFill/>
            <a:miter lim="800000"/>
            <a:headEnd/>
            <a:tailEnd/>
          </a:ln>
        </p:spPr>
        <p:txBody>
          <a:bodyPr/>
          <a:lstStyle/>
          <a:p>
            <a:pPr algn="ctr"/>
            <a:endParaRPr lang="cs-CZ" altLang="en-US" sz="3200" b="1" dirty="0">
              <a:solidFill>
                <a:srgbClr val="0066CC"/>
              </a:solidFill>
            </a:endParaRPr>
          </a:p>
        </p:txBody>
      </p:sp>
      <p:grpSp>
        <p:nvGrpSpPr>
          <p:cNvPr id="44" name="Skupina 43">
            <a:extLst>
              <a:ext uri="{FF2B5EF4-FFF2-40B4-BE49-F238E27FC236}">
                <a16:creationId xmlns:a16="http://schemas.microsoft.com/office/drawing/2014/main" id="{F36E0B9B-2B50-483A-AB80-FB6F9FF57430}"/>
              </a:ext>
            </a:extLst>
          </p:cNvPr>
          <p:cNvGrpSpPr/>
          <p:nvPr/>
        </p:nvGrpSpPr>
        <p:grpSpPr>
          <a:xfrm>
            <a:off x="0" y="6324600"/>
            <a:ext cx="12192000" cy="533400"/>
            <a:chOff x="0" y="6324600"/>
            <a:chExt cx="12192000" cy="533400"/>
          </a:xfrm>
        </p:grpSpPr>
        <p:sp>
          <p:nvSpPr>
            <p:cNvPr id="46" name="Obdélník 45">
              <a:extLst>
                <a:ext uri="{FF2B5EF4-FFF2-40B4-BE49-F238E27FC236}">
                  <a16:creationId xmlns:a16="http://schemas.microsoft.com/office/drawing/2014/main" id="{039E74C9-72CC-4DEA-984C-BEEFE045AD35}"/>
                </a:ext>
              </a:extLst>
            </p:cNvPr>
            <p:cNvSpPr/>
            <p:nvPr/>
          </p:nvSpPr>
          <p:spPr>
            <a:xfrm>
              <a:off x="0" y="6324600"/>
              <a:ext cx="12192000" cy="533400"/>
            </a:xfrm>
            <a:prstGeom prst="rect">
              <a:avLst/>
            </a:prstGeom>
            <a:solidFill>
              <a:srgbClr val="E9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descr="Výřez obrazovky">
              <a:extLst>
                <a:ext uri="{FF2B5EF4-FFF2-40B4-BE49-F238E27FC236}">
                  <a16:creationId xmlns:a16="http://schemas.microsoft.com/office/drawing/2014/main" id="{8AD8C707-9794-4AC5-9904-8A8ABF52D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50" y="6363506"/>
              <a:ext cx="3381073" cy="480979"/>
            </a:xfrm>
            <a:prstGeom prst="rect">
              <a:avLst/>
            </a:prstGeom>
            <a:solidFill>
              <a:srgbClr val="E9F0FA"/>
            </a:solidFill>
          </p:spPr>
        </p:pic>
      </p:grpSp>
      <p:sp>
        <p:nvSpPr>
          <p:cNvPr id="2" name="Rectangle 1"/>
          <p:cNvSpPr/>
          <p:nvPr/>
        </p:nvSpPr>
        <p:spPr>
          <a:xfrm>
            <a:off x="2669145" y="-8870"/>
            <a:ext cx="6853736" cy="523220"/>
          </a:xfrm>
          <a:prstGeom prst="rect">
            <a:avLst/>
          </a:prstGeom>
        </p:spPr>
        <p:txBody>
          <a:bodyPr wrap="none">
            <a:spAutoFit/>
          </a:bodyPr>
          <a:lstStyle/>
          <a:p>
            <a:pPr algn="ctr"/>
            <a:r>
              <a:rPr lang="cs-CZ" altLang="en-US" sz="2800" b="1" dirty="0" smtClean="0">
                <a:solidFill>
                  <a:srgbClr val="0066CC"/>
                </a:solidFill>
              </a:rPr>
              <a:t>Denervace sinusového uzlu</a:t>
            </a:r>
            <a:r>
              <a:rPr lang="en-GB" altLang="en-US" sz="2800" b="1" dirty="0" smtClean="0">
                <a:solidFill>
                  <a:srgbClr val="0066CC"/>
                </a:solidFill>
              </a:rPr>
              <a:t>: </a:t>
            </a:r>
            <a:r>
              <a:rPr lang="cs-CZ" altLang="en-US" sz="2800" b="1" dirty="0" smtClean="0">
                <a:solidFill>
                  <a:srgbClr val="0066CC"/>
                </a:solidFill>
              </a:rPr>
              <a:t>přidatné oblasti </a:t>
            </a:r>
            <a:endParaRPr lang="cs-CZ" altLang="en-US" sz="3200" b="1" dirty="0">
              <a:solidFill>
                <a:srgbClr val="0066CC"/>
              </a:solidFill>
            </a:endParaRPr>
          </a:p>
        </p:txBody>
      </p:sp>
      <p:grpSp>
        <p:nvGrpSpPr>
          <p:cNvPr id="3" name="Group 2"/>
          <p:cNvGrpSpPr/>
          <p:nvPr/>
        </p:nvGrpSpPr>
        <p:grpSpPr>
          <a:xfrm>
            <a:off x="1212031" y="752717"/>
            <a:ext cx="3519539" cy="6084599"/>
            <a:chOff x="1212031" y="752717"/>
            <a:chExt cx="3519539" cy="6084599"/>
          </a:xfrm>
        </p:grpSpPr>
        <p:pic>
          <p:nvPicPr>
            <p:cNvPr id="10" name="Picture 5"/>
            <p:cNvPicPr>
              <a:picLocks noChangeAspect="1" noChangeArrowheads="1"/>
            </p:cNvPicPr>
            <p:nvPr/>
          </p:nvPicPr>
          <p:blipFill>
            <a:blip r:embed="rId4"/>
            <a:srcRect l="21873" r="31247" b="14197"/>
            <a:stretch>
              <a:fillRect/>
            </a:stretch>
          </p:blipFill>
          <p:spPr bwMode="auto">
            <a:xfrm>
              <a:off x="1212031" y="752717"/>
              <a:ext cx="3519539" cy="6084599"/>
            </a:xfrm>
            <a:prstGeom prst="rect">
              <a:avLst/>
            </a:prstGeom>
            <a:noFill/>
            <a:ln w="9525">
              <a:noFill/>
              <a:miter lim="800000"/>
              <a:headEnd/>
              <a:tailEnd/>
            </a:ln>
          </p:spPr>
        </p:pic>
        <p:sp>
          <p:nvSpPr>
            <p:cNvPr id="11" name="TextovéPole 31">
              <a:extLst>
                <a:ext uri="{FF2B5EF4-FFF2-40B4-BE49-F238E27FC236}">
                  <a16:creationId xmlns:a16="http://schemas.microsoft.com/office/drawing/2014/main" id="{9DDB245A-A2BB-4800-96DD-050AE25C04D3}"/>
                </a:ext>
              </a:extLst>
            </p:cNvPr>
            <p:cNvSpPr txBox="1"/>
            <p:nvPr/>
          </p:nvSpPr>
          <p:spPr>
            <a:xfrm>
              <a:off x="2288226" y="1658771"/>
              <a:ext cx="1367148" cy="584775"/>
            </a:xfrm>
            <a:prstGeom prst="rect">
              <a:avLst/>
            </a:prstGeom>
            <a:noFill/>
          </p:spPr>
          <p:txBody>
            <a:bodyPr wrap="square" rtlCol="0" anchor="ctr">
              <a:spAutoFit/>
            </a:bodyPr>
            <a:lstStyle/>
            <a:p>
              <a:pPr algn="ctr"/>
              <a:r>
                <a:rPr lang="cs-CZ" sz="3200" b="1" dirty="0">
                  <a:solidFill>
                    <a:schemeClr val="bg1"/>
                  </a:solidFill>
                </a:rPr>
                <a:t>R</a:t>
              </a:r>
              <a:r>
                <a:rPr lang="en-GB" sz="3200" b="1" dirty="0">
                  <a:solidFill>
                    <a:schemeClr val="bg1"/>
                  </a:solidFill>
                </a:rPr>
                <a:t>A</a:t>
              </a:r>
            </a:p>
          </p:txBody>
        </p:sp>
      </p:grpSp>
      <p:grpSp>
        <p:nvGrpSpPr>
          <p:cNvPr id="4" name="Group 3"/>
          <p:cNvGrpSpPr/>
          <p:nvPr/>
        </p:nvGrpSpPr>
        <p:grpSpPr>
          <a:xfrm>
            <a:off x="4862196" y="752717"/>
            <a:ext cx="3345345" cy="6084599"/>
            <a:chOff x="4862196" y="752717"/>
            <a:chExt cx="3345345" cy="6084599"/>
          </a:xfrm>
        </p:grpSpPr>
        <p:pic>
          <p:nvPicPr>
            <p:cNvPr id="9" name="Picture 2"/>
            <p:cNvPicPr>
              <a:picLocks noChangeAspect="1" noChangeArrowheads="1"/>
            </p:cNvPicPr>
            <p:nvPr/>
          </p:nvPicPr>
          <p:blipFill>
            <a:blip r:embed="rId5"/>
            <a:srcRect l="31967" r="21034"/>
            <a:stretch>
              <a:fillRect/>
            </a:stretch>
          </p:blipFill>
          <p:spPr bwMode="auto">
            <a:xfrm>
              <a:off x="4862196" y="752717"/>
              <a:ext cx="3345345" cy="6084599"/>
            </a:xfrm>
            <a:prstGeom prst="rect">
              <a:avLst/>
            </a:prstGeom>
            <a:noFill/>
            <a:ln w="9525">
              <a:noFill/>
              <a:miter lim="800000"/>
              <a:headEnd/>
              <a:tailEnd/>
            </a:ln>
          </p:spPr>
        </p:pic>
        <p:sp>
          <p:nvSpPr>
            <p:cNvPr id="12" name="TextovéPole 31">
              <a:extLst>
                <a:ext uri="{FF2B5EF4-FFF2-40B4-BE49-F238E27FC236}">
                  <a16:creationId xmlns:a16="http://schemas.microsoft.com/office/drawing/2014/main" id="{9DDB245A-A2BB-4800-96DD-050AE25C04D3}"/>
                </a:ext>
              </a:extLst>
            </p:cNvPr>
            <p:cNvSpPr txBox="1"/>
            <p:nvPr/>
          </p:nvSpPr>
          <p:spPr>
            <a:xfrm>
              <a:off x="5167720" y="1658770"/>
              <a:ext cx="1367148" cy="584775"/>
            </a:xfrm>
            <a:prstGeom prst="rect">
              <a:avLst/>
            </a:prstGeom>
            <a:noFill/>
          </p:spPr>
          <p:txBody>
            <a:bodyPr wrap="square" rtlCol="0" anchor="ctr">
              <a:spAutoFit/>
            </a:bodyPr>
            <a:lstStyle/>
            <a:p>
              <a:pPr algn="ctr"/>
              <a:r>
                <a:rPr lang="cs-CZ" sz="3200" b="1" dirty="0">
                  <a:solidFill>
                    <a:schemeClr val="bg1"/>
                  </a:solidFill>
                </a:rPr>
                <a:t>L</a:t>
              </a:r>
              <a:r>
                <a:rPr lang="en-GB" sz="3200" b="1" dirty="0" smtClean="0">
                  <a:solidFill>
                    <a:schemeClr val="bg1"/>
                  </a:solidFill>
                </a:rPr>
                <a:t>A</a:t>
              </a:r>
              <a:endParaRPr lang="en-GB" sz="3200" b="1" dirty="0">
                <a:solidFill>
                  <a:schemeClr val="bg1"/>
                </a:solidFill>
              </a:endParaRPr>
            </a:p>
          </p:txBody>
        </p:sp>
      </p:grpSp>
    </p:spTree>
    <p:extLst>
      <p:ext uri="{BB962C8B-B14F-4D97-AF65-F5344CB8AC3E}">
        <p14:creationId xmlns:p14="http://schemas.microsoft.com/office/powerpoint/2010/main" val="844901249"/>
      </p:ext>
    </p:extLst>
  </p:cSld>
  <p:clrMapOvr>
    <a:masterClrMapping/>
  </p:clrMapOvr>
  <mc:AlternateContent xmlns:mc="http://schemas.openxmlformats.org/markup-compatibility/2006" xmlns:p14="http://schemas.microsoft.com/office/powerpoint/2010/main">
    <mc:Choice Requires="p14">
      <p:transition p14:dur="0" advTm="15311"/>
    </mc:Choice>
    <mc:Fallback xmlns="">
      <p:transition advTm="15311"/>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8535</TotalTime>
  <Words>7351</Words>
  <Application>Microsoft Office PowerPoint</Application>
  <PresentationFormat>Widescreen</PresentationFormat>
  <Paragraphs>664</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Symbol</vt:lpstr>
      <vt:lpstr>Times New Roman</vt:lpstr>
      <vt:lpstr>Wingdings</vt:lpstr>
      <vt:lpstr>Motiv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 klinické a experimentální medicíny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doc. MUDr. Dan Wichterle, Ph.D.</dc:creator>
  <cp:lastModifiedBy>Bobule</cp:lastModifiedBy>
  <cp:revision>593</cp:revision>
  <dcterms:created xsi:type="dcterms:W3CDTF">2019-11-07T07:56:26Z</dcterms:created>
  <dcterms:modified xsi:type="dcterms:W3CDTF">2021-11-08T10:11:19Z</dcterms:modified>
</cp:coreProperties>
</file>