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430" r:id="rId3"/>
    <p:sldId id="282" r:id="rId4"/>
    <p:sldId id="283" r:id="rId5"/>
    <p:sldId id="284" r:id="rId6"/>
    <p:sldId id="259" r:id="rId7"/>
    <p:sldId id="260" r:id="rId8"/>
    <p:sldId id="262" r:id="rId9"/>
    <p:sldId id="276" r:id="rId10"/>
    <p:sldId id="281" r:id="rId11"/>
    <p:sldId id="257" r:id="rId12"/>
    <p:sldId id="289" r:id="rId13"/>
    <p:sldId id="290" r:id="rId14"/>
    <p:sldId id="277" r:id="rId15"/>
    <p:sldId id="267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2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46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CECEC-50C5-4873-ADC5-E3CCE19FB3CC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3C7FF-D77B-4EF2-8B16-8E5EC63EBA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114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/>
              <a:t>INTERPRETACE: nevýznamný nález bez vztahu k SCD nebo rizikový faktor pro SCD?</a:t>
            </a:r>
          </a:p>
          <a:p>
            <a:pPr marL="0" indent="0">
              <a:buNone/>
            </a:pPr>
            <a:r>
              <a:rPr lang="cs-CZ" sz="1200" dirty="0"/>
              <a:t>Interpretační teorie: - primární příčina SCD</a:t>
            </a:r>
          </a:p>
          <a:p>
            <a:pPr marL="0" indent="0">
              <a:buNone/>
            </a:pPr>
            <a:r>
              <a:rPr lang="cs-CZ" sz="1200" dirty="0"/>
              <a:t>	        - spouštěč arytmií (koexistence s primárním arytmickým syndromem) </a:t>
            </a:r>
          </a:p>
          <a:p>
            <a:pPr marL="0" indent="0">
              <a:buNone/>
            </a:pPr>
            <a:r>
              <a:rPr lang="cs-CZ" sz="1200" dirty="0"/>
              <a:t>                               - diskrétní morfologický obraz onemocnění iontových kanálů</a:t>
            </a:r>
          </a:p>
          <a:p>
            <a:pPr marL="0" indent="0">
              <a:buNone/>
            </a:pPr>
            <a:r>
              <a:rPr lang="cs-CZ" sz="1200" dirty="0"/>
              <a:t>	       - časný (mírný) projev kardiomyopatie 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3C7FF-D77B-4EF2-8B16-8E5EC63EBA6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921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FFBFB0-C47C-4D4D-9AC2-55D7185BC9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A9D4FE5-5BB2-459E-805C-EAA0F9238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DD302B-B1D6-4DA9-B64E-8ED21BF3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5BEC4-7D39-49B8-87DF-084E3DFE169E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6D88C9D-B6FE-494F-AFCE-29C7FB66A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ECCFBF-4D48-4D27-9EE0-09AD72332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E8E4-1F71-495A-950D-55597DE663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18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209877-147F-4287-AEEF-1F346DF86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F9151C0-72E7-4F63-A17E-3FE4C62FF7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E78C82-7E9A-47B9-8779-7C7B03BB7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5BEC4-7D39-49B8-87DF-084E3DFE169E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0A5869-75A5-41F6-9DC9-45E694C5D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CEA1D3-A475-4163-8A3D-FF9639C3C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E8E4-1F71-495A-950D-55597DE663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219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358E495-6A64-48A8-A4CE-84D24C77EC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C6F77D6-047D-4F26-AD52-74619C6E1D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C44CF8-DB1F-4832-993E-CC4D9CB82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5BEC4-7D39-49B8-87DF-084E3DFE169E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E3EC9C-8425-4E24-9E7A-CA8B72281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F6CADF-7D8C-4BB6-8B50-1908C6DF8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E8E4-1F71-495A-950D-55597DE663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573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0D2F69-C5E9-405E-B90D-1A6073E5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3F337A-EBA3-4D68-B6D0-C3FDF4975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DD6AF5-DCE0-4455-8A22-36F52B44F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5BEC4-7D39-49B8-87DF-084E3DFE169E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DC354A-02DB-481D-990E-2145CD7A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7547FF-7925-4414-A92A-181336016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E8E4-1F71-495A-950D-55597DE663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871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303EDE-B712-447A-A94E-47059A71D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996B39A-4101-41E9-8D59-772AF4D41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946633-5297-4FCD-86DC-AE2F6FBC7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5BEC4-7D39-49B8-87DF-084E3DFE169E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5515833-7F59-4F41-8C31-D4EED4856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1C7A94-8FEB-4319-B960-5E2C6EEA4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E8E4-1F71-495A-950D-55597DE663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635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BD621C-D19F-4614-83F5-04D61FFA1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E0E454-DF56-444B-A5A8-5BB953F0DB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95115BC-0BFD-4FF3-B514-3D906F856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176F90A-678C-4761-9D69-47D5F4F2C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5BEC4-7D39-49B8-87DF-084E3DFE169E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30C54C7-6BD8-4DBD-A41C-1552D01A5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BA36E1F-9E8F-4AA8-B06A-0B8DD6956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E8E4-1F71-495A-950D-55597DE663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213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73B651-45D4-47AD-AF37-A1D5EE217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68A5D5-7EDC-43D2-990E-CC2D1060F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DCBB7E7-5FBE-400A-A891-9FDE771C9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C3D0BE5-2176-4E99-9671-E08D95A0B8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334097E-D66F-4F81-8D02-A24000FAD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68E5F77-D938-46AA-A7DA-DF6FF1B63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5BEC4-7D39-49B8-87DF-084E3DFE169E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E15055D-DDA8-4E95-9975-180236BD4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60C6F8A-21B4-4126-89F0-4AABDB416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E8E4-1F71-495A-950D-55597DE663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531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E54806-9428-499E-8A93-5DB1210DD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D15000B-D828-4B40-B529-129F66ED9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5BEC4-7D39-49B8-87DF-084E3DFE169E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EC3B81F-355C-48EF-B1D6-5342E6480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EC41076-31E9-48C6-BB41-77A970DAA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E8E4-1F71-495A-950D-55597DE663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307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F8FCC87-1DB1-434D-9393-12432EE38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5BEC4-7D39-49B8-87DF-084E3DFE169E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CB35962-B67A-431B-8040-E8D2CBF8D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D01088B-7D3A-4F8F-AEA3-558F9A9E1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E8E4-1F71-495A-950D-55597DE663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638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CD041F-824C-4659-82C5-9AF2658DC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B99DE6-5361-4C86-A2FA-6E2815E4F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E8A01DD-1718-4D94-A3C3-AD0D9A382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546AB22-AFF3-4A41-AC4B-35B28491D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5BEC4-7D39-49B8-87DF-084E3DFE169E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9EED8D3-1F45-40BA-93A5-3FFE6B76C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E2F5B82-2DB4-46F9-9726-F25F7B982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E8E4-1F71-495A-950D-55597DE663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284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7EE085-A677-46C8-9F29-0C96A28F2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BE691B6-4D59-4CF0-8B70-2213EA3B30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D3EB4ED-90D0-47AD-AADE-BF0C232A0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EBDBE4E-218A-45BE-B248-37B94F0AB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5BEC4-7D39-49B8-87DF-084E3DFE169E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A0B3F1C-413E-466E-A9C3-19DC32F21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21434EF-0027-4279-B2FA-75740ACF3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E8E4-1F71-495A-950D-55597DE663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117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AB9401B-78FD-4FD5-8C9B-598D0C151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678A296-56AB-4458-8AF3-1C24BBB99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8DE1AC-D8AE-42CD-987F-8F33A99F01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5BEC4-7D39-49B8-87DF-084E3DFE169E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88F2B4-5DA1-409F-8218-794F28585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2839783-30AD-4542-B90A-5832C36A0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AE8E4-1F71-495A-950D-55597DE663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40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krea@ikem.cz" TargetMode="External"/><Relationship Id="rId2" Type="http://schemas.openxmlformats.org/officeDocument/2006/relationships/hyperlink" Target="#_blank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lhk.cz/" TargetMode="External"/><Relationship Id="rId2" Type="http://schemas.openxmlformats.org/officeDocument/2006/relationships/hyperlink" Target="http://www.soudnilekarstvi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hyperlink" Target="mailto:kucerovas@lfhk.cuni.cz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01EDBC-D9FB-4E55-A80D-8CD9D17D06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213967"/>
          </a:xfrm>
        </p:spPr>
        <p:txBody>
          <a:bodyPr anchor="ctr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b="1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MOŽNOSTI PITEVNÍ DIAGNOSTIKY </a:t>
            </a:r>
            <a:br>
              <a:rPr lang="cs-CZ" sz="3600" b="1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600" b="1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 NÁHLÉ SRDEČNÍ SMRTI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D64479D-14A3-455B-9462-2115720610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77073"/>
            <a:ext cx="9144000" cy="1655762"/>
          </a:xfrm>
        </p:spPr>
        <p:txBody>
          <a:bodyPr anchor="b">
            <a:normAutofit/>
          </a:bodyPr>
          <a:lstStyle/>
          <a:p>
            <a:pPr algn="r"/>
            <a:r>
              <a:rPr lang="cs-CZ" sz="1600" dirty="0"/>
              <a:t>MUDr. Bc. Štěpánka Pohlová Kučerová, Ph.D.</a:t>
            </a:r>
          </a:p>
          <a:p>
            <a:pPr algn="r"/>
            <a:r>
              <a:rPr lang="cs-CZ" sz="1600" dirty="0"/>
              <a:t>Ústav soudního lékařství LF UK a FN Hradec Králové 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4CE1A97-16AB-4CE2-B00A-8DA9CBA80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7184"/>
            <a:ext cx="4345757" cy="125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07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A1D830-C6BA-43DB-8AF2-7ABD809C3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2800" i="1" dirty="0">
                <a:solidFill>
                  <a:schemeClr val="accent1">
                    <a:lumMod val="75000"/>
                  </a:schemeClr>
                </a:solidFill>
                <a:latin typeface="BlinkMacSystemFont"/>
              </a:rPr>
              <a:t>Diagnózy, </a:t>
            </a:r>
            <a:r>
              <a:rPr lang="cs-CZ" sz="2800" b="0" i="1" dirty="0">
                <a:solidFill>
                  <a:schemeClr val="accent1">
                    <a:lumMod val="75000"/>
                  </a:schemeClr>
                </a:solidFill>
                <a:effectLst/>
                <a:latin typeface="BlinkMacSystemFont"/>
              </a:rPr>
              <a:t>u kterých se doporučuje kardiologické vyšetření příbuzných (dle </a:t>
            </a:r>
            <a:r>
              <a:rPr lang="cs-CZ" sz="2800" b="0" i="1" dirty="0" err="1">
                <a:solidFill>
                  <a:schemeClr val="accent1">
                    <a:lumMod val="75000"/>
                  </a:schemeClr>
                </a:solidFill>
                <a:effectLst/>
                <a:latin typeface="BlinkMacSystemFont"/>
              </a:rPr>
              <a:t>guidelines</a:t>
            </a:r>
            <a:r>
              <a:rPr lang="cs-CZ" sz="2800" b="0" i="1" dirty="0">
                <a:solidFill>
                  <a:schemeClr val="accent1">
                    <a:lumMod val="75000"/>
                  </a:schemeClr>
                </a:solidFill>
                <a:effectLst/>
                <a:latin typeface="BlinkMacSystemFont"/>
              </a:rPr>
              <a:t> AECVP)</a:t>
            </a:r>
            <a:endParaRPr lang="en-GB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53712745-BEFE-4B51-AB1A-46AD3FB01D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4557" y="-977580"/>
            <a:ext cx="4437286" cy="9497153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8EAF2F1-B1BE-4EFC-B35F-F733A89F23A3}"/>
              </a:ext>
            </a:extLst>
          </p:cNvPr>
          <p:cNvSpPr txBox="1"/>
          <p:nvPr/>
        </p:nvSpPr>
        <p:spPr>
          <a:xfrm>
            <a:off x="0" y="6242447"/>
            <a:ext cx="12191999" cy="615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60000"/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Basso C, 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Aguilera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 B, Banner J, et al. 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Guidelines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for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autopsy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investigation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of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sudden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cardiac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death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: 2017 update 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from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the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Association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for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European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Cardiovascular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Pathology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. 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Virchows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 Arch. 2017;471(6):691-705</a:t>
            </a:r>
            <a:r>
              <a:rPr lang="cs-CZ" sz="1800" b="0" i="1" dirty="0">
                <a:solidFill>
                  <a:srgbClr val="212121"/>
                </a:solidFill>
                <a:effectLst/>
                <a:latin typeface="BlinkMacSystemFont"/>
              </a:rPr>
              <a:t>.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9044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777F471-7E56-48BB-9DE7-73DF8D3BA7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6" b="4940"/>
          <a:stretch/>
        </p:blipFill>
        <p:spPr>
          <a:xfrm>
            <a:off x="7705942" y="452486"/>
            <a:ext cx="4175760" cy="621949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64B00C9-2B61-476A-9C1C-89AD48A00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err="1">
                <a:solidFill>
                  <a:schemeClr val="accent1">
                    <a:lumMod val="75000"/>
                  </a:schemeClr>
                </a:solidFill>
              </a:rPr>
              <a:t>ČSSLaST</a:t>
            </a:r>
            <a:r>
              <a:rPr lang="cs-CZ" sz="4000" dirty="0">
                <a:solidFill>
                  <a:schemeClr val="accent1">
                    <a:lumMod val="75000"/>
                  </a:schemeClr>
                </a:solidFill>
              </a:rPr>
              <a:t>: SOP Náhlá srdeční smrt</a:t>
            </a:r>
            <a:endParaRPr lang="en-GB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2DC2B5-24E4-4F7A-A136-5AE2A9C9A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44320"/>
            <a:ext cx="6867743" cy="2631440"/>
          </a:xfrm>
        </p:spPr>
        <p:txBody>
          <a:bodyPr anchor="ctr">
            <a:normAutofit fontScale="85000" lnSpcReduction="20000"/>
          </a:bodyPr>
          <a:lstStyle/>
          <a:p>
            <a:pPr marL="514350" indent="-514350">
              <a:buAutoNum type="arabicPeriod"/>
            </a:pPr>
            <a:endParaRPr lang="cs-CZ" sz="2000" dirty="0"/>
          </a:p>
          <a:p>
            <a:pPr marL="514350" indent="-514350">
              <a:buAutoNum type="arabicPeriod"/>
            </a:pPr>
            <a:r>
              <a:rPr lang="cs-CZ" sz="2100" dirty="0"/>
              <a:t>KDY + JAK + CO </a:t>
            </a:r>
          </a:p>
          <a:p>
            <a:pPr marL="514350" indent="-514350">
              <a:buAutoNum type="arabicPeriod"/>
            </a:pPr>
            <a:r>
              <a:rPr lang="cs-CZ" sz="2100" dirty="0"/>
              <a:t>Indikace</a:t>
            </a:r>
          </a:p>
          <a:p>
            <a:pPr marL="514350" indent="-514350">
              <a:buAutoNum type="arabicPeriod"/>
            </a:pPr>
            <a:r>
              <a:rPr lang="cs-CZ" sz="2100" dirty="0"/>
              <a:t>Pozůstalí: kontakt + informovaný souhlas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cs-CZ" sz="2100" dirty="0"/>
              <a:t>Spolupracující </a:t>
            </a:r>
            <a:r>
              <a:rPr lang="cs-CZ" sz="2100" dirty="0" err="1"/>
              <a:t>kardiogenetik</a:t>
            </a:r>
            <a:r>
              <a:rPr lang="cs-CZ" sz="2100" dirty="0"/>
              <a:t> – vyšetření při pitvě odebraného materiálu + nedílnou součástí diagnostiky je vyšetření přímých příbuzných</a:t>
            </a:r>
          </a:p>
          <a:p>
            <a:pPr marL="0" indent="0">
              <a:buNone/>
            </a:pPr>
            <a:endParaRPr lang="cs-CZ" sz="2000" dirty="0"/>
          </a:p>
          <a:p>
            <a:pPr marL="0" indent="0" algn="ctr">
              <a:buNone/>
            </a:pPr>
            <a:r>
              <a:rPr lang="cs-CZ" sz="2000" i="1" u="sng" dirty="0">
                <a:solidFill>
                  <a:srgbClr val="C00000"/>
                </a:solidFill>
              </a:rPr>
              <a:t>Doporučený postup…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7" name="Zástupný obsah 4">
            <a:extLst>
              <a:ext uri="{FF2B5EF4-FFF2-40B4-BE49-F238E27FC236}">
                <a16:creationId xmlns:a16="http://schemas.microsoft.com/office/drawing/2014/main" id="{71E482B9-907D-4417-8F1D-DD60E69503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17"/>
          <a:stretch/>
        </p:blipFill>
        <p:spPr>
          <a:xfrm>
            <a:off x="1366886" y="4334949"/>
            <a:ext cx="4901939" cy="245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30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5C04397D-835A-4E83-88F8-FABC67864F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9723363"/>
              </p:ext>
            </p:extLst>
          </p:nvPr>
        </p:nvGraphicFramePr>
        <p:xfrm>
          <a:off x="1859280" y="359729"/>
          <a:ext cx="8290559" cy="5567877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8290559">
                  <a:extLst>
                    <a:ext uri="{9D8B030D-6E8A-4147-A177-3AD203B41FA5}">
                      <a16:colId xmlns:a16="http://schemas.microsoft.com/office/drawing/2014/main" val="452052035"/>
                    </a:ext>
                  </a:extLst>
                </a:gridCol>
              </a:tblGrid>
              <a:tr h="4937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DOPORUČENÉ DIAGNOSTICKÉ KATEGORIE PRO INDIKACI POST MORTEM GENETICKÉHO VYŠETŘENÍ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577961"/>
                  </a:ext>
                </a:extLst>
              </a:tr>
              <a:tr h="4937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SADS – </a:t>
                      </a:r>
                      <a:r>
                        <a:rPr lang="cs-CZ" sz="1800" dirty="0" err="1">
                          <a:effectLst/>
                        </a:rPr>
                        <a:t>sudden</a:t>
                      </a:r>
                      <a:r>
                        <a:rPr lang="cs-CZ" sz="1800" dirty="0">
                          <a:effectLst/>
                        </a:rPr>
                        <a:t> </a:t>
                      </a:r>
                      <a:r>
                        <a:rPr lang="cs-CZ" sz="1800" dirty="0" err="1">
                          <a:effectLst/>
                        </a:rPr>
                        <a:t>arrhytmic</a:t>
                      </a:r>
                      <a:r>
                        <a:rPr lang="cs-CZ" sz="1800" dirty="0">
                          <a:effectLst/>
                        </a:rPr>
                        <a:t> </a:t>
                      </a:r>
                      <a:r>
                        <a:rPr lang="cs-CZ" sz="1800" dirty="0" err="1">
                          <a:effectLst/>
                        </a:rPr>
                        <a:t>death</a:t>
                      </a:r>
                      <a:r>
                        <a:rPr lang="cs-CZ" sz="1800" dirty="0">
                          <a:effectLst/>
                        </a:rPr>
                        <a:t> syndrome (žádné strukturální změny srdce, včetně histologie)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35532272"/>
                  </a:ext>
                </a:extLst>
              </a:tr>
              <a:tr h="104441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SUDS – </a:t>
                      </a:r>
                      <a:r>
                        <a:rPr lang="cs-CZ" sz="1800" dirty="0" err="1">
                          <a:effectLst/>
                        </a:rPr>
                        <a:t>sudden</a:t>
                      </a:r>
                      <a:r>
                        <a:rPr lang="cs-CZ" sz="1800" dirty="0">
                          <a:effectLst/>
                        </a:rPr>
                        <a:t> </a:t>
                      </a:r>
                      <a:r>
                        <a:rPr lang="cs-CZ" sz="1800" dirty="0" err="1">
                          <a:effectLst/>
                        </a:rPr>
                        <a:t>unexpected</a:t>
                      </a:r>
                      <a:r>
                        <a:rPr lang="cs-CZ" sz="1800" dirty="0">
                          <a:effectLst/>
                        </a:rPr>
                        <a:t> </a:t>
                      </a:r>
                      <a:r>
                        <a:rPr lang="cs-CZ" sz="1800" dirty="0" err="1">
                          <a:effectLst/>
                        </a:rPr>
                        <a:t>death</a:t>
                      </a:r>
                      <a:r>
                        <a:rPr lang="cs-CZ" sz="1800" dirty="0">
                          <a:effectLst/>
                        </a:rPr>
                        <a:t> syndrom (přítomny nespecifické strukturální změny srdce nesplňující kritéria pro jistou kardiomyopatii)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70916126"/>
                  </a:ext>
                </a:extLst>
              </a:tr>
              <a:tr h="4937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Kardiomyopatie (HCM, DCM, ACM, LVNC)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91117700"/>
                  </a:ext>
                </a:extLst>
              </a:tr>
              <a:tr h="4937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Předčasná ateroskleróza věnčitých tepen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2689887"/>
                  </a:ext>
                </a:extLst>
              </a:tr>
              <a:tr h="4937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Disekce aorty (vyjma případů disekce u pokročilé aterosklerózy ve vyšším věku) 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6261022"/>
                  </a:ext>
                </a:extLst>
              </a:tr>
              <a:tr h="4937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SUDEP – sudden unexpected death of epileptic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3496948"/>
                  </a:ext>
                </a:extLst>
              </a:tr>
              <a:tr h="4937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>
                          <a:effectLst/>
                        </a:rPr>
                        <a:t>SIDS – sudden infant death syndrome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45444175"/>
                  </a:ext>
                </a:extLst>
              </a:tr>
              <a:tr h="4937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800" dirty="0">
                          <a:effectLst/>
                        </a:rPr>
                        <a:t>SUDI – </a:t>
                      </a:r>
                      <a:r>
                        <a:rPr lang="cs-CZ" sz="1800" dirty="0" err="1">
                          <a:effectLst/>
                        </a:rPr>
                        <a:t>sudden</a:t>
                      </a:r>
                      <a:r>
                        <a:rPr lang="cs-CZ" sz="1800" dirty="0">
                          <a:effectLst/>
                        </a:rPr>
                        <a:t> </a:t>
                      </a:r>
                      <a:r>
                        <a:rPr lang="cs-CZ" sz="1800" dirty="0" err="1">
                          <a:effectLst/>
                        </a:rPr>
                        <a:t>unexpected</a:t>
                      </a:r>
                      <a:r>
                        <a:rPr lang="cs-CZ" sz="1800" dirty="0">
                          <a:effectLst/>
                        </a:rPr>
                        <a:t> </a:t>
                      </a:r>
                      <a:r>
                        <a:rPr lang="cs-CZ" sz="1800" dirty="0" err="1">
                          <a:effectLst/>
                        </a:rPr>
                        <a:t>death</a:t>
                      </a:r>
                      <a:r>
                        <a:rPr lang="cs-CZ" sz="1800" dirty="0">
                          <a:effectLst/>
                        </a:rPr>
                        <a:t> in </a:t>
                      </a:r>
                      <a:r>
                        <a:rPr lang="cs-CZ" sz="1800" dirty="0" err="1">
                          <a:effectLst/>
                        </a:rPr>
                        <a:t>infancy</a:t>
                      </a:r>
                      <a:r>
                        <a:rPr lang="cs-CZ" sz="1800" dirty="0">
                          <a:effectLst/>
                        </a:rPr>
                        <a:t> (náhlé úmrtí dítěte staršího 1 rok)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80029372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8B2F92F4-A459-4556-B21C-7577FB2B4581}"/>
              </a:ext>
            </a:extLst>
          </p:cNvPr>
          <p:cNvSpPr txBox="1"/>
          <p:nvPr/>
        </p:nvSpPr>
        <p:spPr>
          <a:xfrm>
            <a:off x="0" y="6242447"/>
            <a:ext cx="12191999" cy="615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60000"/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Basso C, 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Aguilera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 B, Banner J, et al. 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Guidelines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for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autopsy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investigation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of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sudden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cardiac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death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: 2017 update 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from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the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Association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for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European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Cardiovascular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Pathology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. </a:t>
            </a:r>
            <a:r>
              <a:rPr lang="cs-CZ" sz="1600" b="0" i="1" dirty="0" err="1">
                <a:solidFill>
                  <a:srgbClr val="212121"/>
                </a:solidFill>
                <a:effectLst/>
                <a:latin typeface="BlinkMacSystemFont"/>
              </a:rPr>
              <a:t>Virchows</a:t>
            </a:r>
            <a:r>
              <a:rPr lang="cs-CZ" sz="1600" b="0" i="1" dirty="0">
                <a:solidFill>
                  <a:srgbClr val="212121"/>
                </a:solidFill>
                <a:effectLst/>
                <a:latin typeface="BlinkMacSystemFont"/>
              </a:rPr>
              <a:t> Arch. 2017;471(6):691-705</a:t>
            </a:r>
            <a:r>
              <a:rPr lang="cs-CZ" sz="1800" b="0" i="1" dirty="0">
                <a:solidFill>
                  <a:srgbClr val="212121"/>
                </a:solidFill>
                <a:effectLst/>
                <a:latin typeface="BlinkMacSystemFont"/>
              </a:rPr>
              <a:t>.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4535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E6770927-6F35-4374-8D69-552842951B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100668"/>
              </p:ext>
            </p:extLst>
          </p:nvPr>
        </p:nvGraphicFramePr>
        <p:xfrm>
          <a:off x="233916" y="339248"/>
          <a:ext cx="11759610" cy="61664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79805">
                  <a:extLst>
                    <a:ext uri="{9D8B030D-6E8A-4147-A177-3AD203B41FA5}">
                      <a16:colId xmlns:a16="http://schemas.microsoft.com/office/drawing/2014/main" val="478533154"/>
                    </a:ext>
                  </a:extLst>
                </a:gridCol>
                <a:gridCol w="5879805">
                  <a:extLst>
                    <a:ext uri="{9D8B030D-6E8A-4147-A177-3AD203B41FA5}">
                      <a16:colId xmlns:a16="http://schemas.microsoft.com/office/drawing/2014/main" val="4264024067"/>
                    </a:ext>
                  </a:extLst>
                </a:gridCol>
              </a:tblGrid>
              <a:tr h="11330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2400" dirty="0">
                          <a:solidFill>
                            <a:schemeClr val="bg1"/>
                          </a:solidFill>
                          <a:effectLst/>
                        </a:rPr>
                        <a:t>ZÁSADY ODBĚRU BIOLOGICKÉHO MATERIÁLU PRO GENETICKOU ANALÝZU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2400" dirty="0">
                          <a:solidFill>
                            <a:schemeClr val="bg1"/>
                          </a:solidFill>
                          <a:effectLst/>
                        </a:rPr>
                        <a:t>(ÚSL Hradec Králové)</a:t>
                      </a:r>
                      <a:endParaRPr lang="cs-CZ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99" marR="30599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6729276"/>
                  </a:ext>
                </a:extLst>
              </a:tr>
              <a:tr h="1133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KDY ODEBÍRAT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99" marR="305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Dle indikačních dg. kategorií 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99" marR="30599" marT="0" marB="0" anchor="ctr"/>
                </a:tc>
                <a:extLst>
                  <a:ext uri="{0D108BD9-81ED-4DB2-BD59-A6C34878D82A}">
                    <a16:rowId xmlns:a16="http://schemas.microsoft.com/office/drawing/2014/main" val="302658335"/>
                  </a:ext>
                </a:extLst>
              </a:tr>
              <a:tr h="1133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CO ODEBÍRAT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99" marR="305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Myokard (1 cm</a:t>
                      </a:r>
                      <a:r>
                        <a:rPr lang="cs-CZ" sz="1600" baseline="30000">
                          <a:effectLst/>
                        </a:rPr>
                        <a:t>3</a:t>
                      </a:r>
                      <a:r>
                        <a:rPr lang="cs-CZ" sz="1600">
                          <a:effectLst/>
                        </a:rPr>
                        <a:t>) + slezina (1 cm</a:t>
                      </a:r>
                      <a:r>
                        <a:rPr lang="cs-CZ" sz="1600" baseline="30000">
                          <a:effectLst/>
                        </a:rPr>
                        <a:t>3</a:t>
                      </a:r>
                      <a:r>
                        <a:rPr lang="cs-CZ" sz="1600">
                          <a:effectLst/>
                        </a:rPr>
                        <a:t>)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99" marR="30599" marT="0" marB="0" anchor="ctr"/>
                </a:tc>
                <a:extLst>
                  <a:ext uri="{0D108BD9-81ED-4DB2-BD59-A6C34878D82A}">
                    <a16:rowId xmlns:a16="http://schemas.microsoft.com/office/drawing/2014/main" val="2781792303"/>
                  </a:ext>
                </a:extLst>
              </a:tr>
              <a:tr h="1763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JAK UCHOVÁVAT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99" marR="305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Nativní tkáň zamrazit na -80 °C nebo -20 °C nebo uchovat v roztoku RNA Later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99" marR="30599" marT="0" marB="0" anchor="ctr"/>
                </a:tc>
                <a:extLst>
                  <a:ext uri="{0D108BD9-81ED-4DB2-BD59-A6C34878D82A}">
                    <a16:rowId xmlns:a16="http://schemas.microsoft.com/office/drawing/2014/main" val="2102719208"/>
                  </a:ext>
                </a:extLst>
              </a:tr>
              <a:tr h="6517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KAM DOPRAVIT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99" marR="305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Genetická laboratoř – styčná osoba: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Mgr. Pavel Votýpka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Ústav biologie a lékařské genetiky 2. LF UK a FN Motol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Tel. +420224433527; +420607925607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e-mail: </a:t>
                      </a:r>
                      <a:r>
                        <a:rPr lang="cs-CZ" sz="1600" u="sng" dirty="0">
                          <a:effectLst/>
                          <a:hlinkClick r:id="rId2" action="ppaction://hlinkfile"/>
                        </a:rPr>
                        <a:t>pavel.votypka@fnmotol.cz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99" marR="30599" marT="0" marB="0" anchor="ctr"/>
                </a:tc>
                <a:extLst>
                  <a:ext uri="{0D108BD9-81ED-4DB2-BD59-A6C34878D82A}">
                    <a16:rowId xmlns:a16="http://schemas.microsoft.com/office/drawing/2014/main" val="3519475725"/>
                  </a:ext>
                </a:extLst>
              </a:tr>
              <a:tr h="2664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KDY DOPRAVIT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99" marR="305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Co nejdříve je to možné, ideálně po konzultaci s rodinou a podepsání informovaného souhlasu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99" marR="30599" marT="0" marB="0" anchor="ctr"/>
                </a:tc>
                <a:extLst>
                  <a:ext uri="{0D108BD9-81ED-4DB2-BD59-A6C34878D82A}">
                    <a16:rowId xmlns:a16="http://schemas.microsoft.com/office/drawing/2014/main" val="824691815"/>
                  </a:ext>
                </a:extLst>
              </a:tr>
              <a:tr h="10823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KOHO INFORMOVAT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99" marR="305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Klinický </a:t>
                      </a:r>
                      <a:r>
                        <a:rPr lang="cs-CZ" sz="1600" dirty="0" err="1">
                          <a:effectLst/>
                        </a:rPr>
                        <a:t>kardiogenetik</a:t>
                      </a:r>
                      <a:r>
                        <a:rPr lang="cs-CZ" sz="1600" dirty="0">
                          <a:effectLst/>
                        </a:rPr>
                        <a:t> – styčná osoba: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MUDr. Alice Krebsová, Ph.D.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Klinika Kardiologie, kardiologické ambulance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Institut klinické a experimentální medicíny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Tel. +420739528024; +420607180778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e-mail: </a:t>
                      </a:r>
                      <a:r>
                        <a:rPr lang="cs-CZ" sz="1600" u="sng" dirty="0">
                          <a:effectLst/>
                          <a:hlinkClick r:id="rId3"/>
                        </a:rPr>
                        <a:t>krea@ikem.cz</a:t>
                      </a:r>
                      <a:r>
                        <a:rPr lang="cs-CZ" sz="1600" dirty="0">
                          <a:effectLst/>
                        </a:rPr>
                        <a:t>  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0599" marR="30599" marT="0" marB="0" anchor="ctr"/>
                </a:tc>
                <a:extLst>
                  <a:ext uri="{0D108BD9-81ED-4DB2-BD59-A6C34878D82A}">
                    <a16:rowId xmlns:a16="http://schemas.microsoft.com/office/drawing/2014/main" val="3149610927"/>
                  </a:ext>
                </a:extLst>
              </a:tr>
              <a:tr h="6270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DOPROVODNÁ DOKUMENTACE PRO KLINICKÉHO KARDIOGENETIKA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99" marR="305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Podepsaný </a:t>
                      </a:r>
                      <a:r>
                        <a:rPr lang="cs-CZ" sz="1600" u="sng" dirty="0">
                          <a:effectLst/>
                        </a:rPr>
                        <a:t>informovaný souhlas pozůstalých</a:t>
                      </a:r>
                      <a:r>
                        <a:rPr lang="cs-CZ" sz="1600" dirty="0">
                          <a:effectLst/>
                        </a:rPr>
                        <a:t>, pitevní protokol, </a:t>
                      </a:r>
                      <a:r>
                        <a:rPr lang="cs-CZ" sz="1600" dirty="0" err="1">
                          <a:effectLst/>
                        </a:rPr>
                        <a:t>soudnělékařská</a:t>
                      </a:r>
                      <a:r>
                        <a:rPr lang="cs-CZ" sz="1600" dirty="0">
                          <a:effectLst/>
                        </a:rPr>
                        <a:t> diagnóza, histologický nález na myokardu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99" marR="30599" marT="0" marB="0" anchor="ctr"/>
                </a:tc>
                <a:extLst>
                  <a:ext uri="{0D108BD9-81ED-4DB2-BD59-A6C34878D82A}">
                    <a16:rowId xmlns:a16="http://schemas.microsoft.com/office/drawing/2014/main" val="3240704471"/>
                  </a:ext>
                </a:extLst>
              </a:tr>
              <a:tr h="2396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400"/>
                        </a:spcBef>
                        <a:spcAft>
                          <a:spcPts val="800"/>
                        </a:spcAft>
                      </a:pPr>
                      <a:r>
                        <a:rPr lang="cs-CZ" sz="1600" dirty="0">
                          <a:effectLst/>
                        </a:rPr>
                        <a:t>KDY LIKVIDOVAT MATERIÁL V PŘÍPADĚ NEVYUŽITÍ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99" marR="305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400"/>
                        </a:spcBef>
                        <a:spcAft>
                          <a:spcPts val="600"/>
                        </a:spcAft>
                      </a:pPr>
                      <a:r>
                        <a:rPr lang="cs-CZ" sz="1600" dirty="0">
                          <a:effectLst/>
                        </a:rPr>
                        <a:t>Nejdříve za 12 měsíců, ideálně uchovávat delší dobu dle kapacitních možností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599" marR="30599" marT="0" marB="0" anchor="ctr"/>
                </a:tc>
                <a:extLst>
                  <a:ext uri="{0D108BD9-81ED-4DB2-BD59-A6C34878D82A}">
                    <a16:rowId xmlns:a16="http://schemas.microsoft.com/office/drawing/2014/main" val="226124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0360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34F15FC5-ECB8-4CFE-902A-F9490E7478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cs-CZ" altLang="cs-CZ" sz="3600" b="1" dirty="0">
                <a:solidFill>
                  <a:schemeClr val="accent1">
                    <a:lumMod val="75000"/>
                  </a:schemeClr>
                </a:solidFill>
              </a:rPr>
              <a:t>INDIKACE GENETICKÉ ANALÝZY</a:t>
            </a:r>
            <a:endParaRPr lang="en-GB" altLang="cs-CZ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2659E09-8BED-4EEA-B943-D33C4B5FAE8B}"/>
              </a:ext>
            </a:extLst>
          </p:cNvPr>
          <p:cNvSpPr txBox="1"/>
          <p:nvPr/>
        </p:nvSpPr>
        <p:spPr>
          <a:xfrm>
            <a:off x="1082675" y="5063697"/>
            <a:ext cx="10026650" cy="101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cs-CZ" sz="2000" dirty="0"/>
              <a:t>Většina ke genetické analýze indikovaných případů nese nějaké morfologické známky oběhového (srdečního) selhání, ev. nese známky oběhové zátěže, které se formulačně objevují i v diagnóze. To ovšem není obvykle primární příčina, pouze následek.</a:t>
            </a:r>
            <a:endParaRPr lang="en-GB" sz="2000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8B4F1F14-9ECF-40D0-B4E5-3B69E2942D3B}"/>
              </a:ext>
            </a:extLst>
          </p:cNvPr>
          <p:cNvSpPr txBox="1">
            <a:spLocks noChangeArrowheads="1"/>
          </p:cNvSpPr>
          <p:nvPr/>
        </p:nvSpPr>
        <p:spPr>
          <a:xfrm>
            <a:off x="390141" y="2466146"/>
            <a:ext cx="5583939" cy="1118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000" b="1" u="sng" dirty="0">
                <a:solidFill>
                  <a:schemeClr val="accent1">
                    <a:lumMod val="75000"/>
                  </a:schemeClr>
                </a:solidFill>
              </a:rPr>
              <a:t>PŘEDPOKLADY: </a:t>
            </a:r>
          </a:p>
          <a:p>
            <a:pPr algn="ctr">
              <a:defRPr/>
            </a:pP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</a:rPr>
              <a:t>COMPLIANCE RODINY </a:t>
            </a:r>
          </a:p>
          <a:p>
            <a:pPr algn="ctr">
              <a:defRPr/>
            </a:pPr>
            <a:r>
              <a:rPr lang="cs-CZ" altLang="cs-CZ" sz="2000" b="1" dirty="0">
                <a:solidFill>
                  <a:schemeClr val="accent1">
                    <a:lumMod val="75000"/>
                  </a:schemeClr>
                </a:solidFill>
              </a:rPr>
              <a:t>SOUČINNOST S KARDIOGENETIKY A KARDIOLOGY (KLINICKÉ VYŠETŘENÍ PŘÍMÝCH PŘÍBUZNÝCH ) </a:t>
            </a:r>
            <a:endParaRPr lang="en-GB" altLang="cs-CZ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49960DDB-8456-4DC6-9FD9-65F794BE0D2D}"/>
              </a:ext>
            </a:extLst>
          </p:cNvPr>
          <p:cNvSpPr txBox="1">
            <a:spLocks noChangeArrowheads="1"/>
          </p:cNvSpPr>
          <p:nvPr/>
        </p:nvSpPr>
        <p:spPr>
          <a:xfrm>
            <a:off x="5769861" y="2466145"/>
            <a:ext cx="5583939" cy="1118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cs-CZ" altLang="cs-CZ" sz="2000" b="1" u="sng" dirty="0">
                <a:solidFill>
                  <a:srgbClr val="C00000"/>
                </a:solidFill>
              </a:rPr>
              <a:t>LIMITACE:</a:t>
            </a:r>
          </a:p>
          <a:p>
            <a:pPr algn="ctr">
              <a:defRPr/>
            </a:pPr>
            <a:r>
              <a:rPr lang="cs-CZ" altLang="cs-CZ" sz="2000" b="1" dirty="0">
                <a:solidFill>
                  <a:srgbClr val="C00000"/>
                </a:solidFill>
              </a:rPr>
              <a:t>NAKONTAKTOVÁNÍ RODINY</a:t>
            </a:r>
          </a:p>
          <a:p>
            <a:pPr algn="ctr">
              <a:defRPr/>
            </a:pPr>
            <a:r>
              <a:rPr lang="cs-CZ" altLang="cs-CZ" sz="2000" b="1" dirty="0">
                <a:solidFill>
                  <a:srgbClr val="C00000"/>
                </a:solidFill>
              </a:rPr>
              <a:t>PITEVNÍ DIAGNOSTIKA </a:t>
            </a:r>
          </a:p>
          <a:p>
            <a:pPr algn="ctr">
              <a:defRPr/>
            </a:pPr>
            <a:r>
              <a:rPr lang="cs-CZ" altLang="cs-CZ" sz="2000" b="1" dirty="0">
                <a:solidFill>
                  <a:srgbClr val="C00000"/>
                </a:solidFill>
              </a:rPr>
              <a:t>SOUDNĚLÉKAŘSKÉ DIAGNÓZY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Zástupný obsah 2">
            <a:extLst>
              <a:ext uri="{FF2B5EF4-FFF2-40B4-BE49-F238E27FC236}">
                <a16:creationId xmlns:a16="http://schemas.microsoft.com/office/drawing/2014/main" id="{95F843FD-BBA9-4642-B6B1-E09FAB06DD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5963" y="3063710"/>
            <a:ext cx="10515600" cy="2716377"/>
          </a:xfrm>
        </p:spPr>
        <p:txBody>
          <a:bodyPr anchor="ctr">
            <a:normAutofit fontScale="85000" lnSpcReduction="20000"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cs-CZ" altLang="cs-CZ" sz="3300" dirty="0">
                <a:solidFill>
                  <a:schemeClr val="accent1">
                    <a:lumMod val="75000"/>
                  </a:schemeClr>
                </a:solidFill>
              </a:rPr>
              <a:t>Děkuji za pozornost!</a:t>
            </a:r>
          </a:p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endParaRPr lang="cs-CZ" altLang="cs-CZ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endParaRPr lang="cs-CZ" altLang="cs-CZ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 eaLnBrk="1" hangingPunct="1">
              <a:buFont typeface="Arial" panose="020B0604020202020204" pitchFamily="34" charset="0"/>
              <a:buNone/>
              <a:defRPr/>
            </a:pPr>
            <a:r>
              <a:rPr lang="cs-CZ" altLang="cs-CZ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www.soudnilekarstvi.cz</a:t>
            </a:r>
            <a:endParaRPr lang="cs-CZ" altLang="cs-CZ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 eaLnBrk="1" hangingPunct="1">
              <a:buFont typeface="Arial" panose="020B0604020202020204" pitchFamily="34" charset="0"/>
              <a:buNone/>
              <a:defRPr/>
            </a:pPr>
            <a:r>
              <a:rPr lang="cs-CZ" altLang="cs-CZ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www.uslhk.cz</a:t>
            </a:r>
            <a:endParaRPr lang="cs-CZ" altLang="cs-CZ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 eaLnBrk="1" hangingPunct="1">
              <a:buFont typeface="Arial" panose="020B0604020202020204" pitchFamily="34" charset="0"/>
              <a:buNone/>
              <a:defRPr/>
            </a:pPr>
            <a:endParaRPr lang="cs-CZ" altLang="cs-CZ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 eaLnBrk="1" hangingPunct="1">
              <a:buFont typeface="Arial" panose="020B0604020202020204" pitchFamily="34" charset="0"/>
              <a:buNone/>
              <a:defRPr/>
            </a:pPr>
            <a:r>
              <a:rPr lang="cs-CZ" altLang="cs-CZ" dirty="0">
                <a:solidFill>
                  <a:schemeClr val="accent1">
                    <a:lumMod val="75000"/>
                  </a:schemeClr>
                </a:solidFill>
                <a:hlinkClick r:id="rId4"/>
              </a:rPr>
              <a:t>kucerovas@lfhk.cuni.cz</a:t>
            </a:r>
            <a:endParaRPr lang="cs-CZ" alt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C55660C-43F2-41F1-8CBC-9894D1289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07810" cy="204704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/>
        </p:nvGraphicFramePr>
        <p:xfrm>
          <a:off x="514905" y="1670434"/>
          <a:ext cx="11088209" cy="4572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1491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790924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624614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4341180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58005">
                <a:tc>
                  <a:txBody>
                    <a:bodyPr/>
                    <a:lstStyle/>
                    <a:p>
                      <a:pPr algn="l"/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450983">
                <a:tc>
                  <a:txBody>
                    <a:bodyPr/>
                    <a:lstStyle/>
                    <a:p>
                      <a:pPr algn="l"/>
                      <a:r>
                        <a:rPr lang="cs-CZ" sz="1600" b="0" dirty="0"/>
                        <a:t>Zaměstnanecký poměr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Vlastník / akcionář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Konzultant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Přednášková činnost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Člen poradních sborů (</a:t>
                      </a:r>
                      <a:r>
                        <a:rPr lang="cs-CZ" sz="1600" dirty="0" err="1"/>
                        <a:t>advisory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boards</a:t>
                      </a:r>
                      <a:r>
                        <a:rPr lang="cs-CZ" sz="16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Podpora výzkumu / granty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Jiné honoráře (např. za klinické studie či registry)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8F838168-C737-4553-910C-F47B148B7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699"/>
          <a:stretch/>
        </p:blipFill>
        <p:spPr>
          <a:xfrm>
            <a:off x="0" y="0"/>
            <a:ext cx="12192000" cy="159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85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799302C-BDD7-4C97-A2A5-CEF6B76FE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094" y="3873627"/>
            <a:ext cx="4286250" cy="15716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E4887E2-774F-4497-ACA8-71BF65CB0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b="1" dirty="0">
                <a:solidFill>
                  <a:schemeClr val="accent1">
                    <a:lumMod val="75000"/>
                  </a:schemeClr>
                </a:solidFill>
              </a:rPr>
              <a:t>NÁHLÁ SRDEČNÍ SMRT (NSS)</a:t>
            </a:r>
            <a:br>
              <a:rPr lang="cs-CZ" sz="4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3200" dirty="0" err="1">
                <a:solidFill>
                  <a:schemeClr val="accent1">
                    <a:lumMod val="75000"/>
                  </a:schemeClr>
                </a:solidFill>
              </a:rPr>
              <a:t>sudden</a:t>
            </a:r>
            <a:r>
              <a:rPr lang="cs-CZ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3200" dirty="0" err="1">
                <a:solidFill>
                  <a:schemeClr val="accent1">
                    <a:lumMod val="75000"/>
                  </a:schemeClr>
                </a:solidFill>
              </a:rPr>
              <a:t>cardiac</a:t>
            </a:r>
            <a:r>
              <a:rPr lang="cs-CZ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3200" dirty="0" err="1">
                <a:solidFill>
                  <a:schemeClr val="accent1">
                    <a:lumMod val="75000"/>
                  </a:schemeClr>
                </a:solidFill>
              </a:rPr>
              <a:t>death</a:t>
            </a:r>
            <a:r>
              <a:rPr lang="cs-CZ" sz="3200" dirty="0">
                <a:solidFill>
                  <a:schemeClr val="accent1">
                    <a:lumMod val="75000"/>
                  </a:schemeClr>
                </a:solidFill>
              </a:rPr>
              <a:t> (SCD)</a:t>
            </a:r>
            <a:endParaRPr lang="en-GB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D2F4BA-939A-4AA8-AD33-F602F7350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9687"/>
            <a:ext cx="10515600" cy="246610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cs-CZ" sz="2000" b="1" u="sng" dirty="0"/>
              <a:t>„N</a:t>
            </a:r>
            <a:r>
              <a:rPr lang="cs-CZ" sz="2000" b="1" i="0" u="sng" strike="noStrike" baseline="0" dirty="0"/>
              <a:t>eočekávané úmrtí z přirozených příčin, které nastává do 1 hodiny od začátku příznaků </a:t>
            </a:r>
            <a:r>
              <a:rPr lang="cs-CZ" sz="2000" b="0" i="0" u="none" strike="noStrike" baseline="0" dirty="0"/>
              <a:t>u doposud zdravého jedince, případně u jedince, jehož onemocnění nebylo natolik závažné, aby </a:t>
            </a:r>
            <a:r>
              <a:rPr lang="cs-CZ" sz="2000" dirty="0"/>
              <a:t>se očekávalo jeho úmrtí.</a:t>
            </a:r>
            <a:r>
              <a:rPr lang="cs-CZ" sz="2000" b="0" i="0" u="none" strike="noStrike" baseline="0" dirty="0"/>
              <a:t>“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cs-CZ" sz="2000" b="0" i="0" u="none" strike="noStrike" baseline="0" dirty="0"/>
              <a:t> … úmrtí je hodnoceno jako náhlé v případě, že zemřelý byl v dobrém zdravotním stavu </a:t>
            </a:r>
            <a:r>
              <a:rPr lang="cs-CZ" sz="2000" b="1" i="0" u="sng" strike="noStrike" baseline="0" dirty="0"/>
              <a:t>24 hodin </a:t>
            </a:r>
            <a:r>
              <a:rPr lang="cs-CZ" sz="2000" b="0" i="0" u="none" strike="noStrike" baseline="0" dirty="0"/>
              <a:t>před úmrtím.</a:t>
            </a:r>
            <a:endParaRPr lang="cs-CZ" sz="2000" b="1" i="0" u="none" strike="noStrike" baseline="0" dirty="0">
              <a:solidFill>
                <a:srgbClr val="131413"/>
              </a:solidFill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cs-CZ" sz="1800" b="0" i="0" u="none" strike="noStrike" baseline="0" dirty="0">
                <a:solidFill>
                  <a:srgbClr val="131413"/>
                </a:solidFill>
              </a:rPr>
              <a:t>… </a:t>
            </a:r>
            <a:r>
              <a:rPr lang="cs-CZ" sz="1800" b="0" u="none" strike="noStrike" baseline="0" dirty="0">
                <a:solidFill>
                  <a:srgbClr val="131413"/>
                </a:solidFill>
              </a:rPr>
              <a:t>pro praktické účely by měla být jako náhlé úmrtí klasifikována i úmrtí pacientů resuscitovaných a přežívajících po srdeční zástavě, kteří umíraj</a:t>
            </a:r>
            <a:r>
              <a:rPr lang="cs-CZ" sz="1800" dirty="0">
                <a:solidFill>
                  <a:srgbClr val="131413"/>
                </a:solidFill>
              </a:rPr>
              <a:t>í na nevratné poškození mozku</a:t>
            </a:r>
            <a:endParaRPr lang="en-GB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5970940-084C-4C0C-827D-C14BA80BA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67451"/>
            <a:ext cx="12192000" cy="72542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5A658FB-EE83-4936-8E48-FCD8DC9E4F84}"/>
              </a:ext>
            </a:extLst>
          </p:cNvPr>
          <p:cNvSpPr txBox="1"/>
          <p:nvPr/>
        </p:nvSpPr>
        <p:spPr>
          <a:xfrm rot="10800000" flipV="1">
            <a:off x="1" y="6508264"/>
            <a:ext cx="1219199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u="none" strike="noStrike" baseline="0" dirty="0">
                <a:solidFill>
                  <a:srgbClr val="131413"/>
                </a:solidFill>
                <a:latin typeface="KwdvxhAdvTT3713a231"/>
              </a:rPr>
              <a:t>Basso C et al</a:t>
            </a:r>
            <a:r>
              <a:rPr lang="cs-CZ" sz="1600" b="0" i="1" u="none" strike="noStrike" baseline="0" dirty="0">
                <a:solidFill>
                  <a:srgbClr val="131413"/>
                </a:solidFill>
                <a:latin typeface="KwdvxhAdvTT3713a231"/>
              </a:rPr>
              <a:t>. </a:t>
            </a:r>
            <a:r>
              <a:rPr lang="en-US" sz="1600" b="0" i="1" u="none" strike="noStrike" baseline="0" dirty="0">
                <a:solidFill>
                  <a:srgbClr val="131413"/>
                </a:solidFill>
                <a:latin typeface="KwdvxhAdvTT3713a231"/>
              </a:rPr>
              <a:t>Guidelines for autopsy investigation of sudden</a:t>
            </a:r>
            <a:r>
              <a:rPr lang="cs-CZ" sz="1600" b="0" i="1" u="none" strike="noStrike" baseline="0" dirty="0">
                <a:solidFill>
                  <a:srgbClr val="131413"/>
                </a:solidFill>
                <a:latin typeface="KwdvxhAdvTT3713a231"/>
              </a:rPr>
              <a:t> </a:t>
            </a:r>
            <a:r>
              <a:rPr lang="en-US" sz="1600" b="0" i="1" u="none" strike="noStrike" baseline="0" dirty="0">
                <a:solidFill>
                  <a:srgbClr val="131413"/>
                </a:solidFill>
                <a:latin typeface="KwdvxhAdvTT3713a231"/>
              </a:rPr>
              <a:t>cardiac death. </a:t>
            </a:r>
            <a:r>
              <a:rPr lang="en-US" sz="1600" b="0" i="1" u="none" strike="noStrike" baseline="0" dirty="0" err="1">
                <a:solidFill>
                  <a:srgbClr val="131413"/>
                </a:solidFill>
                <a:latin typeface="KwdvxhAdvTT3713a231"/>
              </a:rPr>
              <a:t>Virchows</a:t>
            </a:r>
            <a:r>
              <a:rPr lang="en-US" sz="1600" b="0" i="1" u="none" strike="noStrike" baseline="0" dirty="0">
                <a:solidFill>
                  <a:srgbClr val="131413"/>
                </a:solidFill>
                <a:latin typeface="KwdvxhAdvTT3713a231"/>
              </a:rPr>
              <a:t> Arch</a:t>
            </a:r>
            <a:r>
              <a:rPr lang="cs-CZ" sz="1600" i="1" dirty="0">
                <a:solidFill>
                  <a:srgbClr val="131413"/>
                </a:solidFill>
                <a:latin typeface="KwdvxhAdvTT3713a231"/>
              </a:rPr>
              <a:t>. 2008;</a:t>
            </a:r>
            <a:r>
              <a:rPr lang="en-US" sz="1600" b="0" i="1" u="none" strike="noStrike" baseline="0" dirty="0">
                <a:solidFill>
                  <a:srgbClr val="131413"/>
                </a:solidFill>
                <a:latin typeface="KwdvxhAdvTT3713a231"/>
              </a:rPr>
              <a:t>452(1):11</a:t>
            </a:r>
            <a:r>
              <a:rPr lang="en-US" sz="1600" b="0" i="1" u="none" strike="noStrike" baseline="0" dirty="0">
                <a:solidFill>
                  <a:srgbClr val="131413"/>
                </a:solidFill>
                <a:latin typeface="KtgqlxAdvTT3713a231+20"/>
              </a:rPr>
              <a:t>–</a:t>
            </a:r>
            <a:r>
              <a:rPr lang="en-US" sz="1600" b="0" i="1" u="none" strike="noStrike" baseline="0" dirty="0">
                <a:solidFill>
                  <a:srgbClr val="131413"/>
                </a:solidFill>
                <a:latin typeface="KwdvxhAdvTT3713a231"/>
              </a:rPr>
              <a:t>18</a:t>
            </a:r>
            <a:endParaRPr lang="en-GB" sz="1600" i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C16EC4B-6E12-4F02-8BBF-2377F377E707}"/>
              </a:ext>
            </a:extLst>
          </p:cNvPr>
          <p:cNvSpPr txBox="1"/>
          <p:nvPr/>
        </p:nvSpPr>
        <p:spPr>
          <a:xfrm>
            <a:off x="1373369" y="4749232"/>
            <a:ext cx="398753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600" i="1" dirty="0"/>
              <a:t>CAVE: nejednotnost a variabilita v definici SD (</a:t>
            </a:r>
            <a:r>
              <a:rPr lang="cs-CZ" sz="1600" i="1" dirty="0" err="1"/>
              <a:t>sudden</a:t>
            </a:r>
            <a:r>
              <a:rPr lang="cs-CZ" sz="1600" i="1" dirty="0"/>
              <a:t> </a:t>
            </a:r>
            <a:r>
              <a:rPr lang="cs-CZ" sz="1600" i="1" dirty="0" err="1"/>
              <a:t>death</a:t>
            </a:r>
            <a:r>
              <a:rPr lang="cs-CZ" sz="1600" i="1" dirty="0"/>
              <a:t>) a SCD (</a:t>
            </a:r>
            <a:r>
              <a:rPr lang="cs-CZ" sz="1600" i="1" dirty="0" err="1"/>
              <a:t>sudden</a:t>
            </a:r>
            <a:r>
              <a:rPr lang="cs-CZ" sz="1600" i="1" dirty="0"/>
              <a:t> </a:t>
            </a:r>
            <a:r>
              <a:rPr lang="cs-CZ" sz="1600" i="1" dirty="0" err="1"/>
              <a:t>cardiac</a:t>
            </a:r>
            <a:r>
              <a:rPr lang="cs-CZ" sz="1600" i="1" dirty="0"/>
              <a:t> </a:t>
            </a:r>
            <a:r>
              <a:rPr lang="cs-CZ" sz="1600" i="1" dirty="0" err="1"/>
              <a:t>death</a:t>
            </a:r>
            <a:r>
              <a:rPr lang="cs-CZ" sz="1600" i="1" dirty="0"/>
              <a:t>)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709620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0B704A-CA84-49A2-8A73-29A9A7978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6891670" cy="1325563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ROLE </a:t>
            </a:r>
            <a:br>
              <a:rPr lang="cs-CZ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ÚSTAVŮ A ODDĚLENÍ SOUDNÍHO LÉKAŘSTVÍ</a:t>
            </a:r>
            <a:endParaRPr lang="en-GB" sz="3600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D34F5E0-0D36-466C-BCD3-E7BB1FE74E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82" y="1988851"/>
            <a:ext cx="10102436" cy="2519984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472B473-C735-4F89-AAF7-82C3A69A9B13}"/>
              </a:ext>
            </a:extLst>
          </p:cNvPr>
          <p:cNvSpPr txBox="1"/>
          <p:nvPr/>
        </p:nvSpPr>
        <p:spPr>
          <a:xfrm>
            <a:off x="3387843" y="1487604"/>
            <a:ext cx="3591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Zákon 372/2001 Sb. </a:t>
            </a:r>
            <a:endParaRPr lang="en-GB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4239E0C7-DDC2-48D0-9C21-227E9BA20672}"/>
              </a:ext>
            </a:extLst>
          </p:cNvPr>
          <p:cNvGrpSpPr/>
          <p:nvPr/>
        </p:nvGrpSpPr>
        <p:grpSpPr>
          <a:xfrm>
            <a:off x="231258" y="4674554"/>
            <a:ext cx="8798999" cy="1972657"/>
            <a:chOff x="3316120" y="4681573"/>
            <a:chExt cx="8798999" cy="1972657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D12FCDAD-FCC1-4144-92F3-BF7CCD041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6120" y="4681573"/>
              <a:ext cx="8798999" cy="1972657"/>
            </a:xfrm>
            <a:prstGeom prst="rect">
              <a:avLst/>
            </a:prstGeom>
          </p:spPr>
        </p:pic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0F100DE7-C54E-477D-9B79-FBAF27020DE3}"/>
                </a:ext>
              </a:extLst>
            </p:cNvPr>
            <p:cNvSpPr/>
            <p:nvPr/>
          </p:nvSpPr>
          <p:spPr>
            <a:xfrm>
              <a:off x="3511264" y="5013012"/>
              <a:ext cx="8408709" cy="357384"/>
            </a:xfrm>
            <a:prstGeom prst="rect">
              <a:avLst/>
            </a:prstGeom>
            <a:noFill/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Obdélník 9">
            <a:extLst>
              <a:ext uri="{FF2B5EF4-FFF2-40B4-BE49-F238E27FC236}">
                <a16:creationId xmlns:a16="http://schemas.microsoft.com/office/drawing/2014/main" id="{BDBA2FEF-E0F1-4801-BC1F-AD6EA03CA561}"/>
              </a:ext>
            </a:extLst>
          </p:cNvPr>
          <p:cNvSpPr/>
          <p:nvPr/>
        </p:nvSpPr>
        <p:spPr>
          <a:xfrm>
            <a:off x="1666920" y="3248843"/>
            <a:ext cx="9269691" cy="643487"/>
          </a:xfrm>
          <a:prstGeom prst="rect">
            <a:avLst/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6C88874-903E-4127-9541-4629B9907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8806" y="0"/>
            <a:ext cx="3963194" cy="259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20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2056CC-AFEC-48BD-BABE-B5C83904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b="1" dirty="0">
                <a:solidFill>
                  <a:schemeClr val="accent1">
                    <a:lumMod val="75000"/>
                  </a:schemeClr>
                </a:solidFill>
              </a:rPr>
              <a:t>NÁHLÁ SRDEČNÍ SMRT (NSS, SCD) </a:t>
            </a:r>
            <a:br>
              <a:rPr lang="cs-CZ" sz="4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</a:rPr>
              <a:t>v soudnělékařské diagnostice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5DF347-6145-405B-B57C-62926FC95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522616" cy="4490334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</a:rPr>
              <a:t>1. JEDNOZNAČNÝ</a:t>
            </a:r>
            <a:r>
              <a:rPr lang="cs-CZ" sz="2400" dirty="0"/>
              <a:t> morfologický nález vysvětlující příčinu smrti </a:t>
            </a:r>
          </a:p>
          <a:p>
            <a:pPr marL="0" indent="0" algn="just">
              <a:buNone/>
            </a:pPr>
            <a:r>
              <a:rPr lang="cs-CZ" sz="2400" dirty="0"/>
              <a:t>			</a:t>
            </a:r>
            <a:r>
              <a:rPr lang="cs-CZ" sz="2000" dirty="0"/>
              <a:t>(AIM, trombóza věnčité tepny, disekce aorty aj.)</a:t>
            </a:r>
            <a:endParaRPr lang="cs-CZ" sz="2400" dirty="0"/>
          </a:p>
          <a:p>
            <a:pPr marL="514350" indent="-514350" algn="just">
              <a:buFont typeface="+mj-lt"/>
              <a:buAutoNum type="arabicPeriod"/>
            </a:pPr>
            <a:endParaRPr lang="cs-CZ" sz="2400" dirty="0"/>
          </a:p>
          <a:p>
            <a:pPr marL="0" indent="0" algn="just">
              <a:buNone/>
            </a:pPr>
            <a:r>
              <a:rPr lang="cs-CZ" sz="2400" dirty="0"/>
              <a:t>2. Kardiální příčina smrti na základě morfologie </a:t>
            </a: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</a:rPr>
              <a:t>PRAVDĚPODOBNÁ</a:t>
            </a:r>
            <a:r>
              <a:rPr lang="cs-CZ" sz="2400" dirty="0"/>
              <a:t> </a:t>
            </a:r>
          </a:p>
          <a:p>
            <a:pPr marL="457200" lvl="1" indent="0" algn="just">
              <a:buNone/>
            </a:pPr>
            <a:r>
              <a:rPr lang="cs-CZ" sz="2000" dirty="0"/>
              <a:t>(jizvy v srdeční svalovině, kritické stenózy věnčitých tepen, hypertrofie a dilatace srdce aj.)</a:t>
            </a:r>
          </a:p>
          <a:p>
            <a:pPr marL="0" indent="0" algn="just">
              <a:buNone/>
            </a:pPr>
            <a:endParaRPr lang="cs-CZ" sz="2400" dirty="0"/>
          </a:p>
          <a:p>
            <a:pPr marL="0" indent="0" algn="just">
              <a:buNone/>
            </a:pPr>
            <a:r>
              <a:rPr lang="cs-CZ" sz="2400" dirty="0"/>
              <a:t>3. Příčina smrti </a:t>
            </a: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</a:rPr>
              <a:t>NEJASNÁ </a:t>
            </a:r>
          </a:p>
          <a:p>
            <a:pPr marL="0" indent="0" algn="r">
              <a:buNone/>
            </a:pPr>
            <a:r>
              <a:rPr lang="cs-CZ" sz="2000" dirty="0"/>
              <a:t>(zdravý jedinec, při pitvě pouze reaktivní změny – dilatace komor, otok plic)</a:t>
            </a:r>
          </a:p>
          <a:p>
            <a:pPr marL="0" indent="0" algn="r">
              <a:buNone/>
            </a:pPr>
            <a:r>
              <a:rPr lang="cs-CZ" sz="2000" dirty="0">
                <a:solidFill>
                  <a:srgbClr val="FF0000"/>
                </a:solidFill>
              </a:rPr>
              <a:t>POUZE JEDNOTKY PŘÍPADŮ ZA ROK/PRACOVIŠTĚ ÚSL</a:t>
            </a:r>
            <a:r>
              <a:rPr lang="cs-CZ" sz="2000" dirty="0"/>
              <a:t>  </a:t>
            </a:r>
            <a:endParaRPr lang="en-GB" sz="24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B1EE886-1039-4FAA-8777-437FB1B02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055" y="4988359"/>
            <a:ext cx="2547911" cy="191112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FA6DE57-A3AC-43C6-8A37-AAEADB91DE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897" t="1497" r="3500" b="1072"/>
          <a:stretch/>
        </p:blipFill>
        <p:spPr>
          <a:xfrm>
            <a:off x="9485239" y="1251931"/>
            <a:ext cx="2456083" cy="190126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47044D8-2F4D-47BA-82FF-03B498B83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6700" y="3099401"/>
            <a:ext cx="2174622" cy="19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35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6E605A-C884-48B1-A162-3BA32B97A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75000"/>
                  </a:schemeClr>
                </a:solidFill>
              </a:rPr>
              <a:t>SCD</a:t>
            </a:r>
            <a:r>
              <a:rPr lang="cs-CZ" sz="4000" dirty="0">
                <a:solidFill>
                  <a:schemeClr val="accent1">
                    <a:lumMod val="75000"/>
                  </a:schemeClr>
                </a:solidFill>
              </a:rPr>
              <a:t> – </a:t>
            </a:r>
            <a:r>
              <a:rPr lang="cs-CZ" sz="4000" dirty="0" err="1">
                <a:solidFill>
                  <a:schemeClr val="accent1">
                    <a:lumMod val="75000"/>
                  </a:schemeClr>
                </a:solidFill>
              </a:rPr>
              <a:t>sudden</a:t>
            </a:r>
            <a:r>
              <a:rPr lang="cs-CZ" sz="4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4000" dirty="0" err="1">
                <a:solidFill>
                  <a:schemeClr val="accent1">
                    <a:lumMod val="75000"/>
                  </a:schemeClr>
                </a:solidFill>
              </a:rPr>
              <a:t>cardiac</a:t>
            </a:r>
            <a:r>
              <a:rPr lang="cs-CZ" sz="4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4000" dirty="0" err="1">
                <a:solidFill>
                  <a:schemeClr val="accent1">
                    <a:lumMod val="75000"/>
                  </a:schemeClr>
                </a:solidFill>
              </a:rPr>
              <a:t>death</a:t>
            </a:r>
            <a:r>
              <a:rPr lang="cs-CZ" sz="4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cs-CZ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(bez primární morfologicky zjevné srdeční choroby)</a:t>
            </a:r>
            <a:endParaRPr lang="en-GB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98DDA-F0C2-47B9-A096-F0DC94F5B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SADS</a:t>
            </a:r>
            <a:r>
              <a:rPr lang="cs-CZ" sz="2000" dirty="0"/>
              <a:t> – </a:t>
            </a:r>
            <a:r>
              <a:rPr lang="cs-CZ" sz="2000" u="sng" dirty="0" err="1"/>
              <a:t>sudden</a:t>
            </a:r>
            <a:r>
              <a:rPr lang="cs-CZ" sz="2000" u="sng" dirty="0"/>
              <a:t> </a:t>
            </a:r>
            <a:r>
              <a:rPr lang="cs-CZ" sz="2000" u="sng" dirty="0" err="1"/>
              <a:t>arrhythmic</a:t>
            </a:r>
            <a:r>
              <a:rPr lang="cs-CZ" sz="2000" u="sng" dirty="0"/>
              <a:t> </a:t>
            </a:r>
            <a:r>
              <a:rPr lang="cs-CZ" sz="2000" u="sng" dirty="0" err="1"/>
              <a:t>death</a:t>
            </a:r>
            <a:r>
              <a:rPr lang="cs-CZ" sz="2000" u="sng" dirty="0"/>
              <a:t> syndrome </a:t>
            </a:r>
          </a:p>
          <a:p>
            <a:pPr marL="0" indent="0" algn="r">
              <a:buNone/>
            </a:pP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strukturálně normální srdce, negativní pitevní, toxikologický a histologický nález</a:t>
            </a:r>
          </a:p>
          <a:p>
            <a:pPr marL="0" indent="0" algn="ctr">
              <a:buNone/>
            </a:pPr>
            <a:r>
              <a:rPr lang="cs-CZ" sz="4400" dirty="0"/>
              <a:t>40 % </a:t>
            </a:r>
          </a:p>
          <a:p>
            <a:pPr marL="0" indent="0" algn="r">
              <a:buNone/>
            </a:pP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SUDS</a:t>
            </a:r>
            <a:r>
              <a:rPr lang="cs-CZ" sz="2000" dirty="0"/>
              <a:t> – </a:t>
            </a:r>
            <a:r>
              <a:rPr lang="cs-CZ" sz="2000" u="sng" dirty="0" err="1"/>
              <a:t>sudden</a:t>
            </a:r>
            <a:r>
              <a:rPr lang="cs-CZ" sz="2000" u="sng" dirty="0"/>
              <a:t> </a:t>
            </a:r>
            <a:r>
              <a:rPr lang="cs-CZ" sz="2000" u="sng" dirty="0" err="1"/>
              <a:t>unexplained</a:t>
            </a:r>
            <a:r>
              <a:rPr lang="cs-CZ" sz="2000" u="sng" dirty="0"/>
              <a:t> </a:t>
            </a:r>
            <a:r>
              <a:rPr lang="cs-CZ" sz="2000" u="sng" dirty="0" err="1"/>
              <a:t>death</a:t>
            </a:r>
            <a:r>
              <a:rPr lang="cs-CZ" sz="2000" u="sng" dirty="0"/>
              <a:t> syndrome</a:t>
            </a:r>
          </a:p>
          <a:p>
            <a:pPr marL="0" indent="0" algn="r">
              <a:buNone/>
            </a:pP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izolovaný nediagnostický patologický nález (hypertrofie, fibróza aj.)</a:t>
            </a:r>
          </a:p>
          <a:p>
            <a:pPr marL="0" indent="0" algn="ctr">
              <a:buNone/>
            </a:pPr>
            <a:r>
              <a:rPr lang="cs-CZ" sz="4400" dirty="0"/>
              <a:t>60 %</a:t>
            </a:r>
            <a:endParaRPr lang="en-GB" sz="44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DFDDF75-D6BA-4076-BC96-81B1B7399ECC}"/>
              </a:ext>
            </a:extLst>
          </p:cNvPr>
          <p:cNvSpPr txBox="1"/>
          <p:nvPr/>
        </p:nvSpPr>
        <p:spPr>
          <a:xfrm>
            <a:off x="8493551" y="0"/>
            <a:ext cx="3698449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just"/>
            <a:r>
              <a:rPr lang="en-US" sz="1600" b="0" i="1" dirty="0">
                <a:solidFill>
                  <a:srgbClr val="212121"/>
                </a:solidFill>
                <a:effectLst/>
              </a:rPr>
              <a:t>Raju H, Parsons S, Thompson TN, et al. Insights into sudden cardiac death: exploring the potential relevance of non-diagnostic autopsy findings. Eur Heart J. 2019;40(10):831-838.</a:t>
            </a:r>
            <a:endParaRPr lang="en-GB" sz="1600" i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238127D-4A92-48D8-BBA7-C851DF42D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2431" y="2624193"/>
            <a:ext cx="2387721" cy="179794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97528CD-68BF-424D-9C89-447BB6E54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431" y="5103179"/>
            <a:ext cx="2007124" cy="175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26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933CDE-C10B-4BEA-A211-497E0AD58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solidFill>
                  <a:schemeClr val="accent1">
                    <a:lumMod val="75000"/>
                  </a:schemeClr>
                </a:solidFill>
              </a:rPr>
              <a:t>SADS </a:t>
            </a:r>
            <a:r>
              <a:rPr lang="cs-CZ" sz="3200" dirty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cs-CZ" sz="3200" dirty="0" err="1">
                <a:solidFill>
                  <a:schemeClr val="accent1">
                    <a:lumMod val="75000"/>
                  </a:schemeClr>
                </a:solidFill>
              </a:rPr>
              <a:t>sudden</a:t>
            </a:r>
            <a:r>
              <a:rPr lang="cs-CZ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3200" dirty="0" err="1">
                <a:solidFill>
                  <a:schemeClr val="accent1">
                    <a:lumMod val="75000"/>
                  </a:schemeClr>
                </a:solidFill>
              </a:rPr>
              <a:t>arrhythmic</a:t>
            </a:r>
            <a:r>
              <a:rPr lang="cs-CZ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3200" dirty="0" err="1">
                <a:solidFill>
                  <a:schemeClr val="accent1">
                    <a:lumMod val="75000"/>
                  </a:schemeClr>
                </a:solidFill>
              </a:rPr>
              <a:t>death</a:t>
            </a:r>
            <a:r>
              <a:rPr lang="cs-CZ" sz="3200" dirty="0">
                <a:solidFill>
                  <a:schemeClr val="accent1">
                    <a:lumMod val="75000"/>
                  </a:schemeClr>
                </a:solidFill>
              </a:rPr>
              <a:t> syndrome 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E4E3A39-407A-470E-BF8A-01113AE0A098}"/>
              </a:ext>
            </a:extLst>
          </p:cNvPr>
          <p:cNvSpPr/>
          <p:nvPr/>
        </p:nvSpPr>
        <p:spPr>
          <a:xfrm>
            <a:off x="790518" y="2822999"/>
            <a:ext cx="3157979" cy="16685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F244219-1E93-4565-ABB2-C930F73839E7}"/>
              </a:ext>
            </a:extLst>
          </p:cNvPr>
          <p:cNvSpPr/>
          <p:nvPr/>
        </p:nvSpPr>
        <p:spPr>
          <a:xfrm>
            <a:off x="790518" y="4802981"/>
            <a:ext cx="4138367" cy="1008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72C5AE-22EE-4785-9E6A-DA1D269BE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18" y="2024579"/>
            <a:ext cx="10209028" cy="4351338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rgbClr val="C00000"/>
                </a:solidFill>
              </a:rPr>
              <a:t>negativní pitevní nález </a:t>
            </a:r>
            <a:r>
              <a:rPr lang="cs-CZ" sz="2000" dirty="0"/>
              <a:t>+ negativní komplementární laboratorní vyšetření + negativní OA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1/3:</a:t>
            </a:r>
          </a:p>
          <a:p>
            <a:r>
              <a:rPr lang="cs-CZ" sz="2000" dirty="0"/>
              <a:t>long QT syndrom </a:t>
            </a:r>
          </a:p>
          <a:p>
            <a:r>
              <a:rPr lang="cs-CZ" sz="2000" dirty="0" err="1"/>
              <a:t>Brugada</a:t>
            </a:r>
            <a:r>
              <a:rPr lang="cs-CZ" sz="2000" dirty="0"/>
              <a:t> syndrom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/>
              <a:t>	</a:t>
            </a:r>
          </a:p>
          <a:p>
            <a:pPr marL="0" indent="0">
              <a:buNone/>
            </a:pPr>
            <a:r>
              <a:rPr lang="cs-CZ" sz="2000" u="sng" dirty="0"/>
              <a:t>PRO DIAGNOSTIKU NEZBYTNÉ </a:t>
            </a:r>
          </a:p>
          <a:p>
            <a:pPr marL="0" indent="0">
              <a:buNone/>
            </a:pPr>
            <a:r>
              <a:rPr lang="cs-CZ" sz="2000" u="sng" dirty="0"/>
              <a:t>KLINICKÉ VYŠETŘENÍ PŘÍBUZNÝCH!</a:t>
            </a:r>
            <a:r>
              <a:rPr lang="cs-CZ" sz="2000" dirty="0"/>
              <a:t>	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2945F84-9701-42D9-A676-2484BACE3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832" y="3429000"/>
            <a:ext cx="4796303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35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4082BF-E315-4520-A61A-1EF5949CF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solidFill>
                  <a:schemeClr val="accent1">
                    <a:lumMod val="75000"/>
                  </a:schemeClr>
                </a:solidFill>
              </a:rPr>
              <a:t>SUDS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 - </a:t>
            </a:r>
            <a:r>
              <a:rPr lang="cs-CZ" sz="3600" dirty="0" err="1">
                <a:solidFill>
                  <a:schemeClr val="accent1">
                    <a:lumMod val="75000"/>
                  </a:schemeClr>
                </a:solidFill>
              </a:rPr>
              <a:t>sudden</a:t>
            </a:r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accent1">
                    <a:lumMod val="75000"/>
                  </a:schemeClr>
                </a:solidFill>
              </a:rPr>
              <a:t>unexplained</a:t>
            </a:r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accent1">
                    <a:lumMod val="75000"/>
                  </a:schemeClr>
                </a:solidFill>
              </a:rPr>
              <a:t>death</a:t>
            </a:r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 syndrome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E9B9B9-E6D9-4A60-8912-6740D054E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934200" cy="4947315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cs-CZ" sz="2400" dirty="0"/>
              <a:t>detailní pitva a extenzivní histologické vyšetření mnohdy odhalí jisté </a:t>
            </a:r>
            <a:r>
              <a:rPr lang="cs-CZ" sz="2400" dirty="0">
                <a:solidFill>
                  <a:srgbClr val="C00000"/>
                </a:solidFill>
              </a:rPr>
              <a:t>abnormality, které však nenaplňují kritéria konkrétního fenotypu či patologické jednotky</a:t>
            </a:r>
          </a:p>
          <a:p>
            <a:pPr algn="just"/>
            <a:r>
              <a:rPr lang="cs-CZ" sz="2400" dirty="0"/>
              <a:t>nelze je považovat za primární příčinu náhlé srdeční smrti </a:t>
            </a:r>
          </a:p>
          <a:p>
            <a:pPr algn="just"/>
            <a:r>
              <a:rPr lang="cs-CZ" sz="2400" dirty="0"/>
              <a:t>morfologický nález však nelze považovat za strukturálně zcela normální srdce</a:t>
            </a:r>
          </a:p>
          <a:p>
            <a:pPr algn="just"/>
            <a:r>
              <a:rPr lang="cs-CZ" sz="2400" dirty="0"/>
              <a:t>nediagnostické a z hlediska nomenklatury neklasifikované nálezy („šedá zóna“):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cs-CZ" dirty="0"/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1800" b="0" i="0" u="none" strike="noStrike" baseline="0" dirty="0">
                <a:latin typeface="AdvOTb7819099"/>
              </a:rPr>
              <a:t>	</a:t>
            </a:r>
            <a:r>
              <a:rPr lang="cs-CZ" sz="2200" b="1" i="0" u="none" strike="noStrike" baseline="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cs-CZ" sz="2100" b="1" i="0" u="none" strike="noStrike" baseline="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cs-CZ" sz="2200" b="1" i="0" u="none" strike="noStrike" baseline="0" dirty="0">
                <a:solidFill>
                  <a:schemeClr val="accent1">
                    <a:lumMod val="75000"/>
                  </a:schemeClr>
                </a:solidFill>
              </a:rPr>
              <a:t>hypertrofie LK</a:t>
            </a:r>
            <a:endParaRPr lang="en-GB" sz="2200" b="1" i="0" u="none" strike="noStrike" baseline="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200" b="1" dirty="0">
                <a:solidFill>
                  <a:schemeClr val="accent1">
                    <a:lumMod val="75000"/>
                  </a:schemeClr>
                </a:solidFill>
              </a:rPr>
              <a:t>	2. </a:t>
            </a:r>
            <a:r>
              <a:rPr lang="cs-CZ" sz="2200" b="1" i="0" u="none" strike="noStrike" baseline="0" dirty="0">
                <a:solidFill>
                  <a:schemeClr val="accent1">
                    <a:lumMod val="75000"/>
                  </a:schemeClr>
                </a:solidFill>
              </a:rPr>
              <a:t>zánětlivé infiltráty v myokardu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200" b="1" i="0" u="none" strike="noStrike" baseline="0" dirty="0">
                <a:solidFill>
                  <a:schemeClr val="accent1">
                    <a:lumMod val="75000"/>
                  </a:schemeClr>
                </a:solidFill>
              </a:rPr>
              <a:t>	3. nekritická stenóza věnčitých tepen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200" b="1" i="0" u="none" strike="noStrike" baseline="0" dirty="0">
                <a:solidFill>
                  <a:schemeClr val="accent1">
                    <a:lumMod val="75000"/>
                  </a:schemeClr>
                </a:solidFill>
              </a:rPr>
              <a:t>	4. idiopatická myokardiální fibróza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200" b="1" i="0" u="none" strike="noStrike" baseline="0" dirty="0">
                <a:solidFill>
                  <a:schemeClr val="accent1">
                    <a:lumMod val="75000"/>
                  </a:schemeClr>
                </a:solidFill>
              </a:rPr>
              <a:t>	5. </a:t>
            </a:r>
            <a:r>
              <a:rPr lang="cs-CZ" sz="2200" b="1" i="0" u="none" strike="noStrike" baseline="0" dirty="0" err="1">
                <a:solidFill>
                  <a:schemeClr val="accent1">
                    <a:lumMod val="75000"/>
                  </a:schemeClr>
                </a:solidFill>
              </a:rPr>
              <a:t>kardiomegalie</a:t>
            </a:r>
            <a:endParaRPr lang="en-GB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196C98F-D645-4BD5-875B-512C9B39E757}"/>
              </a:ext>
            </a:extLst>
          </p:cNvPr>
          <p:cNvSpPr txBox="1"/>
          <p:nvPr/>
        </p:nvSpPr>
        <p:spPr>
          <a:xfrm>
            <a:off x="8218968" y="2679405"/>
            <a:ext cx="3813543" cy="28623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800" b="1" dirty="0"/>
              <a:t>INTERPRETACE: </a:t>
            </a:r>
          </a:p>
          <a:p>
            <a:r>
              <a:rPr lang="cs-CZ" sz="1800" dirty="0"/>
              <a:t>nevýznamný nález bez vztahu k SCD nebo rizikový faktor pro SCD?</a:t>
            </a:r>
          </a:p>
          <a:p>
            <a:pPr marL="0" indent="0">
              <a:buNone/>
            </a:pPr>
            <a:r>
              <a:rPr lang="cs-CZ" sz="1800" i="1" u="sng" dirty="0">
                <a:solidFill>
                  <a:srgbClr val="C00000"/>
                </a:solidFill>
              </a:rPr>
              <a:t>Interpretační teorie:</a:t>
            </a:r>
          </a:p>
          <a:p>
            <a:pPr marL="0" indent="0">
              <a:buNone/>
            </a:pPr>
            <a:r>
              <a:rPr lang="cs-CZ" sz="1800" i="1" dirty="0"/>
              <a:t> - primární příčina SCD</a:t>
            </a:r>
          </a:p>
          <a:p>
            <a:pPr marL="0" indent="0">
              <a:buNone/>
            </a:pPr>
            <a:r>
              <a:rPr lang="cs-CZ" sz="1800" i="1" dirty="0"/>
              <a:t> - spouštěč arytmií (koexistence s primárním arytmickým syndromem) </a:t>
            </a:r>
          </a:p>
          <a:p>
            <a:pPr marL="0" indent="0">
              <a:buNone/>
            </a:pPr>
            <a:r>
              <a:rPr lang="cs-CZ" sz="1800" i="1" dirty="0"/>
              <a:t> - diskrétní morfologický obraz onemocnění iontových kanálů</a:t>
            </a:r>
          </a:p>
          <a:p>
            <a:pPr marL="0" indent="0">
              <a:buNone/>
            </a:pPr>
            <a:r>
              <a:rPr lang="cs-CZ" sz="1800" i="1" dirty="0"/>
              <a:t>- časný (mírný) projev kardiomyopatie 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934561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0E0F0D-A499-47FE-87C8-672B8C4E9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 fontScale="90000"/>
          </a:bodyPr>
          <a:lstStyle/>
          <a:p>
            <a:pPr marL="0" indent="0" algn="ctr"/>
            <a:r>
              <a:rPr lang="cs-CZ" sz="3200" dirty="0">
                <a:solidFill>
                  <a:schemeClr val="accent1">
                    <a:lumMod val="75000"/>
                  </a:schemeClr>
                </a:solidFill>
              </a:rPr>
              <a:t>SADS – </a:t>
            </a:r>
            <a:r>
              <a:rPr lang="cs-CZ" sz="3200" dirty="0" err="1">
                <a:solidFill>
                  <a:schemeClr val="accent1">
                    <a:lumMod val="75000"/>
                  </a:schemeClr>
                </a:solidFill>
              </a:rPr>
              <a:t>sudden</a:t>
            </a:r>
            <a:r>
              <a:rPr lang="cs-CZ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3200" dirty="0" err="1">
                <a:solidFill>
                  <a:schemeClr val="accent1">
                    <a:lumMod val="75000"/>
                  </a:schemeClr>
                </a:solidFill>
              </a:rPr>
              <a:t>arrhythmic</a:t>
            </a:r>
            <a:r>
              <a:rPr lang="cs-CZ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3200" dirty="0" err="1">
                <a:solidFill>
                  <a:schemeClr val="accent1">
                    <a:lumMod val="75000"/>
                  </a:schemeClr>
                </a:solidFill>
              </a:rPr>
              <a:t>death</a:t>
            </a:r>
            <a:r>
              <a:rPr lang="cs-CZ" sz="3200" dirty="0">
                <a:solidFill>
                  <a:schemeClr val="accent1">
                    <a:lumMod val="75000"/>
                  </a:schemeClr>
                </a:solidFill>
              </a:rPr>
              <a:t> syndrome </a:t>
            </a:r>
            <a:br>
              <a:rPr lang="cs-CZ" sz="3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3200" dirty="0">
                <a:solidFill>
                  <a:schemeClr val="accent1">
                    <a:lumMod val="75000"/>
                  </a:schemeClr>
                </a:solidFill>
              </a:rPr>
              <a:t>X</a:t>
            </a:r>
            <a:br>
              <a:rPr lang="cs-CZ" sz="3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3200" dirty="0">
                <a:solidFill>
                  <a:schemeClr val="accent1">
                    <a:lumMod val="75000"/>
                  </a:schemeClr>
                </a:solidFill>
              </a:rPr>
              <a:t>SUDS – </a:t>
            </a:r>
            <a:r>
              <a:rPr lang="cs-CZ" sz="3200" dirty="0" err="1">
                <a:solidFill>
                  <a:schemeClr val="accent1">
                    <a:lumMod val="75000"/>
                  </a:schemeClr>
                </a:solidFill>
              </a:rPr>
              <a:t>sudden</a:t>
            </a:r>
            <a:r>
              <a:rPr lang="cs-CZ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3200" dirty="0" err="1">
                <a:solidFill>
                  <a:schemeClr val="accent1">
                    <a:lumMod val="75000"/>
                  </a:schemeClr>
                </a:solidFill>
              </a:rPr>
              <a:t>unexplained</a:t>
            </a:r>
            <a:r>
              <a:rPr lang="cs-CZ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3200" dirty="0" err="1">
                <a:solidFill>
                  <a:schemeClr val="accent1">
                    <a:lumMod val="75000"/>
                  </a:schemeClr>
                </a:solidFill>
              </a:rPr>
              <a:t>death</a:t>
            </a:r>
            <a:r>
              <a:rPr lang="cs-CZ" sz="3200" dirty="0">
                <a:solidFill>
                  <a:schemeClr val="accent1">
                    <a:lumMod val="75000"/>
                  </a:schemeClr>
                </a:solidFill>
              </a:rPr>
              <a:t> syndrome</a:t>
            </a:r>
            <a:endParaRPr lang="en-GB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C4E4F2-E023-4EE1-BBD4-D42E3E0FB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5493"/>
            <a:ext cx="10515600" cy="3914530"/>
          </a:xfrm>
        </p:spPr>
        <p:txBody>
          <a:bodyPr>
            <a:normAutofit/>
          </a:bodyPr>
          <a:lstStyle/>
          <a:p>
            <a:r>
              <a:rPr lang="cs-CZ" sz="2000" dirty="0"/>
              <a:t>prevalence genetické abnormality vysvětlující úmrtí u obou skupin shodná (cca 40 %)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nejčastěji: 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Brugada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sy</a:t>
            </a:r>
            <a:r>
              <a:rPr lang="cs-CZ" sz="2000" dirty="0"/>
              <a:t>, 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sy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 long QT intervalu</a:t>
            </a:r>
            <a:r>
              <a:rPr lang="cs-CZ" sz="2000" dirty="0"/>
              <a:t>, 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dilatovaná kardiomyopatie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fenotyp se nemusí vždy shodovat s genotypem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33638282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2903</TotalTime>
  <Words>1182</Words>
  <Application>Microsoft Office PowerPoint</Application>
  <PresentationFormat>Widescreen</PresentationFormat>
  <Paragraphs>154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AdvOTb7819099</vt:lpstr>
      <vt:lpstr>Arial</vt:lpstr>
      <vt:lpstr>BlinkMacSystemFont</vt:lpstr>
      <vt:lpstr>Calibri</vt:lpstr>
      <vt:lpstr>Calibri Light</vt:lpstr>
      <vt:lpstr>KtgqlxAdvTT3713a231+20</vt:lpstr>
      <vt:lpstr>KwdvxhAdvTT3713a231</vt:lpstr>
      <vt:lpstr>Wingdings</vt:lpstr>
      <vt:lpstr>Motiv Office</vt:lpstr>
      <vt:lpstr>MOŽNOSTI PITEVNÍ DIAGNOSTIKY  U NÁHLÉ SRDEČNÍ SMRTI </vt:lpstr>
      <vt:lpstr>PowerPoint Presentation</vt:lpstr>
      <vt:lpstr>NÁHLÁ SRDEČNÍ SMRT (NSS) sudden cardiac death (SCD)</vt:lpstr>
      <vt:lpstr>ROLE  ÚSTAVŮ A ODDĚLENÍ SOUDNÍHO LÉKAŘSTVÍ</vt:lpstr>
      <vt:lpstr>NÁHLÁ SRDEČNÍ SMRT (NSS, SCD)  v soudnělékařské diagnostice</vt:lpstr>
      <vt:lpstr>SCD – sudden cardiac death  (bez primární morfologicky zjevné srdeční choroby)</vt:lpstr>
      <vt:lpstr>SADS - sudden arrhythmic death syndrome </vt:lpstr>
      <vt:lpstr>SUDS - sudden unexplained death syndrome</vt:lpstr>
      <vt:lpstr>SADS – sudden arrhythmic death syndrome  X SUDS – sudden unexplained death syndrome</vt:lpstr>
      <vt:lpstr>Diagnózy, u kterých se doporučuje kardiologické vyšetření příbuzných (dle guidelines AECVP)</vt:lpstr>
      <vt:lpstr>ČSSLaST: SOP Náhlá srdeční smrt</vt:lpstr>
      <vt:lpstr>PowerPoint Presentation</vt:lpstr>
      <vt:lpstr>PowerPoint Presentation</vt:lpstr>
      <vt:lpstr>INDIKACE GENETICKÉ ANALÝZY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NÁHLÁ SRDEČNÍ SMRT -  MOŽNOSTI SOUDNĚLÉKAŘSKÉ DIAGNOSTIKY INTERPRETACE NÁLEZŮ VE VZTAHU KE KLINICKÝM OBORŮM</dc:title>
  <dc:creator>Štěpánka Kučerová</dc:creator>
  <cp:lastModifiedBy>GT3</cp:lastModifiedBy>
  <cp:revision>56</cp:revision>
  <dcterms:created xsi:type="dcterms:W3CDTF">2020-09-16T10:17:03Z</dcterms:created>
  <dcterms:modified xsi:type="dcterms:W3CDTF">2021-11-08T12:52:56Z</dcterms:modified>
</cp:coreProperties>
</file>