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8" r:id="rId3"/>
    <p:sldId id="258" r:id="rId4"/>
    <p:sldId id="259" r:id="rId5"/>
    <p:sldId id="260" r:id="rId6"/>
    <p:sldId id="267" r:id="rId7"/>
    <p:sldId id="281" r:id="rId8"/>
    <p:sldId id="269" r:id="rId9"/>
    <p:sldId id="262" r:id="rId10"/>
    <p:sldId id="263" r:id="rId11"/>
    <p:sldId id="272" r:id="rId12"/>
    <p:sldId id="274" r:id="rId13"/>
    <p:sldId id="282" r:id="rId14"/>
    <p:sldId id="275" r:id="rId15"/>
    <p:sldId id="270" r:id="rId16"/>
    <p:sldId id="264" r:id="rId17"/>
    <p:sldId id="271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87466" autoAdjust="0"/>
  </p:normalViewPr>
  <p:slideViewPr>
    <p:cSldViewPr snapToGrid="0">
      <p:cViewPr varScale="1">
        <p:scale>
          <a:sx n="65" d="100"/>
          <a:sy n="65" d="100"/>
        </p:scale>
        <p:origin x="224" y="1160"/>
      </p:cViewPr>
      <p:guideLst/>
    </p:cSldViewPr>
  </p:slideViewPr>
  <p:notesTextViewPr>
    <p:cViewPr>
      <p:scale>
        <a:sx n="155" d="100"/>
        <a:sy n="15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E9F8D-BD24-4149-A2F0-504650EDC390}" type="datetimeFigureOut">
              <a:rPr lang="cs-CZ" smtClean="0"/>
              <a:t>06.11.2021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F35A0-CC5B-4F1C-98D7-F8787CE603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4964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F35A0-CC5B-4F1C-98D7-F8787CE6036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1270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Srovnáním pacientů s RVMP a </a:t>
            </a:r>
            <a:r>
              <a:rPr lang="cs-CZ" dirty="0" err="1"/>
              <a:t>HBPjsme</a:t>
            </a:r>
            <a:r>
              <a:rPr lang="cs-CZ" dirty="0"/>
              <a:t> zjistili, že zatímco ve skupině RVMP (zde modře) dochází jak ve skupině ITT, tak AT k </a:t>
            </a:r>
            <a:r>
              <a:rPr lang="cs-CZ" dirty="0" err="1"/>
              <a:t>signifikntnímu</a:t>
            </a:r>
            <a:r>
              <a:rPr lang="cs-CZ" dirty="0"/>
              <a:t> poklesu LVEF po 6 </a:t>
            </a:r>
            <a:r>
              <a:rPr lang="cs-CZ" dirty="0" err="1"/>
              <a:t>měsích</a:t>
            </a:r>
            <a:r>
              <a:rPr lang="cs-CZ" dirty="0"/>
              <a:t> stimulace, tak ve skupině HBP zůstává LV EF zachována. Vidíme zde i významný rozdíl v EF mezi oběma skupinami po 6M stimulace.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F35A0-CC5B-4F1C-98D7-F8787CE6036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8381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 detailnějším pohledu na skupinu RVMP vidíme, že </a:t>
            </a:r>
            <a:r>
              <a:rPr lang="cs-CZ" dirty="0" err="1"/>
              <a:t>prům</a:t>
            </a:r>
            <a:r>
              <a:rPr lang="cs-CZ" dirty="0"/>
              <a:t>. pokles EF byl 4%, což se na první pohled nemusí zdát jako mnoho, nicméně každý pátý pacient ve skupině RVMP poklesl s LVEF o 10 a více % již po 6 měsících stimulace. Navíc 5 pacientů se septální stimulací vyžadovalo upgrade na CRT oproti žádnému pacientovi ve skupině His. </a:t>
            </a:r>
            <a:r>
              <a:rPr lang="cs-CZ" dirty="0" err="1"/>
              <a:t>stim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F35A0-CC5B-4F1C-98D7-F8787CE6036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8907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Abychom zjistili jestli existuje laboratorní prediktor rozvoje dysfunkce LK po RVMP a jestli nějaký </a:t>
            </a:r>
            <a:r>
              <a:rPr lang="cs-CZ" dirty="0" err="1"/>
              <a:t>marker</a:t>
            </a:r>
            <a:r>
              <a:rPr lang="cs-CZ" dirty="0"/>
              <a:t> odráží fyziologickou a nefyziologickou stimulaci jsme porovnali výše zmíněné biomarkery před a po 6 měsících stimulace.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F35A0-CC5B-4F1C-98D7-F8787CE6036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660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F35A0-CC5B-4F1C-98D7-F8787CE6036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6020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Ačkoliv nás jako první napadne, že tento rozdíl u TGF beta bude korelovat s poklesem LVEF není tomu tak. Naproti tomu Gal3 se ukázal být jediným biomarkerem, jehož vyšší hladina predikovala pokles EF, protože jeho hladiny byla </a:t>
            </a:r>
            <a:r>
              <a:rPr lang="cs-CZ" dirty="0" err="1"/>
              <a:t>preimplantačně</a:t>
            </a:r>
            <a:r>
              <a:rPr lang="cs-CZ" dirty="0"/>
              <a:t> vyšší u pacientů se septální stimulací, kteří následně po 6M poklesli v EF o 5 a více %.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F35A0-CC5B-4F1C-98D7-F8787CE6036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52916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Analýza biomarkerů v naší studii ukazuje na TGF B jako potenciální </a:t>
            </a:r>
            <a:r>
              <a:rPr lang="cs-CZ" dirty="0" err="1"/>
              <a:t>marker</a:t>
            </a:r>
            <a:r>
              <a:rPr lang="cs-CZ" dirty="0"/>
              <a:t> negativního efektu RVMP. V naší studii jsme neprokázali korelaci TGF beta s poklesem LV EF, je tedy možné že odráží předstupeň </a:t>
            </a:r>
            <a:r>
              <a:rPr lang="cs-CZ" dirty="0" err="1"/>
              <a:t>remodelace</a:t>
            </a:r>
            <a:r>
              <a:rPr lang="cs-CZ" dirty="0"/>
              <a:t> </a:t>
            </a:r>
            <a:r>
              <a:rPr lang="cs-CZ" dirty="0" err="1"/>
              <a:t>LKs</a:t>
            </a:r>
            <a:r>
              <a:rPr lang="cs-CZ" dirty="0"/>
              <a:t>. TGF je </a:t>
            </a:r>
            <a:r>
              <a:rPr lang="cs-CZ" dirty="0" err="1"/>
              <a:t>pleiotropní</a:t>
            </a:r>
            <a:r>
              <a:rPr lang="cs-CZ" dirty="0"/>
              <a:t> </a:t>
            </a:r>
            <a:r>
              <a:rPr lang="cs-CZ" dirty="0" err="1"/>
              <a:t>cytokín</a:t>
            </a:r>
            <a:r>
              <a:rPr lang="cs-CZ" dirty="0"/>
              <a:t> </a:t>
            </a:r>
            <a:r>
              <a:rPr lang="cs-CZ" dirty="0" err="1"/>
              <a:t>podílící</a:t>
            </a:r>
            <a:r>
              <a:rPr lang="cs-CZ" dirty="0"/>
              <a:t> se na velkou mírou na srdeční </a:t>
            </a:r>
            <a:r>
              <a:rPr lang="cs-CZ" dirty="0" err="1"/>
              <a:t>remodelaci</a:t>
            </a:r>
            <a:r>
              <a:rPr lang="cs-CZ" dirty="0"/>
              <a:t>, reparaci po inzultu a </a:t>
            </a:r>
            <a:r>
              <a:rPr lang="cs-CZ" dirty="0" err="1"/>
              <a:t>fibrogenezi</a:t>
            </a:r>
            <a:r>
              <a:rPr lang="cs-CZ" dirty="0"/>
              <a:t>.  V experimentálních modelech srdečního selhání byly vyšší hladiny </a:t>
            </a:r>
            <a:r>
              <a:rPr lang="cs-CZ" dirty="0" err="1"/>
              <a:t>myokardiáního</a:t>
            </a:r>
            <a:r>
              <a:rPr lang="cs-CZ" dirty="0"/>
              <a:t> i cirkulujícího TGF B asociovány se zvýšenou fibrózou, tuhostí a diastolickou dysfunkcí </a:t>
            </a:r>
            <a:r>
              <a:rPr lang="cs-CZ" dirty="0" err="1"/>
              <a:t>LKs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Gal 3 je již zavedený </a:t>
            </a:r>
            <a:r>
              <a:rPr lang="cs-CZ" dirty="0" err="1"/>
              <a:t>marker</a:t>
            </a:r>
            <a:r>
              <a:rPr lang="cs-CZ" dirty="0"/>
              <a:t> SS a  zvýšené hladiny cirkulujícího Gal3 jsou asociovány s vyšší KV mortalitou. V několika studiích je také Gal3 asociován s myokardiální fibrózou potvrzenou CMR s LGE. Vyšší hladiny </a:t>
            </a:r>
            <a:r>
              <a:rPr lang="cs-CZ" dirty="0" err="1"/>
              <a:t>Galectinu</a:t>
            </a:r>
            <a:r>
              <a:rPr lang="cs-CZ" dirty="0"/>
              <a:t> byly také v jedné prospektivní studii označeny za negativní prediktor úspěšnosti CRT, což bylo dáno do souvislosti právě s vyšším </a:t>
            </a:r>
            <a:r>
              <a:rPr lang="cs-CZ" dirty="0" err="1"/>
              <a:t>podílém</a:t>
            </a:r>
            <a:r>
              <a:rPr lang="cs-CZ" dirty="0"/>
              <a:t> myokardiální fibrózy. Naše studie ukazuje se, že by mohl být užitečný i pro predikci rozvoje PICM u pacientů s </a:t>
            </a:r>
            <a:r>
              <a:rPr lang="cs-CZ" dirty="0" err="1"/>
              <a:t>antibradykardickým</a:t>
            </a:r>
            <a:r>
              <a:rPr lang="cs-CZ" dirty="0"/>
              <a:t> </a:t>
            </a:r>
            <a:r>
              <a:rPr lang="cs-CZ" dirty="0" err="1"/>
              <a:t>pacingem</a:t>
            </a:r>
            <a:r>
              <a:rPr lang="cs-CZ" dirty="0"/>
              <a:t>, Mohl by tak sloužit k lepší selekci </a:t>
            </a:r>
            <a:r>
              <a:rPr lang="cs-CZ" dirty="0" err="1"/>
              <a:t>pacintů</a:t>
            </a:r>
            <a:r>
              <a:rPr lang="cs-CZ" dirty="0"/>
              <a:t> kteří jsou ve vysokém riziku rozvoje </a:t>
            </a:r>
            <a:r>
              <a:rPr lang="cs-CZ" dirty="0" err="1"/>
              <a:t>remodelace</a:t>
            </a:r>
            <a:r>
              <a:rPr lang="cs-CZ" dirty="0"/>
              <a:t> LK. Což by pro nás bylo cennou informací vzhledem k dříve zmíněné neuspokojivé dostupnosti stimulace převodního systémů a její technické i časové náročnosti.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F35A0-CC5B-4F1C-98D7-F8787CE6036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96117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/>
              <a:t>Abych tedy naší práci shrnul, HBP zachovává funkci LK i ve skupině pacientů s vysokým rizikem rozvoje PICM, </a:t>
            </a:r>
            <a:r>
              <a:rPr lang="cs-CZ" baseline="0" dirty="0" err="1"/>
              <a:t>neede</a:t>
            </a:r>
            <a:r>
              <a:rPr lang="cs-CZ" baseline="0" dirty="0"/>
              <a:t> k potřebě CRT upgradu, nicméně je zatížen nižší proveditelností u takto rizikových pacientů. Navzdory svým benefitům zůstává stimulace PS stále pouze okrajově využívanou metodou a to především kvůli vyšším nárokům na technické vybavení operačního sálu (přítomnost </a:t>
            </a:r>
            <a:r>
              <a:rPr lang="cs-CZ" baseline="0" dirty="0" err="1"/>
              <a:t>elfyz</a:t>
            </a:r>
            <a:r>
              <a:rPr lang="cs-CZ" baseline="0" dirty="0"/>
              <a:t>), zkušenost operatéra a delší operační čas.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F35A0-CC5B-4F1C-98D7-F8787CE6036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2856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nemám konflikt zájmů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F35A0-CC5B-4F1C-98D7-F8787CE6036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838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Konvenční </a:t>
            </a:r>
            <a:r>
              <a:rPr lang="cs-CZ" dirty="0" err="1"/>
              <a:t>pravokomorová</a:t>
            </a:r>
            <a:r>
              <a:rPr lang="cs-CZ" dirty="0"/>
              <a:t> myokardiální stimulace do které řadíme např. septální stimulaci či stimulaci z hrotu pravé komory srdeční</a:t>
            </a:r>
            <a:r>
              <a:rPr lang="cs-CZ" baseline="0" dirty="0"/>
              <a:t> je léty ověřená, běžně dostupná metoda léčby převodních poruch. Stimulace </a:t>
            </a:r>
            <a:r>
              <a:rPr lang="cs-CZ" baseline="0" dirty="0" err="1"/>
              <a:t>Hisova</a:t>
            </a:r>
            <a:r>
              <a:rPr lang="cs-CZ" baseline="0" dirty="0"/>
              <a:t> svazku je naproti tomu metodou relativně novou a méně rozšířenou, kdy stimulujeme přímo převodní systém srdeční. Ačkoliv většina pacientů při permanentním </a:t>
            </a:r>
            <a:r>
              <a:rPr lang="cs-CZ" baseline="0" dirty="0" err="1"/>
              <a:t>pacingu</a:t>
            </a:r>
            <a:r>
              <a:rPr lang="cs-CZ" baseline="0" dirty="0"/>
              <a:t> </a:t>
            </a:r>
            <a:r>
              <a:rPr lang="cs-CZ" baseline="0" dirty="0" err="1"/>
              <a:t>benefituje</a:t>
            </a:r>
            <a:r>
              <a:rPr lang="cs-CZ" baseline="0" dirty="0"/>
              <a:t> z korekce bradykardie, u části část pacientů naopak dochází k progresi dušnosti a manifestaci srdečního selhání, dnes také </a:t>
            </a:r>
            <a:r>
              <a:rPr lang="cs-CZ" baseline="0" dirty="0" err="1"/>
              <a:t>souhrně</a:t>
            </a:r>
            <a:r>
              <a:rPr lang="cs-CZ" baseline="0" dirty="0"/>
              <a:t> označované jako PICM. Když se blíže podíváme na patofyziologii změn probíhajících při negativní </a:t>
            </a:r>
            <a:r>
              <a:rPr lang="cs-CZ" baseline="0" dirty="0" err="1"/>
              <a:t>remodelaci</a:t>
            </a:r>
            <a:r>
              <a:rPr lang="cs-CZ" baseline="0" dirty="0"/>
              <a:t> LK, významnou roli zde hrají změny v myokardiální mikrostruktuře, které jsou reflektovány v poruchách </a:t>
            </a:r>
            <a:r>
              <a:rPr lang="cs-CZ" baseline="0" dirty="0" err="1"/>
              <a:t>perfúze</a:t>
            </a:r>
            <a:r>
              <a:rPr lang="cs-CZ" baseline="0" dirty="0"/>
              <a:t>, změnách metabolismu </a:t>
            </a:r>
            <a:r>
              <a:rPr lang="cs-CZ" baseline="0" dirty="0" err="1"/>
              <a:t>kardiomyocytů</a:t>
            </a:r>
            <a:r>
              <a:rPr lang="cs-CZ" baseline="0" dirty="0"/>
              <a:t> a zvýšené </a:t>
            </a:r>
            <a:r>
              <a:rPr lang="cs-CZ" baseline="0" dirty="0" err="1"/>
              <a:t>fibrogenezi</a:t>
            </a:r>
            <a:r>
              <a:rPr lang="cs-CZ" baseline="0" dirty="0"/>
              <a:t>. Laboratorní změny biomarkerů metabolizmu ECM, kolagenu (</a:t>
            </a:r>
            <a:r>
              <a:rPr lang="cs-CZ" baseline="0" dirty="0" err="1"/>
              <a:t>fibrogenze</a:t>
            </a:r>
            <a:r>
              <a:rPr lang="cs-CZ" baseline="0" dirty="0"/>
              <a:t>) a </a:t>
            </a:r>
            <a:r>
              <a:rPr lang="cs-CZ" baseline="0" dirty="0" err="1"/>
              <a:t>apopotózy</a:t>
            </a:r>
            <a:r>
              <a:rPr lang="cs-CZ" baseline="0" dirty="0"/>
              <a:t> byly již popsány u pacientů se srdečním selháním či po AIM, jejich význam však nikdy nebyl zkoumán u pacientů s pacemakerem.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F35A0-CC5B-4F1C-98D7-F8787CE6036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8010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  <a:p>
            <a:r>
              <a:rPr lang="cs-CZ" baseline="0" dirty="0"/>
              <a:t>Naším cílem tedy bylo:</a:t>
            </a:r>
          </a:p>
          <a:p>
            <a:endParaRPr lang="cs-CZ" baseline="0" dirty="0"/>
          </a:p>
          <a:p>
            <a:r>
              <a:rPr lang="cs-CZ" baseline="0" dirty="0"/>
              <a:t>1.) Zhodnotit efekt RVMP a HBP na funkci LK ve skupině pacientů s vysokým rizikem rozvoje PICM, v současné době nejsou žádné randomizované prospektivní studie srovnávající vliv </a:t>
            </a:r>
            <a:r>
              <a:rPr lang="cs-CZ" baseline="0" dirty="0" err="1"/>
              <a:t>hbp</a:t>
            </a:r>
            <a:r>
              <a:rPr lang="cs-CZ" baseline="0" dirty="0"/>
              <a:t> </a:t>
            </a:r>
            <a:r>
              <a:rPr lang="cs-CZ" baseline="0" dirty="0" err="1"/>
              <a:t>vs</a:t>
            </a:r>
            <a:r>
              <a:rPr lang="cs-CZ" baseline="0" dirty="0"/>
              <a:t> RVP na LVEF v takto rizikové populaci. </a:t>
            </a:r>
          </a:p>
          <a:p>
            <a:endParaRPr lang="cs-CZ" baseline="0" dirty="0"/>
          </a:p>
          <a:p>
            <a:r>
              <a:rPr lang="cs-CZ" baseline="0" dirty="0"/>
              <a:t>2.) Identifikovat laboratorní prediktory či </a:t>
            </a:r>
            <a:r>
              <a:rPr lang="cs-CZ" baseline="0" dirty="0" err="1"/>
              <a:t>markery</a:t>
            </a:r>
            <a:r>
              <a:rPr lang="cs-CZ" baseline="0" dirty="0"/>
              <a:t> rozvoje negativní </a:t>
            </a:r>
            <a:r>
              <a:rPr lang="cs-CZ" baseline="0" dirty="0" err="1"/>
              <a:t>remodelace</a:t>
            </a:r>
            <a:r>
              <a:rPr lang="cs-CZ" baseline="0" dirty="0"/>
              <a:t> LK </a:t>
            </a:r>
          </a:p>
          <a:p>
            <a:endParaRPr lang="cs-CZ" baseline="0" dirty="0"/>
          </a:p>
          <a:p>
            <a:r>
              <a:rPr lang="cs-CZ" baseline="0" dirty="0"/>
              <a:t>my </a:t>
            </a:r>
            <a:r>
              <a:rPr lang="cs-CZ" baseline="0" dirty="0" err="1"/>
              <a:t>sme</a:t>
            </a:r>
            <a:r>
              <a:rPr lang="cs-CZ" baseline="0" dirty="0"/>
              <a:t> se SE ROZHODLI TAKOVOU STUDII PROVEST A ZJISTIT JAKY JE ROZDIL V LVEF MEZI  HBP A RVP</a:t>
            </a:r>
          </a:p>
          <a:p>
            <a:r>
              <a:rPr lang="cs-CZ" baseline="0" dirty="0"/>
              <a:t>ZKOUMAT MOLEKULY  A ZJISTIT JESTLI EXISTUJE PREDIKTOR ROZVOJE DYSFUNKCE LKS ČI MARKER NFYZIOLOGICKÉ STIMULACE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F35A0-CC5B-4F1C-98D7-F8787CE6036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4685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Do této randomizované prospektivní studie byli v letech 2016-2019 v KC Vinohrady randomizováni pacienti s vysokým rizikem negativní </a:t>
            </a:r>
            <a:r>
              <a:rPr lang="cs-CZ" dirty="0" err="1"/>
              <a:t>remodelace</a:t>
            </a:r>
            <a:r>
              <a:rPr lang="cs-CZ" dirty="0"/>
              <a:t> </a:t>
            </a:r>
            <a:r>
              <a:rPr lang="cs-CZ" dirty="0" err="1"/>
              <a:t>LKs</a:t>
            </a:r>
            <a:r>
              <a:rPr lang="cs-CZ" baseline="0" dirty="0"/>
              <a:t>, tedy očekáváným vysokým % VP a dále s již </a:t>
            </a:r>
            <a:r>
              <a:rPr lang="cs-CZ" baseline="0" dirty="0" err="1"/>
              <a:t>preimplantačně</a:t>
            </a:r>
            <a:r>
              <a:rPr lang="cs-CZ" baseline="0" dirty="0"/>
              <a:t> kompromitovanou funkci </a:t>
            </a:r>
            <a:r>
              <a:rPr lang="cs-CZ" baseline="0" dirty="0" err="1"/>
              <a:t>LKs</a:t>
            </a:r>
            <a:r>
              <a:rPr lang="cs-CZ" baseline="0" dirty="0"/>
              <a:t>, širším spontánním QRS nebo přítomnost CAD.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F35A0-CC5B-4F1C-98D7-F8787CE6036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3076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/>
              <a:t>Vylučovací kritéria byla následující: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F35A0-CC5B-4F1C-98D7-F8787CE6036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623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/>
              <a:t>Do skupiny HBP bylo zařazeno 53 pacientů a do skupiny RVMP 39. Úspěšnost HBP byla 81%, tito pacienti byli </a:t>
            </a:r>
            <a:r>
              <a:rPr lang="cs-CZ" baseline="0" dirty="0" err="1"/>
              <a:t>zaimplantováni</a:t>
            </a:r>
            <a:r>
              <a:rPr lang="cs-CZ" baseline="0" dirty="0"/>
              <a:t> do septa či hrotu PK.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F35A0-CC5B-4F1C-98D7-F8787CE6036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3722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Průměrný věk našich </a:t>
            </a:r>
            <a:r>
              <a:rPr lang="cs-CZ" dirty="0" err="1"/>
              <a:t>pacentů</a:t>
            </a:r>
            <a:r>
              <a:rPr lang="cs-CZ" dirty="0"/>
              <a:t> byl v obou skupinách 78 a nelišily se ve smyslu pohlaví či </a:t>
            </a:r>
            <a:r>
              <a:rPr lang="cs-CZ" dirty="0" err="1"/>
              <a:t>preimplantační</a:t>
            </a:r>
            <a:r>
              <a:rPr lang="cs-CZ" dirty="0"/>
              <a:t> LV EF.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F35A0-CC5B-4F1C-98D7-F8787CE6036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4055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Prům</a:t>
            </a:r>
            <a:r>
              <a:rPr lang="cs-CZ" dirty="0"/>
              <a:t>. </a:t>
            </a:r>
            <a:r>
              <a:rPr lang="cs-CZ" dirty="0" err="1"/>
              <a:t>preimplantační</a:t>
            </a:r>
            <a:r>
              <a:rPr lang="cs-CZ" dirty="0"/>
              <a:t> šíře QRS </a:t>
            </a:r>
            <a:r>
              <a:rPr lang="cs-CZ" dirty="0" err="1"/>
              <a:t>cpx</a:t>
            </a:r>
            <a:r>
              <a:rPr lang="cs-CZ" dirty="0"/>
              <a:t> byla v obou skupinách kolem 125ms. Obě skupiny se nelišili v prevalenci BBB. </a:t>
            </a:r>
            <a:r>
              <a:rPr lang="cs-CZ" dirty="0" err="1"/>
              <a:t>Stějně</a:t>
            </a:r>
            <a:r>
              <a:rPr lang="cs-CZ" dirty="0"/>
              <a:t> tak nebyl rozdíl v indikaci ke </a:t>
            </a:r>
            <a:r>
              <a:rPr lang="cs-CZ" dirty="0" err="1"/>
              <a:t>kardiostuimulaci</a:t>
            </a:r>
            <a:r>
              <a:rPr lang="cs-CZ" dirty="0"/>
              <a:t>. Ve skupině RVMP bylo po 6 </a:t>
            </a:r>
            <a:r>
              <a:rPr lang="cs-CZ" dirty="0" err="1"/>
              <a:t>měsicích</a:t>
            </a:r>
            <a:r>
              <a:rPr lang="cs-CZ" dirty="0"/>
              <a:t> nižší procento VP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F35A0-CC5B-4F1C-98D7-F8787CE6036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6843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ADFB-73A6-4836-96E5-6B9305907B33}" type="datetimeFigureOut">
              <a:rPr lang="cs-CZ" smtClean="0"/>
              <a:t>06.11.2021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DF5C-C670-4851-88E1-E3A5DDFDAE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1939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ADFB-73A6-4836-96E5-6B9305907B33}" type="datetimeFigureOut">
              <a:rPr lang="cs-CZ" smtClean="0"/>
              <a:t>06.11.2021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DF5C-C670-4851-88E1-E3A5DDFDAE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037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ADFB-73A6-4836-96E5-6B9305907B33}" type="datetimeFigureOut">
              <a:rPr lang="cs-CZ" smtClean="0"/>
              <a:t>06.11.2021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DF5C-C670-4851-88E1-E3A5DDFDAE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178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ADFB-73A6-4836-96E5-6B9305907B33}" type="datetimeFigureOut">
              <a:rPr lang="cs-CZ" smtClean="0"/>
              <a:t>06.11.2021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DF5C-C670-4851-88E1-E3A5DDFDAE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7897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ADFB-73A6-4836-96E5-6B9305907B33}" type="datetimeFigureOut">
              <a:rPr lang="cs-CZ" smtClean="0"/>
              <a:t>06.11.2021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DF5C-C670-4851-88E1-E3A5DDFDAE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7199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ADFB-73A6-4836-96E5-6B9305907B33}" type="datetimeFigureOut">
              <a:rPr lang="cs-CZ" smtClean="0"/>
              <a:t>06.11.2021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DF5C-C670-4851-88E1-E3A5DDFDAE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5597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ADFB-73A6-4836-96E5-6B9305907B33}" type="datetimeFigureOut">
              <a:rPr lang="cs-CZ" smtClean="0"/>
              <a:t>06.11.2021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DF5C-C670-4851-88E1-E3A5DDFDAE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4645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ADFB-73A6-4836-96E5-6B9305907B33}" type="datetimeFigureOut">
              <a:rPr lang="cs-CZ" smtClean="0"/>
              <a:t>06.11.2021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DF5C-C670-4851-88E1-E3A5DDFDAE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238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ADFB-73A6-4836-96E5-6B9305907B33}" type="datetimeFigureOut">
              <a:rPr lang="cs-CZ" smtClean="0"/>
              <a:t>06.11.2021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DF5C-C670-4851-88E1-E3A5DDFDAE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451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ADFB-73A6-4836-96E5-6B9305907B33}" type="datetimeFigureOut">
              <a:rPr lang="cs-CZ" smtClean="0"/>
              <a:t>06.11.2021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DF5C-C670-4851-88E1-E3A5DDFDAE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8207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ADFB-73A6-4836-96E5-6B9305907B33}" type="datetimeFigureOut">
              <a:rPr lang="cs-CZ" smtClean="0"/>
              <a:t>06.11.2021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DF5C-C670-4851-88E1-E3A5DDFDAE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5844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2ADFB-73A6-4836-96E5-6B9305907B33}" type="datetimeFigureOut">
              <a:rPr lang="cs-CZ" smtClean="0"/>
              <a:t>06.11.2021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6DF5C-C670-4851-88E1-E3A5DDFDAE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1365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02252" y="1828800"/>
            <a:ext cx="9144000" cy="2420198"/>
          </a:xfrm>
        </p:spPr>
        <p:txBody>
          <a:bodyPr>
            <a:normAutofit/>
          </a:bodyPr>
          <a:lstStyle/>
          <a:p>
            <a:r>
              <a:rPr lang="cs-CZ" sz="4000" dirty="0"/>
              <a:t>Stimulace </a:t>
            </a:r>
            <a:r>
              <a:rPr lang="cs-CZ" sz="4000" dirty="0" err="1"/>
              <a:t>Hisova</a:t>
            </a:r>
            <a:r>
              <a:rPr lang="cs-CZ" sz="4000" dirty="0"/>
              <a:t> svazku vs. </a:t>
            </a:r>
            <a:r>
              <a:rPr lang="cs-CZ" sz="4000" dirty="0" err="1"/>
              <a:t>pravokomorová</a:t>
            </a:r>
            <a:r>
              <a:rPr lang="cs-CZ" sz="4000" dirty="0"/>
              <a:t> myokardiální stimulace a biomarkery metabolizmu kolagenu v detekci negativní </a:t>
            </a:r>
            <a:r>
              <a:rPr lang="cs-CZ" sz="4000" dirty="0" err="1"/>
              <a:t>remodelace</a:t>
            </a:r>
            <a:r>
              <a:rPr lang="cs-CZ" sz="4000" dirty="0"/>
              <a:t> levé komory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F5C374F-C95B-D24B-806F-6A77A1DAC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64" y="235668"/>
            <a:ext cx="1282636" cy="125231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C7891DF-AAD4-D444-B393-B0985A263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151" y="4874679"/>
            <a:ext cx="6417748" cy="198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44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10190D9-C609-0A41-BACB-DEE6F2063FE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 t="-106" b="1"/>
          <a:stretch/>
        </p:blipFill>
        <p:spPr>
          <a:xfrm>
            <a:off x="1868466" y="1007562"/>
            <a:ext cx="8455068" cy="48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19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14CF0CB-9223-E445-96D1-0CD1B5BF93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19"/>
          <a:stretch/>
        </p:blipFill>
        <p:spPr>
          <a:xfrm>
            <a:off x="981205" y="329784"/>
            <a:ext cx="10706944" cy="1703322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8AFC34EE-FD0D-AA47-9DE8-29857A7EE259}"/>
              </a:ext>
            </a:extLst>
          </p:cNvPr>
          <p:cNvCxnSpPr>
            <a:cxnSpLocks/>
          </p:cNvCxnSpPr>
          <p:nvPr/>
        </p:nvCxnSpPr>
        <p:spPr>
          <a:xfrm>
            <a:off x="1265129" y="1816889"/>
            <a:ext cx="998324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" name="Obrázek 9">
            <a:extLst>
              <a:ext uri="{FF2B5EF4-FFF2-40B4-BE49-F238E27FC236}">
                <a16:creationId xmlns:a16="http://schemas.microsoft.com/office/drawing/2014/main" id="{853DD838-62E8-2047-8F1E-A2DDCEB6F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642" y="2755366"/>
            <a:ext cx="8002218" cy="360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71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B46FFC-3D49-4842-A929-16742BB8F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/>
              <a:t>Biomarkery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95B1A2-2B8D-E74C-82BE-036080450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/>
              <a:t>Galectin</a:t>
            </a:r>
            <a:r>
              <a:rPr lang="cs-CZ" dirty="0"/>
              <a:t> 3 (Gal3)</a:t>
            </a:r>
          </a:p>
          <a:p>
            <a:endParaRPr lang="cs-CZ" dirty="0"/>
          </a:p>
          <a:p>
            <a:r>
              <a:rPr lang="cs-CZ" dirty="0" err="1"/>
              <a:t>Transforming</a:t>
            </a:r>
            <a:r>
              <a:rPr lang="cs-CZ" dirty="0"/>
              <a:t> </a:t>
            </a:r>
            <a:r>
              <a:rPr lang="cs-CZ" dirty="0" err="1"/>
              <a:t>growth</a:t>
            </a:r>
            <a:r>
              <a:rPr lang="cs-CZ" dirty="0"/>
              <a:t> </a:t>
            </a:r>
            <a:r>
              <a:rPr lang="cs-CZ" dirty="0" err="1"/>
              <a:t>factor</a:t>
            </a:r>
            <a:r>
              <a:rPr lang="cs-CZ" dirty="0"/>
              <a:t> beta 1 (TGFB)</a:t>
            </a:r>
          </a:p>
          <a:p>
            <a:endParaRPr lang="cs-CZ" dirty="0"/>
          </a:p>
          <a:p>
            <a:r>
              <a:rPr lang="cs-CZ" dirty="0" err="1"/>
              <a:t>Supressing</a:t>
            </a:r>
            <a:r>
              <a:rPr lang="cs-CZ" dirty="0"/>
              <a:t> </a:t>
            </a:r>
            <a:r>
              <a:rPr lang="cs-CZ" dirty="0" err="1"/>
              <a:t>tumorogenicity</a:t>
            </a:r>
            <a:r>
              <a:rPr lang="cs-CZ" dirty="0"/>
              <a:t> 2 (ST2-IL)</a:t>
            </a:r>
          </a:p>
          <a:p>
            <a:endParaRPr lang="cs-CZ" dirty="0"/>
          </a:p>
          <a:p>
            <a:r>
              <a:rPr lang="cs-CZ" dirty="0"/>
              <a:t>Matrix </a:t>
            </a:r>
            <a:r>
              <a:rPr lang="cs-CZ" dirty="0" err="1"/>
              <a:t>metalloproteinase</a:t>
            </a:r>
            <a:r>
              <a:rPr lang="cs-CZ" dirty="0"/>
              <a:t> inhibitor 9 (MMP9)</a:t>
            </a:r>
          </a:p>
          <a:p>
            <a:endParaRPr lang="cs-CZ" dirty="0"/>
          </a:p>
          <a:p>
            <a:r>
              <a:rPr lang="cs-CZ" dirty="0" err="1"/>
              <a:t>Tissue</a:t>
            </a:r>
            <a:r>
              <a:rPr lang="cs-CZ" dirty="0"/>
              <a:t> inhibitor </a:t>
            </a:r>
            <a:r>
              <a:rPr lang="cs-CZ" dirty="0" err="1"/>
              <a:t>metalloproteinase</a:t>
            </a:r>
            <a:r>
              <a:rPr lang="cs-CZ" dirty="0"/>
              <a:t>  1 (TIMP1)</a:t>
            </a:r>
          </a:p>
        </p:txBody>
      </p:sp>
    </p:spTree>
    <p:extLst>
      <p:ext uri="{BB962C8B-B14F-4D97-AF65-F5344CB8AC3E}">
        <p14:creationId xmlns:p14="http://schemas.microsoft.com/office/powerpoint/2010/main" val="526675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43F5A27-FF73-9843-8D01-BECFCE484D15}"/>
              </a:ext>
            </a:extLst>
          </p:cNvPr>
          <p:cNvSpPr txBox="1"/>
          <p:nvPr/>
        </p:nvSpPr>
        <p:spPr>
          <a:xfrm>
            <a:off x="2156652" y="127322"/>
            <a:ext cx="78786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/>
              <a:t>Fig</a:t>
            </a:r>
            <a:r>
              <a:rPr lang="cs-CZ" dirty="0"/>
              <a:t>. 7 - Srovnání plazmatických hladin </a:t>
            </a:r>
            <a:r>
              <a:rPr lang="cs-CZ" dirty="0" err="1"/>
              <a:t>biomakerů</a:t>
            </a:r>
            <a:r>
              <a:rPr lang="cs-CZ" dirty="0"/>
              <a:t> před implantací a 180 dní </a:t>
            </a:r>
          </a:p>
          <a:p>
            <a:pPr algn="ctr"/>
            <a:r>
              <a:rPr lang="cs-CZ" dirty="0"/>
              <a:t>od implantace kardiostimulátoru mezi skupinami HBP a RVMP v analýze as </a:t>
            </a:r>
            <a:r>
              <a:rPr lang="cs-CZ" dirty="0" err="1"/>
              <a:t>treated</a:t>
            </a:r>
            <a:endParaRPr lang="cs-CZ" dirty="0"/>
          </a:p>
          <a:p>
            <a:pPr algn="ctr"/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198F5EB-B9BE-A444-866A-F7F685D78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5" y="1050652"/>
            <a:ext cx="3137728" cy="266905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825B218-EBEF-AE4E-AE48-16B59A429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057" y="1050652"/>
            <a:ext cx="3137728" cy="272703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329A38F-D0E7-534E-BB17-97A4200E3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5" y="3777683"/>
            <a:ext cx="3137728" cy="282978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E393299-63C4-AA40-BBAC-7B1181529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057" y="3848982"/>
            <a:ext cx="3137728" cy="268718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B0FE95F-DA8E-6545-8FE6-6D87E97CE5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022" y="2000620"/>
            <a:ext cx="4022035" cy="369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46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65C11D1-3940-4045-B044-9D062EBA39E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l="-196" t="-128" r="51673" b="67519"/>
          <a:stretch/>
        </p:blipFill>
        <p:spPr>
          <a:xfrm>
            <a:off x="5650230" y="2044876"/>
            <a:ext cx="6096000" cy="367638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75DA7D9-14FE-3544-98B5-5C6525255D3D}"/>
              </a:ext>
            </a:extLst>
          </p:cNvPr>
          <p:cNvPicPr/>
          <p:nvPr/>
        </p:nvPicPr>
        <p:blipFill rotWithShape="1">
          <a:blip r:embed="rId3"/>
          <a:srcRect l="22619" t="72075" r="40283" b="-423"/>
          <a:stretch/>
        </p:blipFill>
        <p:spPr>
          <a:xfrm>
            <a:off x="292274" y="2044876"/>
            <a:ext cx="4404986" cy="349476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BADB3B7-4346-044C-8840-AC6FAE5947B0}"/>
              </a:ext>
            </a:extLst>
          </p:cNvPr>
          <p:cNvSpPr txBox="1"/>
          <p:nvPr/>
        </p:nvSpPr>
        <p:spPr>
          <a:xfrm>
            <a:off x="888565" y="490406"/>
            <a:ext cx="10599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/>
              <a:t>Fig</a:t>
            </a:r>
            <a:r>
              <a:rPr lang="cs-CZ" dirty="0"/>
              <a:t>. 8 - Srovnání plazmatických hladin TGF-B a Gal-3 před implantací a 180 dní od implantace kardiostimulátoru </a:t>
            </a:r>
          </a:p>
          <a:p>
            <a:pPr algn="ctr"/>
            <a:r>
              <a:rPr lang="cs-CZ" dirty="0"/>
              <a:t>ve skupině RVMP u pacientů s poklesem LVEF nad 5% a u pacientů bez poklesu LVEF</a:t>
            </a:r>
          </a:p>
        </p:txBody>
      </p:sp>
    </p:spTree>
    <p:extLst>
      <p:ext uri="{BB962C8B-B14F-4D97-AF65-F5344CB8AC3E}">
        <p14:creationId xmlns:p14="http://schemas.microsoft.com/office/powerpoint/2010/main" val="435129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7F66-BFF0-F340-9B5E-79BCBB58A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48D2A7-8003-9B47-87B3-D7E0DCA39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Galectin</a:t>
            </a:r>
            <a:r>
              <a:rPr lang="cs-CZ" dirty="0"/>
              <a:t> 3 - prediktor negativní </a:t>
            </a:r>
            <a:r>
              <a:rPr lang="cs-CZ" dirty="0" err="1"/>
              <a:t>remodelace</a:t>
            </a:r>
            <a:r>
              <a:rPr lang="cs-CZ" dirty="0"/>
              <a:t> levé komory srdeční</a:t>
            </a:r>
          </a:p>
          <a:p>
            <a:endParaRPr lang="cs-CZ" dirty="0"/>
          </a:p>
          <a:p>
            <a:r>
              <a:rPr lang="cs-CZ" dirty="0"/>
              <a:t>TGF Beta 1 - </a:t>
            </a:r>
            <a:r>
              <a:rPr lang="cs-CZ" dirty="0" err="1"/>
              <a:t>marker</a:t>
            </a:r>
            <a:r>
              <a:rPr lang="cs-CZ" dirty="0"/>
              <a:t> fyziologické stimulace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8421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Závěr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8680" y="1825625"/>
            <a:ext cx="433568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u="sng" dirty="0"/>
              <a:t>Stimulace </a:t>
            </a:r>
            <a:r>
              <a:rPr lang="cs-CZ" sz="2400" u="sng" dirty="0" err="1"/>
              <a:t>Hisova</a:t>
            </a:r>
            <a:r>
              <a:rPr lang="cs-CZ" sz="2400" u="sng" dirty="0"/>
              <a:t> svazku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 zachovává funkci levé komory srdeční i ve skupině pacientů s vysokým rizikem rozvoje stimulací indukované kardiomyopatie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   </a:t>
            </a:r>
          </a:p>
          <a:p>
            <a:pPr marL="0" indent="0">
              <a:buNone/>
            </a:pPr>
            <a:r>
              <a:rPr lang="cs-CZ" dirty="0"/>
              <a:t>  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9" name="Plus 8">
            <a:extLst>
              <a:ext uri="{FF2B5EF4-FFF2-40B4-BE49-F238E27FC236}">
                <a16:creationId xmlns:a16="http://schemas.microsoft.com/office/drawing/2014/main" id="{CCEC6614-B8B0-8044-8641-A44FFFEC71E6}"/>
              </a:ext>
            </a:extLst>
          </p:cNvPr>
          <p:cNvSpPr/>
          <p:nvPr/>
        </p:nvSpPr>
        <p:spPr>
          <a:xfrm>
            <a:off x="590485" y="2672010"/>
            <a:ext cx="374072" cy="346364"/>
          </a:xfrm>
          <a:prstGeom prst="mathPl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425C346-DF91-624D-B6AE-668C798237B3}"/>
              </a:ext>
            </a:extLst>
          </p:cNvPr>
          <p:cNvSpPr txBox="1"/>
          <p:nvPr/>
        </p:nvSpPr>
        <p:spPr>
          <a:xfrm>
            <a:off x="6983111" y="1825625"/>
            <a:ext cx="461840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u="sng" dirty="0"/>
              <a:t>Konvenční myokardiální stimulace</a:t>
            </a:r>
            <a:endParaRPr lang="cs-CZ" sz="2400" dirty="0"/>
          </a:p>
          <a:p>
            <a:endParaRPr lang="cs-CZ" sz="2000" dirty="0"/>
          </a:p>
          <a:p>
            <a:r>
              <a:rPr lang="cs-CZ" sz="2000" dirty="0"/>
              <a:t>vede u každého pátého pacienta k výraznějšímu poklesu funkce levé komory </a:t>
            </a:r>
          </a:p>
          <a:p>
            <a:endParaRPr lang="cs-CZ" sz="2000" dirty="0"/>
          </a:p>
          <a:p>
            <a:r>
              <a:rPr lang="cs-CZ" sz="2000" dirty="0"/>
              <a:t> u 10% pacientů k upgrade na CRT</a:t>
            </a:r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dostupná u všech pacientů</a:t>
            </a:r>
          </a:p>
        </p:txBody>
      </p:sp>
      <p:sp>
        <p:nvSpPr>
          <p:cNvPr id="10" name="Minus 9">
            <a:extLst>
              <a:ext uri="{FF2B5EF4-FFF2-40B4-BE49-F238E27FC236}">
                <a16:creationId xmlns:a16="http://schemas.microsoft.com/office/drawing/2014/main" id="{2DDAB1BF-E718-DC45-8431-92A453228074}"/>
              </a:ext>
            </a:extLst>
          </p:cNvPr>
          <p:cNvSpPr/>
          <p:nvPr/>
        </p:nvSpPr>
        <p:spPr>
          <a:xfrm>
            <a:off x="6483096" y="2503205"/>
            <a:ext cx="374073" cy="498764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Minus 10">
            <a:extLst>
              <a:ext uri="{FF2B5EF4-FFF2-40B4-BE49-F238E27FC236}">
                <a16:creationId xmlns:a16="http://schemas.microsoft.com/office/drawing/2014/main" id="{A84F69F3-48B7-BC4F-941D-14BB5887E12D}"/>
              </a:ext>
            </a:extLst>
          </p:cNvPr>
          <p:cNvSpPr/>
          <p:nvPr/>
        </p:nvSpPr>
        <p:spPr>
          <a:xfrm>
            <a:off x="6488052" y="3403670"/>
            <a:ext cx="374073" cy="498764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Plus 11">
            <a:extLst>
              <a:ext uri="{FF2B5EF4-FFF2-40B4-BE49-F238E27FC236}">
                <a16:creationId xmlns:a16="http://schemas.microsoft.com/office/drawing/2014/main" id="{C40485BD-4C08-204D-A57D-2A10FD4260DC}"/>
              </a:ext>
            </a:extLst>
          </p:cNvPr>
          <p:cNvSpPr/>
          <p:nvPr/>
        </p:nvSpPr>
        <p:spPr>
          <a:xfrm>
            <a:off x="6483097" y="4304135"/>
            <a:ext cx="374072" cy="346364"/>
          </a:xfrm>
          <a:prstGeom prst="mathPl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407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34C132-04F9-9040-88BA-963E6D879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8F2974-E4AF-8E47-97E4-803BFEB9A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3779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973376"/>
              </p:ext>
            </p:extLst>
          </p:nvPr>
        </p:nvGraphicFramePr>
        <p:xfrm>
          <a:off x="1697114" y="1089107"/>
          <a:ext cx="8797771" cy="4679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321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216925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306697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3630828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58005">
                <a:tc>
                  <a:txBody>
                    <a:bodyPr/>
                    <a:lstStyle/>
                    <a:p>
                      <a:pPr algn="l"/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b="0" dirty="0"/>
                        <a:t>Zaměstnanecký poměr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Vlastník / akcionář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Konzultant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Přednášková činnost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Člen poradních sborů (</a:t>
                      </a:r>
                      <a:r>
                        <a:rPr lang="cs-CZ" sz="1600" dirty="0" err="1"/>
                        <a:t>advisory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boards</a:t>
                      </a:r>
                      <a:r>
                        <a:rPr lang="cs-CZ" sz="16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Podpora výzkumu / granty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Jiné honoráře (např. za klinické studie či registry)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0175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Pravokomorová</a:t>
            </a:r>
            <a:r>
              <a:rPr lang="cs-CZ" dirty="0"/>
              <a:t> myokardiální stimulace (RVMP)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Stimulace </a:t>
            </a:r>
            <a:r>
              <a:rPr lang="cs-CZ" dirty="0" err="1"/>
              <a:t>Hisova</a:t>
            </a:r>
            <a:r>
              <a:rPr lang="cs-CZ" dirty="0"/>
              <a:t> svazku (HBP)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Stimulací indukovaná kardiomyopatie (PICM)</a:t>
            </a:r>
          </a:p>
        </p:txBody>
      </p:sp>
    </p:spTree>
    <p:extLst>
      <p:ext uri="{BB962C8B-B14F-4D97-AF65-F5344CB8AC3E}">
        <p14:creationId xmlns:p14="http://schemas.microsoft.com/office/powerpoint/2010/main" val="1581874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baseline="0" dirty="0"/>
              <a:t>Zhodnotit efekt RVMP a HBP na funkci </a:t>
            </a:r>
            <a:r>
              <a:rPr lang="cs-CZ" baseline="0" dirty="0" err="1"/>
              <a:t>LKs</a:t>
            </a:r>
            <a:r>
              <a:rPr lang="cs-CZ" baseline="0" dirty="0"/>
              <a:t> ve skupině pacientů s vysokým rizikem negativní </a:t>
            </a:r>
            <a:r>
              <a:rPr lang="cs-CZ" baseline="0" dirty="0" err="1"/>
              <a:t>remodelace</a:t>
            </a:r>
            <a:r>
              <a:rPr lang="cs-CZ" baseline="0" dirty="0"/>
              <a:t> LK v důsledku </a:t>
            </a:r>
            <a:r>
              <a:rPr lang="cs-CZ" baseline="0" dirty="0" err="1"/>
              <a:t>kardiostimulace</a:t>
            </a:r>
            <a:endParaRPr lang="cs-CZ" baseline="0" dirty="0"/>
          </a:p>
          <a:p>
            <a:pPr marL="514350" indent="-514350">
              <a:buFont typeface="+mj-lt"/>
              <a:buAutoNum type="arabicPeriod"/>
            </a:pPr>
            <a:endParaRPr lang="cs-CZ" baseline="0" dirty="0"/>
          </a:p>
          <a:p>
            <a:pPr marL="514350" indent="-514350">
              <a:buFont typeface="+mj-lt"/>
              <a:buAutoNum type="arabicPeriod"/>
            </a:pPr>
            <a:r>
              <a:rPr lang="cs-CZ" baseline="0" dirty="0"/>
              <a:t>Identifikovat laboratorní prediktory či </a:t>
            </a:r>
            <a:r>
              <a:rPr lang="cs-CZ" baseline="0" dirty="0" err="1"/>
              <a:t>markery</a:t>
            </a:r>
            <a:r>
              <a:rPr lang="cs-CZ" baseline="0" dirty="0"/>
              <a:t> rozvoje negativní </a:t>
            </a:r>
            <a:r>
              <a:rPr lang="cs-CZ" baseline="0" dirty="0" err="1"/>
              <a:t>remodelace</a:t>
            </a:r>
            <a:r>
              <a:rPr lang="cs-CZ" baseline="0" dirty="0"/>
              <a:t> LK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7323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dirty="0"/>
              <a:t>Zařazovací kritéria: 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s</a:t>
            </a:r>
            <a:r>
              <a:rPr lang="cs-CZ" baseline="0" dirty="0"/>
              <a:t> převodní poruchou indikovaných k </a:t>
            </a:r>
            <a:r>
              <a:rPr lang="cs-CZ" baseline="0" dirty="0" err="1"/>
              <a:t>impl</a:t>
            </a:r>
            <a:r>
              <a:rPr lang="cs-CZ" baseline="0" dirty="0"/>
              <a:t>. KS dle ESC </a:t>
            </a:r>
            <a:r>
              <a:rPr lang="cs-CZ" baseline="0" dirty="0" err="1"/>
              <a:t>guidelines</a:t>
            </a:r>
            <a:endParaRPr lang="cs-CZ" baseline="0" dirty="0"/>
          </a:p>
          <a:p>
            <a:pPr marL="514350" indent="-514350">
              <a:buFont typeface="+mj-lt"/>
              <a:buAutoNum type="arabicPeriod"/>
            </a:pPr>
            <a:r>
              <a:rPr lang="cs-CZ" baseline="0" dirty="0"/>
              <a:t>očekáváný vysoký % RVS (90%) a předpokládanou prognózou přežití nad 2 roky </a:t>
            </a:r>
          </a:p>
          <a:p>
            <a:pPr marL="0" indent="0" algn="ctr">
              <a:buNone/>
            </a:pPr>
            <a:r>
              <a:rPr lang="cs-CZ" dirty="0"/>
              <a:t>+ alespoň jedno z následujících:</a:t>
            </a:r>
          </a:p>
          <a:p>
            <a:pPr marL="514350" indent="-514350">
              <a:buFont typeface="+mj-lt"/>
              <a:buAutoNum type="arabicPeriod"/>
            </a:pPr>
            <a:r>
              <a:rPr lang="cs-CZ" baseline="0" dirty="0"/>
              <a:t>snížena LVEF </a:t>
            </a:r>
            <a:r>
              <a:rPr lang="en-US" baseline="0" dirty="0"/>
              <a:t>&lt;</a:t>
            </a:r>
            <a:r>
              <a:rPr lang="cs-CZ" baseline="0" dirty="0"/>
              <a:t>60%</a:t>
            </a:r>
          </a:p>
          <a:p>
            <a:pPr marL="514350" indent="-514350">
              <a:buFont typeface="+mj-lt"/>
              <a:buAutoNum type="arabicPeriod"/>
            </a:pPr>
            <a:r>
              <a:rPr lang="cs-CZ" baseline="0" dirty="0" err="1"/>
              <a:t>QRSd</a:t>
            </a:r>
            <a:r>
              <a:rPr lang="cs-CZ" baseline="0" dirty="0"/>
              <a:t> nad 115ms</a:t>
            </a:r>
          </a:p>
          <a:p>
            <a:pPr marL="514350" indent="-514350">
              <a:buFont typeface="+mj-lt"/>
              <a:buAutoNum type="arabicPeriod"/>
            </a:pPr>
            <a:r>
              <a:rPr lang="cs-CZ" baseline="0" dirty="0"/>
              <a:t>přítomnost ICHS</a:t>
            </a:r>
            <a:endParaRPr lang="cs-CZ" dirty="0"/>
          </a:p>
          <a:p>
            <a:pPr marL="514350" indent="-514350"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159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448057"/>
            <a:ext cx="10515600" cy="572890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cs-CZ" dirty="0"/>
              <a:t>Vylučovací kritéria:</a:t>
            </a:r>
          </a:p>
          <a:p>
            <a:pPr marL="0" indent="0" algn="ctr">
              <a:buNone/>
            </a:pPr>
            <a:r>
              <a:rPr lang="cs-CZ" dirty="0"/>
              <a:t>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cs-CZ" baseline="0" dirty="0"/>
              <a:t>Významná chlopenní vada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K</a:t>
            </a:r>
            <a:r>
              <a:rPr lang="cs-CZ" baseline="0" dirty="0"/>
              <a:t>ardiochirurgická operace pro chlopenní vadu či</a:t>
            </a:r>
            <a:r>
              <a:rPr lang="cs-CZ" dirty="0"/>
              <a:t> ICHS</a:t>
            </a:r>
            <a:r>
              <a:rPr lang="cs-CZ" baseline="0" dirty="0"/>
              <a:t> v posledních 3 měsících před randomizací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Permanentní či perzistentní fibrilace síní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cs-CZ" baseline="0" dirty="0"/>
              <a:t>Dilatační</a:t>
            </a:r>
            <a:r>
              <a:rPr lang="cs-CZ" dirty="0"/>
              <a:t> či hypertrofická kardiomyopatie</a:t>
            </a:r>
            <a:endParaRPr lang="cs-CZ" baseline="0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I</a:t>
            </a:r>
            <a:r>
              <a:rPr lang="cs-CZ" baseline="0" dirty="0"/>
              <a:t>ndikace k CRT či ICD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cs-CZ" baseline="0" dirty="0"/>
              <a:t>Aktivní myokarditida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0881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4B86A3-4C32-A948-AE41-F8C5CD22E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Výsledky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6E7F01B-B88D-FB42-83FA-6CBB90A67959}"/>
              </a:ext>
            </a:extLst>
          </p:cNvPr>
          <p:cNvSpPr txBox="1"/>
          <p:nvPr/>
        </p:nvSpPr>
        <p:spPr>
          <a:xfrm>
            <a:off x="5044749" y="4560511"/>
            <a:ext cx="2102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Úspešnost HBP 81 %</a:t>
            </a:r>
          </a:p>
        </p:txBody>
      </p:sp>
      <p:cxnSp>
        <p:nvCxnSpPr>
          <p:cNvPr id="6" name="Přímá spojovací šipka 5">
            <a:extLst>
              <a:ext uri="{FF2B5EF4-FFF2-40B4-BE49-F238E27FC236}">
                <a16:creationId xmlns:a16="http://schemas.microsoft.com/office/drawing/2014/main" id="{38F27204-595C-DB40-A5D8-78AA7FE446A2}"/>
              </a:ext>
            </a:extLst>
          </p:cNvPr>
          <p:cNvCxnSpPr>
            <a:cxnSpLocks/>
          </p:cNvCxnSpPr>
          <p:nvPr/>
        </p:nvCxnSpPr>
        <p:spPr>
          <a:xfrm>
            <a:off x="4179107" y="2254450"/>
            <a:ext cx="126058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0F487D5-BE3D-6441-9FE8-349D3E0A9DCD}"/>
              </a:ext>
            </a:extLst>
          </p:cNvPr>
          <p:cNvSpPr txBox="1"/>
          <p:nvPr/>
        </p:nvSpPr>
        <p:spPr>
          <a:xfrm>
            <a:off x="2042298" y="2105798"/>
            <a:ext cx="134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53 pacientů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328B994-540A-5A4F-A875-AE9082E8B38A}"/>
              </a:ext>
            </a:extLst>
          </p:cNvPr>
          <p:cNvSpPr txBox="1"/>
          <p:nvPr/>
        </p:nvSpPr>
        <p:spPr>
          <a:xfrm>
            <a:off x="5809703" y="2079487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HBP</a:t>
            </a:r>
          </a:p>
        </p:txBody>
      </p:sp>
      <p:cxnSp>
        <p:nvCxnSpPr>
          <p:cNvPr id="13" name="Přímá spojovací šipka 12">
            <a:extLst>
              <a:ext uri="{FF2B5EF4-FFF2-40B4-BE49-F238E27FC236}">
                <a16:creationId xmlns:a16="http://schemas.microsoft.com/office/drawing/2014/main" id="{47614909-EE09-0A49-9CB6-F5AB9CDED24E}"/>
              </a:ext>
            </a:extLst>
          </p:cNvPr>
          <p:cNvCxnSpPr>
            <a:cxnSpLocks/>
          </p:cNvCxnSpPr>
          <p:nvPr/>
        </p:nvCxnSpPr>
        <p:spPr>
          <a:xfrm>
            <a:off x="7023648" y="2264153"/>
            <a:ext cx="126058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8517845-BF51-D049-A1A9-E9DBE4C13D6A}"/>
              </a:ext>
            </a:extLst>
          </p:cNvPr>
          <p:cNvSpPr txBox="1"/>
          <p:nvPr/>
        </p:nvSpPr>
        <p:spPr>
          <a:xfrm>
            <a:off x="8808180" y="2079487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43 léčeno HBP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B20C7C2A-AD42-714C-98A4-2A62E5457575}"/>
              </a:ext>
            </a:extLst>
          </p:cNvPr>
          <p:cNvSpPr txBox="1"/>
          <p:nvPr/>
        </p:nvSpPr>
        <p:spPr>
          <a:xfrm>
            <a:off x="2042298" y="3410132"/>
            <a:ext cx="12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39 pacientů</a:t>
            </a:r>
          </a:p>
        </p:txBody>
      </p:sp>
      <p:cxnSp>
        <p:nvCxnSpPr>
          <p:cNvPr id="17" name="Přímá spojovací šipka 16">
            <a:extLst>
              <a:ext uri="{FF2B5EF4-FFF2-40B4-BE49-F238E27FC236}">
                <a16:creationId xmlns:a16="http://schemas.microsoft.com/office/drawing/2014/main" id="{90011350-F341-5C4E-9C62-6C355140F4D8}"/>
              </a:ext>
            </a:extLst>
          </p:cNvPr>
          <p:cNvCxnSpPr>
            <a:cxnSpLocks/>
          </p:cNvCxnSpPr>
          <p:nvPr/>
        </p:nvCxnSpPr>
        <p:spPr>
          <a:xfrm>
            <a:off x="4179107" y="3613666"/>
            <a:ext cx="126058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03BF6BF-88E5-E241-88CC-5E7D76BCBF62}"/>
              </a:ext>
            </a:extLst>
          </p:cNvPr>
          <p:cNvSpPr txBox="1"/>
          <p:nvPr/>
        </p:nvSpPr>
        <p:spPr>
          <a:xfrm>
            <a:off x="5719101" y="3429000"/>
            <a:ext cx="753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RVMP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B3F9D84-20F4-8146-BEB9-B12C415071AE}"/>
              </a:ext>
            </a:extLst>
          </p:cNvPr>
          <p:cNvSpPr txBox="1"/>
          <p:nvPr/>
        </p:nvSpPr>
        <p:spPr>
          <a:xfrm>
            <a:off x="8717578" y="3412332"/>
            <a:ext cx="1718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49 léčeno RVMP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E63808C7-DA75-F243-8448-EFD8D9C02A04}"/>
              </a:ext>
            </a:extLst>
          </p:cNvPr>
          <p:cNvSpPr txBox="1"/>
          <p:nvPr/>
        </p:nvSpPr>
        <p:spPr>
          <a:xfrm>
            <a:off x="6201048" y="2756952"/>
            <a:ext cx="12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10 pacientů</a:t>
            </a:r>
          </a:p>
        </p:txBody>
      </p:sp>
      <p:cxnSp>
        <p:nvCxnSpPr>
          <p:cNvPr id="26" name="Přímá spojovací šipka 25">
            <a:extLst>
              <a:ext uri="{FF2B5EF4-FFF2-40B4-BE49-F238E27FC236}">
                <a16:creationId xmlns:a16="http://schemas.microsoft.com/office/drawing/2014/main" id="{6142F08D-01B1-FB43-8BE2-DA751D8AFA70}"/>
              </a:ext>
            </a:extLst>
          </p:cNvPr>
          <p:cNvCxnSpPr>
            <a:cxnSpLocks/>
          </p:cNvCxnSpPr>
          <p:nvPr/>
        </p:nvCxnSpPr>
        <p:spPr>
          <a:xfrm>
            <a:off x="6095999" y="2598591"/>
            <a:ext cx="0" cy="6916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Přímá spojovací šipka 26">
            <a:extLst>
              <a:ext uri="{FF2B5EF4-FFF2-40B4-BE49-F238E27FC236}">
                <a16:creationId xmlns:a16="http://schemas.microsoft.com/office/drawing/2014/main" id="{7A5F6F00-391E-0A4A-A062-902DA106C6A3}"/>
              </a:ext>
            </a:extLst>
          </p:cNvPr>
          <p:cNvCxnSpPr>
            <a:cxnSpLocks/>
          </p:cNvCxnSpPr>
          <p:nvPr/>
        </p:nvCxnSpPr>
        <p:spPr>
          <a:xfrm>
            <a:off x="7023648" y="3596998"/>
            <a:ext cx="126058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Šipka vpravo 28">
            <a:extLst>
              <a:ext uri="{FF2B5EF4-FFF2-40B4-BE49-F238E27FC236}">
                <a16:creationId xmlns:a16="http://schemas.microsoft.com/office/drawing/2014/main" id="{44A43FD8-6D9C-FC45-BC2C-F3198C0ADDAE}"/>
              </a:ext>
            </a:extLst>
          </p:cNvPr>
          <p:cNvSpPr/>
          <p:nvPr/>
        </p:nvSpPr>
        <p:spPr>
          <a:xfrm>
            <a:off x="4179107" y="4603256"/>
            <a:ext cx="630293" cy="28384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244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2AE16927-13C6-0344-88F6-40A51066A7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6660731"/>
              </p:ext>
            </p:extLst>
          </p:nvPr>
        </p:nvGraphicFramePr>
        <p:xfrm>
          <a:off x="1213619" y="724409"/>
          <a:ext cx="9764761" cy="34660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01181">
                  <a:extLst>
                    <a:ext uri="{9D8B030D-6E8A-4147-A177-3AD203B41FA5}">
                      <a16:colId xmlns:a16="http://schemas.microsoft.com/office/drawing/2014/main" val="4190729343"/>
                    </a:ext>
                  </a:extLst>
                </a:gridCol>
                <a:gridCol w="1015607">
                  <a:extLst>
                    <a:ext uri="{9D8B030D-6E8A-4147-A177-3AD203B41FA5}">
                      <a16:colId xmlns:a16="http://schemas.microsoft.com/office/drawing/2014/main" val="2444256335"/>
                    </a:ext>
                  </a:extLst>
                </a:gridCol>
                <a:gridCol w="1262396">
                  <a:extLst>
                    <a:ext uri="{9D8B030D-6E8A-4147-A177-3AD203B41FA5}">
                      <a16:colId xmlns:a16="http://schemas.microsoft.com/office/drawing/2014/main" val="3992954858"/>
                    </a:ext>
                  </a:extLst>
                </a:gridCol>
                <a:gridCol w="1023965">
                  <a:extLst>
                    <a:ext uri="{9D8B030D-6E8A-4147-A177-3AD203B41FA5}">
                      <a16:colId xmlns:a16="http://schemas.microsoft.com/office/drawing/2014/main" val="2872706139"/>
                    </a:ext>
                  </a:extLst>
                </a:gridCol>
                <a:gridCol w="1187204">
                  <a:extLst>
                    <a:ext uri="{9D8B030D-6E8A-4147-A177-3AD203B41FA5}">
                      <a16:colId xmlns:a16="http://schemas.microsoft.com/office/drawing/2014/main" val="1582486910"/>
                    </a:ext>
                  </a:extLst>
                </a:gridCol>
                <a:gridCol w="1187204">
                  <a:extLst>
                    <a:ext uri="{9D8B030D-6E8A-4147-A177-3AD203B41FA5}">
                      <a16:colId xmlns:a16="http://schemas.microsoft.com/office/drawing/2014/main" val="1640132520"/>
                    </a:ext>
                  </a:extLst>
                </a:gridCol>
                <a:gridCol w="1187204">
                  <a:extLst>
                    <a:ext uri="{9D8B030D-6E8A-4147-A177-3AD203B41FA5}">
                      <a16:colId xmlns:a16="http://schemas.microsoft.com/office/drawing/2014/main" val="800699594"/>
                    </a:ext>
                  </a:extLst>
                </a:gridCol>
              </a:tblGrid>
              <a:tr h="4374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 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85" marR="25485" marT="25485" marB="25485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 u="sng" dirty="0">
                          <a:effectLst/>
                        </a:rPr>
                        <a:t>Intention to treat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85" marR="25485" marT="25485" marB="25485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 u="sng">
                          <a:effectLst/>
                        </a:rPr>
                        <a:t>As treated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523" marR="27523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993220"/>
                  </a:ext>
                </a:extLst>
              </a:tr>
              <a:tr h="7175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 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85" marR="25485" marT="25485" marB="2548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 u="sng" dirty="0">
                          <a:effectLst/>
                        </a:rPr>
                        <a:t>RVMP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85" marR="25485" marT="25485" marB="2548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 u="sng" dirty="0">
                          <a:effectLst/>
                        </a:rPr>
                        <a:t>HBP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85" marR="25485" marT="25485" marB="2548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 u="sng" dirty="0">
                          <a:effectLst/>
                        </a:rPr>
                        <a:t>sig. (p)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85" marR="25485" marT="25485" marB="2548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 u="sng" dirty="0">
                          <a:effectLst/>
                        </a:rPr>
                        <a:t>RVMP</a:t>
                      </a:r>
                      <a:endParaRPr lang="cs-CZ" sz="16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 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523" marR="275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 u="sng">
                          <a:effectLst/>
                        </a:rPr>
                        <a:t>HBP</a:t>
                      </a:r>
                      <a:endParaRPr lang="cs-CZ" sz="16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 u="none" strike="noStrike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523" marR="275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 u="sng">
                          <a:effectLst/>
                        </a:rPr>
                        <a:t>sig. (p)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523" marR="27523" marT="0" marB="0"/>
                </a:tc>
                <a:extLst>
                  <a:ext uri="{0D108BD9-81ED-4DB2-BD59-A6C34878D82A}">
                    <a16:rowId xmlns:a16="http://schemas.microsoft.com/office/drawing/2014/main" val="3556333361"/>
                  </a:ext>
                </a:extLst>
              </a:tr>
              <a:tr h="7703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>
                          <a:effectLst/>
                        </a:rPr>
                        <a:t>Age (years)</a:t>
                      </a:r>
                      <a:endParaRPr lang="cs-CZ" sz="16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>
                          <a:effectLst/>
                        </a:rPr>
                        <a:t>mean ± SD 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85" marR="25485" marT="25485" marB="2548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 dirty="0">
                          <a:effectLst/>
                        </a:rPr>
                        <a:t>78 ± 7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85" marR="25485" marT="25485" marB="2548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>
                          <a:effectLst/>
                        </a:rPr>
                        <a:t>78 ± 8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85" marR="25485" marT="25485" marB="2548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64795" algn="ctr"/>
                        </a:tabLst>
                      </a:pPr>
                      <a:r>
                        <a:rPr lang="en-GB" sz="1600" dirty="0">
                          <a:effectLst/>
                        </a:rPr>
                        <a:t>	0.99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85" marR="25485" marT="25485" marB="2548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 dirty="0">
                          <a:effectLst/>
                        </a:rPr>
                        <a:t>79 ± 7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523" marR="275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 dirty="0">
                          <a:effectLst/>
                        </a:rPr>
                        <a:t>77 ± 8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523" marR="275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 dirty="0">
                          <a:effectLst/>
                        </a:rPr>
                        <a:t>0.33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523" marR="27523" marT="0" marB="0"/>
                </a:tc>
                <a:extLst>
                  <a:ext uri="{0D108BD9-81ED-4DB2-BD59-A6C34878D82A}">
                    <a16:rowId xmlns:a16="http://schemas.microsoft.com/office/drawing/2014/main" val="1924358266"/>
                  </a:ext>
                </a:extLst>
              </a:tr>
              <a:tr h="7703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>
                          <a:effectLst/>
                        </a:rPr>
                        <a:t>Male gender, n (%)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85" marR="25485" marT="25485" marB="2548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>
                          <a:effectLst/>
                        </a:rPr>
                        <a:t>39 (80)</a:t>
                      </a:r>
                      <a:endParaRPr lang="cs-CZ" sz="16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85" marR="25485" marT="25485" marB="2548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>
                          <a:effectLst/>
                        </a:rPr>
                        <a:t>38 (88)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85" marR="25485" marT="25485" marB="2548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>
                          <a:effectLst/>
                        </a:rPr>
                        <a:t>0.26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85" marR="25485" marT="25485" marB="2548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 dirty="0">
                          <a:effectLst/>
                        </a:rPr>
                        <a:t>33 (85)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523" marR="275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 dirty="0">
                          <a:effectLst/>
                        </a:rPr>
                        <a:t>44 (83)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523" marR="275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 dirty="0">
                          <a:effectLst/>
                        </a:rPr>
                        <a:t>0.84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523" marR="27523" marT="0" marB="0"/>
                </a:tc>
                <a:extLst>
                  <a:ext uri="{0D108BD9-81ED-4DB2-BD59-A6C34878D82A}">
                    <a16:rowId xmlns:a16="http://schemas.microsoft.com/office/drawing/2014/main" val="1713833118"/>
                  </a:ext>
                </a:extLst>
              </a:tr>
              <a:tr h="7703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 dirty="0">
                          <a:effectLst/>
                        </a:rPr>
                        <a:t>LVEF mean%, 95% CI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85" marR="25485" marT="25485" marB="2548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>
                          <a:effectLst/>
                        </a:rPr>
                        <a:t>59</a:t>
                      </a:r>
                      <a:endParaRPr lang="cs-CZ" sz="16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>
                          <a:effectLst/>
                        </a:rPr>
                        <a:t>(57; 62)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85" marR="25485" marT="25485" marB="2548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>
                          <a:effectLst/>
                        </a:rPr>
                        <a:t>61</a:t>
                      </a:r>
                      <a:endParaRPr lang="cs-CZ" sz="16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>
                          <a:effectLst/>
                        </a:rPr>
                        <a:t>(59; 63)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85" marR="25485" marT="25485" marB="2548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>
                          <a:effectLst/>
                        </a:rPr>
                        <a:t>0.30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85" marR="25485" marT="25485" marB="2548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 dirty="0">
                          <a:effectLst/>
                        </a:rPr>
                        <a:t>60</a:t>
                      </a:r>
                      <a:endParaRPr lang="cs-CZ" sz="16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 dirty="0">
                          <a:effectLst/>
                        </a:rPr>
                        <a:t>(58; 62)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523" marR="275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 dirty="0">
                          <a:effectLst/>
                        </a:rPr>
                        <a:t>61</a:t>
                      </a:r>
                      <a:endParaRPr lang="cs-CZ" sz="16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 dirty="0">
                          <a:effectLst/>
                        </a:rPr>
                        <a:t>(59; 63)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523" marR="275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 dirty="0">
                          <a:effectLst/>
                        </a:rPr>
                        <a:t>0.54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523" marR="27523" marT="0" marB="0"/>
                </a:tc>
                <a:extLst>
                  <a:ext uri="{0D108BD9-81ED-4DB2-BD59-A6C34878D82A}">
                    <a16:rowId xmlns:a16="http://schemas.microsoft.com/office/drawing/2014/main" val="1104739705"/>
                  </a:ext>
                </a:extLst>
              </a:tr>
            </a:tbl>
          </a:graphicData>
        </a:graphic>
      </p:graphicFrame>
      <p:graphicFrame>
        <p:nvGraphicFramePr>
          <p:cNvPr id="3" name="Zástupný symbol pro obsah 3">
            <a:extLst>
              <a:ext uri="{FF2B5EF4-FFF2-40B4-BE49-F238E27FC236}">
                <a16:creationId xmlns:a16="http://schemas.microsoft.com/office/drawing/2014/main" id="{3A85CDEB-F6FC-654A-9CB3-E1318BD8F6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6578472"/>
              </p:ext>
            </p:extLst>
          </p:nvPr>
        </p:nvGraphicFramePr>
        <p:xfrm>
          <a:off x="1213619" y="4190490"/>
          <a:ext cx="9764761" cy="1925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18454">
                  <a:extLst>
                    <a:ext uri="{9D8B030D-6E8A-4147-A177-3AD203B41FA5}">
                      <a16:colId xmlns:a16="http://schemas.microsoft.com/office/drawing/2014/main" val="2751119724"/>
                    </a:ext>
                  </a:extLst>
                </a:gridCol>
                <a:gridCol w="988567">
                  <a:extLst>
                    <a:ext uri="{9D8B030D-6E8A-4147-A177-3AD203B41FA5}">
                      <a16:colId xmlns:a16="http://schemas.microsoft.com/office/drawing/2014/main" val="1207384744"/>
                    </a:ext>
                  </a:extLst>
                </a:gridCol>
                <a:gridCol w="1291590">
                  <a:extLst>
                    <a:ext uri="{9D8B030D-6E8A-4147-A177-3AD203B41FA5}">
                      <a16:colId xmlns:a16="http://schemas.microsoft.com/office/drawing/2014/main" val="327077973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01724084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536862525"/>
                    </a:ext>
                  </a:extLst>
                </a:gridCol>
                <a:gridCol w="1177290">
                  <a:extLst>
                    <a:ext uri="{9D8B030D-6E8A-4147-A177-3AD203B41FA5}">
                      <a16:colId xmlns:a16="http://schemas.microsoft.com/office/drawing/2014/main" val="10553908"/>
                    </a:ext>
                  </a:extLst>
                </a:gridCol>
                <a:gridCol w="1194300">
                  <a:extLst>
                    <a:ext uri="{9D8B030D-6E8A-4147-A177-3AD203B41FA5}">
                      <a16:colId xmlns:a16="http://schemas.microsoft.com/office/drawing/2014/main" val="3905006586"/>
                    </a:ext>
                  </a:extLst>
                </a:gridCol>
              </a:tblGrid>
              <a:tr h="3945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Arterial hypertension,</a:t>
                      </a:r>
                      <a:r>
                        <a:rPr lang="cs-CZ" sz="1600" baseline="0" dirty="0">
                          <a:effectLst/>
                        </a:rPr>
                        <a:t> </a:t>
                      </a:r>
                      <a:r>
                        <a:rPr lang="en-GB" sz="1600" dirty="0">
                          <a:effectLst/>
                        </a:rPr>
                        <a:t>n (%)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38 (97)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51 (96)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0.75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48 (98)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21" marR="265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41 (95)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21" marR="265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0.49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21" marR="26521" marT="0" marB="0"/>
                </a:tc>
                <a:extLst>
                  <a:ext uri="{0D108BD9-81ED-4DB2-BD59-A6C34878D82A}">
                    <a16:rowId xmlns:a16="http://schemas.microsoft.com/office/drawing/2014/main" val="4074426809"/>
                  </a:ext>
                </a:extLst>
              </a:tr>
              <a:tr h="3945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Diabetes mellitus, n (%)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16 (41)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20 (38)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0.75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18 (37)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21" marR="265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18 (42)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21" marR="265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0.62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21" marR="26521" marT="0" marB="0"/>
                </a:tc>
                <a:extLst>
                  <a:ext uri="{0D108BD9-81ED-4DB2-BD59-A6C34878D82A}">
                    <a16:rowId xmlns:a16="http://schemas.microsoft.com/office/drawing/2014/main" val="1963183586"/>
                  </a:ext>
                </a:extLst>
              </a:tr>
              <a:tr h="3945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CAD,</a:t>
                      </a:r>
                      <a:r>
                        <a:rPr lang="cs-CZ" sz="1600" baseline="0" dirty="0">
                          <a:effectLst/>
                        </a:rPr>
                        <a:t> </a:t>
                      </a:r>
                      <a:r>
                        <a:rPr lang="en-GB" sz="1600" dirty="0">
                          <a:effectLst/>
                        </a:rPr>
                        <a:t>n (%)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15 (38)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23 (43)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0.64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18 (37)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21" marR="265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20 (47)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21" marR="265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0.34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21" marR="26521" marT="0" marB="0"/>
                </a:tc>
                <a:extLst>
                  <a:ext uri="{0D108BD9-81ED-4DB2-BD59-A6C34878D82A}">
                    <a16:rowId xmlns:a16="http://schemas.microsoft.com/office/drawing/2014/main" val="1402141729"/>
                  </a:ext>
                </a:extLst>
              </a:tr>
              <a:tr h="7387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Myocardial infarction in history, n (%)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 (14)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14 (27)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0.15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8 (17)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21" marR="265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11 (26)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21" marR="265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0.32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21" marR="26521" marT="0" marB="0"/>
                </a:tc>
                <a:extLst>
                  <a:ext uri="{0D108BD9-81ED-4DB2-BD59-A6C34878D82A}">
                    <a16:rowId xmlns:a16="http://schemas.microsoft.com/office/drawing/2014/main" val="816813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2246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3600842"/>
              </p:ext>
            </p:extLst>
          </p:nvPr>
        </p:nvGraphicFramePr>
        <p:xfrm>
          <a:off x="1010212" y="703594"/>
          <a:ext cx="10171575" cy="53795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60330">
                  <a:extLst>
                    <a:ext uri="{9D8B030D-6E8A-4147-A177-3AD203B41FA5}">
                      <a16:colId xmlns:a16="http://schemas.microsoft.com/office/drawing/2014/main" val="4108695215"/>
                    </a:ext>
                  </a:extLst>
                </a:gridCol>
                <a:gridCol w="1219635">
                  <a:extLst>
                    <a:ext uri="{9D8B030D-6E8A-4147-A177-3AD203B41FA5}">
                      <a16:colId xmlns:a16="http://schemas.microsoft.com/office/drawing/2014/main" val="1652660127"/>
                    </a:ext>
                  </a:extLst>
                </a:gridCol>
                <a:gridCol w="1314990">
                  <a:extLst>
                    <a:ext uri="{9D8B030D-6E8A-4147-A177-3AD203B41FA5}">
                      <a16:colId xmlns:a16="http://schemas.microsoft.com/office/drawing/2014/main" val="2705855688"/>
                    </a:ext>
                  </a:extLst>
                </a:gridCol>
                <a:gridCol w="1066622">
                  <a:extLst>
                    <a:ext uri="{9D8B030D-6E8A-4147-A177-3AD203B41FA5}">
                      <a16:colId xmlns:a16="http://schemas.microsoft.com/office/drawing/2014/main" val="2258292781"/>
                    </a:ext>
                  </a:extLst>
                </a:gridCol>
                <a:gridCol w="1236666">
                  <a:extLst>
                    <a:ext uri="{9D8B030D-6E8A-4147-A177-3AD203B41FA5}">
                      <a16:colId xmlns:a16="http://schemas.microsoft.com/office/drawing/2014/main" val="3957681476"/>
                    </a:ext>
                  </a:extLst>
                </a:gridCol>
                <a:gridCol w="1236666">
                  <a:extLst>
                    <a:ext uri="{9D8B030D-6E8A-4147-A177-3AD203B41FA5}">
                      <a16:colId xmlns:a16="http://schemas.microsoft.com/office/drawing/2014/main" val="1482954481"/>
                    </a:ext>
                  </a:extLst>
                </a:gridCol>
                <a:gridCol w="1236666">
                  <a:extLst>
                    <a:ext uri="{9D8B030D-6E8A-4147-A177-3AD203B41FA5}">
                      <a16:colId xmlns:a16="http://schemas.microsoft.com/office/drawing/2014/main" val="3038184420"/>
                    </a:ext>
                  </a:extLst>
                </a:gridCol>
              </a:tblGrid>
              <a:tr h="3542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u="sng" dirty="0">
                          <a:effectLst/>
                        </a:rPr>
                        <a:t>Intention to treat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u="sng">
                          <a:effectLst/>
                        </a:rPr>
                        <a:t>As treated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21" marR="26521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947860"/>
                  </a:ext>
                </a:extLst>
              </a:tr>
              <a:tr h="5842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u="sng" dirty="0">
                          <a:effectLst/>
                        </a:rPr>
                        <a:t>RVMP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u="sng" dirty="0">
                          <a:effectLst/>
                        </a:rPr>
                        <a:t>HBP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u="sng" dirty="0">
                          <a:effectLst/>
                        </a:rPr>
                        <a:t>sig. (p)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u="sng" dirty="0">
                          <a:effectLst/>
                        </a:rPr>
                        <a:t>RVMP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21" marR="265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u="sng">
                          <a:effectLst/>
                        </a:rPr>
                        <a:t>HBP</a:t>
                      </a:r>
                      <a:endParaRPr lang="cs-CZ" sz="14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21" marR="265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u="sng">
                          <a:effectLst/>
                        </a:rPr>
                        <a:t>sig. (p)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21" marR="26521" marT="0" marB="0"/>
                </a:tc>
                <a:extLst>
                  <a:ext uri="{0D108BD9-81ED-4DB2-BD59-A6C34878D82A}">
                    <a16:rowId xmlns:a16="http://schemas.microsoft.com/office/drawing/2014/main" val="2123103248"/>
                  </a:ext>
                </a:extLst>
              </a:tr>
              <a:tr h="6394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Spontaneous </a:t>
                      </a:r>
                      <a:r>
                        <a:rPr lang="en-GB" sz="1400" dirty="0" err="1">
                          <a:effectLst/>
                        </a:rPr>
                        <a:t>QRSd</a:t>
                      </a:r>
                      <a:r>
                        <a:rPr lang="en-GB" sz="1400" dirty="0">
                          <a:effectLst/>
                        </a:rPr>
                        <a:t>,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mean ± SD (</a:t>
                      </a:r>
                      <a:r>
                        <a:rPr lang="en-GB" sz="1400" dirty="0" err="1">
                          <a:effectLst/>
                        </a:rPr>
                        <a:t>ms</a:t>
                      </a:r>
                      <a:r>
                        <a:rPr lang="en-GB" sz="1400" dirty="0">
                          <a:effectLst/>
                        </a:rPr>
                        <a:t>)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126 ± 27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125 ± 25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0.80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126 ± 26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21" marR="265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126 ± 27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21" marR="265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0.98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21" marR="26521" marT="0" marB="0"/>
                </a:tc>
                <a:extLst>
                  <a:ext uri="{0D108BD9-81ED-4DB2-BD59-A6C34878D82A}">
                    <a16:rowId xmlns:a16="http://schemas.microsoft.com/office/drawing/2014/main" val="2807226176"/>
                  </a:ext>
                </a:extLst>
              </a:tr>
              <a:tr h="15100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Spontaneous QRS morphology, n (%)</a:t>
                      </a:r>
                      <a:endParaRPr lang="cs-CZ" sz="14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GB" sz="1400" dirty="0">
                          <a:effectLst/>
                        </a:rPr>
                        <a:t>BBB</a:t>
                      </a:r>
                      <a:endParaRPr lang="cs-CZ" sz="14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GB" sz="1400" dirty="0">
                          <a:effectLst/>
                        </a:rPr>
                        <a:t>narrow (&lt; 115 </a:t>
                      </a:r>
                      <a:r>
                        <a:rPr lang="en-GB" sz="1400" dirty="0" err="1">
                          <a:effectLst/>
                        </a:rPr>
                        <a:t>ms</a:t>
                      </a:r>
                      <a:r>
                        <a:rPr lang="en-GB" sz="1400" dirty="0">
                          <a:effectLst/>
                        </a:rPr>
                        <a:t>)</a:t>
                      </a:r>
                      <a:endParaRPr lang="cs-CZ" sz="14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GB" sz="1400" dirty="0">
                          <a:effectLst/>
                        </a:rPr>
                        <a:t>NIVCD 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 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16 (41)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12 (31)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11 (28)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 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20 (38)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20 (38)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13 (25)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 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0.75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0.49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0.69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 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19 (39)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16 (33)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14 (29)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21" marR="265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 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17 (40)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17 (40)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9 (21)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21" marR="265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0.94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0.49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0.40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21" marR="26521" marT="0" marB="0"/>
                </a:tc>
                <a:extLst>
                  <a:ext uri="{0D108BD9-81ED-4DB2-BD59-A6C34878D82A}">
                    <a16:rowId xmlns:a16="http://schemas.microsoft.com/office/drawing/2014/main" val="68268263"/>
                  </a:ext>
                </a:extLst>
              </a:tr>
              <a:tr h="15653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Pacing indication, n (%)</a:t>
                      </a:r>
                      <a:endParaRPr lang="cs-CZ" sz="14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AV block I. degree</a:t>
                      </a:r>
                      <a:endParaRPr lang="cs-CZ" sz="14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AV block II. degree</a:t>
                      </a:r>
                      <a:endParaRPr lang="cs-CZ" sz="14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AV block III. degree</a:t>
                      </a:r>
                      <a:endParaRPr lang="cs-CZ" sz="14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BBB + syncope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cs-CZ" sz="14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5 (15)</a:t>
                      </a:r>
                      <a:endParaRPr lang="cs-CZ" sz="14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16 (41)</a:t>
                      </a:r>
                      <a:endParaRPr lang="cs-CZ" sz="14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16 (41)</a:t>
                      </a:r>
                      <a:endParaRPr lang="cs-CZ" sz="14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 (5)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cs-CZ" sz="14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7 (13)</a:t>
                      </a:r>
                      <a:endParaRPr lang="cs-CZ" sz="14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25 (47)</a:t>
                      </a:r>
                      <a:endParaRPr lang="cs-CZ" sz="14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19 (36)</a:t>
                      </a:r>
                      <a:endParaRPr lang="cs-CZ" sz="14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en-GB" sz="1400">
                          <a:effectLst/>
                        </a:rPr>
                        <a:t>2 (4)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cs-CZ" sz="14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0.96</a:t>
                      </a:r>
                      <a:endParaRPr lang="cs-CZ" sz="14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0.56</a:t>
                      </a:r>
                      <a:endParaRPr lang="cs-CZ" sz="14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0.61</a:t>
                      </a:r>
                      <a:endParaRPr lang="cs-CZ" sz="14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0.75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6 (10)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21 (43)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20 (41)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 (4)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21" marR="265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6 (16)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20 (47)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en-GB" sz="1400" dirty="0">
                          <a:effectLst/>
                        </a:rPr>
                        <a:t>15 (35)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 (5)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21" marR="265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0.81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0.73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0.56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0.89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21" marR="26521" marT="0" marB="0"/>
                </a:tc>
                <a:extLst>
                  <a:ext uri="{0D108BD9-81ED-4DB2-BD59-A6C34878D82A}">
                    <a16:rowId xmlns:a16="http://schemas.microsoft.com/office/drawing/2014/main" val="447695016"/>
                  </a:ext>
                </a:extLst>
              </a:tr>
              <a:tr h="6394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Burden of VP after 180 days, </a:t>
                      </a:r>
                      <a:r>
                        <a:rPr lang="en-GB" sz="1400" dirty="0" err="1">
                          <a:effectLst/>
                        </a:rPr>
                        <a:t>mean±SD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92 ± 18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98 ± 4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0.02* 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556" marR="24556" marT="24556" marB="245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95 ± 17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21" marR="265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98 ± 4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21" marR="265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0.09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21" marR="26521" marT="0" marB="0"/>
                </a:tc>
                <a:extLst>
                  <a:ext uri="{0D108BD9-81ED-4DB2-BD59-A6C34878D82A}">
                    <a16:rowId xmlns:a16="http://schemas.microsoft.com/office/drawing/2014/main" val="2643711413"/>
                  </a:ext>
                </a:extLst>
              </a:tr>
            </a:tbl>
          </a:graphicData>
        </a:graphic>
      </p:graphicFrame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3989B04C-837E-0741-B63D-CB2247F599A9}"/>
              </a:ext>
            </a:extLst>
          </p:cNvPr>
          <p:cNvCxnSpPr>
            <a:cxnSpLocks/>
          </p:cNvCxnSpPr>
          <p:nvPr/>
        </p:nvCxnSpPr>
        <p:spPr>
          <a:xfrm>
            <a:off x="6606540" y="5812077"/>
            <a:ext cx="60845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94106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7782</TotalTime>
  <Words>1717</Words>
  <Application>Microsoft Macintosh PowerPoint</Application>
  <PresentationFormat>Širokoúhlá obrazovka</PresentationFormat>
  <Paragraphs>284</Paragraphs>
  <Slides>17</Slides>
  <Notes>16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Motiv Office</vt:lpstr>
      <vt:lpstr>Stimulace Hisova svazku vs. pravokomorová myokardiální stimulace a biomarkery metabolizmu kolagenu v detekci negativní remodelace levé komory</vt:lpstr>
      <vt:lpstr>Prezentace aplikace PowerPoint</vt:lpstr>
      <vt:lpstr>Úvod</vt:lpstr>
      <vt:lpstr>Cíle</vt:lpstr>
      <vt:lpstr>Metodika</vt:lpstr>
      <vt:lpstr>Prezentace aplikace PowerPoint</vt:lpstr>
      <vt:lpstr>Výsledky</vt:lpstr>
      <vt:lpstr>Prezentace aplikace PowerPoint</vt:lpstr>
      <vt:lpstr>Prezentace aplikace PowerPoint</vt:lpstr>
      <vt:lpstr>Prezentace aplikace PowerPoint</vt:lpstr>
      <vt:lpstr>Prezentace aplikace PowerPoint</vt:lpstr>
      <vt:lpstr>Biomarkery</vt:lpstr>
      <vt:lpstr>Prezentace aplikace PowerPoint</vt:lpstr>
      <vt:lpstr>Prezentace aplikace PowerPoint</vt:lpstr>
      <vt:lpstr>Závěr</vt:lpstr>
      <vt:lpstr>Závěr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HBPvsRVMP</dc:title>
  <dc:creator>Barca</dc:creator>
  <cp:lastModifiedBy>MIZNER Jan MUDr.</cp:lastModifiedBy>
  <cp:revision>30</cp:revision>
  <dcterms:created xsi:type="dcterms:W3CDTF">2021-10-29T06:18:59Z</dcterms:created>
  <dcterms:modified xsi:type="dcterms:W3CDTF">2021-11-07T13:41:23Z</dcterms:modified>
</cp:coreProperties>
</file>