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5" r:id="rId3"/>
    <p:sldMasterId id="2147483677" r:id="rId4"/>
    <p:sldMasterId id="2147483689" r:id="rId5"/>
    <p:sldMasterId id="2147483702" r:id="rId6"/>
    <p:sldMasterId id="2147483715" r:id="rId7"/>
  </p:sldMasterIdLst>
  <p:notesMasterIdLst>
    <p:notesMasterId r:id="rId33"/>
  </p:notesMasterIdLst>
  <p:sldIdLst>
    <p:sldId id="269" r:id="rId8"/>
    <p:sldId id="2141411642" r:id="rId9"/>
    <p:sldId id="2146845885" r:id="rId10"/>
    <p:sldId id="2146845884" r:id="rId11"/>
    <p:sldId id="2146845889" r:id="rId12"/>
    <p:sldId id="261" r:id="rId13"/>
    <p:sldId id="984" r:id="rId14"/>
    <p:sldId id="259" r:id="rId15"/>
    <p:sldId id="2146845882" r:id="rId16"/>
    <p:sldId id="262" r:id="rId17"/>
    <p:sldId id="312" r:id="rId18"/>
    <p:sldId id="292" r:id="rId19"/>
    <p:sldId id="2146845886" r:id="rId20"/>
    <p:sldId id="2146845887" r:id="rId21"/>
    <p:sldId id="316" r:id="rId22"/>
    <p:sldId id="2146845888" r:id="rId23"/>
    <p:sldId id="2146845881" r:id="rId24"/>
    <p:sldId id="270" r:id="rId25"/>
    <p:sldId id="266" r:id="rId26"/>
    <p:sldId id="264" r:id="rId27"/>
    <p:sldId id="268" r:id="rId28"/>
    <p:sldId id="258" r:id="rId29"/>
    <p:sldId id="267" r:id="rId30"/>
    <p:sldId id="263" r:id="rId31"/>
    <p:sldId id="1448942416" r:id="rId3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2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01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22564258164292E-2"/>
          <c:y val="9.5319075581707838E-2"/>
          <c:w val="0.95425783145772591"/>
          <c:h val="0.859409568902109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Comparator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13.2</c:v>
                </c:pt>
                <c:pt idx="1">
                  <c:v>15.6</c:v>
                </c:pt>
                <c:pt idx="2">
                  <c:v>21</c:v>
                </c:pt>
                <c:pt idx="3">
                  <c:v>26.3</c:v>
                </c:pt>
                <c:pt idx="4">
                  <c:v>37.799999999999997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48-4DA6-96D8-138F006CD9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Drug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C48-4DA6-96D8-138F006CD92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C48-4DA6-96D8-138F006CD9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C48-4DA6-96D8-138F006CD92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C48-4DA6-96D8-138F006CD92F}"/>
              </c:ext>
            </c:extLst>
          </c:dPt>
          <c:cat>
            <c:numRef>
              <c:f>Sheet1!$A$2:$A$10</c:f>
              <c:numCache>
                <c:formatCode>General</c:formatCode>
                <c:ptCount val="9"/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10.5</c:v>
                </c:pt>
                <c:pt idx="1">
                  <c:v>11.6</c:v>
                </c:pt>
                <c:pt idx="2">
                  <c:v>15.8</c:v>
                </c:pt>
                <c:pt idx="3">
                  <c:v>24.2</c:v>
                </c:pt>
                <c:pt idx="4">
                  <c:v>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C48-4DA6-96D8-138F006CD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1880491408"/>
        <c:axId val="159070560"/>
      </c:barChart>
      <c:catAx>
        <c:axId val="188049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70560"/>
        <c:crosses val="autoZero"/>
        <c:auto val="1"/>
        <c:lblAlgn val="ctr"/>
        <c:lblOffset val="100"/>
        <c:noMultiLvlLbl val="0"/>
      </c:catAx>
      <c:valAx>
        <c:axId val="159070560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049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FDBA8-5AD5-402E-AFC3-031D8E4E96E8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04CFF-1E46-4B3D-A6AA-DBB2EF7B59F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5895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Redefinition of Evidence-Based </a:t>
            </a:r>
            <a:r>
              <a:rPr lang="en-US" dirty="0" err="1"/>
              <a:t>Medicin</a:t>
            </a:r>
            <a:r>
              <a:rPr lang="sk-SK" dirty="0"/>
              <a:t>e</a:t>
            </a:r>
          </a:p>
          <a:p>
            <a:r>
              <a:rPr lang="en-US" dirty="0"/>
              <a:t>John J.V. McMurray , MD</a:t>
            </a:r>
            <a:r>
              <a:rPr lang="sk-SK" dirty="0"/>
              <a:t>, </a:t>
            </a:r>
            <a:r>
              <a:rPr lang="en-US" dirty="0"/>
              <a:t>Milton Packer , MD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BD463-D209-4FAB-A722-B2AFE81AC9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SansOpt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SansOpt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964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5" name="Segnaposto note 2"/>
          <p:cNvSpPr>
            <a:spLocks noGrp="1"/>
          </p:cNvSpPr>
          <p:nvPr>
            <p:ph type="body" idx="1"/>
          </p:nvPr>
        </p:nvSpPr>
        <p:spPr>
          <a:ln/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defRPr/>
            </a:pPr>
            <a:endParaRPr lang="en-US" dirty="0"/>
          </a:p>
        </p:txBody>
      </p:sp>
      <p:sp>
        <p:nvSpPr>
          <p:cNvPr id="24474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rgbClr val="000000"/>
                </a:solidFill>
                <a:latin typeface="Arial" pitchFamily="34" charset="0"/>
              </a:defRPr>
            </a:lvl1pPr>
            <a:lvl2pPr marL="755338" indent="-290515" eaLnBrk="0" hangingPunct="0">
              <a:spcBef>
                <a:spcPct val="30000"/>
              </a:spcBef>
              <a:defRPr sz="1100">
                <a:solidFill>
                  <a:srgbClr val="000000"/>
                </a:solidFill>
                <a:latin typeface="Arial" pitchFamily="34" charset="0"/>
              </a:defRPr>
            </a:lvl2pPr>
            <a:lvl3pPr marL="1162058" indent="-232412" eaLnBrk="0" hangingPunct="0">
              <a:spcBef>
                <a:spcPct val="30000"/>
              </a:spcBef>
              <a:defRPr sz="1100">
                <a:solidFill>
                  <a:srgbClr val="000000"/>
                </a:solidFill>
                <a:latin typeface="Arial" pitchFamily="34" charset="0"/>
              </a:defRPr>
            </a:lvl3pPr>
            <a:lvl4pPr marL="1626881" indent="-232412" eaLnBrk="0" hangingPunct="0">
              <a:spcBef>
                <a:spcPct val="30000"/>
              </a:spcBef>
              <a:defRPr sz="1100">
                <a:solidFill>
                  <a:srgbClr val="000000"/>
                </a:solidFill>
                <a:latin typeface="Arial" pitchFamily="34" charset="0"/>
              </a:defRPr>
            </a:lvl4pPr>
            <a:lvl5pPr marL="2091704" indent="-232412" eaLnBrk="0" hangingPunct="0">
              <a:spcBef>
                <a:spcPct val="30000"/>
              </a:spcBef>
              <a:defRPr sz="1100">
                <a:solidFill>
                  <a:srgbClr val="000000"/>
                </a:solidFill>
                <a:latin typeface="Arial" pitchFamily="34" charset="0"/>
              </a:defRPr>
            </a:lvl5pPr>
            <a:lvl6pPr marL="2556527" indent="-23241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Arial" pitchFamily="34" charset="0"/>
              </a:defRPr>
            </a:lvl6pPr>
            <a:lvl7pPr marL="3021349" indent="-23241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Arial" pitchFamily="34" charset="0"/>
              </a:defRPr>
            </a:lvl7pPr>
            <a:lvl8pPr marL="3486173" indent="-23241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Arial" pitchFamily="34" charset="0"/>
              </a:defRPr>
            </a:lvl8pPr>
            <a:lvl9pPr marL="3950996" indent="-23241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marL="0" marR="0" lvl="0" indent="0" algn="r" defTabSz="6472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71E61-DFEC-4F90-9629-784EDB890FBA}" type="slidenum"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pPr marL="0" marR="0" lvl="0" indent="0" algn="r" defTabSz="6472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14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5572-BFFA-4DBB-859E-73F7631C6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3BD67-577A-4B08-89BA-DD09469D2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052B-8392-4ED5-95F4-1993994B4A6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7C73A5-81EE-400B-ABE9-23441D5B0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CBB3E-A7EE-4337-A506-659D1B88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BFAC5-BCED-4355-B535-6C1B2B47C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3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5530CA-2349-4F67-9141-434F809B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8B4F8779-47C2-41D8-A6F6-1101BE653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B6E916-9D46-4193-B48F-49F1B22C3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92A4105C-D310-430B-A6B4-202C122D5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22599F5-0CC4-40A1-AD95-05CC528A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5888333-81BF-4087-9CEE-B481D204B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79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87BB5-626D-482F-9AB9-CBD59FF8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5C1EACA-A64E-482C-96DB-6EFCC626A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A8D81FF-9520-4468-830E-03995019D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4280133-67B5-4885-BA8C-22ACB7D6F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FB70E1D-FB0D-4219-8BDA-2B244651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3763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C0573EB2-D4A0-4F04-8044-33710189B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8DDF18D-1307-4726-B53E-FA262D297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7CE233C-9FE3-43B8-A279-EC2014EB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C77593D-6918-4D6D-A25D-65515F61A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4FC2B62-833C-4C60-B1EE-5F7DCFDA0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3872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>
            <a:extLst>
              <a:ext uri="{FF2B5EF4-FFF2-40B4-BE49-F238E27FC236}">
                <a16:creationId xmlns:a16="http://schemas.microsoft.com/office/drawing/2014/main" id="{44CEC188-D7AC-431E-B72D-9DD26970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2597578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A94CA-FC1E-4C3B-A3C5-976FFF1E57E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A1499-BFF6-4C53-9BBD-FC0038D2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10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  <a:endParaRPr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5593A-9E79-411C-ABFF-E67296CAA17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676920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CCDD7DC-5718-4F26-97A7-E1972FE28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71787E2-A457-4E02-8AF5-43C6AEFC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CA4137-84C5-4B68-AE70-A9151867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451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75683"/>
            <a:ext cx="10363200" cy="498598"/>
          </a:xfr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267979"/>
            <a:ext cx="8534400" cy="307777"/>
          </a:xfrm>
        </p:spPr>
        <p:txBody>
          <a:bodyPr>
            <a:spAutoFit/>
          </a:bodyPr>
          <a:lstStyle>
            <a:lvl1pPr marL="0" indent="0" algn="ctr">
              <a:buNone/>
              <a:defRPr sz="2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A5FFF1CB-4615-4F87-B69A-94564E716E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6512" y="3638550"/>
            <a:ext cx="11618976" cy="77788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100000">
                <a:schemeClr val="accent3">
                  <a:alpha val="0"/>
                </a:schemeClr>
              </a:gs>
              <a:gs pos="50000">
                <a:schemeClr val="accent3"/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75710FB9-4DCA-496E-8057-C576C03017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6512" y="1522879"/>
            <a:ext cx="11618976" cy="77788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100000">
                <a:schemeClr val="accent3">
                  <a:alpha val="0"/>
                </a:schemeClr>
              </a:gs>
              <a:gs pos="50000">
                <a:schemeClr val="accent3"/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74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75683"/>
            <a:ext cx="10363200" cy="498598"/>
          </a:xfrm>
        </p:spPr>
        <p:txBody>
          <a:bodyPr anchor="ctr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267979"/>
            <a:ext cx="8534400" cy="307777"/>
          </a:xfrm>
        </p:spPr>
        <p:txBody>
          <a:bodyPr>
            <a:spAutoFit/>
          </a:bodyPr>
          <a:lstStyle>
            <a:lvl1pPr marL="0" indent="0" algn="ctr">
              <a:buNone/>
              <a:defRPr sz="2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A5FFF1CB-4615-4F87-B69A-94564E716E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6512" y="3638550"/>
            <a:ext cx="11618976" cy="7778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0"/>
                </a:schemeClr>
              </a:gs>
              <a:gs pos="50000">
                <a:schemeClr val="accent2"/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75710FB9-4DCA-496E-8057-C576C03017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6512" y="1522879"/>
            <a:ext cx="11618976" cy="7778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alpha val="0"/>
                </a:schemeClr>
              </a:gs>
              <a:gs pos="50000">
                <a:schemeClr val="accent2"/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8018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49551"/>
            <a:ext cx="10363200" cy="553998"/>
          </a:xfrm>
        </p:spPr>
        <p:txBody>
          <a:bodyPr anchor="b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30663"/>
            <a:ext cx="10363200" cy="307777"/>
          </a:xfrm>
        </p:spPr>
        <p:txBody>
          <a:bodyPr anchor="t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FE41577F-DDC1-44D0-9A42-B99D8756FC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3638550"/>
            <a:ext cx="12196135" cy="7778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192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C63C6-9DB6-4DF9-89BD-AF484CDEA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68D3BD-E844-43B0-A892-984E21C94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BCAD47C-2448-48E3-993C-BFEB42F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39210D0-87FC-4B6C-AEBC-29BEFDEA4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7F2C8AA-6FB1-42ED-AA85-377937B8D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8371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344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851" y="558698"/>
            <a:ext cx="10479314" cy="41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51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20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851" y="558698"/>
            <a:ext cx="10479314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85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85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449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849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56280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23CB5-EA23-C045-8202-B238EB96B4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/>
          <a:lstStyle/>
          <a:p>
            <a:r>
              <a:rPr lang="en-GB" dirty="0"/>
              <a:t>Footer text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DCC23-DF79-B846-9CFF-71C0093CF39E}"/>
              </a:ext>
            </a:extLst>
          </p:cNvPr>
          <p:cNvSpPr txBox="1"/>
          <p:nvPr userDrawn="1"/>
        </p:nvSpPr>
        <p:spPr>
          <a:xfrm>
            <a:off x="11904785" y="31652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endParaRPr lang="en-GB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D1B1E4-962A-3241-99AF-4C7668D2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en-GB" dirty="0"/>
              <a:t>Click to edit Master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98F63D6-F39B-0D4F-8FE6-DE0D9807A01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1839" y="1592265"/>
            <a:ext cx="10728325" cy="4573587"/>
          </a:xfrm>
        </p:spPr>
        <p:txBody>
          <a:bodyPr wrap="square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184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ACTIVE_Title and Content_Righ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544" y="685973"/>
            <a:ext cx="9931001" cy="795528"/>
          </a:xfrm>
        </p:spPr>
        <p:txBody>
          <a:bodyPr anchor="t" anchorCtr="0"/>
          <a:lstStyle>
            <a:lvl1pPr>
              <a:lnSpc>
                <a:spcPct val="9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&lt;Title &amp; content layout&gt;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23C0F8-223F-48FE-BEE2-4FF0A9502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287" y="5934808"/>
            <a:ext cx="9930811" cy="455944"/>
          </a:xfrm>
        </p:spPr>
        <p:txBody>
          <a:bodyPr anchor="b" anchorCtr="0"/>
          <a:lstStyle>
            <a:lvl1pPr marL="0" indent="0">
              <a:spcAft>
                <a:spcPts val="200"/>
              </a:spcAft>
              <a:buNone/>
              <a:defRPr sz="900"/>
            </a:lvl1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766601-EB9B-4F0B-8C46-4E8A7F0E550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544" y="1609398"/>
            <a:ext cx="10976373" cy="41056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98450629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8077-8313-406A-AA3B-58F04C065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397AB-718C-4A14-81DC-37FD7D2AB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7DCE5-3994-4402-8627-51DDE190E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l="88375" t="72778"/>
          <a:stretch/>
        </p:blipFill>
        <p:spPr>
          <a:xfrm>
            <a:off x="10774680" y="4991100"/>
            <a:ext cx="141732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14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7EAA-F25D-409E-A214-5B82A6A4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B7A52-1801-4E44-A80F-C30291D00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40E4A-98D4-4BAB-A2BE-E766737C8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86305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230C-1D77-4B3D-B0E4-2D02C41F6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C5BCD-930E-45B7-8349-A8762821E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4B0E2-AAE1-4CFC-902F-48A5C2AC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27CB7-F846-4708-89F0-88C56EDCB5C9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71DA2-AB26-479B-83CA-849484CA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506CC-2D4E-4AF0-ADC5-FF4306AF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BA3DC-C0A5-49B8-B4D7-CB16D0C18D5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630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7834E-ADED-4C81-A9CD-2D37005F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B84EC4-9271-4962-8C8C-911CF1BD1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68C50E4-BE32-4E32-B5F6-53D5920F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51BB2B7-C2A6-4B3D-9D69-5313BC19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0AE203F-B678-437C-8AEB-4C830493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3713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8D5B9-C30B-4A2A-BDDF-84BF643C1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E2698-51CA-4B3A-BD84-CE0802F5D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92720-AA9A-4437-8E49-E391F7FF1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843E5-FF64-4661-95D2-53F553D5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27CB7-F846-4708-89F0-88C56EDCB5C9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D9763-D0E0-439E-8E6A-29DE7521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F001A-5FFA-4BA4-895C-87BF2891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BA3DC-C0A5-49B8-B4D7-CB16D0C18D5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0665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8C40-76FB-459D-9388-C41DDC38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D1099-FDF1-4A51-818F-34F035FC6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E9B40-50A9-45A2-9295-AB7658B0B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67B239-9AC5-40F0-BA1D-97AC3DD4D5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8CEEA1-5C66-4C57-A265-412E86CA7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67AE1A-7BA1-4C9A-9E78-518B2C75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27CB7-F846-4708-89F0-88C56EDCB5C9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E06658-F31D-47F0-B022-84CFE520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93CDC0-1F2A-42AF-831E-58B603A48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BA3DC-C0A5-49B8-B4D7-CB16D0C18D5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28204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41C8C-F85F-4205-94C0-4C45D850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8314A-C043-4247-ADA1-435CC644E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27CB7-F846-4708-89F0-88C56EDCB5C9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4ECC96-2BEF-4F03-9CD9-83F4C507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797A7C-B91D-42B2-9E58-094F3A46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BA3DC-C0A5-49B8-B4D7-CB16D0C18D5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2987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E6E74-9717-46DD-B31F-CE1A5299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27CB7-F846-4708-89F0-88C56EDCB5C9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FF4A6E-DDF5-40C8-9C7E-1898BF55D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D9BDC-8372-4F77-A6A5-FA0AF869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BA3DC-C0A5-49B8-B4D7-CB16D0C18D5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0038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356F-FCAB-42EE-B527-20754C34C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2856F-0AA0-4C3A-B714-3135EDE33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ECA0B-E86A-40D0-AB4B-B1FBA4BFD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BA154-825C-4F94-9358-B68917FF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27CB7-F846-4708-89F0-88C56EDCB5C9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4D876-2B83-47B2-BD27-7EDCCF88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ADD70-0A23-4B5A-96E1-796EACFC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BA3DC-C0A5-49B8-B4D7-CB16D0C18D5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5733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9328-FF0B-490E-A30F-63EAC5E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9896EC-B0DF-4BB1-83A6-6276DB4F9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C386A-AD34-4419-9C09-757D11B8D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923F7-6400-4510-A75B-24F3A4DF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27CB7-F846-4708-89F0-88C56EDCB5C9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0513A-3CDB-48D9-96F0-465F13230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4F2C8-8BF7-4A33-9CF5-DB32BBEA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BA3DC-C0A5-49B8-B4D7-CB16D0C18D5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9342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D23D6-6817-46CB-85BC-1E63E365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B211B-F12D-4218-B007-270CFB6364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4081B-CF74-443F-AD71-274634067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27CB7-F846-4708-89F0-88C56EDCB5C9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1E90-A737-4A9F-9CAA-5690807FD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5EA76-0FA0-45D6-A161-F5EAB26D3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BA3DC-C0A5-49B8-B4D7-CB16D0C18D5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6660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E7ABAD-76B6-4037-8C67-DB7A0583B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B8C237-8963-494A-9C12-9F5CC1954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42F77-56CF-4C29-8DAA-06286B154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27CB7-F846-4708-89F0-88C56EDCB5C9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0B9E7-95A0-4769-8B46-B119D718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35EB5-5C83-4864-8851-4CF532DE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DBA3DC-C0A5-49B8-B4D7-CB16D0C18D5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5701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44832" y="6597352"/>
            <a:ext cx="1247168" cy="260648"/>
          </a:xfrm>
        </p:spPr>
        <p:txBody>
          <a:bodyPr/>
          <a:lstStyle/>
          <a:p>
            <a:fld id="{4AD7133C-5F9C-4F7F-9637-3E296898A78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200A6A-E0E4-BF46-807C-61AD9AC0B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4083E8-0ECD-314C-B25E-561583FDC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1D01A4F-3201-334B-83EF-41D6CB21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DAF71A0-BECA-7141-AD97-CBB7A9EF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2142250-0C5D-8C41-8DC7-DE441B9D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116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10310-6F17-46C8-9466-F5A6A0445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BEA28E-85E5-4562-869B-CFEDC49D4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638F55-4386-43AE-96FA-60EB6101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1B09CD5-F8C7-40BE-93D7-242EBF9D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B3D6102-BC06-48CD-B6DC-2152D758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5519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135F1-2673-7B4B-88AC-EEE8B5E36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190DBC-7D34-E443-B6B3-054D421C0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64047FB-4270-624A-B3E2-D97AD654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861110F-D4F1-B54D-A04A-D3519948B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F5D3FD6-729F-944B-8627-DF8B6232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285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39341-6D5F-6742-968A-FB331E26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2393EF22-21AA-BC4D-AB90-DF8135BBB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FCDEC04-8A12-714F-9A91-10537E04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04522DF-1E5C-6847-9203-46905A16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E42DF61-C61D-FF48-82F1-DFA1D133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7182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805F7F-9DDA-BF47-BEEA-63DB0828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E04BC24-1FCF-0247-9C48-7730F79C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5BB222B-57D1-FF4D-AED9-24C7EE352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DC4C1A7-9CEB-1D47-91D8-606F5BEFB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7871E96-146A-9047-8A8B-D582A50F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A8F916E-14BA-774A-9846-F6981210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94712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BE828-988B-834D-981E-5E5FDE13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50351BC1-BE6B-DE41-9207-B23A8DA1F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FBD1D5E-A337-7742-8B55-8A70DFA1E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F4EB82F0-7C28-D747-A93B-8E55AFB00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E703A83D-4BB7-FC4A-B172-B98E34F61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A45AA70-ECD3-0F43-97C9-F5A31C83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55B79DC-A087-7544-9209-899A7B4EE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A2E21B7-5FB9-4F48-8F7E-B2FD23FF9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70093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A5FC7C-5F31-1648-8A88-D9BF0309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2518C69-E42C-9E46-864F-7E267F58E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4161340-A92A-2E49-9E01-392B5773D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B28A763-FA3D-3A48-9EE8-77F9EFA2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627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AB6B9EFF-24A1-0542-A3EA-A9549B13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8F65BE54-0416-2144-BA6C-6E0FAEFB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E1F273A-81DD-954E-87E7-917CC550E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3268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32ABF-67C2-EF4B-9212-F4306FD5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7ECF78-08A3-CB48-A3D2-C145554E3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1302E42-9CB4-F047-BEC8-17C1F616B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7AB53E0-E072-B146-903E-67011D1E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5A106F0-E9CC-7B40-BF5C-E2350514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22D0A8E-FB17-6744-B148-91E75DDB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05602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77EBF-91E2-7E4A-9D7C-00383BB9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027FE39-96CF-924C-A424-B2EBF83DB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EAC1BB3-1E90-D14F-BE9B-95D6340EE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7FC5A80-9D1F-B34B-829D-BF051DFB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63B0F89-4587-DC4A-BE2E-16885C87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6F89A52-4DA0-FB44-AB8D-83714407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7520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AB338B-CEFF-974F-9F82-A6FBE85C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FF49E69-57C5-BF46-849F-6FE475B7F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9009E6E-0545-CE4B-ADF8-FB1571EF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226DA3D-0A4B-4A4F-89F9-7FF3885A5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C232BF2-E244-824A-B398-BB0F8E53B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08436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2A68E90E-D0F6-A743-9B4F-48C9BF5CC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6DAA480C-F300-E849-A944-A6A01B6FC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9790303-B0F5-2C4B-B621-9AA74B54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D070D2E-8F00-5349-A4EB-F09CA8700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D18BD07-CC6F-EC4B-A4E8-EEC9E55A0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464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A71D6-B921-4772-87A1-A6B41BA25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AF84A5B-2E7E-4D7D-BE77-A9BCEA499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267937A-8145-4A22-982D-FED928390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B5D55D6-D62C-401D-A14A-EBC4FB1A4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86B3345-50A5-4492-8123-922D9E85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D6E09B3-D8DF-41BE-AAA0-2F4B8B82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93000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A8EFB-B062-4C2E-9209-D6CA220B6BD2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C1397-8144-44B8-901E-6549B7365CD7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2980285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F996B-C6FF-4975-8750-5FB4AC0B4DFD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BB780-533C-45E9-9AAC-84BF666F10D2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574193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11FE-7EAD-43FD-B703-E0A79BC45BB0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DC58A-FACF-4963-A0F3-7A299053DF80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5755252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D78CB-1A1F-49D8-B860-916796FDEE18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7103F-4F34-40AE-97E7-833BE64B1D4A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4088360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1C13E-3867-482A-9C6C-9261D77E1942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C4AB1-B480-4EB1-810E-DE76A5E528FA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25229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DE373-9DC5-4740-9E09-CD65366B042C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7CE76-F729-4A46-898E-86041901C0BD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0672728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8E74D-A91E-4D53-901F-54E711487E39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6C23E-7B51-4A22-A497-D11FE62D7F07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0195438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99CB6-E24E-4464-903A-933FAC5E3851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BA29A-3E28-42A2-8DF0-797CA774DEAD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365735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A757A-BEC5-4669-87DE-B47DA531268F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03F9A-7B3C-474C-BC0C-516732D77176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875783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B7CA2-2C6D-4790-822A-23A38DA7EC01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3CB7C-5C84-408A-B4A7-C13EBE20EBEF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20626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83360-6BCD-4A41-AF9E-F14AC845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9992EC-ED67-4BF4-AA1B-C8146DA97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C48A293-6389-44B9-ABD4-4F25CF63F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B48A3E-F1C4-48EB-9FD8-A5CBD95987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9387B59-0B35-4C7B-BF28-B7E42E4BE3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6100FAB-A57B-4FA8-8376-381C7C06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A4D1561-311F-468C-BD0F-D969AC9E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9398751E-9C9B-4FB3-9CC7-D0D588B9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4947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C934-3A1D-440C-99A3-4C385C3FB11C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2B37C-1777-43C0-96A8-81CAEDB02153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426093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36C119-3690-4035-B509-CFEF6C0A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38E7727A-8131-4A84-9466-E110008D4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EE97FEC-49B5-4D7B-B822-7A06EA7FF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713BC58-C639-4FE5-91C3-2380A2F7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452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CCDD7DC-5718-4F26-97A7-E1972FE28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71787E2-A457-4E02-8AF5-43C6AEFCC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CA4137-84C5-4B68-AE70-A9151867E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326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35222-691C-4F74-872F-B1B8B253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3D606E9-F6D1-466E-BCC1-7EB31F74B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6F3B13-1BBF-4BFB-AFC2-ED4365D9B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80398C6-3C92-43F0-BB70-FDDE07D6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2DCE873-29E3-4E84-8509-8CDB3B571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AC3A87B-E5B9-4C4F-818D-1FD594E21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535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4BCC7-FD32-4A18-94F4-F49029187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5FA55-A7B1-4F4A-B93F-BA8E56971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B30A9-C223-477F-B50B-FD7D6ED58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6052B-8392-4ED5-95F4-1993994B4A6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CB821-DB78-41B4-A8F9-3A6DC72A8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6BAFB-8D66-42C0-AB48-1291B8875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BFAC5-BCED-4355-B535-6C1B2B47C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0176B4A-C808-42B1-B496-8C165030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825969-F676-45E2-8D5E-364FCD9A5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7AB44F-306D-47BE-9259-0BC360724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28613-0B3F-488D-A05D-A433FA8FBA07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AB7FFC2-3809-4B51-92E9-21B8757DC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EA0DDC8-6402-4AEB-843D-A6A3A0289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DAFE0-2331-4F7C-B5B3-FBF47D99C1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901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A94CA-FC1E-4C3B-A3C5-976FFF1E57EC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A1499-BFF6-4C53-9BBD-FC0038D22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2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7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851" y="558698"/>
            <a:ext cx="10479314" cy="4154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850" y="1600201"/>
            <a:ext cx="11232899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1"/>
          <p:cNvSpPr txBox="1">
            <a:spLocks/>
          </p:cNvSpPr>
          <p:nvPr userDrawn="1"/>
        </p:nvSpPr>
        <p:spPr bwMode="auto">
          <a:xfrm>
            <a:off x="11941769" y="6627108"/>
            <a:ext cx="1570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69243F-E77E-4274-B6EF-9DD7128B38F3}" type="slidenum">
              <a:rPr lang="en-US" sz="1000" smtClean="0">
                <a:solidFill>
                  <a:schemeClr val="tx1"/>
                </a:solidFill>
                <a:ea typeface="ＭＳ Ｐゴシック"/>
              </a:rPr>
              <a:pPr/>
              <a:t>‹#›</a:t>
            </a:fld>
            <a:endParaRPr lang="en-US" sz="1000" dirty="0">
              <a:solidFill>
                <a:schemeClr val="tx1"/>
              </a:solidFill>
              <a:ea typeface="ＭＳ Ｐゴシック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43099242-6013-40BF-B64B-EF08DECCD3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1133475"/>
            <a:ext cx="12196135" cy="7778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135058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ts val="36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rgbClr val="FFFF00"/>
        </a:buClr>
        <a:buSzPct val="100000"/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27013" indent="-227013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61963" indent="-23495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7388" indent="-225425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7013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8">
          <p15:clr>
            <a:srgbClr val="F26B43"/>
          </p15:clr>
        </p15:guide>
        <p15:guide id="2" pos="300">
          <p15:clr>
            <a:srgbClr val="F26B43"/>
          </p15:clr>
        </p15:guide>
        <p15:guide id="3" pos="7380">
          <p15:clr>
            <a:srgbClr val="F26B43"/>
          </p15:clr>
        </p15:guide>
        <p15:guide id="4" orient="horz" pos="419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6200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CA302-486A-4D9C-A8BD-A7ED6CA9D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k-S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DC84B-0196-4B10-B798-5A303B783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k-S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9F64D-FDF0-4DA1-BBBE-2A62EB4EA7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/>
          <a:srcRect l="88375" t="72778"/>
          <a:stretch/>
        </p:blipFill>
        <p:spPr>
          <a:xfrm>
            <a:off x="9448800" y="3244645"/>
            <a:ext cx="2743200" cy="36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1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D7F7ADD3-9811-8B40-BD04-9703D3B4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253C1C31-1BC5-4C45-9881-6FBB2851B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B6FA5E5-FD6B-DD40-A8E5-C882C372E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20755-9FE5-1748-8C44-EE0134CF6A46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3E4456-2D08-8141-B594-F8817F80A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438FECE-0471-7146-9902-2BE28804B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93FD-E17B-CF40-9294-768988DC92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431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/>
              <a:t>Click to edit Master title style</a:t>
            </a:r>
          </a:p>
        </p:txBody>
      </p:sp>
      <p:sp>
        <p:nvSpPr>
          <p:cNvPr id="1024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/>
              <a:t>Click to edit Master text styles</a:t>
            </a:r>
          </a:p>
          <a:p>
            <a:pPr lvl="1"/>
            <a:r>
              <a:rPr lang="en-US" altLang="sk-SK"/>
              <a:t>Second level</a:t>
            </a:r>
          </a:p>
          <a:p>
            <a:pPr lvl="2"/>
            <a:r>
              <a:rPr lang="en-US" altLang="sk-SK"/>
              <a:t>Third level</a:t>
            </a:r>
          </a:p>
          <a:p>
            <a:pPr lvl="3"/>
            <a:r>
              <a:rPr lang="en-US" altLang="sk-SK"/>
              <a:t>Fourth level</a:t>
            </a:r>
          </a:p>
          <a:p>
            <a:pPr lvl="4"/>
            <a:r>
              <a:rPr lang="en-US" altLang="sk-SK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EE0858-EEDD-4B42-BB01-04E4B72177D9}" type="datetimeFigureOut">
              <a:rPr lang="en-US"/>
              <a:pPr>
                <a:defRPr/>
              </a:pPr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14A5BA9-96EF-418E-8EEE-9E8F90C481BF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92395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C965C-3002-482C-80EF-48DAC5612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18" y="102147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SRDCOVÉ ZLYHÁVANIE PRE ARYTMOLÓGOV V KOCKE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zamerané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liečbu</a:t>
            </a:r>
            <a:r>
              <a:rPr lang="en-US" dirty="0"/>
              <a:t>) 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B33596F-0B05-44C6-ADEE-2C17D856B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107" y="285222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</a:t>
            </a:r>
          </a:p>
          <a:p>
            <a:pPr marL="0" indent="0">
              <a:buNone/>
            </a:pPr>
            <a:r>
              <a:rPr lang="en-US" dirty="0"/>
              <a:t>Eva Goncalvesová, </a:t>
            </a:r>
            <a:r>
              <a:rPr lang="en-US" dirty="0" err="1"/>
              <a:t>Kardiologická</a:t>
            </a:r>
            <a:r>
              <a:rPr lang="en-US" dirty="0"/>
              <a:t> </a:t>
            </a:r>
            <a:r>
              <a:rPr lang="en-US" dirty="0" err="1"/>
              <a:t>klinika</a:t>
            </a:r>
            <a:r>
              <a:rPr lang="en-US" dirty="0"/>
              <a:t> LFUK a NÚSCH </a:t>
            </a:r>
            <a:r>
              <a:rPr lang="en-US" dirty="0" err="1"/>
              <a:t>a.s.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2284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Comprehensive Disease-Modifying Treatment Improves Outcomes Compared With Conventional Therapy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8188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17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B9CB22A-EEC5-47F8-A8F7-59F64D544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58" y="89080"/>
            <a:ext cx="10515600" cy="1325563"/>
          </a:xfrm>
        </p:spPr>
        <p:txBody>
          <a:bodyPr/>
          <a:lstStyle/>
          <a:p>
            <a:r>
              <a:rPr lang="en-US" dirty="0" err="1"/>
              <a:t>Farmakoterapia</a:t>
            </a:r>
            <a:r>
              <a:rPr lang="en-US" dirty="0"/>
              <a:t> a  NSS  </a:t>
            </a:r>
            <a:r>
              <a:rPr lang="en-US" dirty="0" err="1"/>
              <a:t>pri</a:t>
            </a:r>
            <a:r>
              <a:rPr lang="en-US" dirty="0"/>
              <a:t>  </a:t>
            </a:r>
            <a:r>
              <a:rPr lang="en-US" dirty="0" err="1"/>
              <a:t>HFrEF</a:t>
            </a:r>
            <a:endParaRPr lang="sk-SK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A7DBCE9B-114F-4119-AE89-0D50F8A77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958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                                                         RRR  (%)</a:t>
            </a:r>
          </a:p>
          <a:p>
            <a:endParaRPr lang="en-US" dirty="0"/>
          </a:p>
          <a:p>
            <a:r>
              <a:rPr lang="en-US" dirty="0" err="1"/>
              <a:t>Betablokátory</a:t>
            </a:r>
            <a:r>
              <a:rPr lang="en-US" dirty="0"/>
              <a:t>                                  31</a:t>
            </a:r>
          </a:p>
          <a:p>
            <a:endParaRPr lang="en-US" dirty="0"/>
          </a:p>
          <a:p>
            <a:r>
              <a:rPr lang="en-US" dirty="0"/>
              <a:t>MRI                                                    30</a:t>
            </a:r>
          </a:p>
          <a:p>
            <a:endParaRPr lang="en-US" dirty="0"/>
          </a:p>
          <a:p>
            <a:r>
              <a:rPr lang="en-US" dirty="0"/>
              <a:t>Sacubitril Valsartan                         20                                                   </a:t>
            </a:r>
          </a:p>
          <a:p>
            <a:endParaRPr lang="en-US" dirty="0"/>
          </a:p>
          <a:p>
            <a:r>
              <a:rPr lang="en-US" dirty="0"/>
              <a:t>SGLT2                                                 ?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730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2653D-08FC-453C-9E9F-5960CECF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A8F3695-7F7B-4239-8E3A-734E6F5A2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3B26B1A-577A-4B68-BF6B-2F72C266F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27600" r="28053" b="18317"/>
          <a:stretch/>
        </p:blipFill>
        <p:spPr>
          <a:xfrm>
            <a:off x="518055" y="365125"/>
            <a:ext cx="11155890" cy="594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38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F2EDF2-EC20-471D-A09C-862BE22E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009DCAD-2A02-4826-8312-F153BE1FE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515" y="-79235"/>
            <a:ext cx="8489224" cy="2214282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D410259-F64A-4990-AA0D-EF09585D0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825" y="1321904"/>
            <a:ext cx="3718516" cy="402376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DCB6CC1E-8C89-4B0D-B549-D1D4A851F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46" y="2579407"/>
            <a:ext cx="11006029" cy="371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38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8D410259-F64A-4990-AA0D-EF09585D0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84" y="0"/>
            <a:ext cx="3718516" cy="40237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E89C5931-EDF0-47CD-B373-C8046D9A8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16" y="402376"/>
            <a:ext cx="8685586" cy="6351661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406F94D4-6C79-4020-8DE1-DB9E3014873F}"/>
              </a:ext>
            </a:extLst>
          </p:cNvPr>
          <p:cNvSpPr txBox="1"/>
          <p:nvPr/>
        </p:nvSpPr>
        <p:spPr>
          <a:xfrm>
            <a:off x="2004646" y="148379"/>
            <a:ext cx="451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Incidencia</a:t>
            </a:r>
            <a:r>
              <a:rPr lang="en-US" dirty="0"/>
              <a:t> </a:t>
            </a:r>
            <a:r>
              <a:rPr lang="en-US" dirty="0" err="1"/>
              <a:t>atriálnych</a:t>
            </a:r>
            <a:r>
              <a:rPr lang="en-US" dirty="0"/>
              <a:t> </a:t>
            </a:r>
            <a:r>
              <a:rPr lang="en-US" dirty="0" err="1"/>
              <a:t>arytmií</a:t>
            </a:r>
            <a:r>
              <a:rPr lang="en-US" dirty="0"/>
              <a:t> SGLT2 vs </a:t>
            </a:r>
            <a:r>
              <a:rPr lang="en-US" dirty="0" err="1"/>
              <a:t>kontrola</a:t>
            </a:r>
            <a:endParaRPr lang="sk-SK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0DF4274D-4E61-4149-B90D-D22624D3ECAB}"/>
              </a:ext>
            </a:extLst>
          </p:cNvPr>
          <p:cNvSpPr/>
          <p:nvPr/>
        </p:nvSpPr>
        <p:spPr>
          <a:xfrm>
            <a:off x="7781193" y="5832914"/>
            <a:ext cx="501162" cy="430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0587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9CFA2E83-D63E-49A1-A5E8-CF584D217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77" t="18140" r="9827" b="24496"/>
          <a:stretch/>
        </p:blipFill>
        <p:spPr>
          <a:xfrm>
            <a:off x="1977656" y="159487"/>
            <a:ext cx="8357191" cy="6509813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010811A3-2C04-4D0B-95E2-06ED8AB46DD3}"/>
              </a:ext>
            </a:extLst>
          </p:cNvPr>
          <p:cNvCxnSpPr/>
          <p:nvPr/>
        </p:nvCxnSpPr>
        <p:spPr>
          <a:xfrm>
            <a:off x="2169042" y="2987749"/>
            <a:ext cx="359380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9D493BEF-9AE7-49E8-A175-5C789C13DD7E}"/>
              </a:ext>
            </a:extLst>
          </p:cNvPr>
          <p:cNvCxnSpPr/>
          <p:nvPr/>
        </p:nvCxnSpPr>
        <p:spPr>
          <a:xfrm>
            <a:off x="2289544" y="5840818"/>
            <a:ext cx="3593805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45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D8DB3-22CF-48F8-A979-0B5442C8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172" y="7363"/>
            <a:ext cx="10515600" cy="1325563"/>
          </a:xfrm>
        </p:spPr>
        <p:txBody>
          <a:bodyPr/>
          <a:lstStyle/>
          <a:p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iniciovať</a:t>
            </a:r>
            <a:r>
              <a:rPr lang="en-US" dirty="0"/>
              <a:t> </a:t>
            </a:r>
            <a:r>
              <a:rPr lang="en-US" dirty="0" err="1"/>
              <a:t>veľkú</a:t>
            </a:r>
            <a:r>
              <a:rPr lang="en-US" dirty="0"/>
              <a:t> </a:t>
            </a:r>
            <a:r>
              <a:rPr lang="en-US" dirty="0" err="1"/>
              <a:t>štvorku</a:t>
            </a:r>
            <a:r>
              <a:rPr lang="en-US" dirty="0"/>
              <a:t>? 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20E481D-FCFD-4A28-AC06-8715B66E7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32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Systém</a:t>
            </a:r>
            <a:r>
              <a:rPr lang="en-US" dirty="0"/>
              <a:t>   -    </a:t>
            </a:r>
            <a:r>
              <a:rPr lang="en-US" dirty="0" err="1"/>
              <a:t>Išlo</a:t>
            </a:r>
            <a:r>
              <a:rPr lang="en-US" dirty="0"/>
              <a:t> </a:t>
            </a:r>
            <a:r>
              <a:rPr lang="en-US" dirty="0" err="1"/>
              <a:t>vajce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vandrovku</a:t>
            </a:r>
            <a:r>
              <a:rPr lang="en-US" dirty="0"/>
              <a:t>        vs            </a:t>
            </a:r>
            <a:r>
              <a:rPr lang="en-US" dirty="0" err="1"/>
              <a:t>Štyria</a:t>
            </a:r>
            <a:r>
              <a:rPr lang="en-US" dirty="0"/>
              <a:t> </a:t>
            </a:r>
            <a:r>
              <a:rPr lang="en-US" dirty="0" err="1"/>
              <a:t>tankisti</a:t>
            </a:r>
            <a:r>
              <a:rPr lang="en-US" dirty="0"/>
              <a:t> a pes</a:t>
            </a:r>
            <a:endParaRPr lang="sk-SK" dirty="0"/>
          </a:p>
        </p:txBody>
      </p:sp>
      <p:pic>
        <p:nvPicPr>
          <p:cNvPr id="1026" name="Picture 2" descr="Ako išlo vajce na vandrovku :: Najprvdeti">
            <a:extLst>
              <a:ext uri="{FF2B5EF4-FFF2-40B4-BE49-F238E27FC236}">
                <a16:creationId xmlns:a16="http://schemas.microsoft.com/office/drawing/2014/main" id="{3B08E3F1-801D-4422-B883-6209376B4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742" y="2745652"/>
            <a:ext cx="4076520" cy="30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dia">
            <a:extLst>
              <a:ext uri="{FF2B5EF4-FFF2-40B4-BE49-F238E27FC236}">
                <a16:creationId xmlns:a16="http://schemas.microsoft.com/office/drawing/2014/main" id="{F5BC1610-31E9-460A-8AEE-51FBA5510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2" t="19555" r="23333" b="12297"/>
          <a:stretch/>
        </p:blipFill>
        <p:spPr bwMode="auto">
          <a:xfrm>
            <a:off x="7743371" y="2266681"/>
            <a:ext cx="3254102" cy="381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430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>
          <a:blip r:embed="rId3"/>
          <a:stretch/>
        </p:blipFill>
        <p:spPr>
          <a:xfrm>
            <a:off x="2158320" y="1388880"/>
            <a:ext cx="7896938" cy="4188961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1601161" y="6363658"/>
            <a:ext cx="8972571" cy="433068"/>
          </a:xfrm>
          <a:prstGeom prst="rect">
            <a:avLst/>
          </a:prstGeom>
          <a:noFill/>
          <a:ln>
            <a:noFill/>
          </a:ln>
        </p:spPr>
        <p:txBody>
          <a:bodyPr wrap="square" lIns="36000" tIns="46800" rIns="36000" bIns="46800" anchor="b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McMurray</a:t>
            </a:r>
            <a:r>
              <a:rPr kumimoji="0" lang="sk-SK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JJV, et </a:t>
            </a:r>
            <a:r>
              <a:rPr kumimoji="0" lang="sk-SK" sz="11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</a:t>
            </a:r>
            <a:r>
              <a:rPr kumimoji="0" lang="en-US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How Should We Sequence the Treatments for Heart Failure and a Reduced Ejection Fraction</a:t>
            </a:r>
            <a:r>
              <a:rPr kumimoji="0" lang="sk-SK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r>
              <a:rPr kumimoji="0" lang="en-US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Circulation</a:t>
            </a:r>
            <a:r>
              <a:rPr kumimoji="0" lang="sk-SK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2021</a:t>
            </a:r>
            <a:r>
              <a:rPr kumimoji="0" lang="en-US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;143: 875-877, DOI: (10.1161/CIRCULATIONAHA.120.052926)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D641D-F602-4360-9348-3C611C6850F7}"/>
              </a:ext>
            </a:extLst>
          </p:cNvPr>
          <p:cNvSpPr txBox="1"/>
          <p:nvPr/>
        </p:nvSpPr>
        <p:spPr>
          <a:xfrm>
            <a:off x="2456859" y="234225"/>
            <a:ext cx="65346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7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BISansOptiCond"/>
                <a:ea typeface="+mn-ea"/>
                <a:cs typeface="+mn-cs"/>
              </a:rPr>
              <a:t>Návrh algoritmu sekvencie základnej liečby SZ</a:t>
            </a:r>
          </a:p>
        </p:txBody>
      </p:sp>
    </p:spTree>
    <p:extLst>
      <p:ext uri="{BB962C8B-B14F-4D97-AF65-F5344CB8AC3E}">
        <p14:creationId xmlns:p14="http://schemas.microsoft.com/office/powerpoint/2010/main" val="1978468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DA9D1F1-5D58-664E-A6F4-0881EA3D9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4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Iniciácia, individualizácia, </a:t>
            </a:r>
            <a:r>
              <a:rPr lang="sk-SK" dirty="0" err="1"/>
              <a:t>optimizácia</a:t>
            </a:r>
            <a:r>
              <a:rPr lang="sk-SK" dirty="0"/>
              <a:t>  a </a:t>
            </a:r>
            <a:r>
              <a:rPr lang="en-US" dirty="0" err="1"/>
              <a:t>sledovanie</a:t>
            </a:r>
            <a:r>
              <a:rPr lang="sk-SK" dirty="0"/>
              <a:t> 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971480"/>
            <a:ext cx="5181600" cy="4351338"/>
          </a:xfrm>
        </p:spPr>
        <p:txBody>
          <a:bodyPr/>
          <a:lstStyle/>
          <a:p>
            <a:r>
              <a:rPr lang="sk-SK" dirty="0"/>
              <a:t>Klinické aspekty z hľadiska SZ</a:t>
            </a:r>
          </a:p>
          <a:p>
            <a:pPr marL="0" indent="0">
              <a:buNone/>
            </a:pPr>
            <a:r>
              <a:rPr lang="sk-SK" dirty="0"/>
              <a:t>Hypotenzia</a:t>
            </a:r>
          </a:p>
          <a:p>
            <a:pPr marL="0" indent="0">
              <a:buNone/>
            </a:pPr>
            <a:r>
              <a:rPr lang="sk-SK" dirty="0" err="1"/>
              <a:t>Renálna</a:t>
            </a:r>
            <a:r>
              <a:rPr lang="sk-SK" dirty="0"/>
              <a:t> insuficiencia</a:t>
            </a:r>
          </a:p>
          <a:p>
            <a:pPr marL="0" indent="0">
              <a:buNone/>
            </a:pPr>
            <a:r>
              <a:rPr lang="sk-SK" dirty="0"/>
              <a:t>Bradykardia</a:t>
            </a:r>
          </a:p>
          <a:p>
            <a:pPr marL="0" indent="0">
              <a:buNone/>
            </a:pPr>
            <a:r>
              <a:rPr lang="sk-SK" dirty="0" err="1"/>
              <a:t>Hyperkaliémia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 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278786" y="1915382"/>
            <a:ext cx="5181600" cy="4351338"/>
          </a:xfrm>
        </p:spPr>
        <p:txBody>
          <a:bodyPr/>
          <a:lstStyle/>
          <a:p>
            <a:r>
              <a:rPr lang="sk-SK" dirty="0"/>
              <a:t>Praktické aspekty</a:t>
            </a:r>
          </a:p>
          <a:p>
            <a:pPr>
              <a:buFontTx/>
              <a:buChar char="-"/>
            </a:pPr>
            <a:r>
              <a:rPr lang="sk-SK" dirty="0"/>
              <a:t>Dávkovanie</a:t>
            </a:r>
          </a:p>
          <a:p>
            <a:pPr>
              <a:buFontTx/>
              <a:buChar char="-"/>
            </a:pPr>
            <a:r>
              <a:rPr lang="sk-SK" dirty="0"/>
              <a:t>Potreba titrácie</a:t>
            </a:r>
          </a:p>
          <a:p>
            <a:pPr>
              <a:buFontTx/>
              <a:buChar char="-"/>
            </a:pPr>
            <a:r>
              <a:rPr lang="sk-SK" dirty="0"/>
              <a:t>Potreba kontroly nežiaducich účinkov</a:t>
            </a:r>
          </a:p>
          <a:p>
            <a:pPr>
              <a:buFontTx/>
              <a:buChar char="-"/>
            </a:pPr>
            <a:r>
              <a:rPr lang="sk-SK" dirty="0" err="1"/>
              <a:t>Prekripčné</a:t>
            </a:r>
            <a:r>
              <a:rPr lang="sk-SK" dirty="0"/>
              <a:t> limity</a:t>
            </a:r>
            <a:r>
              <a:rPr lang="en-US" dirty="0"/>
              <a:t> a </a:t>
            </a:r>
            <a:r>
              <a:rPr lang="en-US" dirty="0" err="1"/>
              <a:t>regulačné</a:t>
            </a:r>
            <a:r>
              <a:rPr lang="en-US" dirty="0"/>
              <a:t> </a:t>
            </a:r>
            <a:r>
              <a:rPr lang="en-US" dirty="0" err="1"/>
              <a:t>obmedzenia</a:t>
            </a:r>
            <a:endParaRPr lang="sk-SK" dirty="0"/>
          </a:p>
          <a:p>
            <a:pPr>
              <a:buFontTx/>
              <a:buChar char="-"/>
            </a:pPr>
            <a:r>
              <a:rPr lang="sk-SK" dirty="0"/>
              <a:t>Cena</a:t>
            </a:r>
          </a:p>
          <a:p>
            <a:pPr>
              <a:buFontTx/>
              <a:buChar char="-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2894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sk-SK" sz="3200" i="1" dirty="0" err="1"/>
              <a:t>Deklar</a:t>
            </a:r>
            <a:r>
              <a:rPr lang="cs-CZ" altLang="sk-SK" sz="3200" i="1" dirty="0"/>
              <a:t>á</a:t>
            </a:r>
            <a:r>
              <a:rPr lang="en-GB" altLang="sk-SK" sz="3200" i="1" dirty="0" err="1"/>
              <a:t>cia</a:t>
            </a:r>
            <a:r>
              <a:rPr lang="en-GB" altLang="sk-SK" sz="3200" i="1" dirty="0"/>
              <a:t> </a:t>
            </a:r>
            <a:r>
              <a:rPr lang="en-GB" altLang="sk-SK" sz="3200" i="1" dirty="0" err="1"/>
              <a:t>konfliktu</a:t>
            </a:r>
            <a:r>
              <a:rPr lang="en-GB" altLang="sk-SK" sz="3200" i="1" dirty="0"/>
              <a:t> </a:t>
            </a:r>
            <a:r>
              <a:rPr lang="cs-CZ" altLang="sk-SK" sz="3200" i="1"/>
              <a:t>zá</a:t>
            </a:r>
            <a:r>
              <a:rPr lang="en-GB" altLang="sk-SK" sz="3200" i="1"/>
              <a:t>ujmov</a:t>
            </a:r>
            <a:endParaRPr lang="sk-SK" altLang="sk-SK" sz="3200" i="1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021996"/>
              </p:ext>
            </p:extLst>
          </p:nvPr>
        </p:nvGraphicFramePr>
        <p:xfrm>
          <a:off x="1992313" y="1572322"/>
          <a:ext cx="8229600" cy="5346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4713">
                <a:tc>
                  <a:txBody>
                    <a:bodyPr/>
                    <a:lstStyle/>
                    <a:p>
                      <a:r>
                        <a:rPr lang="sk-SK" sz="1900" dirty="0"/>
                        <a:t>Forma finančného prepojenia</a:t>
                      </a:r>
                      <a:endParaRPr lang="en-US" sz="1900" dirty="0"/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sk-SK" sz="1900" dirty="0"/>
                        <a:t>Spoločnosť</a:t>
                      </a:r>
                      <a:endParaRPr lang="en-US" sz="1900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796">
                <a:tc>
                  <a:txBody>
                    <a:bodyPr/>
                    <a:lstStyle/>
                    <a:p>
                      <a:r>
                        <a:rPr lang="sk-SK" sz="1900" kern="120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Investigátor</a:t>
                      </a:r>
                      <a:r>
                        <a:rPr lang="sk-SK" sz="19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 klinických štúdiách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Novartis, Amgen, Bayer, Actelion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796">
                <a:tc>
                  <a:txBody>
                    <a:bodyPr/>
                    <a:lstStyle/>
                    <a:p>
                      <a:r>
                        <a:rPr lang="sk-SK" sz="1900" noProof="0" dirty="0"/>
                        <a:t>Zamestnanec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NÚSCH </a:t>
                      </a:r>
                      <a:r>
                        <a:rPr lang="en-US" sz="1900" dirty="0" err="1"/>
                        <a:t>a.s.</a:t>
                      </a:r>
                      <a:r>
                        <a:rPr lang="en-US" sz="1900" dirty="0"/>
                        <a:t> ;  LFUK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77">
                <a:tc>
                  <a:txBody>
                    <a:bodyPr/>
                    <a:lstStyle/>
                    <a:p>
                      <a:r>
                        <a:rPr lang="sk-SK" sz="1900" noProof="0" dirty="0"/>
                        <a:t>Konzultant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Behringer-Ingelheim, Actelion, Novartis, Astra-Zeneca, Medtronic, Astellas, Bayer, AOP, </a:t>
                      </a:r>
                      <a:r>
                        <a:rPr lang="en-US" sz="1900" dirty="0" err="1"/>
                        <a:t>Johnson&amp;Johnson</a:t>
                      </a:r>
                      <a:r>
                        <a:rPr lang="en-US" sz="1900" dirty="0"/>
                        <a:t>, </a:t>
                      </a:r>
                      <a:r>
                        <a:rPr lang="en-US" sz="1900" dirty="0" err="1"/>
                        <a:t>Servier</a:t>
                      </a:r>
                      <a:endParaRPr lang="en-US" sz="1900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796">
                <a:tc>
                  <a:txBody>
                    <a:bodyPr/>
                    <a:lstStyle/>
                    <a:p>
                      <a:r>
                        <a:rPr lang="sk-SK" sz="1900" noProof="0" dirty="0"/>
                        <a:t>Akcionár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0</a:t>
                      </a:r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9357">
                <a:tc>
                  <a:txBody>
                    <a:bodyPr/>
                    <a:lstStyle/>
                    <a:p>
                      <a:r>
                        <a:rPr lang="sk-SK" sz="1900" noProof="0" dirty="0"/>
                        <a:t>Prednášajúci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Behringer-Ingelheim, Actelion, Novartis, Astra-Zeneca, Medtronic, </a:t>
                      </a:r>
                      <a:r>
                        <a:rPr lang="en-US" sz="1900" dirty="0" err="1"/>
                        <a:t>Servier</a:t>
                      </a:r>
                      <a:r>
                        <a:rPr lang="en-US" sz="1900" dirty="0"/>
                        <a:t>, AOP, </a:t>
                      </a:r>
                      <a:r>
                        <a:rPr lang="en-US" sz="1900" dirty="0" err="1"/>
                        <a:t>Johnson&amp;Johnson</a:t>
                      </a:r>
                      <a:endParaRPr lang="en-US" sz="1900" dirty="0"/>
                    </a:p>
                    <a:p>
                      <a:endParaRPr lang="en-US" sz="1900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4877">
                <a:tc>
                  <a:txBody>
                    <a:bodyPr/>
                    <a:lstStyle/>
                    <a:p>
                      <a:r>
                        <a:rPr lang="sk-SK" sz="1900" noProof="0" dirty="0"/>
                        <a:t>Člen odborného </a:t>
                      </a:r>
                      <a:r>
                        <a:rPr lang="sk-SK" sz="19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poradného zboru</a:t>
                      </a: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Behringer-Ingelheim,  Novartis, Astra-Zeneca, Bayer,</a:t>
                      </a:r>
                    </a:p>
                    <a:p>
                      <a:endParaRPr lang="en-US" sz="1900" dirty="0"/>
                    </a:p>
                  </a:txBody>
                  <a:tcPr marT="45719" marB="4571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507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Chart 68">
            <a:extLst>
              <a:ext uri="{FF2B5EF4-FFF2-40B4-BE49-F238E27FC236}">
                <a16:creationId xmlns:a16="http://schemas.microsoft.com/office/drawing/2014/main" id="{74F02554-C9D6-4710-B0A4-5556466E506C}"/>
              </a:ext>
            </a:extLst>
          </p:cNvPr>
          <p:cNvGraphicFramePr/>
          <p:nvPr/>
        </p:nvGraphicFramePr>
        <p:xfrm>
          <a:off x="819812" y="1500899"/>
          <a:ext cx="10335496" cy="413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7" name="Text Box 8">
            <a:extLst>
              <a:ext uri="{FF2B5EF4-FFF2-40B4-BE49-F238E27FC236}">
                <a16:creationId xmlns:a16="http://schemas.microsoft.com/office/drawing/2014/main" id="{620684A6-FE83-4502-B25E-208C2BD79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605" y="5425083"/>
            <a:ext cx="1380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k-SK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Štandardná liečba </a:t>
            </a:r>
            <a:b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</a:b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Enalapril</a:t>
            </a:r>
            <a:endParaRPr kumimoji="0" lang="en-GB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  <a:sym typeface="Symbol" pitchFamily="18" charset="2"/>
            </a:endParaRPr>
          </a:p>
        </p:txBody>
      </p:sp>
      <p:sp>
        <p:nvSpPr>
          <p:cNvPr id="78" name="Text Box 8">
            <a:extLst>
              <a:ext uri="{FF2B5EF4-FFF2-40B4-BE49-F238E27FC236}">
                <a16:creationId xmlns:a16="http://schemas.microsoft.com/office/drawing/2014/main" id="{B7FA9C5F-B38C-4C38-9745-F35CED5C6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540" y="5457273"/>
            <a:ext cx="10221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  <a:sym typeface="Symbol" pitchFamily="18" charset="2"/>
              </a:rPr>
              <a:t>ARNi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5D5A3D5-631B-474A-AF7F-A28F49F6F4F8}"/>
              </a:ext>
            </a:extLst>
          </p:cNvPr>
          <p:cNvSpPr txBox="1"/>
          <p:nvPr/>
        </p:nvSpPr>
        <p:spPr>
          <a:xfrm>
            <a:off x="1168769" y="5825193"/>
            <a:ext cx="1990016" cy="954095"/>
          </a:xfrm>
          <a:prstGeom prst="rect">
            <a:avLst/>
          </a:prstGeom>
        </p:spPr>
        <p:txBody>
          <a:bodyPr vert="horz" wrap="square" lIns="91428" tIns="45714" rIns="91428" bIns="45714" rtlCol="0">
            <a:noAutofit/>
          </a:bodyPr>
          <a:lstStyle/>
          <a:p>
            <a:pPr marL="0" marR="0" lvl="0" indent="0" algn="ctr" defTabSz="609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HR=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0.80 (95% CI 0.73–0.87)</a:t>
            </a:r>
            <a:endParaRPr kumimoji="0" lang="en-GB" sz="105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E63FBB-E142-411B-9A8C-70B4299F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51" y="198599"/>
            <a:ext cx="10479314" cy="775597"/>
          </a:xfrm>
        </p:spPr>
        <p:txBody>
          <a:bodyPr/>
          <a:lstStyle/>
          <a:p>
            <a:r>
              <a:rPr lang="sk-SK" sz="2800" dirty="0"/>
              <a:t>Súčasné štúdie SZ</a:t>
            </a:r>
            <a:br>
              <a:rPr lang="en-GB" sz="2800" dirty="0"/>
            </a:br>
            <a:r>
              <a:rPr lang="sk-SK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bsolútn</a:t>
            </a:r>
            <a:r>
              <a:rPr lang="sk-SK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redukcia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rizika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sk-SK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 primárnom ukazovateli</a:t>
            </a:r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 Box 8">
            <a:extLst>
              <a:ext uri="{FF2B5EF4-FFF2-40B4-BE49-F238E27FC236}">
                <a16:creationId xmlns:a16="http://schemas.microsoft.com/office/drawing/2014/main" id="{35A444C0-E811-4C04-89CB-A6FD56674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615" y="5457273"/>
            <a:ext cx="10942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  <a:sym typeface="Symbol" pitchFamily="18" charset="2"/>
              </a:rPr>
              <a:t>Dapagliflozin</a:t>
            </a:r>
          </a:p>
        </p:txBody>
      </p:sp>
      <p:sp>
        <p:nvSpPr>
          <p:cNvPr id="39" name="Text Box 8">
            <a:extLst>
              <a:ext uri="{FF2B5EF4-FFF2-40B4-BE49-F238E27FC236}">
                <a16:creationId xmlns:a16="http://schemas.microsoft.com/office/drawing/2014/main" id="{2BF5D5FC-5D86-4300-99A9-4AFC0E90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325" y="5442555"/>
            <a:ext cx="96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Štandardná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 liečba </a:t>
            </a:r>
            <a:endParaRPr kumimoji="0" lang="en-GB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  <a:sym typeface="Symbol" pitchFamily="18" charset="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646909-59CD-443D-8CA8-3AD1DB80E078}"/>
              </a:ext>
            </a:extLst>
          </p:cNvPr>
          <p:cNvSpPr txBox="1"/>
          <p:nvPr/>
        </p:nvSpPr>
        <p:spPr>
          <a:xfrm>
            <a:off x="3137396" y="5828497"/>
            <a:ext cx="1966842" cy="253904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/>
          <a:p>
            <a:pPr marL="0" marR="0" lvl="0" indent="0" algn="ctr" defTabSz="609524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HR=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0.74 (95% CI 0.65–0.85)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94444BB-DC8C-451E-BBF6-4EC11A1E85F1}"/>
              </a:ext>
            </a:extLst>
          </p:cNvPr>
          <p:cNvSpPr txBox="1"/>
          <p:nvPr/>
        </p:nvSpPr>
        <p:spPr>
          <a:xfrm>
            <a:off x="5123891" y="5830568"/>
            <a:ext cx="1988475" cy="253904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/>
          <a:p>
            <a:pPr marL="0" marR="0" lvl="0" indent="0" algn="ctr" defTabSz="609524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HR=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0.75 (95% CI 0.65–0.86)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7306C1-8D49-4D12-9693-C521C613AE33}"/>
              </a:ext>
            </a:extLst>
          </p:cNvPr>
          <p:cNvCxnSpPr>
            <a:cxnSpLocks/>
          </p:cNvCxnSpPr>
          <p:nvPr/>
        </p:nvCxnSpPr>
        <p:spPr>
          <a:xfrm>
            <a:off x="3136487" y="1845224"/>
            <a:ext cx="0" cy="36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F2C288B-076F-48D4-8C19-C4871FFD12F2}"/>
              </a:ext>
            </a:extLst>
          </p:cNvPr>
          <p:cNvCxnSpPr>
            <a:cxnSpLocks/>
          </p:cNvCxnSpPr>
          <p:nvPr/>
        </p:nvCxnSpPr>
        <p:spPr>
          <a:xfrm>
            <a:off x="5105797" y="1845224"/>
            <a:ext cx="0" cy="36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4374A29-E0D2-4CAE-B246-68D0724122D1}"/>
              </a:ext>
            </a:extLst>
          </p:cNvPr>
          <p:cNvCxnSpPr>
            <a:cxnSpLocks/>
          </p:cNvCxnSpPr>
          <p:nvPr/>
        </p:nvCxnSpPr>
        <p:spPr>
          <a:xfrm>
            <a:off x="7066344" y="1845224"/>
            <a:ext cx="0" cy="36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8">
            <a:extLst>
              <a:ext uri="{FF2B5EF4-FFF2-40B4-BE49-F238E27FC236}">
                <a16:creationId xmlns:a16="http://schemas.microsoft.com/office/drawing/2014/main" id="{CAAC7F94-9496-49BC-A187-110BB3599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994" y="5457273"/>
            <a:ext cx="96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k-SK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Štandardná liečba</a:t>
            </a:r>
            <a:endParaRPr kumimoji="0" lang="en-GB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  <a:sym typeface="Symbol" pitchFamily="18" charset="2"/>
            </a:endParaRPr>
          </a:p>
        </p:txBody>
      </p:sp>
      <p:sp>
        <p:nvSpPr>
          <p:cNvPr id="67" name="Text Box 8">
            <a:extLst>
              <a:ext uri="{FF2B5EF4-FFF2-40B4-BE49-F238E27FC236}">
                <a16:creationId xmlns:a16="http://schemas.microsoft.com/office/drawing/2014/main" id="{B0827101-2B7B-4F2C-9C0F-CDD6DB8A5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983" y="5457273"/>
            <a:ext cx="10221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  <a:sym typeface="Symbol" pitchFamily="18" charset="2"/>
              </a:rPr>
              <a:t>Empagliflozin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C2A2BF0-43B0-49EA-A15B-EBA8959237AF}"/>
              </a:ext>
            </a:extLst>
          </p:cNvPr>
          <p:cNvSpPr txBox="1"/>
          <p:nvPr/>
        </p:nvSpPr>
        <p:spPr>
          <a:xfrm>
            <a:off x="7064090" y="5830568"/>
            <a:ext cx="1988475" cy="253904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/>
          <a:p>
            <a:pPr marL="0" marR="0" lvl="0" indent="0" algn="ctr" defTabSz="609524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HR=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0.92 (95% CI 0.86–0.99)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107" name="Text Box 8">
            <a:extLst>
              <a:ext uri="{FF2B5EF4-FFF2-40B4-BE49-F238E27FC236}">
                <a16:creationId xmlns:a16="http://schemas.microsoft.com/office/drawing/2014/main" id="{49CCBA2A-2FFC-4FB0-9B10-B0571003E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975" y="5457273"/>
            <a:ext cx="10942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k-SK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Štandardná liečba</a:t>
            </a:r>
            <a:endParaRPr kumimoji="0" lang="en-GB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  <a:sym typeface="Symbol" pitchFamily="18" charset="2"/>
            </a:endParaRPr>
          </a:p>
        </p:txBody>
      </p:sp>
      <p:sp>
        <p:nvSpPr>
          <p:cNvPr id="109" name="Text Box 8">
            <a:extLst>
              <a:ext uri="{FF2B5EF4-FFF2-40B4-BE49-F238E27FC236}">
                <a16:creationId xmlns:a16="http://schemas.microsoft.com/office/drawing/2014/main" id="{A24C000A-0D95-4D0E-8A19-FF2F23C1B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00" y="5457273"/>
            <a:ext cx="10942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  <a:sym typeface="Symbol" pitchFamily="18" charset="2"/>
              </a:rPr>
              <a:t>Omecamtiv mecarbil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8F84457-0877-4375-A515-9A48167606E2}"/>
              </a:ext>
            </a:extLst>
          </p:cNvPr>
          <p:cNvCxnSpPr>
            <a:cxnSpLocks/>
          </p:cNvCxnSpPr>
          <p:nvPr/>
        </p:nvCxnSpPr>
        <p:spPr>
          <a:xfrm>
            <a:off x="11011791" y="1835907"/>
            <a:ext cx="0" cy="36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AB1B773-DEDE-4335-964D-63380F2CDAD1}"/>
              </a:ext>
            </a:extLst>
          </p:cNvPr>
          <p:cNvCxnSpPr>
            <a:cxnSpLocks/>
          </p:cNvCxnSpPr>
          <p:nvPr/>
        </p:nvCxnSpPr>
        <p:spPr>
          <a:xfrm>
            <a:off x="9052568" y="1845224"/>
            <a:ext cx="0" cy="36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EC8A3989-04BB-4E7B-90CA-59712CB7959D}"/>
              </a:ext>
            </a:extLst>
          </p:cNvPr>
          <p:cNvSpPr txBox="1"/>
          <p:nvPr/>
        </p:nvSpPr>
        <p:spPr>
          <a:xfrm>
            <a:off x="9052565" y="5816620"/>
            <a:ext cx="1964188" cy="253904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/>
          <a:p>
            <a:pPr marL="0" marR="0" lvl="0" indent="0" algn="ctr" defTabSz="609524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charset="0"/>
                <a:cs typeface="+mn-cs"/>
              </a:rPr>
              <a:t>HR=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0.90 (95% CI 0.82–0.98)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129" name="Text Box 8">
            <a:extLst>
              <a:ext uri="{FF2B5EF4-FFF2-40B4-BE49-F238E27FC236}">
                <a16:creationId xmlns:a16="http://schemas.microsoft.com/office/drawing/2014/main" id="{D628EF40-0C53-4E93-8C28-9FA170187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191" y="5435907"/>
            <a:ext cx="10942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k-SK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Štandardná liečba</a:t>
            </a:r>
            <a:endParaRPr kumimoji="0" lang="en-GB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  <a:sym typeface="Symbol" pitchFamily="18" charset="2"/>
            </a:endParaRPr>
          </a:p>
        </p:txBody>
      </p:sp>
      <p:sp>
        <p:nvSpPr>
          <p:cNvPr id="130" name="Text Box 8">
            <a:extLst>
              <a:ext uri="{FF2B5EF4-FFF2-40B4-BE49-F238E27FC236}">
                <a16:creationId xmlns:a16="http://schemas.microsoft.com/office/drawing/2014/main" id="{8E59ABA9-D439-42C6-A80D-4DFD04F37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416" y="5457273"/>
            <a:ext cx="10942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  <a:sym typeface="Symbol" pitchFamily="18" charset="2"/>
              </a:rPr>
              <a:t>Vericiguat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7D435-35AD-4307-BBC6-1750C9B08C05}"/>
              </a:ext>
            </a:extLst>
          </p:cNvPr>
          <p:cNvSpPr txBox="1"/>
          <p:nvPr/>
        </p:nvSpPr>
        <p:spPr>
          <a:xfrm>
            <a:off x="1288181" y="2746510"/>
            <a:ext cx="18069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Prvá hospitalizácia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 SZ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alebo KV mortalita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ARR=2.7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C7B90A-8596-4E15-9AEC-6D5D205D728B}"/>
              </a:ext>
            </a:extLst>
          </p:cNvPr>
          <p:cNvSpPr txBox="1"/>
          <p:nvPr/>
        </p:nvSpPr>
        <p:spPr>
          <a:xfrm>
            <a:off x="3257483" y="2797908"/>
            <a:ext cx="1806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Zhoršujúce sa SZ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alebo KV mortalita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ARR=4.0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CD8310-3C3D-4E19-B73D-4B7EF6EDC4B3}"/>
              </a:ext>
            </a:extLst>
          </p:cNvPr>
          <p:cNvSpPr txBox="1"/>
          <p:nvPr/>
        </p:nvSpPr>
        <p:spPr>
          <a:xfrm>
            <a:off x="5199911" y="2515428"/>
            <a:ext cx="18069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Prvá hospitalizácia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 SZ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alebo KV mortalita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ARR=5.2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389AB7E-C104-4568-A9D8-9B2268FC94ED}"/>
              </a:ext>
            </a:extLst>
          </p:cNvPr>
          <p:cNvSpPr txBox="1"/>
          <p:nvPr/>
        </p:nvSpPr>
        <p:spPr>
          <a:xfrm>
            <a:off x="7154784" y="1863655"/>
            <a:ext cx="18069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Prvá hospitalizácia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 SZ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alebo KV mortalita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ARR=2.1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780386-BDEF-4EC5-ACF8-49CA81791CE6}"/>
              </a:ext>
            </a:extLst>
          </p:cNvPr>
          <p:cNvSpPr txBox="1"/>
          <p:nvPr/>
        </p:nvSpPr>
        <p:spPr>
          <a:xfrm>
            <a:off x="8256240" y="1532889"/>
            <a:ext cx="3802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Prvá hospitalizácia pre SZ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alebo KV mortalita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ARR=4.2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80A762-1946-4464-BEEF-263F44C598B9}"/>
              </a:ext>
            </a:extLst>
          </p:cNvPr>
          <p:cNvSpPr txBox="1"/>
          <p:nvPr/>
        </p:nvSpPr>
        <p:spPr>
          <a:xfrm>
            <a:off x="1201522" y="1259846"/>
            <a:ext cx="1990016" cy="316766"/>
          </a:xfrm>
          <a:prstGeom prst="rect">
            <a:avLst/>
          </a:prstGeom>
        </p:spPr>
        <p:txBody>
          <a:bodyPr vert="horz" wrap="square" lIns="91428" tIns="45714" rIns="91428" bIns="45714" rtlCol="0">
            <a:noAutofit/>
          </a:bodyPr>
          <a:lstStyle/>
          <a:p>
            <a:pPr marL="0" marR="0" lvl="0" indent="0" algn="ctr" defTabSz="609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PARADIGM-HF</a:t>
            </a:r>
            <a:r>
              <a:rPr kumimoji="0" lang="en-GB" sz="1400" b="1" i="0" u="none" strike="noStrike" kern="1200" cap="none" spc="-2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1,2</a:t>
            </a:r>
            <a:endParaRPr kumimoji="0" lang="en-GB" sz="1400" b="1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A72959-7360-4CBC-9835-B773A22114F0}"/>
              </a:ext>
            </a:extLst>
          </p:cNvPr>
          <p:cNvSpPr txBox="1"/>
          <p:nvPr/>
        </p:nvSpPr>
        <p:spPr>
          <a:xfrm>
            <a:off x="3146445" y="1225125"/>
            <a:ext cx="1966842" cy="307764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/>
          <a:p>
            <a:pPr marL="0" marR="0" lvl="0" indent="0" algn="ctr" defTabSz="609524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DAPA-HF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1,3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36F51C-BA08-48B3-9178-8A6653CCCC63}"/>
              </a:ext>
            </a:extLst>
          </p:cNvPr>
          <p:cNvSpPr txBox="1"/>
          <p:nvPr/>
        </p:nvSpPr>
        <p:spPr>
          <a:xfrm>
            <a:off x="5056011" y="1258465"/>
            <a:ext cx="2124236" cy="307764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/>
          <a:p>
            <a:pPr marL="0" marR="0" lvl="0" indent="0" algn="ctr" defTabSz="609524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EMPEROR-Reduced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1,4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B72357-69E5-439C-9831-9E8A73701E41}"/>
              </a:ext>
            </a:extLst>
          </p:cNvPr>
          <p:cNvSpPr txBox="1"/>
          <p:nvPr/>
        </p:nvSpPr>
        <p:spPr>
          <a:xfrm>
            <a:off x="7064090" y="1237033"/>
            <a:ext cx="1988475" cy="307764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/>
          <a:p>
            <a:pPr marL="0" marR="0" lvl="0" indent="0" algn="ctr" defTabSz="609524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GALACTIC-HF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5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895DF7-1D8B-4B36-8A2B-68B79B0FF196}"/>
              </a:ext>
            </a:extLst>
          </p:cNvPr>
          <p:cNvSpPr txBox="1"/>
          <p:nvPr/>
        </p:nvSpPr>
        <p:spPr>
          <a:xfrm>
            <a:off x="9052565" y="1215388"/>
            <a:ext cx="1964188" cy="307764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/>
          <a:p>
            <a:pPr marL="0" marR="0" lvl="0" indent="0" algn="ctr" defTabSz="609524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VICTORIA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+mn-cs"/>
              </a:rPr>
              <a:t>1,6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sp>
        <p:nvSpPr>
          <p:cNvPr id="46" name="Rectangle 20">
            <a:extLst>
              <a:ext uri="{FF2B5EF4-FFF2-40B4-BE49-F238E27FC236}">
                <a16:creationId xmlns:a16="http://schemas.microsoft.com/office/drawing/2014/main" id="{D95DCF0C-4DDB-4B0F-BA4A-2C5BCFE2DE3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866202" y="3721428"/>
            <a:ext cx="2975738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20000"/>
              </a:spcAft>
              <a:buClr>
                <a:schemeClr val="accent1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917B69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60952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sk-SK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charset="0"/>
                <a:cs typeface="+mn-cs"/>
              </a:rPr>
              <a:t>Ročný výskyt rizík na 100 pacientorokov</a:t>
            </a:r>
            <a:endParaRPr kumimoji="0" lang="en-GB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charset="0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4C9370-6457-4CC6-BEC3-9BE98AEA57C1}"/>
              </a:ext>
            </a:extLst>
          </p:cNvPr>
          <p:cNvSpPr txBox="1"/>
          <p:nvPr/>
        </p:nvSpPr>
        <p:spPr>
          <a:xfrm>
            <a:off x="470985" y="6196968"/>
            <a:ext cx="11232899" cy="615553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Každá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štúdia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so SZ sa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uskutočňovala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nezávisle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neboli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ukončené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žiadne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priame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štúdie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so SZ,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ktoré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umožňujú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priame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porovnanie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účinnosti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a/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alebo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bezpečnosti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jedného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liečiva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s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iným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</a:t>
            </a:r>
            <a:endParaRPr kumimoji="0" lang="sk-SK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ARNi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kumimoji="0" lang="sk-SK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inhibítor receptorov angiotenzínu a neprilyzínu,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ARR, </a:t>
            </a:r>
            <a:r>
              <a:rPr kumimoji="0" lang="sk-SK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absolútna redukcia rizika,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CI, </a:t>
            </a: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konfidenčný interval, KV, kardiovaskulárny,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Z, srdcové zlyhávanie,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HR, </a:t>
            </a: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pomer rizík</a:t>
            </a:r>
            <a:endParaRPr kumimoji="0" lang="en-GB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0" marR="0" lvl="0" indent="0" algn="l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Upravené podľa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1. Butler J et al.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Eur J Heart Fail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2020;22:1991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–1993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; 2. </a:t>
            </a:r>
            <a:r>
              <a:rPr kumimoji="0" lang="da-DK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McMurray JJ et al. </a:t>
            </a:r>
            <a:r>
              <a:rPr kumimoji="0" lang="da-DK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 Engl J Med. </a:t>
            </a:r>
            <a:r>
              <a:rPr kumimoji="0" lang="da-DK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2014;371:993–1004; 3.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McMurray JJV et al. </a:t>
            </a:r>
            <a:r>
              <a:rPr kumimoji="0" lang="en-GB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 Engl J Med.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2019;381:1995–2008; 4.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Packer M et al.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 Engl J Med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2020;383:1413–1424; 5. 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Teerlink JR et al</a:t>
            </a:r>
            <a:r>
              <a:rPr kumimoji="0" lang="en-GB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N Engl J Med. 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2021;384:105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–</a:t>
            </a:r>
            <a:r>
              <a:rPr kumimoji="0" lang="en-GB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116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; 6. 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Armstrong PW et al. </a:t>
            </a:r>
            <a:r>
              <a:rPr kumimoji="0" lang="da-DK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 Engl J Med</a:t>
            </a:r>
            <a:r>
              <a:rPr kumimoji="0" lang="da-D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2020;382:1883–1893.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45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12404-1D35-468C-B296-21FD0F351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72731"/>
            <a:ext cx="10515600" cy="1325563"/>
          </a:xfrm>
        </p:spPr>
        <p:txBody>
          <a:bodyPr/>
          <a:lstStyle/>
          <a:p>
            <a:r>
              <a:rPr lang="en-US" dirty="0"/>
              <a:t>            Fantastic Four     Next  generation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2A5915A-A44E-489E-8F04-4B5479C53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076"/>
          <a:stretch/>
        </p:blipFill>
        <p:spPr>
          <a:xfrm>
            <a:off x="3800474" y="1505450"/>
            <a:ext cx="4243387" cy="488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62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91C369-48F9-418D-9231-E9B33E12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HFrEF Treatment: A 4-Way Street? (cont)</a:t>
            </a:r>
            <a:endParaRPr lang="en-US" dirty="0"/>
          </a:p>
        </p:txBody>
      </p:sp>
      <p:graphicFrame>
        <p:nvGraphicFramePr>
          <p:cNvPr id="4" name="Tabuľka 4">
            <a:extLst>
              <a:ext uri="{FF2B5EF4-FFF2-40B4-BE49-F238E27FC236}">
                <a16:creationId xmlns:a16="http://schemas.microsoft.com/office/drawing/2014/main" id="{3B290C15-6250-4F02-B5A0-3748E695B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375660"/>
              </p:ext>
            </p:extLst>
          </p:nvPr>
        </p:nvGraphicFramePr>
        <p:xfrm>
          <a:off x="1044361" y="1415283"/>
          <a:ext cx="10103278" cy="4901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994">
                  <a:extLst>
                    <a:ext uri="{9D8B030D-6E8A-4147-A177-3AD203B41FA5}">
                      <a16:colId xmlns:a16="http://schemas.microsoft.com/office/drawing/2014/main" val="817353183"/>
                    </a:ext>
                  </a:extLst>
                </a:gridCol>
                <a:gridCol w="2058571">
                  <a:extLst>
                    <a:ext uri="{9D8B030D-6E8A-4147-A177-3AD203B41FA5}">
                      <a16:colId xmlns:a16="http://schemas.microsoft.com/office/drawing/2014/main" val="816733238"/>
                    </a:ext>
                  </a:extLst>
                </a:gridCol>
                <a:gridCol w="2058571">
                  <a:extLst>
                    <a:ext uri="{9D8B030D-6E8A-4147-A177-3AD203B41FA5}">
                      <a16:colId xmlns:a16="http://schemas.microsoft.com/office/drawing/2014/main" val="615330330"/>
                    </a:ext>
                  </a:extLst>
                </a:gridCol>
                <a:gridCol w="2058571">
                  <a:extLst>
                    <a:ext uri="{9D8B030D-6E8A-4147-A177-3AD203B41FA5}">
                      <a16:colId xmlns:a16="http://schemas.microsoft.com/office/drawing/2014/main" val="1891477272"/>
                    </a:ext>
                  </a:extLst>
                </a:gridCol>
                <a:gridCol w="2058571">
                  <a:extLst>
                    <a:ext uri="{9D8B030D-6E8A-4147-A177-3AD203B41FA5}">
                      <a16:colId xmlns:a16="http://schemas.microsoft.com/office/drawing/2014/main" val="570681970"/>
                    </a:ext>
                  </a:extLst>
                </a:gridCol>
              </a:tblGrid>
              <a:tr h="1007459"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Nerohormonálne</a:t>
                      </a:r>
                      <a:endParaRPr lang="en-US" dirty="0"/>
                    </a:p>
                    <a:p>
                      <a:r>
                        <a:rPr lang="en-US" dirty="0" err="1"/>
                        <a:t>antagonisty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SGLT2 </a:t>
                      </a:r>
                      <a:r>
                        <a:rPr lang="en-US" dirty="0" err="1"/>
                        <a:t>Inhibítory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sGC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Stimulátory</a:t>
                      </a:r>
                      <a:endParaRPr lang="en-US" dirty="0"/>
                    </a:p>
                    <a:p>
                      <a:r>
                        <a:rPr lang="en-US" dirty="0"/>
                        <a:t>(vericiguat)HF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Aktivátory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myosínu</a:t>
                      </a:r>
                      <a:r>
                        <a:rPr lang="en-US" dirty="0"/>
                        <a:t> (OM)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764168"/>
                  </a:ext>
                </a:extLst>
              </a:tr>
              <a:tr h="583687">
                <a:tc>
                  <a:txBody>
                    <a:bodyPr/>
                    <a:lstStyle/>
                    <a:p>
                      <a:r>
                        <a:rPr lang="en-US" dirty="0" err="1"/>
                        <a:t>HFrEF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ano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ano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ano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ano</a:t>
                      </a:r>
                      <a:r>
                        <a:rPr lang="en-US" dirty="0"/>
                        <a:t> (?)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465168"/>
                  </a:ext>
                </a:extLst>
              </a:tr>
              <a:tr h="1007459">
                <a:tc>
                  <a:txBody>
                    <a:bodyPr/>
                    <a:lstStyle/>
                    <a:p>
                      <a:r>
                        <a:rPr lang="en-US" dirty="0" err="1"/>
                        <a:t>HFrEF</a:t>
                      </a:r>
                      <a:r>
                        <a:rPr lang="en-US" dirty="0"/>
                        <a:t> a </a:t>
                      </a:r>
                      <a:r>
                        <a:rPr lang="en-US" dirty="0" err="1"/>
                        <a:t>renálna</a:t>
                      </a:r>
                      <a:endParaRPr lang="en-US" dirty="0"/>
                    </a:p>
                    <a:p>
                      <a:r>
                        <a:rPr lang="en-US" dirty="0" err="1"/>
                        <a:t>insuficienica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Potenciálne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riziko</a:t>
                      </a:r>
                      <a:endParaRPr lang="en-US" dirty="0"/>
                    </a:p>
                    <a:p>
                      <a:r>
                        <a:rPr lang="en-US" dirty="0" err="1"/>
                        <a:t>Netolerancia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 eGFR  30ml/min/1,73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 eGFR</a:t>
                      </a:r>
                    </a:p>
                    <a:p>
                      <a:r>
                        <a:rPr lang="en-US" dirty="0"/>
                        <a:t>15ml/min/1,73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 </a:t>
                      </a:r>
                      <a:r>
                        <a:rPr lang="en-US" dirty="0" err="1"/>
                        <a:t>eGRF</a:t>
                      </a:r>
                      <a:endParaRPr lang="en-US" dirty="0"/>
                    </a:p>
                    <a:p>
                      <a:r>
                        <a:rPr lang="en-US" dirty="0"/>
                        <a:t>20 ml/min/1,73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20367"/>
                  </a:ext>
                </a:extLst>
              </a:tr>
              <a:tr h="2302764">
                <a:tc>
                  <a:txBody>
                    <a:bodyPr/>
                    <a:lstStyle/>
                    <a:p>
                      <a:r>
                        <a:rPr lang="en-US" dirty="0" err="1"/>
                        <a:t>Hypotenzia</a:t>
                      </a:r>
                      <a:r>
                        <a:rPr lang="en-US" dirty="0"/>
                        <a:t>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Častá</a:t>
                      </a:r>
                      <a:r>
                        <a:rPr lang="en-US" dirty="0"/>
                        <a:t> , bez </a:t>
                      </a:r>
                      <a:r>
                        <a:rPr lang="en-US" dirty="0" err="1"/>
                        <a:t>dát</a:t>
                      </a:r>
                      <a:r>
                        <a:rPr lang="en-US" dirty="0"/>
                        <a:t> pod 95 mmHg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so STK </a:t>
                      </a:r>
                      <a:r>
                        <a:rPr lang="en-US" dirty="0" err="1"/>
                        <a:t>viac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ako</a:t>
                      </a:r>
                      <a:r>
                        <a:rPr lang="en-US" dirty="0"/>
                        <a:t> 95mHG</a:t>
                      </a:r>
                    </a:p>
                    <a:p>
                      <a:r>
                        <a:rPr lang="en-US" dirty="0" err="1"/>
                        <a:t>Hypotenzia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neočakáva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pre STK </a:t>
                      </a:r>
                      <a:r>
                        <a:rPr lang="en-US" dirty="0" err="1"/>
                        <a:t>viac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ako</a:t>
                      </a:r>
                      <a:r>
                        <a:rPr lang="en-US" dirty="0"/>
                        <a:t> 100 </a:t>
                      </a:r>
                      <a:r>
                        <a:rPr lang="en-US" dirty="0" err="1"/>
                        <a:t>mmHG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pre </a:t>
                      </a:r>
                      <a:r>
                        <a:rPr lang="en-US" dirty="0" err="1"/>
                        <a:t>sTK</a:t>
                      </a:r>
                      <a:r>
                        <a:rPr lang="en-US" dirty="0"/>
                        <a:t>  85 – 140 mmHg</a:t>
                      </a:r>
                    </a:p>
                    <a:p>
                      <a:r>
                        <a:rPr lang="en-US" dirty="0" err="1"/>
                        <a:t>Hypotezia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neočakáva</a:t>
                      </a:r>
                      <a:endParaRPr lang="en-US" dirty="0"/>
                    </a:p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875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375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-56098" y="516434"/>
            <a:ext cx="11988175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sk-SK" dirty="0"/>
              <a:t>         </a:t>
            </a:r>
            <a:r>
              <a:rPr lang="en-US" altLang="sk-SK" dirty="0" err="1"/>
              <a:t>Najskôr</a:t>
            </a:r>
            <a:r>
              <a:rPr lang="en-US" altLang="sk-SK" dirty="0"/>
              <a:t> “comprehensive” d</a:t>
            </a:r>
            <a:r>
              <a:rPr lang="sk-SK" altLang="sk-SK" dirty="0" err="1"/>
              <a:t>iagnóza</a:t>
            </a:r>
            <a:r>
              <a:rPr lang="sk-SK" altLang="sk-SK" dirty="0"/>
              <a:t> </a:t>
            </a:r>
            <a:r>
              <a:rPr lang="en-US" altLang="sk-SK" dirty="0" err="1"/>
              <a:t>potom</a:t>
            </a:r>
            <a:r>
              <a:rPr lang="en-US" altLang="sk-SK" dirty="0"/>
              <a:t> </a:t>
            </a:r>
            <a:r>
              <a:rPr lang="en-US" altLang="sk-SK" dirty="0" err="1"/>
              <a:t>liečba</a:t>
            </a:r>
            <a:endParaRPr lang="en-US" altLang="sk-SK" dirty="0"/>
          </a:p>
        </p:txBody>
      </p:sp>
      <p:sp>
        <p:nvSpPr>
          <p:cNvPr id="49155" name="Zástupný symbol obsahu 2"/>
          <p:cNvSpPr>
            <a:spLocks noGrp="1"/>
          </p:cNvSpPr>
          <p:nvPr>
            <p:ph idx="1"/>
          </p:nvPr>
        </p:nvSpPr>
        <p:spPr>
          <a:xfrm>
            <a:off x="2192932" y="2204865"/>
            <a:ext cx="8229600" cy="4525963"/>
          </a:xfrm>
        </p:spPr>
        <p:txBody>
          <a:bodyPr/>
          <a:lstStyle/>
          <a:p>
            <a:pPr eaLnBrk="1" hangingPunct="1"/>
            <a:r>
              <a:rPr lang="sk-SK" altLang="sk-SK" dirty="0"/>
              <a:t> Má pacient SZ?</a:t>
            </a:r>
          </a:p>
          <a:p>
            <a:pPr eaLnBrk="1" hangingPunct="1"/>
            <a:r>
              <a:rPr lang="sk-SK" altLang="sk-SK" dirty="0"/>
              <a:t> Aký je jeho dominantný mechanizmus?</a:t>
            </a:r>
          </a:p>
          <a:p>
            <a:pPr eaLnBrk="1" hangingPunct="1"/>
            <a:r>
              <a:rPr lang="en-US" altLang="sk-SK" dirty="0"/>
              <a:t> </a:t>
            </a:r>
            <a:r>
              <a:rPr lang="sk-SK" altLang="sk-SK" dirty="0"/>
              <a:t>Aká je jeho príčina?</a:t>
            </a:r>
          </a:p>
          <a:p>
            <a:pPr eaLnBrk="1" hangingPunct="1"/>
            <a:r>
              <a:rPr lang="en-US" altLang="sk-SK" dirty="0"/>
              <a:t> </a:t>
            </a:r>
            <a:r>
              <a:rPr lang="sk-SK" altLang="sk-SK" dirty="0"/>
              <a:t>Ak</a:t>
            </a:r>
            <a:r>
              <a:rPr lang="en-US" altLang="sk-SK" dirty="0"/>
              <a:t>á</a:t>
            </a:r>
            <a:r>
              <a:rPr lang="sk-SK" altLang="sk-SK" dirty="0"/>
              <a:t> je prognóza?</a:t>
            </a:r>
          </a:p>
          <a:p>
            <a:pPr eaLnBrk="1" hangingPunct="1"/>
            <a:r>
              <a:rPr lang="en-US" altLang="sk-SK" dirty="0"/>
              <a:t> </a:t>
            </a:r>
            <a:r>
              <a:rPr lang="sk-SK" altLang="sk-SK" dirty="0"/>
              <a:t>Aké sú spúšťače a </a:t>
            </a:r>
            <a:r>
              <a:rPr lang="sk-SK" altLang="sk-SK" dirty="0" err="1"/>
              <a:t>agravátory</a:t>
            </a:r>
            <a:r>
              <a:rPr lang="sk-SK" altLang="sk-SK" dirty="0"/>
              <a:t>?</a:t>
            </a:r>
            <a:endParaRPr lang="en-US" altLang="sk-SK" dirty="0"/>
          </a:p>
          <a:p>
            <a:pPr eaLnBrk="1" hangingPunct="1"/>
            <a:r>
              <a:rPr lang="en-US" altLang="sk-SK" dirty="0"/>
              <a:t>  </a:t>
            </a:r>
            <a:r>
              <a:rPr lang="en-US" altLang="sk-SK" dirty="0" err="1"/>
              <a:t>Aké</a:t>
            </a:r>
            <a:r>
              <a:rPr lang="en-US" altLang="sk-SK" dirty="0"/>
              <a:t> </a:t>
            </a:r>
            <a:r>
              <a:rPr lang="en-US" altLang="sk-SK" dirty="0" err="1"/>
              <a:t>sú</a:t>
            </a:r>
            <a:r>
              <a:rPr lang="en-US" altLang="sk-SK" dirty="0"/>
              <a:t> </a:t>
            </a:r>
            <a:r>
              <a:rPr lang="en-US" altLang="sk-SK" dirty="0" err="1"/>
              <a:t>pridružené</a:t>
            </a:r>
            <a:r>
              <a:rPr lang="en-US" altLang="sk-SK" dirty="0"/>
              <a:t> </a:t>
            </a:r>
            <a:r>
              <a:rPr lang="en-US" altLang="sk-SK" dirty="0" err="1"/>
              <a:t>komorbidity</a:t>
            </a:r>
            <a:r>
              <a:rPr lang="en-US" altLang="sk-SK" dirty="0"/>
              <a:t>?</a:t>
            </a:r>
            <a:endParaRPr lang="sk-SK" altLang="sk-SK" dirty="0"/>
          </a:p>
          <a:p>
            <a:pPr eaLnBrk="1" hangingPunct="1"/>
            <a:endParaRPr lang="en-US" altLang="sk-SK" dirty="0"/>
          </a:p>
        </p:txBody>
      </p:sp>
    </p:spTree>
    <p:extLst>
      <p:ext uri="{BB962C8B-B14F-4D97-AF65-F5344CB8AC3E}">
        <p14:creationId xmlns:p14="http://schemas.microsoft.com/office/powerpoint/2010/main" val="3983282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033" y="-167054"/>
            <a:ext cx="10515600" cy="1325563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dirty="0" err="1"/>
              <a:t>Súhrn</a:t>
            </a:r>
            <a:r>
              <a:rPr lang="en-US" dirty="0"/>
              <a:t> o </a:t>
            </a:r>
            <a:r>
              <a:rPr lang="en-US" dirty="0" err="1"/>
              <a:t>liečbe</a:t>
            </a:r>
            <a:r>
              <a:rPr lang="en-US" dirty="0"/>
              <a:t>  v </a:t>
            </a:r>
            <a:r>
              <a:rPr lang="en-US" dirty="0" err="1"/>
              <a:t>kocke</a:t>
            </a:r>
            <a:r>
              <a:rPr lang="en-US" dirty="0"/>
              <a:t> 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11410" r="674" b="5000"/>
          <a:stretch/>
        </p:blipFill>
        <p:spPr>
          <a:xfrm>
            <a:off x="967153" y="940777"/>
            <a:ext cx="9539655" cy="573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48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E832C18E-BAF5-4936-95CB-D48F653EB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44" y="1145395"/>
            <a:ext cx="11344442" cy="5421976"/>
          </a:xfrm>
          <a:prstGeom prst="rect">
            <a:avLst/>
          </a:prstGeom>
        </p:spPr>
      </p:pic>
      <p:sp>
        <p:nvSpPr>
          <p:cNvPr id="2" name="Šípka nadol 1"/>
          <p:cNvSpPr/>
          <p:nvPr/>
        </p:nvSpPr>
        <p:spPr>
          <a:xfrm>
            <a:off x="1855304" y="2941983"/>
            <a:ext cx="212035" cy="9144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468" y="2309151"/>
            <a:ext cx="213378" cy="91447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748" y="3284371"/>
            <a:ext cx="213378" cy="91447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192" y="2364859"/>
            <a:ext cx="213378" cy="91447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487" y="2599437"/>
            <a:ext cx="208330" cy="914479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31A67E81-6E36-4CDC-AE7F-67641E2BE871}"/>
              </a:ext>
            </a:extLst>
          </p:cNvPr>
          <p:cNvSpPr txBox="1"/>
          <p:nvPr/>
        </p:nvSpPr>
        <p:spPr>
          <a:xfrm>
            <a:off x="3497943" y="63862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05FC71C0-8330-46BB-94EA-292642E4955E}"/>
              </a:ext>
            </a:extLst>
          </p:cNvPr>
          <p:cNvSpPr txBox="1"/>
          <p:nvPr/>
        </p:nvSpPr>
        <p:spPr>
          <a:xfrm>
            <a:off x="2430238" y="290629"/>
            <a:ext cx="817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Liečebné</a:t>
            </a:r>
            <a:r>
              <a:rPr lang="en-US" sz="3200" dirty="0"/>
              <a:t> </a:t>
            </a:r>
            <a:r>
              <a:rPr lang="en-US" sz="3200" dirty="0" err="1"/>
              <a:t>intervencie</a:t>
            </a:r>
            <a:r>
              <a:rPr lang="en-US" sz="3200" dirty="0"/>
              <a:t>  grading + staging</a:t>
            </a:r>
            <a:endParaRPr lang="sk-SK" sz="3200" dirty="0"/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2E6B9863-61E2-438E-A919-F42965B28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817" y="2941904"/>
            <a:ext cx="208330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35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BF890E2-2986-A845-8B9E-AA85C0024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362"/>
          </a:xfrm>
        </p:spPr>
      </p:pic>
    </p:spTree>
    <p:extLst>
      <p:ext uri="{BB962C8B-B14F-4D97-AF65-F5344CB8AC3E}">
        <p14:creationId xmlns:p14="http://schemas.microsoft.com/office/powerpoint/2010/main" val="95964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4CFF2E2-FB23-F942-B1D3-459116594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3"/>
          </a:xfrm>
        </p:spPr>
      </p:pic>
    </p:spTree>
    <p:extLst>
      <p:ext uri="{BB962C8B-B14F-4D97-AF65-F5344CB8AC3E}">
        <p14:creationId xmlns:p14="http://schemas.microsoft.com/office/powerpoint/2010/main" val="1799228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/>
              <a:t>ESC 2016 Guidelines</a:t>
            </a:r>
            <a:br>
              <a:rPr lang="en-GB" sz="3600"/>
            </a:br>
            <a:r>
              <a:rPr lang="en-GB" sz="3200" i="1"/>
              <a:t>Therapeutic Algorithm for the Treatment of Symptomatic HFrEF</a:t>
            </a:r>
            <a:endParaRPr lang="en-US" sz="3600" i="1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80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CHAMP-HF Registry: Majority of Patients With Chronic HF Are Either Not on GDMT or Not at Target Dose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t="18977"/>
          <a:stretch/>
        </p:blipFill>
        <p:spPr>
          <a:xfrm>
            <a:off x="0" y="1262209"/>
            <a:ext cx="12192000" cy="555652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1C6384E6-9A10-4536-B764-7D238AA28A49}"/>
              </a:ext>
            </a:extLst>
          </p:cNvPr>
          <p:cNvSpPr txBox="1"/>
          <p:nvPr/>
        </p:nvSpPr>
        <p:spPr>
          <a:xfrm flipH="1">
            <a:off x="1144402" y="286101"/>
            <a:ext cx="10277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CHAMP register,  </a:t>
            </a:r>
            <a:r>
              <a:rPr lang="en-US" sz="3200" b="1" dirty="0" err="1"/>
              <a:t>stav</a:t>
            </a:r>
            <a:r>
              <a:rPr lang="en-US" sz="3200" b="1" dirty="0"/>
              <a:t> </a:t>
            </a:r>
            <a:r>
              <a:rPr lang="en-US" sz="3200" b="1" dirty="0" err="1"/>
              <a:t>farmakoterapie</a:t>
            </a:r>
            <a:r>
              <a:rPr lang="en-US" sz="3200" b="1" dirty="0"/>
              <a:t>  </a:t>
            </a:r>
            <a:r>
              <a:rPr lang="en-US" sz="3200" b="1" dirty="0" err="1"/>
              <a:t>pacientov</a:t>
            </a:r>
            <a:r>
              <a:rPr lang="en-US" sz="3200" b="1" dirty="0"/>
              <a:t> s CHSZ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391744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G"/>
              <a:t>Survival Benefit With Low-Dose Combination vs </a:t>
            </a:r>
            <a:br>
              <a:rPr lang="en-SG"/>
            </a:br>
            <a:r>
              <a:rPr lang="en-SG"/>
              <a:t>Single Therapies With Dose Titration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t="20674"/>
          <a:stretch/>
        </p:blipFill>
        <p:spPr>
          <a:xfrm>
            <a:off x="0" y="1417834"/>
            <a:ext cx="12192000" cy="5440166"/>
          </a:xfrm>
          <a:prstGeom prst="rect">
            <a:avLst/>
          </a:prstGeom>
        </p:spPr>
      </p:pic>
      <p:sp>
        <p:nvSpPr>
          <p:cNvPr id="4" name="Nadpis 2">
            <a:extLst>
              <a:ext uri="{FF2B5EF4-FFF2-40B4-BE49-F238E27FC236}">
                <a16:creationId xmlns:a16="http://schemas.microsoft.com/office/drawing/2014/main" id="{AE23FFA1-77F6-4540-B4C7-B955F1663FBF}"/>
              </a:ext>
            </a:extLst>
          </p:cNvPr>
          <p:cNvSpPr txBox="1">
            <a:spLocks/>
          </p:cNvSpPr>
          <p:nvPr/>
        </p:nvSpPr>
        <p:spPr>
          <a:xfrm>
            <a:off x="459018" y="215758"/>
            <a:ext cx="11275796" cy="1044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Prežívanie pri nízko-dávkovej kombinácii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samostatná terapia s up-titráciou   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69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1500181" y="131071"/>
            <a:ext cx="8473161" cy="60094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FD360F-BE9C-4BF9-AD6A-49A7D41C1171}"/>
              </a:ext>
            </a:extLst>
          </p:cNvPr>
          <p:cNvSpPr/>
          <p:nvPr/>
        </p:nvSpPr>
        <p:spPr>
          <a:xfrm>
            <a:off x="22547" y="6052498"/>
            <a:ext cx="62394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HFrEF, srdcové zlyhávanie s redukovanou ejekčnou frakciou,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ACEi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inhibítor angiotenzín-konvertujúceho enzýmu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ARN</a:t>
            </a: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inhibítor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angiotenzínov</a:t>
            </a: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ého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receptora</a:t>
            </a: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neprilyzínu</a:t>
            </a:r>
            <a:r>
              <a:rPr kumimoji="0" lang="sk-SK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MRA, antagonista mineralokortikoidného receptora, SGLTi, inhibítory sodíkovo-glukózového kotransportéra 2 , SR, sínusový rytmus, ICD, implantácia kardioverter-defibrilátora , CRT, kardiostimulátor na resynchronizačnú liečbu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Upravené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podľa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McDonagh TA et al. European Heart Journal (2021) 00, 1-128 </a:t>
            </a:r>
          </a:p>
        </p:txBody>
      </p:sp>
    </p:spTree>
    <p:extLst>
      <p:ext uri="{BB962C8B-B14F-4D97-AF65-F5344CB8AC3E}">
        <p14:creationId xmlns:p14="http://schemas.microsoft.com/office/powerpoint/2010/main" val="2203231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6143" y="-112672"/>
            <a:ext cx="10515600" cy="1325563"/>
          </a:xfrm>
        </p:spPr>
        <p:txBody>
          <a:bodyPr/>
          <a:lstStyle/>
          <a:p>
            <a:r>
              <a:rPr lang="sk-SK" dirty="0"/>
              <a:t>      </a:t>
            </a:r>
            <a:r>
              <a:rPr lang="sk-SK" dirty="0" err="1"/>
              <a:t>Fantastic</a:t>
            </a:r>
            <a:r>
              <a:rPr lang="sk-SK" dirty="0"/>
              <a:t> </a:t>
            </a:r>
            <a:r>
              <a:rPr lang="sk-SK" dirty="0" err="1"/>
              <a:t>Four</a:t>
            </a:r>
            <a:r>
              <a:rPr lang="sk-SK" dirty="0"/>
              <a:t> 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877" y="2114710"/>
            <a:ext cx="8847908" cy="4429722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2545976" y="1445973"/>
            <a:ext cx="755724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ARNI                   BB                  MRA                  SGLT2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9772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10">
      <a:dk1>
        <a:srgbClr val="000000"/>
      </a:dk1>
      <a:lt1>
        <a:srgbClr val="FFFFFF"/>
      </a:lt1>
      <a:dk2>
        <a:srgbClr val="0D2B4C"/>
      </a:dk2>
      <a:lt2>
        <a:srgbClr val="F2F2F2"/>
      </a:lt2>
      <a:accent1>
        <a:srgbClr val="BBBBBB"/>
      </a:accent1>
      <a:accent2>
        <a:srgbClr val="F6BD17"/>
      </a:accent2>
      <a:accent3>
        <a:srgbClr val="B4008D"/>
      </a:accent3>
      <a:accent4>
        <a:srgbClr val="8FA7B3"/>
      </a:accent4>
      <a:accent5>
        <a:srgbClr val="8FA7B3"/>
      </a:accent5>
      <a:accent6>
        <a:srgbClr val="624963"/>
      </a:accent6>
      <a:hlink>
        <a:srgbClr val="000099"/>
      </a:hlink>
      <a:folHlink>
        <a:srgbClr val="AAAA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MA_PPT_Template_Bayer" id="{089372F5-5130-416C-82DF-34E1A41E105D}" vid="{31EC6D42-C766-4484-9C7E-24E9F52F5B31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2603</TotalTime>
  <Words>841</Words>
  <Application>Microsoft Office PowerPoint</Application>
  <PresentationFormat>Widescreen</PresentationFormat>
  <Paragraphs>144</Paragraphs>
  <Slides>25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BISansOpti</vt:lpstr>
      <vt:lpstr>BISansOptiCond</vt:lpstr>
      <vt:lpstr>Calibri</vt:lpstr>
      <vt:lpstr>Calibri Light</vt:lpstr>
      <vt:lpstr>Tahoma</vt:lpstr>
      <vt:lpstr>Wingdings</vt:lpstr>
      <vt:lpstr>Office Theme</vt:lpstr>
      <vt:lpstr>Motív Office</vt:lpstr>
      <vt:lpstr>1_Office Theme</vt:lpstr>
      <vt:lpstr>3_Office Theme</vt:lpstr>
      <vt:lpstr>2_Office Theme</vt:lpstr>
      <vt:lpstr>Motív balíka Office</vt:lpstr>
      <vt:lpstr>4_Office Theme</vt:lpstr>
      <vt:lpstr>SRDCOVÉ ZLYHÁVANIE PRE ARYTMOLÓGOV V KOCKE  (zamerané na liečbu) </vt:lpstr>
      <vt:lpstr>Deklarácia konfliktu záujmov</vt:lpstr>
      <vt:lpstr>PowerPoint Presentation</vt:lpstr>
      <vt:lpstr>PowerPoint Presentation</vt:lpstr>
      <vt:lpstr>ESC 2016 Guidelines Therapeutic Algorithm for the Treatment of Symptomatic HFrEF</vt:lpstr>
      <vt:lpstr>CHAMP-HF Registry: Majority of Patients With Chronic HF Are Either Not on GDMT or Not at Target Dose</vt:lpstr>
      <vt:lpstr>Survival Benefit With Low-Dose Combination vs  Single Therapies With Dose Titration</vt:lpstr>
      <vt:lpstr>PowerPoint Presentation</vt:lpstr>
      <vt:lpstr>      Fantastic Four </vt:lpstr>
      <vt:lpstr>Comprehensive Disease-Modifying Treatment Improves Outcomes Compared With Conventional Therapy</vt:lpstr>
      <vt:lpstr>Farmakoterapia a  NSS  pri  HFrEF</vt:lpstr>
      <vt:lpstr>PowerPoint Presentation</vt:lpstr>
      <vt:lpstr>PowerPoint Presentation</vt:lpstr>
      <vt:lpstr>PowerPoint Presentation</vt:lpstr>
      <vt:lpstr>PowerPoint Presentation</vt:lpstr>
      <vt:lpstr>Ako iniciovať veľkú štvorku? </vt:lpstr>
      <vt:lpstr>PowerPoint Presentation</vt:lpstr>
      <vt:lpstr>PowerPoint Presentation</vt:lpstr>
      <vt:lpstr>Iniciácia, individualizácia, optimizácia  a sledovanie  </vt:lpstr>
      <vt:lpstr>Súčasné štúdie SZ Absolútna redukcia rizika v primárnom ukazovateli</vt:lpstr>
      <vt:lpstr>            Fantastic Four     Next  generation</vt:lpstr>
      <vt:lpstr>HFrEF Treatment: A 4-Way Street? (cont)</vt:lpstr>
      <vt:lpstr>         Najskôr “comprehensive” diagnóza potom liečba</vt:lpstr>
      <vt:lpstr>                      Súhrn o liečbe  v kocke </vt:lpstr>
      <vt:lpstr>PowerPoint Presentation</vt:lpstr>
    </vt:vector>
  </TitlesOfParts>
  <Company>Nusch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Goncalvesová Eva Doc. MUDr.</dc:creator>
  <cp:lastModifiedBy>GT3</cp:lastModifiedBy>
  <cp:revision>19</cp:revision>
  <dcterms:created xsi:type="dcterms:W3CDTF">2021-10-06T09:50:16Z</dcterms:created>
  <dcterms:modified xsi:type="dcterms:W3CDTF">2021-11-08T07:55:51Z</dcterms:modified>
</cp:coreProperties>
</file>