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510" r:id="rId3"/>
    <p:sldId id="488" r:id="rId4"/>
    <p:sldId id="490" r:id="rId5"/>
    <p:sldId id="482" r:id="rId6"/>
    <p:sldId id="478" r:id="rId7"/>
    <p:sldId id="495" r:id="rId8"/>
    <p:sldId id="496" r:id="rId9"/>
    <p:sldId id="497" r:id="rId10"/>
    <p:sldId id="498" r:id="rId11"/>
    <p:sldId id="484" r:id="rId12"/>
    <p:sldId id="485" r:id="rId13"/>
    <p:sldId id="492" r:id="rId14"/>
    <p:sldId id="493" r:id="rId15"/>
    <p:sldId id="504" r:id="rId16"/>
    <p:sldId id="480" r:id="rId17"/>
    <p:sldId id="481" r:id="rId18"/>
    <p:sldId id="486" r:id="rId19"/>
    <p:sldId id="500" r:id="rId20"/>
    <p:sldId id="501" r:id="rId21"/>
    <p:sldId id="502" r:id="rId22"/>
    <p:sldId id="503" r:id="rId23"/>
    <p:sldId id="499" r:id="rId24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votný Tomáš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FFFF"/>
    <a:srgbClr val="9999FF"/>
    <a:srgbClr val="000099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6" autoAdjust="0"/>
    <p:restoredTop sz="94660"/>
  </p:normalViewPr>
  <p:slideViewPr>
    <p:cSldViewPr>
      <p:cViewPr>
        <p:scale>
          <a:sx n="70" d="100"/>
          <a:sy n="70" d="100"/>
        </p:scale>
        <p:origin x="174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5AC003B-9132-4E0D-8C5B-F0F7B0055A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EC418F2-65A1-4B92-ADBB-77E1C57852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EDA9964A-8ED4-41EC-99CE-FCEC4467470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13FBF37D-E9BF-4402-8065-26CD15D549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F0DC2A-2874-4593-9989-E169D7B124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4967AEB-3D98-4D37-B1A0-10E3ABB5ED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FB34F7D-FFAD-4A54-A910-B6EE3E396C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5A059E6-0557-4A19-9E09-1C83297614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DDBC1506-C36C-415F-B701-4EC24B5701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D661F14B-D8F7-412E-8BAA-3CC3311611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3F359CD5-8DD2-4B73-90E0-4717AC1F0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ED9FB-248D-4FFF-B1A6-99AA6AE8FC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C1A6A74-1AD3-4D13-99B8-F4774152A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098BE3-F810-4287-BD06-338EBE250E23}" type="slidenum">
              <a:rPr lang="cs-CZ" altLang="cs-CZ" sz="1200" smtClean="0"/>
              <a:pPr/>
              <a:t>1</a:t>
            </a:fld>
            <a:endParaRPr lang="cs-CZ" altLang="cs-CZ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F5E2690-C36A-424E-AA70-9B56AB69E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AD9C773-189E-4B61-AE0F-2C64524A5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4D6D76-D003-4735-8522-DE7F295B6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13B843-F667-40B3-BEE4-1C9EB4B5D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8A8751-6B0F-4023-9680-2A360ADEE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200F-C411-4568-95B0-0F01C72E72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262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BAA66A-FDA9-43DD-90C2-AF9E952CA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5DEB1-BA52-42FA-AACE-2137CCFB0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27F3D8-C115-4549-9300-58B078F26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7A80-0353-4DBA-912D-316A172579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64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108E8A-D0CA-4FA2-88C3-C57B0E9CE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35782E-3C44-424D-8F94-5DA1AB050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F3FC72-6547-41FB-BC22-608CBB9E9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34457-6F96-4BD4-9786-3638BDF129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367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9CEB6-4212-4A37-9AF7-990C3567E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33FE6-402B-4A11-94A6-7F063415B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A300FA-4ECE-4015-8BE9-9FEF1C001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7ECE4-E18F-4E24-BD40-81DD1DDDBA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452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A5A192-2824-4BA2-AA19-63730396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05768-AE72-43E8-927F-041576B9B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4921C5-0D1E-43A1-8264-702EC1C6D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0517-B7A2-4B27-9A61-E40C92929E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78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C316CB-A0E5-4D35-9983-055461263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1B75D-30FB-4FE5-885E-63780C4B2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21B49-C3AE-4B33-A7D4-8CC70DD97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13A2-F66A-443A-BBF4-3B4F870E7D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00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7BDF30-6EBE-474D-BF65-A04A02102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FA4B9-77B2-4641-BDB5-06A179850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16C27F-2AAB-45FC-802B-D242C9E29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FA76D-4B6C-48DB-922A-A25D4547B2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943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7EF2E1-21C3-46F1-9B36-D7CFDEFF1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3FB08D-ACCF-4F98-82DB-545236CDA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4F9935-9011-4742-912A-FFA350984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0F357-646E-410B-B486-2084139C5D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741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EBA6CF-E42E-4D68-9DA2-EDEF03348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C44F4B-C927-44D9-B170-6B9313015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0DDA2-EBBB-4A48-BA8E-AEA85B6F22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25DD-05D8-4AD8-86D6-0E1ECE5B49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736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075A5-D061-4DE3-A944-0E9F58E16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D8BE8-502A-4EE4-A5F5-1595CDD8E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2B7E5-E2AF-4A99-9267-DF7F26C5E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885B-B822-4907-B136-D0F6A9040E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665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EFAAE-0D1E-4167-990E-07D4EF8F9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C7D271-7FB9-4732-AD87-43CB0C561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E0A6D-1F99-4E73-AE13-937E2FE82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BC1C-6C5E-44B4-A12D-EAC8254AAB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901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chemeClr val="tx2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0F6047-5EC5-42AD-9C2B-5E354996B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B1294-7BFB-4B61-9F04-4764628CA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68C7F9-9110-4EE1-B5FD-087C8F5FCB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41DC17B-1493-4510-9E75-C6A5DAE25A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7B0FDB6-CBA8-4C61-8263-1E853A186A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CC8DDC-A4BB-45FC-8322-080C269CAC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V mlhách">
            <a:extLst>
              <a:ext uri="{FF2B5EF4-FFF2-40B4-BE49-F238E27FC236}">
                <a16:creationId xmlns:a16="http://schemas.microsoft.com/office/drawing/2014/main" id="{F8DBA357-88FD-4A10-BA02-2AE177833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 b="8019"/>
          <a:stretch/>
        </p:blipFill>
        <p:spPr bwMode="auto">
          <a:xfrm>
            <a:off x="-1119448" y="-99392"/>
            <a:ext cx="13311448" cy="858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C801DD58-F3E3-4013-8399-947B99D5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7851"/>
            <a:ext cx="89916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800" dirty="0"/>
              <a:t>Sport a vrozené arytmické syndromy</a:t>
            </a:r>
            <a:endParaRPr lang="cs-CZ" altLang="cs-CZ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/>
              <a:t>Tomáš Novotný</a:t>
            </a:r>
            <a:endParaRPr lang="cs-CZ" altLang="cs-CZ" sz="2800" dirty="0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 baseline="30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dirty="0"/>
              <a:t>Interní kardiologická klinika FN Brno a LF MU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B5DDB34-F475-4A4E-9716-5FDA2F63B56A}"/>
              </a:ext>
            </a:extLst>
          </p:cNvPr>
          <p:cNvSpPr txBox="1"/>
          <p:nvPr/>
        </p:nvSpPr>
        <p:spPr>
          <a:xfrm>
            <a:off x="1775520" y="1700808"/>
            <a:ext cx="8640960" cy="302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FFFF00"/>
                </a:solidFill>
              </a:rPr>
              <a:t>5. Závodní sport </a:t>
            </a:r>
            <a:r>
              <a:rPr lang="cs-CZ" sz="2600" dirty="0">
                <a:solidFill>
                  <a:srgbClr val="66FFFF"/>
                </a:solidFill>
              </a:rPr>
              <a:t>není doporučen</a:t>
            </a:r>
            <a:r>
              <a:rPr lang="cs-CZ" sz="2600" dirty="0">
                <a:solidFill>
                  <a:srgbClr val="FFFF00"/>
                </a:solidFill>
              </a:rPr>
              <a:t> u pacienta s CPVT, pokud je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FFFF00"/>
                </a:solidFill>
              </a:rPr>
              <a:t>   - symptomatický 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FFFF00"/>
                </a:solidFill>
              </a:rPr>
              <a:t>   - má zátěží indukované KES v </a:t>
            </a:r>
            <a:r>
              <a:rPr lang="cs-CZ" sz="2600" dirty="0" err="1">
                <a:solidFill>
                  <a:srgbClr val="FFFF00"/>
                </a:solidFill>
              </a:rPr>
              <a:t>bgm</a:t>
            </a:r>
            <a:r>
              <a:rPr lang="cs-CZ" sz="2600" dirty="0">
                <a:solidFill>
                  <a:srgbClr val="FFFF00"/>
                </a:solidFill>
              </a:rPr>
              <a:t>, </a:t>
            </a:r>
            <a:r>
              <a:rPr lang="cs-CZ" sz="2600" dirty="0" err="1">
                <a:solidFill>
                  <a:srgbClr val="FFFF00"/>
                </a:solidFill>
              </a:rPr>
              <a:t>cpt</a:t>
            </a:r>
            <a:r>
              <a:rPr lang="cs-CZ" sz="2600" dirty="0">
                <a:solidFill>
                  <a:srgbClr val="FFFF00"/>
                </a:solidFill>
              </a:rPr>
              <a:t> nebo NSKT</a:t>
            </a:r>
          </a:p>
          <a:p>
            <a:pPr>
              <a:lnSpc>
                <a:spcPct val="150000"/>
              </a:lnSpc>
            </a:pPr>
            <a:endParaRPr lang="cs-CZ" sz="26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FFFF00"/>
                </a:solidFill>
              </a:rPr>
              <a:t>Výjimky jsou možné jen po konzultaci se specialistou na CPVT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7193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2">
            <a:extLst>
              <a:ext uri="{FF2B5EF4-FFF2-40B4-BE49-F238E27FC236}">
                <a16:creationId xmlns:a16="http://schemas.microsoft.com/office/drawing/2014/main" id="{0C39BA15-879A-4270-9501-BDB41C34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9" y="1556793"/>
            <a:ext cx="74168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ovéPole 3">
            <a:extLst>
              <a:ext uri="{FF2B5EF4-FFF2-40B4-BE49-F238E27FC236}">
                <a16:creationId xmlns:a16="http://schemas.microsoft.com/office/drawing/2014/main" id="{936DDDC4-0C01-4B35-8C95-70EB9A99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861" y="4797153"/>
            <a:ext cx="72002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</a:rPr>
              <a:t>Závodní sportovci s LQT vyšetření na Mayo </a:t>
            </a:r>
            <a:r>
              <a:rPr lang="cs-CZ" altLang="cs-CZ" sz="2400" dirty="0" err="1">
                <a:solidFill>
                  <a:srgbClr val="FFFF00"/>
                </a:solidFill>
              </a:rPr>
              <a:t>clinic</a:t>
            </a:r>
            <a:r>
              <a:rPr lang="cs-CZ" altLang="cs-CZ" sz="2400" dirty="0">
                <a:solidFill>
                  <a:srgbClr val="FFFF00"/>
                </a:solidFill>
              </a:rPr>
              <a:t> VII/2000 – VII/2020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3D2209-42CE-437F-9746-E876931D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436779"/>
            <a:ext cx="2743500" cy="793072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7BFF81AA-6C61-4E8D-9349-7134B78B6F14}"/>
              </a:ext>
            </a:extLst>
          </p:cNvPr>
          <p:cNvSpPr/>
          <p:nvPr/>
        </p:nvSpPr>
        <p:spPr bwMode="auto">
          <a:xfrm>
            <a:off x="4439816" y="764704"/>
            <a:ext cx="1872208" cy="432048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2">
            <a:extLst>
              <a:ext uri="{FF2B5EF4-FFF2-40B4-BE49-F238E27FC236}">
                <a16:creationId xmlns:a16="http://schemas.microsoft.com/office/drawing/2014/main" id="{FA365324-1E3D-4C08-ADCE-FE12BFC3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20664"/>
            <a:ext cx="7526337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2">
            <a:extLst>
              <a:ext uri="{FF2B5EF4-FFF2-40B4-BE49-F238E27FC236}">
                <a16:creationId xmlns:a16="http://schemas.microsoft.com/office/drawing/2014/main" id="{9F545384-95F0-4234-B7FB-37E890CE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15888"/>
            <a:ext cx="74168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D88B4BD-CB7C-4768-8B39-03E87A9FDA8F}"/>
              </a:ext>
            </a:extLst>
          </p:cNvPr>
          <p:cNvSpPr txBox="1"/>
          <p:nvPr/>
        </p:nvSpPr>
        <p:spPr>
          <a:xfrm>
            <a:off x="1677168" y="3284984"/>
            <a:ext cx="9071735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494 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sportovců s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LQTS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, z toho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79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 se symptomatickým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LQTS</a:t>
            </a:r>
            <a:endParaRPr lang="cs-CZ" dirty="0">
              <a:solidFill>
                <a:srgbClr val="FFFF00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cs-CZ" dirty="0">
              <a:solidFill>
                <a:srgbClr val="FFFF00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j-lt"/>
              </a:rPr>
              <a:t>po dobu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4.2±4.8 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let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žádné úmrtí v souvislosti se sportem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29 patient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ů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(5.9%) 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mělo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≥1 non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-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let</a:t>
            </a:r>
            <a:r>
              <a:rPr lang="cs-CZ" dirty="0" err="1">
                <a:solidFill>
                  <a:srgbClr val="FFFF00"/>
                </a:solidFill>
                <a:latin typeface="+mj-lt"/>
              </a:rPr>
              <a:t>ální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s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LQTS-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asoci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ovanou příhodu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j-lt"/>
              </a:rPr>
              <a:t>z nich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3 (0.6%) 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měli příhodu v souvislosti se sportem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73794C7-93EC-4B54-9BF2-CF7EE334584C}"/>
              </a:ext>
            </a:extLst>
          </p:cNvPr>
          <p:cNvSpPr txBox="1"/>
          <p:nvPr/>
        </p:nvSpPr>
        <p:spPr>
          <a:xfrm>
            <a:off x="1774825" y="3069944"/>
            <a:ext cx="8642350" cy="39808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j-lt"/>
              </a:rPr>
              <a:t>studie ukazuje, že závodní sport je možno bezpečně provozovat navzdory diagnóze LQTS za předpokladu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j-lt"/>
              </a:rPr>
              <a:t>důkladného vyšetření, edukace a rizikové stratifikace 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j-lt"/>
              </a:rPr>
              <a:t>společné rozhodnutí (</a:t>
            </a:r>
            <a:r>
              <a:rPr lang="cs-CZ" dirty="0" err="1">
                <a:solidFill>
                  <a:schemeClr val="bg1"/>
                </a:solidFill>
                <a:latin typeface="+mj-lt"/>
              </a:rPr>
              <a:t>shared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+mj-lt"/>
              </a:rPr>
              <a:t>decision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+mj-lt"/>
              </a:rPr>
              <a:t>making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)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atlet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(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 jeho rodiny)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s ošetřujícím lékařem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d</a:t>
            </a:r>
            <a:r>
              <a:rPr lang="cs-CZ" dirty="0" err="1">
                <a:solidFill>
                  <a:srgbClr val="FFFF00"/>
                </a:solidFill>
                <a:latin typeface="+mj-lt"/>
              </a:rPr>
              <a:t>ekvátní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terap</a:t>
            </a:r>
            <a:r>
              <a:rPr lang="cs-CZ" dirty="0" err="1">
                <a:solidFill>
                  <a:srgbClr val="FFFF00"/>
                </a:solidFill>
                <a:latin typeface="+mj-lt"/>
              </a:rPr>
              <a:t>ie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 „na míru“ 	</a:t>
            </a:r>
            <a:r>
              <a:rPr lang="cs-CZ" dirty="0" err="1">
                <a:solidFill>
                  <a:srgbClr val="66FFFF"/>
                </a:solidFill>
                <a:latin typeface="+mj-lt"/>
              </a:rPr>
              <a:t>nadolol</a:t>
            </a:r>
            <a:endParaRPr lang="cs-CZ" dirty="0">
              <a:solidFill>
                <a:srgbClr val="66FFFF"/>
              </a:solidFill>
              <a:latin typeface="+mj-lt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endParaRPr lang="cs-CZ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5363" name="Obrázek 2">
            <a:extLst>
              <a:ext uri="{FF2B5EF4-FFF2-40B4-BE49-F238E27FC236}">
                <a16:creationId xmlns:a16="http://schemas.microsoft.com/office/drawing/2014/main" id="{1BAE0D6F-62B8-4AAB-AD6F-0C1FD3CC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15888"/>
            <a:ext cx="74168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Obrázek 2">
            <a:extLst>
              <a:ext uri="{FF2B5EF4-FFF2-40B4-BE49-F238E27FC236}">
                <a16:creationId xmlns:a16="http://schemas.microsoft.com/office/drawing/2014/main" id="{1BAE0D6F-62B8-4AAB-AD6F-0C1FD3CC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15888"/>
            <a:ext cx="74168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7B32B5F-1820-4896-9EE8-2ADF24F5DB52}"/>
              </a:ext>
            </a:extLst>
          </p:cNvPr>
          <p:cNvSpPr txBox="1"/>
          <p:nvPr/>
        </p:nvSpPr>
        <p:spPr>
          <a:xfrm>
            <a:off x="2207569" y="3933057"/>
            <a:ext cx="8353425" cy="146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ts val="3700"/>
              </a:lnSpc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</a:rPr>
              <a:t>ne každý LQTS pacient chce pokračovat v závodním sportu	(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20% sportovců sledovaných na Mayo se rozhodlo 	sportování omezit)</a:t>
            </a:r>
          </a:p>
        </p:txBody>
      </p:sp>
    </p:spTree>
    <p:extLst>
      <p:ext uri="{BB962C8B-B14F-4D97-AF65-F5344CB8AC3E}">
        <p14:creationId xmlns:p14="http://schemas.microsoft.com/office/powerpoint/2010/main" val="72631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E0A00BB-A430-4A13-8D08-403A687C3643}"/>
              </a:ext>
            </a:extLst>
          </p:cNvPr>
          <p:cNvSpPr txBox="1"/>
          <p:nvPr/>
        </p:nvSpPr>
        <p:spPr>
          <a:xfrm>
            <a:off x="1968501" y="919163"/>
            <a:ext cx="8208963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FF00"/>
                </a:solidFill>
                <a:latin typeface="+mn-lt"/>
              </a:rPr>
              <a:t>T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here must be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 healthy dose of reverence and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fear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 regarding 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the possibility of a LQTS-triggered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event, including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		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the potential for a fatal one, to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occur during sporting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		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activities both competitive and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recreational. </a:t>
            </a:r>
            <a:endParaRPr lang="cs-CZ" dirty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endParaRPr lang="cs-CZ" sz="900" dirty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Make no mistake,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 aerobic activity is a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potential risk-taking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		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behavior for patients with LQTS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in general, type 1 LQTS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in particular. </a:t>
            </a:r>
            <a:endParaRPr lang="cs-CZ" dirty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endParaRPr lang="cs-CZ" sz="900" dirty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That is not the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question. That has never been the question. 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		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question is whether that increased risk can be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		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circumvented,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neutralized, or minimized in other ways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besides sports disqualification.</a:t>
            </a:r>
            <a:endParaRPr lang="cs-CZ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D9D794-2D36-427A-8EDB-AB3C29C748FD}"/>
              </a:ext>
            </a:extLst>
          </p:cNvPr>
          <p:cNvSpPr txBox="1"/>
          <p:nvPr/>
        </p:nvSpPr>
        <p:spPr>
          <a:xfrm>
            <a:off x="1968500" y="5938839"/>
            <a:ext cx="8432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We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have concluded that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the answer is unequivocally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yes</a:t>
            </a:r>
            <a:endParaRPr lang="cs-CZ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2" name="TextovéPole 1">
            <a:extLst>
              <a:ext uri="{FF2B5EF4-FFF2-40B4-BE49-F238E27FC236}">
                <a16:creationId xmlns:a16="http://schemas.microsoft.com/office/drawing/2014/main" id="{C15A091A-0B3F-4D44-B28A-F7DAFC63A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188914"/>
            <a:ext cx="4967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>
                <a:solidFill>
                  <a:srgbClr val="66FFFF"/>
                </a:solidFill>
              </a:rPr>
              <a:t>Michael Ackerman, Mayo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8FF459E-66C3-4B94-B18D-8E86FB09B245}"/>
              </a:ext>
            </a:extLst>
          </p:cNvPr>
          <p:cNvSpPr txBox="1"/>
          <p:nvPr/>
        </p:nvSpPr>
        <p:spPr>
          <a:xfrm>
            <a:off x="1919288" y="1804989"/>
            <a:ext cx="8496300" cy="324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sz="2800" dirty="0">
                <a:solidFill>
                  <a:srgbClr val="FFFF00"/>
                </a:solidFill>
                <a:latin typeface="+mn-lt"/>
              </a:rPr>
              <a:t>T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he athletes and their family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members </a:t>
            </a:r>
            <a:r>
              <a:rPr lang="cs-CZ" sz="2800" dirty="0" err="1">
                <a:solidFill>
                  <a:srgbClr val="FFFF00"/>
                </a:solidFill>
                <a:latin typeface="+mn-lt"/>
              </a:rPr>
              <a:t>have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 to </a:t>
            </a:r>
            <a:r>
              <a:rPr lang="cs-CZ" sz="2800" dirty="0" err="1">
                <a:solidFill>
                  <a:srgbClr val="FFFF00"/>
                </a:solidFill>
                <a:latin typeface="+mn-lt"/>
              </a:rPr>
              <a:t>be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well informed, well risk stratified,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and well treated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,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</a:t>
            </a:r>
            <a:endParaRPr lang="cs-CZ" sz="2800" dirty="0">
              <a:solidFill>
                <a:srgbClr val="FFFF00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so that they truly can make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well-informed decisions, knowing full well </a:t>
            </a:r>
            <a:endParaRPr lang="cs-CZ" sz="2800" dirty="0">
              <a:solidFill>
                <a:srgbClr val="FFFF00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that an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LQTS-triggered faint or funeral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could still occur.</a:t>
            </a:r>
            <a:endParaRPr lang="cs-CZ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8435" name="TextovéPole 3">
            <a:extLst>
              <a:ext uri="{FF2B5EF4-FFF2-40B4-BE49-F238E27FC236}">
                <a16:creationId xmlns:a16="http://schemas.microsoft.com/office/drawing/2014/main" id="{49592244-7B4C-4ECF-98A7-4A8727F52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836614"/>
            <a:ext cx="496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>
                <a:solidFill>
                  <a:srgbClr val="66FFFF"/>
                </a:solidFill>
              </a:rPr>
              <a:t>Michael Ackerman, Mayo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EE03CE8-975D-4E59-B8A8-8895F58B8DEE}"/>
              </a:ext>
            </a:extLst>
          </p:cNvPr>
          <p:cNvSpPr txBox="1"/>
          <p:nvPr/>
        </p:nvSpPr>
        <p:spPr>
          <a:xfrm>
            <a:off x="1818978" y="2492896"/>
            <a:ext cx="8785349" cy="3979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defRPr/>
            </a:pPr>
            <a:r>
              <a:rPr lang="cs-CZ" dirty="0">
                <a:solidFill>
                  <a:srgbClr val="FFFF00"/>
                </a:solidFill>
                <a:latin typeface="+mj-lt"/>
              </a:rPr>
              <a:t>„Americká doporučení jsou v otázce účasti v zavodním sportu více shovívavá (s výjimkou LQT1), za předpokladu, že preventivní opatření zahrnují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AED ‘as part of the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athlete’s personal sports safety gear’.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>
              <a:lnSpc>
                <a:spcPts val="3400"/>
              </a:lnSpc>
              <a:defRPr/>
            </a:pPr>
            <a:r>
              <a:rPr lang="cs-CZ" dirty="0">
                <a:solidFill>
                  <a:srgbClr val="FFFF00"/>
                </a:solidFill>
                <a:latin typeface="+mj-lt"/>
              </a:rPr>
              <a:t>Považujeme takovou povinnost za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nepraktickou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 (např. pro zimní či vodní sporty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)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,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a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 je to také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přenášení zodpovědnosti 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na sportovní oddíly a jiné účastníky.</a:t>
            </a:r>
          </a:p>
          <a:p>
            <a:pPr>
              <a:lnSpc>
                <a:spcPts val="3400"/>
              </a:lnSpc>
              <a:defRPr/>
            </a:pPr>
            <a:r>
              <a:rPr lang="cs-CZ" dirty="0">
                <a:solidFill>
                  <a:srgbClr val="FFFF00"/>
                </a:solidFill>
                <a:latin typeface="+mj-lt"/>
              </a:rPr>
              <a:t>Navíc, i když je s LQTS asociovaná oběhová zástava vzácná, v těchto případech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účinnost AED není 100%</a:t>
            </a:r>
            <a:r>
              <a:rPr lang="cs-CZ" dirty="0">
                <a:solidFill>
                  <a:srgbClr val="FFFF00"/>
                </a:solidFill>
                <a:latin typeface="+mj-lt"/>
              </a:rPr>
              <a:t>.“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263447-6A17-4370-B976-F8EB1F9A9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189" y="116633"/>
            <a:ext cx="7057623" cy="2010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4050E04E-23B0-4EE1-A28F-12D130864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3"/>
          <a:stretch/>
        </p:blipFill>
        <p:spPr bwMode="auto">
          <a:xfrm>
            <a:off x="1976057" y="189540"/>
            <a:ext cx="7956930" cy="64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EED31FD3-5021-4911-A64E-D5B89E19DF75}"/>
              </a:ext>
            </a:extLst>
          </p:cNvPr>
          <p:cNvSpPr/>
          <p:nvPr/>
        </p:nvSpPr>
        <p:spPr bwMode="auto">
          <a:xfrm>
            <a:off x="2423592" y="908720"/>
            <a:ext cx="4752528" cy="50405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BCA6DC6-A15F-4BDA-A61B-6F03CF1E6CB6}"/>
              </a:ext>
            </a:extLst>
          </p:cNvPr>
          <p:cNvSpPr/>
          <p:nvPr/>
        </p:nvSpPr>
        <p:spPr bwMode="auto">
          <a:xfrm>
            <a:off x="2279576" y="189540"/>
            <a:ext cx="4752528" cy="50405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5502A05-988C-4C0B-AE6C-9FC3007E24A2}"/>
              </a:ext>
            </a:extLst>
          </p:cNvPr>
          <p:cNvSpPr/>
          <p:nvPr/>
        </p:nvSpPr>
        <p:spPr bwMode="auto">
          <a:xfrm>
            <a:off x="1847528" y="3573016"/>
            <a:ext cx="5688632" cy="93610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F8E2BF7-48BF-4586-B716-401F832924CA}"/>
              </a:ext>
            </a:extLst>
          </p:cNvPr>
          <p:cNvSpPr/>
          <p:nvPr/>
        </p:nvSpPr>
        <p:spPr bwMode="auto">
          <a:xfrm>
            <a:off x="2855640" y="5301209"/>
            <a:ext cx="4665265" cy="122413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2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7">
            <a:extLst>
              <a:ext uri="{FF2B5EF4-FFF2-40B4-BE49-F238E27FC236}">
                <a16:creationId xmlns:a16="http://schemas.microsoft.com/office/drawing/2014/main" id="{58ECED39-0CDA-49B5-9430-E9869A29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188913"/>
            <a:ext cx="2881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>
                <a:solidFill>
                  <a:srgbClr val="FFFF00"/>
                </a:solidFill>
              </a:rPr>
              <a:t>Konflikty zájmů</a:t>
            </a:r>
          </a:p>
        </p:txBody>
      </p:sp>
      <p:cxnSp>
        <p:nvCxnSpPr>
          <p:cNvPr id="4099" name="Přímá spojovací čára 9">
            <a:extLst>
              <a:ext uri="{FF2B5EF4-FFF2-40B4-BE49-F238E27FC236}">
                <a16:creationId xmlns:a16="http://schemas.microsoft.com/office/drawing/2014/main" id="{6E65DEDD-3F05-44F0-82C2-306DCA6E5F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836613"/>
            <a:ext cx="9144000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" name="TextovéPole 10">
            <a:extLst>
              <a:ext uri="{FF2B5EF4-FFF2-40B4-BE49-F238E27FC236}">
                <a16:creationId xmlns:a16="http://schemas.microsoft.com/office/drawing/2014/main" id="{BCCAF836-1FFD-4D16-8C84-0917FE7B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2781301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>
                <a:solidFill>
                  <a:srgbClr val="FFFF00"/>
                </a:solidFill>
              </a:rPr>
              <a:t>žádné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3592C4-4882-473B-9521-1A8665475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87"/>
          <a:stretch/>
        </p:blipFill>
        <p:spPr>
          <a:xfrm>
            <a:off x="2459410" y="1484784"/>
            <a:ext cx="6408712" cy="5268238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E8844255-532A-40F1-AF79-8FAFB65A89AA}"/>
              </a:ext>
            </a:extLst>
          </p:cNvPr>
          <p:cNvSpPr/>
          <p:nvPr/>
        </p:nvSpPr>
        <p:spPr bwMode="auto">
          <a:xfrm>
            <a:off x="2423592" y="1484785"/>
            <a:ext cx="4752528" cy="648073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2E64007-E8FC-419F-9A9B-5F983CAFF2EE}"/>
              </a:ext>
            </a:extLst>
          </p:cNvPr>
          <p:cNvSpPr/>
          <p:nvPr/>
        </p:nvSpPr>
        <p:spPr bwMode="auto">
          <a:xfrm>
            <a:off x="2351584" y="5441033"/>
            <a:ext cx="4752528" cy="648073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DFADA10-6A64-430F-B168-58B753C67D9D}"/>
              </a:ext>
            </a:extLst>
          </p:cNvPr>
          <p:cNvSpPr txBox="1"/>
          <p:nvPr/>
        </p:nvSpPr>
        <p:spPr>
          <a:xfrm>
            <a:off x="2927648" y="33265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FF00"/>
                </a:solidFill>
              </a:rPr>
              <a:t>ESC 2020 - </a:t>
            </a:r>
            <a:r>
              <a:rPr lang="cs-CZ" sz="4000" dirty="0" err="1">
                <a:solidFill>
                  <a:srgbClr val="FFFF00"/>
                </a:solidFill>
              </a:rPr>
              <a:t>BrS</a:t>
            </a:r>
            <a:endParaRPr lang="cs-CZ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A69D5FF-94FD-48CD-80B5-A059AB2C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20" y="2204864"/>
            <a:ext cx="5068744" cy="46019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44E58D-7E9E-4E21-A33F-55AF70AB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-31973"/>
            <a:ext cx="5760640" cy="216741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AD5D8A3-F242-4C11-B969-09E91F998134}"/>
              </a:ext>
            </a:extLst>
          </p:cNvPr>
          <p:cNvSpPr/>
          <p:nvPr/>
        </p:nvSpPr>
        <p:spPr bwMode="auto">
          <a:xfrm>
            <a:off x="3575721" y="2708920"/>
            <a:ext cx="4896543" cy="86409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7F140F1-9890-4B1E-8EB1-66612D81F18A}"/>
              </a:ext>
            </a:extLst>
          </p:cNvPr>
          <p:cNvSpPr/>
          <p:nvPr/>
        </p:nvSpPr>
        <p:spPr bwMode="auto">
          <a:xfrm>
            <a:off x="3403521" y="3789041"/>
            <a:ext cx="4896543" cy="115212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35D206F-DD98-4CC0-8948-A3667D0DFDA5}"/>
              </a:ext>
            </a:extLst>
          </p:cNvPr>
          <p:cNvSpPr/>
          <p:nvPr/>
        </p:nvSpPr>
        <p:spPr bwMode="auto">
          <a:xfrm>
            <a:off x="3489621" y="5373216"/>
            <a:ext cx="4896543" cy="115212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4FFCB40-0CFB-4D91-975D-A2754684540C}"/>
              </a:ext>
            </a:extLst>
          </p:cNvPr>
          <p:cNvSpPr txBox="1"/>
          <p:nvPr/>
        </p:nvSpPr>
        <p:spPr>
          <a:xfrm>
            <a:off x="1833436" y="223078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LQTS</a:t>
            </a:r>
          </a:p>
        </p:txBody>
      </p:sp>
    </p:spTree>
    <p:extLst>
      <p:ext uri="{BB962C8B-B14F-4D97-AF65-F5344CB8AC3E}">
        <p14:creationId xmlns:p14="http://schemas.microsoft.com/office/powerpoint/2010/main" val="32599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7CC32D-1F1B-4DAF-8B20-B1D970A4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87" y="1340768"/>
            <a:ext cx="9171620" cy="470630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87991114-B37B-4651-999B-C857EBBDF71D}"/>
              </a:ext>
            </a:extLst>
          </p:cNvPr>
          <p:cNvSpPr/>
          <p:nvPr/>
        </p:nvSpPr>
        <p:spPr bwMode="auto">
          <a:xfrm>
            <a:off x="2783633" y="1844824"/>
            <a:ext cx="5184576" cy="50405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81F9E88-537F-49CB-9F3E-D0CF51435B09}"/>
              </a:ext>
            </a:extLst>
          </p:cNvPr>
          <p:cNvSpPr/>
          <p:nvPr/>
        </p:nvSpPr>
        <p:spPr bwMode="auto">
          <a:xfrm>
            <a:off x="4727848" y="2708920"/>
            <a:ext cx="4392488" cy="86409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43ABD1E-7244-491A-A76D-B588A1D58B94}"/>
              </a:ext>
            </a:extLst>
          </p:cNvPr>
          <p:cNvSpPr/>
          <p:nvPr/>
        </p:nvSpPr>
        <p:spPr bwMode="auto">
          <a:xfrm>
            <a:off x="1504182" y="3873939"/>
            <a:ext cx="3367683" cy="86409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4EF707-BBB0-4788-A50F-F5012B33DD5F}"/>
              </a:ext>
            </a:extLst>
          </p:cNvPr>
          <p:cNvSpPr txBox="1"/>
          <p:nvPr/>
        </p:nvSpPr>
        <p:spPr>
          <a:xfrm>
            <a:off x="4439816" y="3764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EHRA 2021 - CPVT</a:t>
            </a:r>
          </a:p>
        </p:txBody>
      </p:sp>
    </p:spTree>
    <p:extLst>
      <p:ext uri="{BB962C8B-B14F-4D97-AF65-F5344CB8AC3E}">
        <p14:creationId xmlns:p14="http://schemas.microsoft.com/office/powerpoint/2010/main" val="23504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AD3757D-54C7-49B0-82D0-6A4E4567F87C}"/>
              </a:ext>
            </a:extLst>
          </p:cNvPr>
          <p:cNvSpPr txBox="1"/>
          <p:nvPr/>
        </p:nvSpPr>
        <p:spPr>
          <a:xfrm>
            <a:off x="5087888" y="18864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Závěrem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FC1190B-FCA8-4B85-A316-97A078FBF715}"/>
              </a:ext>
            </a:extLst>
          </p:cNvPr>
          <p:cNvCxnSpPr/>
          <p:nvPr/>
        </p:nvCxnSpPr>
        <p:spPr bwMode="auto">
          <a:xfrm>
            <a:off x="1524000" y="98072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82385E-6E9A-453F-B690-4F5C2C764B5D}"/>
              </a:ext>
            </a:extLst>
          </p:cNvPr>
          <p:cNvSpPr txBox="1"/>
          <p:nvPr/>
        </p:nvSpPr>
        <p:spPr>
          <a:xfrm>
            <a:off x="1919536" y="1412359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FF00"/>
                </a:solidFill>
              </a:rPr>
              <a:t>Názory na sportování (nejen závodní) jedinců s </a:t>
            </a:r>
            <a:r>
              <a:rPr lang="cs-CZ" sz="2800" dirty="0" err="1">
                <a:solidFill>
                  <a:srgbClr val="FFFF00"/>
                </a:solidFill>
              </a:rPr>
              <a:t>kanalopatiemi</a:t>
            </a:r>
            <a:r>
              <a:rPr lang="cs-CZ" sz="2800" dirty="0">
                <a:solidFill>
                  <a:srgbClr val="FFFF00"/>
                </a:solidFill>
              </a:rPr>
              <a:t> se dynamicky vyvíjí.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093415-D0B1-452B-A778-0591400AC1D2}"/>
              </a:ext>
            </a:extLst>
          </p:cNvPr>
          <p:cNvSpPr txBox="1"/>
          <p:nvPr/>
        </p:nvSpPr>
        <p:spPr>
          <a:xfrm>
            <a:off x="2351584" y="2924944"/>
            <a:ext cx="70567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„osobní svoboda nade vše“ v USA</a:t>
            </a:r>
          </a:p>
          <a:p>
            <a:pPr algn="ctr"/>
            <a:r>
              <a:rPr lang="cs-CZ" sz="3200" dirty="0">
                <a:solidFill>
                  <a:srgbClr val="FFFF00"/>
                </a:solidFill>
              </a:rPr>
              <a:t>vs.</a:t>
            </a:r>
          </a:p>
          <a:p>
            <a:pPr algn="ctr"/>
            <a:r>
              <a:rPr lang="cs-CZ" sz="3200" dirty="0">
                <a:solidFill>
                  <a:schemeClr val="bg1"/>
                </a:solidFill>
              </a:rPr>
              <a:t>striktní směrnice EU</a:t>
            </a:r>
          </a:p>
          <a:p>
            <a:pPr algn="ctr"/>
            <a:endParaRPr lang="cs-CZ" sz="3200" dirty="0">
              <a:solidFill>
                <a:srgbClr val="FFFF00"/>
              </a:solidFill>
            </a:endParaRPr>
          </a:p>
          <a:p>
            <a:pPr algn="ctr"/>
            <a:r>
              <a:rPr lang="cs-CZ" sz="5400" b="1" dirty="0">
                <a:solidFill>
                  <a:srgbClr val="FFFF00"/>
                </a:solidFill>
              </a:rPr>
              <a:t>?   ?   ?</a:t>
            </a:r>
          </a:p>
        </p:txBody>
      </p:sp>
    </p:spTree>
    <p:extLst>
      <p:ext uri="{BB962C8B-B14F-4D97-AF65-F5344CB8AC3E}">
        <p14:creationId xmlns:p14="http://schemas.microsoft.com/office/powerpoint/2010/main" val="19159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>
            <a:extLst>
              <a:ext uri="{FF2B5EF4-FFF2-40B4-BE49-F238E27FC236}">
                <a16:creationId xmlns:a16="http://schemas.microsoft.com/office/drawing/2014/main" id="{E6936540-91D7-48E9-B41B-56C81321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1700214"/>
            <a:ext cx="79914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solidFill>
                  <a:srgbClr val="66FFFF"/>
                </a:solidFill>
              </a:rPr>
              <a:t>ESC </a:t>
            </a:r>
            <a:r>
              <a:rPr lang="cs-CZ" altLang="cs-CZ" dirty="0" err="1">
                <a:solidFill>
                  <a:srgbClr val="66FFFF"/>
                </a:solidFill>
              </a:rPr>
              <a:t>Guidelines</a:t>
            </a:r>
            <a:r>
              <a:rPr lang="cs-CZ" altLang="cs-CZ" dirty="0">
                <a:solidFill>
                  <a:srgbClr val="66FFFF"/>
                </a:solidFill>
              </a:rPr>
              <a:t> 2015 Eur </a:t>
            </a:r>
            <a:r>
              <a:rPr lang="cs-CZ" altLang="cs-CZ" dirty="0" err="1">
                <a:solidFill>
                  <a:srgbClr val="66FFFF"/>
                </a:solidFill>
              </a:rPr>
              <a:t>Heart</a:t>
            </a:r>
            <a:r>
              <a:rPr lang="cs-CZ" altLang="cs-CZ" dirty="0">
                <a:solidFill>
                  <a:srgbClr val="66FFFF"/>
                </a:solidFill>
              </a:rPr>
              <a:t> J 2015;36:2793–2867.</a:t>
            </a:r>
          </a:p>
          <a:p>
            <a:endParaRPr lang="cs-CZ" altLang="cs-CZ" dirty="0">
              <a:solidFill>
                <a:srgbClr val="FFFF00"/>
              </a:solidFill>
            </a:endParaRPr>
          </a:p>
          <a:p>
            <a:r>
              <a:rPr lang="cs-CZ" altLang="cs-CZ" dirty="0">
                <a:solidFill>
                  <a:srgbClr val="FFFF00"/>
                </a:solidFill>
              </a:rPr>
              <a:t>LQT syndrom je charakterizován prodloužením QT intervalu   a výskytem </a:t>
            </a:r>
            <a:r>
              <a:rPr lang="cs-CZ" altLang="cs-CZ" dirty="0">
                <a:solidFill>
                  <a:schemeClr val="bg1"/>
                </a:solidFill>
              </a:rPr>
              <a:t>komorových arytmií spouštěných </a:t>
            </a:r>
            <a:r>
              <a:rPr lang="cs-CZ" altLang="cs-CZ" dirty="0">
                <a:solidFill>
                  <a:srgbClr val="FFFF00"/>
                </a:solidFill>
              </a:rPr>
              <a:t>převážně </a:t>
            </a:r>
            <a:r>
              <a:rPr lang="cs-CZ" altLang="cs-CZ" dirty="0">
                <a:solidFill>
                  <a:schemeClr val="bg1"/>
                </a:solidFill>
              </a:rPr>
              <a:t>adrenergní stimulací.</a:t>
            </a:r>
          </a:p>
          <a:p>
            <a:endParaRPr lang="cs-CZ" altLang="cs-CZ" dirty="0">
              <a:solidFill>
                <a:schemeClr val="bg1"/>
              </a:solidFill>
            </a:endParaRPr>
          </a:p>
          <a:p>
            <a:r>
              <a:rPr lang="cs-CZ" altLang="cs-CZ" dirty="0">
                <a:solidFill>
                  <a:srgbClr val="FFFF00"/>
                </a:solidFill>
              </a:rPr>
              <a:t>Je doporučena </a:t>
            </a:r>
            <a:r>
              <a:rPr lang="cs-CZ" altLang="cs-CZ" sz="3200" dirty="0">
                <a:solidFill>
                  <a:schemeClr val="bg1"/>
                </a:solidFill>
              </a:rPr>
              <a:t>změna životního stylu</a:t>
            </a:r>
            <a:r>
              <a:rPr lang="cs-CZ" altLang="cs-CZ" dirty="0">
                <a:solidFill>
                  <a:srgbClr val="FFFF00"/>
                </a:solidFill>
              </a:rPr>
              <a:t>, m. j. vyvarovat se </a:t>
            </a:r>
            <a:r>
              <a:rPr lang="cs-CZ" altLang="cs-CZ" dirty="0">
                <a:solidFill>
                  <a:schemeClr val="bg1"/>
                </a:solidFill>
              </a:rPr>
              <a:t>spouštěčům arytmie </a:t>
            </a:r>
            <a:r>
              <a:rPr lang="cs-CZ" altLang="cs-CZ" dirty="0">
                <a:solidFill>
                  <a:srgbClr val="FFFF00"/>
                </a:solidFill>
              </a:rPr>
              <a:t>(především usilovnému plavání u LQT1)</a:t>
            </a:r>
          </a:p>
        </p:txBody>
      </p:sp>
      <p:sp>
        <p:nvSpPr>
          <p:cNvPr id="6147" name="TextovéPole 3">
            <a:extLst>
              <a:ext uri="{FF2B5EF4-FFF2-40B4-BE49-F238E27FC236}">
                <a16:creationId xmlns:a16="http://schemas.microsoft.com/office/drawing/2014/main" id="{DC30C90D-328B-4833-9360-5301D1F1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188913"/>
            <a:ext cx="583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>
                <a:solidFill>
                  <a:srgbClr val="FFFF00"/>
                </a:solidFill>
              </a:rPr>
              <a:t>Syndrom dlouhého QT intervalu</a:t>
            </a:r>
            <a:endParaRPr lang="cs-CZ" altLang="cs-CZ" sz="3200"/>
          </a:p>
        </p:txBody>
      </p:sp>
      <p:cxnSp>
        <p:nvCxnSpPr>
          <p:cNvPr id="6148" name="Přímá spojnice 5">
            <a:extLst>
              <a:ext uri="{FF2B5EF4-FFF2-40B4-BE49-F238E27FC236}">
                <a16:creationId xmlns:a16="http://schemas.microsoft.com/office/drawing/2014/main" id="{BF86EEB7-3CF7-4A59-B95A-676A681172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908050"/>
            <a:ext cx="91440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1">
            <a:extLst>
              <a:ext uri="{FF2B5EF4-FFF2-40B4-BE49-F238E27FC236}">
                <a16:creationId xmlns:a16="http://schemas.microsoft.com/office/drawing/2014/main" id="{5DDAD748-2E76-4017-BB8A-730BEDA8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268413"/>
            <a:ext cx="799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rgbClr val="FFFF00"/>
                </a:solidFill>
              </a:rPr>
              <a:t>Pravidelná fyzická aktivita – pravidelné sportování</a:t>
            </a:r>
          </a:p>
        </p:txBody>
      </p:sp>
      <p:sp>
        <p:nvSpPr>
          <p:cNvPr id="7171" name="TextovéPole 3">
            <a:extLst>
              <a:ext uri="{FF2B5EF4-FFF2-40B4-BE49-F238E27FC236}">
                <a16:creationId xmlns:a16="http://schemas.microsoft.com/office/drawing/2014/main" id="{8A40FC94-F765-4B90-BCBC-5932088BA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09550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>
                <a:solidFill>
                  <a:srgbClr val="FFFF00"/>
                </a:solidFill>
              </a:rPr>
              <a:t>Zdravý životní styl</a:t>
            </a:r>
          </a:p>
        </p:txBody>
      </p:sp>
      <p:cxnSp>
        <p:nvCxnSpPr>
          <p:cNvPr id="7172" name="Přímá spojnice 5">
            <a:extLst>
              <a:ext uri="{FF2B5EF4-FFF2-40B4-BE49-F238E27FC236}">
                <a16:creationId xmlns:a16="http://schemas.microsoft.com/office/drawing/2014/main" id="{FC34621A-BA73-4FF2-B1D2-AEE07E796F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908050"/>
            <a:ext cx="91440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C497AB-EBAD-4AFC-9427-7BF44DD99E33}"/>
              </a:ext>
            </a:extLst>
          </p:cNvPr>
          <p:cNvSpPr txBox="1"/>
          <p:nvPr/>
        </p:nvSpPr>
        <p:spPr>
          <a:xfrm>
            <a:off x="1982788" y="1809750"/>
            <a:ext cx="7993062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n-lt"/>
              </a:rPr>
              <a:t>zlepšuje tělesné zdraví a zdatnost</a:t>
            </a:r>
          </a:p>
          <a:p>
            <a:pPr marL="342900" indent="-342900"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n-lt"/>
              </a:rPr>
              <a:t>zlepšuje </a:t>
            </a:r>
            <a:r>
              <a:rPr lang="en-US" dirty="0" err="1">
                <a:solidFill>
                  <a:srgbClr val="FFFF00"/>
                </a:solidFill>
                <a:latin typeface="+mn-lt"/>
              </a:rPr>
              <a:t>ment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á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l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ní zdraví a pocit </a:t>
            </a:r>
            <a:r>
              <a:rPr lang="en-US" dirty="0" err="1">
                <a:solidFill>
                  <a:srgbClr val="FFFF00"/>
                </a:solidFill>
                <a:latin typeface="+mn-lt"/>
              </a:rPr>
              <a:t>soci</a:t>
            </a:r>
            <a:r>
              <a:rPr lang="cs-CZ" dirty="0" err="1">
                <a:solidFill>
                  <a:srgbClr val="FFFF00"/>
                </a:solidFill>
                <a:latin typeface="+mn-lt"/>
              </a:rPr>
              <a:t>ální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 a 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duševní pohody</a:t>
            </a:r>
          </a:p>
          <a:p>
            <a:pPr marL="342900" indent="-342900"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n-lt"/>
              </a:rPr>
              <a:t>snižuje riziko rozvoje obezity, diabetu a KV chorob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4C88DF-7038-48A8-8857-39CE6DB05AFE}"/>
              </a:ext>
            </a:extLst>
          </p:cNvPr>
          <p:cNvSpPr txBox="1"/>
          <p:nvPr/>
        </p:nvSpPr>
        <p:spPr>
          <a:xfrm>
            <a:off x="1992314" y="3408293"/>
            <a:ext cx="8353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dirty="0">
                <a:solidFill>
                  <a:srgbClr val="FFFF00"/>
                </a:solidFill>
                <a:latin typeface="+mn-lt"/>
              </a:rPr>
              <a:t>snižuje </a:t>
            </a:r>
            <a:r>
              <a:rPr lang="en-US" dirty="0" err="1">
                <a:solidFill>
                  <a:srgbClr val="FFFF00"/>
                </a:solidFill>
                <a:latin typeface="+mn-lt"/>
              </a:rPr>
              <a:t>ri</a:t>
            </a:r>
            <a:r>
              <a:rPr lang="cs-CZ" dirty="0" err="1">
                <a:solidFill>
                  <a:srgbClr val="FFFF00"/>
                </a:solidFill>
                <a:latin typeface="+mn-lt"/>
              </a:rPr>
              <a:t>zi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k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o pocitů beznaděje a sebevražedných úmyslů u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adolescent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ů a mladých lidí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24E727E-A0FF-4216-8819-1299ACF21FB3}"/>
              </a:ext>
            </a:extLst>
          </p:cNvPr>
          <p:cNvSpPr txBox="1"/>
          <p:nvPr/>
        </p:nvSpPr>
        <p:spPr>
          <a:xfrm>
            <a:off x="1992314" y="4866413"/>
            <a:ext cx="8353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FF00"/>
                </a:solidFill>
                <a:latin typeface="+mn-lt"/>
              </a:rPr>
              <a:t>U jedince mladšího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24 </a:t>
            </a:r>
            <a:r>
              <a:rPr lang="cs-CZ" dirty="0">
                <a:solidFill>
                  <a:srgbClr val="FFFF00"/>
                </a:solidFill>
                <a:latin typeface="+mn-lt"/>
              </a:rPr>
              <a:t>let je mnohem pravděpodobnější, že spáchá sebevraždu, než že zemře na srdeční onemocnění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.</a:t>
            </a:r>
            <a:endParaRPr lang="cs-CZ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>
            <a:extLst>
              <a:ext uri="{FF2B5EF4-FFF2-40B4-BE49-F238E27FC236}">
                <a16:creationId xmlns:a16="http://schemas.microsoft.com/office/drawing/2014/main" id="{85FDDCA3-CA9F-4FBF-9D90-EFCF8063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85738"/>
            <a:ext cx="4179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FFFF00"/>
                </a:solidFill>
              </a:rPr>
              <a:t>LQT a sport - historie</a:t>
            </a:r>
          </a:p>
        </p:txBody>
      </p:sp>
      <p:cxnSp>
        <p:nvCxnSpPr>
          <p:cNvPr id="8195" name="Přímá spojnice 3">
            <a:extLst>
              <a:ext uri="{FF2B5EF4-FFF2-40B4-BE49-F238E27FC236}">
                <a16:creationId xmlns:a16="http://schemas.microsoft.com/office/drawing/2014/main" id="{0E64B08B-E12E-4604-9D64-5F5F7B58A8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969963"/>
            <a:ext cx="91440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D6615D-FD49-4F1F-B7CE-6D4BE121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492376"/>
            <a:ext cx="46799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36th </a:t>
            </a:r>
            <a:r>
              <a:rPr lang="cs-CZ" altLang="cs-CZ" sz="2400" dirty="0" err="1">
                <a:solidFill>
                  <a:schemeClr val="bg1"/>
                </a:solidFill>
              </a:rPr>
              <a:t>Bethesda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</a:rPr>
              <a:t>Conference</a:t>
            </a:r>
            <a:endParaRPr lang="cs-CZ" altLang="cs-CZ" sz="24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„bezpečná šestka“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bg1"/>
                </a:solidFill>
              </a:rPr>
              <a:t>billiard</a:t>
            </a:r>
            <a:r>
              <a:rPr lang="cs-CZ" altLang="cs-CZ" sz="2400" dirty="0">
                <a:solidFill>
                  <a:schemeClr val="bg1"/>
                </a:solidFill>
              </a:rPr>
              <a:t>, bowling, curling, </a:t>
            </a:r>
            <a:r>
              <a:rPr lang="cs-CZ" altLang="cs-CZ" sz="2400" dirty="0" err="1">
                <a:solidFill>
                  <a:schemeClr val="bg1"/>
                </a:solidFill>
              </a:rPr>
              <a:t>cricket</a:t>
            </a:r>
            <a:r>
              <a:rPr lang="cs-CZ" altLang="cs-CZ" sz="2400" dirty="0">
                <a:solidFill>
                  <a:schemeClr val="bg1"/>
                </a:solidFill>
              </a:rPr>
              <a:t>, golf, </a:t>
            </a:r>
            <a:r>
              <a:rPr lang="cs-CZ" altLang="cs-CZ" sz="2400" dirty="0" err="1">
                <a:solidFill>
                  <a:schemeClr val="bg1"/>
                </a:solidFill>
              </a:rPr>
              <a:t>riflery</a:t>
            </a:r>
            <a:endParaRPr lang="cs-CZ" altLang="cs-CZ" sz="24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rgbClr val="FFFF00"/>
                </a:solidFill>
              </a:rPr>
              <a:t>Asympt</a:t>
            </a:r>
            <a:r>
              <a:rPr lang="cs-CZ" altLang="cs-CZ" sz="2400" dirty="0">
                <a:solidFill>
                  <a:srgbClr val="FFFF00"/>
                </a:solidFill>
              </a:rPr>
              <a:t> nosiči bez omezení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</a:rPr>
              <a:t>(LQT1 kromě plavání)</a:t>
            </a:r>
          </a:p>
        </p:txBody>
      </p:sp>
      <p:sp>
        <p:nvSpPr>
          <p:cNvPr id="8197" name="Obdélník 6">
            <a:extLst>
              <a:ext uri="{FF2B5EF4-FFF2-40B4-BE49-F238E27FC236}">
                <a16:creationId xmlns:a16="http://schemas.microsoft.com/office/drawing/2014/main" id="{1A57008C-4C62-4A25-A622-C29EDF2C0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1712913"/>
            <a:ext cx="463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USA				ESC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A84DCB3-FC0D-4679-B2A2-C64E9B0B2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1" y="2492376"/>
            <a:ext cx="40370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ESC guidelines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!!žádný závodní sport!!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199" name="TextovéPole 8">
            <a:extLst>
              <a:ext uri="{FF2B5EF4-FFF2-40B4-BE49-F238E27FC236}">
                <a16:creationId xmlns:a16="http://schemas.microsoft.com/office/drawing/2014/main" id="{E5127836-13D6-47AD-8F34-8B808FB5B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9" y="1055688"/>
            <a:ext cx="1203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>
                <a:solidFill>
                  <a:srgbClr val="66FFFF"/>
                </a:solidFill>
              </a:rPr>
              <a:t>2005</a:t>
            </a:r>
            <a:r>
              <a:rPr lang="cs-CZ" altLang="cs-CZ" sz="3600">
                <a:solidFill>
                  <a:schemeClr val="bg1"/>
                </a:solidFill>
              </a:rPr>
              <a:t> </a:t>
            </a:r>
            <a:endParaRPr lang="cs-CZ" altLang="cs-CZ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5D495D8-7921-42F0-8E86-8EA941F174E5}"/>
              </a:ext>
            </a:extLst>
          </p:cNvPr>
          <p:cNvSpPr txBox="1"/>
          <p:nvPr/>
        </p:nvSpPr>
        <p:spPr>
          <a:xfrm>
            <a:off x="1793569" y="3386710"/>
            <a:ext cx="900271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FFFF00"/>
                </a:solidFill>
                <a:latin typeface="+mn-lt"/>
              </a:rPr>
              <a:t>-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103 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dětí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LQTS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, které pokračovaly v závodním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(n 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=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26)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		nebo rekreačním sportu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(n 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=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77). </a:t>
            </a:r>
            <a:endParaRPr lang="cs-CZ" sz="2800" dirty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cs-CZ" sz="2800" dirty="0">
                <a:solidFill>
                  <a:srgbClr val="FFFF00"/>
                </a:solidFill>
                <a:latin typeface="+mn-lt"/>
              </a:rPr>
              <a:t>-  průběhu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7±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4 let sledování (750 </a:t>
            </a:r>
            <a:r>
              <a:rPr lang="cs-CZ" sz="2800" dirty="0" err="1">
                <a:solidFill>
                  <a:srgbClr val="FFFF00"/>
                </a:solidFill>
                <a:latin typeface="+mn-lt"/>
              </a:rPr>
              <a:t>atleto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/roků) nebyla při		sportu pozorována 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žádná s LQTS asociovaná příhoda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048E4C-06E0-4BEE-B570-983690F94E55}"/>
              </a:ext>
            </a:extLst>
          </p:cNvPr>
          <p:cNvSpPr txBox="1"/>
          <p:nvPr/>
        </p:nvSpPr>
        <p:spPr>
          <a:xfrm>
            <a:off x="3287688" y="2351371"/>
            <a:ext cx="8642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66FFFF"/>
                </a:solidFill>
                <a:latin typeface="+mn-lt"/>
              </a:rPr>
              <a:t>J Am Coll </a:t>
            </a:r>
            <a:r>
              <a:rPr lang="en-US" dirty="0" err="1">
                <a:solidFill>
                  <a:srgbClr val="66FFFF"/>
                </a:solidFill>
                <a:latin typeface="+mn-lt"/>
              </a:rPr>
              <a:t>Cardiol</a:t>
            </a:r>
            <a:r>
              <a:rPr lang="en-US" dirty="0">
                <a:solidFill>
                  <a:srgbClr val="66FFFF"/>
                </a:solidFill>
                <a:latin typeface="+mn-lt"/>
              </a:rPr>
              <a:t> EP </a:t>
            </a:r>
            <a:r>
              <a:rPr lang="en-US" sz="2800" dirty="0">
                <a:solidFill>
                  <a:srgbClr val="66FFFF"/>
                </a:solidFill>
                <a:latin typeface="+mn-lt"/>
              </a:rPr>
              <a:t>2015;1:62–70.</a:t>
            </a:r>
            <a:endParaRPr lang="cs-CZ" sz="2800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910CEE-F250-45A4-A6D4-ED8694131547}"/>
              </a:ext>
            </a:extLst>
          </p:cNvPr>
          <p:cNvSpPr txBox="1"/>
          <p:nvPr/>
        </p:nvSpPr>
        <p:spPr>
          <a:xfrm>
            <a:off x="1774826" y="5589241"/>
            <a:ext cx="85696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FFFF00"/>
                </a:solidFill>
                <a:latin typeface="+mn-lt"/>
              </a:rPr>
              <a:t>2013 – ze 130 sportovců na Mayo </a:t>
            </a:r>
            <a:r>
              <a:rPr lang="cs-CZ" sz="2800" dirty="0" err="1">
                <a:solidFill>
                  <a:srgbClr val="FFFF00"/>
                </a:solidFill>
                <a:latin typeface="+mn-lt"/>
              </a:rPr>
              <a:t>Clinic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 pouze 1 prodělal	srdeční příhodu při sportu (na 650 </a:t>
            </a:r>
            <a:r>
              <a:rPr lang="cs-CZ" sz="2800" dirty="0" err="1">
                <a:solidFill>
                  <a:srgbClr val="FFFF00"/>
                </a:solidFill>
                <a:latin typeface="+mn-lt"/>
              </a:rPr>
              <a:t>atleto</a:t>
            </a:r>
            <a:r>
              <a:rPr lang="cs-CZ" sz="2800" dirty="0">
                <a:solidFill>
                  <a:srgbClr val="FFFF00"/>
                </a:solidFill>
                <a:latin typeface="+mn-lt"/>
              </a:rPr>
              <a:t>-roků)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BC79B9B-98D5-476C-9BFB-279614BE2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185" y="405688"/>
            <a:ext cx="7683631" cy="192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63A407D-C5F8-4213-B3D5-0E10FC1F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189" y="332656"/>
            <a:ext cx="7057623" cy="16666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24C9BE-910B-4F78-8416-8D45496E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34" y="2027902"/>
            <a:ext cx="2903869" cy="32097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3AADF03-A34E-45A4-93D7-14C67A1D1144}"/>
              </a:ext>
            </a:extLst>
          </p:cNvPr>
          <p:cNvSpPr txBox="1"/>
          <p:nvPr/>
        </p:nvSpPr>
        <p:spPr>
          <a:xfrm>
            <a:off x="1991544" y="270892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dirty="0">
                <a:solidFill>
                  <a:srgbClr val="66FFFF"/>
                </a:solidFill>
              </a:rPr>
              <a:t>Je doporučeno</a:t>
            </a:r>
            <a:r>
              <a:rPr lang="cs-CZ" dirty="0">
                <a:solidFill>
                  <a:srgbClr val="FFFF00"/>
                </a:solidFill>
              </a:rPr>
              <a:t>, aby sportovec se srdeční </a:t>
            </a:r>
            <a:r>
              <a:rPr lang="cs-CZ" dirty="0" err="1">
                <a:solidFill>
                  <a:srgbClr val="FFFF00"/>
                </a:solidFill>
              </a:rPr>
              <a:t>kanalopatií</a:t>
            </a:r>
            <a:r>
              <a:rPr lang="cs-CZ" dirty="0">
                <a:solidFill>
                  <a:srgbClr val="FFFF00"/>
                </a:solidFill>
              </a:rPr>
              <a:t> byl vyšetřen </a:t>
            </a:r>
            <a:r>
              <a:rPr lang="cs-CZ" dirty="0">
                <a:solidFill>
                  <a:schemeClr val="bg1"/>
                </a:solidFill>
              </a:rPr>
              <a:t>specialistou </a:t>
            </a:r>
            <a:r>
              <a:rPr lang="cs-CZ" dirty="0" err="1">
                <a:solidFill>
                  <a:schemeClr val="bg1"/>
                </a:solidFill>
              </a:rPr>
              <a:t>arytmologem</a:t>
            </a:r>
            <a:r>
              <a:rPr lang="cs-CZ" dirty="0">
                <a:solidFill>
                  <a:schemeClr val="bg1"/>
                </a:solidFill>
              </a:rPr>
              <a:t> nebo </a:t>
            </a:r>
            <a:r>
              <a:rPr lang="cs-CZ" dirty="0" err="1">
                <a:solidFill>
                  <a:schemeClr val="bg1"/>
                </a:solidFill>
              </a:rPr>
              <a:t>kardiogenetikem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</a:rPr>
              <a:t>se zkušenostmi se hereditárními arytmickými syndromy</a:t>
            </a:r>
          </a:p>
          <a:p>
            <a:pPr marL="457200" indent="-457200">
              <a:buAutoNum type="arabicPeriod"/>
            </a:pPr>
            <a:endParaRPr lang="cs-CZ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66FFFF"/>
                </a:solidFill>
              </a:rPr>
              <a:t>Je doporučeno</a:t>
            </a:r>
            <a:r>
              <a:rPr lang="cs-CZ" dirty="0">
                <a:solidFill>
                  <a:srgbClr val="FFFF00"/>
                </a:solidFill>
              </a:rPr>
              <a:t>, aby každý symptomatický sportovec se srdeční </a:t>
            </a:r>
            <a:r>
              <a:rPr lang="cs-CZ" dirty="0" err="1">
                <a:solidFill>
                  <a:srgbClr val="FFFF00"/>
                </a:solidFill>
              </a:rPr>
              <a:t>kanalopatií</a:t>
            </a:r>
            <a:r>
              <a:rPr lang="cs-CZ" dirty="0">
                <a:solidFill>
                  <a:srgbClr val="FFFF00"/>
                </a:solidFill>
              </a:rPr>
              <a:t> neprovozoval závodní sport dokud není dokončeno </a:t>
            </a:r>
            <a:r>
              <a:rPr lang="cs-CZ" dirty="0">
                <a:solidFill>
                  <a:schemeClr val="bg1"/>
                </a:solidFill>
              </a:rPr>
              <a:t>komplexní vyšetření</a:t>
            </a:r>
            <a:r>
              <a:rPr lang="cs-CZ" dirty="0">
                <a:solidFill>
                  <a:srgbClr val="FFFF00"/>
                </a:solidFill>
              </a:rPr>
              <a:t>, byla zavedena </a:t>
            </a:r>
            <a:r>
              <a:rPr lang="cs-CZ" dirty="0">
                <a:solidFill>
                  <a:schemeClr val="bg1"/>
                </a:solidFill>
              </a:rPr>
              <a:t>účinná léčba</a:t>
            </a:r>
            <a:r>
              <a:rPr lang="cs-CZ" dirty="0">
                <a:solidFill>
                  <a:srgbClr val="FFFF00"/>
                </a:solidFill>
              </a:rPr>
              <a:t>, na které byl </a:t>
            </a:r>
            <a:r>
              <a:rPr lang="cs-CZ" dirty="0">
                <a:solidFill>
                  <a:schemeClr val="bg1"/>
                </a:solidFill>
              </a:rPr>
              <a:t>asymptomatický 3 měsíce 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AAF80B8-F349-4B5F-86C2-21CD03BA8180}"/>
              </a:ext>
            </a:extLst>
          </p:cNvPr>
          <p:cNvSpPr txBox="1"/>
          <p:nvPr/>
        </p:nvSpPr>
        <p:spPr>
          <a:xfrm>
            <a:off x="1991544" y="980728"/>
            <a:ext cx="8496944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3. </a:t>
            </a:r>
            <a:r>
              <a:rPr lang="cs-CZ" dirty="0">
                <a:solidFill>
                  <a:srgbClr val="66FFFF"/>
                </a:solidFill>
              </a:rPr>
              <a:t>Je rozumné (</a:t>
            </a:r>
            <a:r>
              <a:rPr lang="cs-CZ" dirty="0" err="1">
                <a:solidFill>
                  <a:srgbClr val="66FFFF"/>
                </a:solidFill>
              </a:rPr>
              <a:t>reasonable</a:t>
            </a:r>
            <a:r>
              <a:rPr lang="cs-CZ" dirty="0">
                <a:solidFill>
                  <a:srgbClr val="66FFFF"/>
                </a:solidFill>
              </a:rPr>
              <a:t>),</a:t>
            </a:r>
            <a:r>
              <a:rPr lang="cs-CZ" dirty="0">
                <a:solidFill>
                  <a:srgbClr val="FFFF00"/>
                </a:solidFill>
              </a:rPr>
              <a:t> aby se </a:t>
            </a:r>
            <a:r>
              <a:rPr lang="cs-CZ" dirty="0">
                <a:solidFill>
                  <a:schemeClr val="bg1"/>
                </a:solidFill>
              </a:rPr>
              <a:t>genotyp-pozitivní/fenotyp-negativní</a:t>
            </a:r>
            <a:r>
              <a:rPr lang="cs-CZ" dirty="0">
                <a:solidFill>
                  <a:srgbClr val="FFFF00"/>
                </a:solidFill>
              </a:rPr>
              <a:t> LQTS, CPVT, </a:t>
            </a:r>
            <a:r>
              <a:rPr lang="cs-CZ" dirty="0" err="1">
                <a:solidFill>
                  <a:srgbClr val="FFFF00"/>
                </a:solidFill>
              </a:rPr>
              <a:t>BrS</a:t>
            </a:r>
            <a:r>
              <a:rPr lang="cs-CZ" dirty="0">
                <a:solidFill>
                  <a:srgbClr val="FFFF00"/>
                </a:solidFill>
              </a:rPr>
              <a:t>, SQT, IVF jedinec účastnil závodního sportu </a:t>
            </a:r>
            <a:r>
              <a:rPr lang="cs-CZ" dirty="0">
                <a:solidFill>
                  <a:schemeClr val="bg1"/>
                </a:solidFill>
              </a:rPr>
              <a:t>při dodržení preventivních opatření</a:t>
            </a: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FFFF00"/>
                </a:solidFill>
              </a:rPr>
              <a:t>	a) vyvarovat se </a:t>
            </a:r>
            <a:r>
              <a:rPr lang="cs-CZ" dirty="0">
                <a:solidFill>
                  <a:schemeClr val="bg1"/>
                </a:solidFill>
              </a:rPr>
              <a:t>nevhodných léčiv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FFFF00"/>
                </a:solidFill>
              </a:rPr>
              <a:t>	b) hrazení </a:t>
            </a:r>
            <a:r>
              <a:rPr lang="cs-CZ" dirty="0">
                <a:solidFill>
                  <a:schemeClr val="bg1"/>
                </a:solidFill>
              </a:rPr>
              <a:t>elektrolytů a tekutin</a:t>
            </a:r>
            <a:r>
              <a:rPr lang="cs-CZ" dirty="0">
                <a:solidFill>
                  <a:srgbClr val="FFFF00"/>
                </a:solidFill>
              </a:rPr>
              <a:t>, vyhnout se dehydrataci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FFFF00"/>
                </a:solidFill>
              </a:rPr>
              <a:t>	c) vyhýbat se </a:t>
            </a:r>
            <a:r>
              <a:rPr lang="cs-CZ" dirty="0">
                <a:solidFill>
                  <a:schemeClr val="bg1"/>
                </a:solidFill>
              </a:rPr>
              <a:t>hypertermii</a:t>
            </a:r>
            <a:r>
              <a:rPr lang="cs-CZ" dirty="0">
                <a:solidFill>
                  <a:srgbClr val="FFFF00"/>
                </a:solidFill>
              </a:rPr>
              <a:t> či tepelným šokům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FFFF00"/>
                </a:solidFill>
              </a:rPr>
              <a:t>	d) </a:t>
            </a:r>
            <a:r>
              <a:rPr lang="cs-CZ" dirty="0">
                <a:solidFill>
                  <a:schemeClr val="bg1"/>
                </a:solidFill>
              </a:rPr>
              <a:t>AED</a:t>
            </a:r>
            <a:r>
              <a:rPr lang="cs-CZ" dirty="0">
                <a:solidFill>
                  <a:srgbClr val="FFFF00"/>
                </a:solidFill>
              </a:rPr>
              <a:t> musí být součástí vybavení sportovce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FFFF00"/>
                </a:solidFill>
              </a:rPr>
              <a:t>	e) vypracování </a:t>
            </a:r>
            <a:r>
              <a:rPr lang="cs-CZ" dirty="0">
                <a:solidFill>
                  <a:schemeClr val="bg1"/>
                </a:solidFill>
              </a:rPr>
              <a:t>plánu řešení emergentních situací</a:t>
            </a:r>
            <a:r>
              <a:rPr lang="cs-CZ" dirty="0">
                <a:solidFill>
                  <a:srgbClr val="FFFF00"/>
                </a:solidFill>
              </a:rPr>
              <a:t>			    personálem školy či sportovního oddílu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0A16057-FBF5-47BA-9276-DC2E24F8603D}"/>
              </a:ext>
            </a:extLst>
          </p:cNvPr>
          <p:cNvSpPr txBox="1"/>
          <p:nvPr/>
        </p:nvSpPr>
        <p:spPr>
          <a:xfrm>
            <a:off x="1991544" y="764705"/>
            <a:ext cx="8352928" cy="4960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FFFF00"/>
                </a:solidFill>
              </a:rPr>
              <a:t>4. Závodní sportování </a:t>
            </a:r>
            <a:r>
              <a:rPr lang="cs-CZ" sz="2600" dirty="0">
                <a:solidFill>
                  <a:srgbClr val="66FFFF"/>
                </a:solidFill>
              </a:rPr>
              <a:t>může být zváženo</a:t>
            </a:r>
            <a:endParaRPr lang="cs-CZ" sz="26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FFFF00"/>
                </a:solidFill>
              </a:rPr>
              <a:t>   - u symptomatického </a:t>
            </a:r>
            <a:r>
              <a:rPr lang="cs-CZ" sz="2600" dirty="0" err="1">
                <a:solidFill>
                  <a:srgbClr val="FFFF00"/>
                </a:solidFill>
              </a:rPr>
              <a:t>BrS</a:t>
            </a:r>
            <a:r>
              <a:rPr lang="cs-CZ" sz="2600" dirty="0">
                <a:solidFill>
                  <a:srgbClr val="FFFF00"/>
                </a:solidFill>
              </a:rPr>
              <a:t>, SQT pacienta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FFFF00"/>
                </a:solidFill>
              </a:rPr>
              <a:t>   - u symptomatického LQTS pacienta nebo			asymptomatického s </a:t>
            </a:r>
            <a:r>
              <a:rPr lang="cs-CZ" sz="2600" dirty="0" err="1">
                <a:solidFill>
                  <a:srgbClr val="FFFF00"/>
                </a:solidFill>
              </a:rPr>
              <a:t>QTc</a:t>
            </a:r>
            <a:r>
              <a:rPr lang="cs-CZ" sz="2600" dirty="0">
                <a:solidFill>
                  <a:srgbClr val="FFFF00"/>
                </a:solidFill>
              </a:rPr>
              <a:t> &gt;470/480 </a:t>
            </a:r>
            <a:r>
              <a:rPr lang="cs-CZ" sz="2600" dirty="0" err="1">
                <a:solidFill>
                  <a:srgbClr val="FFFF00"/>
                </a:solidFill>
              </a:rPr>
              <a:t>ms</a:t>
            </a:r>
            <a:r>
              <a:rPr lang="cs-CZ" sz="2600" dirty="0">
                <a:solidFill>
                  <a:srgbClr val="FFFF00"/>
                </a:solidFill>
              </a:rPr>
              <a:t> u mužů/žen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FFFF00"/>
                </a:solidFill>
              </a:rPr>
              <a:t>	(kromě plavání u LQT1)</a:t>
            </a:r>
          </a:p>
          <a:p>
            <a:pPr>
              <a:lnSpc>
                <a:spcPct val="150000"/>
              </a:lnSpc>
            </a:pPr>
            <a:r>
              <a:rPr lang="cs-CZ" sz="3200" dirty="0">
                <a:solidFill>
                  <a:srgbClr val="FF0000"/>
                </a:solidFill>
              </a:rPr>
              <a:t>V případě, že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FFFF00"/>
                </a:solidFill>
              </a:rPr>
              <a:t>    - </a:t>
            </a:r>
            <a:r>
              <a:rPr lang="cs-CZ" sz="2600" dirty="0">
                <a:solidFill>
                  <a:srgbClr val="FFFF00"/>
                </a:solidFill>
              </a:rPr>
              <a:t>byl na terapii </a:t>
            </a:r>
            <a:r>
              <a:rPr lang="cs-CZ" sz="2600" dirty="0">
                <a:solidFill>
                  <a:schemeClr val="bg1"/>
                </a:solidFill>
              </a:rPr>
              <a:t>3 měsíce asymptomatický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FFFF00"/>
                </a:solidFill>
              </a:rPr>
              <a:t>    - jsou dodržena </a:t>
            </a:r>
            <a:r>
              <a:rPr lang="cs-CZ" sz="2600" dirty="0">
                <a:solidFill>
                  <a:schemeClr val="bg1"/>
                </a:solidFill>
              </a:rPr>
              <a:t>preventivní opatření a) – e)</a:t>
            </a:r>
          </a:p>
        </p:txBody>
      </p:sp>
    </p:spTree>
    <p:extLst>
      <p:ext uri="{BB962C8B-B14F-4D97-AF65-F5344CB8AC3E}">
        <p14:creationId xmlns:p14="http://schemas.microsoft.com/office/powerpoint/2010/main" val="1812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-modročerná">
  <a:themeElements>
    <a:clrScheme name="A-modročer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-modročerná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-modročer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modročerná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-modročerná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modročerná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modročern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modročern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modročerná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prezentací\A-modročerná.pot</Template>
  <TotalTime>8089</TotalTime>
  <Words>930</Words>
  <Application>Microsoft Office PowerPoint</Application>
  <PresentationFormat>Širokoúhlá obrazovka</PresentationFormat>
  <Paragraphs>101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Times New Roman</vt:lpstr>
      <vt:lpstr>A-modročerná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Tomáš</dc:creator>
  <cp:lastModifiedBy>Novotný Tomáš</cp:lastModifiedBy>
  <cp:revision>867</cp:revision>
  <cp:lastPrinted>2003-05-09T19:11:23Z</cp:lastPrinted>
  <dcterms:created xsi:type="dcterms:W3CDTF">2002-05-19T19:15:30Z</dcterms:created>
  <dcterms:modified xsi:type="dcterms:W3CDTF">2021-11-07T17:49:30Z</dcterms:modified>
</cp:coreProperties>
</file>