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0" r:id="rId1"/>
  </p:sldMasterIdLst>
  <p:notesMasterIdLst>
    <p:notesMasterId r:id="rId15"/>
  </p:notesMasterIdLst>
  <p:sldIdLst>
    <p:sldId id="258" r:id="rId2"/>
    <p:sldId id="430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62" r:id="rId11"/>
    <p:sldId id="260" r:id="rId12"/>
    <p:sldId id="268" r:id="rId13"/>
    <p:sldId id="25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8C1699-C6C5-44BC-AE87-46F80033E1FA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A6CF2-AA5E-4ADA-9ED4-57E75FD535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757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60. léta 20. století*, klinická i experimentální mikrobiologie, genové inženýrství, onkologie, …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1AB4FA-222F-4B9B-AA4E-D210776F8205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8441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 my tento katetr, systéme používáme i k ablaci perzistující fibrilace síní!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DB5D7-CCF6-43AA-A7DF-87813970D996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283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 my tento katetr, systéme používáme i k ablaci perzistující fibrilace síní!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DB5D7-CCF6-43AA-A7DF-87813970D996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0838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2925-2192-44CE-A380-BF880723401D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180A-07CD-4854-B2B5-2D08C9AC98EF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834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2925-2192-44CE-A380-BF880723401D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180A-07CD-4854-B2B5-2D08C9AC98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6386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2925-2192-44CE-A380-BF880723401D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180A-07CD-4854-B2B5-2D08C9AC98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802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2925-2192-44CE-A380-BF880723401D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180A-07CD-4854-B2B5-2D08C9AC98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0552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2925-2192-44CE-A380-BF880723401D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180A-07CD-4854-B2B5-2D08C9AC98EF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1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2925-2192-44CE-A380-BF880723401D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180A-07CD-4854-B2B5-2D08C9AC98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995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2925-2192-44CE-A380-BF880723401D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180A-07CD-4854-B2B5-2D08C9AC98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3220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2925-2192-44CE-A380-BF880723401D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180A-07CD-4854-B2B5-2D08C9AC98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297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2925-2192-44CE-A380-BF880723401D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180A-07CD-4854-B2B5-2D08C9AC98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1388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2F92925-2192-44CE-A380-BF880723401D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9C0180A-07CD-4854-B2B5-2D08C9AC98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5040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92925-2192-44CE-A380-BF880723401D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C0180A-07CD-4854-B2B5-2D08C9AC98E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392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2F92925-2192-44CE-A380-BF880723401D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9C0180A-07CD-4854-B2B5-2D08C9AC98EF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32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1100051" y="462740"/>
            <a:ext cx="10058400" cy="3566160"/>
          </a:xfrm>
        </p:spPr>
        <p:txBody>
          <a:bodyPr>
            <a:normAutofit/>
          </a:bodyPr>
          <a:lstStyle/>
          <a:p>
            <a:pPr algn="ctr"/>
            <a:r>
              <a:rPr lang="cs-CZ" sz="7200" b="1" dirty="0"/>
              <a:t>Ablace fibrilace síní pomocí pulsního pole              (systém </a:t>
            </a:r>
            <a:r>
              <a:rPr lang="cs-CZ" sz="7200" b="1" dirty="0" err="1"/>
              <a:t>Farapulse</a:t>
            </a:r>
            <a:r>
              <a:rPr lang="cs-CZ" sz="7200" b="1" dirty="0"/>
              <a:t>)</a:t>
            </a:r>
            <a:endParaRPr lang="cs-CZ" sz="72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cs-CZ" dirty="0" err="1"/>
              <a:t>Kycltová</a:t>
            </a:r>
            <a:r>
              <a:rPr lang="cs-CZ" dirty="0"/>
              <a:t> V., Stránská M., Burdová P., Pařízková A., Moučka P., Královec Š., Machová H., Šedivá L., CHOVANEC M., Petrů J., Neužil P.</a:t>
            </a:r>
            <a:br>
              <a:rPr lang="cs-CZ" dirty="0"/>
            </a:br>
            <a:br>
              <a:rPr lang="cs-CZ" dirty="0"/>
            </a:br>
            <a:r>
              <a:rPr lang="cs-CZ" i="1" dirty="0"/>
              <a:t>Multifunkční katetrizační pracoviště, NNH, Praha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F08C006-F1B4-41DD-9FA0-21E606174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99" t="44964" r="52584" b="33703"/>
          <a:stretch/>
        </p:blipFill>
        <p:spPr>
          <a:xfrm>
            <a:off x="10424160" y="5498913"/>
            <a:ext cx="1463040" cy="113879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A96D079-6206-4546-A8BE-48390AF5D9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66" t="44593" r="71834" b="36000"/>
          <a:stretch/>
        </p:blipFill>
        <p:spPr>
          <a:xfrm>
            <a:off x="266007" y="5309061"/>
            <a:ext cx="1463040" cy="133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20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1B753B-B953-450A-9603-4F4B1D113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280" y="-212755"/>
            <a:ext cx="10058400" cy="1450757"/>
          </a:xfrm>
        </p:spPr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PFA – klinické studie</a:t>
            </a:r>
            <a:endParaRPr lang="cs-CZ" sz="2000" b="1" dirty="0">
              <a:solidFill>
                <a:schemeClr val="accent1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6FE58E0-4598-4914-B731-053CED77B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5D0057A-01D6-455D-B6B1-A5BE820CCB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111"/>
          <a:stretch/>
        </p:blipFill>
        <p:spPr>
          <a:xfrm>
            <a:off x="109394" y="1404176"/>
            <a:ext cx="10144125" cy="5143314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EF7D81D-998E-4ADA-9E9E-B51075D09A64}"/>
              </a:ext>
            </a:extLst>
          </p:cNvPr>
          <p:cNvSpPr txBox="1"/>
          <p:nvPr/>
        </p:nvSpPr>
        <p:spPr>
          <a:xfrm>
            <a:off x="240242" y="6118874"/>
            <a:ext cx="2378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err="1"/>
              <a:t>Investigational</a:t>
            </a:r>
            <a:r>
              <a:rPr lang="cs-CZ" sz="1800" dirty="0"/>
              <a:t> use </a:t>
            </a:r>
            <a:r>
              <a:rPr lang="cs-CZ" sz="1800" dirty="0" err="1"/>
              <a:t>only</a:t>
            </a:r>
            <a:endParaRPr lang="cs-CZ" dirty="0"/>
          </a:p>
        </p:txBody>
      </p:sp>
      <p:cxnSp>
        <p:nvCxnSpPr>
          <p:cNvPr id="7" name="Přímá spojnice 6">
            <a:extLst>
              <a:ext uri="{FF2B5EF4-FFF2-40B4-BE49-F238E27FC236}">
                <a16:creationId xmlns:a16="http://schemas.microsoft.com/office/drawing/2014/main" id="{2F70468B-CE4E-4464-A37D-E58B3AE433CC}"/>
              </a:ext>
            </a:extLst>
          </p:cNvPr>
          <p:cNvCxnSpPr/>
          <p:nvPr/>
        </p:nvCxnSpPr>
        <p:spPr>
          <a:xfrm>
            <a:off x="700087" y="1455098"/>
            <a:ext cx="10887075" cy="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8">
            <a:extLst>
              <a:ext uri="{FF2B5EF4-FFF2-40B4-BE49-F238E27FC236}">
                <a16:creationId xmlns:a16="http://schemas.microsoft.com/office/drawing/2014/main" id="{9A379BE3-058A-43D8-AFB6-BDE7E7EA67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56" t="27639" r="48594" b="24444"/>
          <a:stretch/>
        </p:blipFill>
        <p:spPr>
          <a:xfrm>
            <a:off x="9834376" y="4869822"/>
            <a:ext cx="2248230" cy="1795462"/>
          </a:xfrm>
          <a:prstGeom prst="rect">
            <a:avLst/>
          </a:prstGeom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BEBA8121-F1BC-4197-886F-ECD2B5899FA3}"/>
              </a:ext>
            </a:extLst>
          </p:cNvPr>
          <p:cNvSpPr txBox="1"/>
          <p:nvPr/>
        </p:nvSpPr>
        <p:spPr>
          <a:xfrm>
            <a:off x="10505060" y="4341845"/>
            <a:ext cx="13260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err="1"/>
              <a:t>Acutus</a:t>
            </a:r>
            <a:endParaRPr lang="cs-CZ" sz="3200" dirty="0"/>
          </a:p>
        </p:txBody>
      </p: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90704BCB-F3A9-4848-BD6A-331CC4F88987}"/>
              </a:ext>
            </a:extLst>
          </p:cNvPr>
          <p:cNvCxnSpPr/>
          <p:nvPr/>
        </p:nvCxnSpPr>
        <p:spPr>
          <a:xfrm>
            <a:off x="180975" y="2019300"/>
            <a:ext cx="3181350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>
            <a:extLst>
              <a:ext uri="{FF2B5EF4-FFF2-40B4-BE49-F238E27FC236}">
                <a16:creationId xmlns:a16="http://schemas.microsoft.com/office/drawing/2014/main" id="{46DF514E-B4FE-4CEA-9B27-EE43CFEB29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108" y="-109097"/>
            <a:ext cx="3596952" cy="227400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C27C39E0-41EE-4CA9-87D5-CC75929F1EF8}"/>
              </a:ext>
            </a:extLst>
          </p:cNvPr>
          <p:cNvSpPr txBox="1"/>
          <p:nvPr/>
        </p:nvSpPr>
        <p:spPr>
          <a:xfrm>
            <a:off x="10150882" y="1350480"/>
            <a:ext cx="21810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Adagio </a:t>
            </a:r>
            <a:r>
              <a:rPr lang="cs-CZ" sz="2400" dirty="0" err="1"/>
              <a:t>Medical</a:t>
            </a:r>
            <a:r>
              <a:rPr lang="cs-CZ" sz="2400" dirty="0"/>
              <a:t> </a:t>
            </a:r>
          </a:p>
          <a:p>
            <a:r>
              <a:rPr lang="cs-CZ" sz="2400" dirty="0"/>
              <a:t>(PFA + </a:t>
            </a:r>
            <a:r>
              <a:rPr lang="cs-CZ" sz="2400" dirty="0" err="1"/>
              <a:t>cryo</a:t>
            </a:r>
            <a:r>
              <a:rPr lang="cs-CZ" sz="2400" dirty="0"/>
              <a:t>)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AF08C006-F1B4-41DD-9FA0-21E606174F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999" t="44964" r="52584" b="33703"/>
          <a:stretch/>
        </p:blipFill>
        <p:spPr>
          <a:xfrm>
            <a:off x="11222181" y="103721"/>
            <a:ext cx="864524" cy="67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721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Katetrizační ablace pomocí pulsního pole je novou metodou léčby srdečních arytmií, zvláště fibrilace síní. </a:t>
            </a:r>
          </a:p>
          <a:p>
            <a:endParaRPr lang="cs-CZ" dirty="0"/>
          </a:p>
          <a:p>
            <a:r>
              <a:rPr lang="cs-CZ" dirty="0"/>
              <a:t>Specifikem je selektivní ablace </a:t>
            </a:r>
            <a:r>
              <a:rPr lang="cs-CZ" dirty="0" err="1"/>
              <a:t>kardiomyocytů</a:t>
            </a:r>
            <a:r>
              <a:rPr lang="cs-CZ" dirty="0"/>
              <a:t>. </a:t>
            </a:r>
          </a:p>
          <a:p>
            <a:endParaRPr lang="cs-CZ" dirty="0"/>
          </a:p>
          <a:p>
            <a:r>
              <a:rPr lang="cs-CZ" dirty="0"/>
              <a:t>Snižuje se tak riziko kolaterálního poškození a možných komplikací.</a:t>
            </a:r>
          </a:p>
          <a:p>
            <a:endParaRPr lang="cs-CZ" dirty="0"/>
          </a:p>
          <a:p>
            <a:r>
              <a:rPr lang="cs-CZ" dirty="0"/>
              <a:t>Zásadní je rychlost procedury a efektivita ablace. </a:t>
            </a:r>
          </a:p>
          <a:p>
            <a:endParaRPr lang="cs-CZ" dirty="0"/>
          </a:p>
          <a:p>
            <a:r>
              <a:rPr lang="cs-CZ" dirty="0"/>
              <a:t>Očekáváme bouřlivý </a:t>
            </a:r>
            <a:r>
              <a:rPr lang="cs-CZ"/>
              <a:t>rozvoj metody.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F08C006-F1B4-41DD-9FA0-21E606174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99" t="44964" r="52584" b="33703"/>
          <a:stretch/>
        </p:blipFill>
        <p:spPr>
          <a:xfrm>
            <a:off x="11222181" y="103721"/>
            <a:ext cx="864524" cy="67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62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424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/>
              <a:t>Ablace fibrilace síní pomocí pulsního pole (</a:t>
            </a:r>
            <a:r>
              <a:rPr lang="cs-CZ" b="1" dirty="0" err="1"/>
              <a:t>Farapulse</a:t>
            </a:r>
            <a:r>
              <a:rPr lang="cs-CZ" b="1" dirty="0"/>
              <a:t>)</a:t>
            </a:r>
            <a:endParaRPr lang="cs-CZ" dirty="0"/>
          </a:p>
          <a:p>
            <a:r>
              <a:rPr lang="cs-CZ" dirty="0"/>
              <a:t> </a:t>
            </a:r>
          </a:p>
          <a:p>
            <a:r>
              <a:rPr lang="cs-CZ" dirty="0"/>
              <a:t>Cíl: Použití pulsního elektrického pole je novou metodou katetrizační ablace srdečních arytmií, zvláště fibrilace síní. V našem sdělení představujeme tuto metodu, její principy a specifika z pohledu zdravotní sestry.</a:t>
            </a:r>
            <a:br>
              <a:rPr lang="cs-CZ" dirty="0"/>
            </a:br>
            <a:endParaRPr lang="cs-CZ" dirty="0"/>
          </a:p>
          <a:p>
            <a:r>
              <a:rPr lang="cs-CZ" dirty="0"/>
              <a:t>Metoda, soubor a výsledky: Ablace fibrilace síní pulsním polem (PFA </a:t>
            </a:r>
            <a:r>
              <a:rPr lang="cs-CZ" dirty="0" err="1"/>
              <a:t>pulsed</a:t>
            </a:r>
            <a:r>
              <a:rPr lang="cs-CZ" dirty="0"/>
              <a:t> </a:t>
            </a:r>
            <a:r>
              <a:rPr lang="cs-CZ" dirty="0" err="1"/>
              <a:t>field</a:t>
            </a:r>
            <a:r>
              <a:rPr lang="cs-CZ" dirty="0"/>
              <a:t> </a:t>
            </a:r>
            <a:r>
              <a:rPr lang="cs-CZ" dirty="0" err="1"/>
              <a:t>ablation</a:t>
            </a:r>
            <a:r>
              <a:rPr lang="cs-CZ" dirty="0"/>
              <a:t>) spočívá v aplikaci krátkých sekvencí intenzivního elektrického pole směrem k myokardu. Tato energie vede k narušení buněčné membrány a tím k ireverzibilnímu poškození srdečních buněk. Cílem je elektrická izolace plicních žil. Výhodou je orgánová selektivita – tzn. dochází k ovlivnění jen </a:t>
            </a:r>
            <a:r>
              <a:rPr lang="cs-CZ" dirty="0" err="1"/>
              <a:t>kardiomyocytů</a:t>
            </a:r>
            <a:r>
              <a:rPr lang="cs-CZ" dirty="0"/>
              <a:t> a ne okolních tkání (vazivové buňky, endotel, jícen, brániční nerv krevní elementy, apod.). Další výhodou je extrémní rychlost ablace - v řádu vteřin. </a:t>
            </a:r>
            <a:br>
              <a:rPr lang="cs-CZ" dirty="0"/>
            </a:br>
            <a:r>
              <a:rPr lang="cs-CZ" dirty="0"/>
              <a:t>Katetrizační ablaci systémem </a:t>
            </a:r>
            <a:r>
              <a:rPr lang="cs-CZ" dirty="0" err="1"/>
              <a:t>Farapulse</a:t>
            </a:r>
            <a:r>
              <a:rPr lang="cs-CZ" dirty="0"/>
              <a:t> je vzhledem k bolestivosti aplikací pulsního pole nutné provádět v hluboké </a:t>
            </a:r>
            <a:r>
              <a:rPr lang="cs-CZ" dirty="0" err="1"/>
              <a:t>analgosedaci</a:t>
            </a:r>
            <a:r>
              <a:rPr lang="cs-CZ" dirty="0"/>
              <a:t> (kombinace midazolam, </a:t>
            </a:r>
            <a:r>
              <a:rPr lang="cs-CZ" dirty="0" err="1"/>
              <a:t>sufentanyl</a:t>
            </a:r>
            <a:r>
              <a:rPr lang="cs-CZ" dirty="0"/>
              <a:t>, </a:t>
            </a:r>
            <a:r>
              <a:rPr lang="cs-CZ" dirty="0" err="1"/>
              <a:t>propofol</a:t>
            </a:r>
            <a:r>
              <a:rPr lang="cs-CZ" dirty="0"/>
              <a:t>) nebo celkové anestezii. Po </a:t>
            </a:r>
            <a:r>
              <a:rPr lang="cs-CZ" dirty="0" err="1"/>
              <a:t>transseptální</a:t>
            </a:r>
            <a:r>
              <a:rPr lang="cs-CZ" dirty="0"/>
              <a:t> punkci a docílení ACT přes 300-350sec se zavádí do levé síně vlastní ablační katetr </a:t>
            </a:r>
            <a:r>
              <a:rPr lang="cs-CZ" dirty="0" err="1"/>
              <a:t>Farawave</a:t>
            </a:r>
            <a:r>
              <a:rPr lang="cs-CZ" dirty="0"/>
              <a:t> (31mm nebo 35mm) a provádí se aplikace pulsním polem s cílem izolace plicních žil. Do ostia každé žíly aplikujeme standardně 8 aplikací. Se změnou morfologie katetru je možné provádět i ablace mimo plicní žíly – např. box zadní stěny). Celková doba výkonu v průměru nepřesahuje 40-6O minut. Další výhodou je použití jen jednoho žilního femorálního přístupu, není třeba monitorace teploty v jícnu. Prezentovaný soubor (2018-2021) představuje 282 pacientů léčených v rámci klinických zkoušek a nebo komerčně dostupnou technologií </a:t>
            </a:r>
            <a:r>
              <a:rPr lang="cs-CZ" dirty="0" err="1"/>
              <a:t>Farapulse</a:t>
            </a:r>
            <a:r>
              <a:rPr lang="cs-CZ" dirty="0"/>
              <a:t>.</a:t>
            </a:r>
            <a:br>
              <a:rPr lang="cs-CZ" dirty="0"/>
            </a:br>
            <a:endParaRPr lang="cs-CZ" dirty="0"/>
          </a:p>
          <a:p>
            <a:r>
              <a:rPr lang="cs-CZ" dirty="0"/>
              <a:t>Závěr: Katetrizační ablace pomocí pulsního pole je novou metodou léčby srdečních arytmií, zvláště fibrilace síní. Specifikem je selektivní ablace </a:t>
            </a:r>
            <a:r>
              <a:rPr lang="cs-CZ" dirty="0" err="1"/>
              <a:t>kardiomyocytů</a:t>
            </a:r>
            <a:r>
              <a:rPr lang="cs-CZ" dirty="0"/>
              <a:t> (což snižuje riziko kolaterálního poškození a možných komplikací), rychlost procedury a efektivita ablace. 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F08C006-F1B4-41DD-9FA0-21E606174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99" t="44964" r="52584" b="33703"/>
          <a:stretch/>
        </p:blipFill>
        <p:spPr>
          <a:xfrm>
            <a:off x="11222181" y="103721"/>
            <a:ext cx="864524" cy="67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272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/>
        </p:nvGraphicFramePr>
        <p:xfrm>
          <a:off x="514905" y="1670434"/>
          <a:ext cx="11088209" cy="4572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1491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790924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624614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4341180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558005">
                <a:tc>
                  <a:txBody>
                    <a:bodyPr/>
                    <a:lstStyle/>
                    <a:p>
                      <a:pPr algn="l"/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450983"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/>
                        <a:t>Zaměstnanecký poměr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Vlastník / akcionář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Konzultant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Přednášková činnost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Člen poradních sborů (</a:t>
                      </a:r>
                      <a:r>
                        <a:rPr lang="cs-CZ" sz="1600" dirty="0" err="1"/>
                        <a:t>advisory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boards</a:t>
                      </a:r>
                      <a:r>
                        <a:rPr lang="cs-CZ" sz="16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Podpora výzkumu / granty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Jiné honoráře (např. za klinické studie či registry)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8F838168-C737-4553-910C-F47B148B7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699"/>
          <a:stretch/>
        </p:blipFill>
        <p:spPr>
          <a:xfrm>
            <a:off x="0" y="0"/>
            <a:ext cx="12192000" cy="159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8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2"/>
                </a:solidFill>
              </a:rPr>
              <a:t>Cíl sdělení: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sz="3600" dirty="0"/>
              <a:t>Použití pulsního elektrického pole je novou metodou katetrizační ablace srdečních arytmií, zvláště fibrilace síní. </a:t>
            </a:r>
          </a:p>
          <a:p>
            <a:endParaRPr lang="cs-CZ" sz="3600" dirty="0"/>
          </a:p>
          <a:p>
            <a:r>
              <a:rPr lang="cs-CZ" sz="3600" dirty="0"/>
              <a:t>Rozvíjí se mnoho nových technologií s pulsním polem, ale jsou zatím jen součástí klinických studií.</a:t>
            </a:r>
          </a:p>
          <a:p>
            <a:endParaRPr lang="cs-CZ" sz="3600" dirty="0"/>
          </a:p>
          <a:p>
            <a:r>
              <a:rPr lang="cs-CZ" sz="3600" dirty="0"/>
              <a:t>Jedinou komerčně dostupnou metodou je systém </a:t>
            </a:r>
            <a:r>
              <a:rPr lang="cs-CZ" sz="3600" b="1" dirty="0" err="1">
                <a:solidFill>
                  <a:schemeClr val="accent1"/>
                </a:solidFill>
              </a:rPr>
              <a:t>Farapulse</a:t>
            </a:r>
            <a:r>
              <a:rPr lang="cs-CZ" sz="3600" b="1" dirty="0">
                <a:solidFill>
                  <a:schemeClr val="accent1"/>
                </a:solidFill>
              </a:rPr>
              <a:t>.</a:t>
            </a:r>
          </a:p>
          <a:p>
            <a:endParaRPr lang="cs-CZ" sz="3600" dirty="0"/>
          </a:p>
          <a:p>
            <a:r>
              <a:rPr lang="cs-CZ" sz="3600" dirty="0"/>
              <a:t>V našem sdělení představujeme tuto metodu, její principy a specifika.</a:t>
            </a:r>
            <a:br>
              <a:rPr lang="cs-CZ" sz="3600" dirty="0"/>
            </a:br>
            <a:endParaRPr lang="cs-CZ" sz="3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F08C006-F1B4-41DD-9FA0-21E606174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99" t="44964" r="52584" b="33703"/>
          <a:stretch/>
        </p:blipFill>
        <p:spPr>
          <a:xfrm>
            <a:off x="11222181" y="103721"/>
            <a:ext cx="864524" cy="67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99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62DD3C-C1BF-4F9F-BD26-90BD64A2D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err="1">
                <a:solidFill>
                  <a:schemeClr val="accent2"/>
                </a:solidFill>
              </a:rPr>
              <a:t>Elektroporace</a:t>
            </a:r>
            <a:r>
              <a:rPr lang="cs-CZ" b="1" dirty="0">
                <a:solidFill>
                  <a:schemeClr val="accent2"/>
                </a:solidFill>
              </a:rPr>
              <a:t> – pulsní elektrické pole      </a:t>
            </a:r>
            <a:r>
              <a:rPr lang="cs-CZ" sz="2800" b="1" dirty="0">
                <a:solidFill>
                  <a:schemeClr val="accent2"/>
                </a:solidFill>
              </a:rPr>
              <a:t>(PFA – </a:t>
            </a:r>
            <a:r>
              <a:rPr lang="cs-CZ" sz="2800" b="1" dirty="0" err="1">
                <a:solidFill>
                  <a:schemeClr val="accent2"/>
                </a:solidFill>
              </a:rPr>
              <a:t>pulsed</a:t>
            </a:r>
            <a:r>
              <a:rPr lang="cs-CZ" sz="2800" b="1" dirty="0">
                <a:solidFill>
                  <a:schemeClr val="accent2"/>
                </a:solidFill>
              </a:rPr>
              <a:t> </a:t>
            </a:r>
            <a:r>
              <a:rPr lang="cs-CZ" sz="2800" b="1" dirty="0" err="1">
                <a:solidFill>
                  <a:schemeClr val="accent2"/>
                </a:solidFill>
              </a:rPr>
              <a:t>field</a:t>
            </a:r>
            <a:r>
              <a:rPr lang="cs-CZ" sz="2800" b="1" dirty="0">
                <a:solidFill>
                  <a:schemeClr val="accent2"/>
                </a:solidFill>
              </a:rPr>
              <a:t> </a:t>
            </a:r>
            <a:r>
              <a:rPr lang="cs-CZ" sz="2800" b="1" dirty="0" err="1">
                <a:solidFill>
                  <a:schemeClr val="accent2"/>
                </a:solidFill>
              </a:rPr>
              <a:t>ablation</a:t>
            </a:r>
            <a:r>
              <a:rPr lang="cs-CZ" sz="2800" b="1" dirty="0">
                <a:solidFill>
                  <a:schemeClr val="accent2"/>
                </a:solidFill>
              </a:rPr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791F229-2209-4A94-9E7B-3FC1A6664D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885765"/>
            <a:ext cx="10515600" cy="4704779"/>
          </a:xfrm>
        </p:spPr>
        <p:txBody>
          <a:bodyPr>
            <a:normAutofit/>
          </a:bodyPr>
          <a:lstStyle/>
          <a:p>
            <a:r>
              <a:rPr lang="cs-CZ" dirty="0"/>
              <a:t>Základním principem </a:t>
            </a:r>
            <a:r>
              <a:rPr lang="cs-CZ" dirty="0" err="1"/>
              <a:t>elektroporace</a:t>
            </a:r>
            <a:r>
              <a:rPr lang="cs-CZ" dirty="0"/>
              <a:t> v elektrofyziologii je přímé </a:t>
            </a:r>
            <a:r>
              <a:rPr lang="cs-CZ" dirty="0">
                <a:solidFill>
                  <a:schemeClr val="accent1"/>
                </a:solidFill>
              </a:rPr>
              <a:t>selektivní</a:t>
            </a:r>
            <a:r>
              <a:rPr lang="cs-CZ" dirty="0"/>
              <a:t> působení ultrakrátkých    (µs, </a:t>
            </a:r>
            <a:r>
              <a:rPr lang="cs-CZ" dirty="0" err="1"/>
              <a:t>ns</a:t>
            </a:r>
            <a:r>
              <a:rPr lang="cs-CZ" dirty="0"/>
              <a:t>) pulsů elektrického proudu o vysokém napětí (až 2000V) na srdeční tkáň  &gt; &gt;   zvýšení propustnosti buněčné membrány s tvorbou pórů   &gt; &gt;  nekróza buňky/</a:t>
            </a:r>
            <a:r>
              <a:rPr lang="cs-CZ" dirty="0" err="1"/>
              <a:t>apoptóza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r>
              <a:rPr lang="cs-CZ" dirty="0"/>
              <a:t>2000V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3FF929B5-E59F-4AB5-B9D2-BEE97E6282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9" t="45969" r="46857" b="7047"/>
          <a:stretch/>
        </p:blipFill>
        <p:spPr>
          <a:xfrm>
            <a:off x="469732" y="3498952"/>
            <a:ext cx="3792460" cy="1984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5054E287-1A36-48A4-AF50-E26D9F7165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25" t="18889" r="38092" b="56758"/>
          <a:stretch/>
        </p:blipFill>
        <p:spPr>
          <a:xfrm rot="16200000">
            <a:off x="4786669" y="3306370"/>
            <a:ext cx="3278893" cy="2391288"/>
          </a:xfrm>
          <a:prstGeom prst="rect">
            <a:avLst/>
          </a:prstGeom>
        </p:spPr>
      </p:pic>
      <p:pic>
        <p:nvPicPr>
          <p:cNvPr id="13" name="Picture 15">
            <a:extLst>
              <a:ext uri="{FF2B5EF4-FFF2-40B4-BE49-F238E27FC236}">
                <a16:creationId xmlns:a16="http://schemas.microsoft.com/office/drawing/2014/main" id="{D4CAECF1-CFED-446C-A5E7-949F268D21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125" t="43060" r="38092" b="8889"/>
          <a:stretch/>
        </p:blipFill>
        <p:spPr>
          <a:xfrm>
            <a:off x="8669009" y="2916793"/>
            <a:ext cx="2240933" cy="3224668"/>
          </a:xfrm>
          <a:prstGeom prst="rect">
            <a:avLst/>
          </a:prstGeom>
        </p:spPr>
      </p:pic>
      <p:sp>
        <p:nvSpPr>
          <p:cNvPr id="14" name="TextBox 14">
            <a:extLst>
              <a:ext uri="{FF2B5EF4-FFF2-40B4-BE49-F238E27FC236}">
                <a16:creationId xmlns:a16="http://schemas.microsoft.com/office/drawing/2014/main" id="{E80E0791-C66C-48DC-9324-C70DDBAAFB35}"/>
              </a:ext>
            </a:extLst>
          </p:cNvPr>
          <p:cNvSpPr txBox="1"/>
          <p:nvPr/>
        </p:nvSpPr>
        <p:spPr>
          <a:xfrm>
            <a:off x="3279423" y="6480945"/>
            <a:ext cx="84918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E.Maor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 et al, </a:t>
            </a:r>
            <a:r>
              <a:rPr kumimoji="0" lang="en-US" sz="1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Heart Rhythm </a:t>
            </a:r>
            <a:r>
              <a:rPr kumimoji="0" lang="pl-PL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DOI: https://doi.org/10.1016/j.hrthm.2019.01.012</a:t>
            </a: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 (2018)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4334141" y="4491275"/>
            <a:ext cx="811156" cy="245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Šipka doprava 14"/>
          <p:cNvSpPr/>
          <p:nvPr/>
        </p:nvSpPr>
        <p:spPr>
          <a:xfrm>
            <a:off x="7753818" y="4491275"/>
            <a:ext cx="811156" cy="2455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1910838" y="5667740"/>
            <a:ext cx="1497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napětí: 2000V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AF08C006-F1B4-41DD-9FA0-21E606174F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999" t="44964" r="52584" b="33703"/>
          <a:stretch/>
        </p:blipFill>
        <p:spPr>
          <a:xfrm>
            <a:off x="11222181" y="103721"/>
            <a:ext cx="864524" cy="67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81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Dosud používané metody ablace – RF/CRYO/LASER - mají mnoho nevýhod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631266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Tepelná energie působící na </a:t>
            </a:r>
            <a:r>
              <a:rPr lang="cs-CZ" sz="2400" dirty="0" err="1"/>
              <a:t>ablovanou</a:t>
            </a:r>
            <a:r>
              <a:rPr lang="cs-CZ" sz="2400" dirty="0"/>
              <a:t> tkáň zcela neselektivně!</a:t>
            </a:r>
          </a:p>
          <a:p>
            <a:endParaRPr lang="cs-CZ" sz="2400" dirty="0"/>
          </a:p>
          <a:p>
            <a:r>
              <a:rPr lang="cs-CZ" sz="2400" dirty="0"/>
              <a:t>Vedou k poškození nejen </a:t>
            </a:r>
            <a:r>
              <a:rPr lang="cs-CZ" sz="2400" dirty="0" err="1"/>
              <a:t>kardiomyocytů</a:t>
            </a:r>
            <a:r>
              <a:rPr lang="cs-CZ" sz="2400" dirty="0"/>
              <a:t>, ale i ostatních přilehlých tkání: cévy, nervy, jícen, vazivo, obíhající krev, endokard, plíce, ….</a:t>
            </a:r>
          </a:p>
          <a:p>
            <a:endParaRPr lang="cs-CZ" sz="2400" dirty="0"/>
          </a:p>
          <a:p>
            <a:r>
              <a:rPr lang="cs-CZ" sz="2400" dirty="0"/>
              <a:t>Což zvyšuje riziko možných komplikací:</a:t>
            </a:r>
          </a:p>
          <a:p>
            <a:pPr lvl="1"/>
            <a:r>
              <a:rPr lang="cs-CZ" sz="2400" dirty="0"/>
              <a:t>Paréza bráničního nervu vpravo</a:t>
            </a:r>
          </a:p>
          <a:p>
            <a:pPr lvl="1"/>
            <a:r>
              <a:rPr lang="cs-CZ" sz="2400" dirty="0"/>
              <a:t>Poškození jícnu .. až </a:t>
            </a:r>
            <a:r>
              <a:rPr lang="cs-CZ" sz="2400" dirty="0" err="1"/>
              <a:t>atrioseofageální</a:t>
            </a:r>
            <a:r>
              <a:rPr lang="cs-CZ" sz="2400" dirty="0"/>
              <a:t> píštěl</a:t>
            </a:r>
          </a:p>
          <a:p>
            <a:pPr lvl="1"/>
            <a:r>
              <a:rPr lang="cs-CZ" sz="2400" dirty="0"/>
              <a:t>pop – možný rozvoj tamponády</a:t>
            </a:r>
          </a:p>
          <a:p>
            <a:pPr lvl="1"/>
            <a:r>
              <a:rPr lang="cs-CZ" sz="2400" dirty="0"/>
              <a:t>CMP/embolizace</a:t>
            </a:r>
          </a:p>
          <a:p>
            <a:pPr lvl="1"/>
            <a:r>
              <a:rPr lang="cs-CZ" sz="2400" dirty="0" err="1"/>
              <a:t>stenozy</a:t>
            </a:r>
            <a:r>
              <a:rPr lang="cs-CZ" sz="2400" dirty="0"/>
              <a:t> plicních žil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F08C006-F1B4-41DD-9FA0-21E606174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99" t="44964" r="52584" b="33703"/>
          <a:stretch/>
        </p:blipFill>
        <p:spPr>
          <a:xfrm>
            <a:off x="11222181" y="103721"/>
            <a:ext cx="864524" cy="67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005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274F42-B9B1-4F74-BD85-F79A0FB18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39" y="596461"/>
            <a:ext cx="10432473" cy="897775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+mn-lt"/>
              </a:rPr>
              <a:t>Systém </a:t>
            </a:r>
            <a:r>
              <a:rPr lang="cs-CZ" dirty="0" err="1">
                <a:solidFill>
                  <a:schemeClr val="accent1"/>
                </a:solidFill>
                <a:latin typeface="+mn-lt"/>
              </a:rPr>
              <a:t>Farapulse</a:t>
            </a:r>
            <a:r>
              <a:rPr lang="cs-CZ" dirty="0">
                <a:solidFill>
                  <a:schemeClr val="accent1"/>
                </a:solidFill>
                <a:latin typeface="+mn-lt"/>
              </a:rPr>
              <a:t> (Boston </a:t>
            </a:r>
            <a:r>
              <a:rPr lang="cs-CZ" dirty="0" err="1">
                <a:solidFill>
                  <a:schemeClr val="accent1"/>
                </a:solidFill>
                <a:latin typeface="+mn-lt"/>
              </a:rPr>
              <a:t>Sc</a:t>
            </a:r>
            <a:r>
              <a:rPr lang="cs-CZ" dirty="0">
                <a:solidFill>
                  <a:schemeClr val="accent1"/>
                </a:solidFill>
                <a:latin typeface="+mn-lt"/>
              </a:rPr>
              <a:t>.)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EEA491-3781-4710-B9AA-DB553BC33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Systém je indikovaný pro ablaci FS - izolaci plicních žil </a:t>
            </a:r>
          </a:p>
          <a:p>
            <a:r>
              <a:rPr lang="cs-CZ" dirty="0"/>
              <a:t>Konzole (generátor)</a:t>
            </a:r>
          </a:p>
          <a:p>
            <a:r>
              <a:rPr lang="cs-CZ" dirty="0"/>
              <a:t>Zavaděč (13F)</a:t>
            </a:r>
          </a:p>
          <a:p>
            <a:r>
              <a:rPr lang="cs-CZ" dirty="0"/>
              <a:t>Katetr </a:t>
            </a:r>
            <a:r>
              <a:rPr lang="cs-CZ" dirty="0" err="1"/>
              <a:t>Farawave</a:t>
            </a:r>
            <a:r>
              <a:rPr lang="cs-CZ" dirty="0"/>
              <a:t> (31, 35mm)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BBCE438-563A-461E-85C3-CBCB7318C3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8" t="35217" b="20654"/>
          <a:stretch/>
        </p:blipFill>
        <p:spPr bwMode="auto">
          <a:xfrm rot="10800000">
            <a:off x="590203" y="4153459"/>
            <a:ext cx="3028629" cy="228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E12270-5B29-463F-80C9-D1905954ED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4" t="-2122" r="18771" b="26519"/>
          <a:stretch/>
        </p:blipFill>
        <p:spPr bwMode="auto">
          <a:xfrm rot="16200000">
            <a:off x="4473786" y="3724328"/>
            <a:ext cx="2308922" cy="312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D675171-87F6-45E8-96FE-781844777E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307" y="1674760"/>
            <a:ext cx="3423188" cy="476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1389417" y="3689228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Tvar „basket“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913531" y="3672748"/>
            <a:ext cx="14294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Tvar „</a:t>
            </a:r>
            <a:r>
              <a:rPr lang="cs-CZ" dirty="0" err="1"/>
              <a:t>flower</a:t>
            </a:r>
            <a:r>
              <a:rPr lang="cs-CZ" dirty="0"/>
              <a:t>“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F08C006-F1B4-41DD-9FA0-21E606174F1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999" t="44964" r="52584" b="33703"/>
          <a:stretch/>
        </p:blipFill>
        <p:spPr>
          <a:xfrm>
            <a:off x="11222181" y="103721"/>
            <a:ext cx="864524" cy="67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809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274F42-B9B1-4F74-BD85-F79A0FB18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839" y="596461"/>
            <a:ext cx="10432473" cy="897775"/>
          </a:xfrm>
        </p:spPr>
        <p:txBody>
          <a:bodyPr/>
          <a:lstStyle/>
          <a:p>
            <a:r>
              <a:rPr lang="cs-CZ" dirty="0">
                <a:solidFill>
                  <a:schemeClr val="accent1"/>
                </a:solidFill>
                <a:latin typeface="+mn-lt"/>
              </a:rPr>
              <a:t>Procedura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EEA491-3781-4710-B9AA-DB553BC33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Hluboká </a:t>
            </a:r>
            <a:r>
              <a:rPr lang="cs-CZ" dirty="0" err="1"/>
              <a:t>analgosedace</a:t>
            </a:r>
            <a:r>
              <a:rPr lang="cs-CZ" dirty="0"/>
              <a:t> (midazolam, </a:t>
            </a:r>
            <a:r>
              <a:rPr lang="cs-CZ" dirty="0" err="1"/>
              <a:t>sufentanyl</a:t>
            </a:r>
            <a:r>
              <a:rPr lang="cs-CZ" dirty="0"/>
              <a:t>, </a:t>
            </a:r>
            <a:r>
              <a:rPr lang="cs-CZ" dirty="0" err="1"/>
              <a:t>propofol</a:t>
            </a:r>
            <a:r>
              <a:rPr lang="cs-CZ" dirty="0"/>
              <a:t>)</a:t>
            </a:r>
          </a:p>
          <a:p>
            <a:r>
              <a:rPr lang="cs-CZ" dirty="0"/>
              <a:t>Femorální přístup zprava (ICE/</a:t>
            </a:r>
            <a:r>
              <a:rPr lang="cs-CZ" dirty="0" err="1"/>
              <a:t>transseptální</a:t>
            </a:r>
            <a:r>
              <a:rPr lang="cs-CZ" dirty="0"/>
              <a:t> </a:t>
            </a:r>
            <a:r>
              <a:rPr lang="cs-CZ" dirty="0" err="1"/>
              <a:t>sheath</a:t>
            </a:r>
            <a:r>
              <a:rPr lang="cs-CZ" dirty="0"/>
              <a:t>)</a:t>
            </a:r>
          </a:p>
          <a:p>
            <a:r>
              <a:rPr lang="cs-CZ" dirty="0" err="1"/>
              <a:t>Transseptální</a:t>
            </a:r>
            <a:r>
              <a:rPr lang="cs-CZ" dirty="0"/>
              <a:t> punkce - </a:t>
            </a:r>
            <a:r>
              <a:rPr lang="cs-CZ" dirty="0" err="1"/>
              <a:t>sheath</a:t>
            </a:r>
            <a:r>
              <a:rPr lang="cs-CZ" dirty="0"/>
              <a:t> 13F</a:t>
            </a:r>
          </a:p>
          <a:p>
            <a:r>
              <a:rPr lang="cs-CZ" dirty="0"/>
              <a:t>ACT přes 300sec</a:t>
            </a:r>
          </a:p>
          <a:p>
            <a:r>
              <a:rPr lang="cs-CZ" dirty="0"/>
              <a:t>Atropin 1mg (prevence vagové reakce)</a:t>
            </a:r>
          </a:p>
          <a:p>
            <a:r>
              <a:rPr lang="cs-CZ" dirty="0" err="1"/>
              <a:t>Kanylace</a:t>
            </a:r>
            <a:r>
              <a:rPr lang="cs-CZ" dirty="0"/>
              <a:t> plicních žil pomocí vodícího drátu</a:t>
            </a:r>
          </a:p>
          <a:p>
            <a:r>
              <a:rPr lang="cs-CZ" dirty="0"/>
              <a:t>Aplikace pulsního pole - v každé žíle 8x</a:t>
            </a:r>
          </a:p>
          <a:p>
            <a:pPr lvl="1"/>
            <a:r>
              <a:rPr lang="cs-CZ" dirty="0"/>
              <a:t>(4x basket, 4x </a:t>
            </a:r>
            <a:r>
              <a:rPr lang="cs-CZ" dirty="0" err="1"/>
              <a:t>flower</a:t>
            </a:r>
            <a:r>
              <a:rPr lang="cs-CZ" dirty="0"/>
              <a:t>) </a:t>
            </a:r>
          </a:p>
          <a:p>
            <a:pPr lvl="1"/>
            <a:r>
              <a:rPr lang="cs-CZ" dirty="0"/>
              <a:t>Každá aplikace 2,7sec (5 pulsů)</a:t>
            </a:r>
          </a:p>
          <a:p>
            <a:r>
              <a:rPr lang="cs-CZ" dirty="0"/>
              <a:t>Sutura třísla</a:t>
            </a:r>
          </a:p>
          <a:p>
            <a:pPr marL="201168" lvl="1" indent="0">
              <a:buNone/>
            </a:pPr>
            <a:endParaRPr lang="cs-CZ" dirty="0"/>
          </a:p>
          <a:p>
            <a:pPr marL="201168" lvl="1" indent="0">
              <a:buNone/>
            </a:pPr>
            <a:endParaRPr lang="cs-CZ" dirty="0"/>
          </a:p>
        </p:txBody>
      </p:sp>
      <p:pic>
        <p:nvPicPr>
          <p:cNvPr id="6" name="MOVIE-0003">
            <a:hlinkClick r:id="" action="ppaction://media"/>
            <a:extLst>
              <a:ext uri="{FF2B5EF4-FFF2-40B4-BE49-F238E27FC236}">
                <a16:creationId xmlns:a16="http://schemas.microsoft.com/office/drawing/2014/main" id="{FE07D137-3BCD-4327-AFF3-8D564B5920F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23409" y="1664041"/>
            <a:ext cx="4828199" cy="482819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F08C006-F1B4-41DD-9FA0-21E606174F1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999" t="44964" r="52584" b="33703"/>
          <a:stretch/>
        </p:blipFill>
        <p:spPr>
          <a:xfrm>
            <a:off x="11222181" y="103721"/>
            <a:ext cx="864524" cy="67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14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Soubor pacientů NNH (2018-9/2021)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Celkem 282 pacientů </a:t>
            </a:r>
          </a:p>
          <a:p>
            <a:r>
              <a:rPr lang="cs-CZ" dirty="0"/>
              <a:t>Paroxysmální nebo perzistující fibrilací síní</a:t>
            </a:r>
          </a:p>
          <a:p>
            <a:r>
              <a:rPr lang="cs-CZ" dirty="0"/>
              <a:t>Klinické studie a komerční výkony</a:t>
            </a:r>
          </a:p>
          <a:p>
            <a:r>
              <a:rPr lang="cs-CZ" dirty="0"/>
              <a:t>Vždy se podařilo danou metodou elektricky izolovat všechny plicní žíly!!</a:t>
            </a:r>
          </a:p>
          <a:p>
            <a:r>
              <a:rPr lang="cs-CZ" dirty="0"/>
              <a:t>Přijatelná míra komplikací: </a:t>
            </a:r>
          </a:p>
          <a:p>
            <a:pPr lvl="1"/>
            <a:r>
              <a:rPr lang="cs-CZ" dirty="0"/>
              <a:t>1x TIA (přechodný neurolog. deficit)</a:t>
            </a:r>
          </a:p>
          <a:p>
            <a:pPr lvl="1"/>
            <a:r>
              <a:rPr lang="cs-CZ" dirty="0"/>
              <a:t>2x </a:t>
            </a:r>
            <a:r>
              <a:rPr lang="cs-CZ" dirty="0" err="1"/>
              <a:t>perikardiální</a:t>
            </a:r>
            <a:r>
              <a:rPr lang="cs-CZ" dirty="0"/>
              <a:t> výpotek s nutností drenáže</a:t>
            </a:r>
          </a:p>
          <a:p>
            <a:pPr lvl="1"/>
            <a:r>
              <a:rPr lang="cs-CZ" dirty="0"/>
              <a:t>1x přechodná elevace ST úseku</a:t>
            </a:r>
          </a:p>
          <a:p>
            <a:pPr lvl="1"/>
            <a:r>
              <a:rPr lang="cs-CZ" dirty="0"/>
              <a:t>0x paréza bránice </a:t>
            </a:r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F08C006-F1B4-41DD-9FA0-21E606174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99" t="44964" r="52584" b="33703"/>
          <a:stretch/>
        </p:blipFill>
        <p:spPr>
          <a:xfrm>
            <a:off x="11222181" y="103721"/>
            <a:ext cx="864524" cy="67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83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accent1"/>
                </a:solidFill>
              </a:rPr>
              <a:t>Výhody                                            Nevýhody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Rychlost aplikací (2,7sec) a celé procedury</a:t>
            </a:r>
          </a:p>
          <a:p>
            <a:endParaRPr lang="cs-CZ" dirty="0"/>
          </a:p>
          <a:p>
            <a:r>
              <a:rPr lang="cs-CZ" dirty="0"/>
              <a:t>Minimalizace rizik spojených s ablací</a:t>
            </a:r>
          </a:p>
          <a:p>
            <a:endParaRPr lang="cs-CZ" dirty="0"/>
          </a:p>
          <a:p>
            <a:r>
              <a:rPr lang="cs-CZ" dirty="0"/>
              <a:t>Vysoká akutní a klinická efektivita</a:t>
            </a:r>
          </a:p>
          <a:p>
            <a:endParaRPr lang="cs-CZ" dirty="0"/>
          </a:p>
          <a:p>
            <a:r>
              <a:rPr lang="cs-CZ" dirty="0" err="1"/>
              <a:t>Miniinvazivita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r"/>
            <a:r>
              <a:rPr lang="cs-CZ" dirty="0"/>
              <a:t>Bolestivost a svalové záškuby – nutnost hluboké </a:t>
            </a:r>
            <a:r>
              <a:rPr lang="cs-CZ" dirty="0" err="1"/>
              <a:t>analgosedace</a:t>
            </a:r>
            <a:r>
              <a:rPr lang="cs-CZ" dirty="0"/>
              <a:t>/CA</a:t>
            </a:r>
          </a:p>
          <a:p>
            <a:pPr algn="r"/>
            <a:endParaRPr lang="cs-CZ" dirty="0"/>
          </a:p>
          <a:p>
            <a:pPr algn="r"/>
            <a:r>
              <a:rPr lang="cs-CZ" dirty="0"/>
              <a:t>Kašel …. zlepšení s optimalizací pulsního pole</a:t>
            </a:r>
          </a:p>
          <a:p>
            <a:pPr algn="r"/>
            <a:endParaRPr lang="cs-CZ" dirty="0"/>
          </a:p>
          <a:p>
            <a:pPr algn="r"/>
            <a:r>
              <a:rPr lang="cs-CZ" dirty="0"/>
              <a:t>Stimulace bráničního nervu při aplikaci v pravé horní plicní žíle (RSPV)</a:t>
            </a:r>
          </a:p>
          <a:p>
            <a:pPr algn="r"/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F08C006-F1B4-41DD-9FA0-21E606174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999" t="44964" r="52584" b="33703"/>
          <a:stretch/>
        </p:blipFill>
        <p:spPr>
          <a:xfrm>
            <a:off x="11222181" y="103721"/>
            <a:ext cx="864524" cy="67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36601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84</TotalTime>
  <Words>971</Words>
  <Application>Microsoft Office PowerPoint</Application>
  <PresentationFormat>Widescreen</PresentationFormat>
  <Paragraphs>119</Paragraphs>
  <Slides>13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Wingdings</vt:lpstr>
      <vt:lpstr>Retrospektiva</vt:lpstr>
      <vt:lpstr>Ablace fibrilace síní pomocí pulsního pole              (systém Farapulse)</vt:lpstr>
      <vt:lpstr>PowerPoint Presentation</vt:lpstr>
      <vt:lpstr>Cíl sdělení:</vt:lpstr>
      <vt:lpstr>Elektroporace – pulsní elektrické pole      (PFA – pulsed field ablation)</vt:lpstr>
      <vt:lpstr>Dosud používané metody ablace – RF/CRYO/LASER - mají mnoho nevýhod</vt:lpstr>
      <vt:lpstr>Systém Farapulse (Boston Sc.)</vt:lpstr>
      <vt:lpstr>Procedura</vt:lpstr>
      <vt:lpstr>Soubor pacientů NNH (2018-9/2021)</vt:lpstr>
      <vt:lpstr>Výhody                                            Nevýhody </vt:lpstr>
      <vt:lpstr>PFA – klinické studie</vt:lpstr>
      <vt:lpstr>Závěr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Primariát 05 - Kardiologie</dc:creator>
  <cp:lastModifiedBy>GT3</cp:lastModifiedBy>
  <cp:revision>27</cp:revision>
  <dcterms:created xsi:type="dcterms:W3CDTF">2021-11-03T15:32:49Z</dcterms:created>
  <dcterms:modified xsi:type="dcterms:W3CDTF">2021-11-07T11:16:45Z</dcterms:modified>
</cp:coreProperties>
</file>